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98"/>
  </p:notesMasterIdLst>
  <p:sldIdLst>
    <p:sldId id="357" r:id="rId3"/>
    <p:sldId id="463" r:id="rId4"/>
    <p:sldId id="352" r:id="rId5"/>
    <p:sldId id="465" r:id="rId6"/>
    <p:sldId id="353" r:id="rId7"/>
    <p:sldId id="466" r:id="rId8"/>
    <p:sldId id="354" r:id="rId9"/>
    <p:sldId id="467" r:id="rId10"/>
    <p:sldId id="355" r:id="rId11"/>
    <p:sldId id="356" r:id="rId12"/>
    <p:sldId id="344" r:id="rId13"/>
    <p:sldId id="273" r:id="rId14"/>
    <p:sldId id="366" r:id="rId15"/>
    <p:sldId id="360" r:id="rId16"/>
    <p:sldId id="361" r:id="rId17"/>
    <p:sldId id="259" r:id="rId18"/>
    <p:sldId id="362" r:id="rId19"/>
    <p:sldId id="363" r:id="rId20"/>
    <p:sldId id="364" r:id="rId21"/>
    <p:sldId id="365" r:id="rId22"/>
    <p:sldId id="368" r:id="rId23"/>
    <p:sldId id="367" r:id="rId24"/>
    <p:sldId id="370" r:id="rId25"/>
    <p:sldId id="384" r:id="rId26"/>
    <p:sldId id="371" r:id="rId27"/>
    <p:sldId id="372" r:id="rId28"/>
    <p:sldId id="373" r:id="rId29"/>
    <p:sldId id="377" r:id="rId30"/>
    <p:sldId id="374" r:id="rId31"/>
    <p:sldId id="378" r:id="rId32"/>
    <p:sldId id="375" r:id="rId33"/>
    <p:sldId id="376" r:id="rId34"/>
    <p:sldId id="379" r:id="rId35"/>
    <p:sldId id="382" r:id="rId36"/>
    <p:sldId id="380" r:id="rId37"/>
    <p:sldId id="386" r:id="rId38"/>
    <p:sldId id="381" r:id="rId39"/>
    <p:sldId id="383" r:id="rId40"/>
    <p:sldId id="298" r:id="rId41"/>
    <p:sldId id="469" r:id="rId42"/>
    <p:sldId id="387" r:id="rId43"/>
    <p:sldId id="388" r:id="rId44"/>
    <p:sldId id="389" r:id="rId45"/>
    <p:sldId id="390" r:id="rId46"/>
    <p:sldId id="391" r:id="rId47"/>
    <p:sldId id="392" r:id="rId48"/>
    <p:sldId id="393" r:id="rId49"/>
    <p:sldId id="394" r:id="rId50"/>
    <p:sldId id="395" r:id="rId51"/>
    <p:sldId id="396" r:id="rId52"/>
    <p:sldId id="406" r:id="rId53"/>
    <p:sldId id="407" r:id="rId54"/>
    <p:sldId id="398" r:id="rId55"/>
    <p:sldId id="400" r:id="rId56"/>
    <p:sldId id="408" r:id="rId57"/>
    <p:sldId id="413" r:id="rId58"/>
    <p:sldId id="404" r:id="rId59"/>
    <p:sldId id="410" r:id="rId60"/>
    <p:sldId id="411" r:id="rId61"/>
    <p:sldId id="412" r:id="rId62"/>
    <p:sldId id="414" r:id="rId63"/>
    <p:sldId id="427" r:id="rId64"/>
    <p:sldId id="415" r:id="rId65"/>
    <p:sldId id="416" r:id="rId66"/>
    <p:sldId id="417" r:id="rId67"/>
    <p:sldId id="419" r:id="rId68"/>
    <p:sldId id="421" r:id="rId69"/>
    <p:sldId id="422" r:id="rId70"/>
    <p:sldId id="423" r:id="rId71"/>
    <p:sldId id="424" r:id="rId72"/>
    <p:sldId id="428" r:id="rId73"/>
    <p:sldId id="432" r:id="rId74"/>
    <p:sldId id="433" r:id="rId75"/>
    <p:sldId id="434" r:id="rId76"/>
    <p:sldId id="435" r:id="rId77"/>
    <p:sldId id="438" r:id="rId78"/>
    <p:sldId id="464" r:id="rId79"/>
    <p:sldId id="440" r:id="rId80"/>
    <p:sldId id="437" r:id="rId81"/>
    <p:sldId id="441" r:id="rId82"/>
    <p:sldId id="443" r:id="rId83"/>
    <p:sldId id="444" r:id="rId84"/>
    <p:sldId id="445" r:id="rId85"/>
    <p:sldId id="446" r:id="rId86"/>
    <p:sldId id="447" r:id="rId87"/>
    <p:sldId id="448" r:id="rId88"/>
    <p:sldId id="449" r:id="rId89"/>
    <p:sldId id="450" r:id="rId90"/>
    <p:sldId id="451" r:id="rId91"/>
    <p:sldId id="452" r:id="rId92"/>
    <p:sldId id="453" r:id="rId93"/>
    <p:sldId id="454" r:id="rId94"/>
    <p:sldId id="455" r:id="rId95"/>
    <p:sldId id="459" r:id="rId96"/>
    <p:sldId id="461"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06E6E"/>
    <a:srgbClr val="2887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3" autoAdjust="0"/>
    <p:restoredTop sz="87634" autoAdjust="0"/>
  </p:normalViewPr>
  <p:slideViewPr>
    <p:cSldViewPr snapToGrid="0">
      <p:cViewPr>
        <p:scale>
          <a:sx n="60" d="100"/>
          <a:sy n="60" d="100"/>
        </p:scale>
        <p:origin x="-1062" y="-15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slide" Target="slides/slide9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image" Target="../media/image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image" Target="../media/image5.jpeg"/></Relationships>
</file>

<file path=ppt/diagrams/colors1.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1" qsCatId="simple" csTypeId="urn:microsoft.com/office/officeart/2005/8/colors/accent1_1#1" csCatId="accent1" phldr="1"/>
      <dgm:spPr/>
      <dgm:t>
        <a:bodyPr/>
        <a:lstStyle/>
        <a:p>
          <a:endParaRPr lang="en-US"/>
        </a:p>
      </dgm:t>
    </dgm:pt>
    <dgm:pt modelId="{8C4E1181-A43E-4AFA-A175-608167BDD664}">
      <dgm:prSet phldrT="[Text]" custT="1"/>
      <dgm:spPr/>
      <dgm:t>
        <a:bodyPr/>
        <a:lstStyle/>
        <a:p>
          <a:pPr algn="just">
            <a:lnSpc>
              <a:spcPct val="150000"/>
            </a:lnSpc>
          </a:pPr>
          <a:r>
            <a:rPr kumimoji="0" lang="en-US" sz="3000" b="1" i="1" u="none" strike="noStrike" cap="none" spc="0" normalizeH="0" baseline="0" noProof="0" dirty="0" err="1">
              <a:effectLst/>
              <a:uLnTx/>
              <a:uFillTx/>
              <a:latin typeface="Calibri" pitchFamily="34" charset="0"/>
              <a:ea typeface="+mn-ea"/>
              <a:cs typeface="Calibri" pitchFamily="34" charset="0"/>
            </a:rPr>
            <a:t>Mỗi</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đội</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có</a:t>
          </a:r>
          <a:r>
            <a:rPr kumimoji="0" lang="en-US" sz="3000" b="1" i="1" u="none" strike="noStrike" cap="none" spc="0" normalizeH="0" baseline="0" noProof="0" dirty="0">
              <a:effectLst/>
              <a:uLnTx/>
              <a:uFillTx/>
              <a:latin typeface="Calibri" pitchFamily="34" charset="0"/>
              <a:ea typeface="+mn-ea"/>
              <a:cs typeface="Calibri" pitchFamily="34" charset="0"/>
            </a:rPr>
            <a:t> 5 </a:t>
          </a:r>
          <a:r>
            <a:rPr kumimoji="0" lang="en-US" sz="3000" b="1" i="1" u="none" strike="noStrike" cap="none" spc="0" normalizeH="0" baseline="0" noProof="0" dirty="0" err="1">
              <a:effectLst/>
              <a:uLnTx/>
              <a:uFillTx/>
              <a:latin typeface="Calibri" pitchFamily="34" charset="0"/>
              <a:ea typeface="+mn-ea"/>
              <a:cs typeface="Calibri" pitchFamily="34" charset="0"/>
            </a:rPr>
            <a:t>thành</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viên</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phải</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trả</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lời</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năm</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câu</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hỏi</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có</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liên</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quan</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đến</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nội</a:t>
          </a:r>
          <a:r>
            <a:rPr kumimoji="0" lang="en-US" sz="3000" b="1" i="1" u="none" strike="noStrike" cap="none" spc="0" normalizeH="0" baseline="0" noProof="0" dirty="0">
              <a:effectLst/>
              <a:uLnTx/>
              <a:uFillTx/>
              <a:latin typeface="Calibri" pitchFamily="34" charset="0"/>
              <a:ea typeface="+mn-ea"/>
              <a:cs typeface="Calibri" pitchFamily="34" charset="0"/>
            </a:rPr>
            <a:t> dung </a:t>
          </a:r>
          <a:r>
            <a:rPr kumimoji="0" lang="en-US" sz="3000" b="1" i="1" u="none" strike="noStrike" cap="none" spc="0" normalizeH="0" baseline="0" noProof="0" dirty="0" err="1">
              <a:effectLst/>
              <a:uLnTx/>
              <a:uFillTx/>
              <a:latin typeface="Calibri" pitchFamily="34" charset="0"/>
              <a:ea typeface="+mn-ea"/>
              <a:cs typeface="Calibri" pitchFamily="34" charset="0"/>
            </a:rPr>
            <a:t>bài</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đã</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học</a:t>
          </a:r>
          <a:endParaRPr lang="en-US" sz="3000" b="1" i="1" dirty="0">
            <a:latin typeface="Calibri" pitchFamily="34" charset="0"/>
            <a:cs typeface="Calibri" pitchFamily="34" charset="0"/>
          </a:endParaRPr>
        </a:p>
      </dgm:t>
    </dgm:pt>
    <dgm:pt modelId="{75A4A354-C2D6-42E3-A26E-179C61CD6177}" type="parTrans" cxnId="{C72B50B4-8323-4069-A08C-18955E7EB655}">
      <dgm:prSet/>
      <dgm:spPr/>
      <dgm:t>
        <a:bodyPr/>
        <a:lstStyle/>
        <a:p>
          <a:pPr algn="just"/>
          <a:endParaRPr lang="en-US" sz="3600" i="1">
            <a:latin typeface="+mn-lt"/>
          </a:endParaRPr>
        </a:p>
      </dgm:t>
    </dgm:pt>
    <dgm:pt modelId="{89D7B0A2-E2C6-403B-88CB-63EEFC0BF3D8}" type="sibTrans" cxnId="{C72B50B4-8323-4069-A08C-18955E7EB655}">
      <dgm:prSet/>
      <dgm:spPr/>
      <dgm:t>
        <a:bodyPr/>
        <a:lstStyle/>
        <a:p>
          <a:pPr algn="just"/>
          <a:endParaRPr lang="en-US" sz="3600" i="1">
            <a:latin typeface="+mn-lt"/>
          </a:endParaRPr>
        </a:p>
      </dgm:t>
    </dgm:pt>
    <dgm:pt modelId="{36F1A9A7-0E91-4997-8451-066E68D6791C}">
      <dgm:prSet phldrT="[Text]" custT="1"/>
      <dgm:spPr/>
      <dgm:t>
        <a:bodyPr/>
        <a:lstStyle/>
        <a:p>
          <a:pPr algn="just">
            <a:lnSpc>
              <a:spcPct val="150000"/>
            </a:lnSpc>
          </a:pP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Trong</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thời</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gian</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15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giây</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vừa</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quan</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sát</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câu</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hỏi</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và</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cử</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đại</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diện</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lên</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ghi</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câu</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trả</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lời</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lên</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bảng</a:t>
          </a:r>
          <a:endParaRPr lang="en-US" sz="3000" b="1" i="1" dirty="0">
            <a:latin typeface="Calibri" pitchFamily="34" charset="0"/>
            <a:cs typeface="Calibri" pitchFamily="34" charset="0"/>
          </a:endParaRPr>
        </a:p>
      </dgm:t>
    </dgm:pt>
    <dgm:pt modelId="{3076928A-BC39-4164-A392-EF7BB50AC8F7}" type="parTrans" cxnId="{C2A430EB-026A-428E-B9D3-EE570B6A1DAA}">
      <dgm:prSet/>
      <dgm:spPr/>
      <dgm:t>
        <a:bodyPr/>
        <a:lstStyle/>
        <a:p>
          <a:pPr algn="just"/>
          <a:endParaRPr lang="en-US" sz="3600" i="1">
            <a:latin typeface="+mn-lt"/>
          </a:endParaRPr>
        </a:p>
      </dgm:t>
    </dgm:pt>
    <dgm:pt modelId="{5F4F3BF3-4C3E-43BC-8B7A-5E8EE2D360D7}" type="sibTrans" cxnId="{C2A430EB-026A-428E-B9D3-EE570B6A1DAA}">
      <dgm:prSet/>
      <dgm:spPr/>
      <dgm:t>
        <a:bodyPr/>
        <a:lstStyle/>
        <a:p>
          <a:pPr algn="just"/>
          <a:endParaRPr lang="en-US" sz="3600" i="1">
            <a:latin typeface="+mn-lt"/>
          </a:endParaRPr>
        </a:p>
      </dgm:t>
    </dgm:pt>
    <dgm:pt modelId="{F6E9B8BA-2F37-4781-A521-61D00A840D7D}">
      <dgm:prSet phldrT="[Text]" custT="1"/>
      <dgm:spPr/>
      <dgm:t>
        <a:bodyPr/>
        <a:lstStyle/>
        <a:p>
          <a:pPr algn="just">
            <a:lnSpc>
              <a:spcPct val="150000"/>
            </a:lnSpc>
          </a:pPr>
          <a:r>
            <a:rPr lang="en-US" sz="3000" b="1" i="1" dirty="0" err="1">
              <a:effectLst/>
              <a:latin typeface="Calibri" pitchFamily="34" charset="0"/>
              <a:cs typeface="Calibri" pitchFamily="34" charset="0"/>
            </a:rPr>
            <a:t>Phần</a:t>
          </a:r>
          <a:r>
            <a:rPr lang="en-US" sz="3000" b="1" i="1" dirty="0">
              <a:effectLst/>
              <a:latin typeface="Calibri" pitchFamily="34" charset="0"/>
              <a:cs typeface="Calibri" pitchFamily="34" charset="0"/>
            </a:rPr>
            <a:t> </a:t>
          </a:r>
          <a:r>
            <a:rPr lang="en-US" sz="3000" b="1" i="1" dirty="0" err="1">
              <a:effectLst/>
              <a:latin typeface="Calibri" pitchFamily="34" charset="0"/>
              <a:cs typeface="Calibri" pitchFamily="34" charset="0"/>
            </a:rPr>
            <a:t>thưởng</a:t>
          </a:r>
          <a:r>
            <a:rPr lang="en-US" sz="3000" b="1" i="1" dirty="0">
              <a:effectLst/>
              <a:latin typeface="Calibri" pitchFamily="34" charset="0"/>
              <a:cs typeface="Calibri" pitchFamily="34" charset="0"/>
            </a:rPr>
            <a:t> </a:t>
          </a:r>
          <a:r>
            <a:rPr lang="en-US" sz="3000" b="1" i="1" dirty="0" err="1">
              <a:effectLst/>
              <a:latin typeface="Calibri" pitchFamily="34" charset="0"/>
              <a:cs typeface="Calibri" pitchFamily="34" charset="0"/>
            </a:rPr>
            <a:t>là</a:t>
          </a:r>
          <a:r>
            <a:rPr lang="en-US" sz="3000" b="1" i="1" dirty="0">
              <a:effectLst/>
              <a:latin typeface="Calibri" pitchFamily="34" charset="0"/>
              <a:cs typeface="Calibri" pitchFamily="34" charset="0"/>
            </a:rPr>
            <a:t> </a:t>
          </a:r>
          <a:r>
            <a:rPr lang="en-US" sz="3000" b="1" i="1" dirty="0" err="1">
              <a:effectLst/>
              <a:latin typeface="Calibri" pitchFamily="34" charset="0"/>
              <a:cs typeface="Calibri" pitchFamily="34" charset="0"/>
            </a:rPr>
            <a:t>hoa</a:t>
          </a:r>
          <a:r>
            <a:rPr lang="en-US" sz="3000" b="1" i="1" dirty="0">
              <a:effectLst/>
              <a:latin typeface="Calibri" pitchFamily="34" charset="0"/>
              <a:cs typeface="Calibri" pitchFamily="34" charset="0"/>
            </a:rPr>
            <a:t> </a:t>
          </a:r>
          <a:r>
            <a:rPr lang="en-US" sz="3000" b="1" i="1" err="1">
              <a:effectLst/>
              <a:latin typeface="Calibri" pitchFamily="34" charset="0"/>
              <a:cs typeface="Calibri" pitchFamily="34" charset="0"/>
            </a:rPr>
            <a:t>điểm</a:t>
          </a:r>
          <a:r>
            <a:rPr lang="en-US" sz="3000" b="1" i="1">
              <a:effectLst/>
              <a:latin typeface="Calibri" pitchFamily="34" charset="0"/>
              <a:cs typeface="Calibri" pitchFamily="34" charset="0"/>
            </a:rPr>
            <a:t> </a:t>
          </a:r>
          <a:r>
            <a:rPr lang="en-US" sz="3000" b="1" i="1" smtClean="0">
              <a:effectLst/>
              <a:latin typeface="Calibri" pitchFamily="34" charset="0"/>
              <a:cs typeface="Calibri" pitchFamily="34" charset="0"/>
            </a:rPr>
            <a:t>10 điểm</a:t>
          </a:r>
          <a:endParaRPr lang="en-US" sz="3000" b="1" i="1" dirty="0">
            <a:latin typeface="Calibri" pitchFamily="34" charset="0"/>
            <a:cs typeface="Calibri" pitchFamily="34" charset="0"/>
          </a:endParaRPr>
        </a:p>
      </dgm:t>
    </dgm:pt>
    <dgm:pt modelId="{F3A9BA2F-FEFE-44E8-8A5D-A95E30E49C0C}" type="parTrans" cxnId="{2E5A5FC6-7246-4A48-9A5C-8FF4449E3CE0}">
      <dgm:prSet/>
      <dgm:spPr/>
      <dgm:t>
        <a:bodyPr/>
        <a:lstStyle/>
        <a:p>
          <a:pPr algn="just"/>
          <a:endParaRPr lang="en-US" sz="3600" i="1">
            <a:latin typeface="+mn-lt"/>
          </a:endParaRPr>
        </a:p>
      </dgm:t>
    </dgm:pt>
    <dgm:pt modelId="{8CBDE6B4-DF30-443D-9579-CCA1D8018E24}" type="sibTrans" cxnId="{2E5A5FC6-7246-4A48-9A5C-8FF4449E3CE0}">
      <dgm:prSet/>
      <dgm:spPr/>
      <dgm:t>
        <a:bodyPr/>
        <a:lstStyle/>
        <a:p>
          <a:pPr algn="just"/>
          <a:endParaRPr lang="en-US" sz="3600" i="1">
            <a:latin typeface="+mn-lt"/>
          </a:endParaRPr>
        </a:p>
      </dgm:t>
    </dgm:pt>
    <dgm:pt modelId="{610C4521-7E21-4ABD-817D-19EC8F773957}" type="pres">
      <dgm:prSet presAssocID="{4D783A32-6612-4061-810D-2598FCFDE16E}" presName="linear" presStyleCnt="0">
        <dgm:presLayoutVars>
          <dgm:dir/>
          <dgm:resizeHandles val="exact"/>
        </dgm:presLayoutVars>
      </dgm:prSet>
      <dgm:spPr/>
      <dgm:t>
        <a:bodyPr/>
        <a:lstStyle/>
        <a:p>
          <a:endParaRPr lang="en-US"/>
        </a:p>
      </dgm:t>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3" custLinFactNeighborX="-704"/>
      <dgm:spPr/>
      <dgm:t>
        <a:bodyPr/>
        <a:lstStyle/>
        <a:p>
          <a:endParaRPr lang="en-US"/>
        </a:p>
      </dgm:t>
    </dgm:pt>
    <dgm:pt modelId="{2AAACA77-E4A0-4E99-9F03-72ED26BB7B73}" type="pres">
      <dgm:prSet presAssocID="{8C4E1181-A43E-4AFA-A175-608167BDD664}" presName="img"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dgm:spPr>
    </dgm:pt>
    <dgm:pt modelId="{046903CA-E59E-4D3A-B85F-2132F4D3C385}" type="pres">
      <dgm:prSet presAssocID="{8C4E1181-A43E-4AFA-A175-608167BDD664}" presName="text" presStyleLbl="node1" presStyleIdx="0" presStyleCnt="3">
        <dgm:presLayoutVars>
          <dgm:bulletEnabled val="1"/>
        </dgm:presLayoutVars>
      </dgm:prSet>
      <dgm:spPr/>
      <dgm:t>
        <a:bodyPr/>
        <a:lstStyle/>
        <a:p>
          <a:endParaRPr lang="en-US"/>
        </a:p>
      </dgm:t>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3"/>
      <dgm:spPr/>
      <dgm:t>
        <a:bodyPr/>
        <a:lstStyle/>
        <a:p>
          <a:endParaRPr lang="en-US"/>
        </a:p>
      </dgm:t>
    </dgm:pt>
    <dgm:pt modelId="{2352C030-0248-483B-94A9-26972C30B2AA}" type="pres">
      <dgm:prSet presAssocID="{36F1A9A7-0E91-4997-8451-066E68D6791C}"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dgm:spPr>
      <dgm:t>
        <a:bodyPr/>
        <a:lstStyle/>
        <a:p>
          <a:endParaRPr lang="en-US"/>
        </a:p>
      </dgm:t>
    </dgm:pt>
    <dgm:pt modelId="{629FFE63-9943-4FDD-AEB3-15F8D3455642}" type="pres">
      <dgm:prSet presAssocID="{36F1A9A7-0E91-4997-8451-066E68D6791C}" presName="text" presStyleLbl="node1" presStyleIdx="1" presStyleCnt="3">
        <dgm:presLayoutVars>
          <dgm:bulletEnabled val="1"/>
        </dgm:presLayoutVars>
      </dgm:prSet>
      <dgm:spPr/>
      <dgm:t>
        <a:bodyPr/>
        <a:lstStyle/>
        <a:p>
          <a:endParaRPr lang="en-US"/>
        </a:p>
      </dgm:t>
    </dgm:pt>
    <dgm:pt modelId="{E767A943-8EB1-47EA-BA75-90A3BF72AA10}" type="pres">
      <dgm:prSet presAssocID="{5F4F3BF3-4C3E-43BC-8B7A-5E8EE2D360D7}" presName="spacer" presStyleCnt="0"/>
      <dgm:spPr/>
    </dgm:pt>
    <dgm:pt modelId="{E9FBCDE1-C0F8-4B00-9C6E-C1A57153DC9C}" type="pres">
      <dgm:prSet presAssocID="{F6E9B8BA-2F37-4781-A521-61D00A840D7D}" presName="comp" presStyleCnt="0"/>
      <dgm:spPr/>
    </dgm:pt>
    <dgm:pt modelId="{D857732E-E667-406B-8596-FB28DE60F3B0}" type="pres">
      <dgm:prSet presAssocID="{F6E9B8BA-2F37-4781-A521-61D00A840D7D}" presName="box" presStyleLbl="node1" presStyleIdx="2" presStyleCnt="3"/>
      <dgm:spPr/>
      <dgm:t>
        <a:bodyPr/>
        <a:lstStyle/>
        <a:p>
          <a:endParaRPr lang="en-US"/>
        </a:p>
      </dgm:t>
    </dgm:pt>
    <dgm:pt modelId="{72B5F39E-2D8B-4AE5-99A7-0B4F92796C74}" type="pres">
      <dgm:prSet presAssocID="{F6E9B8BA-2F37-4781-A521-61D00A840D7D}" presName="img"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dgm:spPr>
    </dgm:pt>
    <dgm:pt modelId="{8B13E293-4E29-4216-A0D2-9CCA14266B56}" type="pres">
      <dgm:prSet presAssocID="{F6E9B8BA-2F37-4781-A521-61D00A840D7D}" presName="text" presStyleLbl="node1" presStyleIdx="2" presStyleCnt="3">
        <dgm:presLayoutVars>
          <dgm:bulletEnabled val="1"/>
        </dgm:presLayoutVars>
      </dgm:prSet>
      <dgm:spPr/>
      <dgm:t>
        <a:bodyPr/>
        <a:lstStyle/>
        <a:p>
          <a:endParaRPr lang="en-US"/>
        </a:p>
      </dgm:t>
    </dgm:pt>
  </dgm:ptLst>
  <dgm:cxnLst>
    <dgm:cxn modelId="{C2A430EB-026A-428E-B9D3-EE570B6A1DAA}" srcId="{4D783A32-6612-4061-810D-2598FCFDE16E}" destId="{36F1A9A7-0E91-4997-8451-066E68D6791C}" srcOrd="1" destOrd="0" parTransId="{3076928A-BC39-4164-A392-EF7BB50AC8F7}" sibTransId="{5F4F3BF3-4C3E-43BC-8B7A-5E8EE2D360D7}"/>
    <dgm:cxn modelId="{4FDE1871-8A9D-4863-8264-A0F8BF0E3CAF}" type="presOf" srcId="{36F1A9A7-0E91-4997-8451-066E68D6791C}" destId="{629FFE63-9943-4FDD-AEB3-15F8D3455642}" srcOrd="1" destOrd="0" presId="urn:microsoft.com/office/officeart/2005/8/layout/vList4#1"/>
    <dgm:cxn modelId="{8182EE88-6ABC-49D9-B3D5-0FC8B1968C20}" type="presOf" srcId="{4D783A32-6612-4061-810D-2598FCFDE16E}" destId="{610C4521-7E21-4ABD-817D-19EC8F773957}" srcOrd="0" destOrd="0" presId="urn:microsoft.com/office/officeart/2005/8/layout/vList4#1"/>
    <dgm:cxn modelId="{C72B50B4-8323-4069-A08C-18955E7EB655}" srcId="{4D783A32-6612-4061-810D-2598FCFDE16E}" destId="{8C4E1181-A43E-4AFA-A175-608167BDD664}" srcOrd="0" destOrd="0" parTransId="{75A4A354-C2D6-42E3-A26E-179C61CD6177}" sibTransId="{89D7B0A2-E2C6-403B-88CB-63EEFC0BF3D8}"/>
    <dgm:cxn modelId="{259AEDB7-5C1F-454C-9610-049CFA3B1D13}" type="presOf" srcId="{F6E9B8BA-2F37-4781-A521-61D00A840D7D}" destId="{8B13E293-4E29-4216-A0D2-9CCA14266B56}" srcOrd="1" destOrd="0" presId="urn:microsoft.com/office/officeart/2005/8/layout/vList4#1"/>
    <dgm:cxn modelId="{0B20F30E-14FB-415E-973A-DE57860DABF5}" type="presOf" srcId="{8C4E1181-A43E-4AFA-A175-608167BDD664}" destId="{DE66B4FA-8443-484B-9A9E-FA188D6B4E43}" srcOrd="0" destOrd="0" presId="urn:microsoft.com/office/officeart/2005/8/layout/vList4#1"/>
    <dgm:cxn modelId="{2E5A5FC6-7246-4A48-9A5C-8FF4449E3CE0}" srcId="{4D783A32-6612-4061-810D-2598FCFDE16E}" destId="{F6E9B8BA-2F37-4781-A521-61D00A840D7D}" srcOrd="2" destOrd="0" parTransId="{F3A9BA2F-FEFE-44E8-8A5D-A95E30E49C0C}" sibTransId="{8CBDE6B4-DF30-443D-9579-CCA1D8018E24}"/>
    <dgm:cxn modelId="{6B9D5B7F-5F67-4D76-8824-6F3E6BB11493}" type="presOf" srcId="{8C4E1181-A43E-4AFA-A175-608167BDD664}" destId="{046903CA-E59E-4D3A-B85F-2132F4D3C385}" srcOrd="1" destOrd="0" presId="urn:microsoft.com/office/officeart/2005/8/layout/vList4#1"/>
    <dgm:cxn modelId="{202B4345-6868-43FC-9329-08585EAC30F8}" type="presOf" srcId="{F6E9B8BA-2F37-4781-A521-61D00A840D7D}" destId="{D857732E-E667-406B-8596-FB28DE60F3B0}" srcOrd="0" destOrd="0" presId="urn:microsoft.com/office/officeart/2005/8/layout/vList4#1"/>
    <dgm:cxn modelId="{400EB199-B257-4A17-B822-4F062B6E794E}" type="presOf" srcId="{36F1A9A7-0E91-4997-8451-066E68D6791C}" destId="{11925212-181A-4D0E-84EB-C4219DE1ABB7}" srcOrd="0" destOrd="0" presId="urn:microsoft.com/office/officeart/2005/8/layout/vList4#1"/>
    <dgm:cxn modelId="{7CBAF71C-26DE-4883-9672-3941AE9AEE3D}" type="presParOf" srcId="{610C4521-7E21-4ABD-817D-19EC8F773957}" destId="{1C2B9614-1D42-4E2A-92D8-94BCF9DE39E4}" srcOrd="0" destOrd="0" presId="urn:microsoft.com/office/officeart/2005/8/layout/vList4#1"/>
    <dgm:cxn modelId="{1B19E64E-FCE0-4ED3-AE45-E7BC90D400F3}" type="presParOf" srcId="{1C2B9614-1D42-4E2A-92D8-94BCF9DE39E4}" destId="{DE66B4FA-8443-484B-9A9E-FA188D6B4E43}" srcOrd="0" destOrd="0" presId="urn:microsoft.com/office/officeart/2005/8/layout/vList4#1"/>
    <dgm:cxn modelId="{3CB1CAD2-6D87-4DCC-9514-630419CC30DB}" type="presParOf" srcId="{1C2B9614-1D42-4E2A-92D8-94BCF9DE39E4}" destId="{2AAACA77-E4A0-4E99-9F03-72ED26BB7B73}" srcOrd="1" destOrd="0" presId="urn:microsoft.com/office/officeart/2005/8/layout/vList4#1"/>
    <dgm:cxn modelId="{9B167014-7C95-4606-B911-399CCDC50AEA}" type="presParOf" srcId="{1C2B9614-1D42-4E2A-92D8-94BCF9DE39E4}" destId="{046903CA-E59E-4D3A-B85F-2132F4D3C385}" srcOrd="2" destOrd="0" presId="urn:microsoft.com/office/officeart/2005/8/layout/vList4#1"/>
    <dgm:cxn modelId="{39E0B405-2DDC-4116-A339-DA8199D09AB8}" type="presParOf" srcId="{610C4521-7E21-4ABD-817D-19EC8F773957}" destId="{3C4FC630-2F4B-4B45-8D35-86BFE257DB89}" srcOrd="1" destOrd="0" presId="urn:microsoft.com/office/officeart/2005/8/layout/vList4#1"/>
    <dgm:cxn modelId="{F61FABA8-65CE-4F96-9746-8B043D639514}" type="presParOf" srcId="{610C4521-7E21-4ABD-817D-19EC8F773957}" destId="{76DA393E-3756-4D17-8778-17C0D4D792DA}" srcOrd="2" destOrd="0" presId="urn:microsoft.com/office/officeart/2005/8/layout/vList4#1"/>
    <dgm:cxn modelId="{55AFEA30-3D82-4EE0-88CD-F3AA9B8B1894}" type="presParOf" srcId="{76DA393E-3756-4D17-8778-17C0D4D792DA}" destId="{11925212-181A-4D0E-84EB-C4219DE1ABB7}" srcOrd="0" destOrd="0" presId="urn:microsoft.com/office/officeart/2005/8/layout/vList4#1"/>
    <dgm:cxn modelId="{D5DC7053-A03F-47EC-B53E-49A15395097C}" type="presParOf" srcId="{76DA393E-3756-4D17-8778-17C0D4D792DA}" destId="{2352C030-0248-483B-94A9-26972C30B2AA}" srcOrd="1" destOrd="0" presId="urn:microsoft.com/office/officeart/2005/8/layout/vList4#1"/>
    <dgm:cxn modelId="{F9800DD5-4F82-42E7-85BC-4B13771FB4CB}" type="presParOf" srcId="{76DA393E-3756-4D17-8778-17C0D4D792DA}" destId="{629FFE63-9943-4FDD-AEB3-15F8D3455642}" srcOrd="2" destOrd="0" presId="urn:microsoft.com/office/officeart/2005/8/layout/vList4#1"/>
    <dgm:cxn modelId="{D920A6E4-0C7B-4DFA-A8E9-091D04F52D4A}" type="presParOf" srcId="{610C4521-7E21-4ABD-817D-19EC8F773957}" destId="{E767A943-8EB1-47EA-BA75-90A3BF72AA10}" srcOrd="3" destOrd="0" presId="urn:microsoft.com/office/officeart/2005/8/layout/vList4#1"/>
    <dgm:cxn modelId="{44608DA5-F678-4105-BC18-F9288C943630}" type="presParOf" srcId="{610C4521-7E21-4ABD-817D-19EC8F773957}" destId="{E9FBCDE1-C0F8-4B00-9C6E-C1A57153DC9C}" srcOrd="4" destOrd="0" presId="urn:microsoft.com/office/officeart/2005/8/layout/vList4#1"/>
    <dgm:cxn modelId="{EB982EB3-DB97-4BE1-A109-15E143CA31E1}" type="presParOf" srcId="{E9FBCDE1-C0F8-4B00-9C6E-C1A57153DC9C}" destId="{D857732E-E667-406B-8596-FB28DE60F3B0}" srcOrd="0" destOrd="0" presId="urn:microsoft.com/office/officeart/2005/8/layout/vList4#1"/>
    <dgm:cxn modelId="{8331B061-9322-42D4-84CD-4F94683AB401}" type="presParOf" srcId="{E9FBCDE1-C0F8-4B00-9C6E-C1A57153DC9C}" destId="{72B5F39E-2D8B-4AE5-99A7-0B4F92796C74}" srcOrd="1" destOrd="0" presId="urn:microsoft.com/office/officeart/2005/8/layout/vList4#1"/>
    <dgm:cxn modelId="{CE762272-B14D-47DB-8418-C05E758D3C11}" type="presParOf" srcId="{E9FBCDE1-C0F8-4B00-9C6E-C1A57153DC9C}" destId="{8B13E293-4E29-4216-A0D2-9CCA14266B56}" srcOrd="2" destOrd="0" presId="urn:microsoft.com/office/officeart/2005/8/layout/vList4#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6B4FA-8443-484B-9A9E-FA188D6B4E43}">
      <dsp:nvSpPr>
        <dsp:cNvPr id="0" name=""/>
        <dsp:cNvSpPr/>
      </dsp:nvSpPr>
      <dsp:spPr>
        <a:xfrm>
          <a:off x="0" y="0"/>
          <a:ext cx="9837221" cy="1533425"/>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just" defTabSz="1333500">
            <a:lnSpc>
              <a:spcPct val="150000"/>
            </a:lnSpc>
            <a:spcBef>
              <a:spcPct val="0"/>
            </a:spcBef>
            <a:spcAft>
              <a:spcPct val="35000"/>
            </a:spcAft>
          </a:pPr>
          <a:r>
            <a:rPr kumimoji="0" lang="en-US" sz="3000" b="1" i="1" u="none" strike="noStrike" kern="1200" cap="none" spc="0" normalizeH="0" baseline="0" noProof="0" dirty="0" err="1">
              <a:effectLst/>
              <a:uLnTx/>
              <a:uFillTx/>
              <a:latin typeface="Calibri" pitchFamily="34" charset="0"/>
              <a:ea typeface="+mn-ea"/>
              <a:cs typeface="Calibri" pitchFamily="34" charset="0"/>
            </a:rPr>
            <a:t>Mỗi</a:t>
          </a:r>
          <a:r>
            <a:rPr kumimoji="0" lang="en-US" sz="3000" b="1" i="1" u="none" strike="noStrike" kern="1200" cap="none" spc="0" normalizeH="0" baseline="0" noProof="0" dirty="0">
              <a:effectLst/>
              <a:uLnTx/>
              <a:uFillTx/>
              <a:latin typeface="Calibri" pitchFamily="34" charset="0"/>
              <a:ea typeface="+mn-ea"/>
              <a:cs typeface="Calibri" pitchFamily="34" charset="0"/>
            </a:rPr>
            <a:t> </a:t>
          </a:r>
          <a:r>
            <a:rPr kumimoji="0" lang="en-US" sz="3000" b="1" i="1" u="none" strike="noStrike" kern="1200" cap="none" spc="0" normalizeH="0" baseline="0" noProof="0" dirty="0" err="1">
              <a:effectLst/>
              <a:uLnTx/>
              <a:uFillTx/>
              <a:latin typeface="Calibri" pitchFamily="34" charset="0"/>
              <a:ea typeface="+mn-ea"/>
              <a:cs typeface="Calibri" pitchFamily="34" charset="0"/>
            </a:rPr>
            <a:t>đội</a:t>
          </a:r>
          <a:r>
            <a:rPr kumimoji="0" lang="en-US" sz="3000" b="1" i="1" u="none" strike="noStrike" kern="1200" cap="none" spc="0" normalizeH="0" baseline="0" noProof="0" dirty="0">
              <a:effectLst/>
              <a:uLnTx/>
              <a:uFillTx/>
              <a:latin typeface="Calibri" pitchFamily="34" charset="0"/>
              <a:ea typeface="+mn-ea"/>
              <a:cs typeface="Calibri" pitchFamily="34" charset="0"/>
            </a:rPr>
            <a:t> </a:t>
          </a:r>
          <a:r>
            <a:rPr kumimoji="0" lang="en-US" sz="3000" b="1" i="1" u="none" strike="noStrike" kern="1200" cap="none" spc="0" normalizeH="0" baseline="0" noProof="0" dirty="0" err="1">
              <a:effectLst/>
              <a:uLnTx/>
              <a:uFillTx/>
              <a:latin typeface="Calibri" pitchFamily="34" charset="0"/>
              <a:ea typeface="+mn-ea"/>
              <a:cs typeface="Calibri" pitchFamily="34" charset="0"/>
            </a:rPr>
            <a:t>có</a:t>
          </a:r>
          <a:r>
            <a:rPr kumimoji="0" lang="en-US" sz="3000" b="1" i="1" u="none" strike="noStrike" kern="1200" cap="none" spc="0" normalizeH="0" baseline="0" noProof="0" dirty="0">
              <a:effectLst/>
              <a:uLnTx/>
              <a:uFillTx/>
              <a:latin typeface="Calibri" pitchFamily="34" charset="0"/>
              <a:ea typeface="+mn-ea"/>
              <a:cs typeface="Calibri" pitchFamily="34" charset="0"/>
            </a:rPr>
            <a:t> 5 </a:t>
          </a:r>
          <a:r>
            <a:rPr kumimoji="0" lang="en-US" sz="3000" b="1" i="1" u="none" strike="noStrike" kern="1200" cap="none" spc="0" normalizeH="0" baseline="0" noProof="0" dirty="0" err="1">
              <a:effectLst/>
              <a:uLnTx/>
              <a:uFillTx/>
              <a:latin typeface="Calibri" pitchFamily="34" charset="0"/>
              <a:ea typeface="+mn-ea"/>
              <a:cs typeface="Calibri" pitchFamily="34" charset="0"/>
            </a:rPr>
            <a:t>thành</a:t>
          </a:r>
          <a:r>
            <a:rPr kumimoji="0" lang="en-US" sz="3000" b="1" i="1" u="none" strike="noStrike" kern="1200" cap="none" spc="0" normalizeH="0" baseline="0" noProof="0" dirty="0">
              <a:effectLst/>
              <a:uLnTx/>
              <a:uFillTx/>
              <a:latin typeface="Calibri" pitchFamily="34" charset="0"/>
              <a:ea typeface="+mn-ea"/>
              <a:cs typeface="Calibri" pitchFamily="34" charset="0"/>
            </a:rPr>
            <a:t> </a:t>
          </a:r>
          <a:r>
            <a:rPr kumimoji="0" lang="en-US" sz="3000" b="1" i="1" u="none" strike="noStrike" kern="1200" cap="none" spc="0" normalizeH="0" baseline="0" noProof="0" dirty="0" err="1">
              <a:effectLst/>
              <a:uLnTx/>
              <a:uFillTx/>
              <a:latin typeface="Calibri" pitchFamily="34" charset="0"/>
              <a:ea typeface="+mn-ea"/>
              <a:cs typeface="Calibri" pitchFamily="34" charset="0"/>
            </a:rPr>
            <a:t>viên</a:t>
          </a:r>
          <a:r>
            <a:rPr kumimoji="0" lang="en-US" sz="3000" b="1" i="1" u="none" strike="noStrike" kern="1200" cap="none" spc="0" normalizeH="0" baseline="0" noProof="0" dirty="0">
              <a:effectLst/>
              <a:uLnTx/>
              <a:uFillTx/>
              <a:latin typeface="Calibri" pitchFamily="34" charset="0"/>
              <a:ea typeface="+mn-ea"/>
              <a:cs typeface="Calibri" pitchFamily="34" charset="0"/>
            </a:rPr>
            <a:t>, </a:t>
          </a:r>
          <a:r>
            <a:rPr kumimoji="0" lang="en-US" sz="3000" b="1" i="1" u="none" strike="noStrike" kern="1200" cap="none" spc="0" normalizeH="0" baseline="0" noProof="0" dirty="0" err="1">
              <a:effectLst/>
              <a:uLnTx/>
              <a:uFillTx/>
              <a:latin typeface="Calibri" pitchFamily="34" charset="0"/>
              <a:ea typeface="+mn-ea"/>
              <a:cs typeface="Calibri" pitchFamily="34" charset="0"/>
            </a:rPr>
            <a:t>phải</a:t>
          </a:r>
          <a:r>
            <a:rPr kumimoji="0" lang="en-US" sz="3000" b="1" i="1" u="none" strike="noStrike" kern="1200" cap="none" spc="0" normalizeH="0" baseline="0" noProof="0" dirty="0">
              <a:effectLst/>
              <a:uLnTx/>
              <a:uFillTx/>
              <a:latin typeface="Calibri" pitchFamily="34" charset="0"/>
              <a:ea typeface="+mn-ea"/>
              <a:cs typeface="Calibri" pitchFamily="34" charset="0"/>
            </a:rPr>
            <a:t> </a:t>
          </a:r>
          <a:r>
            <a:rPr kumimoji="0" lang="en-US" sz="3000" b="1" i="1" u="none" strike="noStrike" kern="1200" cap="none" spc="0" normalizeH="0" baseline="0" noProof="0" dirty="0" err="1">
              <a:effectLst/>
              <a:uLnTx/>
              <a:uFillTx/>
              <a:latin typeface="Calibri" pitchFamily="34" charset="0"/>
              <a:ea typeface="+mn-ea"/>
              <a:cs typeface="Calibri" pitchFamily="34" charset="0"/>
            </a:rPr>
            <a:t>trả</a:t>
          </a:r>
          <a:r>
            <a:rPr kumimoji="0" lang="en-US" sz="3000" b="1" i="1" u="none" strike="noStrike" kern="1200" cap="none" spc="0" normalizeH="0" baseline="0" noProof="0" dirty="0">
              <a:effectLst/>
              <a:uLnTx/>
              <a:uFillTx/>
              <a:latin typeface="Calibri" pitchFamily="34" charset="0"/>
              <a:ea typeface="+mn-ea"/>
              <a:cs typeface="Calibri" pitchFamily="34" charset="0"/>
            </a:rPr>
            <a:t> </a:t>
          </a:r>
          <a:r>
            <a:rPr kumimoji="0" lang="en-US" sz="3000" b="1" i="1" u="none" strike="noStrike" kern="1200" cap="none" spc="0" normalizeH="0" baseline="0" noProof="0" dirty="0" err="1">
              <a:effectLst/>
              <a:uLnTx/>
              <a:uFillTx/>
              <a:latin typeface="Calibri" pitchFamily="34" charset="0"/>
              <a:ea typeface="+mn-ea"/>
              <a:cs typeface="Calibri" pitchFamily="34" charset="0"/>
            </a:rPr>
            <a:t>lời</a:t>
          </a:r>
          <a:r>
            <a:rPr kumimoji="0" lang="en-US" sz="3000" b="1" i="1" u="none" strike="noStrike" kern="1200" cap="none" spc="0" normalizeH="0" baseline="0" noProof="0" dirty="0">
              <a:effectLst/>
              <a:uLnTx/>
              <a:uFillTx/>
              <a:latin typeface="Calibri" pitchFamily="34" charset="0"/>
              <a:ea typeface="+mn-ea"/>
              <a:cs typeface="Calibri" pitchFamily="34" charset="0"/>
            </a:rPr>
            <a:t> </a:t>
          </a:r>
          <a:r>
            <a:rPr kumimoji="0" lang="en-US" sz="3000" b="1" i="1" u="none" strike="noStrike" kern="1200" cap="none" spc="0" normalizeH="0" baseline="0" noProof="0" dirty="0" err="1">
              <a:effectLst/>
              <a:uLnTx/>
              <a:uFillTx/>
              <a:latin typeface="Calibri" pitchFamily="34" charset="0"/>
              <a:ea typeface="+mn-ea"/>
              <a:cs typeface="Calibri" pitchFamily="34" charset="0"/>
            </a:rPr>
            <a:t>năm</a:t>
          </a:r>
          <a:r>
            <a:rPr kumimoji="0" lang="en-US" sz="3000" b="1" i="1" u="none" strike="noStrike" kern="1200" cap="none" spc="0" normalizeH="0" baseline="0" noProof="0" dirty="0">
              <a:effectLst/>
              <a:uLnTx/>
              <a:uFillTx/>
              <a:latin typeface="Calibri" pitchFamily="34" charset="0"/>
              <a:ea typeface="+mn-ea"/>
              <a:cs typeface="Calibri" pitchFamily="34" charset="0"/>
            </a:rPr>
            <a:t> </a:t>
          </a:r>
          <a:r>
            <a:rPr kumimoji="0" lang="en-US" sz="3000" b="1" i="1" u="none" strike="noStrike" kern="1200" cap="none" spc="0" normalizeH="0" baseline="0" noProof="0" dirty="0" err="1">
              <a:effectLst/>
              <a:uLnTx/>
              <a:uFillTx/>
              <a:latin typeface="Calibri" pitchFamily="34" charset="0"/>
              <a:ea typeface="+mn-ea"/>
              <a:cs typeface="Calibri" pitchFamily="34" charset="0"/>
            </a:rPr>
            <a:t>câu</a:t>
          </a:r>
          <a:r>
            <a:rPr kumimoji="0" lang="en-US" sz="3000" b="1" i="1" u="none" strike="noStrike" kern="1200" cap="none" spc="0" normalizeH="0" baseline="0" noProof="0" dirty="0">
              <a:effectLst/>
              <a:uLnTx/>
              <a:uFillTx/>
              <a:latin typeface="Calibri" pitchFamily="34" charset="0"/>
              <a:ea typeface="+mn-ea"/>
              <a:cs typeface="Calibri" pitchFamily="34" charset="0"/>
            </a:rPr>
            <a:t> </a:t>
          </a:r>
          <a:r>
            <a:rPr kumimoji="0" lang="en-US" sz="3000" b="1" i="1" u="none" strike="noStrike" kern="1200" cap="none" spc="0" normalizeH="0" baseline="0" noProof="0" dirty="0" err="1">
              <a:effectLst/>
              <a:uLnTx/>
              <a:uFillTx/>
              <a:latin typeface="Calibri" pitchFamily="34" charset="0"/>
              <a:ea typeface="+mn-ea"/>
              <a:cs typeface="Calibri" pitchFamily="34" charset="0"/>
            </a:rPr>
            <a:t>hỏi</a:t>
          </a:r>
          <a:r>
            <a:rPr kumimoji="0" lang="en-US" sz="3000" b="1" i="1" u="none" strike="noStrike" kern="1200" cap="none" spc="0" normalizeH="0" baseline="0" noProof="0" dirty="0">
              <a:effectLst/>
              <a:uLnTx/>
              <a:uFillTx/>
              <a:latin typeface="Calibri" pitchFamily="34" charset="0"/>
              <a:ea typeface="+mn-ea"/>
              <a:cs typeface="Calibri" pitchFamily="34" charset="0"/>
            </a:rPr>
            <a:t> </a:t>
          </a:r>
          <a:r>
            <a:rPr kumimoji="0" lang="en-US" sz="3000" b="1" i="1" u="none" strike="noStrike" kern="1200" cap="none" spc="0" normalizeH="0" baseline="0" noProof="0" dirty="0" err="1">
              <a:effectLst/>
              <a:uLnTx/>
              <a:uFillTx/>
              <a:latin typeface="Calibri" pitchFamily="34" charset="0"/>
              <a:ea typeface="+mn-ea"/>
              <a:cs typeface="Calibri" pitchFamily="34" charset="0"/>
            </a:rPr>
            <a:t>có</a:t>
          </a:r>
          <a:r>
            <a:rPr kumimoji="0" lang="en-US" sz="3000" b="1" i="1" u="none" strike="noStrike" kern="1200" cap="none" spc="0" normalizeH="0" baseline="0" noProof="0" dirty="0">
              <a:effectLst/>
              <a:uLnTx/>
              <a:uFillTx/>
              <a:latin typeface="Calibri" pitchFamily="34" charset="0"/>
              <a:ea typeface="+mn-ea"/>
              <a:cs typeface="Calibri" pitchFamily="34" charset="0"/>
            </a:rPr>
            <a:t> </a:t>
          </a:r>
          <a:r>
            <a:rPr kumimoji="0" lang="en-US" sz="3000" b="1" i="1" u="none" strike="noStrike" kern="1200" cap="none" spc="0" normalizeH="0" baseline="0" noProof="0" dirty="0" err="1">
              <a:effectLst/>
              <a:uLnTx/>
              <a:uFillTx/>
              <a:latin typeface="Calibri" pitchFamily="34" charset="0"/>
              <a:ea typeface="+mn-ea"/>
              <a:cs typeface="Calibri" pitchFamily="34" charset="0"/>
            </a:rPr>
            <a:t>liên</a:t>
          </a:r>
          <a:r>
            <a:rPr kumimoji="0" lang="en-US" sz="3000" b="1" i="1" u="none" strike="noStrike" kern="1200" cap="none" spc="0" normalizeH="0" baseline="0" noProof="0" dirty="0">
              <a:effectLst/>
              <a:uLnTx/>
              <a:uFillTx/>
              <a:latin typeface="Calibri" pitchFamily="34" charset="0"/>
              <a:ea typeface="+mn-ea"/>
              <a:cs typeface="Calibri" pitchFamily="34" charset="0"/>
            </a:rPr>
            <a:t> </a:t>
          </a:r>
          <a:r>
            <a:rPr kumimoji="0" lang="en-US" sz="3000" b="1" i="1" u="none" strike="noStrike" kern="1200" cap="none" spc="0" normalizeH="0" baseline="0" noProof="0" dirty="0" err="1">
              <a:effectLst/>
              <a:uLnTx/>
              <a:uFillTx/>
              <a:latin typeface="Calibri" pitchFamily="34" charset="0"/>
              <a:ea typeface="+mn-ea"/>
              <a:cs typeface="Calibri" pitchFamily="34" charset="0"/>
            </a:rPr>
            <a:t>quan</a:t>
          </a:r>
          <a:r>
            <a:rPr kumimoji="0" lang="en-US" sz="3000" b="1" i="1" u="none" strike="noStrike" kern="1200" cap="none" spc="0" normalizeH="0" baseline="0" noProof="0" dirty="0">
              <a:effectLst/>
              <a:uLnTx/>
              <a:uFillTx/>
              <a:latin typeface="Calibri" pitchFamily="34" charset="0"/>
              <a:ea typeface="+mn-ea"/>
              <a:cs typeface="Calibri" pitchFamily="34" charset="0"/>
            </a:rPr>
            <a:t> </a:t>
          </a:r>
          <a:r>
            <a:rPr kumimoji="0" lang="en-US" sz="3000" b="1" i="1" u="none" strike="noStrike" kern="1200" cap="none" spc="0" normalizeH="0" baseline="0" noProof="0" dirty="0" err="1">
              <a:effectLst/>
              <a:uLnTx/>
              <a:uFillTx/>
              <a:latin typeface="Calibri" pitchFamily="34" charset="0"/>
              <a:ea typeface="+mn-ea"/>
              <a:cs typeface="Calibri" pitchFamily="34" charset="0"/>
            </a:rPr>
            <a:t>đến</a:t>
          </a:r>
          <a:r>
            <a:rPr kumimoji="0" lang="en-US" sz="3000" b="1" i="1" u="none" strike="noStrike" kern="1200" cap="none" spc="0" normalizeH="0" baseline="0" noProof="0" dirty="0">
              <a:effectLst/>
              <a:uLnTx/>
              <a:uFillTx/>
              <a:latin typeface="Calibri" pitchFamily="34" charset="0"/>
              <a:ea typeface="+mn-ea"/>
              <a:cs typeface="Calibri" pitchFamily="34" charset="0"/>
            </a:rPr>
            <a:t> </a:t>
          </a:r>
          <a:r>
            <a:rPr kumimoji="0" lang="en-US" sz="3000" b="1" i="1" u="none" strike="noStrike" kern="1200" cap="none" spc="0" normalizeH="0" baseline="0" noProof="0" dirty="0" err="1">
              <a:effectLst/>
              <a:uLnTx/>
              <a:uFillTx/>
              <a:latin typeface="Calibri" pitchFamily="34" charset="0"/>
              <a:ea typeface="+mn-ea"/>
              <a:cs typeface="Calibri" pitchFamily="34" charset="0"/>
            </a:rPr>
            <a:t>nội</a:t>
          </a:r>
          <a:r>
            <a:rPr kumimoji="0" lang="en-US" sz="3000" b="1" i="1" u="none" strike="noStrike" kern="1200" cap="none" spc="0" normalizeH="0" baseline="0" noProof="0" dirty="0">
              <a:effectLst/>
              <a:uLnTx/>
              <a:uFillTx/>
              <a:latin typeface="Calibri" pitchFamily="34" charset="0"/>
              <a:ea typeface="+mn-ea"/>
              <a:cs typeface="Calibri" pitchFamily="34" charset="0"/>
            </a:rPr>
            <a:t> dung </a:t>
          </a:r>
          <a:r>
            <a:rPr kumimoji="0" lang="en-US" sz="3000" b="1" i="1" u="none" strike="noStrike" kern="1200" cap="none" spc="0" normalizeH="0" baseline="0" noProof="0" dirty="0" err="1">
              <a:effectLst/>
              <a:uLnTx/>
              <a:uFillTx/>
              <a:latin typeface="Calibri" pitchFamily="34" charset="0"/>
              <a:ea typeface="+mn-ea"/>
              <a:cs typeface="Calibri" pitchFamily="34" charset="0"/>
            </a:rPr>
            <a:t>bài</a:t>
          </a:r>
          <a:r>
            <a:rPr kumimoji="0" lang="en-US" sz="3000" b="1" i="1" u="none" strike="noStrike" kern="1200" cap="none" spc="0" normalizeH="0" baseline="0" noProof="0" dirty="0">
              <a:effectLst/>
              <a:uLnTx/>
              <a:uFillTx/>
              <a:latin typeface="Calibri" pitchFamily="34" charset="0"/>
              <a:ea typeface="+mn-ea"/>
              <a:cs typeface="Calibri" pitchFamily="34" charset="0"/>
            </a:rPr>
            <a:t> </a:t>
          </a:r>
          <a:r>
            <a:rPr kumimoji="0" lang="en-US" sz="3000" b="1" i="1" u="none" strike="noStrike" kern="1200" cap="none" spc="0" normalizeH="0" baseline="0" noProof="0" dirty="0" err="1">
              <a:effectLst/>
              <a:uLnTx/>
              <a:uFillTx/>
              <a:latin typeface="Calibri" pitchFamily="34" charset="0"/>
              <a:ea typeface="+mn-ea"/>
              <a:cs typeface="Calibri" pitchFamily="34" charset="0"/>
            </a:rPr>
            <a:t>đã</a:t>
          </a:r>
          <a:r>
            <a:rPr kumimoji="0" lang="en-US" sz="3000" b="1" i="1" u="none" strike="noStrike" kern="1200" cap="none" spc="0" normalizeH="0" baseline="0" noProof="0" dirty="0">
              <a:effectLst/>
              <a:uLnTx/>
              <a:uFillTx/>
              <a:latin typeface="Calibri" pitchFamily="34" charset="0"/>
              <a:ea typeface="+mn-ea"/>
              <a:cs typeface="Calibri" pitchFamily="34" charset="0"/>
            </a:rPr>
            <a:t> </a:t>
          </a:r>
          <a:r>
            <a:rPr kumimoji="0" lang="en-US" sz="3000" b="1" i="1" u="none" strike="noStrike" kern="1200" cap="none" spc="0" normalizeH="0" baseline="0" noProof="0" dirty="0" err="1">
              <a:effectLst/>
              <a:uLnTx/>
              <a:uFillTx/>
              <a:latin typeface="Calibri" pitchFamily="34" charset="0"/>
              <a:ea typeface="+mn-ea"/>
              <a:cs typeface="Calibri" pitchFamily="34" charset="0"/>
            </a:rPr>
            <a:t>học</a:t>
          </a:r>
          <a:endParaRPr lang="en-US" sz="3000" b="1" i="1" kern="1200" dirty="0">
            <a:latin typeface="Calibri" pitchFamily="34" charset="0"/>
            <a:cs typeface="Calibri" pitchFamily="34" charset="0"/>
          </a:endParaRPr>
        </a:p>
      </dsp:txBody>
      <dsp:txXfrm>
        <a:off x="2120786" y="0"/>
        <a:ext cx="7716434" cy="1533425"/>
      </dsp:txXfrm>
    </dsp:sp>
    <dsp:sp modelId="{2AAACA77-E4A0-4E99-9F03-72ED26BB7B73}">
      <dsp:nvSpPr>
        <dsp:cNvPr id="0" name=""/>
        <dsp:cNvSpPr/>
      </dsp:nvSpPr>
      <dsp:spPr>
        <a:xfrm>
          <a:off x="153342" y="153342"/>
          <a:ext cx="1967444"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925212-181A-4D0E-84EB-C4219DE1ABB7}">
      <dsp:nvSpPr>
        <dsp:cNvPr id="0" name=""/>
        <dsp:cNvSpPr/>
      </dsp:nvSpPr>
      <dsp:spPr>
        <a:xfrm>
          <a:off x="0" y="1686768"/>
          <a:ext cx="9837221" cy="1533425"/>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just" defTabSz="1333500">
            <a:lnSpc>
              <a:spcPct val="150000"/>
            </a:lnSpc>
            <a:spcBef>
              <a:spcPct val="0"/>
            </a:spcBef>
            <a:spcAft>
              <a:spcPct val="35000"/>
            </a:spcAft>
          </a:pP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Trong</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thời</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gian</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15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giây</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vừa</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quan</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sát</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câu</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hỏi</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và</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cử</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đại</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diện</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lên</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ghi</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câu</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trả</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lời</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lên</a:t>
          </a:r>
          <a:r>
            <a:rPr kumimoji="0" lang="en-US" sz="3000" b="1" i="1" u="none" strike="noStrike" kern="1200"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kern="1200" cap="none" spc="0" normalizeH="0" baseline="0" noProof="0" dirty="0" err="1">
              <a:solidFill>
                <a:srgbClr val="C00000"/>
              </a:solidFill>
              <a:effectLst/>
              <a:uLnTx/>
              <a:uFillTx/>
              <a:latin typeface="Calibri" pitchFamily="34" charset="0"/>
              <a:ea typeface="+mn-ea"/>
              <a:cs typeface="Calibri" pitchFamily="34" charset="0"/>
            </a:rPr>
            <a:t>bảng</a:t>
          </a:r>
          <a:endParaRPr lang="en-US" sz="3000" b="1" i="1" kern="1200" dirty="0">
            <a:latin typeface="Calibri" pitchFamily="34" charset="0"/>
            <a:cs typeface="Calibri" pitchFamily="34" charset="0"/>
          </a:endParaRPr>
        </a:p>
      </dsp:txBody>
      <dsp:txXfrm>
        <a:off x="2120786" y="1686768"/>
        <a:ext cx="7716434" cy="1533425"/>
      </dsp:txXfrm>
    </dsp:sp>
    <dsp:sp modelId="{2352C030-0248-483B-94A9-26972C30B2AA}">
      <dsp:nvSpPr>
        <dsp:cNvPr id="0" name=""/>
        <dsp:cNvSpPr/>
      </dsp:nvSpPr>
      <dsp:spPr>
        <a:xfrm>
          <a:off x="153342" y="1840111"/>
          <a:ext cx="1967444"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57732E-E667-406B-8596-FB28DE60F3B0}">
      <dsp:nvSpPr>
        <dsp:cNvPr id="0" name=""/>
        <dsp:cNvSpPr/>
      </dsp:nvSpPr>
      <dsp:spPr>
        <a:xfrm>
          <a:off x="0" y="3373537"/>
          <a:ext cx="9837221" cy="1533425"/>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just" defTabSz="1333500">
            <a:lnSpc>
              <a:spcPct val="150000"/>
            </a:lnSpc>
            <a:spcBef>
              <a:spcPct val="0"/>
            </a:spcBef>
            <a:spcAft>
              <a:spcPct val="35000"/>
            </a:spcAft>
          </a:pPr>
          <a:r>
            <a:rPr lang="en-US" sz="3000" b="1" i="1" kern="1200" dirty="0" err="1">
              <a:effectLst/>
              <a:latin typeface="Calibri" pitchFamily="34" charset="0"/>
              <a:cs typeface="Calibri" pitchFamily="34" charset="0"/>
            </a:rPr>
            <a:t>Phần</a:t>
          </a:r>
          <a:r>
            <a:rPr lang="en-US" sz="3000" b="1" i="1" kern="1200" dirty="0">
              <a:effectLst/>
              <a:latin typeface="Calibri" pitchFamily="34" charset="0"/>
              <a:cs typeface="Calibri" pitchFamily="34" charset="0"/>
            </a:rPr>
            <a:t> </a:t>
          </a:r>
          <a:r>
            <a:rPr lang="en-US" sz="3000" b="1" i="1" kern="1200" dirty="0" err="1">
              <a:effectLst/>
              <a:latin typeface="Calibri" pitchFamily="34" charset="0"/>
              <a:cs typeface="Calibri" pitchFamily="34" charset="0"/>
            </a:rPr>
            <a:t>thưởng</a:t>
          </a:r>
          <a:r>
            <a:rPr lang="en-US" sz="3000" b="1" i="1" kern="1200" dirty="0">
              <a:effectLst/>
              <a:latin typeface="Calibri" pitchFamily="34" charset="0"/>
              <a:cs typeface="Calibri" pitchFamily="34" charset="0"/>
            </a:rPr>
            <a:t> </a:t>
          </a:r>
          <a:r>
            <a:rPr lang="en-US" sz="3000" b="1" i="1" kern="1200" dirty="0" err="1">
              <a:effectLst/>
              <a:latin typeface="Calibri" pitchFamily="34" charset="0"/>
              <a:cs typeface="Calibri" pitchFamily="34" charset="0"/>
            </a:rPr>
            <a:t>là</a:t>
          </a:r>
          <a:r>
            <a:rPr lang="en-US" sz="3000" b="1" i="1" kern="1200" dirty="0">
              <a:effectLst/>
              <a:latin typeface="Calibri" pitchFamily="34" charset="0"/>
              <a:cs typeface="Calibri" pitchFamily="34" charset="0"/>
            </a:rPr>
            <a:t> </a:t>
          </a:r>
          <a:r>
            <a:rPr lang="en-US" sz="3000" b="1" i="1" kern="1200" dirty="0" err="1">
              <a:effectLst/>
              <a:latin typeface="Calibri" pitchFamily="34" charset="0"/>
              <a:cs typeface="Calibri" pitchFamily="34" charset="0"/>
            </a:rPr>
            <a:t>hoa</a:t>
          </a:r>
          <a:r>
            <a:rPr lang="en-US" sz="3000" b="1" i="1" kern="1200" dirty="0">
              <a:effectLst/>
              <a:latin typeface="Calibri" pitchFamily="34" charset="0"/>
              <a:cs typeface="Calibri" pitchFamily="34" charset="0"/>
            </a:rPr>
            <a:t> </a:t>
          </a:r>
          <a:r>
            <a:rPr lang="en-US" sz="3000" b="1" i="1" kern="1200" err="1">
              <a:effectLst/>
              <a:latin typeface="Calibri" pitchFamily="34" charset="0"/>
              <a:cs typeface="Calibri" pitchFamily="34" charset="0"/>
            </a:rPr>
            <a:t>điểm</a:t>
          </a:r>
          <a:r>
            <a:rPr lang="en-US" sz="3000" b="1" i="1" kern="1200">
              <a:effectLst/>
              <a:latin typeface="Calibri" pitchFamily="34" charset="0"/>
              <a:cs typeface="Calibri" pitchFamily="34" charset="0"/>
            </a:rPr>
            <a:t> </a:t>
          </a:r>
          <a:r>
            <a:rPr lang="en-US" sz="3000" b="1" i="1" kern="1200" smtClean="0">
              <a:effectLst/>
              <a:latin typeface="Calibri" pitchFamily="34" charset="0"/>
              <a:cs typeface="Calibri" pitchFamily="34" charset="0"/>
            </a:rPr>
            <a:t>10 điểm</a:t>
          </a:r>
          <a:endParaRPr lang="en-US" sz="3000" b="1" i="1" kern="1200" dirty="0">
            <a:latin typeface="Calibri" pitchFamily="34" charset="0"/>
            <a:cs typeface="Calibri" pitchFamily="34" charset="0"/>
          </a:endParaRPr>
        </a:p>
      </dsp:txBody>
      <dsp:txXfrm>
        <a:off x="2120786" y="3373537"/>
        <a:ext cx="7716434" cy="1533425"/>
      </dsp:txXfrm>
    </dsp:sp>
    <dsp:sp modelId="{72B5F39E-2D8B-4AE5-99A7-0B4F92796C74}">
      <dsp:nvSpPr>
        <dsp:cNvPr id="0" name=""/>
        <dsp:cNvSpPr/>
      </dsp:nvSpPr>
      <dsp:spPr>
        <a:xfrm>
          <a:off x="153342" y="3526879"/>
          <a:ext cx="1967444"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8D124-17EA-49E4-99D6-EB3ABF67775A}" type="datetimeFigureOut">
              <a:rPr lang="en-US" smtClean="0"/>
              <a:pPr/>
              <a:t>9/30/2024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62CD9A-882F-4011-A973-A5E142DD2D88}" type="slidenum">
              <a:rPr lang="en-US" smtClean="0"/>
              <a:pPr/>
              <a:t>‹#›</a:t>
            </a:fld>
            <a:endParaRPr lang="en-US"/>
          </a:p>
        </p:txBody>
      </p:sp>
    </p:spTree>
    <p:extLst>
      <p:ext uri="{BB962C8B-B14F-4D97-AF65-F5344CB8AC3E}">
        <p14:creationId xmlns:p14="http://schemas.microsoft.com/office/powerpoint/2010/main" val="4294330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FE0277-FAC6-4FF6-AE5B-B80441269A32}" type="slidenum">
              <a:rPr lang="en-US" smtClean="0"/>
              <a:pPr/>
              <a:t>4</a:t>
            </a:fld>
            <a:endParaRPr lang="en-US"/>
          </a:p>
        </p:txBody>
      </p:sp>
    </p:spTree>
    <p:extLst>
      <p:ext uri="{BB962C8B-B14F-4D97-AF65-F5344CB8AC3E}">
        <p14:creationId xmlns:p14="http://schemas.microsoft.com/office/powerpoint/2010/main" val="623923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20</a:t>
            </a:fld>
            <a:endParaRPr lang="en-US"/>
          </a:p>
        </p:txBody>
      </p:sp>
    </p:spTree>
    <p:extLst>
      <p:ext uri="{BB962C8B-B14F-4D97-AF65-F5344CB8AC3E}">
        <p14:creationId xmlns:p14="http://schemas.microsoft.com/office/powerpoint/2010/main" val="2827373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62CD9A-882F-4011-A973-A5E142DD2D88}" type="slidenum">
              <a:rPr lang="en-US" smtClean="0"/>
              <a:pPr/>
              <a:t>24</a:t>
            </a:fld>
            <a:endParaRPr lang="en-US"/>
          </a:p>
        </p:txBody>
      </p:sp>
    </p:spTree>
    <p:extLst>
      <p:ext uri="{BB962C8B-B14F-4D97-AF65-F5344CB8AC3E}">
        <p14:creationId xmlns:p14="http://schemas.microsoft.com/office/powerpoint/2010/main" val="2571102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27</a:t>
            </a:fld>
            <a:endParaRPr lang="en-US"/>
          </a:p>
        </p:txBody>
      </p:sp>
    </p:spTree>
    <p:extLst>
      <p:ext uri="{BB962C8B-B14F-4D97-AF65-F5344CB8AC3E}">
        <p14:creationId xmlns:p14="http://schemas.microsoft.com/office/powerpoint/2010/main" val="279657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FE0277-FAC6-4FF6-AE5B-B80441269A32}" type="slidenum">
              <a:rPr lang="en-US" smtClean="0"/>
              <a:pPr/>
              <a:t>6</a:t>
            </a:fld>
            <a:endParaRPr lang="en-US"/>
          </a:p>
        </p:txBody>
      </p:sp>
    </p:spTree>
    <p:extLst>
      <p:ext uri="{BB962C8B-B14F-4D97-AF65-F5344CB8AC3E}">
        <p14:creationId xmlns:p14="http://schemas.microsoft.com/office/powerpoint/2010/main" val="623923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35</a:t>
            </a:fld>
            <a:endParaRPr lang="en-US"/>
          </a:p>
        </p:txBody>
      </p:sp>
    </p:spTree>
    <p:extLst>
      <p:ext uri="{BB962C8B-B14F-4D97-AF65-F5344CB8AC3E}">
        <p14:creationId xmlns:p14="http://schemas.microsoft.com/office/powerpoint/2010/main" val="584577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94BF0-4608-42D1-BCB6-05F2C88CE663}" type="slidenum">
              <a:rPr lang="en-US" smtClean="0"/>
              <a:pPr/>
              <a:t>39</a:t>
            </a:fld>
            <a:endParaRPr lang="en-US"/>
          </a:p>
        </p:txBody>
      </p:sp>
    </p:spTree>
    <p:extLst>
      <p:ext uri="{BB962C8B-B14F-4D97-AF65-F5344CB8AC3E}">
        <p14:creationId xmlns:p14="http://schemas.microsoft.com/office/powerpoint/2010/main" val="3402397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FE0277-FAC6-4FF6-AE5B-B80441269A32}" type="slidenum">
              <a:rPr lang="en-US" smtClean="0"/>
              <a:pPr/>
              <a:t>52</a:t>
            </a:fld>
            <a:endParaRPr lang="en-US"/>
          </a:p>
        </p:txBody>
      </p:sp>
    </p:spTree>
    <p:extLst>
      <p:ext uri="{BB962C8B-B14F-4D97-AF65-F5344CB8AC3E}">
        <p14:creationId xmlns:p14="http://schemas.microsoft.com/office/powerpoint/2010/main" val="3854436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57</a:t>
            </a:fld>
            <a:endParaRPr lang="en-US"/>
          </a:p>
        </p:txBody>
      </p:sp>
    </p:spTree>
    <p:extLst>
      <p:ext uri="{BB962C8B-B14F-4D97-AF65-F5344CB8AC3E}">
        <p14:creationId xmlns:p14="http://schemas.microsoft.com/office/powerpoint/2010/main" val="2314377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58</a:t>
            </a:fld>
            <a:endParaRPr lang="en-US"/>
          </a:p>
        </p:txBody>
      </p:sp>
    </p:spTree>
    <p:extLst>
      <p:ext uri="{BB962C8B-B14F-4D97-AF65-F5344CB8AC3E}">
        <p14:creationId xmlns:p14="http://schemas.microsoft.com/office/powerpoint/2010/main" val="17239652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vi-VN" altLang="en-US" smtClean="0">
              <a:latin typeface="Calibri" pitchFamily="34" charset="0"/>
            </a:endParaRPr>
          </a:p>
        </p:txBody>
      </p:sp>
      <p:sp>
        <p:nvSpPr>
          <p:cNvPr id="25604" name="Slide Number Placeholder 3"/>
          <p:cNvSpPr>
            <a:spLocks noGrp="1"/>
          </p:cNvSpPr>
          <p:nvPr>
            <p:ph type="sldNum" sz="quarter" idx="5"/>
          </p:nvPr>
        </p:nvSpPr>
        <p:spPr bwMode="auto">
          <a:noFill/>
          <a:ln>
            <a:miter lim="800000"/>
            <a:headEnd/>
            <a:tailEnd/>
          </a:ln>
        </p:spPr>
        <p:txBody>
          <a:bodyPr/>
          <a:lstStyle/>
          <a:p>
            <a:fld id="{D4E173F2-8408-447A-9F8F-8DF08E534DE5}" type="slidenum">
              <a:rPr lang="en-US" altLang="en-US"/>
              <a:pPr/>
              <a:t>61</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FE0277-FAC6-4FF6-AE5B-B80441269A32}" type="slidenum">
              <a:rPr lang="en-US" smtClean="0"/>
              <a:pPr/>
              <a:t>8</a:t>
            </a:fld>
            <a:endParaRPr lang="en-US"/>
          </a:p>
        </p:txBody>
      </p:sp>
    </p:spTree>
    <p:extLst>
      <p:ext uri="{BB962C8B-B14F-4D97-AF65-F5344CB8AC3E}">
        <p14:creationId xmlns:p14="http://schemas.microsoft.com/office/powerpoint/2010/main" val="623923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u="none" strike="noStrike" kern="1200" dirty="0" smtClean="0">
                <a:solidFill>
                  <a:schemeClr val="tx1"/>
                </a:solidFill>
                <a:effectLst/>
                <a:latin typeface="+mn-lt"/>
                <a:ea typeface="+mn-ea"/>
                <a:cs typeface="+mn-cs"/>
              </a:rPr>
              <a:t>Khu Công nghệ cao TPHCM (SHTP) - "Thung lũng Silicon" của Việt Nam</a:t>
            </a:r>
            <a:endParaRPr lang="vi-VN" sz="1200" b="1" i="0" kern="1200" dirty="0" smtClean="0">
              <a:solidFill>
                <a:schemeClr val="tx1"/>
              </a:solidFill>
              <a:effectLst/>
              <a:latin typeface="+mn-lt"/>
              <a:ea typeface="+mn-ea"/>
              <a:cs typeface="+mn-cs"/>
            </a:endParaRPr>
          </a:p>
          <a:p>
            <a:r>
              <a:rPr lang="vi-VN" sz="1200" b="0" i="0" kern="1200" dirty="0" smtClean="0">
                <a:solidFill>
                  <a:schemeClr val="tx1"/>
                </a:solidFill>
                <a:effectLst/>
                <a:latin typeface="+mn-lt"/>
                <a:ea typeface="+mn-ea"/>
                <a:cs typeface="+mn-cs"/>
              </a:rPr>
              <a:t>Tổng số dự án: 160, trongđó:</a:t>
            </a:r>
          </a:p>
          <a:p>
            <a:r>
              <a:rPr lang="vi-VN" sz="1200" b="0" i="0" kern="1200" dirty="0" smtClean="0">
                <a:solidFill>
                  <a:schemeClr val="tx1"/>
                </a:solidFill>
                <a:effectLst/>
                <a:latin typeface="+mn-lt"/>
                <a:ea typeface="+mn-ea"/>
                <a:cs typeface="+mn-cs"/>
              </a:rPr>
              <a:t>- 70 dự án sản xuất công nghệ cao (CNC);</a:t>
            </a:r>
          </a:p>
          <a:p>
            <a:r>
              <a:rPr lang="vi-VN" sz="1200" b="0" i="0" kern="1200" dirty="0" smtClean="0">
                <a:solidFill>
                  <a:schemeClr val="tx1"/>
                </a:solidFill>
                <a:effectLst/>
                <a:latin typeface="+mn-lt"/>
                <a:ea typeface="+mn-ea"/>
                <a:cs typeface="+mn-cs"/>
              </a:rPr>
              <a:t>- 19 dự án dịch vụ CNC;</a:t>
            </a:r>
          </a:p>
          <a:p>
            <a:r>
              <a:rPr lang="vi-VN" sz="1200" b="0" i="0" kern="1200" dirty="0" smtClean="0">
                <a:solidFill>
                  <a:schemeClr val="tx1"/>
                </a:solidFill>
                <a:effectLst/>
                <a:latin typeface="+mn-lt"/>
                <a:ea typeface="+mn-ea"/>
                <a:cs typeface="+mn-cs"/>
              </a:rPr>
              <a:t>- 19 dự án nghiên cứu phát triển (R&amp;D);</a:t>
            </a:r>
          </a:p>
          <a:p>
            <a:r>
              <a:rPr lang="vi-VN" sz="1200" b="0" i="0" kern="1200" dirty="0" smtClean="0">
                <a:solidFill>
                  <a:schemeClr val="tx1"/>
                </a:solidFill>
                <a:effectLst/>
                <a:latin typeface="+mn-lt"/>
                <a:ea typeface="+mn-ea"/>
                <a:cs typeface="+mn-cs"/>
              </a:rPr>
              <a:t>- 9 dự án đào tạo, ươm tạo;</a:t>
            </a:r>
          </a:p>
          <a:p>
            <a:r>
              <a:rPr lang="vi-VN" sz="1200" b="0" i="0" kern="1200" dirty="0" smtClean="0">
                <a:solidFill>
                  <a:schemeClr val="tx1"/>
                </a:solidFill>
                <a:effectLst/>
                <a:latin typeface="+mn-lt"/>
                <a:ea typeface="+mn-ea"/>
                <a:cs typeface="+mn-cs"/>
              </a:rPr>
              <a:t>- 23 dự án công nghiệp hỗ trợ CNC;</a:t>
            </a:r>
          </a:p>
          <a:p>
            <a:r>
              <a:rPr lang="vi-VN" sz="1200" b="0" i="0" kern="1200" dirty="0" smtClean="0">
                <a:solidFill>
                  <a:schemeClr val="tx1"/>
                </a:solidFill>
                <a:effectLst/>
                <a:latin typeface="+mn-lt"/>
                <a:ea typeface="+mn-ea"/>
                <a:cs typeface="+mn-cs"/>
              </a:rPr>
              <a:t>- 9 dự án thương mại, dịch vụ;</a:t>
            </a:r>
          </a:p>
          <a:p>
            <a:r>
              <a:rPr lang="vi-VN" sz="1200" b="0" i="0" kern="1200" dirty="0" smtClean="0">
                <a:solidFill>
                  <a:schemeClr val="tx1"/>
                </a:solidFill>
                <a:effectLst/>
                <a:latin typeface="+mn-lt"/>
                <a:ea typeface="+mn-ea"/>
                <a:cs typeface="+mn-cs"/>
              </a:rPr>
              <a:t>- 11 dự án phát triển hạ tầng.</a:t>
            </a:r>
          </a:p>
          <a:p>
            <a:r>
              <a:rPr lang="vi-VN" sz="1200" b="0" i="0" kern="1200" dirty="0" smtClean="0">
                <a:solidFill>
                  <a:schemeClr val="tx1"/>
                </a:solidFill>
                <a:effectLst/>
                <a:latin typeface="+mn-lt"/>
                <a:ea typeface="+mn-ea"/>
                <a:cs typeface="+mn-cs"/>
              </a:rPr>
              <a:t>Các công ty lớn đang hoạt động: Intel, Jabil (Hoa Kỳ), Nidec, Nipro, NTT (Nhật Bản), Samsung (Hàn Quốc), Datalogic (Italia),....</a:t>
            </a:r>
          </a:p>
          <a:p>
            <a:r>
              <a:rPr lang="vi-VN" sz="1200" b="0" i="0" kern="1200" dirty="0" smtClean="0">
                <a:solidFill>
                  <a:schemeClr val="tx1"/>
                </a:solidFill>
                <a:effectLst/>
                <a:latin typeface="+mn-lt"/>
                <a:ea typeface="+mn-ea"/>
                <a:cs typeface="+mn-cs"/>
              </a:rPr>
              <a:t>Khu CNC TPHCM là nơi đặt nhà máy lắp ráp và kiểm định chip bán dẫn lớn nhất của Intel, chiếm hơn 50% tổng sản lượng của Intel trên toàn cầu.</a:t>
            </a:r>
          </a:p>
          <a:p>
            <a:r>
              <a:rPr lang="vi-VN" sz="1200" b="0" i="0" kern="1200" dirty="0" smtClean="0">
                <a:solidFill>
                  <a:schemeClr val="tx1"/>
                </a:solidFill>
                <a:effectLst/>
                <a:latin typeface="+mn-lt"/>
                <a:ea typeface="+mn-ea"/>
                <a:cs typeface="+mn-cs"/>
              </a:rPr>
              <a:t>Các dự án lớn sắp tới:</a:t>
            </a:r>
          </a:p>
          <a:p>
            <a:r>
              <a:rPr lang="vi-VN" sz="1200" b="0" i="0" kern="1200" dirty="0" smtClean="0">
                <a:solidFill>
                  <a:schemeClr val="tx1"/>
                </a:solidFill>
                <a:effectLst/>
                <a:latin typeface="+mn-lt"/>
                <a:ea typeface="+mn-ea"/>
                <a:cs typeface="+mn-cs"/>
              </a:rPr>
              <a:t>- Công ty Synopsys (Top 5 thiết kế chất bán dẫn tại Mỹ) sẽ triển khai một trung tâm ươm tạo và thiết kế chất bán dẫn tại Khu CNC TPHCM.</a:t>
            </a:r>
          </a:p>
          <a:p>
            <a:r>
              <a:rPr lang="vi-VN" sz="1200" b="0" i="0" kern="1200" dirty="0" smtClean="0">
                <a:solidFill>
                  <a:schemeClr val="tx1"/>
                </a:solidFill>
                <a:effectLst/>
                <a:latin typeface="+mn-lt"/>
                <a:ea typeface="+mn-ea"/>
                <a:cs typeface="+mn-cs"/>
              </a:rPr>
              <a:t>- Marvell- một trong những tập đoàn dẫn đầu thế giới về thiết kế vi mạch bán dẫn thành lập một trung tâm thiết kế chất bán dẫn đẳng cấp thế giới tại SHTP...</a:t>
            </a:r>
          </a:p>
          <a:p>
            <a:r>
              <a:rPr lang="vi-VN" sz="1200" b="0" i="0" kern="1200" dirty="0" smtClean="0">
                <a:solidFill>
                  <a:schemeClr val="tx1"/>
                </a:solidFill>
                <a:effectLst/>
                <a:latin typeface="+mn-lt"/>
                <a:ea typeface="+mn-ea"/>
                <a:cs typeface="+mn-cs"/>
              </a:rPr>
              <a:t>***</a:t>
            </a:r>
          </a:p>
          <a:p>
            <a:r>
              <a:rPr lang="vi-VN" sz="1200" b="1" i="0" u="none" strike="noStrike" kern="1200" dirty="0" smtClean="0">
                <a:solidFill>
                  <a:schemeClr val="tx1"/>
                </a:solidFill>
                <a:effectLst/>
                <a:latin typeface="+mn-lt"/>
                <a:ea typeface="+mn-ea"/>
                <a:cs typeface="+mn-cs"/>
              </a:rPr>
              <a:t>Kim ngạch xuất khẩu:</a:t>
            </a:r>
            <a:endParaRPr lang="vi-VN" sz="1200" b="0" i="0" kern="1200" dirty="0" smtClean="0">
              <a:solidFill>
                <a:schemeClr val="tx1"/>
              </a:solidFill>
              <a:effectLst/>
              <a:latin typeface="+mn-lt"/>
              <a:ea typeface="+mn-ea"/>
              <a:cs typeface="+mn-cs"/>
            </a:endParaRPr>
          </a:p>
          <a:p>
            <a:r>
              <a:rPr lang="vi-VN" sz="1200" b="0" i="0" kern="1200" dirty="0" smtClean="0">
                <a:solidFill>
                  <a:schemeClr val="tx1"/>
                </a:solidFill>
                <a:effectLst/>
                <a:latin typeface="+mn-lt"/>
                <a:ea typeface="+mn-ea"/>
                <a:cs typeface="+mn-cs"/>
              </a:rPr>
              <a:t>- Năm 2021: 20,9 tỷ USD ; chiếm 45% kim ngạch xuất khẩu của TPHCM và chiếm 6% tổng kim ngạch xuất khẩu cả nước.</a:t>
            </a:r>
          </a:p>
          <a:p>
            <a:r>
              <a:rPr lang="vi-VN" sz="1200" b="0" i="0" kern="1200" dirty="0" smtClean="0">
                <a:solidFill>
                  <a:schemeClr val="tx1"/>
                </a:solidFill>
                <a:effectLst/>
                <a:latin typeface="+mn-lt"/>
                <a:ea typeface="+mn-ea"/>
                <a:cs typeface="+mn-cs"/>
              </a:rPr>
              <a:t>- Năm 2022: 23 tỷ USD; chiếm hơn 48% kim ngạch xuất khẩu của TPHCM và chiếm hơn 6% tổng kim ngạch xuất khẩu cả nước.</a:t>
            </a:r>
          </a:p>
          <a:p>
            <a:r>
              <a:rPr lang="vi-VN" sz="1200" b="0" i="0" kern="1200" dirty="0" smtClean="0">
                <a:solidFill>
                  <a:schemeClr val="tx1"/>
                </a:solidFill>
                <a:effectLst/>
                <a:latin typeface="+mn-lt"/>
                <a:ea typeface="+mn-ea"/>
                <a:cs typeface="+mn-cs"/>
              </a:rPr>
              <a:t>- Dự kiến năm 2023: kim ngạch xuất khẩu đạt 26 tỷ USD.</a:t>
            </a:r>
          </a:p>
          <a:p>
            <a:r>
              <a:rPr lang="vi-VN" sz="1200" b="0" i="0" kern="1200" dirty="0" smtClean="0">
                <a:solidFill>
                  <a:schemeClr val="tx1"/>
                </a:solidFill>
                <a:effectLst/>
                <a:latin typeface="+mn-lt"/>
                <a:ea typeface="+mn-ea"/>
                <a:cs typeface="+mn-cs"/>
              </a:rPr>
              <a:t>***</a:t>
            </a:r>
          </a:p>
          <a:p>
            <a:r>
              <a:rPr lang="vi-VN" sz="1200" b="0" i="0" kern="1200" dirty="0" smtClean="0">
                <a:solidFill>
                  <a:schemeClr val="tx1"/>
                </a:solidFill>
                <a:effectLst/>
                <a:latin typeface="+mn-lt"/>
                <a:ea typeface="+mn-ea"/>
                <a:cs typeface="+mn-cs"/>
              </a:rPr>
              <a:t>Vị trí: Tọa lạc tại trung tâm TP.Thủ Đức - TPHCM.</a:t>
            </a:r>
          </a:p>
          <a:p>
            <a:r>
              <a:rPr lang="vi-VN" sz="1200" b="0" i="0" kern="1200" dirty="0" smtClean="0">
                <a:solidFill>
                  <a:schemeClr val="tx1"/>
                </a:solidFill>
                <a:effectLst/>
                <a:latin typeface="+mn-lt"/>
                <a:ea typeface="+mn-ea"/>
                <a:cs typeface="+mn-cs"/>
              </a:rPr>
              <a:t>- Cách Sân bay Tân Sơn Nhất 18 km, sân bay Long Thành 55 km.</a:t>
            </a:r>
          </a:p>
          <a:p>
            <a:r>
              <a:rPr lang="vi-VN" sz="1200" b="0" i="0" kern="1200" dirty="0" smtClean="0">
                <a:solidFill>
                  <a:schemeClr val="tx1"/>
                </a:solidFill>
                <a:effectLst/>
                <a:latin typeface="+mn-lt"/>
                <a:ea typeface="+mn-ea"/>
                <a:cs typeface="+mn-cs"/>
              </a:rPr>
              <a:t>- Cách Cảng Cát Lái (Top 1 lưu lượng hàng hóa tại VN) chỉ 8km, cách cảng Tân Cảng 13 km, cảng Sài Gòn 18 km.</a:t>
            </a:r>
          </a:p>
          <a:p>
            <a:r>
              <a:rPr lang="vi-VN" sz="1200" b="0" i="0" kern="1200" dirty="0" smtClean="0">
                <a:solidFill>
                  <a:schemeClr val="tx1"/>
                </a:solidFill>
                <a:effectLst/>
                <a:latin typeface="+mn-lt"/>
                <a:ea typeface="+mn-ea"/>
                <a:cs typeface="+mn-cs"/>
              </a:rPr>
              <a:t>- Cách trung tâm TPHCM (Quận 1) 15 km.</a:t>
            </a:r>
          </a:p>
          <a:p>
            <a:r>
              <a:rPr lang="vi-VN" sz="1200" b="0" i="0" kern="1200" dirty="0" smtClean="0">
                <a:solidFill>
                  <a:schemeClr val="tx1"/>
                </a:solidFill>
                <a:effectLst/>
                <a:latin typeface="+mn-lt"/>
                <a:ea typeface="+mn-ea"/>
                <a:cs typeface="+mn-cs"/>
              </a:rPr>
              <a:t>- Có các tuyến Xa lộ Hà Nội (10 - 12 làn xe), Metro số 1 chạy ngang.</a:t>
            </a:r>
          </a:p>
          <a:p>
            <a:r>
              <a:rPr lang="vi-VN" sz="1200" b="0" i="0" kern="1200" dirty="0" smtClean="0">
                <a:solidFill>
                  <a:schemeClr val="tx1"/>
                </a:solidFill>
                <a:effectLst/>
                <a:latin typeface="+mn-lt"/>
                <a:ea typeface="+mn-ea"/>
                <a:cs typeface="+mn-cs"/>
              </a:rPr>
              <a:t>Trong phạm vi bán kính 40 km có gần 40 khu công nghiệp, khu chế xuất, cụm công nghiệp của TPHCM, Đồng Nai, Bình Dương; tạo thành hệ thống chuỗi cung ứng và khách hàng rộng lớn.</a:t>
            </a:r>
          </a:p>
          <a:p>
            <a:r>
              <a:rPr lang="vi-VN" sz="1200" b="0" i="0" kern="1200" dirty="0" smtClean="0">
                <a:solidFill>
                  <a:schemeClr val="tx1"/>
                </a:solidFill>
                <a:effectLst/>
                <a:latin typeface="+mn-lt"/>
                <a:ea typeface="+mn-ea"/>
                <a:cs typeface="+mn-cs"/>
              </a:rPr>
              <a:t>***</a:t>
            </a:r>
          </a:p>
          <a:p>
            <a:r>
              <a:rPr lang="vi-VN" sz="1200" b="0" i="0" kern="1200" dirty="0" smtClean="0">
                <a:solidFill>
                  <a:schemeClr val="tx1"/>
                </a:solidFill>
                <a:effectLst/>
                <a:latin typeface="+mn-lt"/>
                <a:ea typeface="+mn-ea"/>
                <a:cs typeface="+mn-cs"/>
              </a:rPr>
              <a:t>Đào tạo và nguồn nhân lực:</a:t>
            </a:r>
          </a:p>
          <a:p>
            <a:r>
              <a:rPr lang="vi-VN" sz="1200" b="0" i="0" kern="1200" dirty="0" smtClean="0">
                <a:solidFill>
                  <a:schemeClr val="tx1"/>
                </a:solidFill>
                <a:effectLst/>
                <a:latin typeface="+mn-lt"/>
                <a:ea typeface="+mn-ea"/>
                <a:cs typeface="+mn-cs"/>
              </a:rPr>
              <a:t>- Có Trung tâm Đào tạo điện tử, vi mạch bán dẫn (Electronics and Semiconductor Center - ESC) vừa ra mắt ngày 6/9/2023.</a:t>
            </a:r>
          </a:p>
          <a:p>
            <a:r>
              <a:rPr lang="vi-VN" sz="1200" b="0" i="0" kern="1200" dirty="0" smtClean="0">
                <a:solidFill>
                  <a:schemeClr val="tx1"/>
                </a:solidFill>
                <a:effectLst/>
                <a:latin typeface="+mn-lt"/>
                <a:ea typeface="+mn-ea"/>
                <a:cs typeface="+mn-cs"/>
              </a:rPr>
              <a:t>- Trung tâm đào tạo thiết kế vi mạch Khu Công nghệ cao (SHTP Chip Design Center (SCDC), dự án hợp tác giữa SHTP và Công ty Synopsys (Mỹ), theo đó Synopsys tài trợ 30 li-xăng phầm mềm Synopsys trong 3 năm (trị giá hàng chục triệu USD) để phục vụ đào tạo thiết kế vi mạch.</a:t>
            </a:r>
          </a:p>
          <a:p>
            <a:r>
              <a:rPr lang="vi-VN" sz="1200" b="0" i="0" kern="1200" dirty="0" smtClean="0">
                <a:solidFill>
                  <a:schemeClr val="tx1"/>
                </a:solidFill>
                <a:effectLst/>
                <a:latin typeface="+mn-lt"/>
                <a:ea typeface="+mn-ea"/>
                <a:cs typeface="+mn-cs"/>
              </a:rPr>
              <a:t>- Có Đại học Fulbright, Đại học FPT nằm ngay trong SHTP.</a:t>
            </a:r>
          </a:p>
          <a:p>
            <a:r>
              <a:rPr lang="vi-VN" sz="1200" b="0" i="0" kern="1200" dirty="0" smtClean="0">
                <a:solidFill>
                  <a:schemeClr val="tx1"/>
                </a:solidFill>
                <a:effectLst/>
                <a:latin typeface="+mn-lt"/>
                <a:ea typeface="+mn-ea"/>
                <a:cs typeface="+mn-cs"/>
              </a:rPr>
              <a:t>- Xung quanh, cách 7 km là Làng Đại Học Thủ Đức quy tựu các trường ĐH hàng đầu phía Nam.</a:t>
            </a:r>
          </a:p>
          <a:p>
            <a:r>
              <a:rPr lang="vi-VN" sz="1200" b="0" i="0" kern="1200" dirty="0" smtClean="0">
                <a:solidFill>
                  <a:schemeClr val="tx1"/>
                </a:solidFill>
                <a:effectLst/>
                <a:latin typeface="+mn-lt"/>
                <a:ea typeface="+mn-ea"/>
                <a:cs typeface="+mn-cs"/>
              </a:rPr>
              <a:t>***</a:t>
            </a:r>
            <a:endParaRPr lang="vi-VN"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170C478-BF93-4FF1-849F-EEF45DBA3803}" type="slidenum">
              <a:rPr lang="en-US" smtClean="0"/>
              <a:pPr/>
              <a:t>69</a:t>
            </a:fld>
            <a:endParaRPr lang="en-US"/>
          </a:p>
        </p:txBody>
      </p:sp>
    </p:spTree>
    <p:extLst>
      <p:ext uri="{BB962C8B-B14F-4D97-AF65-F5344CB8AC3E}">
        <p14:creationId xmlns:p14="http://schemas.microsoft.com/office/powerpoint/2010/main" val="13485555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smtClean="0">
                <a:solidFill>
                  <a:schemeClr val="tx1"/>
                </a:solidFill>
                <a:effectLst/>
                <a:latin typeface="+mn-lt"/>
                <a:ea typeface="+mn-ea"/>
                <a:cs typeface="+mn-cs"/>
              </a:rPr>
              <a:t>Cụm tiểu thủ công nghiệp và công nghiệp nhỏ Cầu Giấy, hay được dân công nghệ, kinh tế gọi là "phố IT của Hà Nội"</a:t>
            </a:r>
            <a:r>
              <a:rPr lang="vi-VN" dirty="0" smtClean="0"/>
              <a:t/>
            </a:r>
            <a:br>
              <a:rPr lang="vi-VN" dirty="0" smtClean="0"/>
            </a:br>
            <a:r>
              <a:rPr lang="vi-VN" dirty="0" smtClean="0"/>
              <a:t/>
            </a:r>
            <a:br>
              <a:rPr lang="vi-VN" dirty="0" smtClean="0"/>
            </a:br>
            <a:r>
              <a:rPr lang="vi-VN" sz="1200" b="0" i="0" kern="1200" dirty="0" smtClean="0">
                <a:solidFill>
                  <a:schemeClr val="tx1"/>
                </a:solidFill>
                <a:effectLst/>
                <a:latin typeface="+mn-lt"/>
                <a:ea typeface="+mn-ea"/>
                <a:cs typeface="+mn-cs"/>
              </a:rPr>
              <a:t>Đây là khu CNTT đầu tiên ở Hà Nội và thứ ba của cả nước được công nhận sau Công viên phần mềm Quang Trung (TP HCM), khu Công viên phần mềm Đà Nẵng (TP Đã Nẵng).</a:t>
            </a:r>
            <a:r>
              <a:rPr lang="vi-VN" dirty="0" smtClean="0"/>
              <a:t/>
            </a:r>
            <a:br>
              <a:rPr lang="vi-VN" dirty="0" smtClean="0"/>
            </a:br>
            <a:r>
              <a:rPr lang="vi-VN" dirty="0" smtClean="0"/>
              <a:t/>
            </a:r>
            <a:br>
              <a:rPr lang="vi-VN" dirty="0" smtClean="0"/>
            </a:br>
            <a:r>
              <a:rPr lang="vi-VN" sz="1200" b="0" i="0" kern="1200" dirty="0" smtClean="0">
                <a:solidFill>
                  <a:schemeClr val="tx1"/>
                </a:solidFill>
                <a:effectLst/>
                <a:latin typeface="+mn-lt"/>
                <a:ea typeface="+mn-ea"/>
                <a:cs typeface="+mn-cs"/>
              </a:rPr>
              <a:t>Hiện tại đã có hàng trăm doanh nghiệp với hàng chục ngàn lao động "đóng quân" ở đây.</a:t>
            </a:r>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70</a:t>
            </a:fld>
            <a:endParaRPr lang="en-US"/>
          </a:p>
        </p:txBody>
      </p:sp>
    </p:spTree>
    <p:extLst>
      <p:ext uri="{BB962C8B-B14F-4D97-AF65-F5344CB8AC3E}">
        <p14:creationId xmlns:p14="http://schemas.microsoft.com/office/powerpoint/2010/main" val="31832019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80</a:t>
            </a:fld>
            <a:endParaRPr lang="en-US"/>
          </a:p>
        </p:txBody>
      </p:sp>
    </p:spTree>
    <p:extLst>
      <p:ext uri="{BB962C8B-B14F-4D97-AF65-F5344CB8AC3E}">
        <p14:creationId xmlns:p14="http://schemas.microsoft.com/office/powerpoint/2010/main" val="40895699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a58c702409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a58c702409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Bấm</a:t>
            </a:r>
            <a:r>
              <a:rPr lang="en-US" baseline="0" dirty="0" smtClean="0"/>
              <a:t> </a:t>
            </a:r>
            <a:r>
              <a:rPr lang="en-US" baseline="0" dirty="0" err="1" smtClean="0"/>
              <a:t>vào</a:t>
            </a:r>
            <a:r>
              <a:rPr lang="en-US" baseline="0" dirty="0" smtClean="0"/>
              <a:t> “ĐÁP ÁN”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câu</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video </a:t>
            </a:r>
            <a:r>
              <a:rPr lang="en-US" baseline="0" dirty="0" err="1" smtClean="0"/>
              <a:t>để</a:t>
            </a:r>
            <a:r>
              <a:rPr lang="en-US" baseline="0" dirty="0" smtClean="0"/>
              <a:t> </a:t>
            </a:r>
            <a:r>
              <a:rPr lang="en-US" baseline="0" dirty="0" err="1" smtClean="0"/>
              <a:t>chạy</a:t>
            </a:r>
            <a:r>
              <a:rPr lang="en-US" baseline="0" dirty="0" smtClean="0"/>
              <a:t> </a:t>
            </a:r>
            <a:r>
              <a:rPr lang="en-US" baseline="0" dirty="0" err="1" smtClean="0"/>
              <a:t>thời</a:t>
            </a:r>
            <a:r>
              <a:rPr lang="en-US" baseline="0" dirty="0" smtClean="0"/>
              <a:t> </a:t>
            </a:r>
            <a:r>
              <a:rPr lang="en-US" baseline="0" err="1" smtClean="0"/>
              <a:t>gian</a:t>
            </a:r>
            <a:r>
              <a:rPr lang="en-US" baseline="0" smtClean="0"/>
              <a:t>.</a:t>
            </a:r>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84</a:t>
            </a:fld>
            <a:endParaRPr lang="en-US"/>
          </a:p>
        </p:txBody>
      </p:sp>
    </p:spTree>
    <p:extLst>
      <p:ext uri="{BB962C8B-B14F-4D97-AF65-F5344CB8AC3E}">
        <p14:creationId xmlns:p14="http://schemas.microsoft.com/office/powerpoint/2010/main" val="13299722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170C478-BF93-4FF1-849F-EEF45DBA3803}" type="slidenum">
              <a:rPr lang="en-US" smtClean="0"/>
              <a:pPr/>
              <a:t>85</a:t>
            </a:fld>
            <a:endParaRPr lang="en-US"/>
          </a:p>
        </p:txBody>
      </p:sp>
    </p:spTree>
    <p:extLst>
      <p:ext uri="{BB962C8B-B14F-4D97-AF65-F5344CB8AC3E}">
        <p14:creationId xmlns:p14="http://schemas.microsoft.com/office/powerpoint/2010/main" val="29943289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86</a:t>
            </a:fld>
            <a:endParaRPr lang="en-US"/>
          </a:p>
        </p:txBody>
      </p:sp>
    </p:spTree>
    <p:extLst>
      <p:ext uri="{BB962C8B-B14F-4D97-AF65-F5344CB8AC3E}">
        <p14:creationId xmlns:p14="http://schemas.microsoft.com/office/powerpoint/2010/main" val="12375654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87</a:t>
            </a:fld>
            <a:endParaRPr lang="en-US"/>
          </a:p>
        </p:txBody>
      </p:sp>
    </p:spTree>
    <p:extLst>
      <p:ext uri="{BB962C8B-B14F-4D97-AF65-F5344CB8AC3E}">
        <p14:creationId xmlns:p14="http://schemas.microsoft.com/office/powerpoint/2010/main" val="21176712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88</a:t>
            </a:fld>
            <a:endParaRPr lang="en-US"/>
          </a:p>
        </p:txBody>
      </p:sp>
    </p:spTree>
    <p:extLst>
      <p:ext uri="{BB962C8B-B14F-4D97-AF65-F5344CB8AC3E}">
        <p14:creationId xmlns:p14="http://schemas.microsoft.com/office/powerpoint/2010/main" val="14673906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auto"/>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170C478-BF93-4FF1-849F-EEF45DBA3803}" type="slidenum">
              <a:rPr lang="en-US" smtClean="0"/>
              <a:pPr/>
              <a:t>89</a:t>
            </a:fld>
            <a:endParaRPr lang="en-US"/>
          </a:p>
        </p:txBody>
      </p:sp>
    </p:spTree>
    <p:extLst>
      <p:ext uri="{BB962C8B-B14F-4D97-AF65-F5344CB8AC3E}">
        <p14:creationId xmlns:p14="http://schemas.microsoft.com/office/powerpoint/2010/main" val="3558337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FE0277-FAC6-4FF6-AE5B-B80441269A32}" type="slidenum">
              <a:rPr lang="en-US" smtClean="0"/>
              <a:pPr/>
              <a:t>10</a:t>
            </a:fld>
            <a:endParaRPr lang="en-US"/>
          </a:p>
        </p:txBody>
      </p:sp>
    </p:spTree>
    <p:extLst>
      <p:ext uri="{BB962C8B-B14F-4D97-AF65-F5344CB8AC3E}">
        <p14:creationId xmlns:p14="http://schemas.microsoft.com/office/powerpoint/2010/main" val="6239238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auto"/>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170C478-BF93-4FF1-849F-EEF45DBA3803}" type="slidenum">
              <a:rPr lang="en-US" smtClean="0"/>
              <a:pPr/>
              <a:t>90</a:t>
            </a:fld>
            <a:endParaRPr lang="en-US"/>
          </a:p>
        </p:txBody>
      </p:sp>
    </p:spTree>
    <p:extLst>
      <p:ext uri="{BB962C8B-B14F-4D97-AF65-F5344CB8AC3E}">
        <p14:creationId xmlns:p14="http://schemas.microsoft.com/office/powerpoint/2010/main" val="17987819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auto"/>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170C478-BF93-4FF1-849F-EEF45DBA3803}" type="slidenum">
              <a:rPr lang="en-US" smtClean="0"/>
              <a:pPr/>
              <a:t>91</a:t>
            </a:fld>
            <a:endParaRPr lang="en-US"/>
          </a:p>
        </p:txBody>
      </p:sp>
    </p:spTree>
    <p:extLst>
      <p:ext uri="{BB962C8B-B14F-4D97-AF65-F5344CB8AC3E}">
        <p14:creationId xmlns:p14="http://schemas.microsoft.com/office/powerpoint/2010/main" val="39131537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smtClean="0"/>
          </a:p>
        </p:txBody>
      </p:sp>
      <p:sp>
        <p:nvSpPr>
          <p:cNvPr id="4" name="Slide Number Placeholder 3"/>
          <p:cNvSpPr>
            <a:spLocks noGrp="1"/>
          </p:cNvSpPr>
          <p:nvPr>
            <p:ph type="sldNum" sz="quarter" idx="10"/>
          </p:nvPr>
        </p:nvSpPr>
        <p:spPr/>
        <p:txBody>
          <a:bodyPr/>
          <a:lstStyle/>
          <a:p>
            <a:fld id="{B170C478-BF93-4FF1-849F-EEF45DBA3803}" type="slidenum">
              <a:rPr lang="en-US" smtClean="0"/>
              <a:pPr/>
              <a:t>92</a:t>
            </a:fld>
            <a:endParaRPr lang="en-US"/>
          </a:p>
        </p:txBody>
      </p:sp>
    </p:spTree>
    <p:extLst>
      <p:ext uri="{BB962C8B-B14F-4D97-AF65-F5344CB8AC3E}">
        <p14:creationId xmlns:p14="http://schemas.microsoft.com/office/powerpoint/2010/main" val="29751491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auto"/>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170C478-BF93-4FF1-849F-EEF45DBA3803}" type="slidenum">
              <a:rPr lang="en-US" smtClean="0"/>
              <a:pPr/>
              <a:t>93</a:t>
            </a:fld>
            <a:endParaRPr lang="en-US"/>
          </a:p>
        </p:txBody>
      </p:sp>
    </p:spTree>
    <p:extLst>
      <p:ext uri="{BB962C8B-B14F-4D97-AF65-F5344CB8AC3E}">
        <p14:creationId xmlns:p14="http://schemas.microsoft.com/office/powerpoint/2010/main" val="3846882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62CD9A-882F-4011-A973-A5E142DD2D88}" type="slidenum">
              <a:rPr lang="en-US" smtClean="0"/>
              <a:pPr/>
              <a:t>16</a:t>
            </a:fld>
            <a:endParaRPr lang="en-US"/>
          </a:p>
        </p:txBody>
      </p:sp>
    </p:spTree>
    <p:extLst>
      <p:ext uri="{BB962C8B-B14F-4D97-AF65-F5344CB8AC3E}">
        <p14:creationId xmlns:p14="http://schemas.microsoft.com/office/powerpoint/2010/main" val="3377315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18</a:t>
            </a:fld>
            <a:endParaRPr lang="en-US"/>
          </a:p>
        </p:txBody>
      </p:sp>
    </p:spTree>
    <p:extLst>
      <p:ext uri="{BB962C8B-B14F-4D97-AF65-F5344CB8AC3E}">
        <p14:creationId xmlns:p14="http://schemas.microsoft.com/office/powerpoint/2010/main" val="2762164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300ADB-73E8-47C4-923F-AA8DA53E26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3AC5AB7-017B-474C-991E-8A8BF1AE17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ACEDF95-D936-4D02-8724-642A70F5EA02}"/>
              </a:ext>
            </a:extLst>
          </p:cNvPr>
          <p:cNvSpPr>
            <a:spLocks noGrp="1"/>
          </p:cNvSpPr>
          <p:nvPr>
            <p:ph type="dt" sz="half" idx="10"/>
          </p:nvPr>
        </p:nvSpPr>
        <p:spPr/>
        <p:txBody>
          <a:bodyPr/>
          <a:lstStyle/>
          <a:p>
            <a:fld id="{AB850A57-ED77-472D-9921-C23E2EE005D0}" type="datetimeFigureOut">
              <a:rPr lang="en-US" smtClean="0"/>
              <a:pPr/>
              <a:t>9/30/2024</a:t>
            </a:fld>
            <a:endParaRPr lang="en-US"/>
          </a:p>
        </p:txBody>
      </p:sp>
      <p:sp>
        <p:nvSpPr>
          <p:cNvPr id="5" name="Footer Placeholder 4">
            <a:extLst>
              <a:ext uri="{FF2B5EF4-FFF2-40B4-BE49-F238E27FC236}">
                <a16:creationId xmlns:a16="http://schemas.microsoft.com/office/drawing/2014/main" xmlns="" id="{595EDBF8-C885-4476-8FC9-136B02FA2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238E36-DF17-4E15-B2B3-C5591039AF3B}"/>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p14="http://schemas.microsoft.com/office/powerpoint/2010/main" val="3420695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B70E14-1C19-4FD6-A644-0AB5ACD794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A83AB23-F9CA-4AF9-947F-520FE08C1B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624B62-C449-4D9E-BBCE-22EC350519A8}"/>
              </a:ext>
            </a:extLst>
          </p:cNvPr>
          <p:cNvSpPr>
            <a:spLocks noGrp="1"/>
          </p:cNvSpPr>
          <p:nvPr>
            <p:ph type="dt" sz="half" idx="10"/>
          </p:nvPr>
        </p:nvSpPr>
        <p:spPr/>
        <p:txBody>
          <a:bodyPr/>
          <a:lstStyle/>
          <a:p>
            <a:fld id="{AB850A57-ED77-472D-9921-C23E2EE005D0}" type="datetimeFigureOut">
              <a:rPr lang="en-US" smtClean="0"/>
              <a:pPr/>
              <a:t>9/30/2024</a:t>
            </a:fld>
            <a:endParaRPr lang="en-US"/>
          </a:p>
        </p:txBody>
      </p:sp>
      <p:sp>
        <p:nvSpPr>
          <p:cNvPr id="5" name="Footer Placeholder 4">
            <a:extLst>
              <a:ext uri="{FF2B5EF4-FFF2-40B4-BE49-F238E27FC236}">
                <a16:creationId xmlns:a16="http://schemas.microsoft.com/office/drawing/2014/main" xmlns="" id="{7DF361DD-1ED5-4130-8F0E-5AF41FF5E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02BE573-FA3D-4969-AE08-89216E59180D}"/>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p14="http://schemas.microsoft.com/office/powerpoint/2010/main" val="1243671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D7B821D-18F6-4722-9DE9-B2ED890E14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48067C5-9704-4954-8F0E-BC76BFCAB5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8655F91-78CA-4D05-B128-15969E23B9B0}"/>
              </a:ext>
            </a:extLst>
          </p:cNvPr>
          <p:cNvSpPr>
            <a:spLocks noGrp="1"/>
          </p:cNvSpPr>
          <p:nvPr>
            <p:ph type="dt" sz="half" idx="10"/>
          </p:nvPr>
        </p:nvSpPr>
        <p:spPr/>
        <p:txBody>
          <a:bodyPr/>
          <a:lstStyle/>
          <a:p>
            <a:fld id="{AB850A57-ED77-472D-9921-C23E2EE005D0}" type="datetimeFigureOut">
              <a:rPr lang="en-US" smtClean="0"/>
              <a:pPr/>
              <a:t>9/30/2024</a:t>
            </a:fld>
            <a:endParaRPr lang="en-US"/>
          </a:p>
        </p:txBody>
      </p:sp>
      <p:sp>
        <p:nvSpPr>
          <p:cNvPr id="5" name="Footer Placeholder 4">
            <a:extLst>
              <a:ext uri="{FF2B5EF4-FFF2-40B4-BE49-F238E27FC236}">
                <a16:creationId xmlns:a16="http://schemas.microsoft.com/office/drawing/2014/main" xmlns="" id="{4C6B628C-2C1E-4628-BC40-169AEEEAD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076568C-1DD8-4A85-9DD8-7A846C598881}"/>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p14="http://schemas.microsoft.com/office/powerpoint/2010/main" val="1190926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t of Contents ">
  <p:cSld name="Tablet of Contents ">
    <p:spTree>
      <p:nvGrpSpPr>
        <p:cNvPr id="1" name="Shape 224"/>
        <p:cNvGrpSpPr/>
        <p:nvPr/>
      </p:nvGrpSpPr>
      <p:grpSpPr>
        <a:xfrm>
          <a:off x="0" y="0"/>
          <a:ext cx="0" cy="0"/>
          <a:chOff x="0" y="0"/>
          <a:chExt cx="0" cy="0"/>
        </a:xfrm>
      </p:grpSpPr>
      <p:sp>
        <p:nvSpPr>
          <p:cNvPr id="225" name="Google Shape;225;p13"/>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897" tIns="121897" rIns="121897" bIns="121897" anchor="ctr" anchorCtr="0">
            <a:noAutofit/>
          </a:bodyPr>
          <a:lstStyle/>
          <a:p>
            <a:pPr marL="0" lvl="0" indent="0" algn="l" rtl="0">
              <a:spcBef>
                <a:spcPts val="0"/>
              </a:spcBef>
              <a:spcAft>
                <a:spcPts val="0"/>
              </a:spcAft>
              <a:buNone/>
            </a:pPr>
            <a:endParaRPr sz="2400"/>
          </a:p>
        </p:txBody>
      </p:sp>
      <p:sp>
        <p:nvSpPr>
          <p:cNvPr id="226" name="Google Shape;226;p13"/>
          <p:cNvSpPr/>
          <p:nvPr/>
        </p:nvSpPr>
        <p:spPr>
          <a:xfrm flipH="1">
            <a:off x="-923546" y="3298437"/>
            <a:ext cx="4606884" cy="3758233"/>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sz="2400"/>
          </a:p>
        </p:txBody>
      </p:sp>
      <p:grpSp>
        <p:nvGrpSpPr>
          <p:cNvPr id="2" name="Google Shape;227;p13"/>
          <p:cNvGrpSpPr/>
          <p:nvPr/>
        </p:nvGrpSpPr>
        <p:grpSpPr>
          <a:xfrm rot="-283375">
            <a:off x="8154438" y="915647"/>
            <a:ext cx="1613769" cy="676788"/>
            <a:chOff x="7036389" y="1157700"/>
            <a:chExt cx="635554" cy="266555"/>
          </a:xfrm>
        </p:grpSpPr>
        <p:sp>
          <p:nvSpPr>
            <p:cNvPr id="228" name="Google Shape;228;p13"/>
            <p:cNvSpPr/>
            <p:nvPr/>
          </p:nvSpPr>
          <p:spPr>
            <a:xfrm>
              <a:off x="7453656" y="1360674"/>
              <a:ext cx="193154" cy="3162"/>
            </a:xfrm>
            <a:custGeom>
              <a:avLst/>
              <a:gdLst/>
              <a:ahLst/>
              <a:cxnLst/>
              <a:rect l="l" t="t" r="r" b="b"/>
              <a:pathLst>
                <a:path w="2321" h="38" extrusionOk="0">
                  <a:moveTo>
                    <a:pt x="2321" y="0"/>
                  </a:moveTo>
                  <a:lnTo>
                    <a:pt x="1" y="18"/>
                  </a:lnTo>
                  <a:lnTo>
                    <a:pt x="2321" y="38"/>
                  </a:lnTo>
                  <a:lnTo>
                    <a:pt x="232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7639321" y="1187576"/>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5"/>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7639321" y="1308828"/>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2"/>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13"/>
            <p:cNvSpPr/>
            <p:nvPr/>
          </p:nvSpPr>
          <p:spPr>
            <a:xfrm>
              <a:off x="7137585" y="1296012"/>
              <a:ext cx="83" cy="33371"/>
            </a:xfrm>
            <a:custGeom>
              <a:avLst/>
              <a:gdLst/>
              <a:ahLst/>
              <a:cxnLst/>
              <a:rect l="l" t="t" r="r" b="b"/>
              <a:pathLst>
                <a:path w="1" h="401" fill="none" extrusionOk="0">
                  <a:moveTo>
                    <a:pt x="1" y="1"/>
                  </a:moveTo>
                  <a:lnTo>
                    <a:pt x="1" y="401"/>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13"/>
            <p:cNvSpPr/>
            <p:nvPr/>
          </p:nvSpPr>
          <p:spPr>
            <a:xfrm>
              <a:off x="7637823" y="1291934"/>
              <a:ext cx="34120" cy="26381"/>
            </a:xfrm>
            <a:custGeom>
              <a:avLst/>
              <a:gdLst/>
              <a:ahLst/>
              <a:cxnLst/>
              <a:rect l="l" t="t" r="r" b="b"/>
              <a:pathLst>
                <a:path w="410" h="317" extrusionOk="0">
                  <a:moveTo>
                    <a:pt x="18" y="1"/>
                  </a:moveTo>
                  <a:lnTo>
                    <a:pt x="1" y="316"/>
                  </a:lnTo>
                  <a:lnTo>
                    <a:pt x="18" y="316"/>
                  </a:lnTo>
                  <a:cubicBezTo>
                    <a:pt x="209" y="316"/>
                    <a:pt x="409" y="247"/>
                    <a:pt x="409" y="160"/>
                  </a:cubicBezTo>
                  <a:cubicBezTo>
                    <a:pt x="409" y="73"/>
                    <a:pt x="209" y="1"/>
                    <a:pt x="18"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3"/>
            <p:cNvSpPr/>
            <p:nvPr/>
          </p:nvSpPr>
          <p:spPr>
            <a:xfrm>
              <a:off x="7569582" y="1365002"/>
              <a:ext cx="83" cy="33621"/>
            </a:xfrm>
            <a:custGeom>
              <a:avLst/>
              <a:gdLst/>
              <a:ahLst/>
              <a:cxnLst/>
              <a:rect l="l" t="t" r="r" b="b"/>
              <a:pathLst>
                <a:path w="1" h="404" fill="none" extrusionOk="0">
                  <a:moveTo>
                    <a:pt x="1" y="0"/>
                  </a:moveTo>
                  <a:lnTo>
                    <a:pt x="1" y="403"/>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13"/>
            <p:cNvSpPr/>
            <p:nvPr/>
          </p:nvSpPr>
          <p:spPr>
            <a:xfrm>
              <a:off x="7036389" y="1157700"/>
              <a:ext cx="607090" cy="213626"/>
            </a:xfrm>
            <a:custGeom>
              <a:avLst/>
              <a:gdLst/>
              <a:ahLst/>
              <a:cxnLst/>
              <a:rect l="l" t="t" r="r" b="b"/>
              <a:pathLst>
                <a:path w="7295" h="2567" extrusionOk="0">
                  <a:moveTo>
                    <a:pt x="0" y="0"/>
                  </a:moveTo>
                  <a:lnTo>
                    <a:pt x="426" y="1368"/>
                  </a:lnTo>
                  <a:cubicBezTo>
                    <a:pt x="478" y="1538"/>
                    <a:pt x="617" y="1666"/>
                    <a:pt x="788" y="1704"/>
                  </a:cubicBezTo>
                  <a:lnTo>
                    <a:pt x="4247" y="2483"/>
                  </a:lnTo>
                  <a:cubicBezTo>
                    <a:pt x="4499" y="2538"/>
                    <a:pt x="4754" y="2567"/>
                    <a:pt x="5009" y="2567"/>
                  </a:cubicBezTo>
                  <a:lnTo>
                    <a:pt x="6344" y="2567"/>
                  </a:lnTo>
                  <a:cubicBezTo>
                    <a:pt x="6868" y="2567"/>
                    <a:pt x="7291" y="2141"/>
                    <a:pt x="7294" y="1620"/>
                  </a:cubicBezTo>
                  <a:lnTo>
                    <a:pt x="6127" y="1425"/>
                  </a:lnTo>
                  <a:lnTo>
                    <a:pt x="5869" y="777"/>
                  </a:lnTo>
                  <a:lnTo>
                    <a:pt x="4412" y="695"/>
                  </a:lnTo>
                  <a:lnTo>
                    <a:pt x="3812" y="1249"/>
                  </a:lnTo>
                  <a:lnTo>
                    <a:pt x="1724" y="1249"/>
                  </a:ln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13"/>
            <p:cNvSpPr/>
            <p:nvPr/>
          </p:nvSpPr>
          <p:spPr>
            <a:xfrm>
              <a:off x="7339394" y="1352935"/>
              <a:ext cx="275625" cy="18392"/>
            </a:xfrm>
            <a:custGeom>
              <a:avLst/>
              <a:gdLst/>
              <a:ahLst/>
              <a:cxnLst/>
              <a:rect l="l" t="t" r="r" b="b"/>
              <a:pathLst>
                <a:path w="3312" h="221" extrusionOk="0">
                  <a:moveTo>
                    <a:pt x="1" y="1"/>
                  </a:moveTo>
                  <a:lnTo>
                    <a:pt x="606" y="137"/>
                  </a:lnTo>
                  <a:cubicBezTo>
                    <a:pt x="858" y="192"/>
                    <a:pt x="1113" y="221"/>
                    <a:pt x="1368" y="221"/>
                  </a:cubicBezTo>
                  <a:lnTo>
                    <a:pt x="2703" y="221"/>
                  </a:lnTo>
                  <a:cubicBezTo>
                    <a:pt x="2926" y="221"/>
                    <a:pt x="3141" y="143"/>
                    <a:pt x="3311"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3"/>
            <p:cNvSpPr/>
            <p:nvPr/>
          </p:nvSpPr>
          <p:spPr>
            <a:xfrm>
              <a:off x="7086238" y="1291934"/>
              <a:ext cx="557241" cy="33621"/>
            </a:xfrm>
            <a:custGeom>
              <a:avLst/>
              <a:gdLst/>
              <a:ahLst/>
              <a:cxnLst/>
              <a:rect l="l" t="t" r="r" b="b"/>
              <a:pathLst>
                <a:path w="6696" h="404" extrusionOk="0">
                  <a:moveTo>
                    <a:pt x="1" y="1"/>
                  </a:moveTo>
                  <a:cubicBezTo>
                    <a:pt x="56" y="44"/>
                    <a:pt x="123" y="76"/>
                    <a:pt x="192" y="91"/>
                  </a:cubicBezTo>
                  <a:lnTo>
                    <a:pt x="1574" y="403"/>
                  </a:lnTo>
                  <a:lnTo>
                    <a:pt x="6640" y="319"/>
                  </a:lnTo>
                  <a:cubicBezTo>
                    <a:pt x="6675" y="218"/>
                    <a:pt x="6695" y="111"/>
                    <a:pt x="6695" y="7"/>
                  </a:cubicBezTo>
                  <a:lnTo>
                    <a:pt x="6666"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3"/>
            <p:cNvSpPr/>
            <p:nvPr/>
          </p:nvSpPr>
          <p:spPr>
            <a:xfrm>
              <a:off x="7158390" y="1312240"/>
              <a:ext cx="482426" cy="13315"/>
            </a:xfrm>
            <a:custGeom>
              <a:avLst/>
              <a:gdLst/>
              <a:ahLst/>
              <a:cxnLst/>
              <a:rect l="l" t="t" r="r" b="b"/>
              <a:pathLst>
                <a:path w="5797" h="160" extrusionOk="0">
                  <a:moveTo>
                    <a:pt x="0" y="0"/>
                  </a:moveTo>
                  <a:lnTo>
                    <a:pt x="707" y="159"/>
                  </a:lnTo>
                  <a:lnTo>
                    <a:pt x="5773" y="75"/>
                  </a:lnTo>
                  <a:cubicBezTo>
                    <a:pt x="5782" y="49"/>
                    <a:pt x="5788" y="26"/>
                    <a:pt x="5796" y="0"/>
                  </a:cubicBezTo>
                  <a:close/>
                </a:path>
              </a:pathLst>
            </a:custGeom>
            <a:solidFill>
              <a:srgbClr val="000000">
                <a:alpha val="2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3"/>
            <p:cNvSpPr/>
            <p:nvPr/>
          </p:nvSpPr>
          <p:spPr>
            <a:xfrm>
              <a:off x="7067264" y="1157700"/>
              <a:ext cx="258981" cy="121085"/>
            </a:xfrm>
            <a:custGeom>
              <a:avLst/>
              <a:gdLst/>
              <a:ahLst/>
              <a:cxnLst/>
              <a:rect l="l" t="t" r="r" b="b"/>
              <a:pathLst>
                <a:path w="3112" h="1455" extrusionOk="0">
                  <a:moveTo>
                    <a:pt x="0" y="0"/>
                  </a:moveTo>
                  <a:lnTo>
                    <a:pt x="0" y="507"/>
                  </a:lnTo>
                  <a:lnTo>
                    <a:pt x="368" y="507"/>
                  </a:lnTo>
                  <a:lnTo>
                    <a:pt x="730" y="1454"/>
                  </a:lnTo>
                  <a:lnTo>
                    <a:pt x="3111" y="1454"/>
                  </a:lnTo>
                  <a:lnTo>
                    <a:pt x="3111" y="1362"/>
                  </a:lnTo>
                  <a:lnTo>
                    <a:pt x="794" y="1362"/>
                  </a:lnTo>
                  <a:lnTo>
                    <a:pt x="432" y="414"/>
                  </a:lnTo>
                  <a:lnTo>
                    <a:pt x="93" y="414"/>
                  </a:lnTo>
                  <a:lnTo>
                    <a:pt x="93" y="0"/>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3"/>
            <p:cNvSpPr/>
            <p:nvPr/>
          </p:nvSpPr>
          <p:spPr>
            <a:xfrm>
              <a:off x="7305440" y="1325472"/>
              <a:ext cx="308580" cy="27546"/>
            </a:xfrm>
            <a:custGeom>
              <a:avLst/>
              <a:gdLst/>
              <a:ahLst/>
              <a:cxnLst/>
              <a:rect l="l" t="t" r="r" b="b"/>
              <a:pathLst>
                <a:path w="3708" h="331" extrusionOk="0">
                  <a:moveTo>
                    <a:pt x="3575" y="0"/>
                  </a:moveTo>
                  <a:lnTo>
                    <a:pt x="3325" y="238"/>
                  </a:lnTo>
                  <a:lnTo>
                    <a:pt x="0" y="238"/>
                  </a:lnTo>
                  <a:lnTo>
                    <a:pt x="96" y="258"/>
                  </a:lnTo>
                  <a:lnTo>
                    <a:pt x="414" y="331"/>
                  </a:lnTo>
                  <a:lnTo>
                    <a:pt x="3363" y="331"/>
                  </a:lnTo>
                  <a:lnTo>
                    <a:pt x="3708" y="0"/>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3"/>
            <p:cNvSpPr/>
            <p:nvPr/>
          </p:nvSpPr>
          <p:spPr>
            <a:xfrm>
              <a:off x="7112785" y="1317733"/>
              <a:ext cx="43524" cy="37283"/>
            </a:xfrm>
            <a:custGeom>
              <a:avLst/>
              <a:gdLst/>
              <a:ahLst/>
              <a:cxnLst/>
              <a:rect l="l" t="t" r="r" b="b"/>
              <a:pathLst>
                <a:path w="523" h="448" extrusionOk="0">
                  <a:moveTo>
                    <a:pt x="299" y="1"/>
                  </a:moveTo>
                  <a:cubicBezTo>
                    <a:pt x="99" y="1"/>
                    <a:pt x="1" y="241"/>
                    <a:pt x="140" y="383"/>
                  </a:cubicBezTo>
                  <a:cubicBezTo>
                    <a:pt x="185" y="428"/>
                    <a:pt x="241" y="448"/>
                    <a:pt x="296" y="448"/>
                  </a:cubicBezTo>
                  <a:cubicBezTo>
                    <a:pt x="412" y="448"/>
                    <a:pt x="522" y="359"/>
                    <a:pt x="522" y="224"/>
                  </a:cubicBezTo>
                  <a:cubicBezTo>
                    <a:pt x="522" y="102"/>
                    <a:pt x="421" y="1"/>
                    <a:pt x="299"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3"/>
            <p:cNvSpPr/>
            <p:nvPr/>
          </p:nvSpPr>
          <p:spPr>
            <a:xfrm>
              <a:off x="7128930" y="1327636"/>
              <a:ext cx="17476" cy="17393"/>
            </a:xfrm>
            <a:custGeom>
              <a:avLst/>
              <a:gdLst/>
              <a:ahLst/>
              <a:cxnLst/>
              <a:rect l="l" t="t" r="r" b="b"/>
              <a:pathLst>
                <a:path w="210" h="209" extrusionOk="0">
                  <a:moveTo>
                    <a:pt x="105" y="0"/>
                  </a:moveTo>
                  <a:cubicBezTo>
                    <a:pt x="47" y="0"/>
                    <a:pt x="1" y="47"/>
                    <a:pt x="1" y="105"/>
                  </a:cubicBezTo>
                  <a:cubicBezTo>
                    <a:pt x="1" y="163"/>
                    <a:pt x="47" y="209"/>
                    <a:pt x="105" y="209"/>
                  </a:cubicBezTo>
                  <a:cubicBezTo>
                    <a:pt x="163" y="209"/>
                    <a:pt x="209" y="163"/>
                    <a:pt x="209" y="105"/>
                  </a:cubicBezTo>
                  <a:cubicBezTo>
                    <a:pt x="209" y="47"/>
                    <a:pt x="163"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3"/>
            <p:cNvSpPr/>
            <p:nvPr/>
          </p:nvSpPr>
          <p:spPr>
            <a:xfrm>
              <a:off x="7544782" y="1386972"/>
              <a:ext cx="43441" cy="37283"/>
            </a:xfrm>
            <a:custGeom>
              <a:avLst/>
              <a:gdLst/>
              <a:ahLst/>
              <a:cxnLst/>
              <a:rect l="l" t="t" r="r" b="b"/>
              <a:pathLst>
                <a:path w="522" h="448" extrusionOk="0">
                  <a:moveTo>
                    <a:pt x="299" y="0"/>
                  </a:moveTo>
                  <a:cubicBezTo>
                    <a:pt x="99" y="0"/>
                    <a:pt x="0" y="240"/>
                    <a:pt x="142" y="382"/>
                  </a:cubicBezTo>
                  <a:cubicBezTo>
                    <a:pt x="187" y="427"/>
                    <a:pt x="243" y="447"/>
                    <a:pt x="297" y="447"/>
                  </a:cubicBezTo>
                  <a:cubicBezTo>
                    <a:pt x="412" y="447"/>
                    <a:pt x="522" y="358"/>
                    <a:pt x="522" y="223"/>
                  </a:cubicBezTo>
                  <a:cubicBezTo>
                    <a:pt x="522" y="98"/>
                    <a:pt x="423" y="0"/>
                    <a:pt x="299"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3"/>
            <p:cNvSpPr/>
            <p:nvPr/>
          </p:nvSpPr>
          <p:spPr>
            <a:xfrm>
              <a:off x="7560927" y="1396792"/>
              <a:ext cx="17726" cy="17476"/>
            </a:xfrm>
            <a:custGeom>
              <a:avLst/>
              <a:gdLst/>
              <a:ahLst/>
              <a:cxnLst/>
              <a:rect l="l" t="t" r="r" b="b"/>
              <a:pathLst>
                <a:path w="213" h="210" extrusionOk="0">
                  <a:moveTo>
                    <a:pt x="105" y="1"/>
                  </a:moveTo>
                  <a:cubicBezTo>
                    <a:pt x="47" y="1"/>
                    <a:pt x="1" y="47"/>
                    <a:pt x="1" y="105"/>
                  </a:cubicBezTo>
                  <a:cubicBezTo>
                    <a:pt x="1" y="163"/>
                    <a:pt x="47" y="209"/>
                    <a:pt x="105" y="209"/>
                  </a:cubicBezTo>
                  <a:cubicBezTo>
                    <a:pt x="163" y="209"/>
                    <a:pt x="212" y="163"/>
                    <a:pt x="212" y="105"/>
                  </a:cubicBezTo>
                  <a:cubicBezTo>
                    <a:pt x="212" y="47"/>
                    <a:pt x="163" y="1"/>
                    <a:pt x="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3"/>
            <p:cNvSpPr/>
            <p:nvPr/>
          </p:nvSpPr>
          <p:spPr>
            <a:xfrm>
              <a:off x="7380339" y="1229769"/>
              <a:ext cx="165941" cy="46603"/>
            </a:xfrm>
            <a:custGeom>
              <a:avLst/>
              <a:gdLst/>
              <a:ahLst/>
              <a:cxnLst/>
              <a:rect l="l" t="t" r="r" b="b"/>
              <a:pathLst>
                <a:path w="1994" h="560" extrusionOk="0">
                  <a:moveTo>
                    <a:pt x="383" y="0"/>
                  </a:moveTo>
                  <a:lnTo>
                    <a:pt x="1" y="389"/>
                  </a:lnTo>
                  <a:lnTo>
                    <a:pt x="1994" y="559"/>
                  </a:lnTo>
                  <a:lnTo>
                    <a:pt x="1780" y="21"/>
                  </a:lnTo>
                  <a:lnTo>
                    <a:pt x="383" y="0"/>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3"/>
            <p:cNvSpPr/>
            <p:nvPr/>
          </p:nvSpPr>
          <p:spPr>
            <a:xfrm>
              <a:off x="7284469" y="1223943"/>
              <a:ext cx="136481" cy="15312"/>
            </a:xfrm>
            <a:custGeom>
              <a:avLst/>
              <a:gdLst/>
              <a:ahLst/>
              <a:cxnLst/>
              <a:rect l="l" t="t" r="r" b="b"/>
              <a:pathLst>
                <a:path w="1640" h="184" extrusionOk="0">
                  <a:moveTo>
                    <a:pt x="0" y="1"/>
                  </a:moveTo>
                  <a:lnTo>
                    <a:pt x="0" y="183"/>
                  </a:lnTo>
                  <a:lnTo>
                    <a:pt x="1640" y="183"/>
                  </a:lnTo>
                  <a:lnTo>
                    <a:pt x="1640" y="1"/>
                  </a:ln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3"/>
            <p:cNvSpPr/>
            <p:nvPr/>
          </p:nvSpPr>
          <p:spPr>
            <a:xfrm>
              <a:off x="7420867" y="1222279"/>
              <a:ext cx="110516" cy="16977"/>
            </a:xfrm>
            <a:custGeom>
              <a:avLst/>
              <a:gdLst/>
              <a:ahLst/>
              <a:cxnLst/>
              <a:rect l="l" t="t" r="r" b="b"/>
              <a:pathLst>
                <a:path w="1328" h="204" extrusionOk="0">
                  <a:moveTo>
                    <a:pt x="1249" y="1"/>
                  </a:moveTo>
                  <a:lnTo>
                    <a:pt x="1" y="21"/>
                  </a:lnTo>
                  <a:lnTo>
                    <a:pt x="1" y="203"/>
                  </a:lnTo>
                  <a:lnTo>
                    <a:pt x="1327" y="203"/>
                  </a:lnTo>
                  <a:lnTo>
                    <a:pt x="1249" y="1"/>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3"/>
            <p:cNvSpPr/>
            <p:nvPr/>
          </p:nvSpPr>
          <p:spPr>
            <a:xfrm>
              <a:off x="7284469" y="1215538"/>
              <a:ext cx="240423" cy="8488"/>
            </a:xfrm>
            <a:custGeom>
              <a:avLst/>
              <a:gdLst/>
              <a:ahLst/>
              <a:cxnLst/>
              <a:rect l="l" t="t" r="r" b="b"/>
              <a:pathLst>
                <a:path w="2889" h="102" extrusionOk="0">
                  <a:moveTo>
                    <a:pt x="1431" y="0"/>
                  </a:moveTo>
                  <a:lnTo>
                    <a:pt x="0" y="102"/>
                  </a:lnTo>
                  <a:lnTo>
                    <a:pt x="1640" y="102"/>
                  </a:lnTo>
                  <a:lnTo>
                    <a:pt x="2888" y="82"/>
                  </a:lnTo>
                  <a:lnTo>
                    <a:pt x="143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8" name="Google Shape;248;p13"/>
          <p:cNvSpPr txBox="1">
            <a:spLocks noGrp="1"/>
          </p:cNvSpPr>
          <p:nvPr>
            <p:ph type="title" hasCustomPrompt="1"/>
          </p:nvPr>
        </p:nvSpPr>
        <p:spPr>
          <a:xfrm flipH="1">
            <a:off x="1449932" y="1027451"/>
            <a:ext cx="1317600" cy="539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500"/>
              <a:buNone/>
              <a:defRPr sz="3700" b="0">
                <a:solidFill>
                  <a:schemeClr val="lt1"/>
                </a:solidFill>
              </a:defRPr>
            </a:lvl1pPr>
            <a:lvl2pPr lvl="1" algn="r" rtl="0">
              <a:spcBef>
                <a:spcPts val="0"/>
              </a:spcBef>
              <a:spcAft>
                <a:spcPts val="0"/>
              </a:spcAft>
              <a:buClr>
                <a:schemeClr val="dk1"/>
              </a:buClr>
              <a:buSzPts val="2500"/>
              <a:buNone/>
              <a:defRPr sz="3300">
                <a:solidFill>
                  <a:schemeClr val="dk1"/>
                </a:solidFill>
              </a:defRPr>
            </a:lvl2pPr>
            <a:lvl3pPr lvl="2" algn="r" rtl="0">
              <a:spcBef>
                <a:spcPts val="0"/>
              </a:spcBef>
              <a:spcAft>
                <a:spcPts val="0"/>
              </a:spcAft>
              <a:buClr>
                <a:schemeClr val="dk1"/>
              </a:buClr>
              <a:buSzPts val="2500"/>
              <a:buNone/>
              <a:defRPr sz="3300">
                <a:solidFill>
                  <a:schemeClr val="dk1"/>
                </a:solidFill>
              </a:defRPr>
            </a:lvl3pPr>
            <a:lvl4pPr lvl="3" algn="r" rtl="0">
              <a:spcBef>
                <a:spcPts val="0"/>
              </a:spcBef>
              <a:spcAft>
                <a:spcPts val="0"/>
              </a:spcAft>
              <a:buClr>
                <a:schemeClr val="dk1"/>
              </a:buClr>
              <a:buSzPts val="2500"/>
              <a:buNone/>
              <a:defRPr sz="3300">
                <a:solidFill>
                  <a:schemeClr val="dk1"/>
                </a:solidFill>
              </a:defRPr>
            </a:lvl4pPr>
            <a:lvl5pPr lvl="4" algn="r" rtl="0">
              <a:spcBef>
                <a:spcPts val="0"/>
              </a:spcBef>
              <a:spcAft>
                <a:spcPts val="0"/>
              </a:spcAft>
              <a:buClr>
                <a:schemeClr val="dk1"/>
              </a:buClr>
              <a:buSzPts val="2500"/>
              <a:buNone/>
              <a:defRPr sz="3300">
                <a:solidFill>
                  <a:schemeClr val="dk1"/>
                </a:solidFill>
              </a:defRPr>
            </a:lvl5pPr>
            <a:lvl6pPr lvl="5" algn="r" rtl="0">
              <a:spcBef>
                <a:spcPts val="0"/>
              </a:spcBef>
              <a:spcAft>
                <a:spcPts val="0"/>
              </a:spcAft>
              <a:buClr>
                <a:schemeClr val="dk1"/>
              </a:buClr>
              <a:buSzPts val="2500"/>
              <a:buNone/>
              <a:defRPr sz="3300">
                <a:solidFill>
                  <a:schemeClr val="dk1"/>
                </a:solidFill>
              </a:defRPr>
            </a:lvl6pPr>
            <a:lvl7pPr lvl="6" algn="r" rtl="0">
              <a:spcBef>
                <a:spcPts val="0"/>
              </a:spcBef>
              <a:spcAft>
                <a:spcPts val="0"/>
              </a:spcAft>
              <a:buClr>
                <a:schemeClr val="dk1"/>
              </a:buClr>
              <a:buSzPts val="2500"/>
              <a:buNone/>
              <a:defRPr sz="3300">
                <a:solidFill>
                  <a:schemeClr val="dk1"/>
                </a:solidFill>
              </a:defRPr>
            </a:lvl7pPr>
            <a:lvl8pPr lvl="7" algn="r" rtl="0">
              <a:spcBef>
                <a:spcPts val="0"/>
              </a:spcBef>
              <a:spcAft>
                <a:spcPts val="0"/>
              </a:spcAft>
              <a:buClr>
                <a:schemeClr val="dk1"/>
              </a:buClr>
              <a:buSzPts val="2500"/>
              <a:buNone/>
              <a:defRPr sz="3300">
                <a:solidFill>
                  <a:schemeClr val="dk1"/>
                </a:solidFill>
              </a:defRPr>
            </a:lvl8pPr>
            <a:lvl9pPr lvl="8" algn="r" rtl="0">
              <a:spcBef>
                <a:spcPts val="0"/>
              </a:spcBef>
              <a:spcAft>
                <a:spcPts val="0"/>
              </a:spcAft>
              <a:buClr>
                <a:schemeClr val="dk1"/>
              </a:buClr>
              <a:buSzPts val="2500"/>
              <a:buNone/>
              <a:defRPr sz="3300">
                <a:solidFill>
                  <a:schemeClr val="dk1"/>
                </a:solidFill>
              </a:defRPr>
            </a:lvl9pPr>
          </a:lstStyle>
          <a:p>
            <a:r>
              <a:t>xx%</a:t>
            </a:r>
          </a:p>
        </p:txBody>
      </p:sp>
      <p:sp>
        <p:nvSpPr>
          <p:cNvPr id="249" name="Google Shape;249;p13"/>
          <p:cNvSpPr txBox="1">
            <a:spLocks noGrp="1"/>
          </p:cNvSpPr>
          <p:nvPr>
            <p:ph type="subTitle" idx="1"/>
          </p:nvPr>
        </p:nvSpPr>
        <p:spPr>
          <a:xfrm>
            <a:off x="534132" y="2247931"/>
            <a:ext cx="3149200" cy="10820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a:solidFill>
                  <a:schemeClr val="lt1"/>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250" name="Google Shape;250;p13"/>
          <p:cNvSpPr txBox="1">
            <a:spLocks noGrp="1"/>
          </p:cNvSpPr>
          <p:nvPr>
            <p:ph type="subTitle" idx="2"/>
          </p:nvPr>
        </p:nvSpPr>
        <p:spPr>
          <a:xfrm>
            <a:off x="628732" y="1789684"/>
            <a:ext cx="2960000" cy="4512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dk1"/>
              </a:buClr>
              <a:buSzPts val="2000"/>
              <a:buNone/>
              <a:defRPr sz="2400">
                <a:solidFill>
                  <a:schemeClr val="lt1"/>
                </a:solidFill>
                <a:latin typeface="Limelight"/>
                <a:ea typeface="Limelight"/>
                <a:cs typeface="Limelight"/>
                <a:sym typeface="Limelight"/>
              </a:defRPr>
            </a:lvl1pPr>
            <a:lvl2pPr lvl="1" algn="r" rtl="0">
              <a:spcBef>
                <a:spcPts val="0"/>
              </a:spcBef>
              <a:spcAft>
                <a:spcPts val="0"/>
              </a:spcAft>
              <a:buClr>
                <a:schemeClr val="dk1"/>
              </a:buClr>
              <a:buSzPts val="2000"/>
              <a:buNone/>
              <a:defRPr sz="2700">
                <a:solidFill>
                  <a:schemeClr val="dk1"/>
                </a:solidFill>
              </a:defRPr>
            </a:lvl2pPr>
            <a:lvl3pPr lvl="2" algn="r" rtl="0">
              <a:spcBef>
                <a:spcPts val="2133"/>
              </a:spcBef>
              <a:spcAft>
                <a:spcPts val="0"/>
              </a:spcAft>
              <a:buClr>
                <a:schemeClr val="dk1"/>
              </a:buClr>
              <a:buSzPts val="2000"/>
              <a:buNone/>
              <a:defRPr sz="2700">
                <a:solidFill>
                  <a:schemeClr val="dk1"/>
                </a:solidFill>
              </a:defRPr>
            </a:lvl3pPr>
            <a:lvl4pPr lvl="3" algn="r" rtl="0">
              <a:spcBef>
                <a:spcPts val="2133"/>
              </a:spcBef>
              <a:spcAft>
                <a:spcPts val="0"/>
              </a:spcAft>
              <a:buClr>
                <a:schemeClr val="dk1"/>
              </a:buClr>
              <a:buSzPts val="2000"/>
              <a:buNone/>
              <a:defRPr sz="2700">
                <a:solidFill>
                  <a:schemeClr val="dk1"/>
                </a:solidFill>
              </a:defRPr>
            </a:lvl4pPr>
            <a:lvl5pPr lvl="4" algn="r" rtl="0">
              <a:spcBef>
                <a:spcPts val="2133"/>
              </a:spcBef>
              <a:spcAft>
                <a:spcPts val="0"/>
              </a:spcAft>
              <a:buClr>
                <a:schemeClr val="dk1"/>
              </a:buClr>
              <a:buSzPts val="2000"/>
              <a:buNone/>
              <a:defRPr sz="2700">
                <a:solidFill>
                  <a:schemeClr val="dk1"/>
                </a:solidFill>
              </a:defRPr>
            </a:lvl5pPr>
            <a:lvl6pPr lvl="5" algn="r" rtl="0">
              <a:spcBef>
                <a:spcPts val="2133"/>
              </a:spcBef>
              <a:spcAft>
                <a:spcPts val="0"/>
              </a:spcAft>
              <a:buClr>
                <a:schemeClr val="dk1"/>
              </a:buClr>
              <a:buSzPts val="2000"/>
              <a:buNone/>
              <a:defRPr sz="2700">
                <a:solidFill>
                  <a:schemeClr val="dk1"/>
                </a:solidFill>
              </a:defRPr>
            </a:lvl6pPr>
            <a:lvl7pPr lvl="6" algn="r" rtl="0">
              <a:spcBef>
                <a:spcPts val="2133"/>
              </a:spcBef>
              <a:spcAft>
                <a:spcPts val="0"/>
              </a:spcAft>
              <a:buClr>
                <a:schemeClr val="dk1"/>
              </a:buClr>
              <a:buSzPts val="2000"/>
              <a:buNone/>
              <a:defRPr sz="2700">
                <a:solidFill>
                  <a:schemeClr val="dk1"/>
                </a:solidFill>
              </a:defRPr>
            </a:lvl7pPr>
            <a:lvl8pPr lvl="7" algn="r" rtl="0">
              <a:spcBef>
                <a:spcPts val="2133"/>
              </a:spcBef>
              <a:spcAft>
                <a:spcPts val="0"/>
              </a:spcAft>
              <a:buClr>
                <a:schemeClr val="dk1"/>
              </a:buClr>
              <a:buSzPts val="2000"/>
              <a:buNone/>
              <a:defRPr sz="2700">
                <a:solidFill>
                  <a:schemeClr val="dk1"/>
                </a:solidFill>
              </a:defRPr>
            </a:lvl8pPr>
            <a:lvl9pPr lvl="8" algn="r" rtl="0">
              <a:spcBef>
                <a:spcPts val="2133"/>
              </a:spcBef>
              <a:spcAft>
                <a:spcPts val="2133"/>
              </a:spcAft>
              <a:buClr>
                <a:schemeClr val="dk1"/>
              </a:buClr>
              <a:buSzPts val="2000"/>
              <a:buNone/>
              <a:defRPr sz="2700">
                <a:solidFill>
                  <a:schemeClr val="dk1"/>
                </a:solidFill>
              </a:defRPr>
            </a:lvl9pPr>
          </a:lstStyle>
          <a:p>
            <a:endParaRPr/>
          </a:p>
        </p:txBody>
      </p:sp>
      <p:sp>
        <p:nvSpPr>
          <p:cNvPr id="251" name="Google Shape;251;p13"/>
          <p:cNvSpPr txBox="1">
            <a:spLocks noGrp="1"/>
          </p:cNvSpPr>
          <p:nvPr>
            <p:ph type="title" idx="3" hasCustomPrompt="1"/>
          </p:nvPr>
        </p:nvSpPr>
        <p:spPr>
          <a:xfrm flipH="1">
            <a:off x="4110267" y="1970951"/>
            <a:ext cx="1315200" cy="539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500"/>
              <a:buNone/>
              <a:defRPr sz="3700" b="0">
                <a:solidFill>
                  <a:schemeClr val="lt1"/>
                </a:solidFill>
              </a:defRPr>
            </a:lvl1pPr>
            <a:lvl2pPr lvl="1" rtl="0">
              <a:spcBef>
                <a:spcPts val="0"/>
              </a:spcBef>
              <a:spcAft>
                <a:spcPts val="0"/>
              </a:spcAft>
              <a:buClr>
                <a:schemeClr val="dk1"/>
              </a:buClr>
              <a:buSzPts val="2500"/>
              <a:buNone/>
              <a:defRPr sz="3300">
                <a:solidFill>
                  <a:schemeClr val="dk1"/>
                </a:solidFill>
              </a:defRPr>
            </a:lvl2pPr>
            <a:lvl3pPr lvl="2" rtl="0">
              <a:spcBef>
                <a:spcPts val="0"/>
              </a:spcBef>
              <a:spcAft>
                <a:spcPts val="0"/>
              </a:spcAft>
              <a:buClr>
                <a:schemeClr val="dk1"/>
              </a:buClr>
              <a:buSzPts val="2500"/>
              <a:buNone/>
              <a:defRPr sz="3300">
                <a:solidFill>
                  <a:schemeClr val="dk1"/>
                </a:solidFill>
              </a:defRPr>
            </a:lvl3pPr>
            <a:lvl4pPr lvl="3" rtl="0">
              <a:spcBef>
                <a:spcPts val="0"/>
              </a:spcBef>
              <a:spcAft>
                <a:spcPts val="0"/>
              </a:spcAft>
              <a:buClr>
                <a:schemeClr val="dk1"/>
              </a:buClr>
              <a:buSzPts val="2500"/>
              <a:buNone/>
              <a:defRPr sz="3300">
                <a:solidFill>
                  <a:schemeClr val="dk1"/>
                </a:solidFill>
              </a:defRPr>
            </a:lvl4pPr>
            <a:lvl5pPr lvl="4" rtl="0">
              <a:spcBef>
                <a:spcPts val="0"/>
              </a:spcBef>
              <a:spcAft>
                <a:spcPts val="0"/>
              </a:spcAft>
              <a:buClr>
                <a:schemeClr val="dk1"/>
              </a:buClr>
              <a:buSzPts val="2500"/>
              <a:buNone/>
              <a:defRPr sz="3300">
                <a:solidFill>
                  <a:schemeClr val="dk1"/>
                </a:solidFill>
              </a:defRPr>
            </a:lvl5pPr>
            <a:lvl6pPr lvl="5" rtl="0">
              <a:spcBef>
                <a:spcPts val="0"/>
              </a:spcBef>
              <a:spcAft>
                <a:spcPts val="0"/>
              </a:spcAft>
              <a:buClr>
                <a:schemeClr val="dk1"/>
              </a:buClr>
              <a:buSzPts val="2500"/>
              <a:buNone/>
              <a:defRPr sz="3300">
                <a:solidFill>
                  <a:schemeClr val="dk1"/>
                </a:solidFill>
              </a:defRPr>
            </a:lvl6pPr>
            <a:lvl7pPr lvl="6" rtl="0">
              <a:spcBef>
                <a:spcPts val="0"/>
              </a:spcBef>
              <a:spcAft>
                <a:spcPts val="0"/>
              </a:spcAft>
              <a:buClr>
                <a:schemeClr val="dk1"/>
              </a:buClr>
              <a:buSzPts val="2500"/>
              <a:buNone/>
              <a:defRPr sz="3300">
                <a:solidFill>
                  <a:schemeClr val="dk1"/>
                </a:solidFill>
              </a:defRPr>
            </a:lvl7pPr>
            <a:lvl8pPr lvl="7" rtl="0">
              <a:spcBef>
                <a:spcPts val="0"/>
              </a:spcBef>
              <a:spcAft>
                <a:spcPts val="0"/>
              </a:spcAft>
              <a:buClr>
                <a:schemeClr val="dk1"/>
              </a:buClr>
              <a:buSzPts val="2500"/>
              <a:buNone/>
              <a:defRPr sz="3300">
                <a:solidFill>
                  <a:schemeClr val="dk1"/>
                </a:solidFill>
              </a:defRPr>
            </a:lvl8pPr>
            <a:lvl9pPr lvl="8" rtl="0">
              <a:spcBef>
                <a:spcPts val="0"/>
              </a:spcBef>
              <a:spcAft>
                <a:spcPts val="0"/>
              </a:spcAft>
              <a:buClr>
                <a:schemeClr val="dk1"/>
              </a:buClr>
              <a:buSzPts val="2500"/>
              <a:buNone/>
              <a:defRPr sz="3300">
                <a:solidFill>
                  <a:schemeClr val="dk1"/>
                </a:solidFill>
              </a:defRPr>
            </a:lvl9pPr>
          </a:lstStyle>
          <a:p>
            <a:r>
              <a:t>xx%</a:t>
            </a:r>
          </a:p>
        </p:txBody>
      </p:sp>
      <p:sp>
        <p:nvSpPr>
          <p:cNvPr id="252" name="Google Shape;252;p13"/>
          <p:cNvSpPr txBox="1">
            <a:spLocks noGrp="1"/>
          </p:cNvSpPr>
          <p:nvPr>
            <p:ph type="subTitle" idx="4"/>
          </p:nvPr>
        </p:nvSpPr>
        <p:spPr>
          <a:xfrm>
            <a:off x="3196067" y="3185533"/>
            <a:ext cx="3143600" cy="10820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3" name="Google Shape;253;p13"/>
          <p:cNvSpPr txBox="1">
            <a:spLocks noGrp="1"/>
          </p:cNvSpPr>
          <p:nvPr>
            <p:ph type="subTitle" idx="5"/>
          </p:nvPr>
        </p:nvSpPr>
        <p:spPr>
          <a:xfrm>
            <a:off x="3290467" y="2730851"/>
            <a:ext cx="2954800" cy="4512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dk1"/>
              </a:buClr>
              <a:buSzPts val="2000"/>
              <a:buNone/>
              <a:defRPr sz="2400">
                <a:solidFill>
                  <a:schemeClr val="lt1"/>
                </a:solidFill>
                <a:latin typeface="Limelight"/>
                <a:ea typeface="Limelight"/>
                <a:cs typeface="Limelight"/>
                <a:sym typeface="Limelight"/>
              </a:defRPr>
            </a:lvl1pPr>
            <a:lvl2pPr lvl="1" rtl="0">
              <a:spcBef>
                <a:spcPts val="0"/>
              </a:spcBef>
              <a:spcAft>
                <a:spcPts val="0"/>
              </a:spcAft>
              <a:buClr>
                <a:schemeClr val="dk1"/>
              </a:buClr>
              <a:buSzPts val="2000"/>
              <a:buNone/>
              <a:defRPr sz="2700">
                <a:solidFill>
                  <a:schemeClr val="dk1"/>
                </a:solidFill>
              </a:defRPr>
            </a:lvl2pPr>
            <a:lvl3pPr lvl="2" rtl="0">
              <a:spcBef>
                <a:spcPts val="2133"/>
              </a:spcBef>
              <a:spcAft>
                <a:spcPts val="0"/>
              </a:spcAft>
              <a:buClr>
                <a:schemeClr val="dk1"/>
              </a:buClr>
              <a:buSzPts val="2000"/>
              <a:buNone/>
              <a:defRPr sz="2700">
                <a:solidFill>
                  <a:schemeClr val="dk1"/>
                </a:solidFill>
              </a:defRPr>
            </a:lvl3pPr>
            <a:lvl4pPr lvl="3" rtl="0">
              <a:spcBef>
                <a:spcPts val="2133"/>
              </a:spcBef>
              <a:spcAft>
                <a:spcPts val="0"/>
              </a:spcAft>
              <a:buClr>
                <a:schemeClr val="dk1"/>
              </a:buClr>
              <a:buSzPts val="2000"/>
              <a:buNone/>
              <a:defRPr sz="2700">
                <a:solidFill>
                  <a:schemeClr val="dk1"/>
                </a:solidFill>
              </a:defRPr>
            </a:lvl4pPr>
            <a:lvl5pPr lvl="4" rtl="0">
              <a:spcBef>
                <a:spcPts val="2133"/>
              </a:spcBef>
              <a:spcAft>
                <a:spcPts val="0"/>
              </a:spcAft>
              <a:buClr>
                <a:schemeClr val="dk1"/>
              </a:buClr>
              <a:buSzPts val="2000"/>
              <a:buNone/>
              <a:defRPr sz="2700">
                <a:solidFill>
                  <a:schemeClr val="dk1"/>
                </a:solidFill>
              </a:defRPr>
            </a:lvl5pPr>
            <a:lvl6pPr lvl="5" rtl="0">
              <a:spcBef>
                <a:spcPts val="2133"/>
              </a:spcBef>
              <a:spcAft>
                <a:spcPts val="0"/>
              </a:spcAft>
              <a:buClr>
                <a:schemeClr val="dk1"/>
              </a:buClr>
              <a:buSzPts val="2000"/>
              <a:buNone/>
              <a:defRPr sz="2700">
                <a:solidFill>
                  <a:schemeClr val="dk1"/>
                </a:solidFill>
              </a:defRPr>
            </a:lvl6pPr>
            <a:lvl7pPr lvl="6" rtl="0">
              <a:spcBef>
                <a:spcPts val="2133"/>
              </a:spcBef>
              <a:spcAft>
                <a:spcPts val="0"/>
              </a:spcAft>
              <a:buClr>
                <a:schemeClr val="dk1"/>
              </a:buClr>
              <a:buSzPts val="2000"/>
              <a:buNone/>
              <a:defRPr sz="2700">
                <a:solidFill>
                  <a:schemeClr val="dk1"/>
                </a:solidFill>
              </a:defRPr>
            </a:lvl7pPr>
            <a:lvl8pPr lvl="7" rtl="0">
              <a:spcBef>
                <a:spcPts val="2133"/>
              </a:spcBef>
              <a:spcAft>
                <a:spcPts val="0"/>
              </a:spcAft>
              <a:buClr>
                <a:schemeClr val="dk1"/>
              </a:buClr>
              <a:buSzPts val="2000"/>
              <a:buNone/>
              <a:defRPr sz="2700">
                <a:solidFill>
                  <a:schemeClr val="dk1"/>
                </a:solidFill>
              </a:defRPr>
            </a:lvl8pPr>
            <a:lvl9pPr lvl="8" rtl="0">
              <a:spcBef>
                <a:spcPts val="2133"/>
              </a:spcBef>
              <a:spcAft>
                <a:spcPts val="2133"/>
              </a:spcAft>
              <a:buClr>
                <a:schemeClr val="dk1"/>
              </a:buClr>
              <a:buSzPts val="2000"/>
              <a:buNone/>
              <a:defRPr sz="2700">
                <a:solidFill>
                  <a:schemeClr val="dk1"/>
                </a:solidFill>
              </a:defRPr>
            </a:lvl9pPr>
          </a:lstStyle>
          <a:p>
            <a:endParaRPr/>
          </a:p>
        </p:txBody>
      </p:sp>
      <p:sp>
        <p:nvSpPr>
          <p:cNvPr id="254" name="Google Shape;254;p13"/>
          <p:cNvSpPr txBox="1">
            <a:spLocks noGrp="1"/>
          </p:cNvSpPr>
          <p:nvPr>
            <p:ph type="title" idx="6" hasCustomPrompt="1"/>
          </p:nvPr>
        </p:nvSpPr>
        <p:spPr>
          <a:xfrm flipH="1">
            <a:off x="6768183" y="2906716"/>
            <a:ext cx="1317600" cy="539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500"/>
              <a:buNone/>
              <a:defRPr sz="3700" b="0">
                <a:solidFill>
                  <a:schemeClr val="lt1"/>
                </a:solidFill>
              </a:defRPr>
            </a:lvl1pPr>
            <a:lvl2pPr lvl="1" algn="r" rtl="0">
              <a:spcBef>
                <a:spcPts val="0"/>
              </a:spcBef>
              <a:spcAft>
                <a:spcPts val="0"/>
              </a:spcAft>
              <a:buClr>
                <a:schemeClr val="dk1"/>
              </a:buClr>
              <a:buSzPts val="2500"/>
              <a:buNone/>
              <a:defRPr sz="3300">
                <a:solidFill>
                  <a:schemeClr val="dk1"/>
                </a:solidFill>
              </a:defRPr>
            </a:lvl2pPr>
            <a:lvl3pPr lvl="2" algn="r" rtl="0">
              <a:spcBef>
                <a:spcPts val="0"/>
              </a:spcBef>
              <a:spcAft>
                <a:spcPts val="0"/>
              </a:spcAft>
              <a:buClr>
                <a:schemeClr val="dk1"/>
              </a:buClr>
              <a:buSzPts val="2500"/>
              <a:buNone/>
              <a:defRPr sz="3300">
                <a:solidFill>
                  <a:schemeClr val="dk1"/>
                </a:solidFill>
              </a:defRPr>
            </a:lvl3pPr>
            <a:lvl4pPr lvl="3" algn="r" rtl="0">
              <a:spcBef>
                <a:spcPts val="0"/>
              </a:spcBef>
              <a:spcAft>
                <a:spcPts val="0"/>
              </a:spcAft>
              <a:buClr>
                <a:schemeClr val="dk1"/>
              </a:buClr>
              <a:buSzPts val="2500"/>
              <a:buNone/>
              <a:defRPr sz="3300">
                <a:solidFill>
                  <a:schemeClr val="dk1"/>
                </a:solidFill>
              </a:defRPr>
            </a:lvl4pPr>
            <a:lvl5pPr lvl="4" algn="r" rtl="0">
              <a:spcBef>
                <a:spcPts val="0"/>
              </a:spcBef>
              <a:spcAft>
                <a:spcPts val="0"/>
              </a:spcAft>
              <a:buClr>
                <a:schemeClr val="dk1"/>
              </a:buClr>
              <a:buSzPts val="2500"/>
              <a:buNone/>
              <a:defRPr sz="3300">
                <a:solidFill>
                  <a:schemeClr val="dk1"/>
                </a:solidFill>
              </a:defRPr>
            </a:lvl5pPr>
            <a:lvl6pPr lvl="5" algn="r" rtl="0">
              <a:spcBef>
                <a:spcPts val="0"/>
              </a:spcBef>
              <a:spcAft>
                <a:spcPts val="0"/>
              </a:spcAft>
              <a:buClr>
                <a:schemeClr val="dk1"/>
              </a:buClr>
              <a:buSzPts val="2500"/>
              <a:buNone/>
              <a:defRPr sz="3300">
                <a:solidFill>
                  <a:schemeClr val="dk1"/>
                </a:solidFill>
              </a:defRPr>
            </a:lvl6pPr>
            <a:lvl7pPr lvl="6" algn="r" rtl="0">
              <a:spcBef>
                <a:spcPts val="0"/>
              </a:spcBef>
              <a:spcAft>
                <a:spcPts val="0"/>
              </a:spcAft>
              <a:buClr>
                <a:schemeClr val="dk1"/>
              </a:buClr>
              <a:buSzPts val="2500"/>
              <a:buNone/>
              <a:defRPr sz="3300">
                <a:solidFill>
                  <a:schemeClr val="dk1"/>
                </a:solidFill>
              </a:defRPr>
            </a:lvl7pPr>
            <a:lvl8pPr lvl="7" algn="r" rtl="0">
              <a:spcBef>
                <a:spcPts val="0"/>
              </a:spcBef>
              <a:spcAft>
                <a:spcPts val="0"/>
              </a:spcAft>
              <a:buClr>
                <a:schemeClr val="dk1"/>
              </a:buClr>
              <a:buSzPts val="2500"/>
              <a:buNone/>
              <a:defRPr sz="3300">
                <a:solidFill>
                  <a:schemeClr val="dk1"/>
                </a:solidFill>
              </a:defRPr>
            </a:lvl8pPr>
            <a:lvl9pPr lvl="8" algn="r" rtl="0">
              <a:spcBef>
                <a:spcPts val="0"/>
              </a:spcBef>
              <a:spcAft>
                <a:spcPts val="0"/>
              </a:spcAft>
              <a:buClr>
                <a:schemeClr val="dk1"/>
              </a:buClr>
              <a:buSzPts val="2500"/>
              <a:buNone/>
              <a:defRPr sz="3300">
                <a:solidFill>
                  <a:schemeClr val="dk1"/>
                </a:solidFill>
              </a:defRPr>
            </a:lvl9pPr>
          </a:lstStyle>
          <a:p>
            <a:r>
              <a:t>xx%</a:t>
            </a:r>
          </a:p>
        </p:txBody>
      </p:sp>
      <p:sp>
        <p:nvSpPr>
          <p:cNvPr id="255" name="Google Shape;255;p13"/>
          <p:cNvSpPr txBox="1">
            <a:spLocks noGrp="1"/>
          </p:cNvSpPr>
          <p:nvPr>
            <p:ph type="subTitle" idx="7"/>
          </p:nvPr>
        </p:nvSpPr>
        <p:spPr>
          <a:xfrm>
            <a:off x="5949583" y="4125767"/>
            <a:ext cx="2954800" cy="10820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a:solidFill>
                  <a:schemeClr val="lt1"/>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256" name="Google Shape;256;p13"/>
          <p:cNvSpPr txBox="1">
            <a:spLocks noGrp="1"/>
          </p:cNvSpPr>
          <p:nvPr>
            <p:ph type="subTitle" idx="8"/>
          </p:nvPr>
        </p:nvSpPr>
        <p:spPr>
          <a:xfrm>
            <a:off x="5946983" y="3673348"/>
            <a:ext cx="2960000" cy="4512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dk1"/>
              </a:buClr>
              <a:buSzPts val="2000"/>
              <a:buNone/>
              <a:defRPr sz="2400">
                <a:solidFill>
                  <a:schemeClr val="lt1"/>
                </a:solidFill>
                <a:latin typeface="Limelight"/>
                <a:ea typeface="Limelight"/>
                <a:cs typeface="Limelight"/>
                <a:sym typeface="Limelight"/>
              </a:defRPr>
            </a:lvl1pPr>
            <a:lvl2pPr lvl="1" algn="r" rtl="0">
              <a:spcBef>
                <a:spcPts val="0"/>
              </a:spcBef>
              <a:spcAft>
                <a:spcPts val="0"/>
              </a:spcAft>
              <a:buClr>
                <a:schemeClr val="dk1"/>
              </a:buClr>
              <a:buSzPts val="2000"/>
              <a:buNone/>
              <a:defRPr sz="2700">
                <a:solidFill>
                  <a:schemeClr val="dk1"/>
                </a:solidFill>
              </a:defRPr>
            </a:lvl2pPr>
            <a:lvl3pPr lvl="2" algn="r" rtl="0">
              <a:spcBef>
                <a:spcPts val="2133"/>
              </a:spcBef>
              <a:spcAft>
                <a:spcPts val="0"/>
              </a:spcAft>
              <a:buClr>
                <a:schemeClr val="dk1"/>
              </a:buClr>
              <a:buSzPts val="2000"/>
              <a:buNone/>
              <a:defRPr sz="2700">
                <a:solidFill>
                  <a:schemeClr val="dk1"/>
                </a:solidFill>
              </a:defRPr>
            </a:lvl3pPr>
            <a:lvl4pPr lvl="3" algn="r" rtl="0">
              <a:spcBef>
                <a:spcPts val="2133"/>
              </a:spcBef>
              <a:spcAft>
                <a:spcPts val="0"/>
              </a:spcAft>
              <a:buClr>
                <a:schemeClr val="dk1"/>
              </a:buClr>
              <a:buSzPts val="2000"/>
              <a:buNone/>
              <a:defRPr sz="2700">
                <a:solidFill>
                  <a:schemeClr val="dk1"/>
                </a:solidFill>
              </a:defRPr>
            </a:lvl4pPr>
            <a:lvl5pPr lvl="4" algn="r" rtl="0">
              <a:spcBef>
                <a:spcPts val="2133"/>
              </a:spcBef>
              <a:spcAft>
                <a:spcPts val="0"/>
              </a:spcAft>
              <a:buClr>
                <a:schemeClr val="dk1"/>
              </a:buClr>
              <a:buSzPts val="2000"/>
              <a:buNone/>
              <a:defRPr sz="2700">
                <a:solidFill>
                  <a:schemeClr val="dk1"/>
                </a:solidFill>
              </a:defRPr>
            </a:lvl5pPr>
            <a:lvl6pPr lvl="5" algn="r" rtl="0">
              <a:spcBef>
                <a:spcPts val="2133"/>
              </a:spcBef>
              <a:spcAft>
                <a:spcPts val="0"/>
              </a:spcAft>
              <a:buClr>
                <a:schemeClr val="dk1"/>
              </a:buClr>
              <a:buSzPts val="2000"/>
              <a:buNone/>
              <a:defRPr sz="2700">
                <a:solidFill>
                  <a:schemeClr val="dk1"/>
                </a:solidFill>
              </a:defRPr>
            </a:lvl6pPr>
            <a:lvl7pPr lvl="6" algn="r" rtl="0">
              <a:spcBef>
                <a:spcPts val="2133"/>
              </a:spcBef>
              <a:spcAft>
                <a:spcPts val="0"/>
              </a:spcAft>
              <a:buClr>
                <a:schemeClr val="dk1"/>
              </a:buClr>
              <a:buSzPts val="2000"/>
              <a:buNone/>
              <a:defRPr sz="2700">
                <a:solidFill>
                  <a:schemeClr val="dk1"/>
                </a:solidFill>
              </a:defRPr>
            </a:lvl7pPr>
            <a:lvl8pPr lvl="7" algn="r" rtl="0">
              <a:spcBef>
                <a:spcPts val="2133"/>
              </a:spcBef>
              <a:spcAft>
                <a:spcPts val="0"/>
              </a:spcAft>
              <a:buClr>
                <a:schemeClr val="dk1"/>
              </a:buClr>
              <a:buSzPts val="2000"/>
              <a:buNone/>
              <a:defRPr sz="2700">
                <a:solidFill>
                  <a:schemeClr val="dk1"/>
                </a:solidFill>
              </a:defRPr>
            </a:lvl8pPr>
            <a:lvl9pPr lvl="8" algn="r" rtl="0">
              <a:spcBef>
                <a:spcPts val="2133"/>
              </a:spcBef>
              <a:spcAft>
                <a:spcPts val="2133"/>
              </a:spcAft>
              <a:buClr>
                <a:schemeClr val="dk1"/>
              </a:buClr>
              <a:buSzPts val="2000"/>
              <a:buNone/>
              <a:defRPr sz="2700">
                <a:solidFill>
                  <a:schemeClr val="dk1"/>
                </a:solidFill>
              </a:defRPr>
            </a:lvl9pPr>
          </a:lstStyle>
          <a:p>
            <a:endParaRPr/>
          </a:p>
        </p:txBody>
      </p:sp>
      <p:sp>
        <p:nvSpPr>
          <p:cNvPr id="257" name="Google Shape;257;p13"/>
          <p:cNvSpPr txBox="1">
            <a:spLocks noGrp="1"/>
          </p:cNvSpPr>
          <p:nvPr>
            <p:ph type="title" idx="9" hasCustomPrompt="1"/>
          </p:nvPr>
        </p:nvSpPr>
        <p:spPr>
          <a:xfrm flipH="1">
            <a:off x="9428476" y="3852485"/>
            <a:ext cx="1315200" cy="539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500"/>
              <a:buNone/>
              <a:defRPr sz="3700" b="0">
                <a:solidFill>
                  <a:schemeClr val="lt1"/>
                </a:solidFill>
              </a:defRPr>
            </a:lvl1pPr>
            <a:lvl2pPr lvl="1" rtl="0">
              <a:spcBef>
                <a:spcPts val="0"/>
              </a:spcBef>
              <a:spcAft>
                <a:spcPts val="0"/>
              </a:spcAft>
              <a:buClr>
                <a:schemeClr val="dk1"/>
              </a:buClr>
              <a:buSzPts val="2500"/>
              <a:buNone/>
              <a:defRPr sz="3300">
                <a:solidFill>
                  <a:schemeClr val="dk1"/>
                </a:solidFill>
              </a:defRPr>
            </a:lvl2pPr>
            <a:lvl3pPr lvl="2" rtl="0">
              <a:spcBef>
                <a:spcPts val="0"/>
              </a:spcBef>
              <a:spcAft>
                <a:spcPts val="0"/>
              </a:spcAft>
              <a:buClr>
                <a:schemeClr val="dk1"/>
              </a:buClr>
              <a:buSzPts val="2500"/>
              <a:buNone/>
              <a:defRPr sz="3300">
                <a:solidFill>
                  <a:schemeClr val="dk1"/>
                </a:solidFill>
              </a:defRPr>
            </a:lvl3pPr>
            <a:lvl4pPr lvl="3" rtl="0">
              <a:spcBef>
                <a:spcPts val="0"/>
              </a:spcBef>
              <a:spcAft>
                <a:spcPts val="0"/>
              </a:spcAft>
              <a:buClr>
                <a:schemeClr val="dk1"/>
              </a:buClr>
              <a:buSzPts val="2500"/>
              <a:buNone/>
              <a:defRPr sz="3300">
                <a:solidFill>
                  <a:schemeClr val="dk1"/>
                </a:solidFill>
              </a:defRPr>
            </a:lvl4pPr>
            <a:lvl5pPr lvl="4" rtl="0">
              <a:spcBef>
                <a:spcPts val="0"/>
              </a:spcBef>
              <a:spcAft>
                <a:spcPts val="0"/>
              </a:spcAft>
              <a:buClr>
                <a:schemeClr val="dk1"/>
              </a:buClr>
              <a:buSzPts val="2500"/>
              <a:buNone/>
              <a:defRPr sz="3300">
                <a:solidFill>
                  <a:schemeClr val="dk1"/>
                </a:solidFill>
              </a:defRPr>
            </a:lvl5pPr>
            <a:lvl6pPr lvl="5" rtl="0">
              <a:spcBef>
                <a:spcPts val="0"/>
              </a:spcBef>
              <a:spcAft>
                <a:spcPts val="0"/>
              </a:spcAft>
              <a:buClr>
                <a:schemeClr val="dk1"/>
              </a:buClr>
              <a:buSzPts val="2500"/>
              <a:buNone/>
              <a:defRPr sz="3300">
                <a:solidFill>
                  <a:schemeClr val="dk1"/>
                </a:solidFill>
              </a:defRPr>
            </a:lvl6pPr>
            <a:lvl7pPr lvl="6" rtl="0">
              <a:spcBef>
                <a:spcPts val="0"/>
              </a:spcBef>
              <a:spcAft>
                <a:spcPts val="0"/>
              </a:spcAft>
              <a:buClr>
                <a:schemeClr val="dk1"/>
              </a:buClr>
              <a:buSzPts val="2500"/>
              <a:buNone/>
              <a:defRPr sz="3300">
                <a:solidFill>
                  <a:schemeClr val="dk1"/>
                </a:solidFill>
              </a:defRPr>
            </a:lvl7pPr>
            <a:lvl8pPr lvl="7" rtl="0">
              <a:spcBef>
                <a:spcPts val="0"/>
              </a:spcBef>
              <a:spcAft>
                <a:spcPts val="0"/>
              </a:spcAft>
              <a:buClr>
                <a:schemeClr val="dk1"/>
              </a:buClr>
              <a:buSzPts val="2500"/>
              <a:buNone/>
              <a:defRPr sz="3300">
                <a:solidFill>
                  <a:schemeClr val="dk1"/>
                </a:solidFill>
              </a:defRPr>
            </a:lvl8pPr>
            <a:lvl9pPr lvl="8" rtl="0">
              <a:spcBef>
                <a:spcPts val="0"/>
              </a:spcBef>
              <a:spcAft>
                <a:spcPts val="0"/>
              </a:spcAft>
              <a:buClr>
                <a:schemeClr val="dk1"/>
              </a:buClr>
              <a:buSzPts val="2500"/>
              <a:buNone/>
              <a:defRPr sz="3300">
                <a:solidFill>
                  <a:schemeClr val="dk1"/>
                </a:solidFill>
              </a:defRPr>
            </a:lvl9pPr>
          </a:lstStyle>
          <a:p>
            <a:r>
              <a:t>xx%</a:t>
            </a:r>
          </a:p>
        </p:txBody>
      </p:sp>
      <p:sp>
        <p:nvSpPr>
          <p:cNvPr id="258" name="Google Shape;258;p13"/>
          <p:cNvSpPr txBox="1">
            <a:spLocks noGrp="1"/>
          </p:cNvSpPr>
          <p:nvPr>
            <p:ph type="subTitle" idx="13"/>
          </p:nvPr>
        </p:nvSpPr>
        <p:spPr>
          <a:xfrm>
            <a:off x="8514265" y="5067600"/>
            <a:ext cx="3143600" cy="10820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9" name="Google Shape;259;p13"/>
          <p:cNvSpPr txBox="1">
            <a:spLocks noGrp="1"/>
          </p:cNvSpPr>
          <p:nvPr>
            <p:ph type="subTitle" idx="14"/>
          </p:nvPr>
        </p:nvSpPr>
        <p:spPr>
          <a:xfrm>
            <a:off x="8608676" y="4614017"/>
            <a:ext cx="2954800" cy="4512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dk1"/>
              </a:buClr>
              <a:buSzPts val="2000"/>
              <a:buNone/>
              <a:defRPr sz="2400">
                <a:solidFill>
                  <a:schemeClr val="lt1"/>
                </a:solidFill>
                <a:latin typeface="Limelight"/>
                <a:ea typeface="Limelight"/>
                <a:cs typeface="Limelight"/>
                <a:sym typeface="Limelight"/>
              </a:defRPr>
            </a:lvl1pPr>
            <a:lvl2pPr lvl="1" rtl="0">
              <a:spcBef>
                <a:spcPts val="0"/>
              </a:spcBef>
              <a:spcAft>
                <a:spcPts val="0"/>
              </a:spcAft>
              <a:buClr>
                <a:schemeClr val="dk1"/>
              </a:buClr>
              <a:buSzPts val="2000"/>
              <a:buNone/>
              <a:defRPr sz="2700">
                <a:solidFill>
                  <a:schemeClr val="dk1"/>
                </a:solidFill>
              </a:defRPr>
            </a:lvl2pPr>
            <a:lvl3pPr lvl="2" rtl="0">
              <a:spcBef>
                <a:spcPts val="2133"/>
              </a:spcBef>
              <a:spcAft>
                <a:spcPts val="0"/>
              </a:spcAft>
              <a:buClr>
                <a:schemeClr val="dk1"/>
              </a:buClr>
              <a:buSzPts val="2000"/>
              <a:buNone/>
              <a:defRPr sz="2700">
                <a:solidFill>
                  <a:schemeClr val="dk1"/>
                </a:solidFill>
              </a:defRPr>
            </a:lvl3pPr>
            <a:lvl4pPr lvl="3" rtl="0">
              <a:spcBef>
                <a:spcPts val="2133"/>
              </a:spcBef>
              <a:spcAft>
                <a:spcPts val="0"/>
              </a:spcAft>
              <a:buClr>
                <a:schemeClr val="dk1"/>
              </a:buClr>
              <a:buSzPts val="2000"/>
              <a:buNone/>
              <a:defRPr sz="2700">
                <a:solidFill>
                  <a:schemeClr val="dk1"/>
                </a:solidFill>
              </a:defRPr>
            </a:lvl4pPr>
            <a:lvl5pPr lvl="4" rtl="0">
              <a:spcBef>
                <a:spcPts val="2133"/>
              </a:spcBef>
              <a:spcAft>
                <a:spcPts val="0"/>
              </a:spcAft>
              <a:buClr>
                <a:schemeClr val="dk1"/>
              </a:buClr>
              <a:buSzPts val="2000"/>
              <a:buNone/>
              <a:defRPr sz="2700">
                <a:solidFill>
                  <a:schemeClr val="dk1"/>
                </a:solidFill>
              </a:defRPr>
            </a:lvl5pPr>
            <a:lvl6pPr lvl="5" rtl="0">
              <a:spcBef>
                <a:spcPts val="2133"/>
              </a:spcBef>
              <a:spcAft>
                <a:spcPts val="0"/>
              </a:spcAft>
              <a:buClr>
                <a:schemeClr val="dk1"/>
              </a:buClr>
              <a:buSzPts val="2000"/>
              <a:buNone/>
              <a:defRPr sz="2700">
                <a:solidFill>
                  <a:schemeClr val="dk1"/>
                </a:solidFill>
              </a:defRPr>
            </a:lvl6pPr>
            <a:lvl7pPr lvl="6" rtl="0">
              <a:spcBef>
                <a:spcPts val="2133"/>
              </a:spcBef>
              <a:spcAft>
                <a:spcPts val="0"/>
              </a:spcAft>
              <a:buClr>
                <a:schemeClr val="dk1"/>
              </a:buClr>
              <a:buSzPts val="2000"/>
              <a:buNone/>
              <a:defRPr sz="2700">
                <a:solidFill>
                  <a:schemeClr val="dk1"/>
                </a:solidFill>
              </a:defRPr>
            </a:lvl7pPr>
            <a:lvl8pPr lvl="7" rtl="0">
              <a:spcBef>
                <a:spcPts val="2133"/>
              </a:spcBef>
              <a:spcAft>
                <a:spcPts val="0"/>
              </a:spcAft>
              <a:buClr>
                <a:schemeClr val="dk1"/>
              </a:buClr>
              <a:buSzPts val="2000"/>
              <a:buNone/>
              <a:defRPr sz="2700">
                <a:solidFill>
                  <a:schemeClr val="dk1"/>
                </a:solidFill>
              </a:defRPr>
            </a:lvl8pPr>
            <a:lvl9pPr lvl="8" rtl="0">
              <a:spcBef>
                <a:spcPts val="2133"/>
              </a:spcBef>
              <a:spcAft>
                <a:spcPts val="2133"/>
              </a:spcAft>
              <a:buClr>
                <a:schemeClr val="dk1"/>
              </a:buClr>
              <a:buSzPts val="2000"/>
              <a:buNone/>
              <a:defRPr sz="2700">
                <a:solidFill>
                  <a:schemeClr val="dk1"/>
                </a:solidFill>
              </a:defRPr>
            </a:lvl9pPr>
          </a:lstStyle>
          <a:p>
            <a:endParaRPr/>
          </a:p>
        </p:txBody>
      </p:sp>
    </p:spTree>
    <p:extLst>
      <p:ext uri="{BB962C8B-B14F-4D97-AF65-F5344CB8AC3E}">
        <p14:creationId xmlns:p14="http://schemas.microsoft.com/office/powerpoint/2010/main" val="2910552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AA1663-A516-4782-BDFE-C76789ADF1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2C1787D-7975-4B98-BD76-2E76C2012D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39369D3-B61E-40CE-8F42-BB2F05D82202}"/>
              </a:ext>
            </a:extLst>
          </p:cNvPr>
          <p:cNvSpPr>
            <a:spLocks noGrp="1"/>
          </p:cNvSpPr>
          <p:nvPr>
            <p:ph type="dt" sz="half" idx="10"/>
          </p:nvPr>
        </p:nvSpPr>
        <p:spPr/>
        <p:txBody>
          <a:bodyPr/>
          <a:lstStyle/>
          <a:p>
            <a:fld id="{6FBA66DC-7C62-4AB0-B46D-8735D744D84C}" type="datetimeFigureOut">
              <a:rPr lang="en-US" smtClean="0"/>
              <a:pPr/>
              <a:t>9/30/2024</a:t>
            </a:fld>
            <a:endParaRPr lang="en-US"/>
          </a:p>
        </p:txBody>
      </p:sp>
      <p:sp>
        <p:nvSpPr>
          <p:cNvPr id="5" name="Footer Placeholder 4">
            <a:extLst>
              <a:ext uri="{FF2B5EF4-FFF2-40B4-BE49-F238E27FC236}">
                <a16:creationId xmlns:a16="http://schemas.microsoft.com/office/drawing/2014/main" xmlns="" id="{BD40BAA6-AE9A-47BD-84D3-2CD559872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E3D33C8-9761-4E96-9725-89FA1B0CC653}"/>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p14="http://schemas.microsoft.com/office/powerpoint/2010/main" val="1020320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ABEC49-EE22-4A23-95BB-B8675363C1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BBB39DD-E51E-4604-A1BF-8B0ED0597F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9303647-7387-42F0-B0BA-CCCC077063A0}"/>
              </a:ext>
            </a:extLst>
          </p:cNvPr>
          <p:cNvSpPr>
            <a:spLocks noGrp="1"/>
          </p:cNvSpPr>
          <p:nvPr>
            <p:ph type="dt" sz="half" idx="10"/>
          </p:nvPr>
        </p:nvSpPr>
        <p:spPr/>
        <p:txBody>
          <a:bodyPr/>
          <a:lstStyle/>
          <a:p>
            <a:fld id="{6FBA66DC-7C62-4AB0-B46D-8735D744D84C}" type="datetimeFigureOut">
              <a:rPr lang="en-US" smtClean="0"/>
              <a:pPr/>
              <a:t>9/30/2024</a:t>
            </a:fld>
            <a:endParaRPr lang="en-US"/>
          </a:p>
        </p:txBody>
      </p:sp>
      <p:sp>
        <p:nvSpPr>
          <p:cNvPr id="5" name="Footer Placeholder 4">
            <a:extLst>
              <a:ext uri="{FF2B5EF4-FFF2-40B4-BE49-F238E27FC236}">
                <a16:creationId xmlns:a16="http://schemas.microsoft.com/office/drawing/2014/main" xmlns="" id="{7366ED27-F8F7-4834-ABA5-6F6BC96F9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853EC39-A71D-4B58-8FC2-244E7904430A}"/>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p14="http://schemas.microsoft.com/office/powerpoint/2010/main" val="2920828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A76383-7B1A-4B62-9134-AF3239B209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44AD711-738A-4919-8E39-ECFFA766F9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D271134-B932-4CFC-B03A-E9CFFB6B6198}"/>
              </a:ext>
            </a:extLst>
          </p:cNvPr>
          <p:cNvSpPr>
            <a:spLocks noGrp="1"/>
          </p:cNvSpPr>
          <p:nvPr>
            <p:ph type="dt" sz="half" idx="10"/>
          </p:nvPr>
        </p:nvSpPr>
        <p:spPr/>
        <p:txBody>
          <a:bodyPr/>
          <a:lstStyle/>
          <a:p>
            <a:fld id="{6FBA66DC-7C62-4AB0-B46D-8735D744D84C}" type="datetimeFigureOut">
              <a:rPr lang="en-US" smtClean="0"/>
              <a:pPr/>
              <a:t>9/30/2024</a:t>
            </a:fld>
            <a:endParaRPr lang="en-US"/>
          </a:p>
        </p:txBody>
      </p:sp>
      <p:sp>
        <p:nvSpPr>
          <p:cNvPr id="5" name="Footer Placeholder 4">
            <a:extLst>
              <a:ext uri="{FF2B5EF4-FFF2-40B4-BE49-F238E27FC236}">
                <a16:creationId xmlns:a16="http://schemas.microsoft.com/office/drawing/2014/main" xmlns="" id="{48F5EEEE-8C09-4FFE-9BB9-E3A569C4B1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EF76C91-CDCA-4361-90B6-1775798B20AA}"/>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p14="http://schemas.microsoft.com/office/powerpoint/2010/main" val="4242703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44C3B5-70BC-481B-B327-93789DC019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F139272-7078-4AB3-8879-8E4B464852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C7EFDFE-480E-421D-82CC-A4CFC2C680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58F8BAC-AA20-4661-A464-91B6728B158F}"/>
              </a:ext>
            </a:extLst>
          </p:cNvPr>
          <p:cNvSpPr>
            <a:spLocks noGrp="1"/>
          </p:cNvSpPr>
          <p:nvPr>
            <p:ph type="dt" sz="half" idx="10"/>
          </p:nvPr>
        </p:nvSpPr>
        <p:spPr/>
        <p:txBody>
          <a:bodyPr/>
          <a:lstStyle/>
          <a:p>
            <a:fld id="{6FBA66DC-7C62-4AB0-B46D-8735D744D84C}" type="datetimeFigureOut">
              <a:rPr lang="en-US" smtClean="0"/>
              <a:pPr/>
              <a:t>9/30/2024</a:t>
            </a:fld>
            <a:endParaRPr lang="en-US"/>
          </a:p>
        </p:txBody>
      </p:sp>
      <p:sp>
        <p:nvSpPr>
          <p:cNvPr id="6" name="Footer Placeholder 5">
            <a:extLst>
              <a:ext uri="{FF2B5EF4-FFF2-40B4-BE49-F238E27FC236}">
                <a16:creationId xmlns:a16="http://schemas.microsoft.com/office/drawing/2014/main" xmlns="" id="{C5FF7BED-73E9-4F5C-BDDC-0EDED29A1D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9660663-2A48-4554-8A6A-AF90A567C6D6}"/>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p14="http://schemas.microsoft.com/office/powerpoint/2010/main" val="1295261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E03A6B-AA25-4ED0-899C-260213B660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180AD8B-C6F5-4190-8CC9-5B23A52028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846B8A7-B1AF-4345-BA6A-9D06B7DB62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8A5FB71-75D9-420A-A5D6-182F276EF8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C219305-6726-489C-9E9F-7049C6D045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60EF90C-A205-4DE4-B38D-70A8777677F4}"/>
              </a:ext>
            </a:extLst>
          </p:cNvPr>
          <p:cNvSpPr>
            <a:spLocks noGrp="1"/>
          </p:cNvSpPr>
          <p:nvPr>
            <p:ph type="dt" sz="half" idx="10"/>
          </p:nvPr>
        </p:nvSpPr>
        <p:spPr/>
        <p:txBody>
          <a:bodyPr/>
          <a:lstStyle/>
          <a:p>
            <a:fld id="{6FBA66DC-7C62-4AB0-B46D-8735D744D84C}" type="datetimeFigureOut">
              <a:rPr lang="en-US" smtClean="0"/>
              <a:pPr/>
              <a:t>9/30/2024</a:t>
            </a:fld>
            <a:endParaRPr lang="en-US"/>
          </a:p>
        </p:txBody>
      </p:sp>
      <p:sp>
        <p:nvSpPr>
          <p:cNvPr id="8" name="Footer Placeholder 7">
            <a:extLst>
              <a:ext uri="{FF2B5EF4-FFF2-40B4-BE49-F238E27FC236}">
                <a16:creationId xmlns:a16="http://schemas.microsoft.com/office/drawing/2014/main" xmlns="" id="{35822A88-A56A-4053-9295-B1F1AB39DD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EF76FB1-99A8-4BC9-9169-AA9086F5FD60}"/>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p14="http://schemas.microsoft.com/office/powerpoint/2010/main" val="3539381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3B330A-9DB0-455A-8B9A-C872C02056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8616366-CFE4-484E-9F84-C0FF6EE68214}"/>
              </a:ext>
            </a:extLst>
          </p:cNvPr>
          <p:cNvSpPr>
            <a:spLocks noGrp="1"/>
          </p:cNvSpPr>
          <p:nvPr>
            <p:ph type="dt" sz="half" idx="10"/>
          </p:nvPr>
        </p:nvSpPr>
        <p:spPr/>
        <p:txBody>
          <a:bodyPr/>
          <a:lstStyle/>
          <a:p>
            <a:fld id="{6FBA66DC-7C62-4AB0-B46D-8735D744D84C}" type="datetimeFigureOut">
              <a:rPr lang="en-US" smtClean="0"/>
              <a:pPr/>
              <a:t>9/30/2024</a:t>
            </a:fld>
            <a:endParaRPr lang="en-US"/>
          </a:p>
        </p:txBody>
      </p:sp>
      <p:sp>
        <p:nvSpPr>
          <p:cNvPr id="4" name="Footer Placeholder 3">
            <a:extLst>
              <a:ext uri="{FF2B5EF4-FFF2-40B4-BE49-F238E27FC236}">
                <a16:creationId xmlns:a16="http://schemas.microsoft.com/office/drawing/2014/main" xmlns="" id="{8E736AAC-F82A-48D3-BF78-20399C6221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CA6002E-3010-4DAF-9CD8-BE02931247AC}"/>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p14="http://schemas.microsoft.com/office/powerpoint/2010/main" val="3164820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51F02C5-E982-4FE7-86DC-A2E7D69E69E6}"/>
              </a:ext>
            </a:extLst>
          </p:cNvPr>
          <p:cNvSpPr>
            <a:spLocks noGrp="1"/>
          </p:cNvSpPr>
          <p:nvPr>
            <p:ph type="dt" sz="half" idx="10"/>
          </p:nvPr>
        </p:nvSpPr>
        <p:spPr/>
        <p:txBody>
          <a:bodyPr/>
          <a:lstStyle/>
          <a:p>
            <a:fld id="{6FBA66DC-7C62-4AB0-B46D-8735D744D84C}" type="datetimeFigureOut">
              <a:rPr lang="en-US" smtClean="0"/>
              <a:pPr/>
              <a:t>9/30/2024</a:t>
            </a:fld>
            <a:endParaRPr lang="en-US"/>
          </a:p>
        </p:txBody>
      </p:sp>
      <p:sp>
        <p:nvSpPr>
          <p:cNvPr id="3" name="Footer Placeholder 2">
            <a:extLst>
              <a:ext uri="{FF2B5EF4-FFF2-40B4-BE49-F238E27FC236}">
                <a16:creationId xmlns:a16="http://schemas.microsoft.com/office/drawing/2014/main" xmlns="" id="{AF317BD2-DDD5-4A0C-91A6-81A68023AD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92CE833-A9B4-42CC-8956-BA1FAD8D067F}"/>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p14="http://schemas.microsoft.com/office/powerpoint/2010/main" val="2080879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073386-C9AF-4D66-83FD-1DE66049C2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2F2B2E9-7435-4638-B0A8-4D91B55AAA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AF1C723-7F42-4BC4-A443-CBA4FF00FC85}"/>
              </a:ext>
            </a:extLst>
          </p:cNvPr>
          <p:cNvSpPr>
            <a:spLocks noGrp="1"/>
          </p:cNvSpPr>
          <p:nvPr>
            <p:ph type="dt" sz="half" idx="10"/>
          </p:nvPr>
        </p:nvSpPr>
        <p:spPr/>
        <p:txBody>
          <a:bodyPr/>
          <a:lstStyle/>
          <a:p>
            <a:fld id="{AB850A57-ED77-472D-9921-C23E2EE005D0}" type="datetimeFigureOut">
              <a:rPr lang="en-US" smtClean="0"/>
              <a:pPr/>
              <a:t>9/30/2024</a:t>
            </a:fld>
            <a:endParaRPr lang="en-US"/>
          </a:p>
        </p:txBody>
      </p:sp>
      <p:sp>
        <p:nvSpPr>
          <p:cNvPr id="5" name="Footer Placeholder 4">
            <a:extLst>
              <a:ext uri="{FF2B5EF4-FFF2-40B4-BE49-F238E27FC236}">
                <a16:creationId xmlns:a16="http://schemas.microsoft.com/office/drawing/2014/main" xmlns="" id="{F6B3B691-4861-4CDD-8288-FA9D4A6C5C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F828840-301F-4E48-A5B9-7E57A44B8446}"/>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p14="http://schemas.microsoft.com/office/powerpoint/2010/main" val="2244352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FDA5C2-5C8F-45DE-9BB0-495BE30F18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A663663-042A-4B4E-80AA-14C7564E34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F39320B-55BC-4A70-A539-D2DF07B704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F448AFA-49A1-4BF8-8C8F-A395E2D0E4D0}"/>
              </a:ext>
            </a:extLst>
          </p:cNvPr>
          <p:cNvSpPr>
            <a:spLocks noGrp="1"/>
          </p:cNvSpPr>
          <p:nvPr>
            <p:ph type="dt" sz="half" idx="10"/>
          </p:nvPr>
        </p:nvSpPr>
        <p:spPr/>
        <p:txBody>
          <a:bodyPr/>
          <a:lstStyle/>
          <a:p>
            <a:fld id="{6FBA66DC-7C62-4AB0-B46D-8735D744D84C}" type="datetimeFigureOut">
              <a:rPr lang="en-US" smtClean="0"/>
              <a:pPr/>
              <a:t>9/30/2024</a:t>
            </a:fld>
            <a:endParaRPr lang="en-US"/>
          </a:p>
        </p:txBody>
      </p:sp>
      <p:sp>
        <p:nvSpPr>
          <p:cNvPr id="6" name="Footer Placeholder 5">
            <a:extLst>
              <a:ext uri="{FF2B5EF4-FFF2-40B4-BE49-F238E27FC236}">
                <a16:creationId xmlns:a16="http://schemas.microsoft.com/office/drawing/2014/main" xmlns="" id="{6F4F320C-432D-4B91-AA41-14B41135C0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15189E5-BD38-4593-AFB4-26A4EA554AA5}"/>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p14="http://schemas.microsoft.com/office/powerpoint/2010/main" val="11640354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94F083-D5D7-4381-A35E-2B93ED603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50F2471-B15F-4CF8-8BE0-3AEB95BA8A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81EBCC4-D82D-4E10-9A59-62BA4D94B5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BF69B65-C164-4B0F-98B5-79DC99C62633}"/>
              </a:ext>
            </a:extLst>
          </p:cNvPr>
          <p:cNvSpPr>
            <a:spLocks noGrp="1"/>
          </p:cNvSpPr>
          <p:nvPr>
            <p:ph type="dt" sz="half" idx="10"/>
          </p:nvPr>
        </p:nvSpPr>
        <p:spPr/>
        <p:txBody>
          <a:bodyPr/>
          <a:lstStyle/>
          <a:p>
            <a:fld id="{6FBA66DC-7C62-4AB0-B46D-8735D744D84C}" type="datetimeFigureOut">
              <a:rPr lang="en-US" smtClean="0"/>
              <a:pPr/>
              <a:t>9/30/2024</a:t>
            </a:fld>
            <a:endParaRPr lang="en-US"/>
          </a:p>
        </p:txBody>
      </p:sp>
      <p:sp>
        <p:nvSpPr>
          <p:cNvPr id="6" name="Footer Placeholder 5">
            <a:extLst>
              <a:ext uri="{FF2B5EF4-FFF2-40B4-BE49-F238E27FC236}">
                <a16:creationId xmlns:a16="http://schemas.microsoft.com/office/drawing/2014/main" xmlns="" id="{496620D4-A95D-4AA0-A788-B3BB683D06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453FA65-7D1C-477D-8BFD-C1B55210A147}"/>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p14="http://schemas.microsoft.com/office/powerpoint/2010/main" val="3495971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54DCC0-157D-4FF6-A95B-F833AF0B1F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A3DFC98-3B95-4BB7-9D6A-3EEB7E2852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903098D-F606-4A29-8165-281C671AEF9D}"/>
              </a:ext>
            </a:extLst>
          </p:cNvPr>
          <p:cNvSpPr>
            <a:spLocks noGrp="1"/>
          </p:cNvSpPr>
          <p:nvPr>
            <p:ph type="dt" sz="half" idx="10"/>
          </p:nvPr>
        </p:nvSpPr>
        <p:spPr/>
        <p:txBody>
          <a:bodyPr/>
          <a:lstStyle/>
          <a:p>
            <a:fld id="{6FBA66DC-7C62-4AB0-B46D-8735D744D84C}" type="datetimeFigureOut">
              <a:rPr lang="en-US" smtClean="0"/>
              <a:pPr/>
              <a:t>9/30/2024</a:t>
            </a:fld>
            <a:endParaRPr lang="en-US"/>
          </a:p>
        </p:txBody>
      </p:sp>
      <p:sp>
        <p:nvSpPr>
          <p:cNvPr id="5" name="Footer Placeholder 4">
            <a:extLst>
              <a:ext uri="{FF2B5EF4-FFF2-40B4-BE49-F238E27FC236}">
                <a16:creationId xmlns:a16="http://schemas.microsoft.com/office/drawing/2014/main" xmlns="" id="{B1807648-0103-4763-AAD5-CB23B65DF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F6AD890-7059-4EB0-BBAC-A19CA2AC3CCE}"/>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p14="http://schemas.microsoft.com/office/powerpoint/2010/main" val="11774512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1B09D73-6B4E-4E0B-A7A5-BCEED08E67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43AD13D-5E5A-448B-92CA-F36C11A107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EB7E5EF-481D-41C3-8DB4-AF7891EC5C17}"/>
              </a:ext>
            </a:extLst>
          </p:cNvPr>
          <p:cNvSpPr>
            <a:spLocks noGrp="1"/>
          </p:cNvSpPr>
          <p:nvPr>
            <p:ph type="dt" sz="half" idx="10"/>
          </p:nvPr>
        </p:nvSpPr>
        <p:spPr/>
        <p:txBody>
          <a:bodyPr/>
          <a:lstStyle/>
          <a:p>
            <a:fld id="{6FBA66DC-7C62-4AB0-B46D-8735D744D84C}" type="datetimeFigureOut">
              <a:rPr lang="en-US" smtClean="0"/>
              <a:pPr/>
              <a:t>9/30/2024</a:t>
            </a:fld>
            <a:endParaRPr lang="en-US"/>
          </a:p>
        </p:txBody>
      </p:sp>
      <p:sp>
        <p:nvSpPr>
          <p:cNvPr id="5" name="Footer Placeholder 4">
            <a:extLst>
              <a:ext uri="{FF2B5EF4-FFF2-40B4-BE49-F238E27FC236}">
                <a16:creationId xmlns:a16="http://schemas.microsoft.com/office/drawing/2014/main" xmlns="" id="{E7FF9388-B405-4A48-9CFA-F43711E460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CF7BE51-E679-4B99-A1C7-E7D38D53FC58}"/>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p14="http://schemas.microsoft.com/office/powerpoint/2010/main" val="655389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C3B2E9-0C66-4A84-83AC-332DEA4C33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4F312D4-D1F9-4CBE-966E-D8874A7A13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0C18460-499A-4AFD-B5AE-F73EA8559226}"/>
              </a:ext>
            </a:extLst>
          </p:cNvPr>
          <p:cNvSpPr>
            <a:spLocks noGrp="1"/>
          </p:cNvSpPr>
          <p:nvPr>
            <p:ph type="dt" sz="half" idx="10"/>
          </p:nvPr>
        </p:nvSpPr>
        <p:spPr/>
        <p:txBody>
          <a:bodyPr/>
          <a:lstStyle/>
          <a:p>
            <a:fld id="{AB850A57-ED77-472D-9921-C23E2EE005D0}" type="datetimeFigureOut">
              <a:rPr lang="en-US" smtClean="0"/>
              <a:pPr/>
              <a:t>9/30/2024</a:t>
            </a:fld>
            <a:endParaRPr lang="en-US"/>
          </a:p>
        </p:txBody>
      </p:sp>
      <p:sp>
        <p:nvSpPr>
          <p:cNvPr id="5" name="Footer Placeholder 4">
            <a:extLst>
              <a:ext uri="{FF2B5EF4-FFF2-40B4-BE49-F238E27FC236}">
                <a16:creationId xmlns:a16="http://schemas.microsoft.com/office/drawing/2014/main" xmlns="" id="{AD8809A9-2C1D-4762-A15A-F2C882F51F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C28D6FF-DEDB-47F3-9A6F-891A30365267}"/>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p14="http://schemas.microsoft.com/office/powerpoint/2010/main" val="3738523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76F32D-496F-4272-B04B-F3DAC766BD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40E3235-689B-462A-BDF1-5604133DC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FFC37E5-6C8A-47BA-ABA3-99C8A24112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FE56D92-507A-468A-9796-0B2BAB5E866E}"/>
              </a:ext>
            </a:extLst>
          </p:cNvPr>
          <p:cNvSpPr>
            <a:spLocks noGrp="1"/>
          </p:cNvSpPr>
          <p:nvPr>
            <p:ph type="dt" sz="half" idx="10"/>
          </p:nvPr>
        </p:nvSpPr>
        <p:spPr/>
        <p:txBody>
          <a:bodyPr/>
          <a:lstStyle/>
          <a:p>
            <a:fld id="{AB850A57-ED77-472D-9921-C23E2EE005D0}" type="datetimeFigureOut">
              <a:rPr lang="en-US" smtClean="0"/>
              <a:pPr/>
              <a:t>9/30/2024</a:t>
            </a:fld>
            <a:endParaRPr lang="en-US"/>
          </a:p>
        </p:txBody>
      </p:sp>
      <p:sp>
        <p:nvSpPr>
          <p:cNvPr id="6" name="Footer Placeholder 5">
            <a:extLst>
              <a:ext uri="{FF2B5EF4-FFF2-40B4-BE49-F238E27FC236}">
                <a16:creationId xmlns:a16="http://schemas.microsoft.com/office/drawing/2014/main" xmlns="" id="{4CF29933-390F-46DB-942E-F0E681F144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71A79E4-3B05-46EE-A2AE-34EB947A2B9A}"/>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p14="http://schemas.microsoft.com/office/powerpoint/2010/main" val="2155732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8EA22C-410B-4339-9C73-C6D2FFCC06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B36DAD3-4C4E-4289-8812-ABB9C503EE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D48AA41-72E9-4174-9FCD-698B05B0D6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DA4B85D-D215-4640-94D2-FFFDD384C7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4B85A11-E3D2-494E-BA3C-DD13CF6EBF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44D37A2-188F-495B-BAD9-9CB851CBABB8}"/>
              </a:ext>
            </a:extLst>
          </p:cNvPr>
          <p:cNvSpPr>
            <a:spLocks noGrp="1"/>
          </p:cNvSpPr>
          <p:nvPr>
            <p:ph type="dt" sz="half" idx="10"/>
          </p:nvPr>
        </p:nvSpPr>
        <p:spPr/>
        <p:txBody>
          <a:bodyPr/>
          <a:lstStyle/>
          <a:p>
            <a:fld id="{AB850A57-ED77-472D-9921-C23E2EE005D0}" type="datetimeFigureOut">
              <a:rPr lang="en-US" smtClean="0"/>
              <a:pPr/>
              <a:t>9/30/2024</a:t>
            </a:fld>
            <a:endParaRPr lang="en-US"/>
          </a:p>
        </p:txBody>
      </p:sp>
      <p:sp>
        <p:nvSpPr>
          <p:cNvPr id="8" name="Footer Placeholder 7">
            <a:extLst>
              <a:ext uri="{FF2B5EF4-FFF2-40B4-BE49-F238E27FC236}">
                <a16:creationId xmlns:a16="http://schemas.microsoft.com/office/drawing/2014/main" xmlns="" id="{584F80CB-F345-4116-ADCF-937BDDE920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919B757-F84E-4D05-8E37-8EA4AB86178B}"/>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p14="http://schemas.microsoft.com/office/powerpoint/2010/main" val="1048162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32F87B-DB13-4A16-9E15-9ADF26D2FC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228847B-1932-49AE-902D-287AA3B382EF}"/>
              </a:ext>
            </a:extLst>
          </p:cNvPr>
          <p:cNvSpPr>
            <a:spLocks noGrp="1"/>
          </p:cNvSpPr>
          <p:nvPr>
            <p:ph type="dt" sz="half" idx="10"/>
          </p:nvPr>
        </p:nvSpPr>
        <p:spPr/>
        <p:txBody>
          <a:bodyPr/>
          <a:lstStyle/>
          <a:p>
            <a:fld id="{AB850A57-ED77-472D-9921-C23E2EE005D0}" type="datetimeFigureOut">
              <a:rPr lang="en-US" smtClean="0"/>
              <a:pPr/>
              <a:t>9/30/2024</a:t>
            </a:fld>
            <a:endParaRPr lang="en-US"/>
          </a:p>
        </p:txBody>
      </p:sp>
      <p:sp>
        <p:nvSpPr>
          <p:cNvPr id="4" name="Footer Placeholder 3">
            <a:extLst>
              <a:ext uri="{FF2B5EF4-FFF2-40B4-BE49-F238E27FC236}">
                <a16:creationId xmlns:a16="http://schemas.microsoft.com/office/drawing/2014/main" xmlns="" id="{B0EF93AD-E2EA-4B25-8F8E-F6A56ECB4A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79D97D7-BFCF-4021-A4F3-54AFC8F6A42E}"/>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p14="http://schemas.microsoft.com/office/powerpoint/2010/main" val="871113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30D2127-3021-44D7-9519-7B01B4CE8785}"/>
              </a:ext>
            </a:extLst>
          </p:cNvPr>
          <p:cNvSpPr>
            <a:spLocks noGrp="1"/>
          </p:cNvSpPr>
          <p:nvPr>
            <p:ph type="dt" sz="half" idx="10"/>
          </p:nvPr>
        </p:nvSpPr>
        <p:spPr/>
        <p:txBody>
          <a:bodyPr/>
          <a:lstStyle/>
          <a:p>
            <a:fld id="{AB850A57-ED77-472D-9921-C23E2EE005D0}" type="datetimeFigureOut">
              <a:rPr lang="en-US" smtClean="0"/>
              <a:pPr/>
              <a:t>9/30/2024</a:t>
            </a:fld>
            <a:endParaRPr lang="en-US"/>
          </a:p>
        </p:txBody>
      </p:sp>
      <p:sp>
        <p:nvSpPr>
          <p:cNvPr id="3" name="Footer Placeholder 2">
            <a:extLst>
              <a:ext uri="{FF2B5EF4-FFF2-40B4-BE49-F238E27FC236}">
                <a16:creationId xmlns:a16="http://schemas.microsoft.com/office/drawing/2014/main" xmlns="" id="{6A7FCCD7-8615-459F-9130-73185F6810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8594704-5685-4E46-9AE9-3330053E570D}"/>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p14="http://schemas.microsoft.com/office/powerpoint/2010/main" val="381478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203D48-5AF1-4638-8A23-FFA71BD93447}"/>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xmlns="" id="{3006155E-CA79-41D7-B514-8D74A76351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8645BA5-9D8B-443C-B695-7489D541DB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926EBFA-03A7-4A4C-AD37-59D456560141}"/>
              </a:ext>
            </a:extLst>
          </p:cNvPr>
          <p:cNvSpPr>
            <a:spLocks noGrp="1"/>
          </p:cNvSpPr>
          <p:nvPr>
            <p:ph type="dt" sz="half" idx="10"/>
          </p:nvPr>
        </p:nvSpPr>
        <p:spPr/>
        <p:txBody>
          <a:bodyPr/>
          <a:lstStyle/>
          <a:p>
            <a:fld id="{AB850A57-ED77-472D-9921-C23E2EE005D0}" type="datetimeFigureOut">
              <a:rPr lang="en-US" smtClean="0"/>
              <a:pPr/>
              <a:t>9/30/2024</a:t>
            </a:fld>
            <a:endParaRPr lang="en-US"/>
          </a:p>
        </p:txBody>
      </p:sp>
      <p:sp>
        <p:nvSpPr>
          <p:cNvPr id="6" name="Footer Placeholder 5">
            <a:extLst>
              <a:ext uri="{FF2B5EF4-FFF2-40B4-BE49-F238E27FC236}">
                <a16:creationId xmlns:a16="http://schemas.microsoft.com/office/drawing/2014/main" xmlns="" id="{69D7A092-1DE0-4AA9-8F4E-736EE1B319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FE86797-948A-4353-A798-FF3B5CB51C79}"/>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p14="http://schemas.microsoft.com/office/powerpoint/2010/main" val="1585695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7A07BB-6391-42DE-852B-35D4D2C42A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7BE4E02-21CD-4782-9271-1433234F5D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6BA6329-40AD-4C61-8FB0-0E4AB21DE7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3729EB8-698E-4F57-8E47-D7220DFFFFF2}"/>
              </a:ext>
            </a:extLst>
          </p:cNvPr>
          <p:cNvSpPr>
            <a:spLocks noGrp="1"/>
          </p:cNvSpPr>
          <p:nvPr>
            <p:ph type="dt" sz="half" idx="10"/>
          </p:nvPr>
        </p:nvSpPr>
        <p:spPr/>
        <p:txBody>
          <a:bodyPr/>
          <a:lstStyle/>
          <a:p>
            <a:fld id="{AB850A57-ED77-472D-9921-C23E2EE005D0}" type="datetimeFigureOut">
              <a:rPr lang="en-US" smtClean="0"/>
              <a:pPr/>
              <a:t>9/30/2024</a:t>
            </a:fld>
            <a:endParaRPr lang="en-US"/>
          </a:p>
        </p:txBody>
      </p:sp>
      <p:sp>
        <p:nvSpPr>
          <p:cNvPr id="6" name="Footer Placeholder 5">
            <a:extLst>
              <a:ext uri="{FF2B5EF4-FFF2-40B4-BE49-F238E27FC236}">
                <a16:creationId xmlns:a16="http://schemas.microsoft.com/office/drawing/2014/main" xmlns="" id="{9934F1BD-D152-4A40-B6E9-417B5278D0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3597480-2D79-4423-A9E1-718293CE496F}"/>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p14="http://schemas.microsoft.com/office/powerpoint/2010/main" val="46698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4222585-D541-4AE1-A75A-2C1B5121F4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DFB1227-929F-431B-99FD-B28EF99353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FEBF5FB-2329-4D85-A43D-0B1B26946C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850A57-ED77-472D-9921-C23E2EE005D0}" type="datetimeFigureOut">
              <a:rPr lang="en-US" smtClean="0"/>
              <a:pPr/>
              <a:t>9/30/2024</a:t>
            </a:fld>
            <a:endParaRPr lang="en-US"/>
          </a:p>
        </p:txBody>
      </p:sp>
      <p:sp>
        <p:nvSpPr>
          <p:cNvPr id="5" name="Footer Placeholder 4">
            <a:extLst>
              <a:ext uri="{FF2B5EF4-FFF2-40B4-BE49-F238E27FC236}">
                <a16:creationId xmlns:a16="http://schemas.microsoft.com/office/drawing/2014/main" xmlns="" id="{88A3322F-4559-45A2-A191-4388E84FBE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AFF3D78-31D0-45EE-8BE3-902AAE61EE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0A1B00-C946-4527-8052-9E32042182EE}" type="slidenum">
              <a:rPr lang="en-US" smtClean="0"/>
              <a:pPr/>
              <a:t>‹#›</a:t>
            </a:fld>
            <a:endParaRPr lang="en-US"/>
          </a:p>
        </p:txBody>
      </p:sp>
    </p:spTree>
    <p:extLst>
      <p:ext uri="{BB962C8B-B14F-4D97-AF65-F5344CB8AC3E}">
        <p14:creationId xmlns:p14="http://schemas.microsoft.com/office/powerpoint/2010/main" val="2554377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B507A3A-0882-4B02-8985-DD96E8FF76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9B2A236-F412-44DC-9427-FBF17D4970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B10B758-7680-4870-A1EE-0000EDFFF6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BA66DC-7C62-4AB0-B46D-8735D744D84C}" type="datetimeFigureOut">
              <a:rPr lang="en-US" smtClean="0"/>
              <a:pPr/>
              <a:t>9/30/2024</a:t>
            </a:fld>
            <a:endParaRPr lang="en-US"/>
          </a:p>
        </p:txBody>
      </p:sp>
      <p:sp>
        <p:nvSpPr>
          <p:cNvPr id="5" name="Footer Placeholder 4">
            <a:extLst>
              <a:ext uri="{FF2B5EF4-FFF2-40B4-BE49-F238E27FC236}">
                <a16:creationId xmlns:a16="http://schemas.microsoft.com/office/drawing/2014/main" xmlns="" id="{5E20D2BC-7914-4931-9C3A-091E22A42D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3D70692-BA03-45FE-8F26-2B0BAF9887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FCE334-FB06-4AF6-B755-7119568F9CCA}" type="slidenum">
              <a:rPr lang="en-US" smtClean="0"/>
              <a:pPr/>
              <a:t>‹#›</a:t>
            </a:fld>
            <a:endParaRPr lang="en-US"/>
          </a:p>
        </p:txBody>
      </p:sp>
    </p:spTree>
    <p:extLst>
      <p:ext uri="{BB962C8B-B14F-4D97-AF65-F5344CB8AC3E}">
        <p14:creationId xmlns:p14="http://schemas.microsoft.com/office/powerpoint/2010/main" val="299969448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20.jpeg"/><Relationship Id="rId4" Type="http://schemas.openxmlformats.org/officeDocument/2006/relationships/audio" Target="../media/audio3.wav"/></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sv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8.svg"/><Relationship Id="rId10" Type="http://schemas.openxmlformats.org/officeDocument/2006/relationships/image" Target="../media/image28.png"/><Relationship Id="rId4" Type="http://schemas.openxmlformats.org/officeDocument/2006/relationships/image" Target="../media/image24.pn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tags" Target="../tags/tag1.xml"/><Relationship Id="rId7" Type="http://schemas.openxmlformats.org/officeDocument/2006/relationships/diagramData" Target="../diagrams/data1.xml"/><Relationship Id="rId12" Type="http://schemas.openxmlformats.org/officeDocument/2006/relationships/image" Target="../media/image8.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microsoft.com/office/2007/relationships/diagramDrawing" Target="../diagrams/drawing1.xml"/><Relationship Id="rId5" Type="http://schemas.openxmlformats.org/officeDocument/2006/relationships/image" Target="../media/image3.jpeg"/><Relationship Id="rId10" Type="http://schemas.openxmlformats.org/officeDocument/2006/relationships/diagramColors" Target="../diagrams/colors1.xml"/><Relationship Id="rId4" Type="http://schemas.openxmlformats.org/officeDocument/2006/relationships/slideLayout" Target="../slideLayouts/slideLayout7.xml"/><Relationship Id="rId9"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8.jpeg"/><Relationship Id="rId5" Type="http://schemas.microsoft.com/office/2007/relationships/hdphoto" Target="../media/hdphoto2.wdp"/><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hemeOverride" Target="../theme/themeOverride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NULL" TargetMode="Externa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audio" Target="../media/audio2.wav"/><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2.gif"/></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video" Target="file:///D:\5.%20LS&amp;&#272;L%209\GA%209%20(KNTTCS)\13.%20GA&#272;L%209,%20K&#236;%201%20(KNTTCS)\13.%20GA&#272;T%20K&#236;%201,%20l&#7899;p%209%20(KNTTCS)\B&#224;i%207,%20&#272;L9%20(KNTTCS).mp4"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63.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audio" Target="../media/audio3.wav"/></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46.svg"/><Relationship Id="rId18" Type="http://schemas.openxmlformats.org/officeDocument/2006/relationships/image" Target="../media/image75.png"/><Relationship Id="rId3" Type="http://schemas.openxmlformats.org/officeDocument/2006/relationships/image" Target="../media/image67.png"/><Relationship Id="rId21" Type="http://schemas.openxmlformats.org/officeDocument/2006/relationships/image" Target="../media/image29.svg"/><Relationship Id="rId7" Type="http://schemas.openxmlformats.org/officeDocument/2006/relationships/image" Target="../media/image40.svg"/><Relationship Id="rId12" Type="http://schemas.openxmlformats.org/officeDocument/2006/relationships/image" Target="../media/image72.png"/><Relationship Id="rId17" Type="http://schemas.openxmlformats.org/officeDocument/2006/relationships/image" Target="../media/image25.svg"/><Relationship Id="rId2" Type="http://schemas.openxmlformats.org/officeDocument/2006/relationships/image" Target="../media/image66.png"/><Relationship Id="rId16" Type="http://schemas.openxmlformats.org/officeDocument/2006/relationships/image" Target="../media/image74.png"/><Relationship Id="rId20" Type="http://schemas.openxmlformats.org/officeDocument/2006/relationships/image" Target="../media/image76.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44.svg"/><Relationship Id="rId5" Type="http://schemas.openxmlformats.org/officeDocument/2006/relationships/image" Target="../media/image69.png"/><Relationship Id="rId15" Type="http://schemas.openxmlformats.org/officeDocument/2006/relationships/image" Target="../media/image48.svg"/><Relationship Id="rId10" Type="http://schemas.openxmlformats.org/officeDocument/2006/relationships/image" Target="../media/image71.png"/><Relationship Id="rId19" Type="http://schemas.openxmlformats.org/officeDocument/2006/relationships/image" Target="../media/image27.svg"/><Relationship Id="rId4" Type="http://schemas.openxmlformats.org/officeDocument/2006/relationships/image" Target="../media/image68.png"/><Relationship Id="rId9" Type="http://schemas.openxmlformats.org/officeDocument/2006/relationships/image" Target="../media/image42.svg"/><Relationship Id="rId1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7.png"/><Relationship Id="rId1" Type="http://schemas.openxmlformats.org/officeDocument/2006/relationships/slideLayout" Target="../slideLayouts/slideLayout7.xml"/><Relationship Id="rId9" Type="http://schemas.openxmlformats.org/officeDocument/2006/relationships/image" Target="../media/image29.svg"/></Relationships>
</file>

<file path=ppt/slides/_rels/slide4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82.png"/><Relationship Id="rId4" Type="http://schemas.openxmlformats.org/officeDocument/2006/relationships/image" Target="../media/image43.svg"/></Relationships>
</file>

<file path=ppt/slides/_rels/slide5.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NULL" TargetMode="Externa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audio" Target="../media/audio2.wav"/><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2.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5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61.svg"/><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6.jpeg"/><Relationship Id="rId4" Type="http://schemas.openxmlformats.org/officeDocument/2006/relationships/audio" Target="../media/audio3.wav"/></Relationships>
</file>

<file path=ppt/slides/_rels/slide60.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75.png"/></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png"/></Relationships>
</file>

<file path=ppt/slides/_rels/slide6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6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6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NULL" TargetMode="Externa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audio" Target="../media/audio2.wav"/><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2.gif"/></Relationships>
</file>

<file path=ppt/slides/_rels/slide7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125.png"/><Relationship Id="rId4" Type="http://schemas.openxmlformats.org/officeDocument/2006/relationships/image" Target="../media/image124.png"/></Relationships>
</file>

<file path=ppt/slides/_rels/slide79.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75.png"/><Relationship Id="rId7" Type="http://schemas.openxmlformats.org/officeDocument/2006/relationships/image" Target="../media/image129.png"/><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9.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8.jpeg"/><Relationship Id="rId4" Type="http://schemas.openxmlformats.org/officeDocument/2006/relationships/audio" Target="../media/audio3.wav"/></Relationships>
</file>

<file path=ppt/slides/_rels/slide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8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notesSlide" Target="../notesSlides/notesSlide34.xml"/><Relationship Id="rId7" Type="http://schemas.openxmlformats.org/officeDocument/2006/relationships/image" Target="../media/image134.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32.png"/><Relationship Id="rId5" Type="http://schemas.openxmlformats.org/officeDocument/2006/relationships/image" Target="../media/image133.png"/><Relationship Id="rId4" Type="http://schemas.openxmlformats.org/officeDocument/2006/relationships/audio" Target="../media/audio2.wav"/></Relationships>
</file>

<file path=ppt/slides/_rels/slide8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notesSlide" Target="../notesSlides/notesSlide35.xml"/><Relationship Id="rId7" Type="http://schemas.openxmlformats.org/officeDocument/2006/relationships/image" Target="../media/image134.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32.png"/><Relationship Id="rId5" Type="http://schemas.openxmlformats.org/officeDocument/2006/relationships/image" Target="../media/image133.png"/><Relationship Id="rId4" Type="http://schemas.openxmlformats.org/officeDocument/2006/relationships/audio" Target="../media/audio2.wav"/></Relationships>
</file>

<file path=ppt/slides/_rels/slide86.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notesSlide" Target="../notesSlides/notesSlide36.xml"/><Relationship Id="rId7" Type="http://schemas.openxmlformats.org/officeDocument/2006/relationships/image" Target="../media/image134.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32.png"/><Relationship Id="rId5" Type="http://schemas.openxmlformats.org/officeDocument/2006/relationships/image" Target="../media/image133.png"/><Relationship Id="rId4" Type="http://schemas.openxmlformats.org/officeDocument/2006/relationships/audio" Target="../media/audio2.wav"/></Relationships>
</file>

<file path=ppt/slides/_rels/slide87.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notesSlide" Target="../notesSlides/notesSlide37.xml"/><Relationship Id="rId7" Type="http://schemas.openxmlformats.org/officeDocument/2006/relationships/image" Target="../media/image134.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32.png"/><Relationship Id="rId5" Type="http://schemas.openxmlformats.org/officeDocument/2006/relationships/image" Target="../media/image133.png"/><Relationship Id="rId4" Type="http://schemas.openxmlformats.org/officeDocument/2006/relationships/audio" Target="../media/audio2.wav"/></Relationships>
</file>

<file path=ppt/slides/_rels/slide8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notesSlide" Target="../notesSlides/notesSlide38.xml"/><Relationship Id="rId7" Type="http://schemas.openxmlformats.org/officeDocument/2006/relationships/image" Target="../media/image134.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32.png"/><Relationship Id="rId5" Type="http://schemas.openxmlformats.org/officeDocument/2006/relationships/image" Target="../media/image133.png"/><Relationship Id="rId4" Type="http://schemas.openxmlformats.org/officeDocument/2006/relationships/audio" Target="../media/audio2.wav"/></Relationships>
</file>

<file path=ppt/slides/_rels/slide89.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notesSlide" Target="../notesSlides/notesSlide39.xml"/><Relationship Id="rId7" Type="http://schemas.openxmlformats.org/officeDocument/2006/relationships/image" Target="../media/image134.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32.png"/><Relationship Id="rId5" Type="http://schemas.openxmlformats.org/officeDocument/2006/relationships/image" Target="../media/image133.pn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NULL" TargetMode="Externa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audio" Target="../media/audio2.wav"/><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2.gif"/></Relationships>
</file>

<file path=ppt/slides/_rels/slide90.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notesSlide" Target="../notesSlides/notesSlide40.xml"/><Relationship Id="rId7" Type="http://schemas.openxmlformats.org/officeDocument/2006/relationships/image" Target="../media/image134.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32.png"/><Relationship Id="rId5" Type="http://schemas.openxmlformats.org/officeDocument/2006/relationships/image" Target="../media/image133.png"/><Relationship Id="rId4" Type="http://schemas.openxmlformats.org/officeDocument/2006/relationships/audio" Target="../media/audio2.wav"/></Relationships>
</file>

<file path=ppt/slides/_rels/slide91.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notesSlide" Target="../notesSlides/notesSlide41.xml"/><Relationship Id="rId7" Type="http://schemas.openxmlformats.org/officeDocument/2006/relationships/image" Target="../media/image134.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32.png"/><Relationship Id="rId5" Type="http://schemas.openxmlformats.org/officeDocument/2006/relationships/image" Target="../media/image133.png"/><Relationship Id="rId4" Type="http://schemas.openxmlformats.org/officeDocument/2006/relationships/audio" Target="../media/audio2.wav"/></Relationships>
</file>

<file path=ppt/slides/_rels/slide92.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notesSlide" Target="../notesSlides/notesSlide42.xml"/><Relationship Id="rId7" Type="http://schemas.openxmlformats.org/officeDocument/2006/relationships/image" Target="../media/image134.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32.png"/><Relationship Id="rId5" Type="http://schemas.openxmlformats.org/officeDocument/2006/relationships/image" Target="../media/image133.png"/><Relationship Id="rId4" Type="http://schemas.openxmlformats.org/officeDocument/2006/relationships/audio" Target="../media/audio2.wav"/></Relationships>
</file>

<file path=ppt/slides/_rels/slide93.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notesSlide" Target="../notesSlides/notesSlide43.xml"/><Relationship Id="rId7" Type="http://schemas.openxmlformats.org/officeDocument/2006/relationships/image" Target="../media/image134.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32.png"/><Relationship Id="rId5" Type="http://schemas.openxmlformats.org/officeDocument/2006/relationships/image" Target="../media/image133.png"/><Relationship Id="rId4" Type="http://schemas.openxmlformats.org/officeDocument/2006/relationships/audio" Target="../media/audio2.wav"/></Relationships>
</file>

<file path=ppt/slides/_rels/slide9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528" y="-259080"/>
            <a:ext cx="12706773" cy="7147560"/>
          </a:xfrm>
          <a:prstGeom prst="rect">
            <a:avLst/>
          </a:prstGeom>
        </p:spPr>
      </p:pic>
      <p:sp>
        <p:nvSpPr>
          <p:cNvPr id="10" name="Slide Number Placeholder 3">
            <a:extLst>
              <a:ext uri="{FF2B5EF4-FFF2-40B4-BE49-F238E27FC236}">
                <a16:creationId xmlns:a16="http://schemas.microsoft.com/office/drawing/2014/main" xmlns="" id="{4EBD89AB-E8E3-4B2B-A34E-B946030D505B}"/>
              </a:ext>
            </a:extLst>
          </p:cNvPr>
          <p:cNvSpPr>
            <a:spLocks noGrp="1"/>
          </p:cNvSpPr>
          <p:nvPr>
            <p:ph type="sldNum" sz="quarter" idx="12"/>
          </p:nvPr>
        </p:nvSpPr>
        <p:spPr>
          <a:xfrm>
            <a:off x="11363696" y="6455739"/>
            <a:ext cx="294460" cy="18736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9F75B955-4329-4754-86B0-99FDACF648E4}"/>
              </a:ext>
            </a:extLst>
          </p:cNvPr>
          <p:cNvSpPr/>
          <p:nvPr/>
        </p:nvSpPr>
        <p:spPr>
          <a:xfrm>
            <a:off x="2692400" y="2514600"/>
            <a:ext cx="6858000"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KHỞI ĐỘNG</a:t>
            </a:r>
          </a:p>
        </p:txBody>
      </p:sp>
      <p:pic>
        <p:nvPicPr>
          <p:cNvPr id="12" name="Bike Rides - The Green Orbs">
            <a:hlinkClick r:id="" action="ppaction://media"/>
            <a:extLst>
              <a:ext uri="{FF2B5EF4-FFF2-40B4-BE49-F238E27FC236}">
                <a16:creationId xmlns:a16="http://schemas.microsoft.com/office/drawing/2014/main" xmlns="" id="{A39B2B10-AAEB-40F1-88FE-DF43FC10D483}"/>
              </a:ext>
            </a:extLst>
          </p:cNvPr>
          <p:cNvPicPr>
            <a:picLocks noChangeAspect="1"/>
          </p:cNvPicPr>
          <p:nvPr>
            <a:videoFile r:link="rId1"/>
            <p:extLst>
              <p:ext uri="{DAA4B4D4-6D71-4841-9C94-3DE7FCFB9230}">
                <p14:media xmlns:p14="http://schemas.microsoft.com/office/powerpoint/2010/main"/>
              </p:ext>
            </p:extLst>
          </p:nvPr>
        </p:nvPicPr>
        <p:blipFill>
          <a:blip r:embed="rId4" cstate="print"/>
          <a:stretch>
            <a:fillRect/>
          </a:stretch>
        </p:blipFill>
        <p:spPr>
          <a:xfrm>
            <a:off x="11954922" y="6524385"/>
            <a:ext cx="184220" cy="184220"/>
          </a:xfrm>
          <a:prstGeom prst="rect">
            <a:avLst/>
          </a:prstGeom>
        </p:spPr>
      </p:pic>
    </p:spTree>
    <p:extLst>
      <p:ext uri="{BB962C8B-B14F-4D97-AF65-F5344CB8AC3E}">
        <p14:creationId xmlns:p14="http://schemas.microsoft.com/office/powerpoint/2010/main" val="3081645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274" fill="hold"/>
                                        <p:tgtEl>
                                          <p:spTgt spid="12"/>
                                        </p:tgtEl>
                                      </p:cBhvr>
                                    </p:cmd>
                                  </p:childTnLst>
                                </p:cTn>
                              </p:par>
                              <p:par>
                                <p:cTn id="7" presetID="34" presetClass="emph" presetSubtype="0" repeatCount="indefinite" fill="hold" nodeType="withEffect">
                                  <p:stCondLst>
                                    <p:cond delay="0"/>
                                  </p:stCondLst>
                                  <p:iterate type="lt">
                                    <p:tmPct val="10000"/>
                                  </p:iterate>
                                  <p:childTnLst>
                                    <p:animMotion origin="layout" path="M 5E-6 2.59259E-6 L 5E-6 -0.07222 " pathEditMode="relative" rAng="0" ptsTypes="AA">
                                      <p:cBhvr>
                                        <p:cTn id="8" dur="250" accel="50000" decel="50000" autoRev="1" fill="hold">
                                          <p:stCondLst>
                                            <p:cond delay="0"/>
                                          </p:stCondLst>
                                        </p:cTn>
                                        <p:tgtEl>
                                          <p:spTgt spid="11">
                                            <p:txEl>
                                              <p:pRg st="0" end="0"/>
                                            </p:txEl>
                                          </p:spTgt>
                                        </p:tgtEl>
                                        <p:attrNameLst>
                                          <p:attrName>ppt_x</p:attrName>
                                          <p:attrName>ppt_y</p:attrName>
                                        </p:attrNameLst>
                                      </p:cBhvr>
                                      <p:rCtr x="0" y="-3611"/>
                                    </p:animMotion>
                                    <p:animRot by="1500000">
                                      <p:cBhvr>
                                        <p:cTn id="9" dur="125" fill="hold">
                                          <p:stCondLst>
                                            <p:cond delay="0"/>
                                          </p:stCondLst>
                                        </p:cTn>
                                        <p:tgtEl>
                                          <p:spTgt spid="11">
                                            <p:txEl>
                                              <p:pRg st="0" end="0"/>
                                            </p:txEl>
                                          </p:spTgt>
                                        </p:tgtEl>
                                        <p:attrNameLst>
                                          <p:attrName>r</p:attrName>
                                        </p:attrNameLst>
                                      </p:cBhvr>
                                    </p:animRot>
                                    <p:animRot by="-1500000">
                                      <p:cBhvr>
                                        <p:cTn id="10" dur="125" fill="hold">
                                          <p:stCondLst>
                                            <p:cond delay="125"/>
                                          </p:stCondLst>
                                        </p:cTn>
                                        <p:tgtEl>
                                          <p:spTgt spid="11">
                                            <p:txEl>
                                              <p:pRg st="0" end="0"/>
                                            </p:txEl>
                                          </p:spTgt>
                                        </p:tgtEl>
                                        <p:attrNameLst>
                                          <p:attrName>r</p:attrName>
                                        </p:attrNameLst>
                                      </p:cBhvr>
                                    </p:animRot>
                                    <p:animRot by="-1500000">
                                      <p:cBhvr>
                                        <p:cTn id="11" dur="125" fill="hold">
                                          <p:stCondLst>
                                            <p:cond delay="250"/>
                                          </p:stCondLst>
                                        </p:cTn>
                                        <p:tgtEl>
                                          <p:spTgt spid="11">
                                            <p:txEl>
                                              <p:pRg st="0" end="0"/>
                                            </p:txEl>
                                          </p:spTgt>
                                        </p:tgtEl>
                                        <p:attrNameLst>
                                          <p:attrName>r</p:attrName>
                                        </p:attrNameLst>
                                      </p:cBhvr>
                                    </p:animRot>
                                    <p:animRot by="1500000">
                                      <p:cBhvr>
                                        <p:cTn id="12" dur="125" fill="hold">
                                          <p:stCondLst>
                                            <p:cond delay="375"/>
                                          </p:stCondLst>
                                        </p:cTn>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3" fill="hold" display="0">
                  <p:stCondLst>
                    <p:cond delay="indefinite"/>
                  </p:stCondLst>
                  <p:endCondLst>
                    <p:cond evt="onStopAudio" delay="0">
                      <p:tgtEl>
                        <p:sldTgt/>
                      </p:tgtEl>
                    </p:cond>
                  </p:endCondLst>
                </p:cTn>
                <p:tgtEl>
                  <p:spTgt spid="1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Káº¿t quáº£ hÃ¬nh áº£nh cho nhÃ£n lá»ng">
            <a:extLst>
              <a:ext uri="{FF2B5EF4-FFF2-40B4-BE49-F238E27FC236}">
                <a16:creationId xmlns="" xmlns:a16="http://schemas.microsoft.com/office/drawing/2014/main" id="{2E9BC231-FA8F-43CB-BB98-0E838A4578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4" descr="Káº¿t quáº£ hÃ¬nh áº£nh cho nhÃ£n lá»ng">
            <a:extLst>
              <a:ext uri="{FF2B5EF4-FFF2-40B4-BE49-F238E27FC236}">
                <a16:creationId xmlns="" xmlns:a16="http://schemas.microsoft.com/office/drawing/2014/main" id="{9E610F46-E2D1-42B1-A673-E4BEC15C2B8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Hộp Văn bản 14">
            <a:extLst>
              <a:ext uri="{FF2B5EF4-FFF2-40B4-BE49-F238E27FC236}">
                <a16:creationId xmlns="" xmlns:a16="http://schemas.microsoft.com/office/drawing/2014/main" id="{5F828F44-9441-45FA-921B-8319D008439F}"/>
              </a:ext>
            </a:extLst>
          </p:cNvPr>
          <p:cNvSpPr txBox="1"/>
          <p:nvPr/>
        </p:nvSpPr>
        <p:spPr>
          <a:xfrm>
            <a:off x="1198179" y="4851252"/>
            <a:ext cx="4897821"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BZ" sz="4000" b="1" i="0" u="none" strike="noStrike" kern="1200" cap="none" spc="0" normalizeH="0" baseline="0" noProof="0" dirty="0" err="1">
                <a:ln>
                  <a:noFill/>
                </a:ln>
                <a:solidFill>
                  <a:srgbClr val="002060"/>
                </a:solidFill>
                <a:effectLst/>
                <a:uLnTx/>
                <a:uFillTx/>
                <a:latin typeface="Calibri" pitchFamily="34" charset="0"/>
                <a:cs typeface="Calibri" pitchFamily="34" charset="0"/>
              </a:rPr>
              <a:t>Sữa</a:t>
            </a:r>
            <a:r>
              <a:rPr kumimoji="0" lang="en-BZ" sz="4000" b="1" i="0" u="none" strike="noStrike" kern="1200" cap="none" spc="0" normalizeH="0" noProof="0" dirty="0">
                <a:ln>
                  <a:noFill/>
                </a:ln>
                <a:solidFill>
                  <a:srgbClr val="002060"/>
                </a:solidFill>
                <a:effectLst/>
                <a:uLnTx/>
                <a:uFillTx/>
                <a:latin typeface="Calibri" pitchFamily="34" charset="0"/>
                <a:cs typeface="Calibri" pitchFamily="34" charset="0"/>
              </a:rPr>
              <a:t> </a:t>
            </a:r>
            <a:r>
              <a:rPr kumimoji="0" lang="en-BZ" sz="4000" b="1" i="0" u="none" strike="noStrike" kern="1200" cap="none" spc="0" normalizeH="0" noProof="0" dirty="0" err="1">
                <a:ln>
                  <a:noFill/>
                </a:ln>
                <a:solidFill>
                  <a:srgbClr val="002060"/>
                </a:solidFill>
                <a:effectLst/>
                <a:uLnTx/>
                <a:uFillTx/>
                <a:latin typeface="Calibri" pitchFamily="34" charset="0"/>
                <a:cs typeface="Calibri" pitchFamily="34" charset="0"/>
              </a:rPr>
              <a:t>chua</a:t>
            </a:r>
            <a:r>
              <a:rPr kumimoji="0" lang="en-BZ" sz="4000" b="1" i="0" u="none" strike="noStrike" kern="1200" cap="none" spc="0" normalizeH="0" noProof="0" dirty="0">
                <a:ln>
                  <a:noFill/>
                </a:ln>
                <a:solidFill>
                  <a:srgbClr val="002060"/>
                </a:solidFill>
                <a:effectLst/>
                <a:uLnTx/>
                <a:uFillTx/>
                <a:latin typeface="Calibri" pitchFamily="34" charset="0"/>
                <a:cs typeface="Calibri" pitchFamily="34" charset="0"/>
              </a:rPr>
              <a:t>, </a:t>
            </a:r>
            <a:r>
              <a:rPr kumimoji="0" lang="en-BZ" sz="4000" b="1" i="0" u="none" strike="noStrike" kern="1200" cap="none" spc="0" normalizeH="0" noProof="0" dirty="0" err="1">
                <a:ln>
                  <a:noFill/>
                </a:ln>
                <a:solidFill>
                  <a:srgbClr val="002060"/>
                </a:solidFill>
                <a:effectLst/>
                <a:uLnTx/>
                <a:uFillTx/>
                <a:latin typeface="Calibri" pitchFamily="34" charset="0"/>
                <a:cs typeface="Calibri" pitchFamily="34" charset="0"/>
              </a:rPr>
              <a:t>sữa</a:t>
            </a:r>
            <a:r>
              <a:rPr kumimoji="0" lang="en-BZ" sz="4000" b="1" i="0" u="none" strike="noStrike" kern="1200" cap="none" spc="0" normalizeH="0" noProof="0" dirty="0">
                <a:ln>
                  <a:noFill/>
                </a:ln>
                <a:solidFill>
                  <a:srgbClr val="002060"/>
                </a:solidFill>
                <a:effectLst/>
                <a:uLnTx/>
                <a:uFillTx/>
                <a:latin typeface="Calibri" pitchFamily="34" charset="0"/>
                <a:cs typeface="Calibri" pitchFamily="34" charset="0"/>
              </a:rPr>
              <a:t> </a:t>
            </a:r>
            <a:r>
              <a:rPr kumimoji="0" lang="en-BZ" sz="4000" b="1" i="0" u="none" strike="noStrike" kern="1200" cap="none" spc="0" normalizeH="0" noProof="0" dirty="0" err="1">
                <a:ln>
                  <a:noFill/>
                </a:ln>
                <a:solidFill>
                  <a:srgbClr val="002060"/>
                </a:solidFill>
                <a:effectLst/>
                <a:uLnTx/>
                <a:uFillTx/>
                <a:latin typeface="Calibri" pitchFamily="34" charset="0"/>
                <a:cs typeface="Calibri" pitchFamily="34" charset="0"/>
              </a:rPr>
              <a:t>tươi</a:t>
            </a:r>
            <a:r>
              <a:rPr kumimoji="0" lang="en-BZ" sz="4000" b="1" i="0" u="none" strike="noStrike" kern="1200" cap="none" spc="0" normalizeH="0" noProof="0" dirty="0">
                <a:ln>
                  <a:noFill/>
                </a:ln>
                <a:solidFill>
                  <a:srgbClr val="002060"/>
                </a:solidFill>
                <a:effectLst/>
                <a:uLnTx/>
                <a:uFillTx/>
                <a:latin typeface="Calibri" pitchFamily="34" charset="0"/>
                <a:cs typeface="Calibri" pitchFamily="34" charset="0"/>
              </a:rPr>
              <a:t>, </a:t>
            </a:r>
            <a:r>
              <a:rPr kumimoji="0" lang="en-BZ" sz="4000" b="1" i="0" u="none" strike="noStrike" kern="1200" cap="none" spc="0" normalizeH="0" noProof="0" dirty="0" err="1">
                <a:ln>
                  <a:noFill/>
                </a:ln>
                <a:solidFill>
                  <a:srgbClr val="002060"/>
                </a:solidFill>
                <a:effectLst/>
                <a:uLnTx/>
                <a:uFillTx/>
                <a:latin typeface="Calibri" pitchFamily="34" charset="0"/>
                <a:cs typeface="Calibri" pitchFamily="34" charset="0"/>
              </a:rPr>
              <a:t>phô</a:t>
            </a:r>
            <a:r>
              <a:rPr kumimoji="0" lang="en-BZ" sz="4000" b="1" i="0" u="none" strike="noStrike" kern="1200" cap="none" spc="0" normalizeH="0" noProof="0" dirty="0">
                <a:ln>
                  <a:noFill/>
                </a:ln>
                <a:solidFill>
                  <a:srgbClr val="002060"/>
                </a:solidFill>
                <a:effectLst/>
                <a:uLnTx/>
                <a:uFillTx/>
                <a:latin typeface="Calibri" pitchFamily="34" charset="0"/>
                <a:cs typeface="Calibri" pitchFamily="34" charset="0"/>
              </a:rPr>
              <a:t> </a:t>
            </a:r>
            <a:r>
              <a:rPr kumimoji="0" lang="en-BZ" sz="4000" b="1" i="0" u="none" strike="noStrike" kern="1200" cap="none" spc="0" normalizeH="0" noProof="0" dirty="0" err="1">
                <a:ln>
                  <a:noFill/>
                </a:ln>
                <a:solidFill>
                  <a:srgbClr val="002060"/>
                </a:solidFill>
                <a:effectLst/>
                <a:uLnTx/>
                <a:uFillTx/>
                <a:latin typeface="Calibri" pitchFamily="34" charset="0"/>
                <a:cs typeface="Calibri" pitchFamily="34" charset="0"/>
              </a:rPr>
              <a:t>mai</a:t>
            </a:r>
            <a:endParaRPr kumimoji="0" lang="en-BZ" sz="4000" b="1" i="0" u="none" strike="noStrike" kern="1200" cap="none" spc="0" normalizeH="0" baseline="0" noProof="0" dirty="0">
              <a:ln>
                <a:noFill/>
              </a:ln>
              <a:solidFill>
                <a:srgbClr val="002060"/>
              </a:solidFill>
              <a:effectLst/>
              <a:uLnTx/>
              <a:uFillTx/>
              <a:latin typeface="Calibri" pitchFamily="34" charset="0"/>
              <a:cs typeface="Calibri" pitchFamily="34" charset="0"/>
            </a:endParaRPr>
          </a:p>
        </p:txBody>
      </p:sp>
      <p:pic>
        <p:nvPicPr>
          <p:cNvPr id="19" name="Hình ảnh 18">
            <a:extLst>
              <a:ext uri="{FF2B5EF4-FFF2-40B4-BE49-F238E27FC236}">
                <a16:creationId xmlns="" xmlns:a16="http://schemas.microsoft.com/office/drawing/2014/main" id="{19723A8A-CC1C-4C60-9957-1BB06D09445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74306" y="1466194"/>
            <a:ext cx="5326494" cy="300857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reflection blurRad="6350" stA="52000" endA="300" endPos="35000" dir="5400000" sy="-100000" algn="bl" rotWithShape="0"/>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3" name="Hình ảnh 22">
            <a:extLst>
              <a:ext uri="{FF2B5EF4-FFF2-40B4-BE49-F238E27FC236}">
                <a16:creationId xmlns="" xmlns:a16="http://schemas.microsoft.com/office/drawing/2014/main" id="{E643DB57-4C76-4A31-A694-37A56EF723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4467" y="1620441"/>
            <a:ext cx="2315129" cy="2315129"/>
          </a:xfrm>
          <a:prstGeom prst="ellipse">
            <a:avLst/>
          </a:prstGeom>
        </p:spPr>
      </p:pic>
      <p:sp>
        <p:nvSpPr>
          <p:cNvPr id="24" name="Rounded Rectangle 3">
            <a:hlinkClick r:id="rId7" action="ppaction://hlinksldjump"/>
            <a:extLst>
              <a:ext uri="{FF2B5EF4-FFF2-40B4-BE49-F238E27FC236}">
                <a16:creationId xmlns="" xmlns:a16="http://schemas.microsoft.com/office/drawing/2014/main" id="{2927E737-7EAB-4506-BE0C-FB03E8D2A29A}"/>
              </a:ext>
            </a:extLst>
          </p:cNvPr>
          <p:cNvSpPr/>
          <p:nvPr/>
        </p:nvSpPr>
        <p:spPr>
          <a:xfrm>
            <a:off x="4526184" y="266501"/>
            <a:ext cx="2997687" cy="946758"/>
          </a:xfrm>
          <a:prstGeom prst="roundRect">
            <a:avLst/>
          </a:prstGeom>
          <a:solidFill>
            <a:srgbClr val="206E6E"/>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ĐÁP</a:t>
            </a:r>
            <a:r>
              <a:rPr kumimoji="0" lang="en-US" sz="54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ÁN</a:t>
            </a:r>
            <a:r>
              <a:rPr kumimoji="0" lang="en-US" sz="5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a:t>
            </a:r>
          </a:p>
        </p:txBody>
      </p:sp>
    </p:spTree>
    <p:extLst>
      <p:ext uri="{BB962C8B-B14F-4D97-AF65-F5344CB8AC3E}">
        <p14:creationId xmlns:p14="http://schemas.microsoft.com/office/powerpoint/2010/main" val="59202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10" presetID="16" presetClass="entr" presetSubtype="37"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18" presetID="6"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75F295B-4E73-4941-B32D-88CC9D779356}"/>
              </a:ext>
            </a:extLst>
          </p:cNvPr>
          <p:cNvPicPr>
            <a:picLocks noChangeAspect="1"/>
          </p:cNvPicPr>
          <p:nvPr/>
        </p:nvPicPr>
        <p:blipFill rotWithShape="1">
          <a:blip r:embed="rId2"/>
          <a:srcRect b="461"/>
          <a:stretch/>
        </p:blipFill>
        <p:spPr>
          <a:xfrm>
            <a:off x="21" y="1282"/>
            <a:ext cx="12191980" cy="6856719"/>
          </a:xfrm>
          <a:prstGeom prst="rect">
            <a:avLst/>
          </a:prstGeom>
        </p:spPr>
      </p:pic>
      <mc:AlternateContent xmlns:mc="http://schemas.openxmlformats.org/markup-compatibility/2006">
        <mc:Choice xmlns:am3d="http://schemas.microsoft.com/office/drawing/2017/model3d" xmlns="" Requires="am3d">
          <p:graphicFrame>
            <p:nvGraphicFramePr>
              <p:cNvPr id="6" name="Kiểu 3D 6" descr="The Earth">
                <a:extLst>
                  <a:ext uri="{FF2B5EF4-FFF2-40B4-BE49-F238E27FC236}">
                    <a16:creationId xmlns:a16="http://schemas.microsoft.com/office/drawing/2014/main" id="{BBA11CFB-DAA6-4343-8F28-DFADCCD28066}"/>
                  </a:ext>
                </a:extLst>
              </p:cNvPr>
              <p:cNvGraphicFramePr>
                <a:graphicFrameLocks noChangeAspect="1"/>
              </p:cNvGraphicFramePr>
              <p:nvPr>
                <p:extLst>
                  <p:ext uri="{D42A27DB-BD31-4B8C-83A1-F6EECF244321}">
                    <p14:modId xmlns:p14="http://schemas.microsoft.com/office/powerpoint/2010/main" val="3969264291"/>
                  </p:ext>
                </p:extLst>
              </p:nvPr>
            </p:nvGraphicFramePr>
            <p:xfrm>
              <a:off x="194553" y="4597881"/>
              <a:ext cx="2071755" cy="2071756"/>
            </p:xfrm>
            <a:graphic>
              <a:graphicData uri="http://schemas.microsoft.com/office/drawing/2017/model3d">
                <am3d:model3d r:embed="">
                  <am3d:spPr>
                    <a:xfrm>
                      <a:off x="0" y="0"/>
                      <a:ext cx="2071755" cy="2071756"/>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4191953" ay="-935331" az="-2174462"/>
                    <am3d:postTrans dx="0" dy="0" dz="0"/>
                  </am3d:trans>
                  <am3d:raster rName="Office3DRenderer" rVer="16.0.8326">
                    <am3d:blip r:embed=""/>
                  </am3d:raster>
                  <am3d:objViewport viewportSz="36303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Kiểu 3D 6" descr="The Earth">
                <a:extLst>
                  <a:ext uri="{FF2B5EF4-FFF2-40B4-BE49-F238E27FC236}">
                    <a16:creationId xmlns:a16="http://schemas.microsoft.com/office/drawing/2014/main" xmlns="" id="{BBA11CFB-DAA6-4343-8F28-DFADCCD28066}"/>
                  </a:ext>
                </a:extLst>
              </p:cNvPr>
              <p:cNvPicPr>
                <a:picLocks noGrp="1" noRot="1" noChangeAspect="1" noMove="1" noResize="1" noEditPoints="1" noAdjustHandles="1" noChangeArrowheads="1" noChangeShapeType="1" noCrop="1"/>
              </p:cNvPicPr>
              <p:nvPr/>
            </p:nvPicPr>
            <p:blipFill>
              <a:blip r:embed="rId3"/>
              <a:stretch>
                <a:fillRect/>
              </a:stretch>
            </p:blipFill>
            <p:spPr>
              <a:xfrm>
                <a:off x="194553" y="4597885"/>
                <a:ext cx="2071755" cy="2071755"/>
              </a:xfrm>
              <a:prstGeom prst="rect">
                <a:avLst/>
              </a:prstGeom>
            </p:spPr>
          </p:pic>
        </mc:Fallback>
      </mc:AlternateContent>
      <p:sp>
        <p:nvSpPr>
          <p:cNvPr id="8" name="TextBox 7"/>
          <p:cNvSpPr txBox="1"/>
          <p:nvPr/>
        </p:nvSpPr>
        <p:spPr>
          <a:xfrm>
            <a:off x="1209037" y="1246052"/>
            <a:ext cx="9707880" cy="2246765"/>
          </a:xfrm>
          <a:prstGeom prst="rect">
            <a:avLst/>
          </a:prstGeom>
          <a:noFill/>
        </p:spPr>
        <p:txBody>
          <a:bodyPr wrap="square" lIns="91436" tIns="45718" rIns="91436" bIns="45718" rtlCol="0">
            <a:spAutoFit/>
          </a:bodyPr>
          <a:lstStyle/>
          <a:p>
            <a:pPr algn="ctr"/>
            <a:r>
              <a:rPr lang="en-US" sz="7000" b="1" smtClean="0">
                <a:solidFill>
                  <a:srgbClr val="FFFF00"/>
                </a:solidFill>
                <a:effectLst>
                  <a:outerShdw blurRad="38100" dist="38100" dir="2700000" algn="tl">
                    <a:srgbClr val="000000">
                      <a:alpha val="43137"/>
                    </a:srgbClr>
                  </a:outerShdw>
                </a:effectLst>
                <a:latin typeface="Calibri" pitchFamily="34" charset="0"/>
                <a:cs typeface="Calibri" pitchFamily="34" charset="0"/>
              </a:rPr>
              <a:t>Bài 7.</a:t>
            </a:r>
          </a:p>
          <a:p>
            <a:pPr algn="ctr"/>
            <a:r>
              <a:rPr lang="en-US" sz="7000" b="1" smtClean="0">
                <a:solidFill>
                  <a:srgbClr val="FFFF00"/>
                </a:solidFill>
                <a:effectLst>
                  <a:outerShdw blurRad="38100" dist="38100" dir="2700000" algn="tl">
                    <a:srgbClr val="000000">
                      <a:alpha val="43137"/>
                    </a:srgbClr>
                  </a:outerShdw>
                </a:effectLst>
                <a:latin typeface="Calibri" pitchFamily="34" charset="0"/>
                <a:cs typeface="Calibri" pitchFamily="34" charset="0"/>
              </a:rPr>
              <a:t>Công nghiệp</a:t>
            </a:r>
            <a:endParaRPr lang="en-US" sz="7000" b="1">
              <a:solidFill>
                <a:srgbClr val="FFFF00"/>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32849121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0B4C8026-4DCC-4040-BA19-E923A5CA7289}"/>
              </a:ext>
            </a:extLst>
          </p:cNvPr>
          <p:cNvSpPr/>
          <p:nvPr/>
        </p:nvSpPr>
        <p:spPr>
          <a:xfrm>
            <a:off x="6096000" y="1331135"/>
            <a:ext cx="4689592" cy="4951828"/>
          </a:xfrm>
          <a:prstGeom prst="rect">
            <a:avLst/>
          </a:prstGeom>
          <a:gradFill flip="none" rotWithShape="1">
            <a:gsLst>
              <a:gs pos="80000">
                <a:schemeClr val="bg1"/>
              </a:gs>
              <a:gs pos="16000">
                <a:schemeClr val="bg1">
                  <a:lumMod val="95000"/>
                </a:schemeClr>
              </a:gs>
              <a:gs pos="1000">
                <a:schemeClr val="bg1">
                  <a:lumMod val="50000"/>
                </a:schemeClr>
              </a:gs>
            </a:gsLst>
            <a:lin ang="0" scaled="1"/>
            <a:tileRect/>
          </a:gradFill>
          <a:ln>
            <a:noFill/>
          </a:ln>
          <a:effectLst>
            <a:outerShdw blurRad="88900" dist="1016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22" name="Rectangle 21">
            <a:extLst>
              <a:ext uri="{FF2B5EF4-FFF2-40B4-BE49-F238E27FC236}">
                <a16:creationId xmlns:a16="http://schemas.microsoft.com/office/drawing/2014/main" xmlns="" id="{C70EC012-A606-47EF-A144-ED1413BEE4A1}"/>
              </a:ext>
            </a:extLst>
          </p:cNvPr>
          <p:cNvSpPr/>
          <p:nvPr/>
        </p:nvSpPr>
        <p:spPr>
          <a:xfrm>
            <a:off x="704193" y="1331135"/>
            <a:ext cx="5391807" cy="4951828"/>
          </a:xfrm>
          <a:prstGeom prst="rect">
            <a:avLst/>
          </a:prstGeom>
          <a:gradFill flip="none" rotWithShape="1">
            <a:gsLst>
              <a:gs pos="96000">
                <a:srgbClr val="33405F"/>
              </a:gs>
              <a:gs pos="14000">
                <a:srgbClr val="53689B"/>
              </a:gs>
              <a:gs pos="0">
                <a:srgbClr val="28324B"/>
              </a:gs>
            </a:gsLst>
            <a:lin ang="10800000" scaled="1"/>
            <a:tileRect/>
          </a:gra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3" name="Right Triangle 2">
            <a:extLst>
              <a:ext uri="{FF2B5EF4-FFF2-40B4-BE49-F238E27FC236}">
                <a16:creationId xmlns:a16="http://schemas.microsoft.com/office/drawing/2014/main" xmlns="" id="{D2A8B9BB-262F-40F6-9659-A9C425110CE3}"/>
              </a:ext>
            </a:extLst>
          </p:cNvPr>
          <p:cNvSpPr/>
          <p:nvPr/>
        </p:nvSpPr>
        <p:spPr>
          <a:xfrm flipV="1">
            <a:off x="6181532" y="2696572"/>
            <a:ext cx="3153103" cy="519679"/>
          </a:xfrm>
          <a:prstGeom prst="rtTriangle">
            <a:avLst/>
          </a:prstGeom>
          <a:solidFill>
            <a:schemeClr val="tx1">
              <a:alpha val="25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37" name="Right Triangle 36">
            <a:extLst>
              <a:ext uri="{FF2B5EF4-FFF2-40B4-BE49-F238E27FC236}">
                <a16:creationId xmlns:a16="http://schemas.microsoft.com/office/drawing/2014/main" xmlns="" id="{DBC73453-CD3D-47C6-BAB7-5F87E9C3F669}"/>
              </a:ext>
            </a:extLst>
          </p:cNvPr>
          <p:cNvSpPr/>
          <p:nvPr/>
        </p:nvSpPr>
        <p:spPr>
          <a:xfrm flipH="1" flipV="1">
            <a:off x="2988140" y="4673979"/>
            <a:ext cx="3153103" cy="519679"/>
          </a:xfrm>
          <a:prstGeom prst="rtTriangle">
            <a:avLst/>
          </a:prstGeom>
          <a:solidFill>
            <a:schemeClr val="tx1">
              <a:alpha val="25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82" name="Rectangle: Top Corners Rounded 81">
            <a:extLst>
              <a:ext uri="{FF2B5EF4-FFF2-40B4-BE49-F238E27FC236}">
                <a16:creationId xmlns:a16="http://schemas.microsoft.com/office/drawing/2014/main" xmlns="" id="{951C3C0D-A859-48E1-902C-6CB3893E8AFA}"/>
              </a:ext>
            </a:extLst>
          </p:cNvPr>
          <p:cNvSpPr/>
          <p:nvPr/>
        </p:nvSpPr>
        <p:spPr>
          <a:xfrm rot="16200000" flipH="1">
            <a:off x="5849002" y="4119881"/>
            <a:ext cx="301111" cy="290627"/>
          </a:xfrm>
          <a:prstGeom prst="round2SameRect">
            <a:avLst>
              <a:gd name="adj1" fmla="val 32156"/>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83" name="Rectangle: Top Corners Rounded 82">
            <a:extLst>
              <a:ext uri="{FF2B5EF4-FFF2-40B4-BE49-F238E27FC236}">
                <a16:creationId xmlns:a16="http://schemas.microsoft.com/office/drawing/2014/main" xmlns="" id="{C1EF8FAB-982B-4B9A-95DA-ADCD413FA9C9}"/>
              </a:ext>
            </a:extLst>
          </p:cNvPr>
          <p:cNvSpPr/>
          <p:nvPr/>
        </p:nvSpPr>
        <p:spPr>
          <a:xfrm rot="5400000">
            <a:off x="6081029" y="4902888"/>
            <a:ext cx="350983" cy="230558"/>
          </a:xfrm>
          <a:prstGeom prst="round2SameRect">
            <a:avLst>
              <a:gd name="adj1" fmla="val 50000"/>
              <a:gd name="adj2" fmla="val 0"/>
            </a:avLst>
          </a:prstGeom>
          <a:solidFill>
            <a:srgbClr val="7481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grpSp>
        <p:nvGrpSpPr>
          <p:cNvPr id="74" name="Group 73">
            <a:extLst>
              <a:ext uri="{FF2B5EF4-FFF2-40B4-BE49-F238E27FC236}">
                <a16:creationId xmlns:a16="http://schemas.microsoft.com/office/drawing/2014/main" xmlns="" id="{362F829F-637B-4CDF-99F9-D370995A56B5}"/>
              </a:ext>
            </a:extLst>
          </p:cNvPr>
          <p:cNvGrpSpPr/>
          <p:nvPr/>
        </p:nvGrpSpPr>
        <p:grpSpPr>
          <a:xfrm>
            <a:off x="5862704" y="2194070"/>
            <a:ext cx="4625730" cy="1899280"/>
            <a:chOff x="5830771" y="583473"/>
            <a:chExt cx="4363505" cy="947379"/>
          </a:xfrm>
          <a:effectLst>
            <a:outerShdw blurRad="50800" dist="38100" algn="l" rotWithShape="0">
              <a:prstClr val="black">
                <a:alpha val="40000"/>
              </a:prstClr>
            </a:outerShdw>
          </a:effectLst>
        </p:grpSpPr>
        <p:sp>
          <p:nvSpPr>
            <p:cNvPr id="13" name="Freeform: Shape 12">
              <a:extLst>
                <a:ext uri="{FF2B5EF4-FFF2-40B4-BE49-F238E27FC236}">
                  <a16:creationId xmlns:a16="http://schemas.microsoft.com/office/drawing/2014/main" xmlns="" id="{9EE0A1F4-FD02-4AE5-9E64-B928A0821AE3}"/>
                </a:ext>
              </a:extLst>
            </p:cNvPr>
            <p:cNvSpPr/>
            <p:nvPr/>
          </p:nvSpPr>
          <p:spPr>
            <a:xfrm>
              <a:off x="5830771" y="583473"/>
              <a:ext cx="4363505" cy="947379"/>
            </a:xfrm>
            <a:custGeom>
              <a:avLst/>
              <a:gdLst>
                <a:gd name="connsiteX0" fmla="*/ 231638 w 4651717"/>
                <a:gd name="connsiteY0" fmla="*/ 0 h 1009954"/>
                <a:gd name="connsiteX1" fmla="*/ 4065563 w 4651717"/>
                <a:gd name="connsiteY1" fmla="*/ 0 h 1009954"/>
                <a:gd name="connsiteX2" fmla="*/ 4065563 w 4651717"/>
                <a:gd name="connsiteY2" fmla="*/ 1 h 1009954"/>
                <a:gd name="connsiteX3" fmla="*/ 4651717 w 4651717"/>
                <a:gd name="connsiteY3" fmla="*/ 386988 h 1009954"/>
                <a:gd name="connsiteX4" fmla="*/ 4065563 w 4651717"/>
                <a:gd name="connsiteY4" fmla="*/ 773975 h 1009954"/>
                <a:gd name="connsiteX5" fmla="*/ 4065563 w 4651717"/>
                <a:gd name="connsiteY5" fmla="*/ 771378 h 1009954"/>
                <a:gd name="connsiteX6" fmla="*/ 281427 w 4651717"/>
                <a:gd name="connsiteY6" fmla="*/ 771378 h 1009954"/>
                <a:gd name="connsiteX7" fmla="*/ 22115 w 4651717"/>
                <a:gd name="connsiteY7" fmla="*/ 917092 h 1009954"/>
                <a:gd name="connsiteX8" fmla="*/ 0 w 4651717"/>
                <a:gd name="connsiteY8" fmla="*/ 1009954 h 1009954"/>
                <a:gd name="connsiteX9" fmla="*/ 0 w 4651717"/>
                <a:gd name="connsiteY9" fmla="*/ 196371 h 1009954"/>
                <a:gd name="connsiteX10" fmla="*/ 231638 w 4651717"/>
                <a:gd name="connsiteY10" fmla="*/ 0 h 100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51717" h="1009954">
                  <a:moveTo>
                    <a:pt x="231638" y="0"/>
                  </a:moveTo>
                  <a:lnTo>
                    <a:pt x="4065563" y="0"/>
                  </a:lnTo>
                  <a:lnTo>
                    <a:pt x="4065563" y="1"/>
                  </a:lnTo>
                  <a:lnTo>
                    <a:pt x="4651717" y="386988"/>
                  </a:lnTo>
                  <a:lnTo>
                    <a:pt x="4065563" y="773975"/>
                  </a:lnTo>
                  <a:lnTo>
                    <a:pt x="4065563" y="771378"/>
                  </a:lnTo>
                  <a:lnTo>
                    <a:pt x="281427" y="771378"/>
                  </a:lnTo>
                  <a:cubicBezTo>
                    <a:pt x="164855" y="771378"/>
                    <a:pt x="64838" y="831462"/>
                    <a:pt x="22115" y="917092"/>
                  </a:cubicBezTo>
                  <a:lnTo>
                    <a:pt x="0" y="1009954"/>
                  </a:lnTo>
                  <a:lnTo>
                    <a:pt x="0" y="196371"/>
                  </a:lnTo>
                  <a:cubicBezTo>
                    <a:pt x="0" y="87918"/>
                    <a:pt x="103708" y="0"/>
                    <a:pt x="231638" y="0"/>
                  </a:cubicBezTo>
                  <a:close/>
                </a:path>
              </a:pathLst>
            </a:custGeom>
            <a:gradFill flip="none" rotWithShape="1">
              <a:gsLst>
                <a:gs pos="6000">
                  <a:srgbClr val="A5EA25"/>
                </a:gs>
                <a:gs pos="0">
                  <a:srgbClr val="53C241"/>
                </a:gs>
                <a:gs pos="97683">
                  <a:srgbClr val="49BC44"/>
                </a:gs>
                <a:gs pos="11000">
                  <a:srgbClr val="75D33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alibri" pitchFamily="34" charset="0"/>
                <a:cs typeface="Calibri" pitchFamily="34" charset="0"/>
              </a:endParaRPr>
            </a:p>
          </p:txBody>
        </p:sp>
        <p:sp>
          <p:nvSpPr>
            <p:cNvPr id="2" name="TextBox 1">
              <a:extLst>
                <a:ext uri="{FF2B5EF4-FFF2-40B4-BE49-F238E27FC236}">
                  <a16:creationId xmlns:a16="http://schemas.microsoft.com/office/drawing/2014/main" xmlns="" id="{2D4D6F59-136E-4C68-A837-F135754116C2}"/>
                </a:ext>
              </a:extLst>
            </p:cNvPr>
            <p:cNvSpPr txBox="1"/>
            <p:nvPr/>
          </p:nvSpPr>
          <p:spPr>
            <a:xfrm>
              <a:off x="9425987" y="817392"/>
              <a:ext cx="683992" cy="353100"/>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Calibri" pitchFamily="34" charset="0"/>
                  <a:ea typeface="Open Sans" panose="020B0606030504020204" pitchFamily="34" charset="0"/>
                  <a:cs typeface="Calibri" pitchFamily="34" charset="0"/>
                </a:rPr>
                <a:t>01</a:t>
              </a:r>
            </a:p>
          </p:txBody>
        </p:sp>
        <p:sp>
          <p:nvSpPr>
            <p:cNvPr id="4" name="Oval 3">
              <a:extLst>
                <a:ext uri="{FF2B5EF4-FFF2-40B4-BE49-F238E27FC236}">
                  <a16:creationId xmlns:a16="http://schemas.microsoft.com/office/drawing/2014/main" xmlns="" id="{CCC4F5A1-6968-44C1-93C0-00F8C163F68C}"/>
                </a:ext>
              </a:extLst>
            </p:cNvPr>
            <p:cNvSpPr/>
            <p:nvPr/>
          </p:nvSpPr>
          <p:spPr>
            <a:xfrm>
              <a:off x="9014716" y="782256"/>
              <a:ext cx="504166" cy="365761"/>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pic>
          <p:nvPicPr>
            <p:cNvPr id="6" name="Graphic 5" descr="Folder">
              <a:extLst>
                <a:ext uri="{FF2B5EF4-FFF2-40B4-BE49-F238E27FC236}">
                  <a16:creationId xmlns:a16="http://schemas.microsoft.com/office/drawing/2014/main" xmlns="" id="{60D5F116-6A99-45DF-A8C7-D45BBCEFE01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105884" y="796980"/>
              <a:ext cx="365760" cy="365760"/>
            </a:xfrm>
            <a:prstGeom prst="rect">
              <a:avLst/>
            </a:prstGeom>
          </p:spPr>
        </p:pic>
        <p:sp>
          <p:nvSpPr>
            <p:cNvPr id="56" name="TextBox 55">
              <a:extLst>
                <a:ext uri="{FF2B5EF4-FFF2-40B4-BE49-F238E27FC236}">
                  <a16:creationId xmlns:a16="http://schemas.microsoft.com/office/drawing/2014/main" xmlns="" id="{5B1F1C4D-6FED-42CE-A54C-D52315B2AED8}"/>
                </a:ext>
              </a:extLst>
            </p:cNvPr>
            <p:cNvSpPr txBox="1"/>
            <p:nvPr/>
          </p:nvSpPr>
          <p:spPr>
            <a:xfrm>
              <a:off x="6101496" y="687152"/>
              <a:ext cx="2828924" cy="598736"/>
            </a:xfrm>
            <a:prstGeom prst="rect">
              <a:avLst/>
            </a:prstGeom>
            <a:noFill/>
          </p:spPr>
          <p:txBody>
            <a:bodyPr wrap="square" rtlCol="0">
              <a:spAutoFit/>
            </a:bodyPr>
            <a:lstStyle/>
            <a:p>
              <a:pPr algn="ctr"/>
              <a:r>
                <a:rPr lang="en-US" sz="3600" b="1" smtClean="0">
                  <a:solidFill>
                    <a:srgbClr val="002060"/>
                  </a:solidFill>
                  <a:effectLst>
                    <a:outerShdw blurRad="38100" dist="38100" dir="2700000" algn="tl">
                      <a:srgbClr val="000000">
                        <a:alpha val="43137"/>
                      </a:srgbClr>
                    </a:outerShdw>
                  </a:effectLst>
                  <a:latin typeface="Calibri" pitchFamily="34" charset="0"/>
                  <a:ea typeface="Open Sans" panose="020B0606030504020204" pitchFamily="34" charset="0"/>
                  <a:cs typeface="Calibri" pitchFamily="34" charset="0"/>
                </a:rPr>
                <a:t>NHÂN </a:t>
              </a:r>
              <a:r>
                <a:rPr lang="en-US" sz="3600" b="1" dirty="0">
                  <a:solidFill>
                    <a:srgbClr val="002060"/>
                  </a:solidFill>
                  <a:effectLst>
                    <a:outerShdw blurRad="38100" dist="38100" dir="2700000" algn="tl">
                      <a:srgbClr val="000000">
                        <a:alpha val="43137"/>
                      </a:srgbClr>
                    </a:outerShdw>
                  </a:effectLst>
                  <a:latin typeface="Calibri" pitchFamily="34" charset="0"/>
                  <a:ea typeface="Open Sans" panose="020B0606030504020204" pitchFamily="34" charset="0"/>
                  <a:cs typeface="Calibri" pitchFamily="34" charset="0"/>
                </a:rPr>
                <a:t>TỐ</a:t>
              </a:r>
            </a:p>
            <a:p>
              <a:pPr algn="ctr"/>
              <a:r>
                <a:rPr lang="en-US" sz="3600" b="1" dirty="0">
                  <a:solidFill>
                    <a:srgbClr val="002060"/>
                  </a:solidFill>
                  <a:effectLst>
                    <a:outerShdw blurRad="38100" dist="38100" dir="2700000" algn="tl">
                      <a:srgbClr val="000000">
                        <a:alpha val="43137"/>
                      </a:srgbClr>
                    </a:outerShdw>
                  </a:effectLst>
                  <a:latin typeface="Calibri" pitchFamily="34" charset="0"/>
                  <a:ea typeface="Open Sans" panose="020B0606030504020204" pitchFamily="34" charset="0"/>
                  <a:cs typeface="Calibri" pitchFamily="34" charset="0"/>
                </a:rPr>
                <a:t>TỰ NHIÊN</a:t>
              </a:r>
            </a:p>
          </p:txBody>
        </p:sp>
      </p:grpSp>
      <p:grpSp>
        <p:nvGrpSpPr>
          <p:cNvPr id="75" name="Group 74">
            <a:extLst>
              <a:ext uri="{FF2B5EF4-FFF2-40B4-BE49-F238E27FC236}">
                <a16:creationId xmlns:a16="http://schemas.microsoft.com/office/drawing/2014/main" xmlns="" id="{AC9B308F-D667-4E4E-A1F1-B0E009190756}"/>
              </a:ext>
            </a:extLst>
          </p:cNvPr>
          <p:cNvGrpSpPr/>
          <p:nvPr/>
        </p:nvGrpSpPr>
        <p:grpSpPr>
          <a:xfrm>
            <a:off x="992889" y="3505114"/>
            <a:ext cx="5391807" cy="2028522"/>
            <a:chOff x="1344330" y="1300830"/>
            <a:chExt cx="5016893" cy="947379"/>
          </a:xfrm>
          <a:effectLst>
            <a:outerShdw blurRad="50800" dist="38100" dir="10800000" algn="r" rotWithShape="0">
              <a:prstClr val="black">
                <a:alpha val="40000"/>
              </a:prstClr>
            </a:outerShdw>
          </a:effectLst>
        </p:grpSpPr>
        <p:sp>
          <p:nvSpPr>
            <p:cNvPr id="14" name="Freeform: Shape 13">
              <a:extLst>
                <a:ext uri="{FF2B5EF4-FFF2-40B4-BE49-F238E27FC236}">
                  <a16:creationId xmlns:a16="http://schemas.microsoft.com/office/drawing/2014/main" xmlns="" id="{3FDDE1A5-7210-481A-B478-D2E5568780FB}"/>
                </a:ext>
              </a:extLst>
            </p:cNvPr>
            <p:cNvSpPr/>
            <p:nvPr/>
          </p:nvSpPr>
          <p:spPr>
            <a:xfrm rot="16200000" flipH="1">
              <a:off x="3379087" y="-733927"/>
              <a:ext cx="947379" cy="5016893"/>
            </a:xfrm>
            <a:custGeom>
              <a:avLst/>
              <a:gdLst>
                <a:gd name="connsiteX0" fmla="*/ 0 w 1009954"/>
                <a:gd name="connsiteY0" fmla="*/ 586155 h 4651718"/>
                <a:gd name="connsiteX1" fmla="*/ 0 w 1009954"/>
                <a:gd name="connsiteY1" fmla="*/ 4420080 h 4651718"/>
                <a:gd name="connsiteX2" fmla="*/ 196371 w 1009954"/>
                <a:gd name="connsiteY2" fmla="*/ 4651718 h 4651718"/>
                <a:gd name="connsiteX3" fmla="*/ 1009954 w 1009954"/>
                <a:gd name="connsiteY3" fmla="*/ 4651718 h 4651718"/>
                <a:gd name="connsiteX4" fmla="*/ 917092 w 1009954"/>
                <a:gd name="connsiteY4" fmla="*/ 4629603 h 4651718"/>
                <a:gd name="connsiteX5" fmla="*/ 771378 w 1009954"/>
                <a:gd name="connsiteY5" fmla="*/ 4370291 h 4651718"/>
                <a:gd name="connsiteX6" fmla="*/ 771378 w 1009954"/>
                <a:gd name="connsiteY6" fmla="*/ 586155 h 4651718"/>
                <a:gd name="connsiteX7" fmla="*/ 773974 w 1009954"/>
                <a:gd name="connsiteY7" fmla="*/ 586155 h 4651718"/>
                <a:gd name="connsiteX8" fmla="*/ 386987 w 1009954"/>
                <a:gd name="connsiteY8" fmla="*/ 0 h 4651718"/>
                <a:gd name="connsiteX9" fmla="*/ 0 w 1009954"/>
                <a:gd name="connsiteY9" fmla="*/ 586155 h 465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9954" h="4651718">
                  <a:moveTo>
                    <a:pt x="0" y="586155"/>
                  </a:moveTo>
                  <a:lnTo>
                    <a:pt x="0" y="4420080"/>
                  </a:lnTo>
                  <a:cubicBezTo>
                    <a:pt x="0" y="4548010"/>
                    <a:pt x="87918" y="4651718"/>
                    <a:pt x="196371" y="4651718"/>
                  </a:cubicBezTo>
                  <a:lnTo>
                    <a:pt x="1009954" y="4651718"/>
                  </a:lnTo>
                  <a:lnTo>
                    <a:pt x="917092" y="4629603"/>
                  </a:lnTo>
                  <a:cubicBezTo>
                    <a:pt x="831462" y="4586880"/>
                    <a:pt x="771378" y="4486863"/>
                    <a:pt x="771378" y="4370291"/>
                  </a:cubicBezTo>
                  <a:lnTo>
                    <a:pt x="771378" y="586155"/>
                  </a:lnTo>
                  <a:lnTo>
                    <a:pt x="773974" y="586155"/>
                  </a:lnTo>
                  <a:lnTo>
                    <a:pt x="386987" y="0"/>
                  </a:lnTo>
                  <a:lnTo>
                    <a:pt x="0" y="586155"/>
                  </a:lnTo>
                  <a:close/>
                </a:path>
              </a:pathLst>
            </a:custGeom>
            <a:gradFill flip="none" rotWithShape="1">
              <a:gsLst>
                <a:gs pos="7000">
                  <a:srgbClr val="FFCC00"/>
                </a:gs>
                <a:gs pos="0">
                  <a:srgbClr val="FF9900"/>
                </a:gs>
                <a:gs pos="97297">
                  <a:srgbClr val="FF9900"/>
                </a:gs>
                <a:gs pos="14000">
                  <a:srgbClr val="FFCC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libri" pitchFamily="34" charset="0"/>
                <a:cs typeface="Calibri" pitchFamily="34" charset="0"/>
              </a:endParaRPr>
            </a:p>
          </p:txBody>
        </p:sp>
        <p:sp>
          <p:nvSpPr>
            <p:cNvPr id="30" name="TextBox 29">
              <a:extLst>
                <a:ext uri="{FF2B5EF4-FFF2-40B4-BE49-F238E27FC236}">
                  <a16:creationId xmlns:a16="http://schemas.microsoft.com/office/drawing/2014/main" xmlns="" id="{660C0D53-536F-4550-98AF-F10EE6613D11}"/>
                </a:ext>
              </a:extLst>
            </p:cNvPr>
            <p:cNvSpPr txBox="1"/>
            <p:nvPr/>
          </p:nvSpPr>
          <p:spPr>
            <a:xfrm>
              <a:off x="1807745" y="1511633"/>
              <a:ext cx="687898" cy="330603"/>
            </a:xfrm>
            <a:prstGeom prst="rect">
              <a:avLst/>
            </a:prstGeom>
            <a:noFill/>
          </p:spPr>
          <p:txBody>
            <a:bodyPr wrap="square" rtlCol="0">
              <a:spAutoFit/>
            </a:bodyPr>
            <a:lstStyle/>
            <a:p>
              <a:pPr algn="ctr"/>
              <a:r>
                <a:rPr lang="en-US" sz="4000" b="1" dirty="0">
                  <a:solidFill>
                    <a:srgbClr val="002060"/>
                  </a:solidFill>
                  <a:effectLst>
                    <a:outerShdw blurRad="38100" dist="38100" dir="2700000" algn="tl">
                      <a:srgbClr val="000000">
                        <a:alpha val="43137"/>
                      </a:srgbClr>
                    </a:outerShdw>
                  </a:effectLst>
                  <a:latin typeface="Calibri" pitchFamily="34" charset="0"/>
                  <a:ea typeface="Open Sans" panose="020B0606030504020204" pitchFamily="34" charset="0"/>
                  <a:cs typeface="Calibri" pitchFamily="34" charset="0"/>
                </a:rPr>
                <a:t>02</a:t>
              </a:r>
            </a:p>
          </p:txBody>
        </p:sp>
        <p:sp>
          <p:nvSpPr>
            <p:cNvPr id="44" name="Oval 43">
              <a:extLst>
                <a:ext uri="{FF2B5EF4-FFF2-40B4-BE49-F238E27FC236}">
                  <a16:creationId xmlns:a16="http://schemas.microsoft.com/office/drawing/2014/main" xmlns="" id="{0E4672A8-2B20-4392-8764-80B05773DFAA}"/>
                </a:ext>
              </a:extLst>
            </p:cNvPr>
            <p:cNvSpPr/>
            <p:nvPr/>
          </p:nvSpPr>
          <p:spPr>
            <a:xfrm>
              <a:off x="2506991" y="1532278"/>
              <a:ext cx="515896" cy="2427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pic>
          <p:nvPicPr>
            <p:cNvPr id="8" name="Graphic 7" descr="Open folder">
              <a:extLst>
                <a:ext uri="{FF2B5EF4-FFF2-40B4-BE49-F238E27FC236}">
                  <a16:creationId xmlns:a16="http://schemas.microsoft.com/office/drawing/2014/main" xmlns="" id="{E12FB155-6A05-419E-9F91-040499A9060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656243" y="1494839"/>
              <a:ext cx="306694" cy="306694"/>
            </a:xfrm>
            <a:prstGeom prst="rect">
              <a:avLst/>
            </a:prstGeom>
          </p:spPr>
        </p:pic>
        <p:sp>
          <p:nvSpPr>
            <p:cNvPr id="63" name="TextBox 62">
              <a:extLst>
                <a:ext uri="{FF2B5EF4-FFF2-40B4-BE49-F238E27FC236}">
                  <a16:creationId xmlns:a16="http://schemas.microsoft.com/office/drawing/2014/main" xmlns="" id="{7D7D97FA-55AE-4F16-8263-835E28F62454}"/>
                </a:ext>
              </a:extLst>
            </p:cNvPr>
            <p:cNvSpPr txBox="1"/>
            <p:nvPr/>
          </p:nvSpPr>
          <p:spPr>
            <a:xfrm>
              <a:off x="2857341" y="1377945"/>
              <a:ext cx="3412447" cy="560589"/>
            </a:xfrm>
            <a:prstGeom prst="rect">
              <a:avLst/>
            </a:prstGeom>
            <a:noFill/>
          </p:spPr>
          <p:txBody>
            <a:bodyPr wrap="square" rtlCol="0">
              <a:spAutoFit/>
            </a:bodyPr>
            <a:lstStyle/>
            <a:p>
              <a:pPr algn="ctr"/>
              <a:r>
                <a:rPr lang="en-US" sz="3600" b="1" smtClean="0">
                  <a:solidFill>
                    <a:srgbClr val="002060"/>
                  </a:solidFill>
                  <a:effectLst>
                    <a:outerShdw blurRad="38100" dist="38100" dir="2700000" algn="tl">
                      <a:srgbClr val="000000">
                        <a:alpha val="43137"/>
                      </a:srgbClr>
                    </a:outerShdw>
                  </a:effectLst>
                  <a:latin typeface="Calibri" pitchFamily="34" charset="0"/>
                  <a:ea typeface="Open Sans" panose="020B0606030504020204" pitchFamily="34" charset="0"/>
                  <a:cs typeface="Calibri" pitchFamily="34" charset="0"/>
                </a:rPr>
                <a:t>NHÂN </a:t>
              </a:r>
              <a:r>
                <a:rPr lang="en-US" sz="3600" b="1" dirty="0">
                  <a:solidFill>
                    <a:srgbClr val="002060"/>
                  </a:solidFill>
                  <a:effectLst>
                    <a:outerShdw blurRad="38100" dist="38100" dir="2700000" algn="tl">
                      <a:srgbClr val="000000">
                        <a:alpha val="43137"/>
                      </a:srgbClr>
                    </a:outerShdw>
                  </a:effectLst>
                  <a:latin typeface="Calibri" pitchFamily="34" charset="0"/>
                  <a:ea typeface="Open Sans" panose="020B0606030504020204" pitchFamily="34" charset="0"/>
                  <a:cs typeface="Calibri" pitchFamily="34" charset="0"/>
                </a:rPr>
                <a:t>TỐ</a:t>
              </a:r>
            </a:p>
            <a:p>
              <a:pPr algn="ctr"/>
              <a:r>
                <a:rPr lang="en-US" sz="3600" b="1" dirty="0">
                  <a:solidFill>
                    <a:srgbClr val="002060"/>
                  </a:solidFill>
                  <a:effectLst>
                    <a:outerShdw blurRad="38100" dist="38100" dir="2700000" algn="tl">
                      <a:srgbClr val="000000">
                        <a:alpha val="43137"/>
                      </a:srgbClr>
                    </a:outerShdw>
                  </a:effectLst>
                  <a:latin typeface="Calibri" pitchFamily="34" charset="0"/>
                  <a:ea typeface="Open Sans" panose="020B0606030504020204" pitchFamily="34" charset="0"/>
                  <a:cs typeface="Calibri" pitchFamily="34" charset="0"/>
                </a:rPr>
                <a:t>KINH TẾ - XÃ HỘI</a:t>
              </a:r>
            </a:p>
          </p:txBody>
        </p:sp>
      </p:grpSp>
      <p:grpSp>
        <p:nvGrpSpPr>
          <p:cNvPr id="85" name="Group 84">
            <a:extLst>
              <a:ext uri="{FF2B5EF4-FFF2-40B4-BE49-F238E27FC236}">
                <a16:creationId xmlns:a16="http://schemas.microsoft.com/office/drawing/2014/main" xmlns="" id="{2380F02B-6124-422A-BFF5-12FA9882B7C2}"/>
              </a:ext>
            </a:extLst>
          </p:cNvPr>
          <p:cNvGrpSpPr/>
          <p:nvPr/>
        </p:nvGrpSpPr>
        <p:grpSpPr>
          <a:xfrm>
            <a:off x="2796885" y="294475"/>
            <a:ext cx="6425492" cy="1015663"/>
            <a:chOff x="3005070" y="55804"/>
            <a:chExt cx="6181859" cy="774780"/>
          </a:xfrm>
        </p:grpSpPr>
        <p:sp>
          <p:nvSpPr>
            <p:cNvPr id="90" name="Rectangle: Rounded Corners 89">
              <a:extLst>
                <a:ext uri="{FF2B5EF4-FFF2-40B4-BE49-F238E27FC236}">
                  <a16:creationId xmlns:a16="http://schemas.microsoft.com/office/drawing/2014/main" xmlns="" id="{06E8CEAB-6DCF-4465-8D8F-1C4DDCDA7721}"/>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b="1">
                <a:latin typeface="Calibri" pitchFamily="34" charset="0"/>
                <a:cs typeface="Calibri" pitchFamily="34" charset="0"/>
              </a:endParaRPr>
            </a:p>
          </p:txBody>
        </p:sp>
        <p:sp>
          <p:nvSpPr>
            <p:cNvPr id="91" name="TextBox 90">
              <a:extLst>
                <a:ext uri="{FF2B5EF4-FFF2-40B4-BE49-F238E27FC236}">
                  <a16:creationId xmlns:a16="http://schemas.microsoft.com/office/drawing/2014/main" xmlns="" id="{B4B2AFA0-9F7F-4348-B1B4-F19DE6C887F4}"/>
                </a:ext>
              </a:extLst>
            </p:cNvPr>
            <p:cNvSpPr txBox="1"/>
            <p:nvPr/>
          </p:nvSpPr>
          <p:spPr>
            <a:xfrm>
              <a:off x="3108139" y="55804"/>
              <a:ext cx="5956663" cy="774780"/>
            </a:xfrm>
            <a:prstGeom prst="rect">
              <a:avLst/>
            </a:prstGeom>
            <a:noFill/>
          </p:spPr>
          <p:txBody>
            <a:bodyPr wrap="square" rtlCol="0">
              <a:spAutoFit/>
            </a:bodyPr>
            <a:lstStyle/>
            <a:p>
              <a:pPr algn="ctr"/>
              <a:r>
                <a:rPr lang="en-US" sz="3000" b="1" smtClean="0">
                  <a:solidFill>
                    <a:srgbClr val="FFFF00"/>
                  </a:solidFill>
                  <a:effectLst>
                    <a:outerShdw blurRad="38100" dist="38100" dir="2700000" algn="tl">
                      <a:srgbClr val="000000">
                        <a:alpha val="43137"/>
                      </a:srgbClr>
                    </a:outerShdw>
                  </a:effectLst>
                  <a:latin typeface="Calibri" pitchFamily="34" charset="0"/>
                  <a:cs typeface="Calibri" pitchFamily="34" charset="0"/>
                </a:rPr>
                <a:t>1. Các nhân tố ảnh hưởng đến  </a:t>
              </a:r>
            </a:p>
            <a:p>
              <a:pPr algn="ctr"/>
              <a:r>
                <a:rPr lang="en-US" sz="3000" b="1" smtClean="0">
                  <a:solidFill>
                    <a:srgbClr val="FFFF00"/>
                  </a:solidFill>
                  <a:effectLst>
                    <a:outerShdw blurRad="38100" dist="38100" dir="2700000" algn="tl">
                      <a:srgbClr val="000000">
                        <a:alpha val="43137"/>
                      </a:srgbClr>
                    </a:outerShdw>
                  </a:effectLst>
                  <a:latin typeface="Calibri" pitchFamily="34" charset="0"/>
                  <a:cs typeface="Calibri" pitchFamily="34" charset="0"/>
                </a:rPr>
                <a:t>phát triển và phân bố Công nghiệp</a:t>
              </a:r>
              <a:endParaRPr lang="en-US" sz="3000" b="1" dirty="0">
                <a:solidFill>
                  <a:srgbClr val="FFFF00"/>
                </a:solidFill>
                <a:effectLst>
                  <a:outerShdw blurRad="38100" dist="38100" dir="2700000" algn="tl">
                    <a:srgbClr val="000000">
                      <a:alpha val="43137"/>
                    </a:srgbClr>
                  </a:outerShdw>
                </a:effectLst>
                <a:latin typeface="Calibri" pitchFamily="34" charset="0"/>
                <a:cs typeface="Calibri" pitchFamily="34" charset="0"/>
              </a:endParaRPr>
            </a:p>
          </p:txBody>
        </p:sp>
      </p:grpSp>
      <p:pic>
        <p:nvPicPr>
          <p:cNvPr id="93" name="Tạo hình 8923">
            <a:extLst>
              <a:ext uri="{FF2B5EF4-FFF2-40B4-BE49-F238E27FC236}">
                <a16:creationId xmlns:a16="http://schemas.microsoft.com/office/drawing/2014/main" xmlns="" id="{10AD0F8D-0860-4795-AAAE-B1462324FE5B}"/>
              </a:ext>
            </a:extLst>
          </p:cNvPr>
          <p:cNvPicPr>
            <a:picLocks noChangeAspect="1"/>
          </p:cNvPicPr>
          <p:nvPr/>
        </p:nvPicPr>
        <p:blipFill>
          <a:blip r:embed="rId6" cstate="print"/>
          <a:stretch>
            <a:fillRect/>
          </a:stretch>
        </p:blipFill>
        <p:spPr>
          <a:xfrm>
            <a:off x="402614" y="268989"/>
            <a:ext cx="1203144" cy="1060804"/>
          </a:xfrm>
          <a:prstGeom prst="rect">
            <a:avLst/>
          </a:prstGeom>
        </p:spPr>
      </p:pic>
      <p:pic>
        <p:nvPicPr>
          <p:cNvPr id="94" name="Tạo hình 79">
            <a:extLst>
              <a:ext uri="{FF2B5EF4-FFF2-40B4-BE49-F238E27FC236}">
                <a16:creationId xmlns:a16="http://schemas.microsoft.com/office/drawing/2014/main" xmlns="" id="{358B26D0-D11D-4B32-B5E0-626E4B1CD9E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458" t="19854" r="11856" b="24127"/>
          <a:stretch/>
        </p:blipFill>
        <p:spPr>
          <a:xfrm>
            <a:off x="10689216" y="271291"/>
            <a:ext cx="1126084" cy="1225444"/>
          </a:xfrm>
          <a:prstGeom prst="rect">
            <a:avLst/>
          </a:prstGeom>
        </p:spPr>
      </p:pic>
      <p:pic>
        <p:nvPicPr>
          <p:cNvPr id="95" name="Picture 94">
            <a:extLst>
              <a:ext uri="{FF2B5EF4-FFF2-40B4-BE49-F238E27FC236}">
                <a16:creationId xmlns:a16="http://schemas.microsoft.com/office/drawing/2014/main" xmlns="" id="{D7C91EEE-AB8F-43BB-BE61-9D62E295E18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74" b="91729" l="9917" r="89669">
                        <a14:foregroundMark x1="54132" y1="91729" x2="54132" y2="91729"/>
                      </a14:backgroundRemoval>
                    </a14:imgEffect>
                  </a14:imgLayer>
                </a14:imgProps>
              </a:ext>
            </a:extLst>
          </a:blip>
          <a:stretch>
            <a:fillRect/>
          </a:stretch>
        </p:blipFill>
        <p:spPr>
          <a:xfrm>
            <a:off x="9391055" y="4997119"/>
            <a:ext cx="945370" cy="1039125"/>
          </a:xfrm>
          <a:prstGeom prst="rect">
            <a:avLst/>
          </a:prstGeom>
        </p:spPr>
      </p:pic>
      <p:pic>
        <p:nvPicPr>
          <p:cNvPr id="96" name="Picture 95" descr="A picture containing drawing&#10;&#10;Description automatically generated">
            <a:extLst>
              <a:ext uri="{FF2B5EF4-FFF2-40B4-BE49-F238E27FC236}">
                <a16:creationId xmlns:a16="http://schemas.microsoft.com/office/drawing/2014/main" xmlns="" id="{8AB3E93C-8297-4E3A-9DB5-3DA47DA84A9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13698" y="4933818"/>
            <a:ext cx="1057862" cy="1057862"/>
          </a:xfrm>
          <a:prstGeom prst="rect">
            <a:avLst/>
          </a:prstGeom>
        </p:spPr>
      </p:pic>
    </p:spTree>
    <p:extLst>
      <p:ext uri="{BB962C8B-B14F-4D97-AF65-F5344CB8AC3E}">
        <p14:creationId xmlns:p14="http://schemas.microsoft.com/office/powerpoint/2010/main" val="18778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right)">
                                      <p:cBhvr>
                                        <p:cTn id="7" dur="500"/>
                                        <p:tgtEl>
                                          <p:spTgt spid="82"/>
                                        </p:tgtEl>
                                      </p:cBhvr>
                                    </p:animEffect>
                                  </p:childTnLst>
                                </p:cTn>
                              </p:par>
                            </p:childTnLst>
                          </p:cTn>
                        </p:par>
                        <p:par>
                          <p:cTn id="8" fill="hold">
                            <p:stCondLst>
                              <p:cond delay="500"/>
                            </p:stCondLst>
                            <p:childTnLst>
                              <p:par>
                                <p:cTn id="9" presetID="17" presetClass="entr" presetSubtype="8" fill="hold" nodeType="afterEffect">
                                  <p:stCondLst>
                                    <p:cond delay="0"/>
                                  </p:stCondLst>
                                  <p:childTnLst>
                                    <p:set>
                                      <p:cBhvr>
                                        <p:cTn id="10" dur="1" fill="hold">
                                          <p:stCondLst>
                                            <p:cond delay="0"/>
                                          </p:stCondLst>
                                        </p:cTn>
                                        <p:tgtEl>
                                          <p:spTgt spid="74"/>
                                        </p:tgtEl>
                                        <p:attrNameLst>
                                          <p:attrName>style.visibility</p:attrName>
                                        </p:attrNameLst>
                                      </p:cBhvr>
                                      <p:to>
                                        <p:strVal val="visible"/>
                                      </p:to>
                                    </p:set>
                                    <p:anim calcmode="lin" valueType="num">
                                      <p:cBhvr>
                                        <p:cTn id="11" dur="500" fill="hold"/>
                                        <p:tgtEl>
                                          <p:spTgt spid="74"/>
                                        </p:tgtEl>
                                        <p:attrNameLst>
                                          <p:attrName>ppt_x</p:attrName>
                                        </p:attrNameLst>
                                      </p:cBhvr>
                                      <p:tavLst>
                                        <p:tav tm="0">
                                          <p:val>
                                            <p:strVal val="#ppt_x-#ppt_w/2"/>
                                          </p:val>
                                        </p:tav>
                                        <p:tav tm="100000">
                                          <p:val>
                                            <p:strVal val="#ppt_x"/>
                                          </p:val>
                                        </p:tav>
                                      </p:tavLst>
                                    </p:anim>
                                    <p:anim calcmode="lin" valueType="num">
                                      <p:cBhvr>
                                        <p:cTn id="12" dur="500" fill="hold"/>
                                        <p:tgtEl>
                                          <p:spTgt spid="74"/>
                                        </p:tgtEl>
                                        <p:attrNameLst>
                                          <p:attrName>ppt_y</p:attrName>
                                        </p:attrNameLst>
                                      </p:cBhvr>
                                      <p:tavLst>
                                        <p:tav tm="0">
                                          <p:val>
                                            <p:strVal val="#ppt_y"/>
                                          </p:val>
                                        </p:tav>
                                        <p:tav tm="100000">
                                          <p:val>
                                            <p:strVal val="#ppt_y"/>
                                          </p:val>
                                        </p:tav>
                                      </p:tavLst>
                                    </p:anim>
                                    <p:anim calcmode="lin" valueType="num">
                                      <p:cBhvr>
                                        <p:cTn id="13" dur="500" fill="hold"/>
                                        <p:tgtEl>
                                          <p:spTgt spid="74"/>
                                        </p:tgtEl>
                                        <p:attrNameLst>
                                          <p:attrName>ppt_w</p:attrName>
                                        </p:attrNameLst>
                                      </p:cBhvr>
                                      <p:tavLst>
                                        <p:tav tm="0">
                                          <p:val>
                                            <p:fltVal val="0"/>
                                          </p:val>
                                        </p:tav>
                                        <p:tav tm="100000">
                                          <p:val>
                                            <p:strVal val="#ppt_w"/>
                                          </p:val>
                                        </p:tav>
                                      </p:tavLst>
                                    </p:anim>
                                    <p:anim calcmode="lin" valueType="num">
                                      <p:cBhvr>
                                        <p:cTn id="14" dur="500" fill="hold"/>
                                        <p:tgtEl>
                                          <p:spTgt spid="74"/>
                                        </p:tgtEl>
                                        <p:attrNameLst>
                                          <p:attrName>ppt_h</p:attrName>
                                        </p:attrNameLst>
                                      </p:cBhvr>
                                      <p:tavLst>
                                        <p:tav tm="0">
                                          <p:val>
                                            <p:strVal val="#ppt_h"/>
                                          </p:val>
                                        </p:tav>
                                        <p:tav tm="100000">
                                          <p:val>
                                            <p:strVal val="#ppt_h"/>
                                          </p:val>
                                        </p:tav>
                                      </p:tavLst>
                                    </p:anim>
                                  </p:childTnLst>
                                </p:cTn>
                              </p:par>
                              <p:par>
                                <p:cTn id="15" presetID="10"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1250"/>
                            </p:stCondLst>
                            <p:childTnLst>
                              <p:par>
                                <p:cTn id="19" presetID="17" presetClass="entr" presetSubtype="2" fill="hold" nodeType="afterEffect">
                                  <p:stCondLst>
                                    <p:cond delay="0"/>
                                  </p:stCondLst>
                                  <p:childTnLst>
                                    <p:set>
                                      <p:cBhvr>
                                        <p:cTn id="20" dur="1" fill="hold">
                                          <p:stCondLst>
                                            <p:cond delay="0"/>
                                          </p:stCondLst>
                                        </p:cTn>
                                        <p:tgtEl>
                                          <p:spTgt spid="95"/>
                                        </p:tgtEl>
                                        <p:attrNameLst>
                                          <p:attrName>style.visibility</p:attrName>
                                        </p:attrNameLst>
                                      </p:cBhvr>
                                      <p:to>
                                        <p:strVal val="visible"/>
                                      </p:to>
                                    </p:set>
                                    <p:anim calcmode="lin" valueType="num">
                                      <p:cBhvr>
                                        <p:cTn id="21" dur="750" fill="hold"/>
                                        <p:tgtEl>
                                          <p:spTgt spid="95"/>
                                        </p:tgtEl>
                                        <p:attrNameLst>
                                          <p:attrName>ppt_x</p:attrName>
                                        </p:attrNameLst>
                                      </p:cBhvr>
                                      <p:tavLst>
                                        <p:tav tm="0">
                                          <p:val>
                                            <p:strVal val="#ppt_x+#ppt_w/2"/>
                                          </p:val>
                                        </p:tav>
                                        <p:tav tm="100000">
                                          <p:val>
                                            <p:strVal val="#ppt_x"/>
                                          </p:val>
                                        </p:tav>
                                      </p:tavLst>
                                    </p:anim>
                                    <p:anim calcmode="lin" valueType="num">
                                      <p:cBhvr>
                                        <p:cTn id="22" dur="750" fill="hold"/>
                                        <p:tgtEl>
                                          <p:spTgt spid="95"/>
                                        </p:tgtEl>
                                        <p:attrNameLst>
                                          <p:attrName>ppt_y</p:attrName>
                                        </p:attrNameLst>
                                      </p:cBhvr>
                                      <p:tavLst>
                                        <p:tav tm="0">
                                          <p:val>
                                            <p:strVal val="#ppt_y"/>
                                          </p:val>
                                        </p:tav>
                                        <p:tav tm="100000">
                                          <p:val>
                                            <p:strVal val="#ppt_y"/>
                                          </p:val>
                                        </p:tav>
                                      </p:tavLst>
                                    </p:anim>
                                    <p:anim calcmode="lin" valueType="num">
                                      <p:cBhvr>
                                        <p:cTn id="23" dur="750" fill="hold"/>
                                        <p:tgtEl>
                                          <p:spTgt spid="95"/>
                                        </p:tgtEl>
                                        <p:attrNameLst>
                                          <p:attrName>ppt_w</p:attrName>
                                        </p:attrNameLst>
                                      </p:cBhvr>
                                      <p:tavLst>
                                        <p:tav tm="0">
                                          <p:val>
                                            <p:fltVal val="0"/>
                                          </p:val>
                                        </p:tav>
                                        <p:tav tm="100000">
                                          <p:val>
                                            <p:strVal val="#ppt_w"/>
                                          </p:val>
                                        </p:tav>
                                      </p:tavLst>
                                    </p:anim>
                                    <p:anim calcmode="lin" valueType="num">
                                      <p:cBhvr>
                                        <p:cTn id="24" dur="750" fill="hold"/>
                                        <p:tgtEl>
                                          <p:spTgt spid="95"/>
                                        </p:tgtEl>
                                        <p:attrNameLst>
                                          <p:attrName>ppt_h</p:attrName>
                                        </p:attrNameLst>
                                      </p:cBhvr>
                                      <p:tavLst>
                                        <p:tav tm="0">
                                          <p:val>
                                            <p:strVal val="#ppt_h"/>
                                          </p:val>
                                        </p:tav>
                                        <p:tav tm="100000">
                                          <p:val>
                                            <p:strVal val="#ppt_h"/>
                                          </p:val>
                                        </p:tav>
                                      </p:tavLst>
                                    </p:anim>
                                  </p:childTnLst>
                                </p:cTn>
                              </p:par>
                            </p:childTnLst>
                          </p:cTn>
                        </p:par>
                        <p:par>
                          <p:cTn id="25" fill="hold">
                            <p:stCondLst>
                              <p:cond delay="2000"/>
                            </p:stCondLst>
                            <p:childTnLst>
                              <p:par>
                                <p:cTn id="26" presetID="17" presetClass="entr" presetSubtype="2" fill="hold" nodeType="afterEffect">
                                  <p:stCondLst>
                                    <p:cond delay="0"/>
                                  </p:stCondLst>
                                  <p:childTnLst>
                                    <p:set>
                                      <p:cBhvr>
                                        <p:cTn id="27" dur="1" fill="hold">
                                          <p:stCondLst>
                                            <p:cond delay="0"/>
                                          </p:stCondLst>
                                        </p:cTn>
                                        <p:tgtEl>
                                          <p:spTgt spid="96"/>
                                        </p:tgtEl>
                                        <p:attrNameLst>
                                          <p:attrName>style.visibility</p:attrName>
                                        </p:attrNameLst>
                                      </p:cBhvr>
                                      <p:to>
                                        <p:strVal val="visible"/>
                                      </p:to>
                                    </p:set>
                                    <p:anim calcmode="lin" valueType="num">
                                      <p:cBhvr>
                                        <p:cTn id="28" dur="750" fill="hold"/>
                                        <p:tgtEl>
                                          <p:spTgt spid="96"/>
                                        </p:tgtEl>
                                        <p:attrNameLst>
                                          <p:attrName>ppt_x</p:attrName>
                                        </p:attrNameLst>
                                      </p:cBhvr>
                                      <p:tavLst>
                                        <p:tav tm="0">
                                          <p:val>
                                            <p:strVal val="#ppt_x+#ppt_w/2"/>
                                          </p:val>
                                        </p:tav>
                                        <p:tav tm="100000">
                                          <p:val>
                                            <p:strVal val="#ppt_x"/>
                                          </p:val>
                                        </p:tav>
                                      </p:tavLst>
                                    </p:anim>
                                    <p:anim calcmode="lin" valueType="num">
                                      <p:cBhvr>
                                        <p:cTn id="29" dur="750" fill="hold"/>
                                        <p:tgtEl>
                                          <p:spTgt spid="96"/>
                                        </p:tgtEl>
                                        <p:attrNameLst>
                                          <p:attrName>ppt_y</p:attrName>
                                        </p:attrNameLst>
                                      </p:cBhvr>
                                      <p:tavLst>
                                        <p:tav tm="0">
                                          <p:val>
                                            <p:strVal val="#ppt_y"/>
                                          </p:val>
                                        </p:tav>
                                        <p:tav tm="100000">
                                          <p:val>
                                            <p:strVal val="#ppt_y"/>
                                          </p:val>
                                        </p:tav>
                                      </p:tavLst>
                                    </p:anim>
                                    <p:anim calcmode="lin" valueType="num">
                                      <p:cBhvr>
                                        <p:cTn id="30" dur="750" fill="hold"/>
                                        <p:tgtEl>
                                          <p:spTgt spid="96"/>
                                        </p:tgtEl>
                                        <p:attrNameLst>
                                          <p:attrName>ppt_w</p:attrName>
                                        </p:attrNameLst>
                                      </p:cBhvr>
                                      <p:tavLst>
                                        <p:tav tm="0">
                                          <p:val>
                                            <p:fltVal val="0"/>
                                          </p:val>
                                        </p:tav>
                                        <p:tav tm="100000">
                                          <p:val>
                                            <p:strVal val="#ppt_w"/>
                                          </p:val>
                                        </p:tav>
                                      </p:tavLst>
                                    </p:anim>
                                    <p:anim calcmode="lin" valueType="num">
                                      <p:cBhvr>
                                        <p:cTn id="31" dur="750" fill="hold"/>
                                        <p:tgtEl>
                                          <p:spTgt spid="96"/>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3"/>
                                        </p:tgtEl>
                                        <p:attrNameLst>
                                          <p:attrName>style.visibility</p:attrName>
                                        </p:attrNameLst>
                                      </p:cBhvr>
                                      <p:to>
                                        <p:strVal val="visible"/>
                                      </p:to>
                                    </p:set>
                                    <p:animEffect transition="in" filter="wipe(left)">
                                      <p:cBhvr>
                                        <p:cTn id="36" dur="500"/>
                                        <p:tgtEl>
                                          <p:spTgt spid="83"/>
                                        </p:tgtEl>
                                      </p:cBhvr>
                                    </p:animEffect>
                                  </p:childTnLst>
                                </p:cTn>
                              </p:par>
                            </p:childTnLst>
                          </p:cTn>
                        </p:par>
                        <p:par>
                          <p:cTn id="37" fill="hold">
                            <p:stCondLst>
                              <p:cond delay="500"/>
                            </p:stCondLst>
                            <p:childTnLst>
                              <p:par>
                                <p:cTn id="38" presetID="17" presetClass="entr" presetSubtype="2" fill="hold" nodeType="afterEffect">
                                  <p:stCondLst>
                                    <p:cond delay="0"/>
                                  </p:stCondLst>
                                  <p:childTnLst>
                                    <p:set>
                                      <p:cBhvr>
                                        <p:cTn id="39" dur="1" fill="hold">
                                          <p:stCondLst>
                                            <p:cond delay="0"/>
                                          </p:stCondLst>
                                        </p:cTn>
                                        <p:tgtEl>
                                          <p:spTgt spid="75"/>
                                        </p:tgtEl>
                                        <p:attrNameLst>
                                          <p:attrName>style.visibility</p:attrName>
                                        </p:attrNameLst>
                                      </p:cBhvr>
                                      <p:to>
                                        <p:strVal val="visible"/>
                                      </p:to>
                                    </p:set>
                                    <p:anim calcmode="lin" valueType="num">
                                      <p:cBhvr>
                                        <p:cTn id="40" dur="500" fill="hold"/>
                                        <p:tgtEl>
                                          <p:spTgt spid="75"/>
                                        </p:tgtEl>
                                        <p:attrNameLst>
                                          <p:attrName>ppt_x</p:attrName>
                                        </p:attrNameLst>
                                      </p:cBhvr>
                                      <p:tavLst>
                                        <p:tav tm="0">
                                          <p:val>
                                            <p:strVal val="#ppt_x+#ppt_w/2"/>
                                          </p:val>
                                        </p:tav>
                                        <p:tav tm="100000">
                                          <p:val>
                                            <p:strVal val="#ppt_x"/>
                                          </p:val>
                                        </p:tav>
                                      </p:tavLst>
                                    </p:anim>
                                    <p:anim calcmode="lin" valueType="num">
                                      <p:cBhvr>
                                        <p:cTn id="41" dur="500" fill="hold"/>
                                        <p:tgtEl>
                                          <p:spTgt spid="75"/>
                                        </p:tgtEl>
                                        <p:attrNameLst>
                                          <p:attrName>ppt_y</p:attrName>
                                        </p:attrNameLst>
                                      </p:cBhvr>
                                      <p:tavLst>
                                        <p:tav tm="0">
                                          <p:val>
                                            <p:strVal val="#ppt_y"/>
                                          </p:val>
                                        </p:tav>
                                        <p:tav tm="100000">
                                          <p:val>
                                            <p:strVal val="#ppt_y"/>
                                          </p:val>
                                        </p:tav>
                                      </p:tavLst>
                                    </p:anim>
                                    <p:anim calcmode="lin" valueType="num">
                                      <p:cBhvr>
                                        <p:cTn id="42" dur="500" fill="hold"/>
                                        <p:tgtEl>
                                          <p:spTgt spid="75"/>
                                        </p:tgtEl>
                                        <p:attrNameLst>
                                          <p:attrName>ppt_w</p:attrName>
                                        </p:attrNameLst>
                                      </p:cBhvr>
                                      <p:tavLst>
                                        <p:tav tm="0">
                                          <p:val>
                                            <p:fltVal val="0"/>
                                          </p:val>
                                        </p:tav>
                                        <p:tav tm="100000">
                                          <p:val>
                                            <p:strVal val="#ppt_w"/>
                                          </p:val>
                                        </p:tav>
                                      </p:tavLst>
                                    </p:anim>
                                    <p:anim calcmode="lin" valueType="num">
                                      <p:cBhvr>
                                        <p:cTn id="43" dur="500" fill="hold"/>
                                        <p:tgtEl>
                                          <p:spTgt spid="75"/>
                                        </p:tgtEl>
                                        <p:attrNameLst>
                                          <p:attrName>ppt_h</p:attrName>
                                        </p:attrNameLst>
                                      </p:cBhvr>
                                      <p:tavLst>
                                        <p:tav tm="0">
                                          <p:val>
                                            <p:strVal val="#ppt_h"/>
                                          </p:val>
                                        </p:tav>
                                        <p:tav tm="100000">
                                          <p:val>
                                            <p:strVal val="#ppt_h"/>
                                          </p:val>
                                        </p:tav>
                                      </p:tavLst>
                                    </p:anim>
                                  </p:childTnLst>
                                </p:cTn>
                              </p:par>
                              <p:par>
                                <p:cTn id="44" presetID="10" presetClass="entr" presetSubtype="0" fill="hold" grpId="0" nodeType="withEffect">
                                  <p:stCondLst>
                                    <p:cond delay="25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childTnLst>
                          </p:cTn>
                        </p:par>
                        <p:par>
                          <p:cTn id="47" fill="hold">
                            <p:stCondLst>
                              <p:cond delay="1250"/>
                            </p:stCondLst>
                            <p:childTnLst>
                              <p:par>
                                <p:cTn id="48" presetID="42" presetClass="entr" presetSubtype="0" fill="hold" nodeType="afterEffect">
                                  <p:stCondLst>
                                    <p:cond delay="0"/>
                                  </p:stCondLst>
                                  <p:childTnLst>
                                    <p:set>
                                      <p:cBhvr>
                                        <p:cTn id="49" dur="1" fill="hold">
                                          <p:stCondLst>
                                            <p:cond delay="0"/>
                                          </p:stCondLst>
                                        </p:cTn>
                                        <p:tgtEl>
                                          <p:spTgt spid="93"/>
                                        </p:tgtEl>
                                        <p:attrNameLst>
                                          <p:attrName>style.visibility</p:attrName>
                                        </p:attrNameLst>
                                      </p:cBhvr>
                                      <p:to>
                                        <p:strVal val="visible"/>
                                      </p:to>
                                    </p:set>
                                    <p:animEffect transition="in" filter="fade">
                                      <p:cBhvr>
                                        <p:cTn id="50" dur="500"/>
                                        <p:tgtEl>
                                          <p:spTgt spid="93"/>
                                        </p:tgtEl>
                                      </p:cBhvr>
                                    </p:animEffect>
                                    <p:anim calcmode="lin" valueType="num">
                                      <p:cBhvr>
                                        <p:cTn id="51" dur="500" fill="hold"/>
                                        <p:tgtEl>
                                          <p:spTgt spid="93"/>
                                        </p:tgtEl>
                                        <p:attrNameLst>
                                          <p:attrName>ppt_x</p:attrName>
                                        </p:attrNameLst>
                                      </p:cBhvr>
                                      <p:tavLst>
                                        <p:tav tm="0">
                                          <p:val>
                                            <p:strVal val="#ppt_x"/>
                                          </p:val>
                                        </p:tav>
                                        <p:tav tm="100000">
                                          <p:val>
                                            <p:strVal val="#ppt_x"/>
                                          </p:val>
                                        </p:tav>
                                      </p:tavLst>
                                    </p:anim>
                                    <p:anim calcmode="lin" valueType="num">
                                      <p:cBhvr>
                                        <p:cTn id="52" dur="500" fill="hold"/>
                                        <p:tgtEl>
                                          <p:spTgt spid="93"/>
                                        </p:tgtEl>
                                        <p:attrNameLst>
                                          <p:attrName>ppt_y</p:attrName>
                                        </p:attrNameLst>
                                      </p:cBhvr>
                                      <p:tavLst>
                                        <p:tav tm="0">
                                          <p:val>
                                            <p:strVal val="#ppt_y+.1"/>
                                          </p:val>
                                        </p:tav>
                                        <p:tav tm="100000">
                                          <p:val>
                                            <p:strVal val="#ppt_y"/>
                                          </p:val>
                                        </p:tav>
                                      </p:tavLst>
                                    </p:anim>
                                  </p:childTnLst>
                                </p:cTn>
                              </p:par>
                            </p:childTnLst>
                          </p:cTn>
                        </p:par>
                        <p:par>
                          <p:cTn id="53" fill="hold">
                            <p:stCondLst>
                              <p:cond delay="1750"/>
                            </p:stCondLst>
                            <p:childTnLst>
                              <p:par>
                                <p:cTn id="54" presetID="6" presetClass="entr" presetSubtype="32" fill="hold" nodeType="afterEffect">
                                  <p:stCondLst>
                                    <p:cond delay="0"/>
                                  </p:stCondLst>
                                  <p:childTnLst>
                                    <p:set>
                                      <p:cBhvr>
                                        <p:cTn id="55" dur="1" fill="hold">
                                          <p:stCondLst>
                                            <p:cond delay="0"/>
                                          </p:stCondLst>
                                        </p:cTn>
                                        <p:tgtEl>
                                          <p:spTgt spid="94"/>
                                        </p:tgtEl>
                                        <p:attrNameLst>
                                          <p:attrName>style.visibility</p:attrName>
                                        </p:attrNameLst>
                                      </p:cBhvr>
                                      <p:to>
                                        <p:strVal val="visible"/>
                                      </p:to>
                                    </p:set>
                                    <p:animEffect transition="in" filter="circle(out)">
                                      <p:cBhvr>
                                        <p:cTn id="56" dur="10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7" grpId="0" animBg="1"/>
      <p:bldP spid="82" grpId="0" animBg="1"/>
      <p:bldP spid="8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421198" y="2348362"/>
            <a:ext cx="823003" cy="4512574"/>
            <a:chOff x="0" y="0"/>
            <a:chExt cx="698500" cy="8311383"/>
          </a:xfrm>
        </p:grpSpPr>
        <p:sp>
          <p:nvSpPr>
            <p:cNvPr id="3" name="Freeform 3"/>
            <p:cNvSpPr/>
            <p:nvPr/>
          </p:nvSpPr>
          <p:spPr>
            <a:xfrm>
              <a:off x="0" y="24704"/>
              <a:ext cx="698500" cy="8261974"/>
            </a:xfrm>
            <a:custGeom>
              <a:avLst/>
              <a:gdLst/>
              <a:ahLst/>
              <a:cxnLst/>
              <a:rect l="l" t="t" r="r" b="b"/>
              <a:pathLst>
                <a:path w="698500" h="8261974">
                  <a:moveTo>
                    <a:pt x="460450" y="39994"/>
                  </a:moveTo>
                  <a:lnTo>
                    <a:pt x="587300" y="113798"/>
                  </a:lnTo>
                  <a:cubicBezTo>
                    <a:pt x="656146" y="153854"/>
                    <a:pt x="698500" y="227497"/>
                    <a:pt x="698500" y="307148"/>
                  </a:cubicBezTo>
                  <a:lnTo>
                    <a:pt x="698500" y="7954828"/>
                  </a:lnTo>
                  <a:cubicBezTo>
                    <a:pt x="698500" y="8034478"/>
                    <a:pt x="656146" y="8108121"/>
                    <a:pt x="587300" y="8148178"/>
                  </a:cubicBezTo>
                  <a:lnTo>
                    <a:pt x="460450" y="8221981"/>
                  </a:lnTo>
                  <a:cubicBezTo>
                    <a:pt x="391711" y="8261975"/>
                    <a:pt x="306789" y="8261975"/>
                    <a:pt x="238050" y="8221981"/>
                  </a:cubicBezTo>
                  <a:lnTo>
                    <a:pt x="111200" y="8148178"/>
                  </a:lnTo>
                  <a:cubicBezTo>
                    <a:pt x="42354" y="8108121"/>
                    <a:pt x="0" y="8034478"/>
                    <a:pt x="0" y="7954828"/>
                  </a:cubicBezTo>
                  <a:lnTo>
                    <a:pt x="0" y="307148"/>
                  </a:lnTo>
                  <a:cubicBezTo>
                    <a:pt x="0" y="227497"/>
                    <a:pt x="42354" y="153854"/>
                    <a:pt x="111200" y="113798"/>
                  </a:cubicBezTo>
                  <a:lnTo>
                    <a:pt x="238050" y="39994"/>
                  </a:lnTo>
                  <a:cubicBezTo>
                    <a:pt x="306789" y="0"/>
                    <a:pt x="391711" y="0"/>
                    <a:pt x="460450" y="39994"/>
                  </a:cubicBezTo>
                  <a:close/>
                </a:path>
              </a:pathLst>
            </a:custGeom>
            <a:solidFill>
              <a:srgbClr val="000B5D"/>
            </a:solidFill>
          </p:spPr>
        </p:sp>
        <p:sp>
          <p:nvSpPr>
            <p:cNvPr id="4" name="TextBox 4"/>
            <p:cNvSpPr txBox="1"/>
            <p:nvPr/>
          </p:nvSpPr>
          <p:spPr>
            <a:xfrm>
              <a:off x="0" y="158750"/>
              <a:ext cx="698500" cy="8012933"/>
            </a:xfrm>
            <a:prstGeom prst="rect">
              <a:avLst/>
            </a:prstGeom>
          </p:spPr>
          <p:txBody>
            <a:bodyPr lIns="50800" tIns="50800" rIns="50800" bIns="50800" rtlCol="0" anchor="ctr"/>
            <a:lstStyle/>
            <a:p>
              <a:pPr algn="ctr">
                <a:lnSpc>
                  <a:spcPts val="1600"/>
                </a:lnSpc>
              </a:pPr>
              <a:endParaRPr sz="3200" b="1">
                <a:latin typeface="Calibri" pitchFamily="34" charset="0"/>
                <a:cs typeface="Calibri" pitchFamily="34" charset="0"/>
              </a:endParaRPr>
            </a:p>
          </p:txBody>
        </p:sp>
      </p:grpSp>
      <p:grpSp>
        <p:nvGrpSpPr>
          <p:cNvPr id="5" name="Group 5"/>
          <p:cNvGrpSpPr/>
          <p:nvPr/>
        </p:nvGrpSpPr>
        <p:grpSpPr>
          <a:xfrm>
            <a:off x="645573" y="4113671"/>
            <a:ext cx="930839" cy="808295"/>
            <a:chOff x="0" y="0"/>
            <a:chExt cx="936027" cy="812800"/>
          </a:xfrm>
        </p:grpSpPr>
        <p:sp>
          <p:nvSpPr>
            <p:cNvPr id="6" name="Freeform 6"/>
            <p:cNvSpPr/>
            <p:nvPr/>
          </p:nvSpPr>
          <p:spPr>
            <a:xfrm>
              <a:off x="0" y="0"/>
              <a:ext cx="936027" cy="812800"/>
            </a:xfrm>
            <a:custGeom>
              <a:avLst/>
              <a:gdLst/>
              <a:ahLst/>
              <a:cxnLst/>
              <a:rect l="l" t="t" r="r" b="b"/>
              <a:pathLst>
                <a:path w="936027" h="812800">
                  <a:moveTo>
                    <a:pt x="468014" y="0"/>
                  </a:moveTo>
                  <a:cubicBezTo>
                    <a:pt x="209537" y="0"/>
                    <a:pt x="0" y="181951"/>
                    <a:pt x="0" y="406400"/>
                  </a:cubicBezTo>
                  <a:cubicBezTo>
                    <a:pt x="0" y="630849"/>
                    <a:pt x="209537" y="812800"/>
                    <a:pt x="468014" y="812800"/>
                  </a:cubicBezTo>
                  <a:cubicBezTo>
                    <a:pt x="726490" y="812800"/>
                    <a:pt x="936027" y="630849"/>
                    <a:pt x="936027" y="406400"/>
                  </a:cubicBezTo>
                  <a:cubicBezTo>
                    <a:pt x="936027" y="181951"/>
                    <a:pt x="726490" y="0"/>
                    <a:pt x="468014" y="0"/>
                  </a:cubicBezTo>
                  <a:close/>
                </a:path>
              </a:pathLst>
            </a:custGeom>
            <a:solidFill>
              <a:srgbClr val="000B5D"/>
            </a:solidFill>
          </p:spPr>
        </p:sp>
        <p:sp>
          <p:nvSpPr>
            <p:cNvPr id="7" name="TextBox 7"/>
            <p:cNvSpPr txBox="1"/>
            <p:nvPr/>
          </p:nvSpPr>
          <p:spPr>
            <a:xfrm>
              <a:off x="87753" y="95250"/>
              <a:ext cx="760522" cy="641350"/>
            </a:xfrm>
            <a:prstGeom prst="rect">
              <a:avLst/>
            </a:prstGeom>
          </p:spPr>
          <p:txBody>
            <a:bodyPr lIns="50800" tIns="50800" rIns="50800" bIns="50800" rtlCol="0" anchor="ctr"/>
            <a:lstStyle/>
            <a:p>
              <a:pPr algn="ctr">
                <a:lnSpc>
                  <a:spcPts val="1600"/>
                </a:lnSpc>
              </a:pPr>
              <a:endParaRPr sz="3200" b="1">
                <a:latin typeface="Calibri" pitchFamily="34" charset="0"/>
                <a:cs typeface="Calibri" pitchFamily="34" charset="0"/>
              </a:endParaRPr>
            </a:p>
          </p:txBody>
        </p:sp>
      </p:grpSp>
      <p:grpSp>
        <p:nvGrpSpPr>
          <p:cNvPr id="8" name="Group 8"/>
          <p:cNvGrpSpPr/>
          <p:nvPr/>
        </p:nvGrpSpPr>
        <p:grpSpPr>
          <a:xfrm>
            <a:off x="686486" y="4149200"/>
            <a:ext cx="849013" cy="737238"/>
            <a:chOff x="0" y="0"/>
            <a:chExt cx="7312711" cy="6349975"/>
          </a:xfrm>
        </p:grpSpPr>
        <p:sp>
          <p:nvSpPr>
            <p:cNvPr id="9" name="Freeform 9"/>
            <p:cNvSpPr/>
            <p:nvPr/>
          </p:nvSpPr>
          <p:spPr>
            <a:xfrm>
              <a:off x="0" y="0"/>
              <a:ext cx="7312712" cy="6349975"/>
            </a:xfrm>
            <a:custGeom>
              <a:avLst/>
              <a:gdLst/>
              <a:ahLst/>
              <a:cxnLst/>
              <a:rect l="l" t="t" r="r" b="b"/>
              <a:pathLst>
                <a:path w="7312712" h="6349975">
                  <a:moveTo>
                    <a:pt x="7312712" y="3175025"/>
                  </a:moveTo>
                  <a:cubicBezTo>
                    <a:pt x="7312712" y="4928451"/>
                    <a:pt x="5675673" y="6349975"/>
                    <a:pt x="3656356" y="6349975"/>
                  </a:cubicBezTo>
                  <a:cubicBezTo>
                    <a:pt x="1637009" y="6349975"/>
                    <a:pt x="0" y="4928451"/>
                    <a:pt x="0" y="3175025"/>
                  </a:cubicBezTo>
                  <a:cubicBezTo>
                    <a:pt x="0" y="1421511"/>
                    <a:pt x="1637009" y="0"/>
                    <a:pt x="3656356" y="0"/>
                  </a:cubicBezTo>
                  <a:cubicBezTo>
                    <a:pt x="5675703" y="0"/>
                    <a:pt x="7312712" y="1421511"/>
                    <a:pt x="7312712" y="3175025"/>
                  </a:cubicBezTo>
                  <a:close/>
                </a:path>
              </a:pathLst>
            </a:custGeom>
            <a:blipFill>
              <a:blip r:embed="rId2" cstate="print"/>
              <a:stretch>
                <a:fillRect l="-27186" r="-27186"/>
              </a:stretch>
            </a:blipFill>
          </p:spPr>
        </p:sp>
      </p:grpSp>
      <p:sp>
        <p:nvSpPr>
          <p:cNvPr id="10" name="TextBox 10"/>
          <p:cNvSpPr txBox="1"/>
          <p:nvPr/>
        </p:nvSpPr>
        <p:spPr>
          <a:xfrm>
            <a:off x="1932870" y="4480249"/>
            <a:ext cx="3945416" cy="282129"/>
          </a:xfrm>
          <a:prstGeom prst="rect">
            <a:avLst/>
          </a:prstGeom>
        </p:spPr>
        <p:txBody>
          <a:bodyPr wrap="square" lIns="0" tIns="0" rIns="0" bIns="0" rtlCol="0" anchor="t">
            <a:spAutoFit/>
          </a:bodyPr>
          <a:lstStyle/>
          <a:p>
            <a:pPr>
              <a:lnSpc>
                <a:spcPts val="2239"/>
              </a:lnSpc>
            </a:pPr>
            <a:r>
              <a:rPr lang="en-US" sz="3200" b="1" smtClean="0">
                <a:solidFill>
                  <a:srgbClr val="FFFFFF"/>
                </a:solidFill>
                <a:latin typeface="Calibri" pitchFamily="34" charset="0"/>
                <a:cs typeface="Calibri" pitchFamily="34" charset="0"/>
              </a:rPr>
              <a:t>Nhóm 2. KHOÁNG </a:t>
            </a:r>
            <a:r>
              <a:rPr lang="en-US" sz="3200" b="1" dirty="0">
                <a:solidFill>
                  <a:srgbClr val="FFFFFF"/>
                </a:solidFill>
                <a:latin typeface="Calibri" pitchFamily="34" charset="0"/>
                <a:cs typeface="Calibri" pitchFamily="34" charset="0"/>
              </a:rPr>
              <a:t>SẢN</a:t>
            </a:r>
          </a:p>
        </p:txBody>
      </p:sp>
      <p:grpSp>
        <p:nvGrpSpPr>
          <p:cNvPr id="12" name="Group 12"/>
          <p:cNvGrpSpPr/>
          <p:nvPr/>
        </p:nvGrpSpPr>
        <p:grpSpPr>
          <a:xfrm rot="-5400000">
            <a:off x="9297302" y="925074"/>
            <a:ext cx="850164" cy="4512574"/>
            <a:chOff x="0" y="0"/>
            <a:chExt cx="698500" cy="8311383"/>
          </a:xfrm>
        </p:grpSpPr>
        <p:sp>
          <p:nvSpPr>
            <p:cNvPr id="13" name="Freeform 13"/>
            <p:cNvSpPr/>
            <p:nvPr/>
          </p:nvSpPr>
          <p:spPr>
            <a:xfrm>
              <a:off x="0" y="24704"/>
              <a:ext cx="698500" cy="8261974"/>
            </a:xfrm>
            <a:custGeom>
              <a:avLst/>
              <a:gdLst/>
              <a:ahLst/>
              <a:cxnLst/>
              <a:rect l="l" t="t" r="r" b="b"/>
              <a:pathLst>
                <a:path w="698500" h="8261974">
                  <a:moveTo>
                    <a:pt x="460450" y="39994"/>
                  </a:moveTo>
                  <a:lnTo>
                    <a:pt x="587300" y="113798"/>
                  </a:lnTo>
                  <a:cubicBezTo>
                    <a:pt x="656146" y="153854"/>
                    <a:pt x="698500" y="227497"/>
                    <a:pt x="698500" y="307148"/>
                  </a:cubicBezTo>
                  <a:lnTo>
                    <a:pt x="698500" y="7954828"/>
                  </a:lnTo>
                  <a:cubicBezTo>
                    <a:pt x="698500" y="8034478"/>
                    <a:pt x="656146" y="8108121"/>
                    <a:pt x="587300" y="8148178"/>
                  </a:cubicBezTo>
                  <a:lnTo>
                    <a:pt x="460450" y="8221981"/>
                  </a:lnTo>
                  <a:cubicBezTo>
                    <a:pt x="391711" y="8261975"/>
                    <a:pt x="306789" y="8261975"/>
                    <a:pt x="238050" y="8221981"/>
                  </a:cubicBezTo>
                  <a:lnTo>
                    <a:pt x="111200" y="8148178"/>
                  </a:lnTo>
                  <a:cubicBezTo>
                    <a:pt x="42354" y="8108121"/>
                    <a:pt x="0" y="8034478"/>
                    <a:pt x="0" y="7954828"/>
                  </a:cubicBezTo>
                  <a:lnTo>
                    <a:pt x="0" y="307148"/>
                  </a:lnTo>
                  <a:cubicBezTo>
                    <a:pt x="0" y="227497"/>
                    <a:pt x="42354" y="153854"/>
                    <a:pt x="111200" y="113798"/>
                  </a:cubicBezTo>
                  <a:lnTo>
                    <a:pt x="238050" y="39994"/>
                  </a:lnTo>
                  <a:cubicBezTo>
                    <a:pt x="306789" y="0"/>
                    <a:pt x="391711" y="0"/>
                    <a:pt x="460450" y="39994"/>
                  </a:cubicBezTo>
                  <a:close/>
                </a:path>
              </a:pathLst>
            </a:custGeom>
            <a:solidFill>
              <a:srgbClr val="000B5D"/>
            </a:solidFill>
          </p:spPr>
        </p:sp>
        <p:sp>
          <p:nvSpPr>
            <p:cNvPr id="14" name="TextBox 14"/>
            <p:cNvSpPr txBox="1"/>
            <p:nvPr/>
          </p:nvSpPr>
          <p:spPr>
            <a:xfrm>
              <a:off x="0" y="158750"/>
              <a:ext cx="698500" cy="8012933"/>
            </a:xfrm>
            <a:prstGeom prst="rect">
              <a:avLst/>
            </a:prstGeom>
          </p:spPr>
          <p:txBody>
            <a:bodyPr lIns="50800" tIns="50800" rIns="50800" bIns="50800" rtlCol="0" anchor="ctr"/>
            <a:lstStyle/>
            <a:p>
              <a:pPr algn="ctr">
                <a:lnSpc>
                  <a:spcPts val="1600"/>
                </a:lnSpc>
              </a:pPr>
              <a:endParaRPr sz="3200" b="1">
                <a:latin typeface="Calibri" pitchFamily="34" charset="0"/>
                <a:cs typeface="Calibri" pitchFamily="34" charset="0"/>
              </a:endParaRPr>
            </a:p>
          </p:txBody>
        </p:sp>
      </p:grpSp>
      <p:grpSp>
        <p:nvGrpSpPr>
          <p:cNvPr id="15" name="Group 15"/>
          <p:cNvGrpSpPr/>
          <p:nvPr/>
        </p:nvGrpSpPr>
        <p:grpSpPr>
          <a:xfrm>
            <a:off x="6492461" y="2849301"/>
            <a:ext cx="973635" cy="845457"/>
            <a:chOff x="0" y="0"/>
            <a:chExt cx="936027" cy="812800"/>
          </a:xfrm>
        </p:grpSpPr>
        <p:sp>
          <p:nvSpPr>
            <p:cNvPr id="16" name="Freeform 16"/>
            <p:cNvSpPr/>
            <p:nvPr/>
          </p:nvSpPr>
          <p:spPr>
            <a:xfrm>
              <a:off x="0" y="0"/>
              <a:ext cx="936027" cy="812800"/>
            </a:xfrm>
            <a:custGeom>
              <a:avLst/>
              <a:gdLst/>
              <a:ahLst/>
              <a:cxnLst/>
              <a:rect l="l" t="t" r="r" b="b"/>
              <a:pathLst>
                <a:path w="936027" h="812800">
                  <a:moveTo>
                    <a:pt x="468014" y="0"/>
                  </a:moveTo>
                  <a:cubicBezTo>
                    <a:pt x="209537" y="0"/>
                    <a:pt x="0" y="181951"/>
                    <a:pt x="0" y="406400"/>
                  </a:cubicBezTo>
                  <a:cubicBezTo>
                    <a:pt x="0" y="630849"/>
                    <a:pt x="209537" y="812800"/>
                    <a:pt x="468014" y="812800"/>
                  </a:cubicBezTo>
                  <a:cubicBezTo>
                    <a:pt x="726490" y="812800"/>
                    <a:pt x="936027" y="630849"/>
                    <a:pt x="936027" y="406400"/>
                  </a:cubicBezTo>
                  <a:cubicBezTo>
                    <a:pt x="936027" y="181951"/>
                    <a:pt x="726490" y="0"/>
                    <a:pt x="468014" y="0"/>
                  </a:cubicBezTo>
                  <a:close/>
                </a:path>
              </a:pathLst>
            </a:custGeom>
            <a:solidFill>
              <a:srgbClr val="000B5D"/>
            </a:solidFill>
          </p:spPr>
        </p:sp>
        <p:sp>
          <p:nvSpPr>
            <p:cNvPr id="17" name="TextBox 17"/>
            <p:cNvSpPr txBox="1"/>
            <p:nvPr/>
          </p:nvSpPr>
          <p:spPr>
            <a:xfrm>
              <a:off x="87753" y="95250"/>
              <a:ext cx="760522" cy="641350"/>
            </a:xfrm>
            <a:prstGeom prst="rect">
              <a:avLst/>
            </a:prstGeom>
          </p:spPr>
          <p:txBody>
            <a:bodyPr lIns="50800" tIns="50800" rIns="50800" bIns="50800" rtlCol="0" anchor="ctr"/>
            <a:lstStyle/>
            <a:p>
              <a:pPr algn="ctr">
                <a:lnSpc>
                  <a:spcPts val="1600"/>
                </a:lnSpc>
              </a:pPr>
              <a:endParaRPr sz="3200" b="1">
                <a:latin typeface="Calibri" pitchFamily="34" charset="0"/>
                <a:cs typeface="Calibri" pitchFamily="34" charset="0"/>
              </a:endParaRPr>
            </a:p>
          </p:txBody>
        </p:sp>
      </p:grpSp>
      <p:grpSp>
        <p:nvGrpSpPr>
          <p:cNvPr id="18" name="Group 18"/>
          <p:cNvGrpSpPr/>
          <p:nvPr/>
        </p:nvGrpSpPr>
        <p:grpSpPr>
          <a:xfrm>
            <a:off x="6535255" y="2886463"/>
            <a:ext cx="888047" cy="771133"/>
            <a:chOff x="0" y="0"/>
            <a:chExt cx="7312711" cy="6349975"/>
          </a:xfrm>
        </p:grpSpPr>
        <p:sp>
          <p:nvSpPr>
            <p:cNvPr id="19" name="Freeform 19"/>
            <p:cNvSpPr/>
            <p:nvPr/>
          </p:nvSpPr>
          <p:spPr>
            <a:xfrm>
              <a:off x="0" y="0"/>
              <a:ext cx="7312712" cy="6349975"/>
            </a:xfrm>
            <a:custGeom>
              <a:avLst/>
              <a:gdLst/>
              <a:ahLst/>
              <a:cxnLst/>
              <a:rect l="l" t="t" r="r" b="b"/>
              <a:pathLst>
                <a:path w="7312712" h="6349975">
                  <a:moveTo>
                    <a:pt x="7312712" y="3175025"/>
                  </a:moveTo>
                  <a:cubicBezTo>
                    <a:pt x="7312712" y="4928451"/>
                    <a:pt x="5675673" y="6349975"/>
                    <a:pt x="3656356" y="6349975"/>
                  </a:cubicBezTo>
                  <a:cubicBezTo>
                    <a:pt x="1637009" y="6349975"/>
                    <a:pt x="0" y="4928451"/>
                    <a:pt x="0" y="3175025"/>
                  </a:cubicBezTo>
                  <a:cubicBezTo>
                    <a:pt x="0" y="1421511"/>
                    <a:pt x="1637009" y="0"/>
                    <a:pt x="3656356" y="0"/>
                  </a:cubicBezTo>
                  <a:cubicBezTo>
                    <a:pt x="5675703" y="0"/>
                    <a:pt x="7312712" y="1421511"/>
                    <a:pt x="7312712" y="3175025"/>
                  </a:cubicBezTo>
                  <a:close/>
                </a:path>
              </a:pathLst>
            </a:custGeom>
            <a:blipFill>
              <a:blip r:embed="rId3" cstate="print"/>
              <a:stretch>
                <a:fillRect l="-15044" r="-15044"/>
              </a:stretch>
            </a:blipFill>
          </p:spPr>
        </p:sp>
      </p:grpSp>
      <p:sp>
        <p:nvSpPr>
          <p:cNvPr id="20" name="TextBox 20"/>
          <p:cNvSpPr txBox="1"/>
          <p:nvPr/>
        </p:nvSpPr>
        <p:spPr>
          <a:xfrm>
            <a:off x="7822554" y="3070159"/>
            <a:ext cx="3986269" cy="282129"/>
          </a:xfrm>
          <a:prstGeom prst="rect">
            <a:avLst/>
          </a:prstGeom>
        </p:spPr>
        <p:txBody>
          <a:bodyPr wrap="square" lIns="0" tIns="0" rIns="0" bIns="0" rtlCol="0" anchor="t">
            <a:spAutoFit/>
          </a:bodyPr>
          <a:lstStyle/>
          <a:p>
            <a:pPr>
              <a:lnSpc>
                <a:spcPts val="2239"/>
              </a:lnSpc>
            </a:pPr>
            <a:r>
              <a:rPr lang="en-US" sz="3200" b="1" smtClean="0">
                <a:solidFill>
                  <a:srgbClr val="FFFFFF"/>
                </a:solidFill>
                <a:latin typeface="Calibri" pitchFamily="34" charset="0"/>
                <a:cs typeface="Calibri" pitchFamily="34" charset="0"/>
              </a:rPr>
              <a:t>Nhóm 4. SINH </a:t>
            </a:r>
            <a:r>
              <a:rPr lang="en-US" sz="3200" b="1" dirty="0">
                <a:solidFill>
                  <a:srgbClr val="FFFFFF"/>
                </a:solidFill>
                <a:latin typeface="Calibri" pitchFamily="34" charset="0"/>
                <a:cs typeface="Calibri" pitchFamily="34" charset="0"/>
              </a:rPr>
              <a:t>VẬT</a:t>
            </a:r>
          </a:p>
        </p:txBody>
      </p:sp>
      <p:grpSp>
        <p:nvGrpSpPr>
          <p:cNvPr id="23" name="Group 23"/>
          <p:cNvGrpSpPr/>
          <p:nvPr/>
        </p:nvGrpSpPr>
        <p:grpSpPr>
          <a:xfrm rot="-5400000">
            <a:off x="3384014" y="3697535"/>
            <a:ext cx="895325" cy="4537354"/>
            <a:chOff x="0" y="0"/>
            <a:chExt cx="698500" cy="8105830"/>
          </a:xfrm>
        </p:grpSpPr>
        <p:sp>
          <p:nvSpPr>
            <p:cNvPr id="24" name="Freeform 24"/>
            <p:cNvSpPr/>
            <p:nvPr/>
          </p:nvSpPr>
          <p:spPr>
            <a:xfrm>
              <a:off x="0" y="24704"/>
              <a:ext cx="698500" cy="8056421"/>
            </a:xfrm>
            <a:custGeom>
              <a:avLst/>
              <a:gdLst/>
              <a:ahLst/>
              <a:cxnLst/>
              <a:rect l="l" t="t" r="r" b="b"/>
              <a:pathLst>
                <a:path w="698500" h="8056421">
                  <a:moveTo>
                    <a:pt x="460450" y="39994"/>
                  </a:moveTo>
                  <a:lnTo>
                    <a:pt x="587300" y="113798"/>
                  </a:lnTo>
                  <a:cubicBezTo>
                    <a:pt x="656146" y="153854"/>
                    <a:pt x="698500" y="227497"/>
                    <a:pt x="698500" y="307148"/>
                  </a:cubicBezTo>
                  <a:lnTo>
                    <a:pt x="698500" y="7749274"/>
                  </a:lnTo>
                  <a:cubicBezTo>
                    <a:pt x="698500" y="7828925"/>
                    <a:pt x="656146" y="7902568"/>
                    <a:pt x="587300" y="7942624"/>
                  </a:cubicBezTo>
                  <a:lnTo>
                    <a:pt x="460450" y="8016428"/>
                  </a:lnTo>
                  <a:cubicBezTo>
                    <a:pt x="391711" y="8056421"/>
                    <a:pt x="306789" y="8056421"/>
                    <a:pt x="238050" y="8016428"/>
                  </a:cubicBezTo>
                  <a:lnTo>
                    <a:pt x="111200" y="7942624"/>
                  </a:lnTo>
                  <a:cubicBezTo>
                    <a:pt x="42354" y="7902568"/>
                    <a:pt x="0" y="7828925"/>
                    <a:pt x="0" y="7749274"/>
                  </a:cubicBezTo>
                  <a:lnTo>
                    <a:pt x="0" y="307148"/>
                  </a:lnTo>
                  <a:cubicBezTo>
                    <a:pt x="0" y="227497"/>
                    <a:pt x="42354" y="153854"/>
                    <a:pt x="111200" y="113798"/>
                  </a:cubicBezTo>
                  <a:lnTo>
                    <a:pt x="238050" y="39994"/>
                  </a:lnTo>
                  <a:cubicBezTo>
                    <a:pt x="306789" y="0"/>
                    <a:pt x="391711" y="0"/>
                    <a:pt x="460450" y="39994"/>
                  </a:cubicBezTo>
                  <a:close/>
                </a:path>
              </a:pathLst>
            </a:custGeom>
            <a:solidFill>
              <a:srgbClr val="000B5D"/>
            </a:solidFill>
          </p:spPr>
        </p:sp>
        <p:sp>
          <p:nvSpPr>
            <p:cNvPr id="25" name="TextBox 25"/>
            <p:cNvSpPr txBox="1"/>
            <p:nvPr/>
          </p:nvSpPr>
          <p:spPr>
            <a:xfrm>
              <a:off x="0" y="158750"/>
              <a:ext cx="698500" cy="7807380"/>
            </a:xfrm>
            <a:prstGeom prst="rect">
              <a:avLst/>
            </a:prstGeom>
          </p:spPr>
          <p:txBody>
            <a:bodyPr lIns="50800" tIns="50800" rIns="50800" bIns="50800" rtlCol="0" anchor="ctr"/>
            <a:lstStyle/>
            <a:p>
              <a:pPr algn="ctr">
                <a:lnSpc>
                  <a:spcPts val="1600"/>
                </a:lnSpc>
              </a:pPr>
              <a:endParaRPr sz="3200" b="1">
                <a:latin typeface="Calibri" pitchFamily="34" charset="0"/>
                <a:cs typeface="Calibri" pitchFamily="34" charset="0"/>
              </a:endParaRPr>
            </a:p>
          </p:txBody>
        </p:sp>
      </p:grpSp>
      <p:grpSp>
        <p:nvGrpSpPr>
          <p:cNvPr id="26" name="Group 26"/>
          <p:cNvGrpSpPr/>
          <p:nvPr/>
        </p:nvGrpSpPr>
        <p:grpSpPr>
          <a:xfrm>
            <a:off x="613443" y="5571731"/>
            <a:ext cx="949556" cy="845457"/>
            <a:chOff x="0" y="0"/>
            <a:chExt cx="912878" cy="812800"/>
          </a:xfrm>
        </p:grpSpPr>
        <p:sp>
          <p:nvSpPr>
            <p:cNvPr id="27" name="Freeform 27"/>
            <p:cNvSpPr/>
            <p:nvPr/>
          </p:nvSpPr>
          <p:spPr>
            <a:xfrm>
              <a:off x="0" y="0"/>
              <a:ext cx="912878" cy="812800"/>
            </a:xfrm>
            <a:custGeom>
              <a:avLst/>
              <a:gdLst/>
              <a:ahLst/>
              <a:cxnLst/>
              <a:rect l="l" t="t" r="r" b="b"/>
              <a:pathLst>
                <a:path w="912878" h="812800">
                  <a:moveTo>
                    <a:pt x="456439" y="0"/>
                  </a:moveTo>
                  <a:cubicBezTo>
                    <a:pt x="204355" y="0"/>
                    <a:pt x="0" y="181951"/>
                    <a:pt x="0" y="406400"/>
                  </a:cubicBezTo>
                  <a:cubicBezTo>
                    <a:pt x="0" y="630849"/>
                    <a:pt x="204355" y="812800"/>
                    <a:pt x="456439" y="812800"/>
                  </a:cubicBezTo>
                  <a:cubicBezTo>
                    <a:pt x="708523" y="812800"/>
                    <a:pt x="912878" y="630849"/>
                    <a:pt x="912878" y="406400"/>
                  </a:cubicBezTo>
                  <a:cubicBezTo>
                    <a:pt x="912878" y="181951"/>
                    <a:pt x="708523" y="0"/>
                    <a:pt x="456439" y="0"/>
                  </a:cubicBezTo>
                  <a:close/>
                </a:path>
              </a:pathLst>
            </a:custGeom>
            <a:solidFill>
              <a:srgbClr val="000B5D"/>
            </a:solidFill>
          </p:spPr>
        </p:sp>
        <p:sp>
          <p:nvSpPr>
            <p:cNvPr id="28" name="TextBox 28"/>
            <p:cNvSpPr txBox="1"/>
            <p:nvPr/>
          </p:nvSpPr>
          <p:spPr>
            <a:xfrm>
              <a:off x="85582" y="95250"/>
              <a:ext cx="741713" cy="641350"/>
            </a:xfrm>
            <a:prstGeom prst="rect">
              <a:avLst/>
            </a:prstGeom>
          </p:spPr>
          <p:txBody>
            <a:bodyPr lIns="50800" tIns="50800" rIns="50800" bIns="50800" rtlCol="0" anchor="ctr"/>
            <a:lstStyle/>
            <a:p>
              <a:pPr algn="ctr">
                <a:lnSpc>
                  <a:spcPts val="1600"/>
                </a:lnSpc>
              </a:pPr>
              <a:endParaRPr sz="3200" b="1">
                <a:latin typeface="Calibri" pitchFamily="34" charset="0"/>
                <a:cs typeface="Calibri" pitchFamily="34" charset="0"/>
              </a:endParaRPr>
            </a:p>
          </p:txBody>
        </p:sp>
      </p:grpSp>
      <p:grpSp>
        <p:nvGrpSpPr>
          <p:cNvPr id="29" name="Group 29"/>
          <p:cNvGrpSpPr/>
          <p:nvPr/>
        </p:nvGrpSpPr>
        <p:grpSpPr>
          <a:xfrm>
            <a:off x="655179" y="5608893"/>
            <a:ext cx="866084" cy="771133"/>
            <a:chOff x="0" y="0"/>
            <a:chExt cx="7131857" cy="6349975"/>
          </a:xfrm>
        </p:grpSpPr>
        <p:sp>
          <p:nvSpPr>
            <p:cNvPr id="30" name="Freeform 30"/>
            <p:cNvSpPr/>
            <p:nvPr/>
          </p:nvSpPr>
          <p:spPr>
            <a:xfrm>
              <a:off x="0" y="0"/>
              <a:ext cx="7131857" cy="6349975"/>
            </a:xfrm>
            <a:custGeom>
              <a:avLst/>
              <a:gdLst/>
              <a:ahLst/>
              <a:cxnLst/>
              <a:rect l="l" t="t" r="r" b="b"/>
              <a:pathLst>
                <a:path w="7131857" h="6349975">
                  <a:moveTo>
                    <a:pt x="7131857" y="3175025"/>
                  </a:moveTo>
                  <a:cubicBezTo>
                    <a:pt x="7131857" y="4928451"/>
                    <a:pt x="5535305" y="6349975"/>
                    <a:pt x="3565928" y="6349975"/>
                  </a:cubicBezTo>
                  <a:cubicBezTo>
                    <a:pt x="1596523" y="6349975"/>
                    <a:pt x="0" y="4928451"/>
                    <a:pt x="0" y="3175025"/>
                  </a:cubicBezTo>
                  <a:cubicBezTo>
                    <a:pt x="0" y="1421511"/>
                    <a:pt x="1596523" y="0"/>
                    <a:pt x="3565928" y="0"/>
                  </a:cubicBezTo>
                  <a:cubicBezTo>
                    <a:pt x="5535334" y="0"/>
                    <a:pt x="7131857" y="1421511"/>
                    <a:pt x="7131857" y="3175025"/>
                  </a:cubicBezTo>
                  <a:close/>
                </a:path>
              </a:pathLst>
            </a:custGeom>
            <a:blipFill>
              <a:blip r:embed="rId4" cstate="print"/>
              <a:stretch>
                <a:fillRect l="-16819" r="-16819"/>
              </a:stretch>
            </a:blipFill>
          </p:spPr>
        </p:sp>
      </p:grpSp>
      <p:sp>
        <p:nvSpPr>
          <p:cNvPr id="31" name="TextBox 31"/>
          <p:cNvSpPr txBox="1"/>
          <p:nvPr/>
        </p:nvSpPr>
        <p:spPr>
          <a:xfrm>
            <a:off x="1897577" y="5792589"/>
            <a:ext cx="4124400" cy="282129"/>
          </a:xfrm>
          <a:prstGeom prst="rect">
            <a:avLst/>
          </a:prstGeom>
        </p:spPr>
        <p:txBody>
          <a:bodyPr wrap="square" lIns="0" tIns="0" rIns="0" bIns="0" rtlCol="0" anchor="t">
            <a:spAutoFit/>
          </a:bodyPr>
          <a:lstStyle/>
          <a:p>
            <a:pPr>
              <a:lnSpc>
                <a:spcPts val="2239"/>
              </a:lnSpc>
            </a:pPr>
            <a:r>
              <a:rPr lang="en-US" sz="3200" b="1" smtClean="0">
                <a:solidFill>
                  <a:srgbClr val="FFFFFF"/>
                </a:solidFill>
                <a:latin typeface="Calibri" pitchFamily="34" charset="0"/>
                <a:cs typeface="Calibri" pitchFamily="34" charset="0"/>
              </a:rPr>
              <a:t>Nhóm 3. NGUỒN </a:t>
            </a:r>
            <a:r>
              <a:rPr lang="en-US" sz="3200" b="1" dirty="0">
                <a:solidFill>
                  <a:srgbClr val="FFFFFF"/>
                </a:solidFill>
                <a:latin typeface="Calibri" pitchFamily="34" charset="0"/>
                <a:cs typeface="Calibri" pitchFamily="34" charset="0"/>
              </a:rPr>
              <a:t>NƯỚC</a:t>
            </a:r>
          </a:p>
        </p:txBody>
      </p:sp>
      <p:grpSp>
        <p:nvGrpSpPr>
          <p:cNvPr id="33" name="Group 33"/>
          <p:cNvGrpSpPr/>
          <p:nvPr/>
        </p:nvGrpSpPr>
        <p:grpSpPr>
          <a:xfrm rot="-5400000">
            <a:off x="9187698" y="3104945"/>
            <a:ext cx="1041239" cy="4400971"/>
            <a:chOff x="0" y="0"/>
            <a:chExt cx="698500" cy="8105830"/>
          </a:xfrm>
        </p:grpSpPr>
        <p:sp>
          <p:nvSpPr>
            <p:cNvPr id="34" name="Freeform 34"/>
            <p:cNvSpPr/>
            <p:nvPr/>
          </p:nvSpPr>
          <p:spPr>
            <a:xfrm>
              <a:off x="0" y="24704"/>
              <a:ext cx="698500" cy="8056421"/>
            </a:xfrm>
            <a:custGeom>
              <a:avLst/>
              <a:gdLst/>
              <a:ahLst/>
              <a:cxnLst/>
              <a:rect l="l" t="t" r="r" b="b"/>
              <a:pathLst>
                <a:path w="698500" h="8056421">
                  <a:moveTo>
                    <a:pt x="460450" y="39994"/>
                  </a:moveTo>
                  <a:lnTo>
                    <a:pt x="587300" y="113798"/>
                  </a:lnTo>
                  <a:cubicBezTo>
                    <a:pt x="656146" y="153854"/>
                    <a:pt x="698500" y="227497"/>
                    <a:pt x="698500" y="307148"/>
                  </a:cubicBezTo>
                  <a:lnTo>
                    <a:pt x="698500" y="7749274"/>
                  </a:lnTo>
                  <a:cubicBezTo>
                    <a:pt x="698500" y="7828925"/>
                    <a:pt x="656146" y="7902568"/>
                    <a:pt x="587300" y="7942624"/>
                  </a:cubicBezTo>
                  <a:lnTo>
                    <a:pt x="460450" y="8016428"/>
                  </a:lnTo>
                  <a:cubicBezTo>
                    <a:pt x="391711" y="8056421"/>
                    <a:pt x="306789" y="8056421"/>
                    <a:pt x="238050" y="8016428"/>
                  </a:cubicBezTo>
                  <a:lnTo>
                    <a:pt x="111200" y="7942624"/>
                  </a:lnTo>
                  <a:cubicBezTo>
                    <a:pt x="42354" y="7902568"/>
                    <a:pt x="0" y="7828925"/>
                    <a:pt x="0" y="7749274"/>
                  </a:cubicBezTo>
                  <a:lnTo>
                    <a:pt x="0" y="307148"/>
                  </a:lnTo>
                  <a:cubicBezTo>
                    <a:pt x="0" y="227497"/>
                    <a:pt x="42354" y="153854"/>
                    <a:pt x="111200" y="113798"/>
                  </a:cubicBezTo>
                  <a:lnTo>
                    <a:pt x="238050" y="39994"/>
                  </a:lnTo>
                  <a:cubicBezTo>
                    <a:pt x="306789" y="0"/>
                    <a:pt x="391711" y="0"/>
                    <a:pt x="460450" y="39994"/>
                  </a:cubicBezTo>
                  <a:close/>
                </a:path>
              </a:pathLst>
            </a:custGeom>
            <a:solidFill>
              <a:srgbClr val="000B5D"/>
            </a:solidFill>
          </p:spPr>
        </p:sp>
        <p:sp>
          <p:nvSpPr>
            <p:cNvPr id="35" name="TextBox 35"/>
            <p:cNvSpPr txBox="1"/>
            <p:nvPr/>
          </p:nvSpPr>
          <p:spPr>
            <a:xfrm>
              <a:off x="0" y="158750"/>
              <a:ext cx="698500" cy="7807380"/>
            </a:xfrm>
            <a:prstGeom prst="rect">
              <a:avLst/>
            </a:prstGeom>
          </p:spPr>
          <p:txBody>
            <a:bodyPr lIns="50800" tIns="50800" rIns="50800" bIns="50800" rtlCol="0" anchor="ctr"/>
            <a:lstStyle/>
            <a:p>
              <a:pPr algn="ctr">
                <a:lnSpc>
                  <a:spcPts val="1600"/>
                </a:lnSpc>
              </a:pPr>
              <a:endParaRPr sz="3200" b="1">
                <a:latin typeface="Calibri" pitchFamily="34" charset="0"/>
                <a:cs typeface="Calibri" pitchFamily="34" charset="0"/>
              </a:endParaRPr>
            </a:p>
          </p:txBody>
        </p:sp>
      </p:grpSp>
      <p:grpSp>
        <p:nvGrpSpPr>
          <p:cNvPr id="36" name="Group 36"/>
          <p:cNvGrpSpPr/>
          <p:nvPr/>
        </p:nvGrpSpPr>
        <p:grpSpPr>
          <a:xfrm>
            <a:off x="6558276" y="4837992"/>
            <a:ext cx="949556" cy="845457"/>
            <a:chOff x="0" y="0"/>
            <a:chExt cx="912878" cy="812800"/>
          </a:xfrm>
        </p:grpSpPr>
        <p:sp>
          <p:nvSpPr>
            <p:cNvPr id="37" name="Freeform 37"/>
            <p:cNvSpPr/>
            <p:nvPr/>
          </p:nvSpPr>
          <p:spPr>
            <a:xfrm>
              <a:off x="0" y="0"/>
              <a:ext cx="912878" cy="812800"/>
            </a:xfrm>
            <a:custGeom>
              <a:avLst/>
              <a:gdLst/>
              <a:ahLst/>
              <a:cxnLst/>
              <a:rect l="l" t="t" r="r" b="b"/>
              <a:pathLst>
                <a:path w="912878" h="812800">
                  <a:moveTo>
                    <a:pt x="456439" y="0"/>
                  </a:moveTo>
                  <a:cubicBezTo>
                    <a:pt x="204355" y="0"/>
                    <a:pt x="0" y="181951"/>
                    <a:pt x="0" y="406400"/>
                  </a:cubicBezTo>
                  <a:cubicBezTo>
                    <a:pt x="0" y="630849"/>
                    <a:pt x="204355" y="812800"/>
                    <a:pt x="456439" y="812800"/>
                  </a:cubicBezTo>
                  <a:cubicBezTo>
                    <a:pt x="708523" y="812800"/>
                    <a:pt x="912878" y="630849"/>
                    <a:pt x="912878" y="406400"/>
                  </a:cubicBezTo>
                  <a:cubicBezTo>
                    <a:pt x="912878" y="181951"/>
                    <a:pt x="708523" y="0"/>
                    <a:pt x="456439" y="0"/>
                  </a:cubicBezTo>
                  <a:close/>
                </a:path>
              </a:pathLst>
            </a:custGeom>
            <a:solidFill>
              <a:srgbClr val="000B5D"/>
            </a:solidFill>
          </p:spPr>
        </p:sp>
        <p:sp>
          <p:nvSpPr>
            <p:cNvPr id="38" name="TextBox 38"/>
            <p:cNvSpPr txBox="1"/>
            <p:nvPr/>
          </p:nvSpPr>
          <p:spPr>
            <a:xfrm>
              <a:off x="85582" y="95250"/>
              <a:ext cx="741713" cy="641350"/>
            </a:xfrm>
            <a:prstGeom prst="rect">
              <a:avLst/>
            </a:prstGeom>
          </p:spPr>
          <p:txBody>
            <a:bodyPr lIns="50800" tIns="50800" rIns="50800" bIns="50800" rtlCol="0" anchor="ctr"/>
            <a:lstStyle/>
            <a:p>
              <a:pPr algn="ctr">
                <a:lnSpc>
                  <a:spcPts val="1600"/>
                </a:lnSpc>
              </a:pPr>
              <a:endParaRPr sz="3200" b="1">
                <a:latin typeface="Calibri" pitchFamily="34" charset="0"/>
                <a:cs typeface="Calibri" pitchFamily="34" charset="0"/>
              </a:endParaRPr>
            </a:p>
          </p:txBody>
        </p:sp>
      </p:grpSp>
      <p:grpSp>
        <p:nvGrpSpPr>
          <p:cNvPr id="39" name="Group 39"/>
          <p:cNvGrpSpPr/>
          <p:nvPr/>
        </p:nvGrpSpPr>
        <p:grpSpPr>
          <a:xfrm>
            <a:off x="6600012" y="4888217"/>
            <a:ext cx="866084" cy="771133"/>
            <a:chOff x="0" y="3657346"/>
            <a:chExt cx="7131857" cy="6349975"/>
          </a:xfrm>
        </p:grpSpPr>
        <p:sp>
          <p:nvSpPr>
            <p:cNvPr id="40" name="Freeform 40"/>
            <p:cNvSpPr/>
            <p:nvPr/>
          </p:nvSpPr>
          <p:spPr>
            <a:xfrm>
              <a:off x="0" y="3657346"/>
              <a:ext cx="7131857" cy="6349975"/>
            </a:xfrm>
            <a:custGeom>
              <a:avLst/>
              <a:gdLst/>
              <a:ahLst/>
              <a:cxnLst/>
              <a:rect l="l" t="t" r="r" b="b"/>
              <a:pathLst>
                <a:path w="7131857" h="6349975">
                  <a:moveTo>
                    <a:pt x="7131857" y="3175025"/>
                  </a:moveTo>
                  <a:cubicBezTo>
                    <a:pt x="7131857" y="4928451"/>
                    <a:pt x="5535305" y="6349975"/>
                    <a:pt x="3565928" y="6349975"/>
                  </a:cubicBezTo>
                  <a:cubicBezTo>
                    <a:pt x="1596523" y="6349975"/>
                    <a:pt x="0" y="4928451"/>
                    <a:pt x="0" y="3175025"/>
                  </a:cubicBezTo>
                  <a:cubicBezTo>
                    <a:pt x="0" y="1421511"/>
                    <a:pt x="1596523" y="0"/>
                    <a:pt x="3565928" y="0"/>
                  </a:cubicBezTo>
                  <a:cubicBezTo>
                    <a:pt x="5535334" y="0"/>
                    <a:pt x="7131857" y="1421511"/>
                    <a:pt x="7131857" y="3175025"/>
                  </a:cubicBezTo>
                  <a:close/>
                </a:path>
              </a:pathLst>
            </a:custGeom>
            <a:blipFill>
              <a:blip r:embed="rId5" cstate="print"/>
              <a:stretch>
                <a:fillRect l="-16819" r="-16819"/>
              </a:stretch>
            </a:blipFill>
          </p:spPr>
        </p:sp>
      </p:grpSp>
      <p:sp>
        <p:nvSpPr>
          <p:cNvPr id="41" name="TextBox 41"/>
          <p:cNvSpPr txBox="1"/>
          <p:nvPr/>
        </p:nvSpPr>
        <p:spPr>
          <a:xfrm>
            <a:off x="7855474" y="5111102"/>
            <a:ext cx="3874972" cy="282129"/>
          </a:xfrm>
          <a:prstGeom prst="rect">
            <a:avLst/>
          </a:prstGeom>
        </p:spPr>
        <p:txBody>
          <a:bodyPr wrap="square" lIns="0" tIns="0" rIns="0" bIns="0" rtlCol="0" anchor="t">
            <a:spAutoFit/>
          </a:bodyPr>
          <a:lstStyle/>
          <a:p>
            <a:pPr>
              <a:lnSpc>
                <a:spcPts val="2239"/>
              </a:lnSpc>
            </a:pPr>
            <a:r>
              <a:rPr lang="en-US" sz="3200" b="1" smtClean="0">
                <a:solidFill>
                  <a:srgbClr val="FFFFFF"/>
                </a:solidFill>
                <a:latin typeface="Calibri" pitchFamily="34" charset="0"/>
                <a:cs typeface="Calibri" pitchFamily="34" charset="0"/>
              </a:rPr>
              <a:t>Nhóm 5. KHÍ </a:t>
            </a:r>
            <a:r>
              <a:rPr lang="en-US" sz="3200" b="1" dirty="0">
                <a:solidFill>
                  <a:srgbClr val="FFFFFF"/>
                </a:solidFill>
                <a:latin typeface="Calibri" pitchFamily="34" charset="0"/>
                <a:cs typeface="Calibri" pitchFamily="34" charset="0"/>
              </a:rPr>
              <a:t>HẬU</a:t>
            </a:r>
          </a:p>
        </p:txBody>
      </p:sp>
      <p:grpSp>
        <p:nvGrpSpPr>
          <p:cNvPr id="44" name="Group 44"/>
          <p:cNvGrpSpPr/>
          <p:nvPr/>
        </p:nvGrpSpPr>
        <p:grpSpPr>
          <a:xfrm rot="-5400000">
            <a:off x="3416030" y="957765"/>
            <a:ext cx="830067" cy="4400971"/>
            <a:chOff x="0" y="0"/>
            <a:chExt cx="698500" cy="8105830"/>
          </a:xfrm>
        </p:grpSpPr>
        <p:sp>
          <p:nvSpPr>
            <p:cNvPr id="67" name="Freeform 45"/>
            <p:cNvSpPr/>
            <p:nvPr/>
          </p:nvSpPr>
          <p:spPr>
            <a:xfrm>
              <a:off x="0" y="24704"/>
              <a:ext cx="698500" cy="8056421"/>
            </a:xfrm>
            <a:custGeom>
              <a:avLst/>
              <a:gdLst/>
              <a:ahLst/>
              <a:cxnLst/>
              <a:rect l="l" t="t" r="r" b="b"/>
              <a:pathLst>
                <a:path w="698500" h="8056421">
                  <a:moveTo>
                    <a:pt x="460450" y="39994"/>
                  </a:moveTo>
                  <a:lnTo>
                    <a:pt x="587300" y="113798"/>
                  </a:lnTo>
                  <a:cubicBezTo>
                    <a:pt x="656146" y="153854"/>
                    <a:pt x="698500" y="227497"/>
                    <a:pt x="698500" y="307148"/>
                  </a:cubicBezTo>
                  <a:lnTo>
                    <a:pt x="698500" y="7749274"/>
                  </a:lnTo>
                  <a:cubicBezTo>
                    <a:pt x="698500" y="7828925"/>
                    <a:pt x="656146" y="7902568"/>
                    <a:pt x="587300" y="7942624"/>
                  </a:cubicBezTo>
                  <a:lnTo>
                    <a:pt x="460450" y="8016428"/>
                  </a:lnTo>
                  <a:cubicBezTo>
                    <a:pt x="391711" y="8056421"/>
                    <a:pt x="306789" y="8056421"/>
                    <a:pt x="238050" y="8016428"/>
                  </a:cubicBezTo>
                  <a:lnTo>
                    <a:pt x="111200" y="7942624"/>
                  </a:lnTo>
                  <a:cubicBezTo>
                    <a:pt x="42354" y="7902568"/>
                    <a:pt x="0" y="7828925"/>
                    <a:pt x="0" y="7749274"/>
                  </a:cubicBezTo>
                  <a:lnTo>
                    <a:pt x="0" y="307148"/>
                  </a:lnTo>
                  <a:cubicBezTo>
                    <a:pt x="0" y="227497"/>
                    <a:pt x="42354" y="153854"/>
                    <a:pt x="111200" y="113798"/>
                  </a:cubicBezTo>
                  <a:lnTo>
                    <a:pt x="238050" y="39994"/>
                  </a:lnTo>
                  <a:cubicBezTo>
                    <a:pt x="306789" y="0"/>
                    <a:pt x="391711" y="0"/>
                    <a:pt x="460450" y="39994"/>
                  </a:cubicBezTo>
                  <a:close/>
                </a:path>
              </a:pathLst>
            </a:custGeom>
            <a:solidFill>
              <a:srgbClr val="000B5D"/>
            </a:solidFill>
          </p:spPr>
        </p:sp>
        <p:sp>
          <p:nvSpPr>
            <p:cNvPr id="68" name="TextBox 46"/>
            <p:cNvSpPr txBox="1"/>
            <p:nvPr/>
          </p:nvSpPr>
          <p:spPr>
            <a:xfrm>
              <a:off x="0" y="158750"/>
              <a:ext cx="698500" cy="7807380"/>
            </a:xfrm>
            <a:prstGeom prst="rect">
              <a:avLst/>
            </a:prstGeom>
          </p:spPr>
          <p:txBody>
            <a:bodyPr lIns="50800" tIns="50800" rIns="50800" bIns="50800" rtlCol="0" anchor="ctr"/>
            <a:lstStyle/>
            <a:p>
              <a:pPr algn="ctr">
                <a:lnSpc>
                  <a:spcPts val="1600"/>
                </a:lnSpc>
              </a:pPr>
              <a:endParaRPr sz="3200" b="1">
                <a:latin typeface="Calibri" pitchFamily="34" charset="0"/>
                <a:cs typeface="Calibri" pitchFamily="34" charset="0"/>
              </a:endParaRPr>
            </a:p>
          </p:txBody>
        </p:sp>
      </p:grpSp>
      <p:grpSp>
        <p:nvGrpSpPr>
          <p:cNvPr id="45" name="Group 47"/>
          <p:cNvGrpSpPr/>
          <p:nvPr/>
        </p:nvGrpSpPr>
        <p:grpSpPr>
          <a:xfrm>
            <a:off x="681021" y="2672450"/>
            <a:ext cx="949556" cy="845457"/>
            <a:chOff x="0" y="0"/>
            <a:chExt cx="912878" cy="812800"/>
          </a:xfrm>
        </p:grpSpPr>
        <p:sp>
          <p:nvSpPr>
            <p:cNvPr id="70" name="Freeform 48"/>
            <p:cNvSpPr/>
            <p:nvPr/>
          </p:nvSpPr>
          <p:spPr>
            <a:xfrm>
              <a:off x="0" y="0"/>
              <a:ext cx="912878" cy="812800"/>
            </a:xfrm>
            <a:custGeom>
              <a:avLst/>
              <a:gdLst/>
              <a:ahLst/>
              <a:cxnLst/>
              <a:rect l="l" t="t" r="r" b="b"/>
              <a:pathLst>
                <a:path w="912878" h="812800">
                  <a:moveTo>
                    <a:pt x="456439" y="0"/>
                  </a:moveTo>
                  <a:cubicBezTo>
                    <a:pt x="204355" y="0"/>
                    <a:pt x="0" y="181951"/>
                    <a:pt x="0" y="406400"/>
                  </a:cubicBezTo>
                  <a:cubicBezTo>
                    <a:pt x="0" y="630849"/>
                    <a:pt x="204355" y="812800"/>
                    <a:pt x="456439" y="812800"/>
                  </a:cubicBezTo>
                  <a:cubicBezTo>
                    <a:pt x="708523" y="812800"/>
                    <a:pt x="912878" y="630849"/>
                    <a:pt x="912878" y="406400"/>
                  </a:cubicBezTo>
                  <a:cubicBezTo>
                    <a:pt x="912878" y="181951"/>
                    <a:pt x="708523" y="0"/>
                    <a:pt x="456439" y="0"/>
                  </a:cubicBezTo>
                  <a:close/>
                </a:path>
              </a:pathLst>
            </a:custGeom>
            <a:solidFill>
              <a:srgbClr val="000B5D"/>
            </a:solidFill>
          </p:spPr>
        </p:sp>
        <p:sp>
          <p:nvSpPr>
            <p:cNvPr id="71" name="TextBox 49"/>
            <p:cNvSpPr txBox="1"/>
            <p:nvPr/>
          </p:nvSpPr>
          <p:spPr>
            <a:xfrm>
              <a:off x="85582" y="95250"/>
              <a:ext cx="741713" cy="641350"/>
            </a:xfrm>
            <a:prstGeom prst="rect">
              <a:avLst/>
            </a:prstGeom>
          </p:spPr>
          <p:txBody>
            <a:bodyPr lIns="50800" tIns="50800" rIns="50800" bIns="50800" rtlCol="0" anchor="ctr"/>
            <a:lstStyle/>
            <a:p>
              <a:pPr algn="ctr">
                <a:lnSpc>
                  <a:spcPts val="1600"/>
                </a:lnSpc>
              </a:pPr>
              <a:endParaRPr sz="3200" b="1">
                <a:latin typeface="Calibri" pitchFamily="34" charset="0"/>
                <a:cs typeface="Calibri" pitchFamily="34" charset="0"/>
              </a:endParaRPr>
            </a:p>
          </p:txBody>
        </p:sp>
      </p:grpSp>
      <p:grpSp>
        <p:nvGrpSpPr>
          <p:cNvPr id="46" name="Group 50"/>
          <p:cNvGrpSpPr/>
          <p:nvPr/>
        </p:nvGrpSpPr>
        <p:grpSpPr>
          <a:xfrm>
            <a:off x="722757" y="2709612"/>
            <a:ext cx="866084" cy="771133"/>
            <a:chOff x="0" y="0"/>
            <a:chExt cx="7131857" cy="6349975"/>
          </a:xfrm>
        </p:grpSpPr>
        <p:sp>
          <p:nvSpPr>
            <p:cNvPr id="73" name="Freeform 51"/>
            <p:cNvSpPr/>
            <p:nvPr/>
          </p:nvSpPr>
          <p:spPr>
            <a:xfrm>
              <a:off x="0" y="0"/>
              <a:ext cx="7131857" cy="6349975"/>
            </a:xfrm>
            <a:custGeom>
              <a:avLst/>
              <a:gdLst/>
              <a:ahLst/>
              <a:cxnLst/>
              <a:rect l="l" t="t" r="r" b="b"/>
              <a:pathLst>
                <a:path w="7131857" h="6349975">
                  <a:moveTo>
                    <a:pt x="7131857" y="3175025"/>
                  </a:moveTo>
                  <a:cubicBezTo>
                    <a:pt x="7131857" y="4928451"/>
                    <a:pt x="5535305" y="6349975"/>
                    <a:pt x="3565928" y="6349975"/>
                  </a:cubicBezTo>
                  <a:cubicBezTo>
                    <a:pt x="1596523" y="6349975"/>
                    <a:pt x="0" y="4928451"/>
                    <a:pt x="0" y="3175025"/>
                  </a:cubicBezTo>
                  <a:cubicBezTo>
                    <a:pt x="0" y="1421511"/>
                    <a:pt x="1596523" y="0"/>
                    <a:pt x="3565928" y="0"/>
                  </a:cubicBezTo>
                  <a:cubicBezTo>
                    <a:pt x="5535334" y="0"/>
                    <a:pt x="7131857" y="1421511"/>
                    <a:pt x="7131857" y="3175025"/>
                  </a:cubicBezTo>
                  <a:close/>
                </a:path>
              </a:pathLst>
            </a:custGeom>
            <a:blipFill>
              <a:blip r:embed="rId6" cstate="print"/>
              <a:stretch>
                <a:fillRect l="-16819" r="-16819"/>
              </a:stretch>
            </a:blipFill>
          </p:spPr>
        </p:sp>
      </p:grpSp>
      <p:sp>
        <p:nvSpPr>
          <p:cNvPr id="74" name="TextBox 52"/>
          <p:cNvSpPr txBox="1"/>
          <p:nvPr/>
        </p:nvSpPr>
        <p:spPr>
          <a:xfrm>
            <a:off x="1978219" y="3076190"/>
            <a:ext cx="3834752" cy="282129"/>
          </a:xfrm>
          <a:prstGeom prst="rect">
            <a:avLst/>
          </a:prstGeom>
        </p:spPr>
        <p:txBody>
          <a:bodyPr wrap="square" lIns="0" tIns="0" rIns="0" bIns="0" rtlCol="0" anchor="t">
            <a:spAutoFit/>
          </a:bodyPr>
          <a:lstStyle/>
          <a:p>
            <a:pPr>
              <a:lnSpc>
                <a:spcPts val="2239"/>
              </a:lnSpc>
            </a:pPr>
            <a:r>
              <a:rPr lang="en-US" sz="3200" b="1" smtClean="0">
                <a:solidFill>
                  <a:srgbClr val="FFFFFF"/>
                </a:solidFill>
                <a:latin typeface="Calibri" pitchFamily="34" charset="0"/>
                <a:cs typeface="Calibri" pitchFamily="34" charset="0"/>
              </a:rPr>
              <a:t>Nhóm 1. VỊ </a:t>
            </a:r>
            <a:r>
              <a:rPr lang="en-US" sz="3200" b="1" dirty="0">
                <a:solidFill>
                  <a:srgbClr val="FFFFFF"/>
                </a:solidFill>
                <a:latin typeface="Calibri" pitchFamily="34" charset="0"/>
                <a:cs typeface="Calibri" pitchFamily="34" charset="0"/>
              </a:rPr>
              <a:t>TRÍ ĐỊA LÍ</a:t>
            </a:r>
          </a:p>
        </p:txBody>
      </p:sp>
      <p:sp>
        <p:nvSpPr>
          <p:cNvPr id="59" name="Rectangle 58"/>
          <p:cNvSpPr/>
          <p:nvPr/>
        </p:nvSpPr>
        <p:spPr>
          <a:xfrm>
            <a:off x="176594" y="-51525"/>
            <a:ext cx="11710606" cy="600021"/>
          </a:xfrm>
          <a:prstGeom prst="rect">
            <a:avLst/>
          </a:prstGeom>
        </p:spPr>
        <p:txBody>
          <a:bodyPr wrap="square" lIns="91436" tIns="45718" rIns="91436" bIns="45718">
            <a:spAutoFit/>
          </a:bodyPr>
          <a:lstStyle/>
          <a:p>
            <a:r>
              <a:rPr lang="en-US" sz="3300" b="1" smtClean="0">
                <a:solidFill>
                  <a:srgbClr val="002060"/>
                </a:solidFill>
                <a:latin typeface="Calibri" pitchFamily="34" charset="0"/>
                <a:cs typeface="Calibri" pitchFamily="34" charset="0"/>
              </a:rPr>
              <a:t>a. Nhân tố tự nhiên</a:t>
            </a:r>
            <a:endParaRPr lang="en-US" sz="3300">
              <a:latin typeface="Calibri" pitchFamily="34" charset="0"/>
              <a:cs typeface="Calibri" pitchFamily="34" charset="0"/>
            </a:endParaRPr>
          </a:p>
        </p:txBody>
      </p:sp>
      <p:sp>
        <p:nvSpPr>
          <p:cNvPr id="60" name="Text Box 2"/>
          <p:cNvSpPr txBox="1">
            <a:spLocks noChangeArrowheads="1"/>
          </p:cNvSpPr>
          <p:nvPr/>
        </p:nvSpPr>
        <p:spPr bwMode="auto">
          <a:xfrm>
            <a:off x="203200" y="945426"/>
            <a:ext cx="11793183" cy="1138767"/>
          </a:xfrm>
          <a:prstGeom prst="rect">
            <a:avLst/>
          </a:prstGeom>
          <a:solidFill>
            <a:srgbClr val="CCFFFF"/>
          </a:solidFill>
          <a:ln w="38100">
            <a:solidFill>
              <a:srgbClr val="FF0066"/>
            </a:solidFill>
            <a:miter lim="800000"/>
            <a:headEnd/>
            <a:tailEnd/>
          </a:ln>
          <a:effectLst/>
        </p:spPr>
        <p:txBody>
          <a:bodyPr wrap="square" lIns="121914" tIns="60957" rIns="121914" bIns="60957">
            <a:spAutoFit/>
          </a:bodyPr>
          <a:lstStyle/>
          <a:p>
            <a:pPr indent="601104" algn="just"/>
            <a:r>
              <a:rPr lang="en-US" sz="3200" b="1" i="1" smtClean="0">
                <a:solidFill>
                  <a:srgbClr val="0000FF"/>
                </a:solidFill>
                <a:latin typeface="Calibri" pitchFamily="34" charset="0"/>
                <a:ea typeface="Calibri" charset="0"/>
                <a:cs typeface="Calibri" pitchFamily="34" charset="0"/>
              </a:rPr>
              <a:t>*Dựa </a:t>
            </a:r>
            <a:r>
              <a:rPr lang="en-US" sz="3200" b="1" i="1" dirty="0" smtClean="0">
                <a:solidFill>
                  <a:srgbClr val="0000FF"/>
                </a:solidFill>
                <a:latin typeface="Calibri" pitchFamily="34" charset="0"/>
                <a:ea typeface="Calibri" charset="0"/>
                <a:cs typeface="Calibri" pitchFamily="34" charset="0"/>
              </a:rPr>
              <a:t>vào </a:t>
            </a:r>
            <a:r>
              <a:rPr lang="fr-FR" sz="3200" b="1" i="1" dirty="0" smtClean="0">
                <a:solidFill>
                  <a:srgbClr val="0000FF"/>
                </a:solidFill>
                <a:latin typeface="Calibri" pitchFamily="34" charset="0"/>
                <a:ea typeface="Calibri" charset="0"/>
                <a:cs typeface="Calibri" pitchFamily="34" charset="0"/>
              </a:rPr>
              <a:t>thông tin </a:t>
            </a:r>
            <a:r>
              <a:rPr lang="fr-FR" sz="3200" b="1" i="1" smtClean="0">
                <a:solidFill>
                  <a:srgbClr val="0000FF"/>
                </a:solidFill>
                <a:latin typeface="Calibri" pitchFamily="34" charset="0"/>
                <a:ea typeface="Calibri" charset="0"/>
                <a:cs typeface="Calibri" pitchFamily="34" charset="0"/>
              </a:rPr>
              <a:t>mục 1.a:</a:t>
            </a:r>
            <a:r>
              <a:rPr lang="en-US" sz="3200" b="1" i="1" smtClean="0">
                <a:solidFill>
                  <a:srgbClr val="0000FF"/>
                </a:solidFill>
                <a:latin typeface="Calibri" pitchFamily="34" charset="0"/>
                <a:ea typeface="Calibri" charset="0"/>
                <a:cs typeface="Calibri" pitchFamily="34" charset="0"/>
              </a:rPr>
              <a:t> </a:t>
            </a:r>
            <a:r>
              <a:rPr lang="en-US" sz="3200" b="1" i="1" smtClean="0">
                <a:solidFill>
                  <a:srgbClr val="0000FF"/>
                </a:solidFill>
                <a:latin typeface="Calibri" pitchFamily="34" charset="0"/>
                <a:cs typeface="Calibri" pitchFamily="34" charset="0"/>
              </a:rPr>
              <a:t>đánh giá những thuận lợi và khó khăn của các nhân tố tự nhiên đối với sản xuất công nghiệp.</a:t>
            </a:r>
            <a:endParaRPr lang="en-US" sz="3200" b="1" i="1" dirty="0" smtClean="0">
              <a:solidFill>
                <a:srgbClr val="0000FF"/>
              </a:solidFill>
              <a:latin typeface="Calibri" pitchFamily="34" charset="0"/>
              <a:ea typeface="Calibri" charset="0"/>
              <a:cs typeface="Calibri" pitchFamily="34" charset="0"/>
            </a:endParaRPr>
          </a:p>
        </p:txBody>
      </p:sp>
      <p:sp>
        <p:nvSpPr>
          <p:cNvPr id="61" name="WordArt 5"/>
          <p:cNvSpPr>
            <a:spLocks noChangeArrowheads="1" noChangeShapeType="1" noTextEdit="1"/>
          </p:cNvSpPr>
          <p:nvPr/>
        </p:nvSpPr>
        <p:spPr bwMode="auto">
          <a:xfrm>
            <a:off x="6179127" y="73876"/>
            <a:ext cx="5098474" cy="861569"/>
          </a:xfrm>
          <a:prstGeom prst="rect">
            <a:avLst/>
          </a:prstGeom>
          <a:solidFill>
            <a:schemeClr val="bg1"/>
          </a:solidFill>
        </p:spPr>
        <p:txBody>
          <a:bodyPr wrap="none" lIns="121914" tIns="60957" rIns="121914" bIns="60957" fromWordArt="1">
            <a:prstTxWarp prst="textPlain">
              <a:avLst>
                <a:gd name="adj" fmla="val 50000"/>
              </a:avLst>
            </a:prstTxWarp>
          </a:bodyPr>
          <a:lstStyle/>
          <a:p>
            <a:r>
              <a:rPr lang="en-US" sz="3300" kern="10" dirty="0">
                <a:ln w="19050">
                  <a:solidFill>
                    <a:srgbClr val="FF00FF"/>
                  </a:solidFill>
                  <a:round/>
                  <a:headEnd/>
                  <a:tailEnd/>
                </a:ln>
                <a:solidFill>
                  <a:srgbClr val="00FF00"/>
                </a:solidFill>
                <a:effectLst>
                  <a:outerShdw dist="35921" dir="2700000" algn="ctr" rotWithShape="0">
                    <a:srgbClr val="990000"/>
                  </a:outerShdw>
                </a:effectLst>
                <a:latin typeface="Calibri" pitchFamily="34" charset="0"/>
                <a:cs typeface="Calibri" pitchFamily="34" charset="0"/>
              </a:rPr>
              <a:t> THẢO </a:t>
            </a:r>
            <a:r>
              <a:rPr lang="en-US" sz="3300" kern="10">
                <a:ln w="19050">
                  <a:solidFill>
                    <a:srgbClr val="FF00FF"/>
                  </a:solidFill>
                  <a:round/>
                  <a:headEnd/>
                  <a:tailEnd/>
                </a:ln>
                <a:solidFill>
                  <a:srgbClr val="00FF00"/>
                </a:solidFill>
                <a:effectLst>
                  <a:outerShdw dist="35921" dir="2700000" algn="ctr" rotWithShape="0">
                    <a:srgbClr val="990000"/>
                  </a:outerShdw>
                </a:effectLst>
                <a:latin typeface="Calibri" pitchFamily="34" charset="0"/>
                <a:cs typeface="Calibri" pitchFamily="34" charset="0"/>
              </a:rPr>
              <a:t>LUẬN </a:t>
            </a:r>
            <a:r>
              <a:rPr lang="en-US" sz="3300" kern="10" smtClean="0">
                <a:ln w="19050">
                  <a:solidFill>
                    <a:srgbClr val="FF00FF"/>
                  </a:solidFill>
                  <a:round/>
                  <a:headEnd/>
                  <a:tailEnd/>
                </a:ln>
                <a:solidFill>
                  <a:srgbClr val="00FF00"/>
                </a:solidFill>
                <a:effectLst>
                  <a:outerShdw dist="35921" dir="2700000" algn="ctr" rotWithShape="0">
                    <a:srgbClr val="990000"/>
                  </a:outerShdw>
                </a:effectLst>
                <a:latin typeface="Calibri" pitchFamily="34" charset="0"/>
                <a:cs typeface="Calibri" pitchFamily="34" charset="0"/>
              </a:rPr>
              <a:t>NHÓM</a:t>
            </a:r>
            <a:endParaRPr lang="en-US" sz="3300" kern="10" dirty="0">
              <a:ln w="19050">
                <a:solidFill>
                  <a:srgbClr val="FF00FF"/>
                </a:solidFill>
                <a:round/>
                <a:headEnd/>
                <a:tailEnd/>
              </a:ln>
              <a:solidFill>
                <a:srgbClr val="00FF00"/>
              </a:solidFill>
              <a:effectLst>
                <a:outerShdw dist="35921" dir="2700000" algn="ctr" rotWithShape="0">
                  <a:srgbClr val="990000"/>
                </a:outerShdw>
              </a:effectLst>
              <a:latin typeface="Calibri" pitchFamily="34" charset="0"/>
              <a:cs typeface="Calibri" pitchFamily="34" charset="0"/>
            </a:endParaRPr>
          </a:p>
        </p:txBody>
      </p:sp>
    </p:spTree>
    <p:extLst>
      <p:ext uri="{BB962C8B-B14F-4D97-AF65-F5344CB8AC3E}">
        <p14:creationId xmlns:p14="http://schemas.microsoft.com/office/powerpoint/2010/main" val="27934479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1000" fill="hold"/>
                                        <p:tgtEl>
                                          <p:spTgt spid="59"/>
                                        </p:tgtEl>
                                        <p:attrNameLst>
                                          <p:attrName>ppt_x</p:attrName>
                                        </p:attrNameLst>
                                      </p:cBhvr>
                                      <p:tavLst>
                                        <p:tav tm="0">
                                          <p:val>
                                            <p:strVal val="#ppt_x-.2"/>
                                          </p:val>
                                        </p:tav>
                                        <p:tav tm="100000">
                                          <p:val>
                                            <p:strVal val="#ppt_x"/>
                                          </p:val>
                                        </p:tav>
                                      </p:tavLst>
                                    </p:anim>
                                    <p:anim calcmode="lin" valueType="num">
                                      <p:cBhvr>
                                        <p:cTn id="8" dur="1000" fill="hold"/>
                                        <p:tgtEl>
                                          <p:spTgt spid="59"/>
                                        </p:tgtEl>
                                        <p:attrNameLst>
                                          <p:attrName>ppt_y</p:attrName>
                                        </p:attrNameLst>
                                      </p:cBhvr>
                                      <p:tavLst>
                                        <p:tav tm="0">
                                          <p:val>
                                            <p:strVal val="#ppt_y"/>
                                          </p:val>
                                        </p:tav>
                                        <p:tav tm="100000">
                                          <p:val>
                                            <p:strVal val="#ppt_y"/>
                                          </p:val>
                                        </p:tav>
                                      </p:tavLst>
                                    </p:anim>
                                    <p:animEffect transition="in" filter="wipe(right)" prLst="gradientSize: 0.1">
                                      <p:cBhvr>
                                        <p:cTn id="9" dur="1000"/>
                                        <p:tgtEl>
                                          <p:spTgt spid="59"/>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60"/>
                                        </p:tgtEl>
                                        <p:attrNameLst>
                                          <p:attrName>style.visibility</p:attrName>
                                        </p:attrNameLst>
                                      </p:cBhvr>
                                      <p:to>
                                        <p:strVal val="visible"/>
                                      </p:to>
                                    </p:set>
                                    <p:anim calcmode="lin" valueType="num">
                                      <p:cBhvr>
                                        <p:cTn id="14" dur="1000" fill="hold"/>
                                        <p:tgtEl>
                                          <p:spTgt spid="60"/>
                                        </p:tgtEl>
                                        <p:attrNameLst>
                                          <p:attrName>ppt_x</p:attrName>
                                        </p:attrNameLst>
                                      </p:cBhvr>
                                      <p:tavLst>
                                        <p:tav tm="0">
                                          <p:val>
                                            <p:strVal val="#ppt_x-.2"/>
                                          </p:val>
                                        </p:tav>
                                        <p:tav tm="100000">
                                          <p:val>
                                            <p:strVal val="#ppt_x"/>
                                          </p:val>
                                        </p:tav>
                                      </p:tavLst>
                                    </p:anim>
                                    <p:anim calcmode="lin" valueType="num">
                                      <p:cBhvr>
                                        <p:cTn id="15" dur="1000" fill="hold"/>
                                        <p:tgtEl>
                                          <p:spTgt spid="6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0"/>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 calcmode="lin" valueType="num">
                                      <p:cBhvr>
                                        <p:cTn id="19" dur="1000" fill="hold"/>
                                        <p:tgtEl>
                                          <p:spTgt spid="61"/>
                                        </p:tgtEl>
                                        <p:attrNameLst>
                                          <p:attrName>ppt_x</p:attrName>
                                        </p:attrNameLst>
                                      </p:cBhvr>
                                      <p:tavLst>
                                        <p:tav tm="0">
                                          <p:val>
                                            <p:strVal val="#ppt_x-.2"/>
                                          </p:val>
                                        </p:tav>
                                        <p:tav tm="100000">
                                          <p:val>
                                            <p:strVal val="#ppt_x"/>
                                          </p:val>
                                        </p:tav>
                                      </p:tavLst>
                                    </p:anim>
                                    <p:anim calcmode="lin" valueType="num">
                                      <p:cBhvr>
                                        <p:cTn id="20" dur="1000" fill="hold"/>
                                        <p:tgtEl>
                                          <p:spTgt spid="6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61"/>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1000" fill="hold"/>
                                        <p:tgtEl>
                                          <p:spTgt spid="2"/>
                                        </p:tgtEl>
                                        <p:attrNameLst>
                                          <p:attrName>ppt_x</p:attrName>
                                        </p:attrNameLst>
                                      </p:cBhvr>
                                      <p:tavLst>
                                        <p:tav tm="0">
                                          <p:val>
                                            <p:strVal val="#ppt_x-.2"/>
                                          </p:val>
                                        </p:tav>
                                        <p:tav tm="100000">
                                          <p:val>
                                            <p:strVal val="#ppt_x"/>
                                          </p:val>
                                        </p:tav>
                                      </p:tavLst>
                                    </p:anim>
                                    <p:anim calcmode="lin" valueType="num">
                                      <p:cBhvr>
                                        <p:cTn id="27"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8" dur="1000"/>
                                        <p:tgtEl>
                                          <p:spTgt spid="2"/>
                                        </p:tgtEl>
                                      </p:cBhvr>
                                    </p:animEffect>
                                  </p:childTnLst>
                                </p:cTn>
                              </p:par>
                              <p:par>
                                <p:cTn id="29" presetID="29"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ppt_x</p:attrName>
                                        </p:attrNameLst>
                                      </p:cBhvr>
                                      <p:tavLst>
                                        <p:tav tm="0">
                                          <p:val>
                                            <p:strVal val="#ppt_x-.2"/>
                                          </p:val>
                                        </p:tav>
                                        <p:tav tm="100000">
                                          <p:val>
                                            <p:strVal val="#ppt_x"/>
                                          </p:val>
                                        </p:tav>
                                      </p:tavLst>
                                    </p:anim>
                                    <p:anim calcmode="lin" valueType="num">
                                      <p:cBhvr>
                                        <p:cTn id="32"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33" dur="1000"/>
                                        <p:tgtEl>
                                          <p:spTgt spid="5"/>
                                        </p:tgtEl>
                                      </p:cBhvr>
                                    </p:animEffect>
                                  </p:childTnLst>
                                </p:cTn>
                              </p:par>
                              <p:par>
                                <p:cTn id="34" presetID="29"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ppt_x</p:attrName>
                                        </p:attrNameLst>
                                      </p:cBhvr>
                                      <p:tavLst>
                                        <p:tav tm="0">
                                          <p:val>
                                            <p:strVal val="#ppt_x-.2"/>
                                          </p:val>
                                        </p:tav>
                                        <p:tav tm="100000">
                                          <p:val>
                                            <p:strVal val="#ppt_x"/>
                                          </p:val>
                                        </p:tav>
                                      </p:tavLst>
                                    </p:anim>
                                    <p:anim calcmode="lin" valueType="num">
                                      <p:cBhvr>
                                        <p:cTn id="37"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8" dur="1000"/>
                                        <p:tgtEl>
                                          <p:spTgt spid="8"/>
                                        </p:tgtEl>
                                      </p:cBhvr>
                                    </p:animEffect>
                                  </p:childTnLst>
                                </p:cTn>
                              </p:par>
                              <p:par>
                                <p:cTn id="39" presetID="29"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ppt_x</p:attrName>
                                        </p:attrNameLst>
                                      </p:cBhvr>
                                      <p:tavLst>
                                        <p:tav tm="0">
                                          <p:val>
                                            <p:strVal val="#ppt_x-.2"/>
                                          </p:val>
                                        </p:tav>
                                        <p:tav tm="100000">
                                          <p:val>
                                            <p:strVal val="#ppt_x"/>
                                          </p:val>
                                        </p:tav>
                                      </p:tavLst>
                                    </p:anim>
                                    <p:anim calcmode="lin" valueType="num">
                                      <p:cBhvr>
                                        <p:cTn id="42"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43" dur="1000"/>
                                        <p:tgtEl>
                                          <p:spTgt spid="10"/>
                                        </p:tgtEl>
                                      </p:cBhvr>
                                    </p:animEffect>
                                  </p:childTnLst>
                                </p:cTn>
                              </p:par>
                              <p:par>
                                <p:cTn id="44" presetID="29"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1000" fill="hold"/>
                                        <p:tgtEl>
                                          <p:spTgt spid="12"/>
                                        </p:tgtEl>
                                        <p:attrNameLst>
                                          <p:attrName>ppt_x</p:attrName>
                                        </p:attrNameLst>
                                      </p:cBhvr>
                                      <p:tavLst>
                                        <p:tav tm="0">
                                          <p:val>
                                            <p:strVal val="#ppt_x-.2"/>
                                          </p:val>
                                        </p:tav>
                                        <p:tav tm="100000">
                                          <p:val>
                                            <p:strVal val="#ppt_x"/>
                                          </p:val>
                                        </p:tav>
                                      </p:tavLst>
                                    </p:anim>
                                    <p:anim calcmode="lin" valueType="num">
                                      <p:cBhvr>
                                        <p:cTn id="47"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8" dur="1000"/>
                                        <p:tgtEl>
                                          <p:spTgt spid="12"/>
                                        </p:tgtEl>
                                      </p:cBhvr>
                                    </p:animEffect>
                                  </p:childTnLst>
                                </p:cTn>
                              </p:par>
                              <p:par>
                                <p:cTn id="49" presetID="29"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1000" fill="hold"/>
                                        <p:tgtEl>
                                          <p:spTgt spid="15"/>
                                        </p:tgtEl>
                                        <p:attrNameLst>
                                          <p:attrName>ppt_x</p:attrName>
                                        </p:attrNameLst>
                                      </p:cBhvr>
                                      <p:tavLst>
                                        <p:tav tm="0">
                                          <p:val>
                                            <p:strVal val="#ppt_x-.2"/>
                                          </p:val>
                                        </p:tav>
                                        <p:tav tm="100000">
                                          <p:val>
                                            <p:strVal val="#ppt_x"/>
                                          </p:val>
                                        </p:tav>
                                      </p:tavLst>
                                    </p:anim>
                                    <p:anim calcmode="lin" valueType="num">
                                      <p:cBhvr>
                                        <p:cTn id="52"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53" dur="1000"/>
                                        <p:tgtEl>
                                          <p:spTgt spid="15"/>
                                        </p:tgtEl>
                                      </p:cBhvr>
                                    </p:animEffect>
                                  </p:childTnLst>
                                </p:cTn>
                              </p:par>
                              <p:par>
                                <p:cTn id="54" presetID="29" presetClass="entr" presetSubtype="0"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1000" fill="hold"/>
                                        <p:tgtEl>
                                          <p:spTgt spid="18"/>
                                        </p:tgtEl>
                                        <p:attrNameLst>
                                          <p:attrName>ppt_x</p:attrName>
                                        </p:attrNameLst>
                                      </p:cBhvr>
                                      <p:tavLst>
                                        <p:tav tm="0">
                                          <p:val>
                                            <p:strVal val="#ppt_x-.2"/>
                                          </p:val>
                                        </p:tav>
                                        <p:tav tm="100000">
                                          <p:val>
                                            <p:strVal val="#ppt_x"/>
                                          </p:val>
                                        </p:tav>
                                      </p:tavLst>
                                    </p:anim>
                                    <p:anim calcmode="lin" valueType="num">
                                      <p:cBhvr>
                                        <p:cTn id="57"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58" dur="1000"/>
                                        <p:tgtEl>
                                          <p:spTgt spid="18"/>
                                        </p:tgtEl>
                                      </p:cBhvr>
                                    </p:animEffect>
                                  </p:childTnLst>
                                </p:cTn>
                              </p:par>
                              <p:par>
                                <p:cTn id="59" presetID="29"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1000" fill="hold"/>
                                        <p:tgtEl>
                                          <p:spTgt spid="20"/>
                                        </p:tgtEl>
                                        <p:attrNameLst>
                                          <p:attrName>ppt_x</p:attrName>
                                        </p:attrNameLst>
                                      </p:cBhvr>
                                      <p:tavLst>
                                        <p:tav tm="0">
                                          <p:val>
                                            <p:strVal val="#ppt_x-.2"/>
                                          </p:val>
                                        </p:tav>
                                        <p:tav tm="100000">
                                          <p:val>
                                            <p:strVal val="#ppt_x"/>
                                          </p:val>
                                        </p:tav>
                                      </p:tavLst>
                                    </p:anim>
                                    <p:anim calcmode="lin" valueType="num">
                                      <p:cBhvr>
                                        <p:cTn id="62"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63" dur="1000"/>
                                        <p:tgtEl>
                                          <p:spTgt spid="20"/>
                                        </p:tgtEl>
                                      </p:cBhvr>
                                    </p:animEffect>
                                  </p:childTnLst>
                                </p:cTn>
                              </p:par>
                              <p:par>
                                <p:cTn id="64" presetID="29" presetClass="entr" presetSubtype="0" fill="hold" nodeType="with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p:cTn id="66" dur="1000" fill="hold"/>
                                        <p:tgtEl>
                                          <p:spTgt spid="23"/>
                                        </p:tgtEl>
                                        <p:attrNameLst>
                                          <p:attrName>ppt_x</p:attrName>
                                        </p:attrNameLst>
                                      </p:cBhvr>
                                      <p:tavLst>
                                        <p:tav tm="0">
                                          <p:val>
                                            <p:strVal val="#ppt_x-.2"/>
                                          </p:val>
                                        </p:tav>
                                        <p:tav tm="100000">
                                          <p:val>
                                            <p:strVal val="#ppt_x"/>
                                          </p:val>
                                        </p:tav>
                                      </p:tavLst>
                                    </p:anim>
                                    <p:anim calcmode="lin" valueType="num">
                                      <p:cBhvr>
                                        <p:cTn id="67"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68" dur="1000"/>
                                        <p:tgtEl>
                                          <p:spTgt spid="23"/>
                                        </p:tgtEl>
                                      </p:cBhvr>
                                    </p:animEffect>
                                  </p:childTnLst>
                                </p:cTn>
                              </p:par>
                              <p:par>
                                <p:cTn id="69" presetID="29" presetClass="entr" presetSubtype="0"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p:cTn id="71" dur="1000" fill="hold"/>
                                        <p:tgtEl>
                                          <p:spTgt spid="26"/>
                                        </p:tgtEl>
                                        <p:attrNameLst>
                                          <p:attrName>ppt_x</p:attrName>
                                        </p:attrNameLst>
                                      </p:cBhvr>
                                      <p:tavLst>
                                        <p:tav tm="0">
                                          <p:val>
                                            <p:strVal val="#ppt_x-.2"/>
                                          </p:val>
                                        </p:tav>
                                        <p:tav tm="100000">
                                          <p:val>
                                            <p:strVal val="#ppt_x"/>
                                          </p:val>
                                        </p:tav>
                                      </p:tavLst>
                                    </p:anim>
                                    <p:anim calcmode="lin" valueType="num">
                                      <p:cBhvr>
                                        <p:cTn id="72"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73" dur="1000"/>
                                        <p:tgtEl>
                                          <p:spTgt spid="26"/>
                                        </p:tgtEl>
                                      </p:cBhvr>
                                    </p:animEffect>
                                  </p:childTnLst>
                                </p:cTn>
                              </p:par>
                              <p:par>
                                <p:cTn id="74" presetID="29" presetClass="entr" presetSubtype="0"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1000" fill="hold"/>
                                        <p:tgtEl>
                                          <p:spTgt spid="29"/>
                                        </p:tgtEl>
                                        <p:attrNameLst>
                                          <p:attrName>ppt_x</p:attrName>
                                        </p:attrNameLst>
                                      </p:cBhvr>
                                      <p:tavLst>
                                        <p:tav tm="0">
                                          <p:val>
                                            <p:strVal val="#ppt_x-.2"/>
                                          </p:val>
                                        </p:tav>
                                        <p:tav tm="100000">
                                          <p:val>
                                            <p:strVal val="#ppt_x"/>
                                          </p:val>
                                        </p:tav>
                                      </p:tavLst>
                                    </p:anim>
                                    <p:anim calcmode="lin" valueType="num">
                                      <p:cBhvr>
                                        <p:cTn id="77" dur="10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78" dur="1000"/>
                                        <p:tgtEl>
                                          <p:spTgt spid="29"/>
                                        </p:tgtEl>
                                      </p:cBhvr>
                                    </p:animEffect>
                                  </p:childTnLst>
                                </p:cTn>
                              </p:par>
                              <p:par>
                                <p:cTn id="79" presetID="29" presetClass="entr" presetSubtype="0"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anim calcmode="lin" valueType="num">
                                      <p:cBhvr>
                                        <p:cTn id="81" dur="1000" fill="hold"/>
                                        <p:tgtEl>
                                          <p:spTgt spid="31"/>
                                        </p:tgtEl>
                                        <p:attrNameLst>
                                          <p:attrName>ppt_x</p:attrName>
                                        </p:attrNameLst>
                                      </p:cBhvr>
                                      <p:tavLst>
                                        <p:tav tm="0">
                                          <p:val>
                                            <p:strVal val="#ppt_x-.2"/>
                                          </p:val>
                                        </p:tav>
                                        <p:tav tm="100000">
                                          <p:val>
                                            <p:strVal val="#ppt_x"/>
                                          </p:val>
                                        </p:tav>
                                      </p:tavLst>
                                    </p:anim>
                                    <p:anim calcmode="lin" valueType="num">
                                      <p:cBhvr>
                                        <p:cTn id="82"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83" dur="1000"/>
                                        <p:tgtEl>
                                          <p:spTgt spid="31"/>
                                        </p:tgtEl>
                                      </p:cBhvr>
                                    </p:animEffect>
                                  </p:childTnLst>
                                </p:cTn>
                              </p:par>
                              <p:par>
                                <p:cTn id="84" presetID="29" presetClass="entr" presetSubtype="0" fill="hold" nodeType="withEffect">
                                  <p:stCondLst>
                                    <p:cond delay="0"/>
                                  </p:stCondLst>
                                  <p:childTnLst>
                                    <p:set>
                                      <p:cBhvr>
                                        <p:cTn id="85" dur="1" fill="hold">
                                          <p:stCondLst>
                                            <p:cond delay="0"/>
                                          </p:stCondLst>
                                        </p:cTn>
                                        <p:tgtEl>
                                          <p:spTgt spid="33"/>
                                        </p:tgtEl>
                                        <p:attrNameLst>
                                          <p:attrName>style.visibility</p:attrName>
                                        </p:attrNameLst>
                                      </p:cBhvr>
                                      <p:to>
                                        <p:strVal val="visible"/>
                                      </p:to>
                                    </p:set>
                                    <p:anim calcmode="lin" valueType="num">
                                      <p:cBhvr>
                                        <p:cTn id="86" dur="1000" fill="hold"/>
                                        <p:tgtEl>
                                          <p:spTgt spid="33"/>
                                        </p:tgtEl>
                                        <p:attrNameLst>
                                          <p:attrName>ppt_x</p:attrName>
                                        </p:attrNameLst>
                                      </p:cBhvr>
                                      <p:tavLst>
                                        <p:tav tm="0">
                                          <p:val>
                                            <p:strVal val="#ppt_x-.2"/>
                                          </p:val>
                                        </p:tav>
                                        <p:tav tm="100000">
                                          <p:val>
                                            <p:strVal val="#ppt_x"/>
                                          </p:val>
                                        </p:tav>
                                      </p:tavLst>
                                    </p:anim>
                                    <p:anim calcmode="lin" valueType="num">
                                      <p:cBhvr>
                                        <p:cTn id="87" dur="1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88" dur="1000"/>
                                        <p:tgtEl>
                                          <p:spTgt spid="33"/>
                                        </p:tgtEl>
                                      </p:cBhvr>
                                    </p:animEffect>
                                  </p:childTnLst>
                                </p:cTn>
                              </p:par>
                              <p:par>
                                <p:cTn id="89" presetID="29" presetClass="entr" presetSubtype="0" fill="hold" nodeType="withEffect">
                                  <p:stCondLst>
                                    <p:cond delay="0"/>
                                  </p:stCondLst>
                                  <p:childTnLst>
                                    <p:set>
                                      <p:cBhvr>
                                        <p:cTn id="90" dur="1" fill="hold">
                                          <p:stCondLst>
                                            <p:cond delay="0"/>
                                          </p:stCondLst>
                                        </p:cTn>
                                        <p:tgtEl>
                                          <p:spTgt spid="36"/>
                                        </p:tgtEl>
                                        <p:attrNameLst>
                                          <p:attrName>style.visibility</p:attrName>
                                        </p:attrNameLst>
                                      </p:cBhvr>
                                      <p:to>
                                        <p:strVal val="visible"/>
                                      </p:to>
                                    </p:set>
                                    <p:anim calcmode="lin" valueType="num">
                                      <p:cBhvr>
                                        <p:cTn id="91" dur="1000" fill="hold"/>
                                        <p:tgtEl>
                                          <p:spTgt spid="36"/>
                                        </p:tgtEl>
                                        <p:attrNameLst>
                                          <p:attrName>ppt_x</p:attrName>
                                        </p:attrNameLst>
                                      </p:cBhvr>
                                      <p:tavLst>
                                        <p:tav tm="0">
                                          <p:val>
                                            <p:strVal val="#ppt_x-.2"/>
                                          </p:val>
                                        </p:tav>
                                        <p:tav tm="100000">
                                          <p:val>
                                            <p:strVal val="#ppt_x"/>
                                          </p:val>
                                        </p:tav>
                                      </p:tavLst>
                                    </p:anim>
                                    <p:anim calcmode="lin" valueType="num">
                                      <p:cBhvr>
                                        <p:cTn id="92" dur="1000" fill="hold"/>
                                        <p:tgtEl>
                                          <p:spTgt spid="36"/>
                                        </p:tgtEl>
                                        <p:attrNameLst>
                                          <p:attrName>ppt_y</p:attrName>
                                        </p:attrNameLst>
                                      </p:cBhvr>
                                      <p:tavLst>
                                        <p:tav tm="0">
                                          <p:val>
                                            <p:strVal val="#ppt_y"/>
                                          </p:val>
                                        </p:tav>
                                        <p:tav tm="100000">
                                          <p:val>
                                            <p:strVal val="#ppt_y"/>
                                          </p:val>
                                        </p:tav>
                                      </p:tavLst>
                                    </p:anim>
                                    <p:animEffect transition="in" filter="wipe(right)" prLst="gradientSize: 0.1">
                                      <p:cBhvr>
                                        <p:cTn id="93" dur="1000"/>
                                        <p:tgtEl>
                                          <p:spTgt spid="36"/>
                                        </p:tgtEl>
                                      </p:cBhvr>
                                    </p:animEffect>
                                  </p:childTnLst>
                                </p:cTn>
                              </p:par>
                              <p:par>
                                <p:cTn id="94" presetID="29" presetClass="entr" presetSubtype="0" fill="hold" nodeType="withEffect">
                                  <p:stCondLst>
                                    <p:cond delay="0"/>
                                  </p:stCondLst>
                                  <p:childTnLst>
                                    <p:set>
                                      <p:cBhvr>
                                        <p:cTn id="95" dur="1" fill="hold">
                                          <p:stCondLst>
                                            <p:cond delay="0"/>
                                          </p:stCondLst>
                                        </p:cTn>
                                        <p:tgtEl>
                                          <p:spTgt spid="39"/>
                                        </p:tgtEl>
                                        <p:attrNameLst>
                                          <p:attrName>style.visibility</p:attrName>
                                        </p:attrNameLst>
                                      </p:cBhvr>
                                      <p:to>
                                        <p:strVal val="visible"/>
                                      </p:to>
                                    </p:set>
                                    <p:anim calcmode="lin" valueType="num">
                                      <p:cBhvr>
                                        <p:cTn id="96" dur="1000" fill="hold"/>
                                        <p:tgtEl>
                                          <p:spTgt spid="39"/>
                                        </p:tgtEl>
                                        <p:attrNameLst>
                                          <p:attrName>ppt_x</p:attrName>
                                        </p:attrNameLst>
                                      </p:cBhvr>
                                      <p:tavLst>
                                        <p:tav tm="0">
                                          <p:val>
                                            <p:strVal val="#ppt_x-.2"/>
                                          </p:val>
                                        </p:tav>
                                        <p:tav tm="100000">
                                          <p:val>
                                            <p:strVal val="#ppt_x"/>
                                          </p:val>
                                        </p:tav>
                                      </p:tavLst>
                                    </p:anim>
                                    <p:anim calcmode="lin" valueType="num">
                                      <p:cBhvr>
                                        <p:cTn id="97" dur="1000" fill="hold"/>
                                        <p:tgtEl>
                                          <p:spTgt spid="39"/>
                                        </p:tgtEl>
                                        <p:attrNameLst>
                                          <p:attrName>ppt_y</p:attrName>
                                        </p:attrNameLst>
                                      </p:cBhvr>
                                      <p:tavLst>
                                        <p:tav tm="0">
                                          <p:val>
                                            <p:strVal val="#ppt_y"/>
                                          </p:val>
                                        </p:tav>
                                        <p:tav tm="100000">
                                          <p:val>
                                            <p:strVal val="#ppt_y"/>
                                          </p:val>
                                        </p:tav>
                                      </p:tavLst>
                                    </p:anim>
                                    <p:animEffect transition="in" filter="wipe(right)" prLst="gradientSize: 0.1">
                                      <p:cBhvr>
                                        <p:cTn id="98" dur="1000"/>
                                        <p:tgtEl>
                                          <p:spTgt spid="39"/>
                                        </p:tgtEl>
                                      </p:cBhvr>
                                    </p:animEffect>
                                  </p:childTnLst>
                                </p:cTn>
                              </p:par>
                              <p:par>
                                <p:cTn id="99" presetID="29" presetClass="entr" presetSubtype="0" fill="hold" grpId="0" nodeType="withEffect">
                                  <p:stCondLst>
                                    <p:cond delay="0"/>
                                  </p:stCondLst>
                                  <p:childTnLst>
                                    <p:set>
                                      <p:cBhvr>
                                        <p:cTn id="100" dur="1" fill="hold">
                                          <p:stCondLst>
                                            <p:cond delay="0"/>
                                          </p:stCondLst>
                                        </p:cTn>
                                        <p:tgtEl>
                                          <p:spTgt spid="41"/>
                                        </p:tgtEl>
                                        <p:attrNameLst>
                                          <p:attrName>style.visibility</p:attrName>
                                        </p:attrNameLst>
                                      </p:cBhvr>
                                      <p:to>
                                        <p:strVal val="visible"/>
                                      </p:to>
                                    </p:set>
                                    <p:anim calcmode="lin" valueType="num">
                                      <p:cBhvr>
                                        <p:cTn id="101" dur="1000" fill="hold"/>
                                        <p:tgtEl>
                                          <p:spTgt spid="41"/>
                                        </p:tgtEl>
                                        <p:attrNameLst>
                                          <p:attrName>ppt_x</p:attrName>
                                        </p:attrNameLst>
                                      </p:cBhvr>
                                      <p:tavLst>
                                        <p:tav tm="0">
                                          <p:val>
                                            <p:strVal val="#ppt_x-.2"/>
                                          </p:val>
                                        </p:tav>
                                        <p:tav tm="100000">
                                          <p:val>
                                            <p:strVal val="#ppt_x"/>
                                          </p:val>
                                        </p:tav>
                                      </p:tavLst>
                                    </p:anim>
                                    <p:anim calcmode="lin" valueType="num">
                                      <p:cBhvr>
                                        <p:cTn id="102" dur="1000" fill="hold"/>
                                        <p:tgtEl>
                                          <p:spTgt spid="41"/>
                                        </p:tgtEl>
                                        <p:attrNameLst>
                                          <p:attrName>ppt_y</p:attrName>
                                        </p:attrNameLst>
                                      </p:cBhvr>
                                      <p:tavLst>
                                        <p:tav tm="0">
                                          <p:val>
                                            <p:strVal val="#ppt_y"/>
                                          </p:val>
                                        </p:tav>
                                        <p:tav tm="100000">
                                          <p:val>
                                            <p:strVal val="#ppt_y"/>
                                          </p:val>
                                        </p:tav>
                                      </p:tavLst>
                                    </p:anim>
                                    <p:animEffect transition="in" filter="wipe(right)" prLst="gradientSize: 0.1">
                                      <p:cBhvr>
                                        <p:cTn id="103" dur="1000"/>
                                        <p:tgtEl>
                                          <p:spTgt spid="41"/>
                                        </p:tgtEl>
                                      </p:cBhvr>
                                    </p:animEffect>
                                  </p:childTnLst>
                                </p:cTn>
                              </p:par>
                              <p:par>
                                <p:cTn id="104" presetID="29" presetClass="entr" presetSubtype="0" fill="hold" nodeType="withEffect">
                                  <p:stCondLst>
                                    <p:cond delay="0"/>
                                  </p:stCondLst>
                                  <p:childTnLst>
                                    <p:set>
                                      <p:cBhvr>
                                        <p:cTn id="105" dur="1" fill="hold">
                                          <p:stCondLst>
                                            <p:cond delay="0"/>
                                          </p:stCondLst>
                                        </p:cTn>
                                        <p:tgtEl>
                                          <p:spTgt spid="44"/>
                                        </p:tgtEl>
                                        <p:attrNameLst>
                                          <p:attrName>style.visibility</p:attrName>
                                        </p:attrNameLst>
                                      </p:cBhvr>
                                      <p:to>
                                        <p:strVal val="visible"/>
                                      </p:to>
                                    </p:set>
                                    <p:anim calcmode="lin" valueType="num">
                                      <p:cBhvr>
                                        <p:cTn id="106" dur="1000" fill="hold"/>
                                        <p:tgtEl>
                                          <p:spTgt spid="44"/>
                                        </p:tgtEl>
                                        <p:attrNameLst>
                                          <p:attrName>ppt_x</p:attrName>
                                        </p:attrNameLst>
                                      </p:cBhvr>
                                      <p:tavLst>
                                        <p:tav tm="0">
                                          <p:val>
                                            <p:strVal val="#ppt_x-.2"/>
                                          </p:val>
                                        </p:tav>
                                        <p:tav tm="100000">
                                          <p:val>
                                            <p:strVal val="#ppt_x"/>
                                          </p:val>
                                        </p:tav>
                                      </p:tavLst>
                                    </p:anim>
                                    <p:anim calcmode="lin" valueType="num">
                                      <p:cBhvr>
                                        <p:cTn id="107" dur="1000" fill="hold"/>
                                        <p:tgtEl>
                                          <p:spTgt spid="44"/>
                                        </p:tgtEl>
                                        <p:attrNameLst>
                                          <p:attrName>ppt_y</p:attrName>
                                        </p:attrNameLst>
                                      </p:cBhvr>
                                      <p:tavLst>
                                        <p:tav tm="0">
                                          <p:val>
                                            <p:strVal val="#ppt_y"/>
                                          </p:val>
                                        </p:tav>
                                        <p:tav tm="100000">
                                          <p:val>
                                            <p:strVal val="#ppt_y"/>
                                          </p:val>
                                        </p:tav>
                                      </p:tavLst>
                                    </p:anim>
                                    <p:animEffect transition="in" filter="wipe(right)" prLst="gradientSize: 0.1">
                                      <p:cBhvr>
                                        <p:cTn id="108" dur="1000"/>
                                        <p:tgtEl>
                                          <p:spTgt spid="44"/>
                                        </p:tgtEl>
                                      </p:cBhvr>
                                    </p:animEffect>
                                  </p:childTnLst>
                                </p:cTn>
                              </p:par>
                              <p:par>
                                <p:cTn id="109" presetID="29" presetClass="entr" presetSubtype="0" fill="hold" nodeType="withEffect">
                                  <p:stCondLst>
                                    <p:cond delay="0"/>
                                  </p:stCondLst>
                                  <p:childTnLst>
                                    <p:set>
                                      <p:cBhvr>
                                        <p:cTn id="110" dur="1" fill="hold">
                                          <p:stCondLst>
                                            <p:cond delay="0"/>
                                          </p:stCondLst>
                                        </p:cTn>
                                        <p:tgtEl>
                                          <p:spTgt spid="45"/>
                                        </p:tgtEl>
                                        <p:attrNameLst>
                                          <p:attrName>style.visibility</p:attrName>
                                        </p:attrNameLst>
                                      </p:cBhvr>
                                      <p:to>
                                        <p:strVal val="visible"/>
                                      </p:to>
                                    </p:set>
                                    <p:anim calcmode="lin" valueType="num">
                                      <p:cBhvr>
                                        <p:cTn id="111" dur="1000" fill="hold"/>
                                        <p:tgtEl>
                                          <p:spTgt spid="45"/>
                                        </p:tgtEl>
                                        <p:attrNameLst>
                                          <p:attrName>ppt_x</p:attrName>
                                        </p:attrNameLst>
                                      </p:cBhvr>
                                      <p:tavLst>
                                        <p:tav tm="0">
                                          <p:val>
                                            <p:strVal val="#ppt_x-.2"/>
                                          </p:val>
                                        </p:tav>
                                        <p:tav tm="100000">
                                          <p:val>
                                            <p:strVal val="#ppt_x"/>
                                          </p:val>
                                        </p:tav>
                                      </p:tavLst>
                                    </p:anim>
                                    <p:anim calcmode="lin" valueType="num">
                                      <p:cBhvr>
                                        <p:cTn id="112" dur="1000" fill="hold"/>
                                        <p:tgtEl>
                                          <p:spTgt spid="45"/>
                                        </p:tgtEl>
                                        <p:attrNameLst>
                                          <p:attrName>ppt_y</p:attrName>
                                        </p:attrNameLst>
                                      </p:cBhvr>
                                      <p:tavLst>
                                        <p:tav tm="0">
                                          <p:val>
                                            <p:strVal val="#ppt_y"/>
                                          </p:val>
                                        </p:tav>
                                        <p:tav tm="100000">
                                          <p:val>
                                            <p:strVal val="#ppt_y"/>
                                          </p:val>
                                        </p:tav>
                                      </p:tavLst>
                                    </p:anim>
                                    <p:animEffect transition="in" filter="wipe(right)" prLst="gradientSize: 0.1">
                                      <p:cBhvr>
                                        <p:cTn id="113" dur="1000"/>
                                        <p:tgtEl>
                                          <p:spTgt spid="45"/>
                                        </p:tgtEl>
                                      </p:cBhvr>
                                    </p:animEffect>
                                  </p:childTnLst>
                                </p:cTn>
                              </p:par>
                              <p:par>
                                <p:cTn id="114" presetID="29" presetClass="entr" presetSubtype="0" fill="hold" nodeType="withEffect">
                                  <p:stCondLst>
                                    <p:cond delay="0"/>
                                  </p:stCondLst>
                                  <p:childTnLst>
                                    <p:set>
                                      <p:cBhvr>
                                        <p:cTn id="115" dur="1" fill="hold">
                                          <p:stCondLst>
                                            <p:cond delay="0"/>
                                          </p:stCondLst>
                                        </p:cTn>
                                        <p:tgtEl>
                                          <p:spTgt spid="46"/>
                                        </p:tgtEl>
                                        <p:attrNameLst>
                                          <p:attrName>style.visibility</p:attrName>
                                        </p:attrNameLst>
                                      </p:cBhvr>
                                      <p:to>
                                        <p:strVal val="visible"/>
                                      </p:to>
                                    </p:set>
                                    <p:anim calcmode="lin" valueType="num">
                                      <p:cBhvr>
                                        <p:cTn id="116" dur="1000" fill="hold"/>
                                        <p:tgtEl>
                                          <p:spTgt spid="46"/>
                                        </p:tgtEl>
                                        <p:attrNameLst>
                                          <p:attrName>ppt_x</p:attrName>
                                        </p:attrNameLst>
                                      </p:cBhvr>
                                      <p:tavLst>
                                        <p:tav tm="0">
                                          <p:val>
                                            <p:strVal val="#ppt_x-.2"/>
                                          </p:val>
                                        </p:tav>
                                        <p:tav tm="100000">
                                          <p:val>
                                            <p:strVal val="#ppt_x"/>
                                          </p:val>
                                        </p:tav>
                                      </p:tavLst>
                                    </p:anim>
                                    <p:anim calcmode="lin" valueType="num">
                                      <p:cBhvr>
                                        <p:cTn id="117" dur="1000" fill="hold"/>
                                        <p:tgtEl>
                                          <p:spTgt spid="46"/>
                                        </p:tgtEl>
                                        <p:attrNameLst>
                                          <p:attrName>ppt_y</p:attrName>
                                        </p:attrNameLst>
                                      </p:cBhvr>
                                      <p:tavLst>
                                        <p:tav tm="0">
                                          <p:val>
                                            <p:strVal val="#ppt_y"/>
                                          </p:val>
                                        </p:tav>
                                        <p:tav tm="100000">
                                          <p:val>
                                            <p:strVal val="#ppt_y"/>
                                          </p:val>
                                        </p:tav>
                                      </p:tavLst>
                                    </p:anim>
                                    <p:animEffect transition="in" filter="wipe(right)" prLst="gradientSize: 0.1">
                                      <p:cBhvr>
                                        <p:cTn id="118" dur="1000"/>
                                        <p:tgtEl>
                                          <p:spTgt spid="46"/>
                                        </p:tgtEl>
                                      </p:cBhvr>
                                    </p:animEffect>
                                  </p:childTnLst>
                                </p:cTn>
                              </p:par>
                              <p:par>
                                <p:cTn id="119" presetID="29" presetClass="entr" presetSubtype="0" fill="hold" grpId="0" nodeType="withEffect">
                                  <p:stCondLst>
                                    <p:cond delay="0"/>
                                  </p:stCondLst>
                                  <p:childTnLst>
                                    <p:set>
                                      <p:cBhvr>
                                        <p:cTn id="120" dur="1" fill="hold">
                                          <p:stCondLst>
                                            <p:cond delay="0"/>
                                          </p:stCondLst>
                                        </p:cTn>
                                        <p:tgtEl>
                                          <p:spTgt spid="74"/>
                                        </p:tgtEl>
                                        <p:attrNameLst>
                                          <p:attrName>style.visibility</p:attrName>
                                        </p:attrNameLst>
                                      </p:cBhvr>
                                      <p:to>
                                        <p:strVal val="visible"/>
                                      </p:to>
                                    </p:set>
                                    <p:anim calcmode="lin" valueType="num">
                                      <p:cBhvr>
                                        <p:cTn id="121" dur="1000" fill="hold"/>
                                        <p:tgtEl>
                                          <p:spTgt spid="74"/>
                                        </p:tgtEl>
                                        <p:attrNameLst>
                                          <p:attrName>ppt_x</p:attrName>
                                        </p:attrNameLst>
                                      </p:cBhvr>
                                      <p:tavLst>
                                        <p:tav tm="0">
                                          <p:val>
                                            <p:strVal val="#ppt_x-.2"/>
                                          </p:val>
                                        </p:tav>
                                        <p:tav tm="100000">
                                          <p:val>
                                            <p:strVal val="#ppt_x"/>
                                          </p:val>
                                        </p:tav>
                                      </p:tavLst>
                                    </p:anim>
                                    <p:anim calcmode="lin" valueType="num">
                                      <p:cBhvr>
                                        <p:cTn id="122" dur="1000" fill="hold"/>
                                        <p:tgtEl>
                                          <p:spTgt spid="74"/>
                                        </p:tgtEl>
                                        <p:attrNameLst>
                                          <p:attrName>ppt_y</p:attrName>
                                        </p:attrNameLst>
                                      </p:cBhvr>
                                      <p:tavLst>
                                        <p:tav tm="0">
                                          <p:val>
                                            <p:strVal val="#ppt_y"/>
                                          </p:val>
                                        </p:tav>
                                        <p:tav tm="100000">
                                          <p:val>
                                            <p:strVal val="#ppt_y"/>
                                          </p:val>
                                        </p:tav>
                                      </p:tavLst>
                                    </p:anim>
                                    <p:animEffect transition="in" filter="wipe(right)" prLst="gradientSize: 0.1">
                                      <p:cBhvr>
                                        <p:cTn id="123"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P spid="31" grpId="0"/>
      <p:bldP spid="41" grpId="0"/>
      <p:bldP spid="74" grpId="0"/>
      <p:bldP spid="59" grpId="0"/>
      <p:bldP spid="60" grpId="0" animBg="1"/>
      <p:bldP spid="6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
        <p:nvSpPr>
          <p:cNvPr id="15" name="Rectangle 14"/>
          <p:cNvSpPr/>
          <p:nvPr/>
        </p:nvSpPr>
        <p:spPr>
          <a:xfrm>
            <a:off x="0" y="685800"/>
            <a:ext cx="11710606" cy="1477323"/>
          </a:xfrm>
          <a:prstGeom prst="rect">
            <a:avLst/>
          </a:prstGeom>
        </p:spPr>
        <p:txBody>
          <a:bodyPr wrap="square" lIns="91436" tIns="45718" rIns="91436" bIns="45718">
            <a:spAutoFit/>
          </a:bodyPr>
          <a:lstStyle/>
          <a:p>
            <a:pPr algn="just"/>
            <a:r>
              <a:rPr lang="en-US" sz="3000" b="1" dirty="0" smtClean="0">
                <a:solidFill>
                  <a:srgbClr val="002060"/>
                </a:solidFill>
                <a:latin typeface="Calibri" pitchFamily="34" charset="0"/>
                <a:cs typeface="Calibri" pitchFamily="34" charset="0"/>
              </a:rPr>
              <a:t>1. </a:t>
            </a:r>
            <a:r>
              <a:rPr lang="en-US" sz="3000" b="1" dirty="0" err="1" smtClean="0">
                <a:solidFill>
                  <a:srgbClr val="002060"/>
                </a:solidFill>
                <a:latin typeface="Calibri" pitchFamily="34" charset="0"/>
                <a:cs typeface="Calibri" pitchFamily="34" charset="0"/>
              </a:rPr>
              <a:t>Các</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nhân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tố</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ảnh</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hưởng</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đến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phát</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triển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và</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phân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bố</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công</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nghiệp</a:t>
            </a:r>
            <a:endParaRPr lang="en-US" sz="3000" b="1" dirty="0" smtClean="0">
              <a:solidFill>
                <a:srgbClr val="002060"/>
              </a:solidFill>
              <a:latin typeface="Calibri" pitchFamily="34" charset="0"/>
              <a:cs typeface="Calibri" pitchFamily="34" charset="0"/>
            </a:endParaRPr>
          </a:p>
          <a:p>
            <a:r>
              <a:rPr lang="en-US" sz="3000" b="1" i="1" dirty="0" smtClean="0">
                <a:solidFill>
                  <a:srgbClr val="002060"/>
                </a:solidFill>
                <a:latin typeface="Calibri" pitchFamily="34" charset="0"/>
                <a:cs typeface="Calibri" pitchFamily="34" charset="0"/>
              </a:rPr>
              <a:t>a. </a:t>
            </a:r>
            <a:r>
              <a:rPr lang="en-US" sz="3000" b="1" i="1" dirty="0" err="1" smtClean="0">
                <a:solidFill>
                  <a:srgbClr val="002060"/>
                </a:solidFill>
                <a:latin typeface="Calibri" pitchFamily="34" charset="0"/>
                <a:cs typeface="Calibri" pitchFamily="34" charset="0"/>
              </a:rPr>
              <a:t>Nhân</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tố</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tự</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nhiên</a:t>
            </a:r>
            <a:endParaRPr lang="en-US" sz="3000" b="1" i="1" dirty="0" smtClean="0">
              <a:solidFill>
                <a:srgbClr val="002060"/>
              </a:solidFill>
              <a:latin typeface="Calibri" pitchFamily="34" charset="0"/>
              <a:cs typeface="Calibri" pitchFamily="34" charset="0"/>
            </a:endParaRPr>
          </a:p>
          <a:p>
            <a:r>
              <a:rPr lang="en-US" sz="3000" b="1" i="1" dirty="0" smtClean="0">
                <a:solidFill>
                  <a:srgbClr val="00B050"/>
                </a:solidFill>
                <a:latin typeface="Calibri" pitchFamily="34" charset="0"/>
                <a:cs typeface="Calibri" pitchFamily="34" charset="0"/>
              </a:rPr>
              <a:t>*</a:t>
            </a:r>
            <a:r>
              <a:rPr lang="en-US" sz="3000" b="1" i="1" dirty="0" err="1" smtClean="0">
                <a:solidFill>
                  <a:srgbClr val="00B050"/>
                </a:solidFill>
                <a:latin typeface="Calibri" pitchFamily="34" charset="0"/>
                <a:cs typeface="Calibri" pitchFamily="34" charset="0"/>
              </a:rPr>
              <a:t>Thuận</a:t>
            </a:r>
            <a:r>
              <a:rPr lang="en-US" sz="3000" b="1" i="1" dirty="0" smtClean="0">
                <a:solidFill>
                  <a:srgbClr val="00B050"/>
                </a:solidFill>
                <a:latin typeface="Calibri" pitchFamily="34" charset="0"/>
                <a:cs typeface="Calibri" pitchFamily="34" charset="0"/>
              </a:rPr>
              <a:t> </a:t>
            </a:r>
            <a:r>
              <a:rPr lang="en-US" sz="3000" b="1" i="1" dirty="0" err="1" smtClean="0">
                <a:solidFill>
                  <a:srgbClr val="00B050"/>
                </a:solidFill>
                <a:latin typeface="Calibri" pitchFamily="34" charset="0"/>
                <a:cs typeface="Calibri" pitchFamily="34" charset="0"/>
              </a:rPr>
              <a:t>lợi</a:t>
            </a:r>
            <a:endParaRPr lang="en-US" sz="3000" b="1" i="1" dirty="0">
              <a:solidFill>
                <a:srgbClr val="00B050"/>
              </a:solidFill>
              <a:latin typeface="Calibri" pitchFamily="34" charset="0"/>
              <a:cs typeface="Calibri" pitchFamily="34" charset="0"/>
            </a:endParaRPr>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228600" y="2165350"/>
            <a:ext cx="5731611" cy="3665936"/>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600" b="1" dirty="0" smtClean="0">
                <a:solidFill>
                  <a:srgbClr val="FF0000"/>
                </a:solidFill>
                <a:latin typeface="Calibri" pitchFamily="34" charset="0"/>
                <a:cs typeface="Calibri" pitchFamily="34" charset="0"/>
              </a:rPr>
              <a:t>- </a:t>
            </a:r>
            <a:r>
              <a:rPr lang="vi-VN" sz="3600" b="1" dirty="0" smtClean="0">
                <a:solidFill>
                  <a:srgbClr val="FF0000"/>
                </a:solidFill>
                <a:latin typeface="Calibri" pitchFamily="34" charset="0"/>
                <a:cs typeface="Calibri" pitchFamily="34" charset="0"/>
              </a:rPr>
              <a:t>Vị trí địa lí: </a:t>
            </a:r>
            <a:endParaRPr lang="en-US" sz="3600" b="1" dirty="0" smtClean="0">
              <a:solidFill>
                <a:srgbClr val="FF0000"/>
              </a:solidFill>
              <a:latin typeface="Calibri" pitchFamily="34" charset="0"/>
              <a:cs typeface="Calibri" pitchFamily="34" charset="0"/>
            </a:endParaRPr>
          </a:p>
          <a:p>
            <a:pPr algn="just">
              <a:lnSpc>
                <a:spcPct val="130000"/>
              </a:lnSpc>
            </a:pPr>
            <a:r>
              <a:rPr lang="en-US" sz="3600" b="1" dirty="0" smtClean="0">
                <a:latin typeface="Calibri" pitchFamily="34" charset="0"/>
                <a:cs typeface="Calibri" pitchFamily="34" charset="0"/>
              </a:rPr>
              <a:t>+ </a:t>
            </a:r>
            <a:r>
              <a:rPr lang="vi-VN" sz="3600" b="1" dirty="0" smtClean="0">
                <a:latin typeface="Calibri" pitchFamily="34" charset="0"/>
                <a:cs typeface="Calibri" pitchFamily="34" charset="0"/>
              </a:rPr>
              <a:t>Nước ta nằm ở trung tâm </a:t>
            </a:r>
            <a:r>
              <a:rPr lang="en-US" sz="3600" b="1" dirty="0" smtClean="0">
                <a:latin typeface="Calibri" pitchFamily="34" charset="0"/>
                <a:cs typeface="Calibri" pitchFamily="34" charset="0"/>
              </a:rPr>
              <a:t>c</a:t>
            </a:r>
            <a:r>
              <a:rPr lang="vi-VN" sz="3600" b="1" dirty="0" smtClean="0">
                <a:latin typeface="Calibri" pitchFamily="34" charset="0"/>
                <a:cs typeface="Calibri" pitchFamily="34" charset="0"/>
              </a:rPr>
              <a:t>ủa khu vực Đông Nam Á</a:t>
            </a:r>
            <a:r>
              <a:rPr lang="en-US" sz="3600" b="1" dirty="0" smtClean="0">
                <a:latin typeface="Calibri" pitchFamily="34" charset="0"/>
                <a:cs typeface="Calibri" pitchFamily="34" charset="0"/>
              </a:rPr>
              <a:t> =&gt; </a:t>
            </a:r>
            <a:r>
              <a:rPr lang="vi-VN" sz="3600" b="1" dirty="0" smtClean="0">
                <a:latin typeface="Calibri" pitchFamily="34" charset="0"/>
                <a:cs typeface="Calibri" pitchFamily="34" charset="0"/>
              </a:rPr>
              <a:t>thu hút đầu tư nước ngoài, phát triển công nghiệp. </a:t>
            </a:r>
            <a:endParaRPr lang="en-US" sz="3600" b="1" dirty="0">
              <a:latin typeface="Calibri" pitchFamily="34" charset="0"/>
              <a:cs typeface="Calibri" pitchFamily="34" charset="0"/>
            </a:endParaRPr>
          </a:p>
        </p:txBody>
      </p:sp>
      <p:pic>
        <p:nvPicPr>
          <p:cNvPr id="7" name="Picture 3" descr="C:\Users\Administrator\Desktop\Ảnh GA 8\blobid1-1678681506.png"/>
          <p:cNvPicPr>
            <a:picLocks noChangeAspect="1" noChangeArrowheads="1"/>
          </p:cNvPicPr>
          <p:nvPr/>
        </p:nvPicPr>
        <p:blipFill>
          <a:blip r:embed="rId3"/>
          <a:srcRect/>
          <a:stretch>
            <a:fillRect/>
          </a:stretch>
        </p:blipFill>
        <p:spPr bwMode="auto">
          <a:xfrm>
            <a:off x="5930536" y="1489166"/>
            <a:ext cx="6473907" cy="5304927"/>
          </a:xfrm>
          <a:prstGeom prst="rect">
            <a:avLst/>
          </a:prstGeom>
          <a:noFill/>
        </p:spPr>
      </p:pic>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par>
                                <p:cTn id="17" presetID="29"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ppt_x</p:attrName>
                                        </p:attrNameLst>
                                      </p:cBhvr>
                                      <p:tavLst>
                                        <p:tav tm="0">
                                          <p:val>
                                            <p:strVal val="#ppt_x-.2"/>
                                          </p:val>
                                        </p:tav>
                                        <p:tav tm="100000">
                                          <p:val>
                                            <p:strVal val="#ppt_x"/>
                                          </p:val>
                                        </p:tav>
                                      </p:tavLst>
                                    </p:anim>
                                    <p:anim calcmode="lin" valueType="num">
                                      <p:cBhvr>
                                        <p:cTn id="20"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85800"/>
            <a:ext cx="11710606" cy="1477323"/>
          </a:xfrm>
          <a:prstGeom prst="rect">
            <a:avLst/>
          </a:prstGeom>
        </p:spPr>
        <p:txBody>
          <a:bodyPr wrap="square" lIns="91436" tIns="45718" rIns="91436" bIns="45718">
            <a:spAutoFit/>
          </a:bodyPr>
          <a:lstStyle/>
          <a:p>
            <a:pPr algn="just"/>
            <a:r>
              <a:rPr lang="en-US" sz="3000" b="1" dirty="0" smtClean="0">
                <a:solidFill>
                  <a:srgbClr val="002060"/>
                </a:solidFill>
                <a:latin typeface="Calibri" pitchFamily="34" charset="0"/>
                <a:cs typeface="Calibri" pitchFamily="34" charset="0"/>
              </a:rPr>
              <a:t>1. </a:t>
            </a:r>
            <a:r>
              <a:rPr lang="en-US" sz="3000" b="1" dirty="0" err="1" smtClean="0">
                <a:solidFill>
                  <a:srgbClr val="002060"/>
                </a:solidFill>
                <a:latin typeface="Calibri" pitchFamily="34" charset="0"/>
                <a:cs typeface="Calibri" pitchFamily="34" charset="0"/>
              </a:rPr>
              <a:t>Các</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nhân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tố</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ảnh</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hưởng</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đến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phát</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triển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và</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phân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bố</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công</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nghiệp</a:t>
            </a:r>
            <a:endParaRPr lang="en-US" sz="3000" b="1" dirty="0" smtClean="0">
              <a:solidFill>
                <a:srgbClr val="002060"/>
              </a:solidFill>
              <a:latin typeface="Calibri" pitchFamily="34" charset="0"/>
              <a:cs typeface="Calibri" pitchFamily="34" charset="0"/>
            </a:endParaRPr>
          </a:p>
          <a:p>
            <a:r>
              <a:rPr lang="en-US" sz="3000" b="1" i="1" dirty="0" smtClean="0">
                <a:solidFill>
                  <a:srgbClr val="002060"/>
                </a:solidFill>
                <a:latin typeface="Calibri" pitchFamily="34" charset="0"/>
                <a:cs typeface="Calibri" pitchFamily="34" charset="0"/>
              </a:rPr>
              <a:t>a. </a:t>
            </a:r>
            <a:r>
              <a:rPr lang="en-US" sz="3000" b="1" i="1" dirty="0" err="1" smtClean="0">
                <a:solidFill>
                  <a:srgbClr val="002060"/>
                </a:solidFill>
                <a:latin typeface="Calibri" pitchFamily="34" charset="0"/>
                <a:cs typeface="Calibri" pitchFamily="34" charset="0"/>
              </a:rPr>
              <a:t>Nhân</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tố</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tự</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nhiên</a:t>
            </a:r>
            <a:endParaRPr lang="en-US" sz="3000" b="1" i="1" dirty="0" smtClean="0">
              <a:solidFill>
                <a:srgbClr val="002060"/>
              </a:solidFill>
              <a:latin typeface="Calibri" pitchFamily="34" charset="0"/>
              <a:cs typeface="Calibri" pitchFamily="34" charset="0"/>
            </a:endParaRPr>
          </a:p>
          <a:p>
            <a:r>
              <a:rPr lang="en-US" sz="3000" b="1" i="1" dirty="0" smtClean="0">
                <a:solidFill>
                  <a:srgbClr val="00B050"/>
                </a:solidFill>
                <a:latin typeface="Calibri" pitchFamily="34" charset="0"/>
                <a:cs typeface="Calibri" pitchFamily="34" charset="0"/>
              </a:rPr>
              <a:t>*</a:t>
            </a:r>
            <a:r>
              <a:rPr lang="en-US" sz="3000" b="1" i="1" dirty="0" err="1" smtClean="0">
                <a:solidFill>
                  <a:srgbClr val="00B050"/>
                </a:solidFill>
                <a:latin typeface="Calibri" pitchFamily="34" charset="0"/>
                <a:cs typeface="Calibri" pitchFamily="34" charset="0"/>
              </a:rPr>
              <a:t>Thuận</a:t>
            </a:r>
            <a:r>
              <a:rPr lang="en-US" sz="3000" b="1" i="1" dirty="0" smtClean="0">
                <a:solidFill>
                  <a:srgbClr val="00B050"/>
                </a:solidFill>
                <a:latin typeface="Calibri" pitchFamily="34" charset="0"/>
                <a:cs typeface="Calibri" pitchFamily="34" charset="0"/>
              </a:rPr>
              <a:t> </a:t>
            </a:r>
            <a:r>
              <a:rPr lang="en-US" sz="3000" b="1" i="1" dirty="0" err="1" smtClean="0">
                <a:solidFill>
                  <a:srgbClr val="00B050"/>
                </a:solidFill>
                <a:latin typeface="Calibri" pitchFamily="34" charset="0"/>
                <a:cs typeface="Calibri" pitchFamily="34" charset="0"/>
              </a:rPr>
              <a:t>lợi</a:t>
            </a:r>
            <a:endParaRPr lang="en-US" sz="3000" b="1" i="1" dirty="0">
              <a:solidFill>
                <a:srgbClr val="00B050"/>
              </a:solidFill>
              <a:latin typeface="Calibri" pitchFamily="34" charset="0"/>
              <a:cs typeface="Calibri" pitchFamily="34" charset="0"/>
            </a:endParaRPr>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226506" y="2163123"/>
            <a:ext cx="11675212" cy="3665936"/>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600" b="1" dirty="0" smtClean="0">
                <a:solidFill>
                  <a:srgbClr val="FF0000"/>
                </a:solidFill>
                <a:latin typeface="Calibri" pitchFamily="34" charset="0"/>
                <a:cs typeface="Calibri" pitchFamily="34" charset="0"/>
              </a:rPr>
              <a:t>-</a:t>
            </a:r>
            <a:r>
              <a:rPr lang="vi-VN" sz="3600" b="1" dirty="0" smtClean="0">
                <a:solidFill>
                  <a:srgbClr val="FF0000"/>
                </a:solidFill>
                <a:latin typeface="Calibri" pitchFamily="34" charset="0"/>
                <a:cs typeface="Calibri" pitchFamily="34" charset="0"/>
              </a:rPr>
              <a:t> Khoáng sản: </a:t>
            </a:r>
            <a:endParaRPr lang="en-US" sz="3600" b="1" dirty="0" smtClean="0">
              <a:solidFill>
                <a:srgbClr val="FF0000"/>
              </a:solidFill>
              <a:latin typeface="Calibri" pitchFamily="34" charset="0"/>
              <a:cs typeface="Calibri" pitchFamily="34" charset="0"/>
            </a:endParaRPr>
          </a:p>
          <a:p>
            <a:pPr algn="just">
              <a:lnSpc>
                <a:spcPct val="130000"/>
              </a:lnSpc>
            </a:pPr>
            <a:r>
              <a:rPr lang="en-US" sz="3600" b="1" dirty="0" smtClean="0">
                <a:latin typeface="Calibri" pitchFamily="34" charset="0"/>
                <a:cs typeface="Calibri" pitchFamily="34" charset="0"/>
              </a:rPr>
              <a:t>+ C</a:t>
            </a:r>
            <a:r>
              <a:rPr lang="vi-VN" sz="3600" b="1" dirty="0" smtClean="0">
                <a:latin typeface="Calibri" pitchFamily="34" charset="0"/>
                <a:cs typeface="Calibri" pitchFamily="34" charset="0"/>
              </a:rPr>
              <a:t>ơ cấu khoáng sản đa dạng</a:t>
            </a:r>
            <a:r>
              <a:rPr lang="en-US" sz="3600" b="1" dirty="0" smtClean="0">
                <a:latin typeface="Calibri" pitchFamily="34" charset="0"/>
                <a:cs typeface="Calibri" pitchFamily="34" charset="0"/>
              </a:rPr>
              <a:t> =&gt; </a:t>
            </a:r>
            <a:r>
              <a:rPr lang="en-US" sz="3600" b="1" dirty="0" err="1" smtClean="0">
                <a:latin typeface="Calibri" pitchFamily="34" charset="0"/>
                <a:cs typeface="Calibri" pitchFamily="34" charset="0"/>
              </a:rPr>
              <a:t>Công</a:t>
            </a:r>
            <a:r>
              <a:rPr lang="en-US" sz="3600" b="1" dirty="0" smtClean="0">
                <a:latin typeface="Calibri" pitchFamily="34" charset="0"/>
                <a:cs typeface="Calibri" pitchFamily="34" charset="0"/>
              </a:rPr>
              <a:t> </a:t>
            </a:r>
            <a:r>
              <a:rPr lang="en-US" sz="3600" b="1" dirty="0" err="1" smtClean="0">
                <a:latin typeface="Calibri" pitchFamily="34" charset="0"/>
                <a:cs typeface="Calibri" pitchFamily="34" charset="0"/>
              </a:rPr>
              <a:t>nghiệp</a:t>
            </a:r>
            <a:r>
              <a:rPr lang="en-US" sz="3600" b="1" dirty="0" smtClean="0">
                <a:latin typeface="Calibri" pitchFamily="34" charset="0"/>
                <a:cs typeface="Calibri" pitchFamily="34" charset="0"/>
              </a:rPr>
              <a:t> </a:t>
            </a:r>
            <a:r>
              <a:rPr lang="en-US" sz="3600" b="1" dirty="0" err="1" smtClean="0">
                <a:latin typeface="Calibri" pitchFamily="34" charset="0"/>
                <a:cs typeface="Calibri" pitchFamily="34" charset="0"/>
              </a:rPr>
              <a:t>đa</a:t>
            </a:r>
            <a:r>
              <a:rPr lang="en-US" sz="3600" b="1" dirty="0" smtClean="0">
                <a:latin typeface="Calibri" pitchFamily="34" charset="0"/>
                <a:cs typeface="Calibri" pitchFamily="34" charset="0"/>
              </a:rPr>
              <a:t> </a:t>
            </a:r>
            <a:r>
              <a:rPr lang="en-US" sz="3600" b="1" dirty="0" err="1" smtClean="0">
                <a:latin typeface="Calibri" pitchFamily="34" charset="0"/>
                <a:cs typeface="Calibri" pitchFamily="34" charset="0"/>
              </a:rPr>
              <a:t>ngành</a:t>
            </a:r>
            <a:r>
              <a:rPr lang="en-US" sz="3600" b="1" dirty="0" smtClean="0">
                <a:latin typeface="Calibri" pitchFamily="34" charset="0"/>
                <a:cs typeface="Calibri" pitchFamily="34" charset="0"/>
              </a:rPr>
              <a:t>.</a:t>
            </a:r>
          </a:p>
          <a:p>
            <a:pPr algn="just">
              <a:lnSpc>
                <a:spcPct val="130000"/>
              </a:lnSpc>
            </a:pPr>
            <a:r>
              <a:rPr lang="en-US" sz="3600" b="1" dirty="0" smtClean="0">
                <a:latin typeface="Calibri" pitchFamily="34" charset="0"/>
                <a:cs typeface="Calibri" pitchFamily="34" charset="0"/>
              </a:rPr>
              <a:t>+ M</a:t>
            </a:r>
            <a:r>
              <a:rPr lang="vi-VN" sz="3600" b="1" dirty="0" smtClean="0">
                <a:latin typeface="Calibri" pitchFamily="34" charset="0"/>
                <a:cs typeface="Calibri" pitchFamily="34" charset="0"/>
              </a:rPr>
              <a:t>ột số khoáng sản có trữ lượng lớn </a:t>
            </a:r>
            <a:r>
              <a:rPr lang="en-US" sz="3600" b="1" dirty="0" smtClean="0">
                <a:latin typeface="Calibri" pitchFamily="34" charset="0"/>
                <a:cs typeface="Calibri" pitchFamily="34" charset="0"/>
              </a:rPr>
              <a:t>(</a:t>
            </a:r>
            <a:r>
              <a:rPr lang="vi-VN" sz="3600" b="1" dirty="0" smtClean="0">
                <a:latin typeface="Calibri" pitchFamily="34" charset="0"/>
                <a:cs typeface="Calibri" pitchFamily="34" charset="0"/>
              </a:rPr>
              <a:t>than</a:t>
            </a:r>
            <a:r>
              <a:rPr lang="en-US" sz="3600" b="1" dirty="0" smtClean="0">
                <a:latin typeface="Calibri" pitchFamily="34" charset="0"/>
                <a:cs typeface="Calibri" pitchFamily="34" charset="0"/>
              </a:rPr>
              <a:t> </a:t>
            </a:r>
            <a:r>
              <a:rPr lang="en-US" sz="3600" b="1" dirty="0" err="1" smtClean="0">
                <a:latin typeface="Calibri" pitchFamily="34" charset="0"/>
                <a:cs typeface="Calibri" pitchFamily="34" charset="0"/>
              </a:rPr>
              <a:t>đá</a:t>
            </a:r>
            <a:r>
              <a:rPr lang="vi-VN" sz="3600" b="1" dirty="0" smtClean="0">
                <a:latin typeface="Calibri" pitchFamily="34" charset="0"/>
                <a:cs typeface="Calibri" pitchFamily="34" charset="0"/>
              </a:rPr>
              <a:t>, </a:t>
            </a:r>
            <a:r>
              <a:rPr lang="en-US" sz="3600" b="1" dirty="0" err="1" smtClean="0">
                <a:latin typeface="Calibri" pitchFamily="34" charset="0"/>
                <a:cs typeface="Calibri" pitchFamily="34" charset="0"/>
              </a:rPr>
              <a:t>dầu</a:t>
            </a:r>
            <a:r>
              <a:rPr lang="en-US" sz="3600" b="1" dirty="0" smtClean="0">
                <a:latin typeface="Calibri" pitchFamily="34" charset="0"/>
                <a:cs typeface="Calibri" pitchFamily="34" charset="0"/>
              </a:rPr>
              <a:t> </a:t>
            </a:r>
            <a:r>
              <a:rPr lang="vi-VN" sz="3600" b="1" dirty="0" smtClean="0">
                <a:latin typeface="Calibri" pitchFamily="34" charset="0"/>
                <a:cs typeface="Calibri" pitchFamily="34" charset="0"/>
              </a:rPr>
              <a:t>khí, đá v</a:t>
            </a:r>
            <a:r>
              <a:rPr lang="en-US" sz="3600" b="1" dirty="0" err="1" smtClean="0">
                <a:latin typeface="Calibri" pitchFamily="34" charset="0"/>
                <a:cs typeface="Calibri" pitchFamily="34" charset="0"/>
              </a:rPr>
              <a:t>ôi</a:t>
            </a:r>
            <a:r>
              <a:rPr lang="en-US" sz="3600" b="1" dirty="0" smtClean="0">
                <a:latin typeface="Calibri" pitchFamily="34" charset="0"/>
                <a:cs typeface="Calibri" pitchFamily="34" charset="0"/>
              </a:rPr>
              <a:t>, </a:t>
            </a:r>
            <a:r>
              <a:rPr lang="en-US" sz="3600" b="1" dirty="0" err="1" smtClean="0">
                <a:latin typeface="Calibri" pitchFamily="34" charset="0"/>
                <a:cs typeface="Calibri" pitchFamily="34" charset="0"/>
              </a:rPr>
              <a:t>bô-xít</a:t>
            </a:r>
            <a:r>
              <a:rPr lang="en-US" sz="3600" b="1" dirty="0" smtClean="0">
                <a:latin typeface="Calibri" pitchFamily="34" charset="0"/>
                <a:cs typeface="Calibri" pitchFamily="34" charset="0"/>
              </a:rPr>
              <a:t>, </a:t>
            </a:r>
            <a:r>
              <a:rPr lang="vi-VN" sz="3600" b="1" dirty="0" smtClean="0">
                <a:latin typeface="Calibri" pitchFamily="34" charset="0"/>
                <a:cs typeface="Calibri" pitchFamily="34" charset="0"/>
              </a:rPr>
              <a:t>a-pa-tít</a:t>
            </a:r>
            <a:r>
              <a:rPr lang="en-US" sz="3600" b="1" dirty="0" smtClean="0">
                <a:latin typeface="Calibri" pitchFamily="34" charset="0"/>
                <a:cs typeface="Calibri" pitchFamily="34" charset="0"/>
              </a:rPr>
              <a:t>,…) =&gt;</a:t>
            </a:r>
            <a:r>
              <a:rPr lang="vi-VN" sz="3600" b="1" dirty="0" smtClean="0">
                <a:latin typeface="Calibri" pitchFamily="34" charset="0"/>
                <a:cs typeface="Calibri" pitchFamily="34" charset="0"/>
              </a:rPr>
              <a:t> phát triển </a:t>
            </a:r>
            <a:r>
              <a:rPr lang="en-US" sz="3600" b="1" dirty="0" smtClean="0">
                <a:latin typeface="Calibri" pitchFamily="34" charset="0"/>
                <a:cs typeface="Calibri" pitchFamily="34" charset="0"/>
              </a:rPr>
              <a:t>CN</a:t>
            </a:r>
            <a:r>
              <a:rPr lang="vi-VN" sz="3600" b="1" dirty="0" smtClean="0">
                <a:latin typeface="Calibri" pitchFamily="34" charset="0"/>
                <a:cs typeface="Calibri" pitchFamily="34" charset="0"/>
              </a:rPr>
              <a:t> khai khoáng, sản xuất kim loại,...</a:t>
            </a:r>
            <a:endParaRPr lang="en-US" sz="3600" b="1" dirty="0">
              <a:latin typeface="Calibri" pitchFamily="34" charset="0"/>
              <a:cs typeface="Calibri" pitchFamily="34" charset="0"/>
            </a:endParaRPr>
          </a:p>
        </p:txBody>
      </p:sp>
      <p:sp>
        <p:nvSpPr>
          <p:cNvPr id="7" name="TextBox 6"/>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68AC2F23-F461-4E45-9E54-A1F9389E36FB}"/>
              </a:ext>
            </a:extLst>
          </p:cNvPr>
          <p:cNvSpPr/>
          <p:nvPr/>
        </p:nvSpPr>
        <p:spPr>
          <a:xfrm>
            <a:off x="499311" y="816901"/>
            <a:ext cx="2688023" cy="5133713"/>
          </a:xfrm>
          <a:prstGeom prst="rect">
            <a:avLst/>
          </a:prstGeom>
          <a:ln>
            <a:solidFill>
              <a:srgbClr val="0000FF"/>
            </a:solidFill>
            <a:prstDash val="dash"/>
          </a:ln>
        </p:spPr>
        <p:txBody>
          <a:bodyPr wrap="square">
            <a:spAutoFit/>
          </a:bodyPr>
          <a:lstStyle/>
          <a:p>
            <a:pPr algn="just">
              <a:lnSpc>
                <a:spcPct val="130000"/>
              </a:lnSpc>
            </a:pPr>
            <a:r>
              <a:rPr lang="en-US" sz="2800" b="1" i="1" smtClean="0">
                <a:solidFill>
                  <a:srgbClr val="0000FF"/>
                </a:solidFill>
                <a:latin typeface="Calibri" pitchFamily="34" charset="0"/>
                <a:ea typeface="Cambria" panose="02040503050406030204" pitchFamily="18" charset="0"/>
                <a:cs typeface="Calibri" pitchFamily="34" charset="0"/>
              </a:rPr>
              <a:t>Cho biết mối </a:t>
            </a:r>
            <a:r>
              <a:rPr lang="vi-VN" sz="2800" b="1" i="1" dirty="0">
                <a:solidFill>
                  <a:srgbClr val="0000FF"/>
                </a:solidFill>
                <a:latin typeface="Calibri" pitchFamily="34" charset="0"/>
                <a:ea typeface="Cambria" panose="02040503050406030204" pitchFamily="18" charset="0"/>
                <a:cs typeface="Calibri" pitchFamily="34" charset="0"/>
              </a:rPr>
              <a:t>quan hệ giữa phân bố </a:t>
            </a:r>
            <a:r>
              <a:rPr lang="vi-VN" sz="2800" b="1" i="1">
                <a:solidFill>
                  <a:srgbClr val="0000FF"/>
                </a:solidFill>
                <a:latin typeface="Calibri" pitchFamily="34" charset="0"/>
                <a:ea typeface="Cambria" panose="02040503050406030204" pitchFamily="18" charset="0"/>
                <a:cs typeface="Calibri" pitchFamily="34" charset="0"/>
              </a:rPr>
              <a:t>tài </a:t>
            </a:r>
            <a:r>
              <a:rPr lang="vi-VN" sz="2800" b="1" i="1" smtClean="0">
                <a:solidFill>
                  <a:srgbClr val="0000FF"/>
                </a:solidFill>
                <a:latin typeface="Calibri" pitchFamily="34" charset="0"/>
                <a:ea typeface="Cambria" panose="02040503050406030204" pitchFamily="18" charset="0"/>
                <a:cs typeface="Calibri" pitchFamily="34" charset="0"/>
              </a:rPr>
              <a:t>nguyên</a:t>
            </a:r>
            <a:r>
              <a:rPr lang="en-US" sz="2800" b="1" i="1" smtClean="0">
                <a:solidFill>
                  <a:srgbClr val="0000FF"/>
                </a:solidFill>
                <a:latin typeface="Calibri" pitchFamily="34" charset="0"/>
                <a:ea typeface="Cambria" panose="02040503050406030204" pitchFamily="18" charset="0"/>
                <a:cs typeface="Calibri" pitchFamily="34" charset="0"/>
              </a:rPr>
              <a:t> khoáng sản</a:t>
            </a:r>
            <a:r>
              <a:rPr lang="vi-VN" sz="2800" b="1" i="1" smtClean="0">
                <a:solidFill>
                  <a:srgbClr val="0000FF"/>
                </a:solidFill>
                <a:latin typeface="Calibri" pitchFamily="34" charset="0"/>
                <a:ea typeface="Cambria" panose="02040503050406030204" pitchFamily="18" charset="0"/>
                <a:cs typeface="Calibri" pitchFamily="34" charset="0"/>
              </a:rPr>
              <a:t> </a:t>
            </a:r>
            <a:r>
              <a:rPr lang="vi-VN" sz="2800" b="1" i="1" dirty="0">
                <a:solidFill>
                  <a:srgbClr val="0000FF"/>
                </a:solidFill>
                <a:latin typeface="Calibri" pitchFamily="34" charset="0"/>
                <a:ea typeface="Cambria" panose="02040503050406030204" pitchFamily="18" charset="0"/>
                <a:cs typeface="Calibri" pitchFamily="34" charset="0"/>
              </a:rPr>
              <a:t>với phân bố một số ngành công </a:t>
            </a:r>
            <a:r>
              <a:rPr lang="vi-VN" sz="2800" b="1" i="1">
                <a:solidFill>
                  <a:srgbClr val="0000FF"/>
                </a:solidFill>
                <a:latin typeface="Calibri" pitchFamily="34" charset="0"/>
                <a:ea typeface="Cambria" panose="02040503050406030204" pitchFamily="18" charset="0"/>
                <a:cs typeface="Calibri" pitchFamily="34" charset="0"/>
              </a:rPr>
              <a:t>nghiệp </a:t>
            </a:r>
            <a:r>
              <a:rPr lang="en-US" sz="2800" b="1" i="1" smtClean="0">
                <a:solidFill>
                  <a:srgbClr val="0000FF"/>
                </a:solidFill>
                <a:latin typeface="Calibri" pitchFamily="34" charset="0"/>
                <a:ea typeface="Cambria" panose="02040503050406030204" pitchFamily="18" charset="0"/>
                <a:cs typeface="Calibri" pitchFamily="34" charset="0"/>
              </a:rPr>
              <a:t>quan trọng </a:t>
            </a:r>
            <a:r>
              <a:rPr lang="vi-VN" sz="2800" b="1" i="1" smtClean="0">
                <a:solidFill>
                  <a:srgbClr val="0000FF"/>
                </a:solidFill>
                <a:latin typeface="Calibri" pitchFamily="34" charset="0"/>
                <a:ea typeface="Cambria" panose="02040503050406030204" pitchFamily="18" charset="0"/>
                <a:cs typeface="Calibri" pitchFamily="34" charset="0"/>
              </a:rPr>
              <a:t>ở </a:t>
            </a:r>
            <a:r>
              <a:rPr lang="vi-VN" sz="2800" b="1" i="1">
                <a:solidFill>
                  <a:srgbClr val="0000FF"/>
                </a:solidFill>
                <a:latin typeface="Calibri" pitchFamily="34" charset="0"/>
                <a:ea typeface="Cambria" panose="02040503050406030204" pitchFamily="18" charset="0"/>
                <a:cs typeface="Calibri" pitchFamily="34" charset="0"/>
              </a:rPr>
              <a:t>nước </a:t>
            </a:r>
            <a:r>
              <a:rPr lang="vi-VN" sz="2800" b="1" i="1" smtClean="0">
                <a:solidFill>
                  <a:srgbClr val="0000FF"/>
                </a:solidFill>
                <a:latin typeface="Calibri" pitchFamily="34" charset="0"/>
                <a:ea typeface="Cambria" panose="02040503050406030204" pitchFamily="18" charset="0"/>
                <a:cs typeface="Calibri" pitchFamily="34" charset="0"/>
              </a:rPr>
              <a:t>ta</a:t>
            </a:r>
            <a:r>
              <a:rPr lang="en-US" sz="2800" b="1" i="1" smtClean="0">
                <a:solidFill>
                  <a:srgbClr val="0000FF"/>
                </a:solidFill>
                <a:latin typeface="Calibri" pitchFamily="34" charset="0"/>
                <a:ea typeface="Cambria" panose="02040503050406030204" pitchFamily="18" charset="0"/>
                <a:cs typeface="Calibri" pitchFamily="34" charset="0"/>
              </a:rPr>
              <a:t>.</a:t>
            </a:r>
            <a:endParaRPr lang="en-US" sz="2800" b="1" i="1" dirty="0">
              <a:solidFill>
                <a:srgbClr val="0000FF"/>
              </a:solidFill>
              <a:latin typeface="Calibri" pitchFamily="34" charset="0"/>
              <a:cs typeface="Calibri" pitchFamily="34" charset="0"/>
            </a:endParaRPr>
          </a:p>
        </p:txBody>
      </p:sp>
      <p:pic>
        <p:nvPicPr>
          <p:cNvPr id="8" name="Picture 2" descr="C:\Users\Administrator\Desktop\Ảnh GA 8\H.3.3.jpg"/>
          <p:cNvPicPr>
            <a:picLocks noChangeAspect="1" noChangeArrowheads="1"/>
          </p:cNvPicPr>
          <p:nvPr/>
        </p:nvPicPr>
        <p:blipFill>
          <a:blip r:embed="rId3"/>
          <a:srcRect/>
          <a:stretch>
            <a:fillRect/>
          </a:stretch>
        </p:blipFill>
        <p:spPr bwMode="auto">
          <a:xfrm>
            <a:off x="7628708" y="742874"/>
            <a:ext cx="4493488" cy="6102199"/>
          </a:xfrm>
          <a:prstGeom prst="rect">
            <a:avLst/>
          </a:prstGeom>
          <a:noFill/>
        </p:spPr>
      </p:pic>
      <p:pic>
        <p:nvPicPr>
          <p:cNvPr id="1026" name="Picture 2" descr="C:\Users\Administrator\Desktop\Ảnh GS 9\cau-hoi-trang-141-dia-li-lop-9.png"/>
          <p:cNvPicPr>
            <a:picLocks noChangeAspect="1" noChangeArrowheads="1"/>
          </p:cNvPicPr>
          <p:nvPr/>
        </p:nvPicPr>
        <p:blipFill>
          <a:blip r:embed="rId4"/>
          <a:srcRect/>
          <a:stretch>
            <a:fillRect/>
          </a:stretch>
        </p:blipFill>
        <p:spPr bwMode="auto">
          <a:xfrm>
            <a:off x="3383276" y="770709"/>
            <a:ext cx="4275773" cy="6039129"/>
          </a:xfrm>
          <a:prstGeom prst="rect">
            <a:avLst/>
          </a:prstGeom>
          <a:noFill/>
        </p:spPr>
      </p:pic>
      <p:grpSp>
        <p:nvGrpSpPr>
          <p:cNvPr id="10" name="Group 9">
            <a:extLst>
              <a:ext uri="{FF2B5EF4-FFF2-40B4-BE49-F238E27FC236}">
                <a16:creationId xmlns:a16="http://schemas.microsoft.com/office/drawing/2014/main" xmlns="" id="{89BF458F-3EA2-4C39-9F4B-A977AA908877}"/>
              </a:ext>
            </a:extLst>
          </p:cNvPr>
          <p:cNvGrpSpPr/>
          <p:nvPr/>
        </p:nvGrpSpPr>
        <p:grpSpPr>
          <a:xfrm>
            <a:off x="4422979" y="130630"/>
            <a:ext cx="6512113" cy="655178"/>
            <a:chOff x="3005070" y="116455"/>
            <a:chExt cx="6181859" cy="655178"/>
          </a:xfrm>
        </p:grpSpPr>
        <p:sp>
          <p:nvSpPr>
            <p:cNvPr id="11" name="Rectangle: Rounded Corners 2">
              <a:extLst>
                <a:ext uri="{FF2B5EF4-FFF2-40B4-BE49-F238E27FC236}">
                  <a16:creationId xmlns:a16="http://schemas.microsoft.com/office/drawing/2014/main" xmlns="" id="{71C7DDDB-618D-4D48-A533-4D59A9D3DC4B}"/>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12" name="TextBox 11">
              <a:extLst>
                <a:ext uri="{FF2B5EF4-FFF2-40B4-BE49-F238E27FC236}">
                  <a16:creationId xmlns:a16="http://schemas.microsoft.com/office/drawing/2014/main" xmlns="" id="{F03F5941-7D9E-4116-86F8-789E16BFB6F2}"/>
                </a:ext>
              </a:extLst>
            </p:cNvPr>
            <p:cNvSpPr txBox="1"/>
            <p:nvPr/>
          </p:nvSpPr>
          <p:spPr>
            <a:xfrm>
              <a:off x="3365923" y="125302"/>
              <a:ext cx="5450531" cy="646331"/>
            </a:xfrm>
            <a:prstGeom prst="rect">
              <a:avLst/>
            </a:prstGeom>
            <a:noFill/>
          </p:spPr>
          <p:txBody>
            <a:bodyPr wrap="square" rtlCol="0">
              <a:spAutoFit/>
            </a:bodyPr>
            <a:lstStyle/>
            <a:p>
              <a:pPr algn="ctr"/>
              <a:r>
                <a:rPr lang="en-US" sz="3600" b="1" dirty="0">
                  <a:solidFill>
                    <a:srgbClr val="FFFF00"/>
                  </a:solidFill>
                  <a:effectLst>
                    <a:outerShdw blurRad="38100" dist="38100" dir="2700000" algn="tl">
                      <a:srgbClr val="000000">
                        <a:alpha val="43137"/>
                      </a:srgbClr>
                    </a:outerShdw>
                  </a:effectLst>
                  <a:latin typeface="Calibri" pitchFamily="34" charset="0"/>
                  <a:cs typeface="Calibri" pitchFamily="34" charset="0"/>
                </a:rPr>
                <a:t>CHUYÊN GIA ATLAT</a:t>
              </a:r>
            </a:p>
          </p:txBody>
        </p:sp>
      </p:grpSp>
    </p:spTree>
    <p:extLst>
      <p:ext uri="{BB962C8B-B14F-4D97-AF65-F5344CB8AC3E}">
        <p14:creationId xmlns:p14="http://schemas.microsoft.com/office/powerpoint/2010/main" val="155699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85800"/>
            <a:ext cx="11710606" cy="1477323"/>
          </a:xfrm>
          <a:prstGeom prst="rect">
            <a:avLst/>
          </a:prstGeom>
        </p:spPr>
        <p:txBody>
          <a:bodyPr wrap="square" lIns="91436" tIns="45718" rIns="91436" bIns="45718">
            <a:spAutoFit/>
          </a:bodyPr>
          <a:lstStyle/>
          <a:p>
            <a:pPr algn="just"/>
            <a:r>
              <a:rPr lang="en-US" sz="3000" b="1" dirty="0" smtClean="0">
                <a:solidFill>
                  <a:srgbClr val="002060"/>
                </a:solidFill>
                <a:latin typeface="Calibri" pitchFamily="34" charset="0"/>
                <a:cs typeface="Calibri" pitchFamily="34" charset="0"/>
              </a:rPr>
              <a:t>1. </a:t>
            </a:r>
            <a:r>
              <a:rPr lang="en-US" sz="3000" b="1" dirty="0" err="1" smtClean="0">
                <a:solidFill>
                  <a:srgbClr val="002060"/>
                </a:solidFill>
                <a:latin typeface="Calibri" pitchFamily="34" charset="0"/>
                <a:cs typeface="Calibri" pitchFamily="34" charset="0"/>
              </a:rPr>
              <a:t>Các</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nhân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tố</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ảnh</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hưởng</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đến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phát</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triển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và</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phân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bố</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công</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nghiệp</a:t>
            </a:r>
            <a:endParaRPr lang="en-US" sz="3000" b="1" dirty="0" smtClean="0">
              <a:solidFill>
                <a:srgbClr val="002060"/>
              </a:solidFill>
              <a:latin typeface="Calibri" pitchFamily="34" charset="0"/>
              <a:cs typeface="Calibri" pitchFamily="34" charset="0"/>
            </a:endParaRPr>
          </a:p>
          <a:p>
            <a:r>
              <a:rPr lang="en-US" sz="3000" b="1" i="1" dirty="0" smtClean="0">
                <a:solidFill>
                  <a:srgbClr val="002060"/>
                </a:solidFill>
                <a:latin typeface="Calibri" pitchFamily="34" charset="0"/>
                <a:cs typeface="Calibri" pitchFamily="34" charset="0"/>
              </a:rPr>
              <a:t>a. </a:t>
            </a:r>
            <a:r>
              <a:rPr lang="en-US" sz="3000" b="1" i="1" dirty="0" err="1" smtClean="0">
                <a:solidFill>
                  <a:srgbClr val="002060"/>
                </a:solidFill>
                <a:latin typeface="Calibri" pitchFamily="34" charset="0"/>
                <a:cs typeface="Calibri" pitchFamily="34" charset="0"/>
              </a:rPr>
              <a:t>Nhân</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tố</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tự</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nhiên</a:t>
            </a:r>
            <a:endParaRPr lang="en-US" sz="3000" b="1" i="1" dirty="0" smtClean="0">
              <a:solidFill>
                <a:srgbClr val="002060"/>
              </a:solidFill>
              <a:latin typeface="Calibri" pitchFamily="34" charset="0"/>
              <a:cs typeface="Calibri" pitchFamily="34" charset="0"/>
            </a:endParaRPr>
          </a:p>
          <a:p>
            <a:r>
              <a:rPr lang="en-US" sz="3000" b="1" i="1" dirty="0" smtClean="0">
                <a:solidFill>
                  <a:srgbClr val="00B050"/>
                </a:solidFill>
                <a:latin typeface="Calibri" pitchFamily="34" charset="0"/>
                <a:cs typeface="Calibri" pitchFamily="34" charset="0"/>
              </a:rPr>
              <a:t>*</a:t>
            </a:r>
            <a:r>
              <a:rPr lang="en-US" sz="3000" b="1" i="1" dirty="0" err="1" smtClean="0">
                <a:solidFill>
                  <a:srgbClr val="00B050"/>
                </a:solidFill>
                <a:latin typeface="Calibri" pitchFamily="34" charset="0"/>
                <a:cs typeface="Calibri" pitchFamily="34" charset="0"/>
              </a:rPr>
              <a:t>Thuận</a:t>
            </a:r>
            <a:r>
              <a:rPr lang="en-US" sz="3000" b="1" i="1" dirty="0" smtClean="0">
                <a:solidFill>
                  <a:srgbClr val="00B050"/>
                </a:solidFill>
                <a:latin typeface="Calibri" pitchFamily="34" charset="0"/>
                <a:cs typeface="Calibri" pitchFamily="34" charset="0"/>
              </a:rPr>
              <a:t> </a:t>
            </a:r>
            <a:r>
              <a:rPr lang="en-US" sz="3000" b="1" i="1" dirty="0" err="1" smtClean="0">
                <a:solidFill>
                  <a:srgbClr val="00B050"/>
                </a:solidFill>
                <a:latin typeface="Calibri" pitchFamily="34" charset="0"/>
                <a:cs typeface="Calibri" pitchFamily="34" charset="0"/>
              </a:rPr>
              <a:t>lợi</a:t>
            </a:r>
            <a:endParaRPr lang="en-US" sz="3000" b="1" i="1" dirty="0">
              <a:solidFill>
                <a:srgbClr val="00B050"/>
              </a:solidFill>
              <a:latin typeface="Calibri" pitchFamily="34" charset="0"/>
              <a:cs typeface="Calibri" pitchFamily="34" charset="0"/>
            </a:endParaRPr>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226506" y="2011733"/>
            <a:ext cx="11675212" cy="4386133"/>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600" b="1" dirty="0" smtClean="0">
                <a:solidFill>
                  <a:srgbClr val="FF0000"/>
                </a:solidFill>
                <a:latin typeface="Calibri" pitchFamily="34" charset="0"/>
                <a:cs typeface="Calibri" pitchFamily="34" charset="0"/>
              </a:rPr>
              <a:t>-</a:t>
            </a:r>
            <a:r>
              <a:rPr lang="vi-VN" sz="3600" b="1" dirty="0" smtClean="0">
                <a:solidFill>
                  <a:srgbClr val="FF0000"/>
                </a:solidFill>
                <a:latin typeface="Calibri" pitchFamily="34" charset="0"/>
                <a:cs typeface="Calibri" pitchFamily="34" charset="0"/>
              </a:rPr>
              <a:t> Nguồn nước: </a:t>
            </a:r>
            <a:endParaRPr lang="en-US" sz="3600" b="1" dirty="0" smtClean="0">
              <a:solidFill>
                <a:srgbClr val="FF0000"/>
              </a:solidFill>
              <a:latin typeface="Calibri" pitchFamily="34" charset="0"/>
              <a:cs typeface="Calibri" pitchFamily="34" charset="0"/>
            </a:endParaRPr>
          </a:p>
          <a:p>
            <a:pPr algn="just">
              <a:lnSpc>
                <a:spcPct val="130000"/>
              </a:lnSpc>
            </a:pPr>
            <a:r>
              <a:rPr lang="en-US" sz="3600" b="1" dirty="0" smtClean="0">
                <a:latin typeface="Calibri" pitchFamily="34" charset="0"/>
                <a:cs typeface="Calibri" pitchFamily="34" charset="0"/>
              </a:rPr>
              <a:t>+ M</a:t>
            </a:r>
            <a:r>
              <a:rPr lang="vi-VN" sz="3600" b="1" dirty="0" smtClean="0">
                <a:latin typeface="Calibri" pitchFamily="34" charset="0"/>
                <a:cs typeface="Calibri" pitchFamily="34" charset="0"/>
              </a:rPr>
              <a:t>ạng lưới sông ngòi dày đặc, nguồn nước ngầm dồi dào cung cấp nước cho các ngành công nghiệp. </a:t>
            </a:r>
            <a:endParaRPr lang="en-US" sz="3600" b="1" dirty="0" smtClean="0">
              <a:latin typeface="Calibri" pitchFamily="34" charset="0"/>
              <a:cs typeface="Calibri" pitchFamily="34" charset="0"/>
            </a:endParaRPr>
          </a:p>
          <a:p>
            <a:pPr algn="just">
              <a:lnSpc>
                <a:spcPct val="130000"/>
              </a:lnSpc>
            </a:pPr>
            <a:r>
              <a:rPr lang="en-US" sz="3600" b="1" dirty="0" smtClean="0">
                <a:latin typeface="Calibri" pitchFamily="34" charset="0"/>
                <a:cs typeface="Calibri" pitchFamily="34" charset="0"/>
              </a:rPr>
              <a:t>+ T</a:t>
            </a:r>
            <a:r>
              <a:rPr lang="vi-VN" sz="3600" b="1" dirty="0" smtClean="0">
                <a:latin typeface="Calibri" pitchFamily="34" charset="0"/>
                <a:cs typeface="Calibri" pitchFamily="34" charset="0"/>
              </a:rPr>
              <a:t>rữ năng thuỷ điện lớn</a:t>
            </a:r>
            <a:r>
              <a:rPr lang="en-US" sz="3600" b="1" dirty="0" smtClean="0">
                <a:latin typeface="Calibri" pitchFamily="34" charset="0"/>
                <a:cs typeface="Calibri" pitchFamily="34" charset="0"/>
              </a:rPr>
              <a:t> =&gt; </a:t>
            </a:r>
            <a:r>
              <a:rPr lang="vi-VN" sz="3600" b="1" dirty="0" smtClean="0">
                <a:latin typeface="Calibri" pitchFamily="34" charset="0"/>
                <a:cs typeface="Calibri" pitchFamily="34" charset="0"/>
              </a:rPr>
              <a:t>phát triển thuỷ điện. </a:t>
            </a:r>
            <a:endParaRPr lang="en-US" sz="3600" b="1" dirty="0" smtClean="0">
              <a:latin typeface="Calibri" pitchFamily="34" charset="0"/>
              <a:cs typeface="Calibri" pitchFamily="34" charset="0"/>
            </a:endParaRPr>
          </a:p>
          <a:p>
            <a:pPr algn="just">
              <a:lnSpc>
                <a:spcPct val="130000"/>
              </a:lnSpc>
            </a:pPr>
            <a:r>
              <a:rPr lang="en-US" sz="3600" b="1" dirty="0" smtClean="0">
                <a:latin typeface="Calibri" pitchFamily="34" charset="0"/>
                <a:cs typeface="Calibri" pitchFamily="34" charset="0"/>
              </a:rPr>
              <a:t>+ </a:t>
            </a:r>
            <a:r>
              <a:rPr lang="vi-VN" sz="3600" b="1" dirty="0" smtClean="0">
                <a:latin typeface="Calibri" pitchFamily="34" charset="0"/>
                <a:cs typeface="Calibri" pitchFamily="34" charset="0"/>
              </a:rPr>
              <a:t>Các mỏ nước khoáng: Quang Hanh</a:t>
            </a:r>
            <a:r>
              <a:rPr lang="en-US" sz="3600" b="1" dirty="0" smtClean="0">
                <a:latin typeface="Calibri" pitchFamily="34" charset="0"/>
                <a:cs typeface="Calibri" pitchFamily="34" charset="0"/>
              </a:rPr>
              <a:t>,</a:t>
            </a:r>
            <a:r>
              <a:rPr lang="vi-VN" sz="3600" b="1" dirty="0" smtClean="0">
                <a:latin typeface="Calibri" pitchFamily="34" charset="0"/>
                <a:cs typeface="Calibri" pitchFamily="34" charset="0"/>
              </a:rPr>
              <a:t> Kim Bôi, Vĩnh Hảo,</a:t>
            </a:r>
            <a:r>
              <a:rPr lang="en-US" sz="3600" b="1" dirty="0" smtClean="0">
                <a:latin typeface="Calibri" pitchFamily="34" charset="0"/>
                <a:cs typeface="Calibri" pitchFamily="34" charset="0"/>
              </a:rPr>
              <a:t>…=&gt;</a:t>
            </a:r>
            <a:r>
              <a:rPr lang="vi-VN" sz="3600" b="1" dirty="0" smtClean="0">
                <a:latin typeface="Calibri" pitchFamily="34" charset="0"/>
                <a:cs typeface="Calibri" pitchFamily="34" charset="0"/>
              </a:rPr>
              <a:t> công nghiệp sản xuất đồ uống.</a:t>
            </a:r>
            <a:endParaRPr lang="en-US" sz="3600" b="1" dirty="0" smtClean="0">
              <a:latin typeface="Calibri" pitchFamily="34" charset="0"/>
              <a:cs typeface="Calibri" pitchFamily="34" charset="0"/>
            </a:endParaRPr>
          </a:p>
        </p:txBody>
      </p:sp>
      <p:sp>
        <p:nvSpPr>
          <p:cNvPr id="7" name="TextBox 6"/>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p:cTn id="28"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1"/>
          <p:cNvSpPr txBox="1"/>
          <p:nvPr/>
        </p:nvSpPr>
        <p:spPr>
          <a:xfrm>
            <a:off x="1741254" y="2394008"/>
            <a:ext cx="2257632" cy="282129"/>
          </a:xfrm>
          <a:prstGeom prst="rect">
            <a:avLst/>
          </a:prstGeom>
        </p:spPr>
        <p:txBody>
          <a:bodyPr lIns="0" tIns="0" rIns="0" bIns="0" rtlCol="0" anchor="t">
            <a:spAutoFit/>
          </a:bodyPr>
          <a:lstStyle/>
          <a:p>
            <a:pPr>
              <a:lnSpc>
                <a:spcPts val="2239"/>
              </a:lnSpc>
            </a:pPr>
            <a:r>
              <a:rPr lang="en-US" sz="1600" dirty="0">
                <a:solidFill>
                  <a:srgbClr val="FFFFFF"/>
                </a:solidFill>
                <a:latin typeface="#9Slide03 IcielPanton Black" panose="00000A00000000000000" pitchFamily="2" charset="-93"/>
              </a:rPr>
              <a:t>NGUỒN NƯỚC</a:t>
            </a:r>
          </a:p>
        </p:txBody>
      </p:sp>
      <p:pic>
        <p:nvPicPr>
          <p:cNvPr id="1026" name="Picture 2" descr="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0091" y="157472"/>
            <a:ext cx="6416769" cy="4170900"/>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sp>
        <p:nvSpPr>
          <p:cNvPr id="15" name="TextBox 32"/>
          <p:cNvSpPr txBox="1"/>
          <p:nvPr/>
        </p:nvSpPr>
        <p:spPr>
          <a:xfrm>
            <a:off x="0" y="1949154"/>
            <a:ext cx="5392271" cy="430887"/>
          </a:xfrm>
          <a:prstGeom prst="rect">
            <a:avLst/>
          </a:prstGeom>
          <a:ln>
            <a:solidFill>
              <a:srgbClr val="00B050"/>
            </a:solidFill>
            <a:prstDash val="dash"/>
          </a:ln>
        </p:spPr>
        <p:txBody>
          <a:bodyPr wrap="square" lIns="0" tIns="0" rIns="0" bIns="0" rtlCol="0" anchor="t">
            <a:spAutoFit/>
          </a:bodyPr>
          <a:lstStyle>
            <a:defPPr>
              <a:defRPr lang="en-US"/>
            </a:defPPr>
            <a:lvl2pPr marL="259080" lvl="1" algn="just">
              <a:lnSpc>
                <a:spcPct val="150000"/>
              </a:lnSpc>
              <a:defRPr sz="2800">
                <a:solidFill>
                  <a:srgbClr val="000B5D"/>
                </a:solidFill>
                <a:latin typeface="#9Slide03 Cabin Condensed Bold" panose="00000806000000000000" pitchFamily="2" charset="-93"/>
              </a:defRPr>
            </a:lvl2pPr>
          </a:lstStyle>
          <a:p>
            <a:pPr lvl="1" algn="ctr">
              <a:lnSpc>
                <a:spcPct val="100000"/>
              </a:lnSpc>
            </a:pPr>
            <a:r>
              <a:rPr lang="en-US" b="1" smtClean="0">
                <a:latin typeface="Calibri" pitchFamily="34" charset="0"/>
                <a:cs typeface="Calibri" pitchFamily="34" charset="0"/>
              </a:rPr>
              <a:t>Nước </a:t>
            </a:r>
            <a:r>
              <a:rPr lang="en-US" b="1" dirty="0" err="1">
                <a:latin typeface="Calibri" pitchFamily="34" charset="0"/>
                <a:cs typeface="Calibri" pitchFamily="34" charset="0"/>
              </a:rPr>
              <a:t>nóng</a:t>
            </a:r>
            <a:r>
              <a:rPr lang="en-US" b="1" dirty="0">
                <a:latin typeface="Calibri" pitchFamily="34" charset="0"/>
                <a:cs typeface="Calibri" pitchFamily="34" charset="0"/>
              </a:rPr>
              <a:t>, </a:t>
            </a:r>
            <a:r>
              <a:rPr lang="en-US" b="1" dirty="0" err="1">
                <a:latin typeface="Calibri" pitchFamily="34" charset="0"/>
                <a:cs typeface="Calibri" pitchFamily="34" charset="0"/>
              </a:rPr>
              <a:t>nước</a:t>
            </a:r>
            <a:r>
              <a:rPr lang="en-US" b="1" dirty="0">
                <a:latin typeface="Calibri" pitchFamily="34" charset="0"/>
                <a:cs typeface="Calibri" pitchFamily="34" charset="0"/>
              </a:rPr>
              <a:t> </a:t>
            </a:r>
            <a:r>
              <a:rPr lang="en-US" b="1" dirty="0" err="1">
                <a:latin typeface="Calibri" pitchFamily="34" charset="0"/>
                <a:cs typeface="Calibri" pitchFamily="34" charset="0"/>
              </a:rPr>
              <a:t>khoáng</a:t>
            </a:r>
            <a:r>
              <a:rPr lang="en-US" b="1" dirty="0">
                <a:latin typeface="Calibri" pitchFamily="34" charset="0"/>
                <a:cs typeface="Calibri" pitchFamily="34" charset="0"/>
              </a:rPr>
              <a:t> </a:t>
            </a:r>
            <a:r>
              <a:rPr lang="en-US" b="1" dirty="0" err="1">
                <a:latin typeface="Calibri" pitchFamily="34" charset="0"/>
                <a:cs typeface="Calibri" pitchFamily="34" charset="0"/>
              </a:rPr>
              <a:t>đa</a:t>
            </a:r>
            <a:r>
              <a:rPr lang="en-US" b="1" dirty="0">
                <a:latin typeface="Calibri" pitchFamily="34" charset="0"/>
                <a:cs typeface="Calibri" pitchFamily="34" charset="0"/>
              </a:rPr>
              <a:t> </a:t>
            </a:r>
            <a:r>
              <a:rPr lang="en-US" b="1" dirty="0" err="1" smtClean="0">
                <a:latin typeface="Calibri" pitchFamily="34" charset="0"/>
                <a:cs typeface="Calibri" pitchFamily="34" charset="0"/>
              </a:rPr>
              <a:t>dạng</a:t>
            </a:r>
            <a:endParaRPr lang="en-US" b="1" dirty="0">
              <a:latin typeface="Calibri" pitchFamily="34" charset="0"/>
              <a:cs typeface="Calibri" pitchFamily="34" charset="0"/>
            </a:endParaRPr>
          </a:p>
        </p:txBody>
      </p:sp>
      <p:sp>
        <p:nvSpPr>
          <p:cNvPr id="2" name="Rectangle 1"/>
          <p:cNvSpPr/>
          <p:nvPr/>
        </p:nvSpPr>
        <p:spPr>
          <a:xfrm>
            <a:off x="5620331" y="4429329"/>
            <a:ext cx="6320657" cy="800213"/>
          </a:xfrm>
          <a:prstGeom prst="rect">
            <a:avLst/>
          </a:prstGeom>
        </p:spPr>
        <p:txBody>
          <a:bodyPr wrap="square" lIns="60954" tIns="30477" rIns="60954" bIns="30477">
            <a:spAutoFit/>
          </a:bodyPr>
          <a:lstStyle/>
          <a:p>
            <a:pPr algn="ctr"/>
            <a:r>
              <a:rPr lang="en-US" sz="2400" b="1" dirty="0" err="1">
                <a:solidFill>
                  <a:srgbClr val="002060"/>
                </a:solidFill>
                <a:latin typeface="Calibri" pitchFamily="34" charset="0"/>
                <a:cs typeface="Calibri" pitchFamily="34" charset="0"/>
              </a:rPr>
              <a:t>Vị</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trí</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các</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công</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trình</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thủy</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điện</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trên</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bậc</a:t>
            </a:r>
            <a:r>
              <a:rPr lang="en-US" sz="2400" b="1" dirty="0">
                <a:solidFill>
                  <a:srgbClr val="002060"/>
                </a:solidFill>
                <a:latin typeface="Calibri" pitchFamily="34" charset="0"/>
                <a:cs typeface="Calibri" pitchFamily="34" charset="0"/>
              </a:rPr>
              <a:t> thang </a:t>
            </a:r>
            <a:r>
              <a:rPr lang="en-US" sz="2400" b="1" dirty="0" err="1">
                <a:solidFill>
                  <a:srgbClr val="002060"/>
                </a:solidFill>
                <a:latin typeface="Calibri" pitchFamily="34" charset="0"/>
                <a:cs typeface="Calibri" pitchFamily="34" charset="0"/>
              </a:rPr>
              <a:t>thủy</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điện</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sông</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Đà</a:t>
            </a:r>
            <a:r>
              <a:rPr lang="en-US" sz="2400" b="1" dirty="0">
                <a:solidFill>
                  <a:srgbClr val="002060"/>
                </a:solidFill>
                <a:latin typeface="Calibri" pitchFamily="34" charset="0"/>
                <a:cs typeface="Calibri" pitchFamily="34" charset="0"/>
              </a:rPr>
              <a:t>.</a:t>
            </a:r>
          </a:p>
        </p:txBody>
      </p:sp>
      <p:pic>
        <p:nvPicPr>
          <p:cNvPr id="2050" name="Picture 2" descr="C:\Users\Administrator\Desktop\Ảnh GS 9\dai-ly-nuoc-vinh-hao-1.jpg"/>
          <p:cNvPicPr>
            <a:picLocks noChangeAspect="1" noChangeArrowheads="1"/>
          </p:cNvPicPr>
          <p:nvPr/>
        </p:nvPicPr>
        <p:blipFill>
          <a:blip r:embed="rId4"/>
          <a:srcRect/>
          <a:stretch>
            <a:fillRect/>
          </a:stretch>
        </p:blipFill>
        <p:spPr bwMode="auto">
          <a:xfrm>
            <a:off x="78378" y="3044419"/>
            <a:ext cx="5525589" cy="35653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35826591"/>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85800"/>
            <a:ext cx="11710606" cy="1477323"/>
          </a:xfrm>
          <a:prstGeom prst="rect">
            <a:avLst/>
          </a:prstGeom>
        </p:spPr>
        <p:txBody>
          <a:bodyPr wrap="square" lIns="91436" tIns="45718" rIns="91436" bIns="45718">
            <a:spAutoFit/>
          </a:bodyPr>
          <a:lstStyle/>
          <a:p>
            <a:pPr algn="just"/>
            <a:r>
              <a:rPr lang="en-US" sz="3000" b="1" dirty="0" smtClean="0">
                <a:solidFill>
                  <a:srgbClr val="002060"/>
                </a:solidFill>
                <a:latin typeface="Calibri" pitchFamily="34" charset="0"/>
                <a:cs typeface="Calibri" pitchFamily="34" charset="0"/>
              </a:rPr>
              <a:t>1. </a:t>
            </a:r>
            <a:r>
              <a:rPr lang="en-US" sz="3000" b="1" dirty="0" err="1" smtClean="0">
                <a:solidFill>
                  <a:srgbClr val="002060"/>
                </a:solidFill>
                <a:latin typeface="Calibri" pitchFamily="34" charset="0"/>
                <a:cs typeface="Calibri" pitchFamily="34" charset="0"/>
              </a:rPr>
              <a:t>Các</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nhân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tố</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ảnh</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hưởng</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đến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phát</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triển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và</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phân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bố</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công</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nghiệp</a:t>
            </a:r>
            <a:endParaRPr lang="en-US" sz="3000" b="1" dirty="0" smtClean="0">
              <a:solidFill>
                <a:srgbClr val="002060"/>
              </a:solidFill>
              <a:latin typeface="Calibri" pitchFamily="34" charset="0"/>
              <a:cs typeface="Calibri" pitchFamily="34" charset="0"/>
            </a:endParaRPr>
          </a:p>
          <a:p>
            <a:r>
              <a:rPr lang="en-US" sz="3000" b="1" i="1" dirty="0" smtClean="0">
                <a:solidFill>
                  <a:srgbClr val="002060"/>
                </a:solidFill>
                <a:latin typeface="Calibri" pitchFamily="34" charset="0"/>
                <a:cs typeface="Calibri" pitchFamily="34" charset="0"/>
              </a:rPr>
              <a:t>a. </a:t>
            </a:r>
            <a:r>
              <a:rPr lang="en-US" sz="3000" b="1" i="1" dirty="0" err="1" smtClean="0">
                <a:solidFill>
                  <a:srgbClr val="002060"/>
                </a:solidFill>
                <a:latin typeface="Calibri" pitchFamily="34" charset="0"/>
                <a:cs typeface="Calibri" pitchFamily="34" charset="0"/>
              </a:rPr>
              <a:t>Nhân</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tố</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tự</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nhiên</a:t>
            </a:r>
            <a:endParaRPr lang="en-US" sz="3000" b="1" i="1" dirty="0" smtClean="0">
              <a:solidFill>
                <a:srgbClr val="002060"/>
              </a:solidFill>
              <a:latin typeface="Calibri" pitchFamily="34" charset="0"/>
              <a:cs typeface="Calibri" pitchFamily="34" charset="0"/>
            </a:endParaRPr>
          </a:p>
          <a:p>
            <a:r>
              <a:rPr lang="en-US" sz="3000" b="1" i="1" dirty="0" smtClean="0">
                <a:solidFill>
                  <a:srgbClr val="00B050"/>
                </a:solidFill>
                <a:latin typeface="Calibri" pitchFamily="34" charset="0"/>
                <a:cs typeface="Calibri" pitchFamily="34" charset="0"/>
              </a:rPr>
              <a:t>*</a:t>
            </a:r>
            <a:r>
              <a:rPr lang="en-US" sz="3000" b="1" i="1" dirty="0" err="1" smtClean="0">
                <a:solidFill>
                  <a:srgbClr val="00B050"/>
                </a:solidFill>
                <a:latin typeface="Calibri" pitchFamily="34" charset="0"/>
                <a:cs typeface="Calibri" pitchFamily="34" charset="0"/>
              </a:rPr>
              <a:t>Thuận</a:t>
            </a:r>
            <a:r>
              <a:rPr lang="en-US" sz="3000" b="1" i="1" dirty="0" smtClean="0">
                <a:solidFill>
                  <a:srgbClr val="00B050"/>
                </a:solidFill>
                <a:latin typeface="Calibri" pitchFamily="34" charset="0"/>
                <a:cs typeface="Calibri" pitchFamily="34" charset="0"/>
              </a:rPr>
              <a:t> </a:t>
            </a:r>
            <a:r>
              <a:rPr lang="en-US" sz="3000" b="1" i="1" dirty="0" err="1" smtClean="0">
                <a:solidFill>
                  <a:srgbClr val="00B050"/>
                </a:solidFill>
                <a:latin typeface="Calibri" pitchFamily="34" charset="0"/>
                <a:cs typeface="Calibri" pitchFamily="34" charset="0"/>
              </a:rPr>
              <a:t>lợi</a:t>
            </a:r>
            <a:endParaRPr lang="en-US" sz="3000" b="1" i="1" dirty="0">
              <a:solidFill>
                <a:srgbClr val="00B050"/>
              </a:solidFill>
              <a:latin typeface="Calibri" pitchFamily="34" charset="0"/>
              <a:cs typeface="Calibri" pitchFamily="34" charset="0"/>
            </a:endParaRPr>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185863" y="2165350"/>
            <a:ext cx="11675212" cy="3665936"/>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600" b="1" dirty="0" smtClean="0">
                <a:solidFill>
                  <a:srgbClr val="FF0000"/>
                </a:solidFill>
                <a:latin typeface="Calibri" pitchFamily="34" charset="0"/>
                <a:cs typeface="Calibri" pitchFamily="34" charset="0"/>
              </a:rPr>
              <a:t>-</a:t>
            </a:r>
            <a:r>
              <a:rPr lang="vi-VN" sz="3600" b="1" dirty="0" smtClean="0">
                <a:solidFill>
                  <a:srgbClr val="FF0000"/>
                </a:solidFill>
                <a:latin typeface="Calibri" pitchFamily="34" charset="0"/>
                <a:cs typeface="Calibri" pitchFamily="34" charset="0"/>
              </a:rPr>
              <a:t> Sinh vật: </a:t>
            </a:r>
            <a:endParaRPr lang="en-US" sz="3600" b="1" dirty="0" smtClean="0">
              <a:solidFill>
                <a:srgbClr val="FF0000"/>
              </a:solidFill>
              <a:latin typeface="Calibri" pitchFamily="34" charset="0"/>
              <a:cs typeface="Calibri" pitchFamily="34" charset="0"/>
            </a:endParaRPr>
          </a:p>
          <a:p>
            <a:pPr algn="just">
              <a:lnSpc>
                <a:spcPct val="130000"/>
              </a:lnSpc>
            </a:pPr>
            <a:r>
              <a:rPr lang="en-US" sz="3600" b="1" dirty="0" smtClean="0">
                <a:latin typeface="Calibri" pitchFamily="34" charset="0"/>
                <a:cs typeface="Calibri" pitchFamily="34" charset="0"/>
              </a:rPr>
              <a:t>+ T</a:t>
            </a:r>
            <a:r>
              <a:rPr lang="vi-VN" sz="3600" b="1" dirty="0" smtClean="0">
                <a:latin typeface="Calibri" pitchFamily="34" charset="0"/>
                <a:cs typeface="Calibri" pitchFamily="34" charset="0"/>
              </a:rPr>
              <a:t>ài nguyên sinh vật phong phú, giá trị kinh tế và giá trị dược liệu cao; nguồn hải sản dồi dào.</a:t>
            </a:r>
            <a:endParaRPr lang="en-US" sz="3600" b="1" dirty="0" smtClean="0">
              <a:latin typeface="Calibri" pitchFamily="34" charset="0"/>
              <a:cs typeface="Calibri" pitchFamily="34" charset="0"/>
            </a:endParaRPr>
          </a:p>
          <a:p>
            <a:pPr algn="just">
              <a:lnSpc>
                <a:spcPct val="130000"/>
              </a:lnSpc>
            </a:pPr>
            <a:r>
              <a:rPr lang="en-US" sz="3600" b="1" dirty="0" smtClean="0">
                <a:latin typeface="Calibri" pitchFamily="34" charset="0"/>
                <a:cs typeface="Calibri" pitchFamily="34" charset="0"/>
              </a:rPr>
              <a:t>+ </a:t>
            </a:r>
            <a:r>
              <a:rPr lang="en-US" sz="3600" b="1" dirty="0" err="1" smtClean="0">
                <a:latin typeface="Calibri" pitchFamily="34" charset="0"/>
                <a:cs typeface="Calibri" pitchFamily="34" charset="0"/>
              </a:rPr>
              <a:t>Cung</a:t>
            </a:r>
            <a:r>
              <a:rPr lang="en-US" sz="3600" b="1" dirty="0" smtClean="0">
                <a:latin typeface="Calibri" pitchFamily="34" charset="0"/>
                <a:cs typeface="Calibri" pitchFamily="34" charset="0"/>
              </a:rPr>
              <a:t> </a:t>
            </a:r>
            <a:r>
              <a:rPr lang="en-US" sz="3600" b="1" dirty="0" err="1" smtClean="0">
                <a:latin typeface="Calibri" pitchFamily="34" charset="0"/>
                <a:cs typeface="Calibri" pitchFamily="34" charset="0"/>
              </a:rPr>
              <a:t>cấp</a:t>
            </a:r>
            <a:r>
              <a:rPr lang="vi-VN" sz="3600" b="1" dirty="0" smtClean="0">
                <a:latin typeface="Calibri" pitchFamily="34" charset="0"/>
                <a:cs typeface="Calibri" pitchFamily="34" charset="0"/>
              </a:rPr>
              <a:t> nguyên liệu cho công nghiệp sản xuất, chế biến thực phẩm</a:t>
            </a:r>
            <a:r>
              <a:rPr lang="en-US" sz="3600" b="1" dirty="0" smtClean="0">
                <a:latin typeface="Calibri" pitchFamily="34" charset="0"/>
                <a:cs typeface="Calibri" pitchFamily="34" charset="0"/>
              </a:rPr>
              <a:t>;</a:t>
            </a:r>
            <a:r>
              <a:rPr lang="vi-VN" sz="3600" b="1" dirty="0" smtClean="0">
                <a:latin typeface="Calibri" pitchFamily="34" charset="0"/>
                <a:cs typeface="Calibri" pitchFamily="34" charset="0"/>
              </a:rPr>
              <a:t> dược phẩm.</a:t>
            </a:r>
            <a:endParaRPr lang="en-US" sz="3600" b="1" dirty="0" smtClean="0">
              <a:latin typeface="Calibri" pitchFamily="34" charset="0"/>
              <a:cs typeface="Calibri" pitchFamily="34" charset="0"/>
            </a:endParaRPr>
          </a:p>
        </p:txBody>
      </p:sp>
      <p:sp>
        <p:nvSpPr>
          <p:cNvPr id="7" name="TextBox 6"/>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xmlns="" id="{9110FCF5-5AB2-4E55-AC27-82B053362A07}"/>
              </a:ext>
            </a:extLst>
          </p:cNvPr>
          <p:cNvPicPr>
            <a:picLocks noChangeAspect="1" noChangeArrowheads="1"/>
          </p:cNvPicPr>
          <p:nvPr/>
        </p:nvPicPr>
        <p:blipFill rotWithShape="1">
          <a:blip r:embed="rId5"/>
          <a:srcRect t="54848" b="29316"/>
          <a:stretch/>
        </p:blipFill>
        <p:spPr bwMode="auto">
          <a:xfrm>
            <a:off x="0" y="6269472"/>
            <a:ext cx="12192000" cy="588528"/>
          </a:xfrm>
          <a:prstGeom prst="rect">
            <a:avLst/>
          </a:prstGeom>
          <a:noFill/>
        </p:spPr>
      </p:pic>
      <p:pic>
        <p:nvPicPr>
          <p:cNvPr id="6" name="Say You Say Me - Paul Mauriat">
            <a:hlinkClick r:id="" action="ppaction://media"/>
            <a:extLst>
              <a:ext uri="{FF2B5EF4-FFF2-40B4-BE49-F238E27FC236}">
                <a16:creationId xmlns:a16="http://schemas.microsoft.com/office/drawing/2014/main" xmlns="" id="{65F402B6-4B60-4BCE-9915-9145D19BC757}"/>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371600" y="3276600"/>
            <a:ext cx="609600" cy="609600"/>
          </a:xfrm>
          <a:prstGeom prst="rect">
            <a:avLst/>
          </a:prstGeom>
        </p:spPr>
      </p:pic>
      <p:graphicFrame>
        <p:nvGraphicFramePr>
          <p:cNvPr id="7" name="Content Placeholder 4">
            <a:extLst>
              <a:ext uri="{FF2B5EF4-FFF2-40B4-BE49-F238E27FC236}">
                <a16:creationId xmlns:a16="http://schemas.microsoft.com/office/drawing/2014/main" xmlns="" id="{71B0B267-169A-45AA-BBC5-92F056E0E815}"/>
              </a:ext>
            </a:extLst>
          </p:cNvPr>
          <p:cNvGraphicFramePr>
            <a:graphicFrameLocks/>
          </p:cNvGraphicFramePr>
          <p:nvPr>
            <p:custDataLst>
              <p:tags r:id="rId3"/>
            </p:custDataLst>
            <p:extLst>
              <p:ext uri="{D42A27DB-BD31-4B8C-83A1-F6EECF244321}">
                <p14:modId xmlns:p14="http://schemas.microsoft.com/office/powerpoint/2010/main" val="2267897585"/>
              </p:ext>
            </p:extLst>
          </p:nvPr>
        </p:nvGraphicFramePr>
        <p:xfrm>
          <a:off x="1984511" y="1219201"/>
          <a:ext cx="9837221" cy="49069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 name="Picture 7">
            <a:extLst>
              <a:ext uri="{FF2B5EF4-FFF2-40B4-BE49-F238E27FC236}">
                <a16:creationId xmlns:a16="http://schemas.microsoft.com/office/drawing/2014/main" xmlns="" id="{A554D3A2-C5DB-43E8-A2D5-E77D55CB38E1}"/>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136912" y="4792266"/>
            <a:ext cx="1869141" cy="1083468"/>
          </a:xfrm>
          <a:prstGeom prst="rect">
            <a:avLst/>
          </a:prstGeom>
        </p:spPr>
      </p:pic>
      <p:sp>
        <p:nvSpPr>
          <p:cNvPr id="9" name="TextBox 8">
            <a:extLst>
              <a:ext uri="{FF2B5EF4-FFF2-40B4-BE49-F238E27FC236}">
                <a16:creationId xmlns:a16="http://schemas.microsoft.com/office/drawing/2014/main" xmlns="" id="{303AE179-E491-4ECD-8630-31266ECB7BEE}"/>
              </a:ext>
            </a:extLst>
          </p:cNvPr>
          <p:cNvSpPr txBox="1"/>
          <p:nvPr/>
        </p:nvSpPr>
        <p:spPr>
          <a:xfrm rot="16200000">
            <a:off x="-117638" y="3196679"/>
            <a:ext cx="2817819" cy="769441"/>
          </a:xfrm>
          <a:prstGeom prst="rect">
            <a:avLst/>
          </a:prstGeom>
          <a:noFill/>
        </p:spPr>
        <p:txBody>
          <a:bodyPr wrap="square" rtlCol="0">
            <a:spAutoFit/>
          </a:bodyPr>
          <a:lstStyle/>
          <a:p>
            <a:pPr algn="ctr"/>
            <a:r>
              <a:rPr lang="en-US" sz="4400" b="1" dirty="0">
                <a:solidFill>
                  <a:srgbClr val="002060"/>
                </a:solidFill>
                <a:latin typeface="Calibri" pitchFamily="34" charset="0"/>
                <a:cs typeface="Calibri" pitchFamily="34" charset="0"/>
              </a:rPr>
              <a:t>LUẬT CH</a:t>
            </a:r>
            <a:r>
              <a:rPr lang="vi-VN" sz="4400" b="1" dirty="0">
                <a:solidFill>
                  <a:srgbClr val="002060"/>
                </a:solidFill>
                <a:latin typeface="Calibri" pitchFamily="34" charset="0"/>
                <a:cs typeface="Calibri" pitchFamily="34" charset="0"/>
              </a:rPr>
              <a:t>Ơ</a:t>
            </a:r>
            <a:r>
              <a:rPr lang="en-US" sz="4400" b="1" dirty="0">
                <a:solidFill>
                  <a:srgbClr val="002060"/>
                </a:solidFill>
                <a:latin typeface="Calibri" pitchFamily="34" charset="0"/>
                <a:cs typeface="Calibri" pitchFamily="34" charset="0"/>
              </a:rPr>
              <a:t>I</a:t>
            </a:r>
          </a:p>
        </p:txBody>
      </p:sp>
      <p:cxnSp>
        <p:nvCxnSpPr>
          <p:cNvPr id="10" name="Straight Connector 9">
            <a:extLst>
              <a:ext uri="{FF2B5EF4-FFF2-40B4-BE49-F238E27FC236}">
                <a16:creationId xmlns:a16="http://schemas.microsoft.com/office/drawing/2014/main" xmlns="" id="{3FFD8C59-119D-4842-8BAC-A24E42CAF53F}"/>
              </a:ext>
            </a:extLst>
          </p:cNvPr>
          <p:cNvCxnSpPr>
            <a:cxnSpLocks/>
          </p:cNvCxnSpPr>
          <p:nvPr/>
        </p:nvCxnSpPr>
        <p:spPr>
          <a:xfrm>
            <a:off x="1707825" y="1696280"/>
            <a:ext cx="0" cy="4015408"/>
          </a:xfrm>
          <a:prstGeom prst="line">
            <a:avLst/>
          </a:prstGeom>
          <a:ln w="28575">
            <a:solidFill>
              <a:srgbClr val="206E6E"/>
            </a:solidFill>
          </a:ln>
        </p:spPr>
        <p:style>
          <a:lnRef idx="1">
            <a:schemeClr val="accent1"/>
          </a:lnRef>
          <a:fillRef idx="0">
            <a:schemeClr val="accent1"/>
          </a:fillRef>
          <a:effectRef idx="0">
            <a:schemeClr val="accent1"/>
          </a:effectRef>
          <a:fontRef idx="minor">
            <a:schemeClr val="tx1"/>
          </a:fontRef>
        </p:style>
      </p:cxnSp>
      <p:grpSp>
        <p:nvGrpSpPr>
          <p:cNvPr id="2" name="Group 11">
            <a:extLst>
              <a:ext uri="{FF2B5EF4-FFF2-40B4-BE49-F238E27FC236}">
                <a16:creationId xmlns:a16="http://schemas.microsoft.com/office/drawing/2014/main" xmlns="" id="{93E84D65-F8E7-40B8-B81E-2F49385AE981}"/>
              </a:ext>
            </a:extLst>
          </p:cNvPr>
          <p:cNvGrpSpPr/>
          <p:nvPr/>
        </p:nvGrpSpPr>
        <p:grpSpPr>
          <a:xfrm rot="16200000">
            <a:off x="-1416689" y="3262118"/>
            <a:ext cx="3531786" cy="400110"/>
            <a:chOff x="3689873" y="6249236"/>
            <a:chExt cx="5517465" cy="676717"/>
          </a:xfrm>
        </p:grpSpPr>
        <p:sp>
          <p:nvSpPr>
            <p:cNvPr id="13" name="TextBox 12">
              <a:extLst>
                <a:ext uri="{FF2B5EF4-FFF2-40B4-BE49-F238E27FC236}">
                  <a16:creationId xmlns:a16="http://schemas.microsoft.com/office/drawing/2014/main" xmlns="" id="{A4E013AF-DE82-4F10-A763-6894EED79B91}"/>
                </a:ext>
              </a:extLst>
            </p:cNvPr>
            <p:cNvSpPr txBox="1"/>
            <p:nvPr/>
          </p:nvSpPr>
          <p:spPr>
            <a:xfrm>
              <a:off x="5219470" y="6249236"/>
              <a:ext cx="2467381" cy="676717"/>
            </a:xfrm>
            <a:prstGeom prst="rect">
              <a:avLst/>
            </a:prstGeom>
            <a:noFill/>
          </p:spPr>
          <p:txBody>
            <a:bodyPr wrap="square" rtlCol="0">
              <a:spAutoFit/>
            </a:bodyPr>
            <a:lstStyle/>
            <a:p>
              <a:pPr algn="ctr"/>
              <a:r>
                <a:rPr lang="en-US" sz="2000" dirty="0">
                  <a:solidFill>
                    <a:srgbClr val="002060"/>
                  </a:solidFill>
                  <a:latin typeface="Calibri" pitchFamily="34" charset="0"/>
                  <a:cs typeface="Calibri" pitchFamily="34" charset="0"/>
                </a:rPr>
                <a:t>GOOD LUCK</a:t>
              </a:r>
            </a:p>
          </p:txBody>
        </p:sp>
        <p:cxnSp>
          <p:nvCxnSpPr>
            <p:cNvPr id="14" name="Straight Connector 13">
              <a:extLst>
                <a:ext uri="{FF2B5EF4-FFF2-40B4-BE49-F238E27FC236}">
                  <a16:creationId xmlns:a16="http://schemas.microsoft.com/office/drawing/2014/main" xmlns="" id="{E10DF9DB-0560-4D69-B159-B24856E28203}"/>
                </a:ext>
              </a:extLst>
            </p:cNvPr>
            <p:cNvCxnSpPr/>
            <p:nvPr/>
          </p:nvCxnSpPr>
          <p:spPr>
            <a:xfrm>
              <a:off x="3689873" y="6623218"/>
              <a:ext cx="181515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240BB42F-72F0-40B0-B575-CAFE183B8540}"/>
                </a:ext>
              </a:extLst>
            </p:cNvPr>
            <p:cNvCxnSpPr/>
            <p:nvPr/>
          </p:nvCxnSpPr>
          <p:spPr>
            <a:xfrm>
              <a:off x="7392186" y="6599976"/>
              <a:ext cx="181515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grpSp>
        <p:nvGrpSpPr>
          <p:cNvPr id="3" name="Group 15">
            <a:extLst>
              <a:ext uri="{FF2B5EF4-FFF2-40B4-BE49-F238E27FC236}">
                <a16:creationId xmlns:a16="http://schemas.microsoft.com/office/drawing/2014/main" xmlns="" id="{10BFF71E-A892-44B1-8B44-295339CF289F}"/>
              </a:ext>
            </a:extLst>
          </p:cNvPr>
          <p:cNvGrpSpPr/>
          <p:nvPr/>
        </p:nvGrpSpPr>
        <p:grpSpPr>
          <a:xfrm>
            <a:off x="3005070" y="54864"/>
            <a:ext cx="6181859" cy="830997"/>
            <a:chOff x="3005070" y="77982"/>
            <a:chExt cx="6181859" cy="716733"/>
          </a:xfrm>
        </p:grpSpPr>
        <p:sp>
          <p:nvSpPr>
            <p:cNvPr id="17" name="Rectangle: Rounded Corners 16">
              <a:extLst>
                <a:ext uri="{FF2B5EF4-FFF2-40B4-BE49-F238E27FC236}">
                  <a16:creationId xmlns:a16="http://schemas.microsoft.com/office/drawing/2014/main" xmlns="" id="{BCDE3235-C1F9-473C-96ED-1F8C90FA1752}"/>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18" name="TextBox 17">
              <a:extLst>
                <a:ext uri="{FF2B5EF4-FFF2-40B4-BE49-F238E27FC236}">
                  <a16:creationId xmlns:a16="http://schemas.microsoft.com/office/drawing/2014/main" xmlns="" id="{15593DE3-6D0B-443D-BE8B-B9B648EBAFF7}"/>
                </a:ext>
              </a:extLst>
            </p:cNvPr>
            <p:cNvSpPr txBox="1"/>
            <p:nvPr/>
          </p:nvSpPr>
          <p:spPr>
            <a:xfrm>
              <a:off x="3581400" y="77982"/>
              <a:ext cx="5090160" cy="716733"/>
            </a:xfrm>
            <a:prstGeom prst="rect">
              <a:avLst/>
            </a:prstGeom>
            <a:noFill/>
          </p:spPr>
          <p:txBody>
            <a:bodyPr wrap="square" rtlCol="0">
              <a:spAutoFit/>
            </a:bodyPr>
            <a:lstStyle/>
            <a:p>
              <a:pPr algn="ctr"/>
              <a:r>
                <a:rPr lang="en-US" sz="4800" b="1" dirty="0">
                  <a:solidFill>
                    <a:srgbClr val="FFFF00"/>
                  </a:solidFill>
                  <a:effectLst>
                    <a:outerShdw blurRad="38100" dist="38100" dir="2700000" algn="tl">
                      <a:srgbClr val="000000">
                        <a:alpha val="43137"/>
                      </a:srgbClr>
                    </a:outerShdw>
                  </a:effectLst>
                  <a:latin typeface="Calibri" pitchFamily="34" charset="0"/>
                  <a:cs typeface="Calibri" pitchFamily="34" charset="0"/>
                </a:rPr>
                <a:t>AI NHANH H</a:t>
              </a:r>
              <a:r>
                <a:rPr lang="vi-VN" sz="4800" b="1" dirty="0">
                  <a:solidFill>
                    <a:srgbClr val="FFFF00"/>
                  </a:solidFill>
                  <a:effectLst>
                    <a:outerShdw blurRad="38100" dist="38100" dir="2700000" algn="tl">
                      <a:srgbClr val="000000">
                        <a:alpha val="43137"/>
                      </a:srgbClr>
                    </a:outerShdw>
                  </a:effectLst>
                  <a:latin typeface="Calibri" pitchFamily="34" charset="0"/>
                  <a:cs typeface="Calibri" pitchFamily="34" charset="0"/>
                </a:rPr>
                <a:t>Ơ</a:t>
              </a:r>
              <a:r>
                <a:rPr lang="en-US" sz="4800" b="1" dirty="0">
                  <a:solidFill>
                    <a:srgbClr val="FFFF00"/>
                  </a:solidFill>
                  <a:effectLst>
                    <a:outerShdw blurRad="38100" dist="38100" dir="2700000" algn="tl">
                      <a:srgbClr val="000000">
                        <a:alpha val="43137"/>
                      </a:srgbClr>
                    </a:outerShdw>
                  </a:effectLst>
                  <a:latin typeface="Calibri" pitchFamily="34" charset="0"/>
                  <a:cs typeface="Calibri" pitchFamily="34" charset="0"/>
                </a:rPr>
                <a:t>N</a:t>
              </a:r>
            </a:p>
          </p:txBody>
        </p:sp>
      </p:grpSp>
    </p:spTree>
    <p:extLst>
      <p:ext uri="{BB962C8B-B14F-4D97-AF65-F5344CB8AC3E}">
        <p14:creationId xmlns:p14="http://schemas.microsoft.com/office/powerpoint/2010/main" val="332486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531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graphicEl>
                                              <a:dgm id="{2AAACA77-E4A0-4E99-9F03-72ED26BB7B73}"/>
                                            </p:graphicEl>
                                          </p:spTgt>
                                        </p:tgtEl>
                                        <p:attrNameLst>
                                          <p:attrName>style.visibility</p:attrName>
                                        </p:attrNameLst>
                                      </p:cBhvr>
                                      <p:to>
                                        <p:strVal val="visible"/>
                                      </p:to>
                                    </p:set>
                                    <p:animEffect transition="in" filter="fade">
                                      <p:cBhvr>
                                        <p:cTn id="11" dur="1000"/>
                                        <p:tgtEl>
                                          <p:spTgt spid="7">
                                            <p:graphicEl>
                                              <a:dgm id="{2AAACA77-E4A0-4E99-9F03-72ED26BB7B73}"/>
                                            </p:graphicEl>
                                          </p:spTgt>
                                        </p:tgtEl>
                                      </p:cBhvr>
                                    </p:animEffect>
                                    <p:anim calcmode="lin" valueType="num">
                                      <p:cBhvr>
                                        <p:cTn id="12" dur="1000" fill="hold"/>
                                        <p:tgtEl>
                                          <p:spTgt spid="7">
                                            <p:graphicEl>
                                              <a:dgm id="{2AAACA77-E4A0-4E99-9F03-72ED26BB7B73}"/>
                                            </p:graphicEl>
                                          </p:spTgt>
                                        </p:tgtEl>
                                        <p:attrNameLst>
                                          <p:attrName>ppt_x</p:attrName>
                                        </p:attrNameLst>
                                      </p:cBhvr>
                                      <p:tavLst>
                                        <p:tav tm="0">
                                          <p:val>
                                            <p:strVal val="#ppt_x"/>
                                          </p:val>
                                        </p:tav>
                                        <p:tav tm="100000">
                                          <p:val>
                                            <p:strVal val="#ppt_x"/>
                                          </p:val>
                                        </p:tav>
                                      </p:tavLst>
                                    </p:anim>
                                    <p:anim calcmode="lin" valueType="num">
                                      <p:cBhvr>
                                        <p:cTn id="13" dur="1000" fill="hold"/>
                                        <p:tgtEl>
                                          <p:spTgt spid="7">
                                            <p:graphicEl>
                                              <a:dgm id="{2AAACA77-E4A0-4E99-9F03-72ED26BB7B73}"/>
                                            </p:graphicEl>
                                          </p:spTgt>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graphicEl>
                                              <a:dgm id="{DE66B4FA-8443-484B-9A9E-FA188D6B4E43}"/>
                                            </p:graphicEl>
                                          </p:spTgt>
                                        </p:tgtEl>
                                        <p:attrNameLst>
                                          <p:attrName>style.visibility</p:attrName>
                                        </p:attrNameLst>
                                      </p:cBhvr>
                                      <p:to>
                                        <p:strVal val="visible"/>
                                      </p:to>
                                    </p:set>
                                    <p:animEffect transition="in" filter="fade">
                                      <p:cBhvr>
                                        <p:cTn id="16" dur="1000"/>
                                        <p:tgtEl>
                                          <p:spTgt spid="7">
                                            <p:graphicEl>
                                              <a:dgm id="{DE66B4FA-8443-484B-9A9E-FA188D6B4E43}"/>
                                            </p:graphicEl>
                                          </p:spTgt>
                                        </p:tgtEl>
                                      </p:cBhvr>
                                    </p:animEffect>
                                    <p:anim calcmode="lin" valueType="num">
                                      <p:cBhvr>
                                        <p:cTn id="17" dur="1000" fill="hold"/>
                                        <p:tgtEl>
                                          <p:spTgt spid="7">
                                            <p:graphicEl>
                                              <a:dgm id="{DE66B4FA-8443-484B-9A9E-FA188D6B4E43}"/>
                                            </p:graphicEl>
                                          </p:spTgt>
                                        </p:tgtEl>
                                        <p:attrNameLst>
                                          <p:attrName>ppt_x</p:attrName>
                                        </p:attrNameLst>
                                      </p:cBhvr>
                                      <p:tavLst>
                                        <p:tav tm="0">
                                          <p:val>
                                            <p:strVal val="#ppt_x"/>
                                          </p:val>
                                        </p:tav>
                                        <p:tav tm="100000">
                                          <p:val>
                                            <p:strVal val="#ppt_x"/>
                                          </p:val>
                                        </p:tav>
                                      </p:tavLst>
                                    </p:anim>
                                    <p:anim calcmode="lin" valueType="num">
                                      <p:cBhvr>
                                        <p:cTn id="18" dur="1000" fill="hold"/>
                                        <p:tgtEl>
                                          <p:spTgt spid="7">
                                            <p:graphicEl>
                                              <a:dgm id="{DE66B4FA-8443-484B-9A9E-FA188D6B4E43}"/>
                                            </p:graphicEl>
                                          </p:spTgt>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7">
                                            <p:graphicEl>
                                              <a:dgm id="{2352C030-0248-483B-94A9-26972C30B2AA}"/>
                                            </p:graphicEl>
                                          </p:spTgt>
                                        </p:tgtEl>
                                        <p:attrNameLst>
                                          <p:attrName>style.visibility</p:attrName>
                                        </p:attrNameLst>
                                      </p:cBhvr>
                                      <p:to>
                                        <p:strVal val="visible"/>
                                      </p:to>
                                    </p:set>
                                    <p:animEffect transition="in" filter="fade">
                                      <p:cBhvr>
                                        <p:cTn id="21" dur="1000"/>
                                        <p:tgtEl>
                                          <p:spTgt spid="7">
                                            <p:graphicEl>
                                              <a:dgm id="{2352C030-0248-483B-94A9-26972C30B2AA}"/>
                                            </p:graphicEl>
                                          </p:spTgt>
                                        </p:tgtEl>
                                      </p:cBhvr>
                                    </p:animEffect>
                                    <p:anim calcmode="lin" valueType="num">
                                      <p:cBhvr>
                                        <p:cTn id="22" dur="1000" fill="hold"/>
                                        <p:tgtEl>
                                          <p:spTgt spid="7">
                                            <p:graphicEl>
                                              <a:dgm id="{2352C030-0248-483B-94A9-26972C30B2AA}"/>
                                            </p:graphicEl>
                                          </p:spTgt>
                                        </p:tgtEl>
                                        <p:attrNameLst>
                                          <p:attrName>ppt_x</p:attrName>
                                        </p:attrNameLst>
                                      </p:cBhvr>
                                      <p:tavLst>
                                        <p:tav tm="0">
                                          <p:val>
                                            <p:strVal val="#ppt_x"/>
                                          </p:val>
                                        </p:tav>
                                        <p:tav tm="100000">
                                          <p:val>
                                            <p:strVal val="#ppt_x"/>
                                          </p:val>
                                        </p:tav>
                                      </p:tavLst>
                                    </p:anim>
                                    <p:anim calcmode="lin" valueType="num">
                                      <p:cBhvr>
                                        <p:cTn id="23" dur="1000" fill="hold"/>
                                        <p:tgtEl>
                                          <p:spTgt spid="7">
                                            <p:graphicEl>
                                              <a:dgm id="{2352C030-0248-483B-94A9-26972C30B2AA}"/>
                                            </p:graphic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graphicEl>
                                              <a:dgm id="{11925212-181A-4D0E-84EB-C4219DE1ABB7}"/>
                                            </p:graphicEl>
                                          </p:spTgt>
                                        </p:tgtEl>
                                        <p:attrNameLst>
                                          <p:attrName>style.visibility</p:attrName>
                                        </p:attrNameLst>
                                      </p:cBhvr>
                                      <p:to>
                                        <p:strVal val="visible"/>
                                      </p:to>
                                    </p:set>
                                    <p:animEffect transition="in" filter="fade">
                                      <p:cBhvr>
                                        <p:cTn id="26" dur="1000"/>
                                        <p:tgtEl>
                                          <p:spTgt spid="7">
                                            <p:graphicEl>
                                              <a:dgm id="{11925212-181A-4D0E-84EB-C4219DE1ABB7}"/>
                                            </p:graphicEl>
                                          </p:spTgt>
                                        </p:tgtEl>
                                      </p:cBhvr>
                                    </p:animEffect>
                                    <p:anim calcmode="lin" valueType="num">
                                      <p:cBhvr>
                                        <p:cTn id="27" dur="1000" fill="hold"/>
                                        <p:tgtEl>
                                          <p:spTgt spid="7">
                                            <p:graphicEl>
                                              <a:dgm id="{11925212-181A-4D0E-84EB-C4219DE1ABB7}"/>
                                            </p:graphicEl>
                                          </p:spTgt>
                                        </p:tgtEl>
                                        <p:attrNameLst>
                                          <p:attrName>ppt_x</p:attrName>
                                        </p:attrNameLst>
                                      </p:cBhvr>
                                      <p:tavLst>
                                        <p:tav tm="0">
                                          <p:val>
                                            <p:strVal val="#ppt_x"/>
                                          </p:val>
                                        </p:tav>
                                        <p:tav tm="100000">
                                          <p:val>
                                            <p:strVal val="#ppt_x"/>
                                          </p:val>
                                        </p:tav>
                                      </p:tavLst>
                                    </p:anim>
                                    <p:anim calcmode="lin" valueType="num">
                                      <p:cBhvr>
                                        <p:cTn id="28" dur="1000" fill="hold"/>
                                        <p:tgtEl>
                                          <p:spTgt spid="7">
                                            <p:graphicEl>
                                              <a:dgm id="{11925212-181A-4D0E-84EB-C4219DE1ABB7}"/>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graphicEl>
                                              <a:dgm id="{72B5F39E-2D8B-4AE5-99A7-0B4F92796C74}"/>
                                            </p:graphicEl>
                                          </p:spTgt>
                                        </p:tgtEl>
                                        <p:attrNameLst>
                                          <p:attrName>style.visibility</p:attrName>
                                        </p:attrNameLst>
                                      </p:cBhvr>
                                      <p:to>
                                        <p:strVal val="visible"/>
                                      </p:to>
                                    </p:set>
                                    <p:animEffect transition="in" filter="fade">
                                      <p:cBhvr>
                                        <p:cTn id="31" dur="1000"/>
                                        <p:tgtEl>
                                          <p:spTgt spid="7">
                                            <p:graphicEl>
                                              <a:dgm id="{72B5F39E-2D8B-4AE5-99A7-0B4F92796C74}"/>
                                            </p:graphicEl>
                                          </p:spTgt>
                                        </p:tgtEl>
                                      </p:cBhvr>
                                    </p:animEffect>
                                    <p:anim calcmode="lin" valueType="num">
                                      <p:cBhvr>
                                        <p:cTn id="32" dur="1000" fill="hold"/>
                                        <p:tgtEl>
                                          <p:spTgt spid="7">
                                            <p:graphicEl>
                                              <a:dgm id="{72B5F39E-2D8B-4AE5-99A7-0B4F92796C74}"/>
                                            </p:graphicEl>
                                          </p:spTgt>
                                        </p:tgtEl>
                                        <p:attrNameLst>
                                          <p:attrName>ppt_x</p:attrName>
                                        </p:attrNameLst>
                                      </p:cBhvr>
                                      <p:tavLst>
                                        <p:tav tm="0">
                                          <p:val>
                                            <p:strVal val="#ppt_x"/>
                                          </p:val>
                                        </p:tav>
                                        <p:tav tm="100000">
                                          <p:val>
                                            <p:strVal val="#ppt_x"/>
                                          </p:val>
                                        </p:tav>
                                      </p:tavLst>
                                    </p:anim>
                                    <p:anim calcmode="lin" valueType="num">
                                      <p:cBhvr>
                                        <p:cTn id="33" dur="1000" fill="hold"/>
                                        <p:tgtEl>
                                          <p:spTgt spid="7">
                                            <p:graphicEl>
                                              <a:dgm id="{72B5F39E-2D8B-4AE5-99A7-0B4F92796C74}"/>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graphicEl>
                                              <a:dgm id="{D857732E-E667-406B-8596-FB28DE60F3B0}"/>
                                            </p:graphicEl>
                                          </p:spTgt>
                                        </p:tgtEl>
                                        <p:attrNameLst>
                                          <p:attrName>style.visibility</p:attrName>
                                        </p:attrNameLst>
                                      </p:cBhvr>
                                      <p:to>
                                        <p:strVal val="visible"/>
                                      </p:to>
                                    </p:set>
                                    <p:animEffect transition="in" filter="fade">
                                      <p:cBhvr>
                                        <p:cTn id="36" dur="1000"/>
                                        <p:tgtEl>
                                          <p:spTgt spid="7">
                                            <p:graphicEl>
                                              <a:dgm id="{D857732E-E667-406B-8596-FB28DE60F3B0}"/>
                                            </p:graphicEl>
                                          </p:spTgt>
                                        </p:tgtEl>
                                      </p:cBhvr>
                                    </p:animEffect>
                                    <p:anim calcmode="lin" valueType="num">
                                      <p:cBhvr>
                                        <p:cTn id="37" dur="1000" fill="hold"/>
                                        <p:tgtEl>
                                          <p:spTgt spid="7">
                                            <p:graphicEl>
                                              <a:dgm id="{D857732E-E667-406B-8596-FB28DE60F3B0}"/>
                                            </p:graphicEl>
                                          </p:spTgt>
                                        </p:tgtEl>
                                        <p:attrNameLst>
                                          <p:attrName>ppt_x</p:attrName>
                                        </p:attrNameLst>
                                      </p:cBhvr>
                                      <p:tavLst>
                                        <p:tav tm="0">
                                          <p:val>
                                            <p:strVal val="#ppt_x"/>
                                          </p:val>
                                        </p:tav>
                                        <p:tav tm="100000">
                                          <p:val>
                                            <p:strVal val="#ppt_x"/>
                                          </p:val>
                                        </p:tav>
                                      </p:tavLst>
                                    </p:anim>
                                    <p:anim calcmode="lin" valueType="num">
                                      <p:cBhvr>
                                        <p:cTn id="38" dur="1000" fill="hold"/>
                                        <p:tgtEl>
                                          <p:spTgt spid="7">
                                            <p:graphicEl>
                                              <a:dgm id="{D857732E-E667-406B-8596-FB28DE60F3B0}"/>
                                            </p:graphic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42" presetClass="entr" presetSubtype="0"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4242">
                <p:cTn id="50" fill="hold" display="0">
                  <p:stCondLst>
                    <p:cond delay="indefinite"/>
                  </p:stCondLst>
                  <p:endCondLst>
                    <p:cond evt="onStopAudio" delay="0">
                      <p:tgtEl>
                        <p:sldTgt/>
                      </p:tgtEl>
                    </p:cond>
                  </p:endCondLst>
                </p:cTn>
                <p:tgtEl>
                  <p:spTgt spid="6"/>
                </p:tgtEl>
              </p:cMediaNode>
            </p:audio>
          </p:childTnLst>
        </p:cTn>
      </p:par>
    </p:tnLst>
    <p:bldLst>
      <p:bldGraphic spid="7"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150946" y="140292"/>
            <a:ext cx="6657735" cy="1518364"/>
          </a:xfrm>
          <a:prstGeom prst="rect">
            <a:avLst/>
          </a:prstGeom>
          <a:ln>
            <a:solidFill>
              <a:srgbClr val="00B050"/>
            </a:solidFill>
            <a:prstDash val="dash"/>
          </a:ln>
        </p:spPr>
        <p:txBody>
          <a:bodyPr wrap="square" lIns="0" tIns="0" rIns="0" bIns="0" rtlCol="0" anchor="t">
            <a:spAutoFit/>
          </a:bodyPr>
          <a:lstStyle/>
          <a:p>
            <a:pPr marL="172703" lvl="1" algn="ctr">
              <a:lnSpc>
                <a:spcPct val="130000"/>
              </a:lnSpc>
            </a:pPr>
            <a:r>
              <a:rPr lang="vi-VN" sz="2600" b="1" dirty="0">
                <a:solidFill>
                  <a:srgbClr val="000B5D"/>
                </a:solidFill>
                <a:latin typeface="Calibri" pitchFamily="34" charset="0"/>
                <a:cs typeface="Calibri" pitchFamily="34" charset="0"/>
              </a:rPr>
              <a:t>Rừng Việt </a:t>
            </a:r>
            <a:r>
              <a:rPr lang="vi-VN" sz="2600" b="1">
                <a:solidFill>
                  <a:srgbClr val="000B5D"/>
                </a:solidFill>
                <a:latin typeface="Calibri" pitchFamily="34" charset="0"/>
                <a:cs typeface="Calibri" pitchFamily="34" charset="0"/>
              </a:rPr>
              <a:t>Nam </a:t>
            </a:r>
            <a:r>
              <a:rPr lang="en-US" sz="2600" b="1" smtClean="0">
                <a:solidFill>
                  <a:srgbClr val="000B5D"/>
                </a:solidFill>
                <a:latin typeface="Calibri" pitchFamily="34" charset="0"/>
                <a:cs typeface="Calibri" pitchFamily="34" charset="0"/>
              </a:rPr>
              <a:t>có c</a:t>
            </a:r>
            <a:r>
              <a:rPr lang="vi-VN" sz="2600" b="1" smtClean="0">
                <a:solidFill>
                  <a:srgbClr val="000B5D"/>
                </a:solidFill>
                <a:latin typeface="Calibri" pitchFamily="34" charset="0"/>
                <a:cs typeface="Calibri" pitchFamily="34" charset="0"/>
              </a:rPr>
              <a:t>ác </a:t>
            </a:r>
            <a:r>
              <a:rPr lang="vi-VN" sz="2600" b="1" dirty="0">
                <a:solidFill>
                  <a:srgbClr val="000B5D"/>
                </a:solidFill>
                <a:latin typeface="Calibri" pitchFamily="34" charset="0"/>
                <a:cs typeface="Calibri" pitchFamily="34" charset="0"/>
              </a:rPr>
              <a:t>loại gỗ quý như lim, sến, táu, và các loại cây có giá trị kinh tế </a:t>
            </a:r>
            <a:r>
              <a:rPr lang="vi-VN" sz="2600" b="1" dirty="0" smtClean="0">
                <a:solidFill>
                  <a:srgbClr val="000B5D"/>
                </a:solidFill>
                <a:latin typeface="Calibri" pitchFamily="34" charset="0"/>
                <a:cs typeface="Calibri" pitchFamily="34" charset="0"/>
              </a:rPr>
              <a:t>cao</a:t>
            </a:r>
            <a:r>
              <a:rPr lang="en-US" sz="2600" b="1" dirty="0" smtClean="0">
                <a:solidFill>
                  <a:srgbClr val="000B5D"/>
                </a:solidFill>
                <a:latin typeface="Calibri" pitchFamily="34" charset="0"/>
                <a:cs typeface="Calibri" pitchFamily="34" charset="0"/>
              </a:rPr>
              <a:t> </a:t>
            </a:r>
            <a:r>
              <a:rPr lang="en-US" sz="2600" b="1" dirty="0" err="1" smtClean="0">
                <a:solidFill>
                  <a:srgbClr val="000B5D"/>
                </a:solidFill>
                <a:latin typeface="Calibri" pitchFamily="34" charset="0"/>
                <a:cs typeface="Calibri" pitchFamily="34" charset="0"/>
              </a:rPr>
              <a:t>để</a:t>
            </a:r>
            <a:r>
              <a:rPr lang="en-US" sz="2600" b="1" dirty="0" smtClean="0">
                <a:solidFill>
                  <a:srgbClr val="000B5D"/>
                </a:solidFill>
                <a:latin typeface="Calibri" pitchFamily="34" charset="0"/>
                <a:cs typeface="Calibri" pitchFamily="34" charset="0"/>
              </a:rPr>
              <a:t> </a:t>
            </a:r>
            <a:r>
              <a:rPr lang="en-US" sz="2600" b="1" dirty="0" err="1" smtClean="0">
                <a:solidFill>
                  <a:srgbClr val="000B5D"/>
                </a:solidFill>
                <a:latin typeface="Calibri" pitchFamily="34" charset="0"/>
                <a:cs typeface="Calibri" pitchFamily="34" charset="0"/>
              </a:rPr>
              <a:t>phát</a:t>
            </a:r>
            <a:r>
              <a:rPr lang="en-US" sz="2600" b="1" dirty="0" smtClean="0">
                <a:solidFill>
                  <a:srgbClr val="000B5D"/>
                </a:solidFill>
                <a:latin typeface="Calibri" pitchFamily="34" charset="0"/>
                <a:cs typeface="Calibri" pitchFamily="34" charset="0"/>
              </a:rPr>
              <a:t> </a:t>
            </a:r>
            <a:r>
              <a:rPr lang="en-US" sz="2600" b="1" dirty="0" err="1" smtClean="0">
                <a:solidFill>
                  <a:srgbClr val="000B5D"/>
                </a:solidFill>
                <a:latin typeface="Calibri" pitchFamily="34" charset="0"/>
                <a:cs typeface="Calibri" pitchFamily="34" charset="0"/>
              </a:rPr>
              <a:t>triển</a:t>
            </a:r>
            <a:r>
              <a:rPr lang="en-US" sz="2600" b="1" dirty="0" smtClean="0">
                <a:solidFill>
                  <a:srgbClr val="000B5D"/>
                </a:solidFill>
                <a:latin typeface="Calibri" pitchFamily="34" charset="0"/>
                <a:cs typeface="Calibri" pitchFamily="34" charset="0"/>
              </a:rPr>
              <a:t> </a:t>
            </a:r>
            <a:r>
              <a:rPr lang="en-US" sz="2600" b="1" dirty="0" err="1" smtClean="0">
                <a:solidFill>
                  <a:srgbClr val="FF0000"/>
                </a:solidFill>
                <a:latin typeface="Calibri" pitchFamily="34" charset="0"/>
                <a:cs typeface="Calibri" pitchFamily="34" charset="0"/>
              </a:rPr>
              <a:t>công</a:t>
            </a:r>
            <a:r>
              <a:rPr lang="en-US" sz="2600" b="1" dirty="0" smtClean="0">
                <a:solidFill>
                  <a:srgbClr val="FF0000"/>
                </a:solidFill>
                <a:latin typeface="Calibri" pitchFamily="34" charset="0"/>
                <a:cs typeface="Calibri" pitchFamily="34" charset="0"/>
              </a:rPr>
              <a:t> </a:t>
            </a:r>
            <a:r>
              <a:rPr lang="en-US" sz="2600" b="1" dirty="0" err="1" smtClean="0">
                <a:solidFill>
                  <a:srgbClr val="FF0000"/>
                </a:solidFill>
                <a:latin typeface="Calibri" pitchFamily="34" charset="0"/>
                <a:cs typeface="Calibri" pitchFamily="34" charset="0"/>
              </a:rPr>
              <a:t>nghiệp</a:t>
            </a:r>
            <a:r>
              <a:rPr lang="en-US" sz="2600" b="1" dirty="0" smtClean="0">
                <a:solidFill>
                  <a:srgbClr val="FF0000"/>
                </a:solidFill>
                <a:latin typeface="Calibri" pitchFamily="34" charset="0"/>
                <a:cs typeface="Calibri" pitchFamily="34" charset="0"/>
              </a:rPr>
              <a:t> </a:t>
            </a:r>
            <a:r>
              <a:rPr lang="en-US" sz="2600" b="1" dirty="0" err="1" smtClean="0">
                <a:solidFill>
                  <a:srgbClr val="FF0000"/>
                </a:solidFill>
                <a:latin typeface="Calibri" pitchFamily="34" charset="0"/>
                <a:cs typeface="Calibri" pitchFamily="34" charset="0"/>
              </a:rPr>
              <a:t>chế</a:t>
            </a:r>
            <a:r>
              <a:rPr lang="en-US" sz="2600" b="1" dirty="0" smtClean="0">
                <a:solidFill>
                  <a:srgbClr val="FF0000"/>
                </a:solidFill>
                <a:latin typeface="Calibri" pitchFamily="34" charset="0"/>
                <a:cs typeface="Calibri" pitchFamily="34" charset="0"/>
              </a:rPr>
              <a:t> </a:t>
            </a:r>
            <a:r>
              <a:rPr lang="en-US" sz="2600" b="1" dirty="0" err="1" smtClean="0">
                <a:solidFill>
                  <a:srgbClr val="FF0000"/>
                </a:solidFill>
                <a:latin typeface="Calibri" pitchFamily="34" charset="0"/>
                <a:cs typeface="Calibri" pitchFamily="34" charset="0"/>
              </a:rPr>
              <a:t>biến</a:t>
            </a:r>
            <a:endParaRPr lang="en-US" sz="2600" b="1" dirty="0">
              <a:solidFill>
                <a:srgbClr val="FF0000"/>
              </a:solidFill>
              <a:latin typeface="Calibri" pitchFamily="34" charset="0"/>
              <a:cs typeface="Calibri" pitchFamily="34" charset="0"/>
            </a:endParaRPr>
          </a:p>
        </p:txBody>
      </p:sp>
      <p:pic>
        <p:nvPicPr>
          <p:cNvPr id="2" name="Picture 1"/>
          <p:cNvPicPr>
            <a:picLocks noChangeAspect="1"/>
          </p:cNvPicPr>
          <p:nvPr/>
        </p:nvPicPr>
        <p:blipFill>
          <a:blip r:embed="rId3"/>
          <a:stretch>
            <a:fillRect/>
          </a:stretch>
        </p:blipFill>
        <p:spPr>
          <a:xfrm>
            <a:off x="7012960" y="721742"/>
            <a:ext cx="5026641" cy="3769981"/>
          </a:xfrm>
          <a:prstGeom prst="rect">
            <a:avLst/>
          </a:prstGeom>
        </p:spPr>
      </p:pic>
      <p:pic>
        <p:nvPicPr>
          <p:cNvPr id="3" name="Picture 2"/>
          <p:cNvPicPr>
            <a:picLocks noChangeAspect="1"/>
          </p:cNvPicPr>
          <p:nvPr/>
        </p:nvPicPr>
        <p:blipFill>
          <a:blip r:embed="rId4" cstate="print"/>
          <a:stretch>
            <a:fillRect/>
          </a:stretch>
        </p:blipFill>
        <p:spPr>
          <a:xfrm>
            <a:off x="0" y="2489471"/>
            <a:ext cx="3474720" cy="2317843"/>
          </a:xfrm>
          <a:prstGeom prst="rect">
            <a:avLst/>
          </a:prstGeom>
        </p:spPr>
      </p:pic>
      <p:sp>
        <p:nvSpPr>
          <p:cNvPr id="23" name="TextBox 21"/>
          <p:cNvSpPr txBox="1"/>
          <p:nvPr/>
        </p:nvSpPr>
        <p:spPr>
          <a:xfrm>
            <a:off x="102865" y="5012175"/>
            <a:ext cx="3319604" cy="600164"/>
          </a:xfrm>
          <a:prstGeom prst="rect">
            <a:avLst/>
          </a:prstGeom>
          <a:ln>
            <a:noFill/>
            <a:prstDash val="dash"/>
          </a:ln>
        </p:spPr>
        <p:txBody>
          <a:bodyPr wrap="square" lIns="0" tIns="0" rIns="0" bIns="0" rtlCol="0" anchor="t">
            <a:spAutoFit/>
          </a:bodyPr>
          <a:lstStyle/>
          <a:p>
            <a:pPr marL="172703" lvl="1" algn="ctr">
              <a:lnSpc>
                <a:spcPct val="150000"/>
              </a:lnSpc>
            </a:pPr>
            <a:r>
              <a:rPr lang="vi-VN" sz="2600" b="1" smtClean="0">
                <a:solidFill>
                  <a:srgbClr val="FF0000"/>
                </a:solidFill>
                <a:latin typeface="Calibri" pitchFamily="34" charset="0"/>
                <a:cs typeface="Calibri" pitchFamily="34" charset="0"/>
              </a:rPr>
              <a:t>Gỗ</a:t>
            </a:r>
            <a:endParaRPr lang="en-US" sz="2600" b="1" dirty="0">
              <a:solidFill>
                <a:srgbClr val="FF0000"/>
              </a:solidFill>
              <a:latin typeface="Calibri" pitchFamily="34" charset="0"/>
              <a:cs typeface="Calibri" pitchFamily="34" charset="0"/>
            </a:endParaRPr>
          </a:p>
        </p:txBody>
      </p:sp>
      <p:pic>
        <p:nvPicPr>
          <p:cNvPr id="4" name="Picture 3"/>
          <p:cNvPicPr>
            <a:picLocks noChangeAspect="1"/>
          </p:cNvPicPr>
          <p:nvPr/>
        </p:nvPicPr>
        <p:blipFill>
          <a:blip r:embed="rId5"/>
          <a:stretch>
            <a:fillRect/>
          </a:stretch>
        </p:blipFill>
        <p:spPr>
          <a:xfrm>
            <a:off x="3491937" y="4167052"/>
            <a:ext cx="3866951" cy="2449952"/>
          </a:xfrm>
          <a:prstGeom prst="rect">
            <a:avLst/>
          </a:prstGeom>
        </p:spPr>
      </p:pic>
      <p:sp>
        <p:nvSpPr>
          <p:cNvPr id="24" name="TextBox 21"/>
          <p:cNvSpPr txBox="1"/>
          <p:nvPr/>
        </p:nvSpPr>
        <p:spPr>
          <a:xfrm>
            <a:off x="4412179" y="3543095"/>
            <a:ext cx="2289070" cy="600164"/>
          </a:xfrm>
          <a:prstGeom prst="rect">
            <a:avLst/>
          </a:prstGeom>
          <a:ln>
            <a:noFill/>
            <a:prstDash val="dash"/>
          </a:ln>
        </p:spPr>
        <p:txBody>
          <a:bodyPr wrap="square" lIns="0" tIns="0" rIns="0" bIns="0" rtlCol="0" anchor="t">
            <a:spAutoFit/>
          </a:bodyPr>
          <a:lstStyle/>
          <a:p>
            <a:pPr marL="172703" lvl="1" algn="ctr">
              <a:lnSpc>
                <a:spcPct val="150000"/>
              </a:lnSpc>
            </a:pPr>
            <a:r>
              <a:rPr lang="en-US" sz="2600" b="1" err="1" smtClean="0">
                <a:solidFill>
                  <a:srgbClr val="FF0000"/>
                </a:solidFill>
                <a:latin typeface="Calibri" pitchFamily="34" charset="0"/>
                <a:cs typeface="Calibri" pitchFamily="34" charset="0"/>
              </a:rPr>
              <a:t>Dược</a:t>
            </a:r>
            <a:r>
              <a:rPr lang="en-US" sz="2600" b="1" smtClean="0">
                <a:solidFill>
                  <a:srgbClr val="FF0000"/>
                </a:solidFill>
                <a:latin typeface="Calibri" pitchFamily="34" charset="0"/>
                <a:cs typeface="Calibri" pitchFamily="34" charset="0"/>
              </a:rPr>
              <a:t> liệu</a:t>
            </a:r>
            <a:endParaRPr lang="en-US" sz="2600" b="1" dirty="0">
              <a:solidFill>
                <a:srgbClr val="FF0000"/>
              </a:solidFill>
              <a:latin typeface="Calibri" pitchFamily="34" charset="0"/>
              <a:cs typeface="Calibri" pitchFamily="34" charset="0"/>
            </a:endParaRPr>
          </a:p>
        </p:txBody>
      </p:sp>
      <p:pic>
        <p:nvPicPr>
          <p:cNvPr id="5" name="Picture 4"/>
          <p:cNvPicPr>
            <a:picLocks noChangeAspect="1"/>
          </p:cNvPicPr>
          <p:nvPr/>
        </p:nvPicPr>
        <p:blipFill rotWithShape="1">
          <a:blip r:embed="rId6"/>
          <a:srcRect l="23976" r="25460"/>
          <a:stretch/>
        </p:blipFill>
        <p:spPr>
          <a:xfrm>
            <a:off x="8033657" y="4659477"/>
            <a:ext cx="2888343" cy="2071523"/>
          </a:xfrm>
          <a:prstGeom prst="rect">
            <a:avLst/>
          </a:prstGeom>
        </p:spPr>
      </p:pic>
      <p:sp>
        <p:nvSpPr>
          <p:cNvPr id="25" name="TextBox 21"/>
          <p:cNvSpPr txBox="1"/>
          <p:nvPr/>
        </p:nvSpPr>
        <p:spPr>
          <a:xfrm>
            <a:off x="10922000" y="4628031"/>
            <a:ext cx="1187893" cy="1138260"/>
          </a:xfrm>
          <a:prstGeom prst="rect">
            <a:avLst/>
          </a:prstGeom>
          <a:ln>
            <a:noFill/>
            <a:prstDash val="dash"/>
          </a:ln>
        </p:spPr>
        <p:txBody>
          <a:bodyPr wrap="square" lIns="0" tIns="0" rIns="0" bIns="0" rtlCol="0" anchor="t">
            <a:spAutoFit/>
          </a:bodyPr>
          <a:lstStyle/>
          <a:p>
            <a:pPr marL="172703" lvl="1" algn="ctr">
              <a:lnSpc>
                <a:spcPct val="150000"/>
              </a:lnSpc>
            </a:pPr>
            <a:r>
              <a:rPr lang="en-US" sz="2600" b="1" err="1" smtClean="0">
                <a:solidFill>
                  <a:srgbClr val="FF0000"/>
                </a:solidFill>
                <a:latin typeface="Calibri" pitchFamily="34" charset="0"/>
                <a:cs typeface="Calibri" pitchFamily="34" charset="0"/>
              </a:rPr>
              <a:t>Nông</a:t>
            </a:r>
            <a:r>
              <a:rPr lang="en-US" sz="2600" b="1" smtClean="0">
                <a:solidFill>
                  <a:srgbClr val="FF0000"/>
                </a:solidFill>
                <a:latin typeface="Calibri" pitchFamily="34" charset="0"/>
                <a:cs typeface="Calibri" pitchFamily="34" charset="0"/>
              </a:rPr>
              <a:t> sản</a:t>
            </a:r>
            <a:endParaRPr lang="en-US" sz="2600" b="1"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28968681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000"/>
                                        <p:tgtEl>
                                          <p:spTgt spid="2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circle(in)">
                                      <p:cBhvr>
                                        <p:cTn id="16" dur="2000"/>
                                        <p:tgtEl>
                                          <p:spTgt spid="24"/>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ircle(in)">
                                      <p:cBhvr>
                                        <p:cTn id="19" dur="2000"/>
                                        <p:tgtEl>
                                          <p:spTgt spid="25"/>
                                        </p:tgtEl>
                                      </p:cBhvr>
                                    </p:animEffect>
                                  </p:childTnLst>
                                </p:cTn>
                              </p:par>
                              <p:par>
                                <p:cTn id="20" presetID="6"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par>
                                <p:cTn id="23" presetID="6" presetClass="entr" presetSubtype="1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par>
                                <p:cTn id="26" presetID="6" presetClass="entr" presetSubtype="16"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4"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85800"/>
            <a:ext cx="11710606" cy="1477323"/>
          </a:xfrm>
          <a:prstGeom prst="rect">
            <a:avLst/>
          </a:prstGeom>
        </p:spPr>
        <p:txBody>
          <a:bodyPr wrap="square" lIns="91436" tIns="45718" rIns="91436" bIns="45718">
            <a:spAutoFit/>
          </a:bodyPr>
          <a:lstStyle/>
          <a:p>
            <a:pPr algn="just"/>
            <a:r>
              <a:rPr lang="en-US" sz="3000" b="1" dirty="0" smtClean="0">
                <a:solidFill>
                  <a:srgbClr val="002060"/>
                </a:solidFill>
                <a:latin typeface="Calibri" pitchFamily="34" charset="0"/>
                <a:cs typeface="Calibri" pitchFamily="34" charset="0"/>
              </a:rPr>
              <a:t>1. </a:t>
            </a:r>
            <a:r>
              <a:rPr lang="en-US" sz="3000" b="1" dirty="0" err="1" smtClean="0">
                <a:solidFill>
                  <a:srgbClr val="002060"/>
                </a:solidFill>
                <a:latin typeface="Calibri" pitchFamily="34" charset="0"/>
                <a:cs typeface="Calibri" pitchFamily="34" charset="0"/>
              </a:rPr>
              <a:t>Các</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nhân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tố</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ảnh</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hưởng</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đến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phát</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triển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và</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phân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bố</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công</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nghiệp</a:t>
            </a:r>
            <a:endParaRPr lang="en-US" sz="3000" b="1" dirty="0" smtClean="0">
              <a:solidFill>
                <a:srgbClr val="002060"/>
              </a:solidFill>
              <a:latin typeface="Calibri" pitchFamily="34" charset="0"/>
              <a:cs typeface="Calibri" pitchFamily="34" charset="0"/>
            </a:endParaRPr>
          </a:p>
          <a:p>
            <a:r>
              <a:rPr lang="en-US" sz="3000" b="1" i="1" dirty="0" smtClean="0">
                <a:solidFill>
                  <a:srgbClr val="002060"/>
                </a:solidFill>
                <a:latin typeface="Calibri" pitchFamily="34" charset="0"/>
                <a:cs typeface="Calibri" pitchFamily="34" charset="0"/>
              </a:rPr>
              <a:t>a. </a:t>
            </a:r>
            <a:r>
              <a:rPr lang="en-US" sz="3000" b="1" i="1" dirty="0" err="1" smtClean="0">
                <a:solidFill>
                  <a:srgbClr val="002060"/>
                </a:solidFill>
                <a:latin typeface="Calibri" pitchFamily="34" charset="0"/>
                <a:cs typeface="Calibri" pitchFamily="34" charset="0"/>
              </a:rPr>
              <a:t>Nhân</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tố</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tự</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nhiên</a:t>
            </a:r>
            <a:endParaRPr lang="en-US" sz="3000" b="1" i="1" dirty="0" smtClean="0">
              <a:solidFill>
                <a:srgbClr val="002060"/>
              </a:solidFill>
              <a:latin typeface="Calibri" pitchFamily="34" charset="0"/>
              <a:cs typeface="Calibri" pitchFamily="34" charset="0"/>
            </a:endParaRPr>
          </a:p>
          <a:p>
            <a:r>
              <a:rPr lang="en-US" sz="3000" b="1" i="1" dirty="0" smtClean="0">
                <a:solidFill>
                  <a:srgbClr val="00B050"/>
                </a:solidFill>
                <a:latin typeface="Calibri" pitchFamily="34" charset="0"/>
                <a:cs typeface="Calibri" pitchFamily="34" charset="0"/>
              </a:rPr>
              <a:t>*</a:t>
            </a:r>
            <a:r>
              <a:rPr lang="en-US" sz="3000" b="1" i="1" dirty="0" err="1" smtClean="0">
                <a:solidFill>
                  <a:srgbClr val="00B050"/>
                </a:solidFill>
                <a:latin typeface="Calibri" pitchFamily="34" charset="0"/>
                <a:cs typeface="Calibri" pitchFamily="34" charset="0"/>
              </a:rPr>
              <a:t>Thuận</a:t>
            </a:r>
            <a:r>
              <a:rPr lang="en-US" sz="3000" b="1" i="1" dirty="0" smtClean="0">
                <a:solidFill>
                  <a:srgbClr val="00B050"/>
                </a:solidFill>
                <a:latin typeface="Calibri" pitchFamily="34" charset="0"/>
                <a:cs typeface="Calibri" pitchFamily="34" charset="0"/>
              </a:rPr>
              <a:t> </a:t>
            </a:r>
            <a:r>
              <a:rPr lang="en-US" sz="3000" b="1" i="1" dirty="0" err="1" smtClean="0">
                <a:solidFill>
                  <a:srgbClr val="00B050"/>
                </a:solidFill>
                <a:latin typeface="Calibri" pitchFamily="34" charset="0"/>
                <a:cs typeface="Calibri" pitchFamily="34" charset="0"/>
              </a:rPr>
              <a:t>lợi</a:t>
            </a:r>
            <a:endParaRPr lang="en-US" sz="3000" b="1" i="1" dirty="0">
              <a:solidFill>
                <a:srgbClr val="00B050"/>
              </a:solidFill>
              <a:latin typeface="Calibri" pitchFamily="34" charset="0"/>
              <a:cs typeface="Calibri" pitchFamily="34" charset="0"/>
            </a:endParaRPr>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156798" y="2105625"/>
            <a:ext cx="11675212" cy="4386133"/>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600" b="1" dirty="0" smtClean="0">
                <a:solidFill>
                  <a:srgbClr val="FF0000"/>
                </a:solidFill>
                <a:latin typeface="Calibri" pitchFamily="34" charset="0"/>
                <a:cs typeface="Calibri" pitchFamily="34" charset="0"/>
              </a:rPr>
              <a:t>- </a:t>
            </a:r>
            <a:r>
              <a:rPr lang="vi-VN" sz="3600" b="1" dirty="0" smtClean="0">
                <a:solidFill>
                  <a:srgbClr val="FF0000"/>
                </a:solidFill>
                <a:latin typeface="Calibri" pitchFamily="34" charset="0"/>
                <a:cs typeface="Calibri" pitchFamily="34" charset="0"/>
              </a:rPr>
              <a:t>Kh</a:t>
            </a:r>
            <a:r>
              <a:rPr lang="en-US" sz="3600" b="1" dirty="0" smtClean="0">
                <a:solidFill>
                  <a:srgbClr val="FF0000"/>
                </a:solidFill>
                <a:latin typeface="Calibri" pitchFamily="34" charset="0"/>
                <a:cs typeface="Calibri" pitchFamily="34" charset="0"/>
              </a:rPr>
              <a:t>í </a:t>
            </a:r>
            <a:r>
              <a:rPr lang="vi-VN" sz="3600" b="1" dirty="0" smtClean="0">
                <a:solidFill>
                  <a:srgbClr val="FF0000"/>
                </a:solidFill>
                <a:latin typeface="Calibri" pitchFamily="34" charset="0"/>
                <a:cs typeface="Calibri" pitchFamily="34" charset="0"/>
              </a:rPr>
              <a:t>hậu</a:t>
            </a:r>
            <a:r>
              <a:rPr lang="en-US" sz="3600" b="1" dirty="0" smtClean="0">
                <a:solidFill>
                  <a:srgbClr val="FF0000"/>
                </a:solidFill>
                <a:latin typeface="Calibri" pitchFamily="34" charset="0"/>
                <a:cs typeface="Calibri" pitchFamily="34" charset="0"/>
              </a:rPr>
              <a:t>:</a:t>
            </a:r>
          </a:p>
          <a:p>
            <a:pPr algn="just">
              <a:lnSpc>
                <a:spcPct val="130000"/>
              </a:lnSpc>
            </a:pPr>
            <a:r>
              <a:rPr lang="en-US" sz="3600" b="1" dirty="0" smtClean="0">
                <a:latin typeface="Calibri" pitchFamily="34" charset="0"/>
                <a:cs typeface="Calibri" pitchFamily="34" charset="0"/>
              </a:rPr>
              <a:t>+ </a:t>
            </a:r>
            <a:r>
              <a:rPr lang="en-US" sz="3600" b="1" dirty="0" err="1" smtClean="0">
                <a:latin typeface="Calibri" pitchFamily="34" charset="0"/>
                <a:cs typeface="Calibri" pitchFamily="34" charset="0"/>
              </a:rPr>
              <a:t>Thuận</a:t>
            </a:r>
            <a:r>
              <a:rPr lang="en-US" sz="3600" b="1" dirty="0" smtClean="0">
                <a:latin typeface="Calibri" pitchFamily="34" charset="0"/>
                <a:cs typeface="Calibri" pitchFamily="34" charset="0"/>
              </a:rPr>
              <a:t> </a:t>
            </a:r>
            <a:r>
              <a:rPr lang="en-US" sz="3600" b="1" dirty="0" err="1" smtClean="0">
                <a:latin typeface="Calibri" pitchFamily="34" charset="0"/>
                <a:cs typeface="Calibri" pitchFamily="34" charset="0"/>
              </a:rPr>
              <a:t>lợi</a:t>
            </a:r>
            <a:r>
              <a:rPr lang="en-US" sz="3600" b="1" dirty="0" smtClean="0">
                <a:latin typeface="Calibri" pitchFamily="34" charset="0"/>
                <a:cs typeface="Calibri" pitchFamily="34" charset="0"/>
              </a:rPr>
              <a:t> </a:t>
            </a:r>
            <a:r>
              <a:rPr lang="vi-VN" sz="3600" b="1" dirty="0" smtClean="0">
                <a:latin typeface="Calibri" pitchFamily="34" charset="0"/>
                <a:cs typeface="Calibri" pitchFamily="34" charset="0"/>
              </a:rPr>
              <a:t>để phát triển nền nông nghiệp đa dạng, năng suất cao, cung cấp nguyên liệu cho </a:t>
            </a:r>
            <a:r>
              <a:rPr lang="en-US" sz="3600" b="1" dirty="0" smtClean="0">
                <a:latin typeface="Calibri" pitchFamily="34" charset="0"/>
                <a:cs typeface="Calibri" pitchFamily="34" charset="0"/>
              </a:rPr>
              <a:t>CN </a:t>
            </a:r>
            <a:r>
              <a:rPr lang="vi-VN" sz="3600" b="1" dirty="0" smtClean="0">
                <a:latin typeface="Calibri" pitchFamily="34" charset="0"/>
                <a:cs typeface="Calibri" pitchFamily="34" charset="0"/>
              </a:rPr>
              <a:t>sản xuất, chế biến thực phẩm. </a:t>
            </a:r>
            <a:endParaRPr lang="en-US" sz="3600" b="1" dirty="0" smtClean="0">
              <a:latin typeface="Calibri" pitchFamily="34" charset="0"/>
              <a:cs typeface="Calibri" pitchFamily="34" charset="0"/>
            </a:endParaRPr>
          </a:p>
          <a:p>
            <a:pPr algn="just">
              <a:lnSpc>
                <a:spcPct val="130000"/>
              </a:lnSpc>
            </a:pPr>
            <a:r>
              <a:rPr lang="en-US" sz="3600" b="1" dirty="0" smtClean="0">
                <a:latin typeface="Calibri" pitchFamily="34" charset="0"/>
                <a:cs typeface="Calibri" pitchFamily="34" charset="0"/>
              </a:rPr>
              <a:t>+ S</a:t>
            </a:r>
            <a:r>
              <a:rPr lang="vi-VN" sz="3600" b="1" dirty="0" smtClean="0">
                <a:latin typeface="Calibri" pitchFamily="34" charset="0"/>
                <a:cs typeface="Calibri" pitchFamily="34" charset="0"/>
              </a:rPr>
              <a:t>ố giờ nắng cao, lượng bức xạ lớn, gió quanh năm</a:t>
            </a:r>
            <a:r>
              <a:rPr lang="en-US" sz="3600" b="1" dirty="0" smtClean="0">
                <a:latin typeface="Calibri" pitchFamily="34" charset="0"/>
                <a:cs typeface="Calibri" pitchFamily="34" charset="0"/>
              </a:rPr>
              <a:t> =&gt;</a:t>
            </a:r>
            <a:r>
              <a:rPr lang="vi-VN" sz="3600" b="1" dirty="0" smtClean="0">
                <a:latin typeface="Calibri" pitchFamily="34" charset="0"/>
                <a:cs typeface="Calibri" pitchFamily="34" charset="0"/>
              </a:rPr>
              <a:t> phát triển điện mặt trời, điện gió.</a:t>
            </a:r>
            <a:endParaRPr lang="en-US" sz="3600" b="1" dirty="0">
              <a:latin typeface="Calibri" pitchFamily="34" charset="0"/>
              <a:cs typeface="Calibri" pitchFamily="34" charset="0"/>
            </a:endParaRPr>
          </a:p>
        </p:txBody>
      </p:sp>
      <p:sp>
        <p:nvSpPr>
          <p:cNvPr id="7" name="TextBox 6"/>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1"/>
          <p:cNvSpPr txBox="1"/>
          <p:nvPr/>
        </p:nvSpPr>
        <p:spPr>
          <a:xfrm>
            <a:off x="1566842" y="2349456"/>
            <a:ext cx="2257632" cy="282129"/>
          </a:xfrm>
          <a:prstGeom prst="rect">
            <a:avLst/>
          </a:prstGeom>
        </p:spPr>
        <p:txBody>
          <a:bodyPr lIns="0" tIns="0" rIns="0" bIns="0" rtlCol="0" anchor="t">
            <a:spAutoFit/>
          </a:bodyPr>
          <a:lstStyle/>
          <a:p>
            <a:pPr>
              <a:lnSpc>
                <a:spcPts val="2239"/>
              </a:lnSpc>
            </a:pPr>
            <a:r>
              <a:rPr lang="en-US" sz="1600" dirty="0">
                <a:solidFill>
                  <a:srgbClr val="FFFFFF"/>
                </a:solidFill>
                <a:latin typeface="#9Slide03 IcielPanton Black" panose="00000A00000000000000" pitchFamily="2" charset="-93"/>
              </a:rPr>
              <a:t>KHÍ HẬU</a:t>
            </a:r>
          </a:p>
        </p:txBody>
      </p:sp>
      <p:sp>
        <p:nvSpPr>
          <p:cNvPr id="42" name="TextBox 42"/>
          <p:cNvSpPr txBox="1"/>
          <p:nvPr/>
        </p:nvSpPr>
        <p:spPr>
          <a:xfrm>
            <a:off x="5342710" y="259075"/>
            <a:ext cx="6583680" cy="1246495"/>
          </a:xfrm>
          <a:prstGeom prst="rect">
            <a:avLst/>
          </a:prstGeom>
        </p:spPr>
        <p:txBody>
          <a:bodyPr wrap="square" lIns="0" tIns="0" rIns="0" bIns="0" rtlCol="0" anchor="t">
            <a:spAutoFit/>
          </a:bodyPr>
          <a:lstStyle/>
          <a:p>
            <a:pPr marL="172703" lvl="1" algn="ctr"/>
            <a:r>
              <a:rPr lang="vi-VN" sz="2700" b="1" dirty="0">
                <a:solidFill>
                  <a:srgbClr val="000B5D"/>
                </a:solidFill>
                <a:latin typeface="Calibri" pitchFamily="34" charset="0"/>
                <a:cs typeface="Calibri" pitchFamily="34" charset="0"/>
              </a:rPr>
              <a:t>Việt Nam có </a:t>
            </a:r>
            <a:r>
              <a:rPr lang="vi-VN" sz="2700" b="1">
                <a:solidFill>
                  <a:srgbClr val="000B5D"/>
                </a:solidFill>
                <a:latin typeface="Calibri" pitchFamily="34" charset="0"/>
                <a:cs typeface="Calibri" pitchFamily="34" charset="0"/>
              </a:rPr>
              <a:t>nhiều </a:t>
            </a:r>
            <a:r>
              <a:rPr lang="vi-VN" sz="2700" b="1" smtClean="0">
                <a:solidFill>
                  <a:srgbClr val="000B5D"/>
                </a:solidFill>
                <a:latin typeface="Calibri" pitchFamily="34" charset="0"/>
                <a:cs typeface="Calibri" pitchFamily="34" charset="0"/>
              </a:rPr>
              <a:t>nắng</a:t>
            </a:r>
            <a:r>
              <a:rPr lang="en-US" sz="2700" b="1" smtClean="0">
                <a:solidFill>
                  <a:srgbClr val="000B5D"/>
                </a:solidFill>
                <a:latin typeface="Calibri" pitchFamily="34" charset="0"/>
                <a:cs typeface="Calibri" pitchFamily="34" charset="0"/>
              </a:rPr>
              <a:t>, gió mạnh, </a:t>
            </a:r>
            <a:r>
              <a:rPr lang="vi-VN" sz="2700" b="1" smtClean="0">
                <a:solidFill>
                  <a:srgbClr val="000B5D"/>
                </a:solidFill>
                <a:latin typeface="Calibri" pitchFamily="34" charset="0"/>
                <a:cs typeface="Calibri" pitchFamily="34" charset="0"/>
              </a:rPr>
              <a:t>đặc </a:t>
            </a:r>
            <a:r>
              <a:rPr lang="vi-VN" sz="2700" b="1" dirty="0">
                <a:solidFill>
                  <a:srgbClr val="000B5D"/>
                </a:solidFill>
                <a:latin typeface="Calibri" pitchFamily="34" charset="0"/>
                <a:cs typeface="Calibri" pitchFamily="34" charset="0"/>
              </a:rPr>
              <a:t>biệt là </a:t>
            </a:r>
            <a:r>
              <a:rPr lang="vi-VN" sz="2700" b="1">
                <a:solidFill>
                  <a:srgbClr val="000B5D"/>
                </a:solidFill>
                <a:latin typeface="Calibri" pitchFamily="34" charset="0"/>
                <a:cs typeface="Calibri" pitchFamily="34" charset="0"/>
              </a:rPr>
              <a:t>ở </a:t>
            </a:r>
            <a:r>
              <a:rPr lang="en-US" sz="2700" b="1" smtClean="0">
                <a:solidFill>
                  <a:srgbClr val="000B5D"/>
                </a:solidFill>
                <a:latin typeface="Calibri" pitchFamily="34" charset="0"/>
                <a:cs typeface="Calibri" pitchFamily="34" charset="0"/>
              </a:rPr>
              <a:t>phía</a:t>
            </a:r>
            <a:r>
              <a:rPr lang="vi-VN" sz="2700" b="1" smtClean="0">
                <a:solidFill>
                  <a:srgbClr val="000B5D"/>
                </a:solidFill>
                <a:latin typeface="Calibri" pitchFamily="34" charset="0"/>
                <a:cs typeface="Calibri" pitchFamily="34" charset="0"/>
              </a:rPr>
              <a:t> </a:t>
            </a:r>
            <a:r>
              <a:rPr lang="vi-VN" sz="2700" b="1" dirty="0">
                <a:solidFill>
                  <a:srgbClr val="000B5D"/>
                </a:solidFill>
                <a:latin typeface="Calibri" pitchFamily="34" charset="0"/>
                <a:cs typeface="Calibri" pitchFamily="34" charset="0"/>
              </a:rPr>
              <a:t>Nam, tạo điều kiện lý tưởng </a:t>
            </a:r>
            <a:r>
              <a:rPr lang="vi-VN" sz="2700" b="1">
                <a:solidFill>
                  <a:srgbClr val="000B5D"/>
                </a:solidFill>
                <a:latin typeface="Calibri" pitchFamily="34" charset="0"/>
                <a:cs typeface="Calibri" pitchFamily="34" charset="0"/>
              </a:rPr>
              <a:t>cho </a:t>
            </a:r>
            <a:r>
              <a:rPr lang="vi-VN" sz="2700" b="1" smtClean="0">
                <a:solidFill>
                  <a:srgbClr val="000B5D"/>
                </a:solidFill>
                <a:latin typeface="Calibri" pitchFamily="34" charset="0"/>
                <a:cs typeface="Calibri" pitchFamily="34" charset="0"/>
              </a:rPr>
              <a:t>phát </a:t>
            </a:r>
            <a:r>
              <a:rPr lang="vi-VN" sz="2700" b="1" dirty="0">
                <a:solidFill>
                  <a:srgbClr val="000B5D"/>
                </a:solidFill>
                <a:latin typeface="Calibri" pitchFamily="34" charset="0"/>
                <a:cs typeface="Calibri" pitchFamily="34" charset="0"/>
              </a:rPr>
              <a:t>triển các dự án điện </a:t>
            </a:r>
            <a:r>
              <a:rPr lang="vi-VN" sz="2700" b="1">
                <a:solidFill>
                  <a:srgbClr val="000B5D"/>
                </a:solidFill>
                <a:latin typeface="Calibri" pitchFamily="34" charset="0"/>
                <a:cs typeface="Calibri" pitchFamily="34" charset="0"/>
              </a:rPr>
              <a:t>mặt </a:t>
            </a:r>
            <a:r>
              <a:rPr lang="vi-VN" sz="2700" b="1" smtClean="0">
                <a:solidFill>
                  <a:srgbClr val="000B5D"/>
                </a:solidFill>
                <a:latin typeface="Calibri" pitchFamily="34" charset="0"/>
                <a:cs typeface="Calibri" pitchFamily="34" charset="0"/>
              </a:rPr>
              <a:t>trời</a:t>
            </a:r>
            <a:r>
              <a:rPr lang="en-US" sz="2700" b="1" smtClean="0">
                <a:solidFill>
                  <a:srgbClr val="000B5D"/>
                </a:solidFill>
                <a:latin typeface="Calibri" pitchFamily="34" charset="0"/>
                <a:cs typeface="Calibri" pitchFamily="34" charset="0"/>
              </a:rPr>
              <a:t>, điện gió</a:t>
            </a:r>
            <a:r>
              <a:rPr lang="vi-VN" sz="2700" b="1" smtClean="0">
                <a:solidFill>
                  <a:srgbClr val="000B5D"/>
                </a:solidFill>
                <a:latin typeface="Calibri" pitchFamily="34" charset="0"/>
                <a:cs typeface="Calibri" pitchFamily="34" charset="0"/>
              </a:rPr>
              <a:t>.</a:t>
            </a:r>
            <a:endParaRPr lang="en-US" sz="2700" b="1" dirty="0">
              <a:solidFill>
                <a:srgbClr val="000B5D"/>
              </a:solidFill>
              <a:latin typeface="Calibri" pitchFamily="34" charset="0"/>
              <a:cs typeface="Calibri" pitchFamily="34" charset="0"/>
            </a:endParaRPr>
          </a:p>
        </p:txBody>
      </p:sp>
      <p:pic>
        <p:nvPicPr>
          <p:cNvPr id="2" name="Picture 1"/>
          <p:cNvPicPr>
            <a:picLocks noChangeAspect="1"/>
          </p:cNvPicPr>
          <p:nvPr/>
        </p:nvPicPr>
        <p:blipFill rotWithShape="1">
          <a:blip r:embed="rId2"/>
          <a:srcRect t="22579"/>
          <a:stretch/>
        </p:blipFill>
        <p:spPr>
          <a:xfrm>
            <a:off x="5995850" y="2939143"/>
            <a:ext cx="6052457" cy="3174274"/>
          </a:xfrm>
          <a:prstGeom prst="rect">
            <a:avLst/>
          </a:prstGeom>
          <a:ln>
            <a:noFill/>
          </a:ln>
          <a:effectLst>
            <a:outerShdw blurRad="292100" dist="139700" dir="2700000" algn="tl" rotWithShape="0">
              <a:srgbClr val="333333">
                <a:alpha val="65000"/>
              </a:srgbClr>
            </a:outerShdw>
          </a:effectLst>
        </p:spPr>
      </p:pic>
      <p:pic>
        <p:nvPicPr>
          <p:cNvPr id="3074" name="Picture 2" descr="C:\Users\Administrator\Desktop\Ảnh GS 9\img_1614329674073_o_1eveonuag6bq1dev1a0u10bh5kpd.jpg"/>
          <p:cNvPicPr>
            <a:picLocks noChangeAspect="1" noChangeArrowheads="1"/>
          </p:cNvPicPr>
          <p:nvPr/>
        </p:nvPicPr>
        <p:blipFill>
          <a:blip r:embed="rId3"/>
          <a:srcRect/>
          <a:stretch>
            <a:fillRect/>
          </a:stretch>
        </p:blipFill>
        <p:spPr bwMode="auto">
          <a:xfrm>
            <a:off x="-12555" y="535577"/>
            <a:ext cx="5821168" cy="4365876"/>
          </a:xfrm>
          <a:prstGeom prst="ellipse">
            <a:avLst/>
          </a:prstGeom>
          <a:ln>
            <a:noFill/>
          </a:ln>
          <a:effectLst>
            <a:softEdge rad="112500"/>
          </a:effectLst>
        </p:spPr>
      </p:pic>
    </p:spTree>
    <p:extLst>
      <p:ext uri="{BB962C8B-B14F-4D97-AF65-F5344CB8AC3E}">
        <p14:creationId xmlns:p14="http://schemas.microsoft.com/office/powerpoint/2010/main" val="417630059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500"/>
                                        <p:tgtEl>
                                          <p:spTgt spid="42"/>
                                        </p:tgtEl>
                                      </p:cBhvr>
                                    </p:animEffect>
                                  </p:childTnLst>
                                </p:cTn>
                              </p:par>
                              <p:par>
                                <p:cTn id="11" presetID="8" presetClass="entr" presetSubtype="16"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diamond(in)">
                                      <p:cBhvr>
                                        <p:cTn id="13"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85800"/>
            <a:ext cx="11710606" cy="1477323"/>
          </a:xfrm>
          <a:prstGeom prst="rect">
            <a:avLst/>
          </a:prstGeom>
        </p:spPr>
        <p:txBody>
          <a:bodyPr wrap="square" lIns="91436" tIns="45718" rIns="91436" bIns="45718">
            <a:spAutoFit/>
          </a:bodyPr>
          <a:lstStyle/>
          <a:p>
            <a:pPr algn="just"/>
            <a:r>
              <a:rPr lang="en-US" sz="3000" b="1" dirty="0" smtClean="0">
                <a:solidFill>
                  <a:srgbClr val="002060"/>
                </a:solidFill>
                <a:latin typeface="Calibri" pitchFamily="34" charset="0"/>
                <a:cs typeface="Calibri" pitchFamily="34" charset="0"/>
              </a:rPr>
              <a:t>1. </a:t>
            </a:r>
            <a:r>
              <a:rPr lang="en-US" sz="3000" b="1" dirty="0" err="1" smtClean="0">
                <a:solidFill>
                  <a:srgbClr val="002060"/>
                </a:solidFill>
                <a:latin typeface="Calibri" pitchFamily="34" charset="0"/>
                <a:cs typeface="Calibri" pitchFamily="34" charset="0"/>
              </a:rPr>
              <a:t>Các</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nhân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tố</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ảnh</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hưởng</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đến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phát</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triển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và</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phân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bố</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công</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nghiệp</a:t>
            </a:r>
            <a:endParaRPr lang="en-US" sz="3000" b="1" dirty="0" smtClean="0">
              <a:solidFill>
                <a:srgbClr val="002060"/>
              </a:solidFill>
              <a:latin typeface="Calibri" pitchFamily="34" charset="0"/>
              <a:cs typeface="Calibri" pitchFamily="34" charset="0"/>
            </a:endParaRPr>
          </a:p>
          <a:p>
            <a:r>
              <a:rPr lang="en-US" sz="3000" b="1" i="1" dirty="0" smtClean="0">
                <a:solidFill>
                  <a:srgbClr val="002060"/>
                </a:solidFill>
                <a:latin typeface="Calibri" pitchFamily="34" charset="0"/>
                <a:cs typeface="Calibri" pitchFamily="34" charset="0"/>
              </a:rPr>
              <a:t>a. </a:t>
            </a:r>
            <a:r>
              <a:rPr lang="en-US" sz="3000" b="1" i="1" dirty="0" err="1" smtClean="0">
                <a:solidFill>
                  <a:srgbClr val="002060"/>
                </a:solidFill>
                <a:latin typeface="Calibri" pitchFamily="34" charset="0"/>
                <a:cs typeface="Calibri" pitchFamily="34" charset="0"/>
              </a:rPr>
              <a:t>Nhân</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tố</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tự</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nhiên</a:t>
            </a:r>
            <a:endParaRPr lang="en-US" sz="3000" b="1" i="1" dirty="0" smtClean="0">
              <a:solidFill>
                <a:srgbClr val="002060"/>
              </a:solidFill>
              <a:latin typeface="Calibri" pitchFamily="34" charset="0"/>
              <a:cs typeface="Calibri" pitchFamily="34" charset="0"/>
            </a:endParaRPr>
          </a:p>
          <a:p>
            <a:r>
              <a:rPr lang="en-US" sz="3000" b="1" i="1" dirty="0" smtClean="0">
                <a:solidFill>
                  <a:srgbClr val="00B050"/>
                </a:solidFill>
                <a:latin typeface="Calibri" pitchFamily="34" charset="0"/>
                <a:cs typeface="Calibri" pitchFamily="34" charset="0"/>
              </a:rPr>
              <a:t>*</a:t>
            </a:r>
            <a:r>
              <a:rPr lang="en-US" sz="3000" b="1" i="1" dirty="0" err="1" smtClean="0">
                <a:solidFill>
                  <a:srgbClr val="00B050"/>
                </a:solidFill>
                <a:latin typeface="Calibri" pitchFamily="34" charset="0"/>
                <a:cs typeface="Calibri" pitchFamily="34" charset="0"/>
              </a:rPr>
              <a:t>Khó</a:t>
            </a:r>
            <a:r>
              <a:rPr lang="en-US" sz="3000" b="1" i="1" dirty="0" smtClean="0">
                <a:solidFill>
                  <a:srgbClr val="00B050"/>
                </a:solidFill>
                <a:latin typeface="Calibri" pitchFamily="34" charset="0"/>
                <a:cs typeface="Calibri" pitchFamily="34" charset="0"/>
              </a:rPr>
              <a:t> </a:t>
            </a:r>
            <a:r>
              <a:rPr lang="en-US" sz="3000" b="1" i="1" dirty="0" err="1" smtClean="0">
                <a:solidFill>
                  <a:srgbClr val="00B050"/>
                </a:solidFill>
                <a:latin typeface="Calibri" pitchFamily="34" charset="0"/>
                <a:cs typeface="Calibri" pitchFamily="34" charset="0"/>
              </a:rPr>
              <a:t>khăn</a:t>
            </a:r>
            <a:endParaRPr lang="en-US" sz="3000" b="1" i="1" dirty="0">
              <a:solidFill>
                <a:srgbClr val="00B050"/>
              </a:solidFill>
              <a:latin typeface="Calibri" pitchFamily="34" charset="0"/>
              <a:cs typeface="Calibri" pitchFamily="34" charset="0"/>
            </a:endParaRPr>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Rounded Corners 7">
            <a:extLst>
              <a:ext uri="{FF2B5EF4-FFF2-40B4-BE49-F238E27FC236}">
                <a16:creationId xmlns="" xmlns:a16="http://schemas.microsoft.com/office/drawing/2014/main" id="{83943E22-6FC5-4857-96F1-DB4BDF369685}"/>
              </a:ext>
            </a:extLst>
          </p:cNvPr>
          <p:cNvSpPr/>
          <p:nvPr/>
        </p:nvSpPr>
        <p:spPr>
          <a:xfrm>
            <a:off x="370317" y="3082978"/>
            <a:ext cx="11374555" cy="1820682"/>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just">
              <a:lnSpc>
                <a:spcPct val="150000"/>
              </a:lnSpc>
            </a:pPr>
            <a:r>
              <a:rPr lang="en-US" sz="3300" b="1" smtClean="0">
                <a:solidFill>
                  <a:srgbClr val="0000FF"/>
                </a:solidFill>
                <a:latin typeface="Calibri" pitchFamily="34" charset="0"/>
                <a:cs typeface="Calibri" pitchFamily="34" charset="0"/>
              </a:rPr>
              <a:t>Cho biết những khó khăn về mặt tự nhiên trong phát triển công nghiệp ở nước ta.</a:t>
            </a:r>
            <a:endParaRPr lang="en-US" sz="3300" b="1">
              <a:solidFill>
                <a:srgbClr val="0000FF"/>
              </a:solidFill>
              <a:latin typeface="Calibri" pitchFamily="34" charset="0"/>
              <a:cs typeface="Calibri" pitchFamily="34" charset="0"/>
            </a:endParaRPr>
          </a:p>
        </p:txBody>
      </p:sp>
      <p:pic>
        <p:nvPicPr>
          <p:cNvPr id="8" name="Picture 7">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blip>
          <a:srcRect l="5192" t="22288" r="52690" b="31973"/>
          <a:stretch/>
        </p:blipFill>
        <p:spPr>
          <a:xfrm>
            <a:off x="328026" y="2173530"/>
            <a:ext cx="1000545" cy="1086608"/>
          </a:xfrm>
          <a:prstGeom prst="rect">
            <a:avLst/>
          </a:prstGeom>
        </p:spPr>
      </p:pic>
      <p:sp>
        <p:nvSpPr>
          <p:cNvPr id="10" name="Rectangle 1"/>
          <p:cNvSpPr>
            <a:spLocks noChangeArrowheads="1"/>
          </p:cNvSpPr>
          <p:nvPr/>
        </p:nvSpPr>
        <p:spPr bwMode="auto">
          <a:xfrm>
            <a:off x="158203" y="2046875"/>
            <a:ext cx="11785600" cy="2092877"/>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r>
              <a:rPr lang="en-US" sz="3200" b="1" smtClean="0">
                <a:latin typeface="Calibri" pitchFamily="34" charset="0"/>
                <a:cs typeface="Calibri" pitchFamily="34" charset="0"/>
              </a:rPr>
              <a:t>- P</a:t>
            </a:r>
            <a:r>
              <a:rPr lang="vi-VN" sz="3200" b="1" smtClean="0">
                <a:latin typeface="Calibri" pitchFamily="34" charset="0"/>
                <a:cs typeface="Calibri" pitchFamily="34" charset="0"/>
              </a:rPr>
              <a:t>hần lớn các mỏ khoáng sản có quy mô nhỏ, phân bố không tập trung, nhiều loại có nguy cơ cạn kiệt</a:t>
            </a:r>
            <a:r>
              <a:rPr lang="en-US" sz="3200" b="1" smtClean="0">
                <a:latin typeface="Calibri" pitchFamily="34" charset="0"/>
                <a:cs typeface="Calibri" pitchFamily="34" charset="0"/>
              </a:rPr>
              <a:t>.</a:t>
            </a:r>
          </a:p>
          <a:p>
            <a:pPr algn="just"/>
            <a:r>
              <a:rPr lang="en-US" sz="3200" b="1" smtClean="0">
                <a:latin typeface="Calibri" pitchFamily="34" charset="0"/>
                <a:cs typeface="Calibri" pitchFamily="34" charset="0"/>
              </a:rPr>
              <a:t>- K</a:t>
            </a:r>
            <a:r>
              <a:rPr lang="vi-VN" sz="3200" b="1" smtClean="0">
                <a:latin typeface="Calibri" pitchFamily="34" charset="0"/>
                <a:cs typeface="Calibri" pitchFamily="34" charset="0"/>
              </a:rPr>
              <a:t>hí hậu nhiệt đới ẩm</a:t>
            </a:r>
            <a:r>
              <a:rPr lang="en-US" sz="3200" b="1" smtClean="0">
                <a:latin typeface="Calibri" pitchFamily="34" charset="0"/>
                <a:cs typeface="Calibri" pitchFamily="34" charset="0"/>
              </a:rPr>
              <a:t>=&gt; </a:t>
            </a:r>
            <a:r>
              <a:rPr lang="vi-VN" sz="3200" b="1" smtClean="0">
                <a:latin typeface="Calibri" pitchFamily="34" charset="0"/>
                <a:cs typeface="Calibri" pitchFamily="34" charset="0"/>
              </a:rPr>
              <a:t>tăng chi phí làm mát, bảo quản máy móc,…</a:t>
            </a:r>
            <a:endParaRPr lang="en-US" sz="3200" b="1" smtClean="0">
              <a:latin typeface="Calibri" pitchFamily="34" charset="0"/>
              <a:cs typeface="Calibri" pitchFamily="34" charset="0"/>
            </a:endParaRPr>
          </a:p>
          <a:p>
            <a:pPr algn="just"/>
            <a:r>
              <a:rPr lang="en-US" sz="3200" b="1" i="1" smtClean="0">
                <a:solidFill>
                  <a:srgbClr val="FF0000"/>
                </a:solidFill>
                <a:latin typeface="Calibri" pitchFamily="34" charset="0"/>
                <a:cs typeface="Calibri" pitchFamily="34" charset="0"/>
              </a:rPr>
              <a:t>=&gt; Ả</a:t>
            </a:r>
            <a:r>
              <a:rPr lang="vi-VN" sz="3200" b="1" i="1" smtClean="0">
                <a:solidFill>
                  <a:srgbClr val="FF0000"/>
                </a:solidFill>
                <a:latin typeface="Calibri" pitchFamily="34" charset="0"/>
                <a:cs typeface="Calibri" pitchFamily="34" charset="0"/>
              </a:rPr>
              <a:t>nh hưởng tới sản xuất </a:t>
            </a:r>
            <a:r>
              <a:rPr lang="en-US" sz="3200" b="1" i="1" smtClean="0">
                <a:solidFill>
                  <a:srgbClr val="FF0000"/>
                </a:solidFill>
                <a:latin typeface="Calibri" pitchFamily="34" charset="0"/>
                <a:cs typeface="Calibri" pitchFamily="34" charset="0"/>
              </a:rPr>
              <a:t>c</a:t>
            </a:r>
            <a:r>
              <a:rPr lang="vi-VN" sz="3200" b="1" i="1" smtClean="0">
                <a:solidFill>
                  <a:srgbClr val="FF0000"/>
                </a:solidFill>
                <a:latin typeface="Calibri" pitchFamily="34" charset="0"/>
                <a:cs typeface="Calibri" pitchFamily="34" charset="0"/>
              </a:rPr>
              <a:t>ông nghiệp.</a:t>
            </a:r>
            <a:endParaRPr lang="en-US" sz="3200" b="1" i="1">
              <a:solidFill>
                <a:srgbClr val="FF0000"/>
              </a:solidFill>
              <a:latin typeface="Calibri" pitchFamily="34" charset="0"/>
              <a:cs typeface="Calibri" pitchFamily="34" charset="0"/>
            </a:endParaRPr>
          </a:p>
        </p:txBody>
      </p:sp>
      <p:sp>
        <p:nvSpPr>
          <p:cNvPr id="11" name="TextBox 10"/>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ppt_x</p:attrName>
                                        </p:attrNameLst>
                                      </p:cBhvr>
                                      <p:tavLst>
                                        <p:tav tm="0">
                                          <p:val>
                                            <p:strVal val="#ppt_x-.2"/>
                                          </p:val>
                                        </p:tav>
                                        <p:tav tm="100000">
                                          <p:val>
                                            <p:strVal val="#ppt_x"/>
                                          </p:val>
                                        </p:tav>
                                      </p:tavLst>
                                    </p:anim>
                                    <p:anim calcmode="lin" valueType="num">
                                      <p:cBhvr>
                                        <p:cTn id="1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8"/>
                                        </p:tgtEl>
                                        <p:attrNameLst>
                                          <p:attrName>ppt_x</p:attrName>
                                        </p:attrNameLst>
                                      </p:cBhvr>
                                      <p:tavLst>
                                        <p:tav tm="0">
                                          <p:val>
                                            <p:strVal val="ppt_x"/>
                                          </p:val>
                                        </p:tav>
                                        <p:tav tm="100000">
                                          <p:val>
                                            <p:strVal val="ppt_x-.2"/>
                                          </p:val>
                                        </p:tav>
                                      </p:tavLst>
                                    </p:anim>
                                    <p:anim calcmode="lin" valueType="num">
                                      <p:cBhvr>
                                        <p:cTn id="19" dur="1000"/>
                                        <p:tgtEl>
                                          <p:spTgt spid="8"/>
                                        </p:tgtEl>
                                        <p:attrNameLst>
                                          <p:attrName>ppt_y</p:attrName>
                                        </p:attrNameLst>
                                      </p:cBhvr>
                                      <p:tavLst>
                                        <p:tav tm="0">
                                          <p:val>
                                            <p:strVal val="ppt_y"/>
                                          </p:val>
                                        </p:tav>
                                        <p:tav tm="100000">
                                          <p:val>
                                            <p:strVal val="ppt_y"/>
                                          </p:val>
                                        </p:tav>
                                      </p:tavLst>
                                    </p:anim>
                                    <p:animEffect transition="out" filter="fade">
                                      <p:cBhvr>
                                        <p:cTn id="20" dur="1000"/>
                                        <p:tgtEl>
                                          <p:spTgt spid="8"/>
                                        </p:tgtEl>
                                      </p:cBhvr>
                                    </p:animEffect>
                                    <p:set>
                                      <p:cBhvr>
                                        <p:cTn id="21" dur="1" fill="hold">
                                          <p:stCondLst>
                                            <p:cond delay="999"/>
                                          </p:stCondLst>
                                        </p:cTn>
                                        <p:tgtEl>
                                          <p:spTgt spid="8"/>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7"/>
                                        </p:tgtEl>
                                        <p:attrNameLst>
                                          <p:attrName>ppt_x</p:attrName>
                                        </p:attrNameLst>
                                      </p:cBhvr>
                                      <p:tavLst>
                                        <p:tav tm="0">
                                          <p:val>
                                            <p:strVal val="ppt_x"/>
                                          </p:val>
                                        </p:tav>
                                        <p:tav tm="100000">
                                          <p:val>
                                            <p:strVal val="ppt_x-.2"/>
                                          </p:val>
                                        </p:tav>
                                      </p:tavLst>
                                    </p:anim>
                                    <p:anim calcmode="lin" valueType="num">
                                      <p:cBhvr>
                                        <p:cTn id="24" dur="1000"/>
                                        <p:tgtEl>
                                          <p:spTgt spid="7"/>
                                        </p:tgtEl>
                                        <p:attrNameLst>
                                          <p:attrName>ppt_y</p:attrName>
                                        </p:attrNameLst>
                                      </p:cBhvr>
                                      <p:tavLst>
                                        <p:tav tm="0">
                                          <p:val>
                                            <p:strVal val="ppt_y"/>
                                          </p:val>
                                        </p:tav>
                                        <p:tav tm="100000">
                                          <p:val>
                                            <p:strVal val="ppt_y"/>
                                          </p:val>
                                        </p:tav>
                                      </p:tavLst>
                                    </p:anim>
                                    <p:animEffect transition="out" filter="fade">
                                      <p:cBhvr>
                                        <p:cTn id="25" dur="1000"/>
                                        <p:tgtEl>
                                          <p:spTgt spid="7"/>
                                        </p:tgtEl>
                                      </p:cBhvr>
                                    </p:animEffect>
                                    <p:set>
                                      <p:cBhvr>
                                        <p:cTn id="26" dur="1" fill="hold">
                                          <p:stCondLst>
                                            <p:cond delay="9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 calcmode="lin" valueType="num">
                                      <p:cBhvr>
                                        <p:cTn id="31"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32"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0">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10">
                                            <p:txEl>
                                              <p:pRg st="1" end="1"/>
                                            </p:txEl>
                                          </p:spTgt>
                                        </p:tgtEl>
                                        <p:attrNameLst>
                                          <p:attrName>style.visibility</p:attrName>
                                        </p:attrNameLst>
                                      </p:cBhvr>
                                      <p:to>
                                        <p:strVal val="visible"/>
                                      </p:to>
                                    </p:set>
                                    <p:anim calcmode="lin" valueType="num">
                                      <p:cBhvr>
                                        <p:cTn id="38" dur="1000" fill="hold"/>
                                        <p:tgtEl>
                                          <p:spTgt spid="10">
                                            <p:txEl>
                                              <p:pRg st="1" end="1"/>
                                            </p:txEl>
                                          </p:spTgt>
                                        </p:tgtEl>
                                        <p:attrNameLst>
                                          <p:attrName>ppt_x</p:attrName>
                                        </p:attrNameLst>
                                      </p:cBhvr>
                                      <p:tavLst>
                                        <p:tav tm="0">
                                          <p:val>
                                            <p:strVal val="#ppt_x-.2"/>
                                          </p:val>
                                        </p:tav>
                                        <p:tav tm="100000">
                                          <p:val>
                                            <p:strVal val="#ppt_x"/>
                                          </p:val>
                                        </p:tav>
                                      </p:tavLst>
                                    </p:anim>
                                    <p:anim calcmode="lin" valueType="num">
                                      <p:cBhvr>
                                        <p:cTn id="39" dur="1000" fill="hold"/>
                                        <p:tgtEl>
                                          <p:spTgt spid="1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0">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10">
                                            <p:txEl>
                                              <p:pRg st="2" end="2"/>
                                            </p:txEl>
                                          </p:spTgt>
                                        </p:tgtEl>
                                        <p:attrNameLst>
                                          <p:attrName>style.visibility</p:attrName>
                                        </p:attrNameLst>
                                      </p:cBhvr>
                                      <p:to>
                                        <p:strVal val="visible"/>
                                      </p:to>
                                    </p:set>
                                    <p:anim calcmode="lin" valueType="num">
                                      <p:cBhvr>
                                        <p:cTn id="45" dur="1000" fill="hold"/>
                                        <p:tgtEl>
                                          <p:spTgt spid="10">
                                            <p:txEl>
                                              <p:pRg st="2" end="2"/>
                                            </p:txEl>
                                          </p:spTgt>
                                        </p:tgtEl>
                                        <p:attrNameLst>
                                          <p:attrName>ppt_x</p:attrName>
                                        </p:attrNameLst>
                                      </p:cBhvr>
                                      <p:tavLst>
                                        <p:tav tm="0">
                                          <p:val>
                                            <p:strVal val="#ppt_x-.2"/>
                                          </p:val>
                                        </p:tav>
                                        <p:tav tm="100000">
                                          <p:val>
                                            <p:strVal val="#ppt_x"/>
                                          </p:val>
                                        </p:tav>
                                      </p:tavLst>
                                    </p:anim>
                                    <p:anim calcmode="lin" valueType="num">
                                      <p:cBhvr>
                                        <p:cTn id="46" dur="1000" fill="hold"/>
                                        <p:tgtEl>
                                          <p:spTgt spid="10">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98A72D2-1CAD-4707-9534-50BCD1FD808B}"/>
              </a:ext>
            </a:extLst>
          </p:cNvPr>
          <p:cNvGrpSpPr/>
          <p:nvPr/>
        </p:nvGrpSpPr>
        <p:grpSpPr>
          <a:xfrm>
            <a:off x="3521835" y="282081"/>
            <a:ext cx="5148329" cy="655178"/>
            <a:chOff x="3005070" y="116455"/>
            <a:chExt cx="6181859" cy="655178"/>
          </a:xfrm>
        </p:grpSpPr>
        <p:sp>
          <p:nvSpPr>
            <p:cNvPr id="3" name="Rectangle: Rounded Corners 2">
              <a:extLst>
                <a:ext uri="{FF2B5EF4-FFF2-40B4-BE49-F238E27FC236}">
                  <a16:creationId xmlns:a16="http://schemas.microsoft.com/office/drawing/2014/main" xmlns="" id="{A64C373F-8CAC-4466-B010-1A21D0187078}"/>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4" name="TextBox 3">
              <a:extLst>
                <a:ext uri="{FF2B5EF4-FFF2-40B4-BE49-F238E27FC236}">
                  <a16:creationId xmlns:a16="http://schemas.microsoft.com/office/drawing/2014/main" xmlns="" id="{17117EA4-6EEA-4EEB-AEB5-91DFDFD03CE9}"/>
                </a:ext>
              </a:extLst>
            </p:cNvPr>
            <p:cNvSpPr txBox="1"/>
            <p:nvPr/>
          </p:nvSpPr>
          <p:spPr>
            <a:xfrm>
              <a:off x="3581400" y="125302"/>
              <a:ext cx="5090160" cy="646331"/>
            </a:xfrm>
            <a:prstGeom prst="rect">
              <a:avLst/>
            </a:prstGeom>
            <a:noFill/>
          </p:spPr>
          <p:txBody>
            <a:bodyPr wrap="square" rtlCol="0">
              <a:spAutoFit/>
            </a:bodyPr>
            <a:lstStyle/>
            <a:p>
              <a:pPr algn="ctr"/>
              <a:r>
                <a:rPr lang="en-US" sz="3600" b="1" dirty="0">
                  <a:solidFill>
                    <a:srgbClr val="FFFF00"/>
                  </a:solidFill>
                  <a:effectLst>
                    <a:outerShdw blurRad="38100" dist="38100" dir="2700000" algn="tl">
                      <a:srgbClr val="000000">
                        <a:alpha val="43137"/>
                      </a:srgbClr>
                    </a:outerShdw>
                  </a:effectLst>
                  <a:latin typeface="Calibri" pitchFamily="34" charset="0"/>
                  <a:cs typeface="Calibri" pitchFamily="34" charset="0"/>
                </a:rPr>
                <a:t>THỬ TÀI HIỂU BIẾT</a:t>
              </a:r>
            </a:p>
          </p:txBody>
        </p:sp>
      </p:grpSp>
      <p:pic>
        <p:nvPicPr>
          <p:cNvPr id="5" name="image363.jpg">
            <a:extLst>
              <a:ext uri="{FF2B5EF4-FFF2-40B4-BE49-F238E27FC236}">
                <a16:creationId xmlns:a16="http://schemas.microsoft.com/office/drawing/2014/main" xmlns="" id="{57AECD92-AEC3-4ADA-B693-BD373D43857C}"/>
              </a:ext>
            </a:extLst>
          </p:cNvPr>
          <p:cNvPicPr/>
          <p:nvPr/>
        </p:nvPicPr>
        <p:blipFill>
          <a:blip r:embed="rId3"/>
          <a:srcRect/>
          <a:stretch>
            <a:fillRect/>
          </a:stretch>
        </p:blipFill>
        <p:spPr>
          <a:xfrm>
            <a:off x="702513" y="1149705"/>
            <a:ext cx="4461062" cy="3371576"/>
          </a:xfrm>
          <a:prstGeom prst="rect">
            <a:avLst/>
          </a:prstGeom>
          <a:ln/>
        </p:spPr>
      </p:pic>
      <p:sp>
        <p:nvSpPr>
          <p:cNvPr id="6" name="Rectangle 5">
            <a:extLst>
              <a:ext uri="{FF2B5EF4-FFF2-40B4-BE49-F238E27FC236}">
                <a16:creationId xmlns:a16="http://schemas.microsoft.com/office/drawing/2014/main" xmlns="" id="{104C9D79-C3D7-426C-AE52-D49DE5600888}"/>
              </a:ext>
            </a:extLst>
          </p:cNvPr>
          <p:cNvSpPr/>
          <p:nvPr/>
        </p:nvSpPr>
        <p:spPr>
          <a:xfrm>
            <a:off x="966651" y="5520140"/>
            <a:ext cx="10537763" cy="1015663"/>
          </a:xfrm>
          <a:prstGeom prst="rect">
            <a:avLst/>
          </a:prstGeom>
        </p:spPr>
        <p:txBody>
          <a:bodyPr wrap="square">
            <a:spAutoFit/>
          </a:bodyPr>
          <a:lstStyle/>
          <a:p>
            <a:pPr lvl="0">
              <a:defRPr/>
            </a:pPr>
            <a:r>
              <a:rPr lang="en-US" sz="3000" b="1" dirty="0">
                <a:solidFill>
                  <a:srgbClr val="0000FF"/>
                </a:solidFill>
                <a:latin typeface="Calibri" pitchFamily="34" charset="0"/>
                <a:cs typeface="Calibri" pitchFamily="34" charset="0"/>
              </a:rPr>
              <a:t>Đ</a:t>
            </a:r>
            <a:r>
              <a:rPr lang="vi-VN" sz="3000" b="1" dirty="0">
                <a:solidFill>
                  <a:srgbClr val="0000FF"/>
                </a:solidFill>
                <a:latin typeface="Calibri" pitchFamily="34" charset="0"/>
                <a:cs typeface="Calibri" pitchFamily="34" charset="0"/>
              </a:rPr>
              <a:t>ể có sản phẩm đến tay người tiêu dùng là Cốm và các sản phẩm từ Cốm thì cần phải chịu sự tác động của những nhân tố nào?</a:t>
            </a:r>
            <a:endParaRPr lang="en-US" sz="3000" b="1" dirty="0">
              <a:solidFill>
                <a:srgbClr val="0000FF"/>
              </a:solidFill>
              <a:latin typeface="Calibri" pitchFamily="34" charset="0"/>
              <a:cs typeface="Calibri" pitchFamily="34" charset="0"/>
            </a:endParaRPr>
          </a:p>
        </p:txBody>
      </p:sp>
      <p:grpSp>
        <p:nvGrpSpPr>
          <p:cNvPr id="7" name="Group 6">
            <a:extLst>
              <a:ext uri="{FF2B5EF4-FFF2-40B4-BE49-F238E27FC236}">
                <a16:creationId xmlns:a16="http://schemas.microsoft.com/office/drawing/2014/main" xmlns="" id="{50A2E50A-6C1D-451C-ADB9-AD7A04253D7F}"/>
              </a:ext>
            </a:extLst>
          </p:cNvPr>
          <p:cNvGrpSpPr/>
          <p:nvPr/>
        </p:nvGrpSpPr>
        <p:grpSpPr>
          <a:xfrm>
            <a:off x="0" y="4408395"/>
            <a:ext cx="11714664" cy="2347154"/>
            <a:chOff x="-52054" y="814389"/>
            <a:chExt cx="11714664" cy="2347154"/>
          </a:xfrm>
        </p:grpSpPr>
        <p:sp>
          <p:nvSpPr>
            <p:cNvPr id="8" name="Rectangle 7">
              <a:extLst>
                <a:ext uri="{FF2B5EF4-FFF2-40B4-BE49-F238E27FC236}">
                  <a16:creationId xmlns:a16="http://schemas.microsoft.com/office/drawing/2014/main" xmlns="" id="{AAFDFCE2-16BA-4CF8-ADC0-11AAFFE87EFC}"/>
                </a:ext>
              </a:extLst>
            </p:cNvPr>
            <p:cNvSpPr/>
            <p:nvPr/>
          </p:nvSpPr>
          <p:spPr>
            <a:xfrm>
              <a:off x="858335" y="1687993"/>
              <a:ext cx="10804275" cy="127794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FF"/>
                </a:solidFill>
                <a:effectLst/>
                <a:uLnTx/>
                <a:uFillTx/>
                <a:latin typeface="Calibri" pitchFamily="34" charset="0"/>
                <a:cs typeface="Calibri" pitchFamily="34" charset="0"/>
              </a:endParaRPr>
            </a:p>
          </p:txBody>
        </p:sp>
        <p:sp>
          <p:nvSpPr>
            <p:cNvPr id="9" name="Rectangle 8">
              <a:extLst>
                <a:ext uri="{FF2B5EF4-FFF2-40B4-BE49-F238E27FC236}">
                  <a16:creationId xmlns:a16="http://schemas.microsoft.com/office/drawing/2014/main" xmlns="" id="{D807AAC6-E2EC-4953-9450-81A7DFDE071E}"/>
                </a:ext>
              </a:extLst>
            </p:cNvPr>
            <p:cNvSpPr/>
            <p:nvPr/>
          </p:nvSpPr>
          <p:spPr>
            <a:xfrm>
              <a:off x="699721" y="1883600"/>
              <a:ext cx="10804275" cy="1277943"/>
            </a:xfrm>
            <a:prstGeom prst="rect">
              <a:avLst/>
            </a:prstGeom>
            <a:no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FF"/>
                </a:solidFill>
                <a:effectLst/>
                <a:uLnTx/>
                <a:uFillTx/>
                <a:latin typeface="Calibri" pitchFamily="34" charset="0"/>
                <a:cs typeface="Calibri" pitchFamily="34" charset="0"/>
              </a:endParaRPr>
            </a:p>
          </p:txBody>
        </p:sp>
        <p:pic>
          <p:nvPicPr>
            <p:cNvPr id="10" name="Picture 9">
              <a:extLst>
                <a:ext uri="{FF2B5EF4-FFF2-40B4-BE49-F238E27FC236}">
                  <a16:creationId xmlns:a16="http://schemas.microsoft.com/office/drawing/2014/main" xmlns="" id="{3E35242E-7E7F-4A50-AC0C-9BAEC691A87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2054" y="814389"/>
              <a:ext cx="1942815" cy="1942815"/>
            </a:xfrm>
            <a:prstGeom prst="rect">
              <a:avLst/>
            </a:prstGeom>
          </p:spPr>
        </p:pic>
      </p:grpSp>
      <p:pic>
        <p:nvPicPr>
          <p:cNvPr id="11" name="image77.jpg">
            <a:extLst>
              <a:ext uri="{FF2B5EF4-FFF2-40B4-BE49-F238E27FC236}">
                <a16:creationId xmlns:a16="http://schemas.microsoft.com/office/drawing/2014/main" xmlns="" id="{E7243CBA-C450-4938-9F1D-5B836A620BC7}"/>
              </a:ext>
            </a:extLst>
          </p:cNvPr>
          <p:cNvPicPr/>
          <p:nvPr/>
        </p:nvPicPr>
        <p:blipFill>
          <a:blip r:embed="rId6"/>
          <a:srcRect/>
          <a:stretch>
            <a:fillRect/>
          </a:stretch>
        </p:blipFill>
        <p:spPr>
          <a:xfrm>
            <a:off x="6593827" y="1031291"/>
            <a:ext cx="4588762" cy="3608404"/>
          </a:xfrm>
          <a:prstGeom prst="rect">
            <a:avLst/>
          </a:prstGeom>
          <a:ln/>
        </p:spPr>
      </p:pic>
      <p:sp>
        <p:nvSpPr>
          <p:cNvPr id="14" name="Arrow: Right 13">
            <a:extLst>
              <a:ext uri="{FF2B5EF4-FFF2-40B4-BE49-F238E27FC236}">
                <a16:creationId xmlns:a16="http://schemas.microsoft.com/office/drawing/2014/main" xmlns="" id="{6B261BE4-8956-4D2A-A1DE-1546F1CB9A82}"/>
              </a:ext>
            </a:extLst>
          </p:cNvPr>
          <p:cNvSpPr/>
          <p:nvPr/>
        </p:nvSpPr>
        <p:spPr>
          <a:xfrm>
            <a:off x="5308656" y="2637904"/>
            <a:ext cx="751775" cy="395178"/>
          </a:xfrm>
          <a:prstGeom prst="rightArrow">
            <a:avLst>
              <a:gd name="adj1" fmla="val 42287"/>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00FF"/>
              </a:solidFill>
              <a:latin typeface="Calibri" pitchFamily="34" charset="0"/>
              <a:cs typeface="Calibri" pitchFamily="34" charset="0"/>
            </a:endParaRPr>
          </a:p>
        </p:txBody>
      </p:sp>
      <p:sp>
        <p:nvSpPr>
          <p:cNvPr id="15" name="TextBox 14">
            <a:extLst>
              <a:ext uri="{FF2B5EF4-FFF2-40B4-BE49-F238E27FC236}">
                <a16:creationId xmlns:a16="http://schemas.microsoft.com/office/drawing/2014/main" xmlns="" id="{DE41B28B-2C59-4E3E-8680-62DAADB4427E}"/>
              </a:ext>
            </a:extLst>
          </p:cNvPr>
          <p:cNvSpPr txBox="1"/>
          <p:nvPr/>
        </p:nvSpPr>
        <p:spPr>
          <a:xfrm>
            <a:off x="1430252" y="4572836"/>
            <a:ext cx="2355890" cy="523220"/>
          </a:xfrm>
          <a:prstGeom prst="rect">
            <a:avLst/>
          </a:prstGeom>
          <a:noFill/>
        </p:spPr>
        <p:txBody>
          <a:bodyPr wrap="square" rtlCol="0">
            <a:spAutoFit/>
          </a:bodyPr>
          <a:lstStyle/>
          <a:p>
            <a:pPr algn="ctr"/>
            <a:r>
              <a:rPr lang="en-US" sz="2800" b="1" dirty="0" err="1">
                <a:solidFill>
                  <a:srgbClr val="0000FF"/>
                </a:solidFill>
                <a:latin typeface="Calibri" pitchFamily="34" charset="0"/>
                <a:cs typeface="Calibri" pitchFamily="34" charset="0"/>
              </a:rPr>
              <a:t>Ruộng</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lúa</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nếp</a:t>
            </a:r>
            <a:endParaRPr lang="en-US" sz="2800" b="1" dirty="0">
              <a:solidFill>
                <a:srgbClr val="0000FF"/>
              </a:solidFill>
              <a:latin typeface="Calibri" pitchFamily="34" charset="0"/>
              <a:cs typeface="Calibri" pitchFamily="34" charset="0"/>
            </a:endParaRPr>
          </a:p>
        </p:txBody>
      </p:sp>
      <p:sp>
        <p:nvSpPr>
          <p:cNvPr id="16" name="TextBox 15">
            <a:extLst>
              <a:ext uri="{FF2B5EF4-FFF2-40B4-BE49-F238E27FC236}">
                <a16:creationId xmlns:a16="http://schemas.microsoft.com/office/drawing/2014/main" xmlns="" id="{578E30DD-7631-4F71-AAA8-DBF7F0AEF8AC}"/>
              </a:ext>
            </a:extLst>
          </p:cNvPr>
          <p:cNvSpPr txBox="1"/>
          <p:nvPr/>
        </p:nvSpPr>
        <p:spPr>
          <a:xfrm>
            <a:off x="7554522" y="4609105"/>
            <a:ext cx="3794796" cy="523220"/>
          </a:xfrm>
          <a:prstGeom prst="rect">
            <a:avLst/>
          </a:prstGeom>
          <a:noFill/>
        </p:spPr>
        <p:txBody>
          <a:bodyPr wrap="square" rtlCol="0">
            <a:spAutoFit/>
          </a:bodyPr>
          <a:lstStyle/>
          <a:p>
            <a:pPr algn="ctr"/>
            <a:r>
              <a:rPr lang="en-US" sz="2800" b="1" dirty="0" err="1">
                <a:solidFill>
                  <a:srgbClr val="0000FF"/>
                </a:solidFill>
                <a:latin typeface="Calibri" pitchFamily="34" charset="0"/>
                <a:cs typeface="Calibri" pitchFamily="34" charset="0"/>
              </a:rPr>
              <a:t>Các</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sản</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phầm</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từ</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Cốm</a:t>
            </a:r>
            <a:endParaRPr lang="en-US" sz="2800" b="1" dirty="0">
              <a:solidFill>
                <a:srgbClr val="0000FF"/>
              </a:solidFill>
              <a:latin typeface="Calibri" pitchFamily="34" charset="0"/>
              <a:cs typeface="Calibri" pitchFamily="34" charset="0"/>
            </a:endParaRPr>
          </a:p>
        </p:txBody>
      </p:sp>
      <p:sp>
        <p:nvSpPr>
          <p:cNvPr id="17" name="Frame 16">
            <a:extLst>
              <a:ext uri="{FF2B5EF4-FFF2-40B4-BE49-F238E27FC236}">
                <a16:creationId xmlns:a16="http://schemas.microsoft.com/office/drawing/2014/main" xmlns="" id="{35D04651-7586-484C-8CF7-BE8D39A60A86}"/>
              </a:ext>
            </a:extLst>
          </p:cNvPr>
          <p:cNvSpPr/>
          <p:nvPr/>
        </p:nvSpPr>
        <p:spPr>
          <a:xfrm>
            <a:off x="0" y="0"/>
            <a:ext cx="12118428" cy="6858000"/>
          </a:xfrm>
          <a:prstGeom prst="frame">
            <a:avLst>
              <a:gd name="adj1" fmla="val 31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00FF"/>
              </a:solidFill>
              <a:latin typeface="Calibri" pitchFamily="34" charset="0"/>
              <a:cs typeface="Calibri" pitchFamily="34" charset="0"/>
            </a:endParaRPr>
          </a:p>
        </p:txBody>
      </p:sp>
    </p:spTree>
    <p:extLst>
      <p:ext uri="{BB962C8B-B14F-4D97-AF65-F5344CB8AC3E}">
        <p14:creationId xmlns:p14="http://schemas.microsoft.com/office/powerpoint/2010/main" val="428472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1000" fill="hold"/>
                                        <p:tgtEl>
                                          <p:spTgt spid="11"/>
                                        </p:tgtEl>
                                        <p:attrNameLst>
                                          <p:attrName>ppt_x</p:attrName>
                                        </p:attrNameLst>
                                      </p:cBhvr>
                                      <p:tavLst>
                                        <p:tav tm="0">
                                          <p:val>
                                            <p:strVal val="1+#ppt_w/2"/>
                                          </p:val>
                                        </p:tav>
                                        <p:tav tm="100000">
                                          <p:val>
                                            <p:strVal val="#ppt_x"/>
                                          </p:val>
                                        </p:tav>
                                      </p:tavLst>
                                    </p:anim>
                                    <p:anim calcmode="lin" valueType="num">
                                      <p:cBhvr additive="base">
                                        <p:cTn id="21"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Effect transition="in" filter="fade">
                                      <p:cBhvr>
                                        <p:cTn id="38" dur="1000"/>
                                        <p:tgtEl>
                                          <p:spTgt spid="6">
                                            <p:txEl>
                                              <p:pRg st="0" end="0"/>
                                            </p:txEl>
                                          </p:spTgt>
                                        </p:tgtEl>
                                      </p:cBhvr>
                                    </p:animEffect>
                                    <p:anim calcmode="lin" valueType="num">
                                      <p:cBhvr>
                                        <p:cTn id="3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750"/>
                                        <p:tgtEl>
                                          <p:spTgt spid="14"/>
                                        </p:tgtEl>
                                      </p:cBhvr>
                                    </p:animEffect>
                                  </p:childTnLst>
                                </p:cTn>
                              </p:par>
                              <p:par>
                                <p:cTn id="45" presetID="42" presetClass="path" presetSubtype="0" repeatCount="indefinite" accel="50000" decel="50000" fill="hold" grpId="1" nodeType="withEffect">
                                  <p:stCondLst>
                                    <p:cond delay="0"/>
                                  </p:stCondLst>
                                  <p:childTnLst>
                                    <p:animMotion origin="layout" path="M 1.45833E-6 -4.44444E-6 L 0.08594 0.0044 " pathEditMode="relative" rAng="0" ptsTypes="AA">
                                      <p:cBhvr>
                                        <p:cTn id="46" dur="2000" fill="hold"/>
                                        <p:tgtEl>
                                          <p:spTgt spid="14"/>
                                        </p:tgtEl>
                                        <p:attrNameLst>
                                          <p:attrName>ppt_x</p:attrName>
                                          <p:attrName>ppt_y</p:attrName>
                                        </p:attrNameLst>
                                      </p:cBhvr>
                                      <p:rCtr x="4297"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p:cNvSpPr/>
          <p:nvPr/>
        </p:nvSpPr>
        <p:spPr>
          <a:xfrm>
            <a:off x="176594" y="-25399"/>
            <a:ext cx="11710606" cy="600021"/>
          </a:xfrm>
          <a:prstGeom prst="rect">
            <a:avLst/>
          </a:prstGeom>
        </p:spPr>
        <p:txBody>
          <a:bodyPr wrap="square" lIns="91436" tIns="45718" rIns="91436" bIns="45718">
            <a:spAutoFit/>
          </a:bodyPr>
          <a:lstStyle/>
          <a:p>
            <a:r>
              <a:rPr lang="en-US" sz="3300" b="1" i="1" smtClean="0">
                <a:solidFill>
                  <a:srgbClr val="002060"/>
                </a:solidFill>
                <a:latin typeface="Calibri" pitchFamily="34" charset="0"/>
                <a:cs typeface="Calibri" pitchFamily="34" charset="0"/>
              </a:rPr>
              <a:t>b. Nhân tố kinh tế - xã hội</a:t>
            </a:r>
            <a:endParaRPr lang="en-US" sz="3300" i="1">
              <a:latin typeface="Calibri" pitchFamily="34" charset="0"/>
              <a:cs typeface="Calibri" pitchFamily="34" charset="0"/>
            </a:endParaRPr>
          </a:p>
        </p:txBody>
      </p:sp>
      <p:sp>
        <p:nvSpPr>
          <p:cNvPr id="10" name="Text Box 2"/>
          <p:cNvSpPr txBox="1">
            <a:spLocks noChangeArrowheads="1"/>
          </p:cNvSpPr>
          <p:nvPr/>
        </p:nvSpPr>
        <p:spPr bwMode="auto">
          <a:xfrm>
            <a:off x="203200" y="1154434"/>
            <a:ext cx="11793183" cy="1107990"/>
          </a:xfrm>
          <a:prstGeom prst="rect">
            <a:avLst/>
          </a:prstGeom>
          <a:solidFill>
            <a:srgbClr val="CCFFFF"/>
          </a:solidFill>
          <a:ln w="38100">
            <a:solidFill>
              <a:srgbClr val="FF0066"/>
            </a:solidFill>
            <a:miter lim="800000"/>
            <a:headEnd/>
            <a:tailEnd/>
          </a:ln>
          <a:effectLst/>
        </p:spPr>
        <p:txBody>
          <a:bodyPr wrap="square" lIns="121914" tIns="60957" rIns="121914" bIns="60957">
            <a:spAutoFit/>
          </a:bodyPr>
          <a:lstStyle/>
          <a:p>
            <a:pPr indent="601104" algn="just"/>
            <a:r>
              <a:rPr lang="en-US" sz="3200" b="1" i="1" smtClean="0">
                <a:solidFill>
                  <a:srgbClr val="0000FF"/>
                </a:solidFill>
                <a:latin typeface="Calibri" pitchFamily="34" charset="0"/>
                <a:ea typeface="Calibri" charset="0"/>
                <a:cs typeface="Calibri" pitchFamily="34" charset="0"/>
              </a:rPr>
              <a:t>*Dựa </a:t>
            </a:r>
            <a:r>
              <a:rPr lang="en-US" sz="3200" b="1" i="1" dirty="0" smtClean="0">
                <a:solidFill>
                  <a:srgbClr val="0000FF"/>
                </a:solidFill>
                <a:latin typeface="Calibri" pitchFamily="34" charset="0"/>
                <a:ea typeface="Calibri" charset="0"/>
                <a:cs typeface="Calibri" pitchFamily="34" charset="0"/>
              </a:rPr>
              <a:t>vào </a:t>
            </a:r>
            <a:r>
              <a:rPr lang="fr-FR" sz="3200" b="1" i="1" dirty="0" smtClean="0">
                <a:solidFill>
                  <a:srgbClr val="0000FF"/>
                </a:solidFill>
                <a:latin typeface="Calibri" pitchFamily="34" charset="0"/>
                <a:ea typeface="Calibri" charset="0"/>
                <a:cs typeface="Calibri" pitchFamily="34" charset="0"/>
              </a:rPr>
              <a:t>thông tin </a:t>
            </a:r>
            <a:r>
              <a:rPr lang="fr-FR" sz="3200" b="1" i="1" smtClean="0">
                <a:solidFill>
                  <a:srgbClr val="0000FF"/>
                </a:solidFill>
                <a:latin typeface="Calibri" pitchFamily="34" charset="0"/>
                <a:ea typeface="Calibri" charset="0"/>
                <a:cs typeface="Calibri" pitchFamily="34" charset="0"/>
              </a:rPr>
              <a:t>mục 1.b:</a:t>
            </a:r>
            <a:r>
              <a:rPr lang="en-US" sz="3200" b="1" i="1" smtClean="0">
                <a:solidFill>
                  <a:srgbClr val="0000FF"/>
                </a:solidFill>
                <a:latin typeface="Calibri" pitchFamily="34" charset="0"/>
                <a:ea typeface="Calibri" charset="0"/>
                <a:cs typeface="Calibri" pitchFamily="34" charset="0"/>
              </a:rPr>
              <a:t> </a:t>
            </a:r>
            <a:r>
              <a:rPr lang="en-US" sz="3200" b="1" i="1" smtClean="0">
                <a:solidFill>
                  <a:srgbClr val="0000FF"/>
                </a:solidFill>
                <a:latin typeface="Calibri" pitchFamily="34" charset="0"/>
                <a:cs typeface="Calibri" pitchFamily="34" charset="0"/>
              </a:rPr>
              <a:t>đánh giá những thuận lợi và khó khăn của các nhân tố kinh tế - xã hội đối với sản xuất công nghiệp.</a:t>
            </a:r>
            <a:endParaRPr lang="en-US" sz="3200" b="1" i="1" dirty="0" smtClean="0">
              <a:solidFill>
                <a:srgbClr val="0000FF"/>
              </a:solidFill>
              <a:latin typeface="Calibri" pitchFamily="34" charset="0"/>
              <a:ea typeface="Calibri" charset="0"/>
              <a:cs typeface="Calibri" pitchFamily="34" charset="0"/>
            </a:endParaRPr>
          </a:p>
        </p:txBody>
      </p:sp>
      <p:sp>
        <p:nvSpPr>
          <p:cNvPr id="16" name="Text Box 3"/>
          <p:cNvSpPr txBox="1">
            <a:spLocks noChangeArrowheads="1"/>
          </p:cNvSpPr>
          <p:nvPr/>
        </p:nvSpPr>
        <p:spPr bwMode="auto">
          <a:xfrm>
            <a:off x="188732" y="3429002"/>
            <a:ext cx="4383270" cy="113850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smtClean="0">
                <a:solidFill>
                  <a:srgbClr val="0070C0"/>
                </a:solidFill>
                <a:latin typeface="Calibri" pitchFamily="34" charset="0"/>
                <a:cs typeface="Calibri" pitchFamily="34" charset="0"/>
              </a:rPr>
              <a:t>Nhóm 1: </a:t>
            </a:r>
          </a:p>
          <a:p>
            <a:pPr algn="ctr"/>
            <a:r>
              <a:rPr lang="en-US" sz="3300" b="1" smtClean="0">
                <a:solidFill>
                  <a:srgbClr val="0070C0"/>
                </a:solidFill>
                <a:latin typeface="Calibri" pitchFamily="34" charset="0"/>
                <a:cs typeface="Calibri" pitchFamily="34" charset="0"/>
              </a:rPr>
              <a:t>Dân cư, lao động.</a:t>
            </a:r>
          </a:p>
        </p:txBody>
      </p:sp>
      <p:sp>
        <p:nvSpPr>
          <p:cNvPr id="17" name="WordArt 5"/>
          <p:cNvSpPr>
            <a:spLocks noChangeArrowheads="1" noChangeShapeType="1" noTextEdit="1"/>
          </p:cNvSpPr>
          <p:nvPr/>
        </p:nvSpPr>
        <p:spPr bwMode="auto">
          <a:xfrm>
            <a:off x="6179127" y="230632"/>
            <a:ext cx="5098474" cy="861569"/>
          </a:xfrm>
          <a:prstGeom prst="rect">
            <a:avLst/>
          </a:prstGeom>
          <a:solidFill>
            <a:schemeClr val="bg1"/>
          </a:solidFill>
        </p:spPr>
        <p:txBody>
          <a:bodyPr wrap="none" lIns="121914" tIns="60957" rIns="121914" bIns="60957" fromWordArt="1">
            <a:prstTxWarp prst="textPlain">
              <a:avLst>
                <a:gd name="adj" fmla="val 50000"/>
              </a:avLst>
            </a:prstTxWarp>
          </a:bodyPr>
          <a:lstStyle/>
          <a:p>
            <a:r>
              <a:rPr lang="en-US" sz="3300" kern="10" dirty="0">
                <a:ln w="19050">
                  <a:solidFill>
                    <a:srgbClr val="FF00FF"/>
                  </a:solidFill>
                  <a:round/>
                  <a:headEnd/>
                  <a:tailEnd/>
                </a:ln>
                <a:solidFill>
                  <a:srgbClr val="00FF00"/>
                </a:solidFill>
                <a:effectLst>
                  <a:outerShdw dist="35921" dir="2700000" algn="ctr" rotWithShape="0">
                    <a:srgbClr val="990000"/>
                  </a:outerShdw>
                </a:effectLst>
                <a:latin typeface="Calibri" pitchFamily="34" charset="0"/>
                <a:cs typeface="Calibri" pitchFamily="34" charset="0"/>
              </a:rPr>
              <a:t> THẢO </a:t>
            </a:r>
            <a:r>
              <a:rPr lang="en-US" sz="3300" kern="10">
                <a:ln w="19050">
                  <a:solidFill>
                    <a:srgbClr val="FF00FF"/>
                  </a:solidFill>
                  <a:round/>
                  <a:headEnd/>
                  <a:tailEnd/>
                </a:ln>
                <a:solidFill>
                  <a:srgbClr val="00FF00"/>
                </a:solidFill>
                <a:effectLst>
                  <a:outerShdw dist="35921" dir="2700000" algn="ctr" rotWithShape="0">
                    <a:srgbClr val="990000"/>
                  </a:outerShdw>
                </a:effectLst>
                <a:latin typeface="Calibri" pitchFamily="34" charset="0"/>
                <a:cs typeface="Calibri" pitchFamily="34" charset="0"/>
              </a:rPr>
              <a:t>LUẬN </a:t>
            </a:r>
            <a:r>
              <a:rPr lang="en-US" sz="3300" kern="10" smtClean="0">
                <a:ln w="19050">
                  <a:solidFill>
                    <a:srgbClr val="FF00FF"/>
                  </a:solidFill>
                  <a:round/>
                  <a:headEnd/>
                  <a:tailEnd/>
                </a:ln>
                <a:solidFill>
                  <a:srgbClr val="00FF00"/>
                </a:solidFill>
                <a:effectLst>
                  <a:outerShdw dist="35921" dir="2700000" algn="ctr" rotWithShape="0">
                    <a:srgbClr val="990000"/>
                  </a:outerShdw>
                </a:effectLst>
                <a:latin typeface="Calibri" pitchFamily="34" charset="0"/>
                <a:cs typeface="Calibri" pitchFamily="34" charset="0"/>
              </a:rPr>
              <a:t>NHÓM</a:t>
            </a:r>
            <a:endParaRPr lang="en-US" sz="3300" kern="10" dirty="0">
              <a:ln w="19050">
                <a:solidFill>
                  <a:srgbClr val="FF00FF"/>
                </a:solidFill>
                <a:round/>
                <a:headEnd/>
                <a:tailEnd/>
              </a:ln>
              <a:solidFill>
                <a:srgbClr val="00FF00"/>
              </a:solidFill>
              <a:effectLst>
                <a:outerShdw dist="35921" dir="2700000" algn="ctr" rotWithShape="0">
                  <a:srgbClr val="990000"/>
                </a:outerShdw>
              </a:effectLst>
              <a:latin typeface="Calibri" pitchFamily="34" charset="0"/>
              <a:cs typeface="Calibri" pitchFamily="34" charset="0"/>
            </a:endParaRPr>
          </a:p>
        </p:txBody>
      </p:sp>
      <p:sp>
        <p:nvSpPr>
          <p:cNvPr id="18" name="Text Box 3"/>
          <p:cNvSpPr txBox="1">
            <a:spLocks noChangeArrowheads="1"/>
          </p:cNvSpPr>
          <p:nvPr/>
        </p:nvSpPr>
        <p:spPr bwMode="auto">
          <a:xfrm>
            <a:off x="5791935" y="3327401"/>
            <a:ext cx="5688866" cy="113850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smtClean="0">
                <a:solidFill>
                  <a:srgbClr val="7030A0"/>
                </a:solidFill>
                <a:latin typeface="Calibri" pitchFamily="34" charset="0"/>
                <a:cs typeface="Calibri" pitchFamily="34" charset="0"/>
              </a:rPr>
              <a:t>Nhóm 2: </a:t>
            </a:r>
            <a:r>
              <a:rPr lang="en-US" sz="3300" b="1" smtClean="0">
                <a:solidFill>
                  <a:srgbClr val="7030A0"/>
                </a:solidFill>
                <a:latin typeface="Calibri" pitchFamily="34" charset="0"/>
                <a:cs typeface="Calibri" pitchFamily="34" charset="0"/>
              </a:rPr>
              <a:t>Chính sách</a:t>
            </a:r>
          </a:p>
          <a:p>
            <a:pPr algn="ctr"/>
            <a:r>
              <a:rPr lang="en-US" sz="3300" b="1" smtClean="0">
                <a:solidFill>
                  <a:srgbClr val="7030A0"/>
                </a:solidFill>
                <a:latin typeface="Calibri" pitchFamily="34" charset="0"/>
                <a:cs typeface="Calibri" pitchFamily="34" charset="0"/>
              </a:rPr>
              <a:t>phát triển công nghiệp.</a:t>
            </a:r>
            <a:endParaRPr lang="en-US" sz="3300" b="1">
              <a:latin typeface="Calibri" pitchFamily="34" charset="0"/>
              <a:cs typeface="Calibri" pitchFamily="34" charset="0"/>
            </a:endParaRPr>
          </a:p>
        </p:txBody>
      </p:sp>
      <p:sp>
        <p:nvSpPr>
          <p:cNvPr id="20" name="Text Box 3"/>
          <p:cNvSpPr txBox="1">
            <a:spLocks noChangeArrowheads="1"/>
          </p:cNvSpPr>
          <p:nvPr/>
        </p:nvSpPr>
        <p:spPr bwMode="auto">
          <a:xfrm>
            <a:off x="215125" y="5221276"/>
            <a:ext cx="4356875" cy="113850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smtClean="0">
                <a:solidFill>
                  <a:srgbClr val="002060"/>
                </a:solidFill>
                <a:latin typeface="Calibri" pitchFamily="34" charset="0"/>
                <a:cs typeface="Calibri" pitchFamily="34" charset="0"/>
              </a:rPr>
              <a:t>Nhóm 4:</a:t>
            </a:r>
          </a:p>
          <a:p>
            <a:pPr algn="ctr"/>
            <a:r>
              <a:rPr lang="en-US" sz="3300" b="1" smtClean="0">
                <a:solidFill>
                  <a:srgbClr val="002060"/>
                </a:solidFill>
                <a:latin typeface="Calibri" pitchFamily="34" charset="0"/>
                <a:cs typeface="Calibri" pitchFamily="34" charset="0"/>
              </a:rPr>
              <a:t>KHCN, vốn  và CSVCKT</a:t>
            </a:r>
          </a:p>
        </p:txBody>
      </p:sp>
      <p:sp>
        <p:nvSpPr>
          <p:cNvPr id="21" name="Text Box 3"/>
          <p:cNvSpPr txBox="1">
            <a:spLocks noChangeArrowheads="1"/>
          </p:cNvSpPr>
          <p:nvPr/>
        </p:nvSpPr>
        <p:spPr bwMode="auto">
          <a:xfrm>
            <a:off x="5791200" y="5156202"/>
            <a:ext cx="5689600" cy="113850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smtClean="0">
                <a:solidFill>
                  <a:srgbClr val="FF0000"/>
                </a:solidFill>
                <a:latin typeface="Calibri" pitchFamily="34" charset="0"/>
                <a:cs typeface="Calibri" pitchFamily="34" charset="0"/>
              </a:rPr>
              <a:t>Nhóm 3: </a:t>
            </a:r>
            <a:r>
              <a:rPr lang="en-US" sz="3300" b="1" smtClean="0">
                <a:solidFill>
                  <a:srgbClr val="FF0000"/>
                </a:solidFill>
                <a:latin typeface="Calibri" pitchFamily="34" charset="0"/>
                <a:cs typeface="Calibri" pitchFamily="34" charset="0"/>
              </a:rPr>
              <a:t>Thị trường </a:t>
            </a:r>
          </a:p>
          <a:p>
            <a:pPr algn="ctr"/>
            <a:r>
              <a:rPr lang="en-US" sz="3300" b="1" smtClean="0">
                <a:solidFill>
                  <a:srgbClr val="FF0000"/>
                </a:solidFill>
                <a:latin typeface="Calibri" pitchFamily="34" charset="0"/>
                <a:cs typeface="Calibri" pitchFamily="34" charset="0"/>
              </a:rPr>
              <a:t>tiêu thụ trong và ngoài nước</a:t>
            </a:r>
          </a:p>
        </p:txBody>
      </p:sp>
    </p:spTree>
    <p:extLst>
      <p:ext uri="{BB962C8B-B14F-4D97-AF65-F5344CB8AC3E}">
        <p14:creationId xmlns:p14="http://schemas.microsoft.com/office/powerpoint/2010/main" val="2142796878"/>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ppt_x</p:attrName>
                                        </p:attrNameLst>
                                      </p:cBhvr>
                                      <p:tavLst>
                                        <p:tav tm="0">
                                          <p:val>
                                            <p:strVal val="#ppt_x-.2"/>
                                          </p:val>
                                        </p:tav>
                                        <p:tav tm="100000">
                                          <p:val>
                                            <p:strVal val="#ppt_x"/>
                                          </p:val>
                                        </p:tav>
                                      </p:tavLst>
                                    </p:anim>
                                    <p:anim calcmode="lin" valueType="num">
                                      <p:cBhvr>
                                        <p:cTn id="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ppt_x</p:attrName>
                                        </p:attrNameLst>
                                      </p:cBhvr>
                                      <p:tavLst>
                                        <p:tav tm="0">
                                          <p:val>
                                            <p:strVal val="#ppt_x-.2"/>
                                          </p:val>
                                        </p:tav>
                                        <p:tav tm="100000">
                                          <p:val>
                                            <p:strVal val="#ppt_x"/>
                                          </p:val>
                                        </p:tav>
                                      </p:tavLst>
                                    </p:anim>
                                    <p:anim calcmode="lin" valueType="num">
                                      <p:cBhvr>
                                        <p:cTn id="1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ppt_x</p:attrName>
                                        </p:attrNameLst>
                                      </p:cBhvr>
                                      <p:tavLst>
                                        <p:tav tm="0">
                                          <p:val>
                                            <p:strVal val="#ppt_x-.2"/>
                                          </p:val>
                                        </p:tav>
                                        <p:tav tm="100000">
                                          <p:val>
                                            <p:strVal val="#ppt_x"/>
                                          </p:val>
                                        </p:tav>
                                      </p:tavLst>
                                    </p:anim>
                                    <p:anim calcmode="lin" valueType="num">
                                      <p:cBhvr>
                                        <p:cTn id="20"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6"/>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ppt_x</p:attrName>
                                        </p:attrNameLst>
                                      </p:cBhvr>
                                      <p:tavLst>
                                        <p:tav tm="0">
                                          <p:val>
                                            <p:strVal val="#ppt_x-.2"/>
                                          </p:val>
                                        </p:tav>
                                        <p:tav tm="100000">
                                          <p:val>
                                            <p:strVal val="#ppt_x"/>
                                          </p:val>
                                        </p:tav>
                                      </p:tavLst>
                                    </p:anim>
                                    <p:anim calcmode="lin" valueType="num">
                                      <p:cBhvr>
                                        <p:cTn id="25"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7"/>
                                        </p:tgtEl>
                                      </p:cBhvr>
                                    </p:animEffect>
                                  </p:childTnLst>
                                </p:cTn>
                              </p:par>
                              <p:par>
                                <p:cTn id="27" presetID="29"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1000" fill="hold"/>
                                        <p:tgtEl>
                                          <p:spTgt spid="18"/>
                                        </p:tgtEl>
                                        <p:attrNameLst>
                                          <p:attrName>ppt_x</p:attrName>
                                        </p:attrNameLst>
                                      </p:cBhvr>
                                      <p:tavLst>
                                        <p:tav tm="0">
                                          <p:val>
                                            <p:strVal val="#ppt_x-.2"/>
                                          </p:val>
                                        </p:tav>
                                        <p:tav tm="100000">
                                          <p:val>
                                            <p:strVal val="#ppt_x"/>
                                          </p:val>
                                        </p:tav>
                                      </p:tavLst>
                                    </p:anim>
                                    <p:anim calcmode="lin" valueType="num">
                                      <p:cBhvr>
                                        <p:cTn id="30"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8"/>
                                        </p:tgtEl>
                                      </p:cBhvr>
                                    </p:animEffect>
                                  </p:childTnLst>
                                </p:cTn>
                              </p:par>
                              <p:par>
                                <p:cTn id="32" presetID="29"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1000" fill="hold"/>
                                        <p:tgtEl>
                                          <p:spTgt spid="20"/>
                                        </p:tgtEl>
                                        <p:attrNameLst>
                                          <p:attrName>ppt_x</p:attrName>
                                        </p:attrNameLst>
                                      </p:cBhvr>
                                      <p:tavLst>
                                        <p:tav tm="0">
                                          <p:val>
                                            <p:strVal val="#ppt_x-.2"/>
                                          </p:val>
                                        </p:tav>
                                        <p:tav tm="100000">
                                          <p:val>
                                            <p:strVal val="#ppt_x"/>
                                          </p:val>
                                        </p:tav>
                                      </p:tavLst>
                                    </p:anim>
                                    <p:anim calcmode="lin" valueType="num">
                                      <p:cBhvr>
                                        <p:cTn id="35"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36" dur="1000"/>
                                        <p:tgtEl>
                                          <p:spTgt spid="20"/>
                                        </p:tgtEl>
                                      </p:cBhvr>
                                    </p:animEffect>
                                  </p:childTnLst>
                                </p:cTn>
                              </p:par>
                              <p:par>
                                <p:cTn id="37" presetID="29"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ppt_x</p:attrName>
                                        </p:attrNameLst>
                                      </p:cBhvr>
                                      <p:tavLst>
                                        <p:tav tm="0">
                                          <p:val>
                                            <p:strVal val="#ppt_x-.2"/>
                                          </p:val>
                                        </p:tav>
                                        <p:tav tm="100000">
                                          <p:val>
                                            <p:strVal val="#ppt_x"/>
                                          </p:val>
                                        </p:tav>
                                      </p:tavLst>
                                    </p:anim>
                                    <p:anim calcmode="lin" valueType="num">
                                      <p:cBhvr>
                                        <p:cTn id="40"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4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animBg="1"/>
      <p:bldP spid="16" grpId="0" animBg="1"/>
      <p:bldP spid="17" grpId="0" animBg="1"/>
      <p:bldP spid="18" grpId="0" animBg="1"/>
      <p:bldP spid="20"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85800"/>
            <a:ext cx="11710606" cy="1477323"/>
          </a:xfrm>
          <a:prstGeom prst="rect">
            <a:avLst/>
          </a:prstGeom>
        </p:spPr>
        <p:txBody>
          <a:bodyPr wrap="square" lIns="91436" tIns="45718" rIns="91436" bIns="45718">
            <a:spAutoFit/>
          </a:bodyPr>
          <a:lstStyle/>
          <a:p>
            <a:pPr algn="just"/>
            <a:r>
              <a:rPr lang="en-US" sz="3000" b="1" dirty="0" smtClean="0">
                <a:solidFill>
                  <a:srgbClr val="002060"/>
                </a:solidFill>
                <a:latin typeface="Calibri" pitchFamily="34" charset="0"/>
                <a:cs typeface="Calibri" pitchFamily="34" charset="0"/>
              </a:rPr>
              <a:t>1. </a:t>
            </a:r>
            <a:r>
              <a:rPr lang="en-US" sz="3000" b="1" dirty="0" err="1" smtClean="0">
                <a:solidFill>
                  <a:srgbClr val="002060"/>
                </a:solidFill>
                <a:latin typeface="Calibri" pitchFamily="34" charset="0"/>
                <a:cs typeface="Calibri" pitchFamily="34" charset="0"/>
              </a:rPr>
              <a:t>Các</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nhân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tố</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ảnh</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hưởng</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đến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phát</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triển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và</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phân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bố</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công</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nghiệp</a:t>
            </a:r>
            <a:endParaRPr lang="en-US" sz="3000" b="1" dirty="0" smtClean="0">
              <a:solidFill>
                <a:srgbClr val="002060"/>
              </a:solidFill>
              <a:latin typeface="Calibri" pitchFamily="34" charset="0"/>
              <a:cs typeface="Calibri" pitchFamily="34" charset="0"/>
            </a:endParaRPr>
          </a:p>
          <a:p>
            <a:r>
              <a:rPr lang="en-US" sz="3000" b="1" i="1" dirty="0" smtClean="0">
                <a:solidFill>
                  <a:srgbClr val="002060"/>
                </a:solidFill>
                <a:latin typeface="Calibri" pitchFamily="34" charset="0"/>
                <a:cs typeface="Calibri" pitchFamily="34" charset="0"/>
              </a:rPr>
              <a:t>a. </a:t>
            </a:r>
            <a:r>
              <a:rPr lang="en-US" sz="3000" b="1" i="1" dirty="0" err="1" smtClean="0">
                <a:solidFill>
                  <a:srgbClr val="002060"/>
                </a:solidFill>
                <a:latin typeface="Calibri" pitchFamily="34" charset="0"/>
                <a:cs typeface="Calibri" pitchFamily="34" charset="0"/>
              </a:rPr>
              <a:t>Nhân</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tố</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kinh</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tế</a:t>
            </a:r>
            <a:r>
              <a:rPr lang="en-US" sz="3000" b="1" i="1" dirty="0" smtClean="0">
                <a:solidFill>
                  <a:srgbClr val="002060"/>
                </a:solidFill>
                <a:latin typeface="Calibri" pitchFamily="34" charset="0"/>
                <a:cs typeface="Calibri" pitchFamily="34" charset="0"/>
              </a:rPr>
              <a:t> - </a:t>
            </a:r>
            <a:r>
              <a:rPr lang="en-US" sz="3000" b="1" i="1" dirty="0" err="1" smtClean="0">
                <a:solidFill>
                  <a:srgbClr val="002060"/>
                </a:solidFill>
                <a:latin typeface="Calibri" pitchFamily="34" charset="0"/>
                <a:cs typeface="Calibri" pitchFamily="34" charset="0"/>
              </a:rPr>
              <a:t>xã</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hội</a:t>
            </a:r>
            <a:endParaRPr lang="en-US" sz="3000" b="1" i="1" dirty="0" smtClean="0">
              <a:solidFill>
                <a:srgbClr val="002060"/>
              </a:solidFill>
              <a:latin typeface="Calibri" pitchFamily="34" charset="0"/>
              <a:cs typeface="Calibri" pitchFamily="34" charset="0"/>
            </a:endParaRPr>
          </a:p>
          <a:p>
            <a:r>
              <a:rPr lang="en-US" sz="3000" b="1" i="1" dirty="0" smtClean="0">
                <a:solidFill>
                  <a:srgbClr val="00B050"/>
                </a:solidFill>
                <a:latin typeface="Calibri" pitchFamily="34" charset="0"/>
                <a:cs typeface="Calibri" pitchFamily="34" charset="0"/>
              </a:rPr>
              <a:t>*</a:t>
            </a:r>
            <a:r>
              <a:rPr lang="en-US" sz="3000" b="1" i="1" dirty="0" err="1" smtClean="0">
                <a:solidFill>
                  <a:srgbClr val="00B050"/>
                </a:solidFill>
                <a:latin typeface="Calibri" pitchFamily="34" charset="0"/>
                <a:cs typeface="Calibri" pitchFamily="34" charset="0"/>
              </a:rPr>
              <a:t>Thuận</a:t>
            </a:r>
            <a:r>
              <a:rPr lang="en-US" sz="3000" b="1" i="1" dirty="0" smtClean="0">
                <a:solidFill>
                  <a:srgbClr val="00B050"/>
                </a:solidFill>
                <a:latin typeface="Calibri" pitchFamily="34" charset="0"/>
                <a:cs typeface="Calibri" pitchFamily="34" charset="0"/>
              </a:rPr>
              <a:t> </a:t>
            </a:r>
            <a:r>
              <a:rPr lang="en-US" sz="3000" b="1" i="1" dirty="0" err="1" smtClean="0">
                <a:solidFill>
                  <a:srgbClr val="00B050"/>
                </a:solidFill>
                <a:latin typeface="Calibri" pitchFamily="34" charset="0"/>
                <a:cs typeface="Calibri" pitchFamily="34" charset="0"/>
              </a:rPr>
              <a:t>lợi</a:t>
            </a:r>
            <a:endParaRPr lang="en-US" sz="3000" b="1" i="1" dirty="0">
              <a:solidFill>
                <a:srgbClr val="00B050"/>
              </a:solidFill>
              <a:latin typeface="Calibri" pitchFamily="34" charset="0"/>
              <a:cs typeface="Calibri" pitchFamily="34" charset="0"/>
            </a:endParaRPr>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87090" y="2163123"/>
            <a:ext cx="11675212" cy="4386133"/>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600" b="1" dirty="0" smtClean="0">
                <a:solidFill>
                  <a:srgbClr val="FF0000"/>
                </a:solidFill>
                <a:latin typeface="Calibri" pitchFamily="34" charset="0"/>
                <a:cs typeface="Calibri" pitchFamily="34" charset="0"/>
              </a:rPr>
              <a:t>-</a:t>
            </a:r>
            <a:r>
              <a:rPr lang="vi-VN" sz="3600" b="1" dirty="0" smtClean="0">
                <a:solidFill>
                  <a:srgbClr val="FF0000"/>
                </a:solidFill>
                <a:latin typeface="Calibri" pitchFamily="34" charset="0"/>
                <a:cs typeface="Calibri" pitchFamily="34" charset="0"/>
              </a:rPr>
              <a:t> Dân cư và lao động: </a:t>
            </a:r>
            <a:endParaRPr lang="en-US" sz="3600" b="1" dirty="0" smtClean="0">
              <a:solidFill>
                <a:srgbClr val="FF0000"/>
              </a:solidFill>
              <a:latin typeface="Calibri" pitchFamily="34" charset="0"/>
              <a:cs typeface="Calibri" pitchFamily="34" charset="0"/>
            </a:endParaRPr>
          </a:p>
          <a:p>
            <a:pPr algn="just">
              <a:lnSpc>
                <a:spcPct val="130000"/>
              </a:lnSpc>
            </a:pPr>
            <a:r>
              <a:rPr lang="en-US" sz="3600" b="1" dirty="0" smtClean="0">
                <a:latin typeface="Calibri" pitchFamily="34" charset="0"/>
                <a:cs typeface="Calibri" pitchFamily="34" charset="0"/>
              </a:rPr>
              <a:t>+ </a:t>
            </a:r>
            <a:r>
              <a:rPr lang="vi-VN" sz="3600" b="1" dirty="0" smtClean="0">
                <a:latin typeface="Calibri" pitchFamily="34" charset="0"/>
                <a:cs typeface="Calibri" pitchFamily="34" charset="0"/>
              </a:rPr>
              <a:t>Dân số đông </a:t>
            </a:r>
            <a:r>
              <a:rPr lang="en-US" sz="3600" b="1" dirty="0" smtClean="0">
                <a:latin typeface="Calibri" pitchFamily="34" charset="0"/>
                <a:cs typeface="Calibri" pitchFamily="34" charset="0"/>
              </a:rPr>
              <a:t>=&gt;</a:t>
            </a:r>
            <a:r>
              <a:rPr lang="vi-VN" sz="3600" b="1" dirty="0" smtClean="0">
                <a:latin typeface="Calibri" pitchFamily="34" charset="0"/>
                <a:cs typeface="Calibri" pitchFamily="34" charset="0"/>
              </a:rPr>
              <a:t> thị trường tiêu thụ rộng lớn. </a:t>
            </a:r>
            <a:endParaRPr lang="en-US" sz="3600" b="1" dirty="0" smtClean="0">
              <a:latin typeface="Calibri" pitchFamily="34" charset="0"/>
              <a:cs typeface="Calibri" pitchFamily="34" charset="0"/>
            </a:endParaRPr>
          </a:p>
          <a:p>
            <a:pPr algn="just">
              <a:lnSpc>
                <a:spcPct val="130000"/>
              </a:lnSpc>
            </a:pPr>
            <a:r>
              <a:rPr lang="en-US" sz="3600" b="1" dirty="0" smtClean="0">
                <a:latin typeface="Calibri" pitchFamily="34" charset="0"/>
                <a:cs typeface="Calibri" pitchFamily="34" charset="0"/>
              </a:rPr>
              <a:t>+ </a:t>
            </a:r>
            <a:r>
              <a:rPr lang="vi-VN" sz="3600" b="1" dirty="0" smtClean="0">
                <a:latin typeface="Calibri" pitchFamily="34" charset="0"/>
                <a:cs typeface="Calibri" pitchFamily="34" charset="0"/>
              </a:rPr>
              <a:t>Lực lượng lao động dồi dào, trình độ được nâng lên, tiếp thu và ứng dụng công nghệ tiên tiến vào sản xuất.</a:t>
            </a:r>
            <a:endParaRPr lang="en-US" sz="3600" b="1" dirty="0" smtClean="0">
              <a:latin typeface="Calibri" pitchFamily="34" charset="0"/>
              <a:cs typeface="Calibri" pitchFamily="34" charset="0"/>
            </a:endParaRPr>
          </a:p>
          <a:p>
            <a:pPr algn="just">
              <a:lnSpc>
                <a:spcPct val="130000"/>
              </a:lnSpc>
            </a:pPr>
            <a:r>
              <a:rPr lang="vi-VN" sz="3600" b="1" dirty="0" smtClean="0">
                <a:latin typeface="Calibri" pitchFamily="34" charset="0"/>
                <a:cs typeface="Calibri" pitchFamily="34" charset="0"/>
              </a:rPr>
              <a:t> </a:t>
            </a:r>
            <a:r>
              <a:rPr lang="en-US" sz="3600" b="1" dirty="0" smtClean="0">
                <a:latin typeface="Calibri" pitchFamily="34" charset="0"/>
                <a:cs typeface="Calibri" pitchFamily="34" charset="0"/>
              </a:rPr>
              <a:t>+ </a:t>
            </a:r>
            <a:r>
              <a:rPr lang="vi-VN" sz="3600" b="1" dirty="0" smtClean="0">
                <a:latin typeface="Calibri" pitchFamily="34" charset="0"/>
                <a:cs typeface="Calibri" pitchFamily="34" charset="0"/>
              </a:rPr>
              <a:t>Lao động có tay nghề cao, kinh nghiệm sản xuất phong phú.</a:t>
            </a:r>
            <a:endParaRPr lang="en-US" sz="3600" b="1" dirty="0">
              <a:latin typeface="Calibri" pitchFamily="34" charset="0"/>
              <a:cs typeface="Calibri" pitchFamily="34" charset="0"/>
            </a:endParaRPr>
          </a:p>
        </p:txBody>
      </p:sp>
      <p:sp>
        <p:nvSpPr>
          <p:cNvPr id="7" name="TextBox 6"/>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p:cTn id="28"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21"/>
          <p:cNvSpPr txBox="1"/>
          <p:nvPr/>
        </p:nvSpPr>
        <p:spPr>
          <a:xfrm>
            <a:off x="104504" y="3468189"/>
            <a:ext cx="3505776" cy="769441"/>
          </a:xfrm>
          <a:prstGeom prst="rect">
            <a:avLst/>
          </a:prstGeom>
          <a:ln>
            <a:solidFill>
              <a:srgbClr val="00B050"/>
            </a:solidFill>
            <a:prstDash val="dash"/>
          </a:ln>
        </p:spPr>
        <p:txBody>
          <a:bodyPr wrap="square" lIns="0" tIns="0" rIns="0" bIns="0" rtlCol="0" anchor="t">
            <a:spAutoFit/>
          </a:bodyPr>
          <a:lstStyle/>
          <a:p>
            <a:pPr marL="172703" lvl="1" algn="ctr"/>
            <a:r>
              <a:rPr lang="vi-VN" sz="2500" b="1" dirty="0">
                <a:solidFill>
                  <a:srgbClr val="FF0000"/>
                </a:solidFill>
                <a:latin typeface="Calibri" pitchFamily="34" charset="0"/>
                <a:cs typeface="Calibri" pitchFamily="34" charset="0"/>
              </a:rPr>
              <a:t>Dân số đông &gt;&gt;&gt; Thị trường tiêu thụ rộng lớn</a:t>
            </a:r>
            <a:endParaRPr lang="en-US" sz="2500" b="1" dirty="0">
              <a:solidFill>
                <a:srgbClr val="FF0000"/>
              </a:solidFill>
              <a:latin typeface="Calibri" pitchFamily="34" charset="0"/>
              <a:cs typeface="Calibri" pitchFamily="34" charset="0"/>
            </a:endParaRPr>
          </a:p>
        </p:txBody>
      </p:sp>
      <p:sp>
        <p:nvSpPr>
          <p:cNvPr id="15" name="TextBox 21"/>
          <p:cNvSpPr txBox="1"/>
          <p:nvPr/>
        </p:nvSpPr>
        <p:spPr>
          <a:xfrm>
            <a:off x="3331029" y="4696093"/>
            <a:ext cx="4582231" cy="769441"/>
          </a:xfrm>
          <a:prstGeom prst="rect">
            <a:avLst/>
          </a:prstGeom>
          <a:ln>
            <a:solidFill>
              <a:srgbClr val="00B050"/>
            </a:solidFill>
            <a:prstDash val="dash"/>
          </a:ln>
        </p:spPr>
        <p:txBody>
          <a:bodyPr wrap="square" lIns="0" tIns="0" rIns="0" bIns="0" rtlCol="0" anchor="t">
            <a:spAutoFit/>
          </a:bodyPr>
          <a:lstStyle/>
          <a:p>
            <a:pPr marL="172703" lvl="1" algn="ctr"/>
            <a:r>
              <a:rPr lang="en-US" sz="2500" b="1" dirty="0">
                <a:solidFill>
                  <a:srgbClr val="FF0000"/>
                </a:solidFill>
                <a:latin typeface="Calibri" pitchFamily="34" charset="0"/>
                <a:cs typeface="Calibri" pitchFamily="34" charset="0"/>
              </a:rPr>
              <a:t>Lao </a:t>
            </a:r>
            <a:r>
              <a:rPr lang="en-US" sz="2500" b="1" dirty="0" err="1">
                <a:solidFill>
                  <a:srgbClr val="FF0000"/>
                </a:solidFill>
                <a:latin typeface="Calibri" pitchFamily="34" charset="0"/>
                <a:cs typeface="Calibri" pitchFamily="34" charset="0"/>
              </a:rPr>
              <a:t>động</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dồi</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dào</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nhiều</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kinh</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nghiệm</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trong</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nghề</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truyền</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thống</a:t>
            </a:r>
            <a:endParaRPr lang="en-US" sz="2500" b="1" dirty="0">
              <a:solidFill>
                <a:srgbClr val="FF0000"/>
              </a:solidFill>
              <a:latin typeface="Calibri" pitchFamily="34" charset="0"/>
              <a:cs typeface="Calibri" pitchFamily="34" charset="0"/>
            </a:endParaRPr>
          </a:p>
        </p:txBody>
      </p:sp>
      <p:sp>
        <p:nvSpPr>
          <p:cNvPr id="16" name="TextBox 21"/>
          <p:cNvSpPr txBox="1"/>
          <p:nvPr/>
        </p:nvSpPr>
        <p:spPr>
          <a:xfrm>
            <a:off x="7236823" y="5715000"/>
            <a:ext cx="4676503" cy="769441"/>
          </a:xfrm>
          <a:prstGeom prst="rect">
            <a:avLst/>
          </a:prstGeom>
          <a:ln>
            <a:solidFill>
              <a:srgbClr val="00B050"/>
            </a:solidFill>
            <a:prstDash val="dash"/>
          </a:ln>
        </p:spPr>
        <p:txBody>
          <a:bodyPr wrap="square" lIns="0" tIns="0" rIns="0" bIns="0" rtlCol="0" anchor="t">
            <a:spAutoFit/>
          </a:bodyPr>
          <a:lstStyle/>
          <a:p>
            <a:pPr marL="172703" lvl="1" algn="ctr"/>
            <a:r>
              <a:rPr lang="vi-VN" sz="2500" b="1">
                <a:solidFill>
                  <a:srgbClr val="FF0000"/>
                </a:solidFill>
                <a:latin typeface="Calibri" pitchFamily="34" charset="0"/>
                <a:cs typeface="Calibri" pitchFamily="34" charset="0"/>
              </a:rPr>
              <a:t>Chất </a:t>
            </a:r>
            <a:r>
              <a:rPr lang="vi-VN" sz="2500" b="1" smtClean="0">
                <a:solidFill>
                  <a:srgbClr val="FF0000"/>
                </a:solidFill>
                <a:latin typeface="Calibri" pitchFamily="34" charset="0"/>
                <a:cs typeface="Calibri" pitchFamily="34" charset="0"/>
              </a:rPr>
              <a:t>lượng </a:t>
            </a:r>
            <a:r>
              <a:rPr lang="vi-VN" sz="2500" b="1" dirty="0">
                <a:solidFill>
                  <a:srgbClr val="FF0000"/>
                </a:solidFill>
                <a:latin typeface="Calibri" pitchFamily="34" charset="0"/>
                <a:cs typeface="Calibri" pitchFamily="34" charset="0"/>
              </a:rPr>
              <a:t>tăng &gt;&gt;&gt; Thu hút đầu tư và chuyển giao công nghệ</a:t>
            </a:r>
            <a:endParaRPr lang="en-US" sz="2500" b="1" dirty="0">
              <a:solidFill>
                <a:srgbClr val="FF0000"/>
              </a:solidFill>
              <a:latin typeface="Calibri" pitchFamily="34" charset="0"/>
              <a:cs typeface="Calibri" pitchFamily="34" charset="0"/>
            </a:endParaRPr>
          </a:p>
        </p:txBody>
      </p:sp>
      <p:pic>
        <p:nvPicPr>
          <p:cNvPr id="12" name="Picture 11"/>
          <p:cNvPicPr>
            <a:picLocks noChangeAspect="1"/>
          </p:cNvPicPr>
          <p:nvPr/>
        </p:nvPicPr>
        <p:blipFill>
          <a:blip r:embed="rId3"/>
          <a:stretch>
            <a:fillRect/>
          </a:stretch>
        </p:blipFill>
        <p:spPr>
          <a:xfrm>
            <a:off x="220007" y="386131"/>
            <a:ext cx="3836737" cy="2505869"/>
          </a:xfrm>
          <a:prstGeom prst="rect">
            <a:avLst/>
          </a:prstGeom>
          <a:ln>
            <a:noFill/>
          </a:ln>
          <a:effectLst>
            <a:softEdge rad="112500"/>
          </a:effectLst>
        </p:spPr>
      </p:pic>
      <p:pic>
        <p:nvPicPr>
          <p:cNvPr id="13" name="Picture 12"/>
          <p:cNvPicPr>
            <a:picLocks noChangeAspect="1"/>
          </p:cNvPicPr>
          <p:nvPr/>
        </p:nvPicPr>
        <p:blipFill rotWithShape="1">
          <a:blip r:embed="rId4" cstate="print"/>
          <a:srcRect r="8441"/>
          <a:stretch/>
        </p:blipFill>
        <p:spPr>
          <a:xfrm>
            <a:off x="3837348" y="2018988"/>
            <a:ext cx="4264526" cy="2619946"/>
          </a:xfrm>
          <a:prstGeom prst="rect">
            <a:avLst/>
          </a:prstGeom>
          <a:ln>
            <a:noFill/>
          </a:ln>
          <a:effectLst>
            <a:softEdge rad="112500"/>
          </a:effectLst>
        </p:spPr>
      </p:pic>
      <p:pic>
        <p:nvPicPr>
          <p:cNvPr id="3074" name="Picture 2" descr="Vị thế mới của ngành công nghiệp điện tử Việt Nam | Báo Pháp luật Việt Nam  điện tử"/>
          <p:cNvPicPr>
            <a:picLocks noChangeAspect="1" noChangeArrowheads="1"/>
          </p:cNvPicPr>
          <p:nvPr/>
        </p:nvPicPr>
        <p:blipFill rotWithShape="1">
          <a:blip r:embed="rId5">
            <a:extLst>
              <a:ext uri="{28A0092B-C50C-407E-A947-70E740481C1C}">
                <a14:useLocalDpi xmlns:a14="http://schemas.microsoft.com/office/drawing/2010/main" val="0"/>
              </a:ext>
            </a:extLst>
          </a:blip>
          <a:srcRect l="12000" r="9000"/>
          <a:stretch/>
        </p:blipFill>
        <p:spPr bwMode="auto">
          <a:xfrm>
            <a:off x="8196473" y="2655668"/>
            <a:ext cx="4013200" cy="26479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4400" y="272283"/>
            <a:ext cx="2288123" cy="2288123"/>
          </a:xfrm>
          <a:prstGeom prst="rect">
            <a:avLst/>
          </a:prstGeom>
        </p:spPr>
      </p:pic>
    </p:spTree>
    <p:extLst>
      <p:ext uri="{BB962C8B-B14F-4D97-AF65-F5344CB8AC3E}">
        <p14:creationId xmlns:p14="http://schemas.microsoft.com/office/powerpoint/2010/main" val="158603504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nodeType="withEffect">
                                  <p:stCondLst>
                                    <p:cond delay="0"/>
                                  </p:stCondLst>
                                  <p:childTnLst>
                                    <p:set>
                                      <p:cBhvr>
                                        <p:cTn id="25" dur="1" fill="hold">
                                          <p:stCondLst>
                                            <p:cond delay="0"/>
                                          </p:stCondLst>
                                        </p:cTn>
                                        <p:tgtEl>
                                          <p:spTgt spid="3074"/>
                                        </p:tgtEl>
                                        <p:attrNameLst>
                                          <p:attrName>style.visibility</p:attrName>
                                        </p:attrNameLst>
                                      </p:cBhvr>
                                      <p:to>
                                        <p:strVal val="visible"/>
                                      </p:to>
                                    </p:set>
                                    <p:animEffect transition="in" filter="barn(inVertical)">
                                      <p:cBhvr>
                                        <p:cTn id="2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át triển nguồn nhân lực chất lượng cao để đón “sóng” đầu tư | VOV.VN">
            <a:extLst>
              <a:ext uri="{FF2B5EF4-FFF2-40B4-BE49-F238E27FC236}">
                <a16:creationId xmlns:a16="http://schemas.microsoft.com/office/drawing/2014/main" xmlns="" id="{AC36599C-1253-4C94-9EEE-CF09958993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34" r="-1" b="-1"/>
          <a:stretch/>
        </p:blipFill>
        <p:spPr bwMode="auto">
          <a:xfrm>
            <a:off x="-1824" y="7452"/>
            <a:ext cx="12193824" cy="68505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FB313C74-F047-4507-B285-2B0075EA641C}"/>
              </a:ext>
            </a:extLst>
          </p:cNvPr>
          <p:cNvSpPr txBox="1"/>
          <p:nvPr/>
        </p:nvSpPr>
        <p:spPr>
          <a:xfrm>
            <a:off x="2334013" y="6411724"/>
            <a:ext cx="7288306" cy="446276"/>
          </a:xfrm>
          <a:prstGeom prst="rect">
            <a:avLst/>
          </a:prstGeom>
          <a:solidFill>
            <a:srgbClr val="0000FF"/>
          </a:solidFill>
        </p:spPr>
        <p:txBody>
          <a:bodyPr wrap="square" rtlCol="0">
            <a:spAutoFit/>
          </a:bodyPr>
          <a:lstStyle/>
          <a:p>
            <a:pPr algn="ctr"/>
            <a:r>
              <a:rPr lang="en-US" sz="2300" b="1" dirty="0">
                <a:solidFill>
                  <a:schemeClr val="bg1"/>
                </a:solidFill>
                <a:latin typeface="Calibri" pitchFamily="34" charset="0"/>
                <a:cs typeface="Calibri" pitchFamily="34" charset="0"/>
              </a:rPr>
              <a:t>Con </a:t>
            </a:r>
            <a:r>
              <a:rPr lang="en-US" sz="2300" b="1" dirty="0" err="1">
                <a:solidFill>
                  <a:schemeClr val="bg1"/>
                </a:solidFill>
                <a:latin typeface="Calibri" pitchFamily="34" charset="0"/>
                <a:cs typeface="Calibri" pitchFamily="34" charset="0"/>
              </a:rPr>
              <a:t>người</a:t>
            </a:r>
            <a:r>
              <a:rPr lang="en-US" sz="2300" b="1" dirty="0">
                <a:solidFill>
                  <a:schemeClr val="bg1"/>
                </a:solidFill>
                <a:latin typeface="Calibri" pitchFamily="34" charset="0"/>
                <a:cs typeface="Calibri" pitchFamily="34" charset="0"/>
              </a:rPr>
              <a:t> – </a:t>
            </a:r>
            <a:r>
              <a:rPr lang="en-US" sz="2300" b="1" dirty="0" err="1">
                <a:solidFill>
                  <a:schemeClr val="bg1"/>
                </a:solidFill>
                <a:latin typeface="Calibri" pitchFamily="34" charset="0"/>
                <a:cs typeface="Calibri" pitchFamily="34" charset="0"/>
              </a:rPr>
              <a:t>Nhân</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tố</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quan</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trọng</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hàng</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đầu</a:t>
            </a:r>
            <a:endParaRPr lang="en-US" sz="2300"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3482604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85800"/>
            <a:ext cx="11710606" cy="1477323"/>
          </a:xfrm>
          <a:prstGeom prst="rect">
            <a:avLst/>
          </a:prstGeom>
        </p:spPr>
        <p:txBody>
          <a:bodyPr wrap="square" lIns="91436" tIns="45718" rIns="91436" bIns="45718">
            <a:spAutoFit/>
          </a:bodyPr>
          <a:lstStyle/>
          <a:p>
            <a:pPr algn="just"/>
            <a:r>
              <a:rPr lang="en-US" sz="3000" b="1" dirty="0" smtClean="0">
                <a:solidFill>
                  <a:srgbClr val="002060"/>
                </a:solidFill>
                <a:latin typeface="Calibri" pitchFamily="34" charset="0"/>
                <a:cs typeface="Calibri" pitchFamily="34" charset="0"/>
              </a:rPr>
              <a:t>1. </a:t>
            </a:r>
            <a:r>
              <a:rPr lang="en-US" sz="3000" b="1" dirty="0" err="1" smtClean="0">
                <a:solidFill>
                  <a:srgbClr val="002060"/>
                </a:solidFill>
                <a:latin typeface="Calibri" pitchFamily="34" charset="0"/>
                <a:cs typeface="Calibri" pitchFamily="34" charset="0"/>
              </a:rPr>
              <a:t>Các</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nhân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tố</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ảnh</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hưởng</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đến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phát</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triển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và</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phân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bố</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công</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nghiệp</a:t>
            </a:r>
            <a:endParaRPr lang="en-US" sz="3000" b="1" dirty="0" smtClean="0">
              <a:solidFill>
                <a:srgbClr val="002060"/>
              </a:solidFill>
              <a:latin typeface="Calibri" pitchFamily="34" charset="0"/>
              <a:cs typeface="Calibri" pitchFamily="34" charset="0"/>
            </a:endParaRPr>
          </a:p>
          <a:p>
            <a:r>
              <a:rPr lang="en-US" sz="3000" b="1" i="1" dirty="0" smtClean="0">
                <a:solidFill>
                  <a:srgbClr val="002060"/>
                </a:solidFill>
                <a:latin typeface="Calibri" pitchFamily="34" charset="0"/>
                <a:cs typeface="Calibri" pitchFamily="34" charset="0"/>
              </a:rPr>
              <a:t>a. </a:t>
            </a:r>
            <a:r>
              <a:rPr lang="en-US" sz="3000" b="1" i="1" dirty="0" err="1" smtClean="0">
                <a:solidFill>
                  <a:srgbClr val="002060"/>
                </a:solidFill>
                <a:latin typeface="Calibri" pitchFamily="34" charset="0"/>
                <a:cs typeface="Calibri" pitchFamily="34" charset="0"/>
              </a:rPr>
              <a:t>Nhân</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tố</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kinh</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tế</a:t>
            </a:r>
            <a:r>
              <a:rPr lang="en-US" sz="3000" b="1" i="1" dirty="0" smtClean="0">
                <a:solidFill>
                  <a:srgbClr val="002060"/>
                </a:solidFill>
                <a:latin typeface="Calibri" pitchFamily="34" charset="0"/>
                <a:cs typeface="Calibri" pitchFamily="34" charset="0"/>
              </a:rPr>
              <a:t> - </a:t>
            </a:r>
            <a:r>
              <a:rPr lang="en-US" sz="3000" b="1" i="1" dirty="0" err="1" smtClean="0">
                <a:solidFill>
                  <a:srgbClr val="002060"/>
                </a:solidFill>
                <a:latin typeface="Calibri" pitchFamily="34" charset="0"/>
                <a:cs typeface="Calibri" pitchFamily="34" charset="0"/>
              </a:rPr>
              <a:t>xã</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hội</a:t>
            </a:r>
            <a:endParaRPr lang="en-US" sz="3000" b="1" i="1" dirty="0" smtClean="0">
              <a:solidFill>
                <a:srgbClr val="002060"/>
              </a:solidFill>
              <a:latin typeface="Calibri" pitchFamily="34" charset="0"/>
              <a:cs typeface="Calibri" pitchFamily="34" charset="0"/>
            </a:endParaRPr>
          </a:p>
          <a:p>
            <a:r>
              <a:rPr lang="en-US" sz="3000" b="1" i="1" dirty="0" smtClean="0">
                <a:solidFill>
                  <a:srgbClr val="00B050"/>
                </a:solidFill>
                <a:latin typeface="Calibri" pitchFamily="34" charset="0"/>
                <a:cs typeface="Calibri" pitchFamily="34" charset="0"/>
              </a:rPr>
              <a:t>*</a:t>
            </a:r>
            <a:r>
              <a:rPr lang="en-US" sz="3000" b="1" i="1" dirty="0" err="1" smtClean="0">
                <a:solidFill>
                  <a:srgbClr val="00B050"/>
                </a:solidFill>
                <a:latin typeface="Calibri" pitchFamily="34" charset="0"/>
                <a:cs typeface="Calibri" pitchFamily="34" charset="0"/>
              </a:rPr>
              <a:t>Thuận</a:t>
            </a:r>
            <a:r>
              <a:rPr lang="en-US" sz="3000" b="1" i="1" dirty="0" smtClean="0">
                <a:solidFill>
                  <a:srgbClr val="00B050"/>
                </a:solidFill>
                <a:latin typeface="Calibri" pitchFamily="34" charset="0"/>
                <a:cs typeface="Calibri" pitchFamily="34" charset="0"/>
              </a:rPr>
              <a:t> </a:t>
            </a:r>
            <a:r>
              <a:rPr lang="en-US" sz="3000" b="1" i="1" dirty="0" err="1" smtClean="0">
                <a:solidFill>
                  <a:srgbClr val="00B050"/>
                </a:solidFill>
                <a:latin typeface="Calibri" pitchFamily="34" charset="0"/>
                <a:cs typeface="Calibri" pitchFamily="34" charset="0"/>
              </a:rPr>
              <a:t>lợi</a:t>
            </a:r>
            <a:endParaRPr lang="en-US" sz="3000" b="1" i="1" dirty="0">
              <a:solidFill>
                <a:srgbClr val="00B050"/>
              </a:solidFill>
              <a:latin typeface="Calibri" pitchFamily="34" charset="0"/>
              <a:cs typeface="Calibri" pitchFamily="34" charset="0"/>
            </a:endParaRPr>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156798" y="2015436"/>
            <a:ext cx="11675212" cy="3665936"/>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600" b="1" dirty="0" smtClean="0">
                <a:solidFill>
                  <a:srgbClr val="FF0000"/>
                </a:solidFill>
                <a:latin typeface="Calibri" pitchFamily="34" charset="0"/>
                <a:cs typeface="Calibri" pitchFamily="34" charset="0"/>
              </a:rPr>
              <a:t>-</a:t>
            </a:r>
            <a:r>
              <a:rPr lang="vi-VN" sz="3600" b="1" dirty="0" smtClean="0">
                <a:solidFill>
                  <a:srgbClr val="FF0000"/>
                </a:solidFill>
                <a:latin typeface="Calibri" pitchFamily="34" charset="0"/>
                <a:cs typeface="Calibri" pitchFamily="34" charset="0"/>
              </a:rPr>
              <a:t> Chính sách: </a:t>
            </a:r>
            <a:endParaRPr lang="en-US" sz="3600" b="1" dirty="0" smtClean="0">
              <a:solidFill>
                <a:srgbClr val="FF0000"/>
              </a:solidFill>
              <a:latin typeface="Calibri" pitchFamily="34" charset="0"/>
              <a:cs typeface="Calibri" pitchFamily="34" charset="0"/>
            </a:endParaRPr>
          </a:p>
          <a:p>
            <a:pPr algn="just">
              <a:lnSpc>
                <a:spcPct val="130000"/>
              </a:lnSpc>
            </a:pPr>
            <a:r>
              <a:rPr lang="en-US" sz="3600" b="1" dirty="0" smtClean="0">
                <a:latin typeface="Calibri" pitchFamily="34" charset="0"/>
                <a:cs typeface="Calibri" pitchFamily="34" charset="0"/>
              </a:rPr>
              <a:t>+ </a:t>
            </a:r>
            <a:r>
              <a:rPr lang="vi-VN" sz="3600" b="1" dirty="0" smtClean="0">
                <a:latin typeface="Calibri" pitchFamily="34" charset="0"/>
                <a:cs typeface="Calibri" pitchFamily="34" charset="0"/>
              </a:rPr>
              <a:t>Chính sách phát triển các ngành công nghiệp ưu tiên, chính sách khoa học công nghệ cho phát triển công nghiệp,... tạo môi trường thuận lợi cho phát triển và phân bố hợp lí ngành công nghiệp.</a:t>
            </a:r>
            <a:endParaRPr lang="en-US" sz="3600" b="1" dirty="0">
              <a:latin typeface="Calibri" pitchFamily="34" charset="0"/>
              <a:cs typeface="Calibri" pitchFamily="34" charset="0"/>
            </a:endParaRPr>
          </a:p>
        </p:txBody>
      </p:sp>
      <p:sp>
        <p:nvSpPr>
          <p:cNvPr id="7" name="TextBox 6"/>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 xmlns:a16="http://schemas.microsoft.com/office/drawing/2014/main" id="{4A4CBA69-8EBF-4290-8565-87A249ECFE96}"/>
              </a:ext>
            </a:extLst>
          </p:cNvPr>
          <p:cNvPicPr>
            <a:picLocks noChangeAspect="1"/>
          </p:cNvPicPr>
          <p:nvPr>
            <a:videoFile r:link="rId2"/>
            <p:extLst>
              <p:ext uri="{DAA4B4D4-6D71-4841-9C94-3DE7FCFB9230}">
                <p14:media xmlns:p14="http://schemas.microsoft.com/office/powerpoint/2010/main">
                  <p14:trim end="5280.3333"/>
                </p14:media>
              </p:ext>
            </p:extLst>
          </p:nvPr>
        </p:nvPicPr>
        <p:blipFill>
          <a:blip r:embed="rId6"/>
          <a:stretch>
            <a:fillRect/>
          </a:stretch>
        </p:blipFill>
        <p:spPr>
          <a:xfrm>
            <a:off x="0" y="0"/>
            <a:ext cx="12192000" cy="6858000"/>
          </a:xfrm>
          <a:prstGeom prst="rect">
            <a:avLst/>
          </a:prstGeom>
        </p:spPr>
      </p:pic>
      <p:pic>
        <p:nvPicPr>
          <p:cNvPr id="16" name="nhac 10s 2.wav">
            <a:hlinkClick r:id="" action="ppaction://media"/>
          </p:cNvPr>
          <p:cNvPicPr>
            <a:picLocks noChangeAspect="1"/>
          </p:cNvPicPr>
          <p:nvPr>
            <a:videoFile r:link="rId2"/>
            <p:extLst>
              <p:ext uri="{DAA4B4D4-6D71-4841-9C94-3DE7FCFB9230}">
                <p14:media xmlns:p14="http://schemas.microsoft.com/office/powerpoint/2010/main"/>
              </p:ext>
            </p:extLst>
          </p:nvPr>
        </p:nvPicPr>
        <p:blipFill>
          <a:blip r:embed="rId7" cstate="print"/>
          <a:stretch>
            <a:fillRect/>
          </a:stretch>
        </p:blipFill>
        <p:spPr>
          <a:xfrm>
            <a:off x="-1407751" y="0"/>
            <a:ext cx="548243" cy="548243"/>
          </a:xfrm>
          <a:prstGeom prst="rect">
            <a:avLst/>
          </a:prstGeom>
        </p:spPr>
      </p:pic>
      <p:pic>
        <p:nvPicPr>
          <p:cNvPr id="18" name="nhac thoi gian 15s.wav">
            <a:hlinkClick r:id="" action="ppaction://media"/>
          </p:cNvPr>
          <p:cNvPicPr>
            <a:picLocks noChangeAspect="1"/>
          </p:cNvPicPr>
          <p:nvPr>
            <a:videoFile r:link="rId2"/>
            <p:extLst>
              <p:ext uri="{DAA4B4D4-6D71-4841-9C94-3DE7FCFB9230}">
                <p14:media xmlns:p14="http://schemas.microsoft.com/office/powerpoint/2010/main"/>
              </p:ext>
            </p:extLst>
          </p:nvPr>
        </p:nvPicPr>
        <p:blipFill>
          <a:blip r:embed="rId7" cstate="print"/>
          <a:stretch>
            <a:fillRect/>
          </a:stretch>
        </p:blipFill>
        <p:spPr>
          <a:xfrm>
            <a:off x="-1407751" y="896625"/>
            <a:ext cx="548243" cy="548243"/>
          </a:xfrm>
          <a:prstGeom prst="rect">
            <a:avLst/>
          </a:prstGeom>
        </p:spPr>
      </p:pic>
      <p:sp>
        <p:nvSpPr>
          <p:cNvPr id="19" name="TextBox 1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uLnTx/>
                <a:uFillTx/>
                <a:latin typeface="Calibri"/>
                <a:ea typeface="+mn-ea"/>
                <a:cs typeface="+mn-cs"/>
              </a:rPr>
              <a:t>15</a:t>
            </a:r>
            <a:endParaRPr kumimoji="0" lang="vi-VN" sz="4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132146" y="106636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vi-VN" sz="4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pic>
        <p:nvPicPr>
          <p:cNvPr id="5" name="Hình ảnh 4">
            <a:extLst>
              <a:ext uri="{FF2B5EF4-FFF2-40B4-BE49-F238E27FC236}">
                <a16:creationId xmlns="" xmlns:a16="http://schemas.microsoft.com/office/drawing/2014/main" id="{D8149FF4-1CA6-4E86-8238-80607C03BC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865" y="5254538"/>
            <a:ext cx="1309763" cy="130976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grpSp>
        <p:nvGrpSpPr>
          <p:cNvPr id="4" name="Nhóm 44">
            <a:extLst>
              <a:ext uri="{FF2B5EF4-FFF2-40B4-BE49-F238E27FC236}">
                <a16:creationId xmlns="" xmlns:a16="http://schemas.microsoft.com/office/drawing/2014/main" id="{8F2EBFAD-18BB-4FAE-B325-E9A8EA8F09B8}"/>
              </a:ext>
            </a:extLst>
          </p:cNvPr>
          <p:cNvGrpSpPr/>
          <p:nvPr/>
        </p:nvGrpSpPr>
        <p:grpSpPr>
          <a:xfrm>
            <a:off x="1685512" y="-162904"/>
            <a:ext cx="8458200" cy="4833324"/>
            <a:chOff x="1695451" y="40964"/>
            <a:chExt cx="8458200" cy="4833324"/>
          </a:xfrm>
        </p:grpSpPr>
        <p:sp>
          <p:nvSpPr>
            <p:cNvPr id="40" name="Đám mây 39">
              <a:extLst>
                <a:ext uri="{FF2B5EF4-FFF2-40B4-BE49-F238E27FC236}">
                  <a16:creationId xmlns="" xmlns:a16="http://schemas.microsoft.com/office/drawing/2014/main" id="{DC5931B3-0DD4-4150-8806-1608188D274B}"/>
                </a:ext>
              </a:extLst>
            </p:cNvPr>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2" name="Đường nối Thẳng 41">
              <a:extLst>
                <a:ext uri="{FF2B5EF4-FFF2-40B4-BE49-F238E27FC236}">
                  <a16:creationId xmlns="" xmlns:a16="http://schemas.microsoft.com/office/drawing/2014/main"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a:extLst>
              <a:ext uri="{FF2B5EF4-FFF2-40B4-BE49-F238E27FC236}">
                <a16:creationId xmlns="" xmlns:a16="http://schemas.microsoft.com/office/drawing/2014/main" id="{CBBA5AD0-B737-49F6-8DEB-7CFC619F67A6}"/>
              </a:ext>
            </a:extLst>
          </p:cNvPr>
          <p:cNvSpPr/>
          <p:nvPr/>
        </p:nvSpPr>
        <p:spPr>
          <a:xfrm>
            <a:off x="2489193" y="1958662"/>
            <a:ext cx="7219583" cy="1708160"/>
          </a:xfrm>
          <a:prstGeom prst="rect">
            <a:avLst/>
          </a:prstGeom>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BZ"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Bông</a:t>
            </a:r>
            <a:r>
              <a:rPr kumimoji="0" lang="en-BZ"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BZ"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vải</a:t>
            </a:r>
            <a:r>
              <a:rPr kumimoji="0" lang="en-BZ"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BZ"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là</a:t>
            </a:r>
            <a:r>
              <a:rPr kumimoji="0" lang="en-BZ"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BZ"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nguyên</a:t>
            </a:r>
            <a:r>
              <a:rPr kumimoji="0" lang="en-BZ"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BZ" sz="3500" b="1" i="0" u="none" strike="noStrike" kern="1200" cap="none" spc="0" normalizeH="0" baseline="0" noProof="0" err="1">
                <a:ln>
                  <a:noFill/>
                </a:ln>
                <a:solidFill>
                  <a:srgbClr val="C00000"/>
                </a:solidFill>
                <a:effectLst/>
                <a:uLnTx/>
                <a:uFillTx/>
                <a:latin typeface="Calibri" pitchFamily="34" charset="0"/>
                <a:cs typeface="Calibri" pitchFamily="34" charset="0"/>
              </a:rPr>
              <a:t>liệu</a:t>
            </a:r>
            <a:r>
              <a:rPr kumimoji="0" lang="en-BZ" sz="3500" b="1" i="0" u="none" strike="noStrike" kern="1200" cap="none" spc="0" normalizeH="0" baseline="0" noProof="0">
                <a:ln>
                  <a:noFill/>
                </a:ln>
                <a:solidFill>
                  <a:srgbClr val="C00000"/>
                </a:solidFill>
                <a:effectLst/>
                <a:uLnTx/>
                <a:uFillTx/>
                <a:latin typeface="Calibri" pitchFamily="34" charset="0"/>
                <a:cs typeface="Calibri" pitchFamily="34" charset="0"/>
              </a:rPr>
              <a:t> </a:t>
            </a:r>
            <a:r>
              <a:rPr kumimoji="0" lang="en-BZ" sz="3500" b="1" i="0" u="none" strike="noStrike" kern="1200" cap="none" spc="0" normalizeH="0" baseline="0" noProof="0" smtClean="0">
                <a:ln>
                  <a:noFill/>
                </a:ln>
                <a:solidFill>
                  <a:srgbClr val="C00000"/>
                </a:solidFill>
                <a:effectLst/>
                <a:uLnTx/>
                <a:uFillTx/>
                <a:latin typeface="Calibri" pitchFamily="34" charset="0"/>
                <a:cs typeface="Calibri" pitchFamily="34" charset="0"/>
              </a:rPr>
              <a:t>chính</a:t>
            </a:r>
            <a:r>
              <a:rPr kumimoji="0" lang="en-BZ" sz="3500" b="1" i="0" u="none" strike="noStrike" kern="1200" cap="none" spc="0" normalizeH="0" noProof="0" smtClean="0">
                <a:ln>
                  <a:noFill/>
                </a:ln>
                <a:solidFill>
                  <a:srgbClr val="C00000"/>
                </a:solidFill>
                <a:effectLst/>
                <a:uLnTx/>
                <a:uFillTx/>
                <a:latin typeface="Calibri" pitchFamily="34" charset="0"/>
                <a:cs typeface="Calibri" pitchFamily="34" charset="0"/>
              </a:rPr>
              <a:t> </a:t>
            </a:r>
            <a:r>
              <a:rPr kumimoji="0" lang="en-BZ" sz="3500" b="1" i="0" u="none" strike="noStrike" kern="1200" cap="none" spc="0" normalizeH="0" baseline="0" noProof="0" smtClean="0">
                <a:ln>
                  <a:noFill/>
                </a:ln>
                <a:solidFill>
                  <a:srgbClr val="C00000"/>
                </a:solidFill>
                <a:effectLst/>
                <a:uLnTx/>
                <a:uFillTx/>
                <a:latin typeface="Calibri" pitchFamily="34" charset="0"/>
                <a:cs typeface="Calibri" pitchFamily="34" charset="0"/>
              </a:rPr>
              <a:t>cho </a:t>
            </a:r>
            <a:r>
              <a:rPr kumimoji="0" lang="en-BZ"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ngành</a:t>
            </a:r>
            <a:r>
              <a:rPr kumimoji="0" lang="en-BZ"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BZ"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công</a:t>
            </a:r>
            <a:r>
              <a:rPr kumimoji="0" lang="en-BZ"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BZ"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nghiệp</a:t>
            </a:r>
            <a:r>
              <a:rPr kumimoji="0" lang="en-BZ"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BZ"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nào</a:t>
            </a:r>
            <a:r>
              <a:rPr kumimoji="0" lang="en-BZ" sz="3500" b="1" i="0" u="none" strike="noStrike" kern="1200" cap="none" spc="0" normalizeH="0" baseline="0" noProof="0" dirty="0">
                <a:ln>
                  <a:noFill/>
                </a:ln>
                <a:solidFill>
                  <a:srgbClr val="C00000"/>
                </a:solidFill>
                <a:effectLst/>
                <a:uLnTx/>
                <a:uFillTx/>
                <a:latin typeface="Calibri" pitchFamily="34" charset="0"/>
                <a:cs typeface="Calibri" pitchFamily="34" charset="0"/>
              </a:rPr>
              <a:t>?</a:t>
            </a:r>
          </a:p>
        </p:txBody>
      </p:sp>
      <p:pic>
        <p:nvPicPr>
          <p:cNvPr id="6" name="Hình ảnh 5" descr="Ảnh có chứa trong nhà, đối tượng&#10;&#10;Mô tả được tạo với mức tin cậy cao">
            <a:extLst>
              <a:ext uri="{FF2B5EF4-FFF2-40B4-BE49-F238E27FC236}">
                <a16:creationId xmlns="" xmlns:a16="http://schemas.microsoft.com/office/drawing/2014/main" id="{0A2A8FDC-39F7-476E-B3DB-E29B168763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0112" y="4796963"/>
            <a:ext cx="2867600" cy="2548978"/>
          </a:xfrm>
          <a:prstGeom prst="rect">
            <a:avLst/>
          </a:prstGeom>
        </p:spPr>
      </p:pic>
    </p:spTree>
    <p:custDataLst>
      <p:tags r:id="rId1"/>
    </p:custDataLst>
    <p:extLst>
      <p:ext uri="{BB962C8B-B14F-4D97-AF65-F5344CB8AC3E}">
        <p14:creationId xmlns:p14="http://schemas.microsoft.com/office/powerpoint/2010/main" val="1352097530"/>
      </p:ext>
    </p:extLst>
  </p:cSld>
  <p:clrMapOvr>
    <a:masterClrMapping/>
  </p:clrMapOvr>
  <mc:AlternateContent xmlns:mc="http://schemas.openxmlformats.org/markup-compatibility/2006" xmlns:p14="http://schemas.microsoft.com/office/powerpoint/2010/main">
    <mc:Choice Requires="p14">
      <p:transition p14:dur="10" advClick="0" advTm="0">
        <p:fade/>
      </p:transition>
    </mc:Choice>
    <mc:Fallback xmlns="">
      <p:transition advClick="0" advTm="0">
        <p:fade/>
        <p:sndAc>
          <p:stSnd>
            <p:snd r:embed="rId10"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1" presetClass="mediacall" presetSubtype="0" fill="hold" nodeType="withEffect">
                                  <p:stCondLst>
                                    <p:cond delay="0"/>
                                  </p:stCondLst>
                                  <p:childTnLst>
                                    <p:cmd type="call" cmd="playFrom(0.0)">
                                      <p:cBhvr>
                                        <p:cTn id="8" dur="14828" fill="hold"/>
                                        <p:tgtEl>
                                          <p:spTgt spid="3"/>
                                        </p:tgtEl>
                                      </p:cBhvr>
                                    </p:cmd>
                                  </p:childTnLst>
                                </p:cTn>
                              </p:par>
                              <p:par>
                                <p:cTn id="9" presetID="1" presetClass="mediacall" presetSubtype="0" fill="hold" nodeType="withEffect">
                                  <p:stCondLst>
                                    <p:cond delay="0"/>
                                  </p:stCondLst>
                                  <p:childTnLst>
                                    <p:cmd type="call" cmd="playFrom(0.0)">
                                      <p:cBhvr>
                                        <p:cTn id="10" dur="16735" fill="hold"/>
                                        <p:tgtEl>
                                          <p:spTgt spid="18"/>
                                        </p:tgtEl>
                                      </p:cBhvr>
                                    </p:cmd>
                                  </p:childTnLst>
                                </p:cTn>
                              </p:par>
                              <p:par>
                                <p:cTn id="11" presetID="1" presetClass="entr" presetSubtype="0" fill="hold" grpId="1"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xit" presetSubtype="0" fill="hold" grpId="0" nodeType="withEffect">
                                  <p:stCondLst>
                                    <p:cond delay="1000"/>
                                  </p:stCondLst>
                                  <p:childTnLst>
                                    <p:set>
                                      <p:cBhvr>
                                        <p:cTn id="14" dur="1" fill="hold">
                                          <p:stCondLst>
                                            <p:cond delay="0"/>
                                          </p:stCondLst>
                                        </p:cTn>
                                        <p:tgtEl>
                                          <p:spTgt spid="34"/>
                                        </p:tgtEl>
                                        <p:attrNameLst>
                                          <p:attrName>style.visibility</p:attrName>
                                        </p:attrNameLst>
                                      </p:cBhvr>
                                      <p:to>
                                        <p:strVal val="hidden"/>
                                      </p:to>
                                    </p:set>
                                  </p:childTnLst>
                                </p:cTn>
                              </p:par>
                              <p:par>
                                <p:cTn id="15" presetID="21" presetClass="entr" presetSubtype="1" fill="hold" grpId="16"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heel(1)">
                                      <p:cBhvr>
                                        <p:cTn id="17" dur="1000"/>
                                        <p:tgtEl>
                                          <p:spTgt spid="35"/>
                                        </p:tgtEl>
                                      </p:cBhvr>
                                    </p:animEffect>
                                  </p:childTnLst>
                                </p:cTn>
                              </p:par>
                              <p:par>
                                <p:cTn id="18" presetID="1" presetClass="entr" presetSubtype="0" fill="hold" grpId="1" nodeType="withEffect">
                                  <p:stCondLst>
                                    <p:cond delay="1000"/>
                                  </p:stCondLst>
                                  <p:childTnLst>
                                    <p:set>
                                      <p:cBhvr>
                                        <p:cTn id="19" dur="1" fill="hold">
                                          <p:stCondLst>
                                            <p:cond delay="0"/>
                                          </p:stCondLst>
                                        </p:cTn>
                                        <p:tgtEl>
                                          <p:spTgt spid="33"/>
                                        </p:tgtEl>
                                        <p:attrNameLst>
                                          <p:attrName>style.visibility</p:attrName>
                                        </p:attrNameLst>
                                      </p:cBhvr>
                                      <p:to>
                                        <p:strVal val="visible"/>
                                      </p:to>
                                    </p:set>
                                  </p:childTnLst>
                                </p:cTn>
                              </p:par>
                              <p:par>
                                <p:cTn id="20" presetID="1" presetClass="exit" presetSubtype="0" fill="hold" grpId="0" nodeType="withEffect">
                                  <p:stCondLst>
                                    <p:cond delay="2000"/>
                                  </p:stCondLst>
                                  <p:childTnLst>
                                    <p:set>
                                      <p:cBhvr>
                                        <p:cTn id="21" dur="1" fill="hold">
                                          <p:stCondLst>
                                            <p:cond delay="0"/>
                                          </p:stCondLst>
                                        </p:cTn>
                                        <p:tgtEl>
                                          <p:spTgt spid="33"/>
                                        </p:tgtEl>
                                        <p:attrNameLst>
                                          <p:attrName>style.visibility</p:attrName>
                                        </p:attrNameLst>
                                      </p:cBhvr>
                                      <p:to>
                                        <p:strVal val="hidden"/>
                                      </p:to>
                                    </p:set>
                                  </p:childTnLst>
                                </p:cTn>
                              </p:par>
                              <p:par>
                                <p:cTn id="22" presetID="21" presetClass="entr" presetSubtype="1" fill="hold" grpId="1" nodeType="withEffect">
                                  <p:stCondLst>
                                    <p:cond delay="1000"/>
                                  </p:stCondLst>
                                  <p:childTnLst>
                                    <p:set>
                                      <p:cBhvr>
                                        <p:cTn id="23" dur="1" fill="hold">
                                          <p:stCondLst>
                                            <p:cond delay="0"/>
                                          </p:stCondLst>
                                        </p:cTn>
                                        <p:tgtEl>
                                          <p:spTgt spid="35"/>
                                        </p:tgtEl>
                                        <p:attrNameLst>
                                          <p:attrName>style.visibility</p:attrName>
                                        </p:attrNameLst>
                                      </p:cBhvr>
                                      <p:to>
                                        <p:strVal val="visible"/>
                                      </p:to>
                                    </p:set>
                                    <p:animEffect transition="in" filter="wheel(1)">
                                      <p:cBhvr>
                                        <p:cTn id="24" dur="1000"/>
                                        <p:tgtEl>
                                          <p:spTgt spid="35"/>
                                        </p:tgtEl>
                                      </p:cBhvr>
                                    </p:animEffec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par>
                                <p:cTn id="25" presetID="1" presetClass="entr" presetSubtype="0" fill="hold" grpId="1" nodeType="withEffect">
                                  <p:stCondLst>
                                    <p:cond delay="200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xit" presetSubtype="0" fill="hold" grpId="0" nodeType="withEffect">
                                  <p:stCondLst>
                                    <p:cond delay="3000"/>
                                  </p:stCondLst>
                                  <p:childTnLst>
                                    <p:set>
                                      <p:cBhvr>
                                        <p:cTn id="28" dur="1" fill="hold">
                                          <p:stCondLst>
                                            <p:cond delay="0"/>
                                          </p:stCondLst>
                                        </p:cTn>
                                        <p:tgtEl>
                                          <p:spTgt spid="32"/>
                                        </p:tgtEl>
                                        <p:attrNameLst>
                                          <p:attrName>style.visibility</p:attrName>
                                        </p:attrNameLst>
                                      </p:cBhvr>
                                      <p:to>
                                        <p:strVal val="hidden"/>
                                      </p:to>
                                    </p:set>
                                  </p:childTnLst>
                                </p:cTn>
                              </p:par>
                              <p:par>
                                <p:cTn id="29" presetID="21" presetClass="entr" presetSubtype="1" fill="hold" grpId="3" nodeType="withEffect">
                                  <p:stCondLst>
                                    <p:cond delay="2000"/>
                                  </p:stCondLst>
                                  <p:childTnLst>
                                    <p:set>
                                      <p:cBhvr>
                                        <p:cTn id="30" dur="1" fill="hold">
                                          <p:stCondLst>
                                            <p:cond delay="0"/>
                                          </p:stCondLst>
                                        </p:cTn>
                                        <p:tgtEl>
                                          <p:spTgt spid="35"/>
                                        </p:tgtEl>
                                        <p:attrNameLst>
                                          <p:attrName>style.visibility</p:attrName>
                                        </p:attrNameLst>
                                      </p:cBhvr>
                                      <p:to>
                                        <p:strVal val="visible"/>
                                      </p:to>
                                    </p:set>
                                    <p:animEffect transition="in" filter="wheel(1)">
                                      <p:cBhvr>
                                        <p:cTn id="31" dur="1000"/>
                                        <p:tgtEl>
                                          <p:spTgt spid="35"/>
                                        </p:tgtEl>
                                      </p:cBhvr>
                                    </p:animEffect>
                                  </p:childTnLst>
                                  <p:subTnLst>
                                    <p:audio>
                                      <p:cMediaNode>
                                        <p:cTn display="0" masterRel="sameClick">
                                          <p:stCondLst>
                                            <p:cond evt="begin" delay="0">
                                              <p:tn val="29"/>
                                            </p:cond>
                                          </p:stCondLst>
                                          <p:endCondLst>
                                            <p:cond evt="onStopAudio" delay="0">
                                              <p:tgtEl>
                                                <p:sldTgt/>
                                              </p:tgtEl>
                                            </p:cond>
                                          </p:endCondLst>
                                        </p:cTn>
                                        <p:tgtEl>
                                          <p:sndTgt r:embed="rId4" name="cashreg.wav"/>
                                        </p:tgtEl>
                                      </p:cMediaNode>
                                    </p:audio>
                                  </p:subTnLst>
                                </p:cTn>
                              </p:par>
                              <p:par>
                                <p:cTn id="32" presetID="1" presetClass="entr" presetSubtype="0" fill="hold" grpId="1" nodeType="withEffect">
                                  <p:stCondLst>
                                    <p:cond delay="3000"/>
                                  </p:stCondLst>
                                  <p:childTnLst>
                                    <p:set>
                                      <p:cBhvr>
                                        <p:cTn id="33" dur="1" fill="hold">
                                          <p:stCondLst>
                                            <p:cond delay="0"/>
                                          </p:stCondLst>
                                        </p:cTn>
                                        <p:tgtEl>
                                          <p:spTgt spid="31"/>
                                        </p:tgtEl>
                                        <p:attrNameLst>
                                          <p:attrName>style.visibility</p:attrName>
                                        </p:attrNameLst>
                                      </p:cBhvr>
                                      <p:to>
                                        <p:strVal val="visible"/>
                                      </p:to>
                                    </p:set>
                                  </p:childTnLst>
                                </p:cTn>
                              </p:par>
                              <p:par>
                                <p:cTn id="34" presetID="1" presetClass="exit" presetSubtype="0" fill="hold" grpId="0" nodeType="withEffect">
                                  <p:stCondLst>
                                    <p:cond delay="4000"/>
                                  </p:stCondLst>
                                  <p:childTnLst>
                                    <p:set>
                                      <p:cBhvr>
                                        <p:cTn id="35" dur="1" fill="hold">
                                          <p:stCondLst>
                                            <p:cond delay="0"/>
                                          </p:stCondLst>
                                        </p:cTn>
                                        <p:tgtEl>
                                          <p:spTgt spid="31"/>
                                        </p:tgtEl>
                                        <p:attrNameLst>
                                          <p:attrName>style.visibility</p:attrName>
                                        </p:attrNameLst>
                                      </p:cBhvr>
                                      <p:to>
                                        <p:strVal val="hidden"/>
                                      </p:to>
                                    </p:set>
                                  </p:childTnLst>
                                </p:cTn>
                              </p:par>
                              <p:par>
                                <p:cTn id="36" presetID="21" presetClass="entr" presetSubtype="1" fill="hold" grpId="4" nodeType="withEffect">
                                  <p:stCondLst>
                                    <p:cond delay="3000"/>
                                  </p:stCondLst>
                                  <p:childTnLst>
                                    <p:set>
                                      <p:cBhvr>
                                        <p:cTn id="37" dur="1" fill="hold">
                                          <p:stCondLst>
                                            <p:cond delay="0"/>
                                          </p:stCondLst>
                                        </p:cTn>
                                        <p:tgtEl>
                                          <p:spTgt spid="35"/>
                                        </p:tgtEl>
                                        <p:attrNameLst>
                                          <p:attrName>style.visibility</p:attrName>
                                        </p:attrNameLst>
                                      </p:cBhvr>
                                      <p:to>
                                        <p:strVal val="visible"/>
                                      </p:to>
                                    </p:set>
                                    <p:animEffect transition="in" filter="wheel(1)">
                                      <p:cBhvr>
                                        <p:cTn id="38" dur="1000"/>
                                        <p:tgtEl>
                                          <p:spTgt spid="35"/>
                                        </p:tgtEl>
                                      </p:cBhvr>
                                    </p:animEffect>
                                  </p:childTnLst>
                                  <p:subTnLst>
                                    <p:audio>
                                      <p:cMediaNode>
                                        <p:cTn display="0" masterRel="sameClick">
                                          <p:stCondLst>
                                            <p:cond evt="begin" delay="0">
                                              <p:tn val="36"/>
                                            </p:cond>
                                          </p:stCondLst>
                                          <p:endCondLst>
                                            <p:cond evt="onStopAudio" delay="0">
                                              <p:tgtEl>
                                                <p:sldTgt/>
                                              </p:tgtEl>
                                            </p:cond>
                                          </p:endCondLst>
                                        </p:cTn>
                                        <p:tgtEl>
                                          <p:sndTgt r:embed="rId4" name="cashreg.wav"/>
                                        </p:tgtEl>
                                      </p:cMediaNode>
                                    </p:audio>
                                  </p:subTnLst>
                                </p:cTn>
                              </p:par>
                              <p:par>
                                <p:cTn id="39" presetID="1" presetClass="entr" presetSubtype="0" fill="hold" grpId="1" nodeType="withEffect">
                                  <p:stCondLst>
                                    <p:cond delay="400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xit" presetSubtype="0" fill="hold" grpId="0" nodeType="withEffect">
                                  <p:stCondLst>
                                    <p:cond delay="5000"/>
                                  </p:stCondLst>
                                  <p:childTnLst>
                                    <p:set>
                                      <p:cBhvr>
                                        <p:cTn id="42" dur="1" fill="hold">
                                          <p:stCondLst>
                                            <p:cond delay="0"/>
                                          </p:stCondLst>
                                        </p:cTn>
                                        <p:tgtEl>
                                          <p:spTgt spid="30"/>
                                        </p:tgtEl>
                                        <p:attrNameLst>
                                          <p:attrName>style.visibility</p:attrName>
                                        </p:attrNameLst>
                                      </p:cBhvr>
                                      <p:to>
                                        <p:strVal val="hidden"/>
                                      </p:to>
                                    </p:set>
                                  </p:childTnLst>
                                </p:cTn>
                              </p:par>
                              <p:par>
                                <p:cTn id="43" presetID="21" presetClass="entr" presetSubtype="1" fill="hold" grpId="5" nodeType="withEffect">
                                  <p:stCondLst>
                                    <p:cond delay="4000"/>
                                  </p:stCondLst>
                                  <p:childTnLst>
                                    <p:set>
                                      <p:cBhvr>
                                        <p:cTn id="44" dur="1" fill="hold">
                                          <p:stCondLst>
                                            <p:cond delay="0"/>
                                          </p:stCondLst>
                                        </p:cTn>
                                        <p:tgtEl>
                                          <p:spTgt spid="35"/>
                                        </p:tgtEl>
                                        <p:attrNameLst>
                                          <p:attrName>style.visibility</p:attrName>
                                        </p:attrNameLst>
                                      </p:cBhvr>
                                      <p:to>
                                        <p:strVal val="visible"/>
                                      </p:to>
                                    </p:set>
                                    <p:animEffect transition="in" filter="wheel(1)">
                                      <p:cBhvr>
                                        <p:cTn id="45" dur="1000"/>
                                        <p:tgtEl>
                                          <p:spTgt spid="35"/>
                                        </p:tgtEl>
                                      </p:cBhvr>
                                    </p:animEffect>
                                  </p:childTnLst>
                                  <p:subTnLst>
                                    <p:audio>
                                      <p:cMediaNode>
                                        <p:cTn display="0" masterRel="sameClick">
                                          <p:stCondLst>
                                            <p:cond evt="begin" delay="0">
                                              <p:tn val="43"/>
                                            </p:cond>
                                          </p:stCondLst>
                                          <p:endCondLst>
                                            <p:cond evt="onStopAudio" delay="0">
                                              <p:tgtEl>
                                                <p:sldTgt/>
                                              </p:tgtEl>
                                            </p:cond>
                                          </p:endCondLst>
                                        </p:cTn>
                                        <p:tgtEl>
                                          <p:sndTgt r:embed="rId4" name="cashreg.wav"/>
                                        </p:tgtEl>
                                      </p:cMediaNode>
                                    </p:audio>
                                  </p:subTnLst>
                                </p:cTn>
                              </p:par>
                              <p:par>
                                <p:cTn id="46" presetID="1" presetClass="entr" presetSubtype="0" fill="hold" grpId="1" nodeType="withEffect">
                                  <p:stCondLst>
                                    <p:cond delay="5000"/>
                                  </p:stCondLst>
                                  <p:childTnLst>
                                    <p:set>
                                      <p:cBhvr>
                                        <p:cTn id="47" dur="1" fill="hold">
                                          <p:stCondLst>
                                            <p:cond delay="0"/>
                                          </p:stCondLst>
                                        </p:cTn>
                                        <p:tgtEl>
                                          <p:spTgt spid="29"/>
                                        </p:tgtEl>
                                        <p:attrNameLst>
                                          <p:attrName>style.visibility</p:attrName>
                                        </p:attrNameLst>
                                      </p:cBhvr>
                                      <p:to>
                                        <p:strVal val="visible"/>
                                      </p:to>
                                    </p:set>
                                  </p:childTnLst>
                                </p:cTn>
                              </p:par>
                              <p:par>
                                <p:cTn id="48" presetID="1" presetClass="exit" presetSubtype="0" fill="hold" grpId="0" nodeType="withEffect">
                                  <p:stCondLst>
                                    <p:cond delay="6000"/>
                                  </p:stCondLst>
                                  <p:childTnLst>
                                    <p:set>
                                      <p:cBhvr>
                                        <p:cTn id="49" dur="1" fill="hold">
                                          <p:stCondLst>
                                            <p:cond delay="0"/>
                                          </p:stCondLst>
                                        </p:cTn>
                                        <p:tgtEl>
                                          <p:spTgt spid="29"/>
                                        </p:tgtEl>
                                        <p:attrNameLst>
                                          <p:attrName>style.visibility</p:attrName>
                                        </p:attrNameLst>
                                      </p:cBhvr>
                                      <p:to>
                                        <p:strVal val="hidden"/>
                                      </p:to>
                                    </p:set>
                                  </p:childTnLst>
                                </p:cTn>
                              </p:par>
                              <p:par>
                                <p:cTn id="50" presetID="21" presetClass="entr" presetSubtype="1" fill="hold" grpId="6" nodeType="withEffect">
                                  <p:stCondLst>
                                    <p:cond delay="5000"/>
                                  </p:stCondLst>
                                  <p:childTnLst>
                                    <p:set>
                                      <p:cBhvr>
                                        <p:cTn id="51" dur="1" fill="hold">
                                          <p:stCondLst>
                                            <p:cond delay="0"/>
                                          </p:stCondLst>
                                        </p:cTn>
                                        <p:tgtEl>
                                          <p:spTgt spid="35"/>
                                        </p:tgtEl>
                                        <p:attrNameLst>
                                          <p:attrName>style.visibility</p:attrName>
                                        </p:attrNameLst>
                                      </p:cBhvr>
                                      <p:to>
                                        <p:strVal val="visible"/>
                                      </p:to>
                                    </p:set>
                                    <p:animEffect transition="in" filter="wheel(1)">
                                      <p:cBhvr>
                                        <p:cTn id="52" dur="1000"/>
                                        <p:tgtEl>
                                          <p:spTgt spid="35"/>
                                        </p:tgtEl>
                                      </p:cBhvr>
                                    </p:animEffect>
                                  </p:childTnLst>
                                  <p:subTnLst>
                                    <p:audio>
                                      <p:cMediaNode>
                                        <p:cTn display="0" masterRel="sameClick">
                                          <p:stCondLst>
                                            <p:cond evt="begin" delay="0">
                                              <p:tn val="50"/>
                                            </p:cond>
                                          </p:stCondLst>
                                          <p:endCondLst>
                                            <p:cond evt="onStopAudio" delay="0">
                                              <p:tgtEl>
                                                <p:sldTgt/>
                                              </p:tgtEl>
                                            </p:cond>
                                          </p:endCondLst>
                                        </p:cTn>
                                        <p:tgtEl>
                                          <p:sndTgt r:embed="rId4" name="cashreg.wav"/>
                                        </p:tgtEl>
                                      </p:cMediaNode>
                                    </p:audio>
                                  </p:subTnLst>
                                </p:cTn>
                              </p:par>
                              <p:par>
                                <p:cTn id="53" presetID="1" presetClass="entr" presetSubtype="0" fill="hold" grpId="1" nodeType="withEffect">
                                  <p:stCondLst>
                                    <p:cond delay="600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xit" presetSubtype="0" fill="hold" grpId="0" nodeType="withEffect">
                                  <p:stCondLst>
                                    <p:cond delay="7000"/>
                                  </p:stCondLst>
                                  <p:childTnLst>
                                    <p:set>
                                      <p:cBhvr>
                                        <p:cTn id="56" dur="1" fill="hold">
                                          <p:stCondLst>
                                            <p:cond delay="0"/>
                                          </p:stCondLst>
                                        </p:cTn>
                                        <p:tgtEl>
                                          <p:spTgt spid="28"/>
                                        </p:tgtEl>
                                        <p:attrNameLst>
                                          <p:attrName>style.visibility</p:attrName>
                                        </p:attrNameLst>
                                      </p:cBhvr>
                                      <p:to>
                                        <p:strVal val="hidden"/>
                                      </p:to>
                                    </p:set>
                                  </p:childTnLst>
                                </p:cTn>
                              </p:par>
                              <p:par>
                                <p:cTn id="57" presetID="21" presetClass="entr" presetSubtype="1" fill="hold" grpId="7" nodeType="withEffect">
                                  <p:stCondLst>
                                    <p:cond delay="6000"/>
                                  </p:stCondLst>
                                  <p:childTnLst>
                                    <p:set>
                                      <p:cBhvr>
                                        <p:cTn id="58" dur="1" fill="hold">
                                          <p:stCondLst>
                                            <p:cond delay="0"/>
                                          </p:stCondLst>
                                        </p:cTn>
                                        <p:tgtEl>
                                          <p:spTgt spid="35"/>
                                        </p:tgtEl>
                                        <p:attrNameLst>
                                          <p:attrName>style.visibility</p:attrName>
                                        </p:attrNameLst>
                                      </p:cBhvr>
                                      <p:to>
                                        <p:strVal val="visible"/>
                                      </p:to>
                                    </p:set>
                                    <p:animEffect transition="in" filter="wheel(1)">
                                      <p:cBhvr>
                                        <p:cTn id="59" dur="1000"/>
                                        <p:tgtEl>
                                          <p:spTgt spid="35"/>
                                        </p:tgtEl>
                                      </p:cBhvr>
                                    </p:animEffect>
                                  </p:childTnLst>
                                  <p:subTnLst>
                                    <p:audio>
                                      <p:cMediaNode>
                                        <p:cTn display="0" masterRel="sameClick">
                                          <p:stCondLst>
                                            <p:cond evt="begin" delay="0">
                                              <p:tn val="57"/>
                                            </p:cond>
                                          </p:stCondLst>
                                          <p:endCondLst>
                                            <p:cond evt="onStopAudio" delay="0">
                                              <p:tgtEl>
                                                <p:sldTgt/>
                                              </p:tgtEl>
                                            </p:cond>
                                          </p:endCondLst>
                                        </p:cTn>
                                        <p:tgtEl>
                                          <p:sndTgt r:embed="rId4" name="cashreg.wav"/>
                                        </p:tgtEl>
                                      </p:cMediaNode>
                                    </p:audio>
                                  </p:subTnLst>
                                </p:cTn>
                              </p:par>
                              <p:par>
                                <p:cTn id="60" presetID="1" presetClass="entr" presetSubtype="0" fill="hold" grpId="1" nodeType="withEffect">
                                  <p:stCondLst>
                                    <p:cond delay="7000"/>
                                  </p:stCondLst>
                                  <p:childTnLst>
                                    <p:set>
                                      <p:cBhvr>
                                        <p:cTn id="61" dur="1" fill="hold">
                                          <p:stCondLst>
                                            <p:cond delay="0"/>
                                          </p:stCondLst>
                                        </p:cTn>
                                        <p:tgtEl>
                                          <p:spTgt spid="27"/>
                                        </p:tgtEl>
                                        <p:attrNameLst>
                                          <p:attrName>style.visibility</p:attrName>
                                        </p:attrNameLst>
                                      </p:cBhvr>
                                      <p:to>
                                        <p:strVal val="visible"/>
                                      </p:to>
                                    </p:set>
                                  </p:childTnLst>
                                </p:cTn>
                              </p:par>
                              <p:par>
                                <p:cTn id="62" presetID="1" presetClass="exit" presetSubtype="0" fill="hold" grpId="0" nodeType="withEffect">
                                  <p:stCondLst>
                                    <p:cond delay="8000"/>
                                  </p:stCondLst>
                                  <p:childTnLst>
                                    <p:set>
                                      <p:cBhvr>
                                        <p:cTn id="63" dur="1" fill="hold">
                                          <p:stCondLst>
                                            <p:cond delay="0"/>
                                          </p:stCondLst>
                                        </p:cTn>
                                        <p:tgtEl>
                                          <p:spTgt spid="27"/>
                                        </p:tgtEl>
                                        <p:attrNameLst>
                                          <p:attrName>style.visibility</p:attrName>
                                        </p:attrNameLst>
                                      </p:cBhvr>
                                      <p:to>
                                        <p:strVal val="hidden"/>
                                      </p:to>
                                    </p:set>
                                  </p:childTnLst>
                                </p:cTn>
                              </p:par>
                              <p:par>
                                <p:cTn id="64" presetID="21" presetClass="entr" presetSubtype="1" fill="hold" grpId="8" nodeType="withEffect">
                                  <p:stCondLst>
                                    <p:cond delay="7000"/>
                                  </p:stCondLst>
                                  <p:childTnLst>
                                    <p:set>
                                      <p:cBhvr>
                                        <p:cTn id="65" dur="1" fill="hold">
                                          <p:stCondLst>
                                            <p:cond delay="0"/>
                                          </p:stCondLst>
                                        </p:cTn>
                                        <p:tgtEl>
                                          <p:spTgt spid="35"/>
                                        </p:tgtEl>
                                        <p:attrNameLst>
                                          <p:attrName>style.visibility</p:attrName>
                                        </p:attrNameLst>
                                      </p:cBhvr>
                                      <p:to>
                                        <p:strVal val="visible"/>
                                      </p:to>
                                    </p:set>
                                    <p:animEffect transition="in" filter="wheel(1)">
                                      <p:cBhvr>
                                        <p:cTn id="66" dur="1000"/>
                                        <p:tgtEl>
                                          <p:spTgt spid="35"/>
                                        </p:tgtEl>
                                      </p:cBhvr>
                                    </p:animEffect>
                                  </p:childTnLst>
                                  <p:subTnLst>
                                    <p:audio>
                                      <p:cMediaNode>
                                        <p:cTn display="0" masterRel="sameClick">
                                          <p:stCondLst>
                                            <p:cond evt="begin" delay="0">
                                              <p:tn val="64"/>
                                            </p:cond>
                                          </p:stCondLst>
                                          <p:endCondLst>
                                            <p:cond evt="onStopAudio" delay="0">
                                              <p:tgtEl>
                                                <p:sldTgt/>
                                              </p:tgtEl>
                                            </p:cond>
                                          </p:endCondLst>
                                        </p:cTn>
                                        <p:tgtEl>
                                          <p:sndTgt r:embed="rId4" name="cashreg.wav"/>
                                        </p:tgtEl>
                                      </p:cMediaNode>
                                    </p:audio>
                                  </p:subTnLst>
                                </p:cTn>
                              </p:par>
                              <p:par>
                                <p:cTn id="67" presetID="1" presetClass="entr" presetSubtype="0" fill="hold" grpId="1" nodeType="withEffect">
                                  <p:stCondLst>
                                    <p:cond delay="8000"/>
                                  </p:stCondLst>
                                  <p:childTnLst>
                                    <p:set>
                                      <p:cBhvr>
                                        <p:cTn id="68" dur="1" fill="hold">
                                          <p:stCondLst>
                                            <p:cond delay="0"/>
                                          </p:stCondLst>
                                        </p:cTn>
                                        <p:tgtEl>
                                          <p:spTgt spid="26"/>
                                        </p:tgtEl>
                                        <p:attrNameLst>
                                          <p:attrName>style.visibility</p:attrName>
                                        </p:attrNameLst>
                                      </p:cBhvr>
                                      <p:to>
                                        <p:strVal val="visible"/>
                                      </p:to>
                                    </p:set>
                                  </p:childTnLst>
                                </p:cTn>
                              </p:par>
                              <p:par>
                                <p:cTn id="69" presetID="1" presetClass="exit" presetSubtype="0" fill="hold" grpId="0" nodeType="withEffect">
                                  <p:stCondLst>
                                    <p:cond delay="9000"/>
                                  </p:stCondLst>
                                  <p:childTnLst>
                                    <p:set>
                                      <p:cBhvr>
                                        <p:cTn id="70" dur="1" fill="hold">
                                          <p:stCondLst>
                                            <p:cond delay="0"/>
                                          </p:stCondLst>
                                        </p:cTn>
                                        <p:tgtEl>
                                          <p:spTgt spid="26"/>
                                        </p:tgtEl>
                                        <p:attrNameLst>
                                          <p:attrName>style.visibility</p:attrName>
                                        </p:attrNameLst>
                                      </p:cBhvr>
                                      <p:to>
                                        <p:strVal val="hidden"/>
                                      </p:to>
                                    </p:set>
                                  </p:childTnLst>
                                </p:cTn>
                              </p:par>
                              <p:par>
                                <p:cTn id="71" presetID="21" presetClass="entr" presetSubtype="1" fill="hold" grpId="2" nodeType="withEffect">
                                  <p:stCondLst>
                                    <p:cond delay="8000"/>
                                  </p:stCondLst>
                                  <p:childTnLst>
                                    <p:set>
                                      <p:cBhvr>
                                        <p:cTn id="72" dur="1" fill="hold">
                                          <p:stCondLst>
                                            <p:cond delay="0"/>
                                          </p:stCondLst>
                                        </p:cTn>
                                        <p:tgtEl>
                                          <p:spTgt spid="35"/>
                                        </p:tgtEl>
                                        <p:attrNameLst>
                                          <p:attrName>style.visibility</p:attrName>
                                        </p:attrNameLst>
                                      </p:cBhvr>
                                      <p:to>
                                        <p:strVal val="visible"/>
                                      </p:to>
                                    </p:set>
                                    <p:animEffect transition="in" filter="wheel(1)">
                                      <p:cBhvr>
                                        <p:cTn id="73" dur="1000"/>
                                        <p:tgtEl>
                                          <p:spTgt spid="35"/>
                                        </p:tgtEl>
                                      </p:cBhvr>
                                    </p:animEffect>
                                  </p:childTnLst>
                                  <p:subTnLst>
                                    <p:audio>
                                      <p:cMediaNode>
                                        <p:cTn display="0" masterRel="sameClick">
                                          <p:stCondLst>
                                            <p:cond evt="begin" delay="0">
                                              <p:tn val="71"/>
                                            </p:cond>
                                          </p:stCondLst>
                                          <p:endCondLst>
                                            <p:cond evt="onStopAudio" delay="0">
                                              <p:tgtEl>
                                                <p:sldTgt/>
                                              </p:tgtEl>
                                            </p:cond>
                                          </p:endCondLst>
                                        </p:cTn>
                                        <p:tgtEl>
                                          <p:sndTgt r:embed="rId4" name="cashreg.wav"/>
                                        </p:tgtEl>
                                      </p:cMediaNode>
                                    </p:audio>
                                  </p:subTnLst>
                                </p:cTn>
                              </p:par>
                              <p:par>
                                <p:cTn id="74" presetID="1" presetClass="entr" presetSubtype="0" fill="hold" grpId="1" nodeType="withEffect">
                                  <p:stCondLst>
                                    <p:cond delay="9000"/>
                                  </p:stCondLst>
                                  <p:childTnLst>
                                    <p:set>
                                      <p:cBhvr>
                                        <p:cTn id="75" dur="1" fill="hold">
                                          <p:stCondLst>
                                            <p:cond delay="0"/>
                                          </p:stCondLst>
                                        </p:cTn>
                                        <p:tgtEl>
                                          <p:spTgt spid="25"/>
                                        </p:tgtEl>
                                        <p:attrNameLst>
                                          <p:attrName>style.visibility</p:attrName>
                                        </p:attrNameLst>
                                      </p:cBhvr>
                                      <p:to>
                                        <p:strVal val="visible"/>
                                      </p:to>
                                    </p:set>
                                  </p:childTnLst>
                                </p:cTn>
                              </p:par>
                              <p:par>
                                <p:cTn id="76" presetID="1" presetClass="exit" presetSubtype="0" fill="hold" grpId="0" nodeType="withEffect">
                                  <p:stCondLst>
                                    <p:cond delay="10000"/>
                                  </p:stCondLst>
                                  <p:childTnLst>
                                    <p:set>
                                      <p:cBhvr>
                                        <p:cTn id="77" dur="1" fill="hold">
                                          <p:stCondLst>
                                            <p:cond delay="0"/>
                                          </p:stCondLst>
                                        </p:cTn>
                                        <p:tgtEl>
                                          <p:spTgt spid="25"/>
                                        </p:tgtEl>
                                        <p:attrNameLst>
                                          <p:attrName>style.visibility</p:attrName>
                                        </p:attrNameLst>
                                      </p:cBhvr>
                                      <p:to>
                                        <p:strVal val="hidden"/>
                                      </p:to>
                                    </p:set>
                                  </p:childTnLst>
                                </p:cTn>
                              </p:par>
                              <p:par>
                                <p:cTn id="78" presetID="21" presetClass="entr" presetSubtype="1" fill="hold" grpId="10" nodeType="withEffect">
                                  <p:stCondLst>
                                    <p:cond delay="9000"/>
                                  </p:stCondLst>
                                  <p:childTnLst>
                                    <p:set>
                                      <p:cBhvr>
                                        <p:cTn id="79" dur="1" fill="hold">
                                          <p:stCondLst>
                                            <p:cond delay="0"/>
                                          </p:stCondLst>
                                        </p:cTn>
                                        <p:tgtEl>
                                          <p:spTgt spid="35"/>
                                        </p:tgtEl>
                                        <p:attrNameLst>
                                          <p:attrName>style.visibility</p:attrName>
                                        </p:attrNameLst>
                                      </p:cBhvr>
                                      <p:to>
                                        <p:strVal val="visible"/>
                                      </p:to>
                                    </p:set>
                                    <p:animEffect transition="in" filter="wheel(1)">
                                      <p:cBhvr>
                                        <p:cTn id="80" dur="1000"/>
                                        <p:tgtEl>
                                          <p:spTgt spid="35"/>
                                        </p:tgtEl>
                                      </p:cBhvr>
                                    </p:animEffect>
                                  </p:childTnLst>
                                  <p:subTnLst>
                                    <p:audio>
                                      <p:cMediaNode>
                                        <p:cTn display="0" masterRel="sameClick">
                                          <p:stCondLst>
                                            <p:cond evt="begin" delay="0">
                                              <p:tn val="78"/>
                                            </p:cond>
                                          </p:stCondLst>
                                          <p:endCondLst>
                                            <p:cond evt="onStopAudio" delay="0">
                                              <p:tgtEl>
                                                <p:sldTgt/>
                                              </p:tgtEl>
                                            </p:cond>
                                          </p:endCondLst>
                                        </p:cTn>
                                        <p:tgtEl>
                                          <p:sndTgt r:embed="rId4" name="cashreg.wav"/>
                                        </p:tgtEl>
                                      </p:cMediaNode>
                                    </p:audio>
                                  </p:subTnLst>
                                </p:cTn>
                              </p:par>
                              <p:par>
                                <p:cTn id="81" presetID="1" presetClass="entr" presetSubtype="0" fill="hold" grpId="1" nodeType="withEffect">
                                  <p:stCondLst>
                                    <p:cond delay="10000"/>
                                  </p:stCondLst>
                                  <p:childTnLst>
                                    <p:set>
                                      <p:cBhvr>
                                        <p:cTn id="82" dur="1" fill="hold">
                                          <p:stCondLst>
                                            <p:cond delay="0"/>
                                          </p:stCondLst>
                                        </p:cTn>
                                        <p:tgtEl>
                                          <p:spTgt spid="24"/>
                                        </p:tgtEl>
                                        <p:attrNameLst>
                                          <p:attrName>style.visibility</p:attrName>
                                        </p:attrNameLst>
                                      </p:cBhvr>
                                      <p:to>
                                        <p:strVal val="visible"/>
                                      </p:to>
                                    </p:set>
                                  </p:childTnLst>
                                </p:cTn>
                              </p:par>
                              <p:par>
                                <p:cTn id="83" presetID="1" presetClass="exit" presetSubtype="0" fill="hold" grpId="0" nodeType="withEffect">
                                  <p:stCondLst>
                                    <p:cond delay="11000"/>
                                  </p:stCondLst>
                                  <p:childTnLst>
                                    <p:set>
                                      <p:cBhvr>
                                        <p:cTn id="84" dur="1" fill="hold">
                                          <p:stCondLst>
                                            <p:cond delay="0"/>
                                          </p:stCondLst>
                                        </p:cTn>
                                        <p:tgtEl>
                                          <p:spTgt spid="24"/>
                                        </p:tgtEl>
                                        <p:attrNameLst>
                                          <p:attrName>style.visibility</p:attrName>
                                        </p:attrNameLst>
                                      </p:cBhvr>
                                      <p:to>
                                        <p:strVal val="hidden"/>
                                      </p:to>
                                    </p:set>
                                  </p:childTnLst>
                                </p:cTn>
                              </p:par>
                              <p:par>
                                <p:cTn id="85" presetID="21" presetClass="entr" presetSubtype="1" fill="hold" grpId="11" nodeType="withEffect">
                                  <p:stCondLst>
                                    <p:cond delay="10000"/>
                                  </p:stCondLst>
                                  <p:childTnLst>
                                    <p:set>
                                      <p:cBhvr>
                                        <p:cTn id="86" dur="1" fill="hold">
                                          <p:stCondLst>
                                            <p:cond delay="0"/>
                                          </p:stCondLst>
                                        </p:cTn>
                                        <p:tgtEl>
                                          <p:spTgt spid="35"/>
                                        </p:tgtEl>
                                        <p:attrNameLst>
                                          <p:attrName>style.visibility</p:attrName>
                                        </p:attrNameLst>
                                      </p:cBhvr>
                                      <p:to>
                                        <p:strVal val="visible"/>
                                      </p:to>
                                    </p:set>
                                    <p:animEffect transition="in" filter="wheel(1)">
                                      <p:cBhvr>
                                        <p:cTn id="87" dur="1000"/>
                                        <p:tgtEl>
                                          <p:spTgt spid="35"/>
                                        </p:tgtEl>
                                      </p:cBhvr>
                                    </p:animEffect>
                                  </p:childTnLst>
                                  <p:subTnLst>
                                    <p:audio>
                                      <p:cMediaNode>
                                        <p:cTn display="0" masterRel="sameClick">
                                          <p:stCondLst>
                                            <p:cond evt="begin" delay="0">
                                              <p:tn val="85"/>
                                            </p:cond>
                                          </p:stCondLst>
                                          <p:endCondLst>
                                            <p:cond evt="onStopAudio" delay="0">
                                              <p:tgtEl>
                                                <p:sldTgt/>
                                              </p:tgtEl>
                                            </p:cond>
                                          </p:endCondLst>
                                        </p:cTn>
                                        <p:tgtEl>
                                          <p:sndTgt r:embed="rId4" name="cashreg.wav"/>
                                        </p:tgtEl>
                                      </p:cMediaNode>
                                    </p:audio>
                                  </p:subTnLst>
                                </p:cTn>
                              </p:par>
                              <p:par>
                                <p:cTn id="88" presetID="1" presetClass="entr" presetSubtype="0" fill="hold" grpId="1" nodeType="withEffect">
                                  <p:stCondLst>
                                    <p:cond delay="11000"/>
                                  </p:stCondLst>
                                  <p:childTnLst>
                                    <p:set>
                                      <p:cBhvr>
                                        <p:cTn id="89" dur="1" fill="hold">
                                          <p:stCondLst>
                                            <p:cond delay="0"/>
                                          </p:stCondLst>
                                        </p:cTn>
                                        <p:tgtEl>
                                          <p:spTgt spid="23"/>
                                        </p:tgtEl>
                                        <p:attrNameLst>
                                          <p:attrName>style.visibility</p:attrName>
                                        </p:attrNameLst>
                                      </p:cBhvr>
                                      <p:to>
                                        <p:strVal val="visible"/>
                                      </p:to>
                                    </p:set>
                                  </p:childTnLst>
                                </p:cTn>
                              </p:par>
                              <p:par>
                                <p:cTn id="90" presetID="1" presetClass="exit" presetSubtype="0" fill="hold" grpId="0" nodeType="withEffect">
                                  <p:stCondLst>
                                    <p:cond delay="12000"/>
                                  </p:stCondLst>
                                  <p:childTnLst>
                                    <p:set>
                                      <p:cBhvr>
                                        <p:cTn id="91" dur="1" fill="hold">
                                          <p:stCondLst>
                                            <p:cond delay="0"/>
                                          </p:stCondLst>
                                        </p:cTn>
                                        <p:tgtEl>
                                          <p:spTgt spid="23"/>
                                        </p:tgtEl>
                                        <p:attrNameLst>
                                          <p:attrName>style.visibility</p:attrName>
                                        </p:attrNameLst>
                                      </p:cBhvr>
                                      <p:to>
                                        <p:strVal val="hidden"/>
                                      </p:to>
                                    </p:set>
                                  </p:childTnLst>
                                </p:cTn>
                              </p:par>
                              <p:par>
                                <p:cTn id="92" presetID="21" presetClass="entr" presetSubtype="1" fill="hold" grpId="12" nodeType="withEffect">
                                  <p:stCondLst>
                                    <p:cond delay="11000"/>
                                  </p:stCondLst>
                                  <p:childTnLst>
                                    <p:set>
                                      <p:cBhvr>
                                        <p:cTn id="93" dur="1" fill="hold">
                                          <p:stCondLst>
                                            <p:cond delay="0"/>
                                          </p:stCondLst>
                                        </p:cTn>
                                        <p:tgtEl>
                                          <p:spTgt spid="35"/>
                                        </p:tgtEl>
                                        <p:attrNameLst>
                                          <p:attrName>style.visibility</p:attrName>
                                        </p:attrNameLst>
                                      </p:cBhvr>
                                      <p:to>
                                        <p:strVal val="visible"/>
                                      </p:to>
                                    </p:set>
                                    <p:animEffect transition="in" filter="wheel(1)">
                                      <p:cBhvr>
                                        <p:cTn id="94" dur="1000"/>
                                        <p:tgtEl>
                                          <p:spTgt spid="35"/>
                                        </p:tgtEl>
                                      </p:cBhvr>
                                    </p:animEffect>
                                  </p:childTnLst>
                                  <p:subTnLst>
                                    <p:audio>
                                      <p:cMediaNode>
                                        <p:cTn display="0" masterRel="sameClick">
                                          <p:stCondLst>
                                            <p:cond evt="begin" delay="0">
                                              <p:tn val="92"/>
                                            </p:cond>
                                          </p:stCondLst>
                                          <p:endCondLst>
                                            <p:cond evt="onStopAudio" delay="0">
                                              <p:tgtEl>
                                                <p:sldTgt/>
                                              </p:tgtEl>
                                            </p:cond>
                                          </p:endCondLst>
                                        </p:cTn>
                                        <p:tgtEl>
                                          <p:sndTgt r:embed="rId4" name="cashreg.wav"/>
                                        </p:tgtEl>
                                      </p:cMediaNode>
                                    </p:audio>
                                  </p:subTnLst>
                                </p:cTn>
                              </p:par>
                              <p:par>
                                <p:cTn id="95" presetID="1" presetClass="entr" presetSubtype="0" fill="hold" grpId="1" nodeType="withEffect">
                                  <p:stCondLst>
                                    <p:cond delay="12000"/>
                                  </p:stCondLst>
                                  <p:childTnLst>
                                    <p:set>
                                      <p:cBhvr>
                                        <p:cTn id="96" dur="1" fill="hold">
                                          <p:stCondLst>
                                            <p:cond delay="0"/>
                                          </p:stCondLst>
                                        </p:cTn>
                                        <p:tgtEl>
                                          <p:spTgt spid="22"/>
                                        </p:tgtEl>
                                        <p:attrNameLst>
                                          <p:attrName>style.visibility</p:attrName>
                                        </p:attrNameLst>
                                      </p:cBhvr>
                                      <p:to>
                                        <p:strVal val="visible"/>
                                      </p:to>
                                    </p:set>
                                  </p:childTnLst>
                                </p:cTn>
                              </p:par>
                              <p:par>
                                <p:cTn id="97" presetID="1" presetClass="exit" presetSubtype="0" fill="hold" grpId="0" nodeType="withEffect">
                                  <p:stCondLst>
                                    <p:cond delay="13000"/>
                                  </p:stCondLst>
                                  <p:childTnLst>
                                    <p:set>
                                      <p:cBhvr>
                                        <p:cTn id="98" dur="1" fill="hold">
                                          <p:stCondLst>
                                            <p:cond delay="0"/>
                                          </p:stCondLst>
                                        </p:cTn>
                                        <p:tgtEl>
                                          <p:spTgt spid="22"/>
                                        </p:tgtEl>
                                        <p:attrNameLst>
                                          <p:attrName>style.visibility</p:attrName>
                                        </p:attrNameLst>
                                      </p:cBhvr>
                                      <p:to>
                                        <p:strVal val="hidden"/>
                                      </p:to>
                                    </p:set>
                                  </p:childTnLst>
                                </p:cTn>
                              </p:par>
                              <p:par>
                                <p:cTn id="99" presetID="21" presetClass="entr" presetSubtype="1" fill="hold" grpId="13" nodeType="withEffect">
                                  <p:stCondLst>
                                    <p:cond delay="12000"/>
                                  </p:stCondLst>
                                  <p:childTnLst>
                                    <p:set>
                                      <p:cBhvr>
                                        <p:cTn id="100" dur="1" fill="hold">
                                          <p:stCondLst>
                                            <p:cond delay="0"/>
                                          </p:stCondLst>
                                        </p:cTn>
                                        <p:tgtEl>
                                          <p:spTgt spid="35"/>
                                        </p:tgtEl>
                                        <p:attrNameLst>
                                          <p:attrName>style.visibility</p:attrName>
                                        </p:attrNameLst>
                                      </p:cBhvr>
                                      <p:to>
                                        <p:strVal val="visible"/>
                                      </p:to>
                                    </p:set>
                                    <p:animEffect transition="in" filter="wheel(1)">
                                      <p:cBhvr>
                                        <p:cTn id="101" dur="1000"/>
                                        <p:tgtEl>
                                          <p:spTgt spid="35"/>
                                        </p:tgtEl>
                                      </p:cBhvr>
                                    </p:animEffect>
                                  </p:childTnLst>
                                  <p:subTnLst>
                                    <p:audio>
                                      <p:cMediaNode>
                                        <p:cTn display="0" masterRel="sameClick">
                                          <p:stCondLst>
                                            <p:cond evt="begin" delay="0">
                                              <p:tn val="99"/>
                                            </p:cond>
                                          </p:stCondLst>
                                          <p:endCondLst>
                                            <p:cond evt="onStopAudio" delay="0">
                                              <p:tgtEl>
                                                <p:sldTgt/>
                                              </p:tgtEl>
                                            </p:cond>
                                          </p:endCondLst>
                                        </p:cTn>
                                        <p:tgtEl>
                                          <p:sndTgt r:embed="rId4" name="cashreg.wav"/>
                                        </p:tgtEl>
                                      </p:cMediaNode>
                                    </p:audio>
                                  </p:subTnLst>
                                </p:cTn>
                              </p:par>
                              <p:par>
                                <p:cTn id="102" presetID="1" presetClass="entr" presetSubtype="0" fill="hold" grpId="1" nodeType="withEffect">
                                  <p:stCondLst>
                                    <p:cond delay="13000"/>
                                  </p:stCondLst>
                                  <p:childTnLst>
                                    <p:set>
                                      <p:cBhvr>
                                        <p:cTn id="103" dur="1" fill="hold">
                                          <p:stCondLst>
                                            <p:cond delay="0"/>
                                          </p:stCondLst>
                                        </p:cTn>
                                        <p:tgtEl>
                                          <p:spTgt spid="21"/>
                                        </p:tgtEl>
                                        <p:attrNameLst>
                                          <p:attrName>style.visibility</p:attrName>
                                        </p:attrNameLst>
                                      </p:cBhvr>
                                      <p:to>
                                        <p:strVal val="visible"/>
                                      </p:to>
                                    </p:set>
                                  </p:childTnLst>
                                </p:cTn>
                              </p:par>
                              <p:par>
                                <p:cTn id="104" presetID="1" presetClass="exit" presetSubtype="0" fill="hold" grpId="0" nodeType="withEffect">
                                  <p:stCondLst>
                                    <p:cond delay="14000"/>
                                  </p:stCondLst>
                                  <p:childTnLst>
                                    <p:set>
                                      <p:cBhvr>
                                        <p:cTn id="105" dur="1" fill="hold">
                                          <p:stCondLst>
                                            <p:cond delay="0"/>
                                          </p:stCondLst>
                                        </p:cTn>
                                        <p:tgtEl>
                                          <p:spTgt spid="21"/>
                                        </p:tgtEl>
                                        <p:attrNameLst>
                                          <p:attrName>style.visibility</p:attrName>
                                        </p:attrNameLst>
                                      </p:cBhvr>
                                      <p:to>
                                        <p:strVal val="hidden"/>
                                      </p:to>
                                    </p:set>
                                  </p:childTnLst>
                                </p:cTn>
                              </p:par>
                              <p:par>
                                <p:cTn id="106" presetID="21" presetClass="entr" presetSubtype="1" fill="hold" grpId="14" nodeType="withEffect">
                                  <p:stCondLst>
                                    <p:cond delay="13000"/>
                                  </p:stCondLst>
                                  <p:childTnLst>
                                    <p:set>
                                      <p:cBhvr>
                                        <p:cTn id="107" dur="1" fill="hold">
                                          <p:stCondLst>
                                            <p:cond delay="0"/>
                                          </p:stCondLst>
                                        </p:cTn>
                                        <p:tgtEl>
                                          <p:spTgt spid="35"/>
                                        </p:tgtEl>
                                        <p:attrNameLst>
                                          <p:attrName>style.visibility</p:attrName>
                                        </p:attrNameLst>
                                      </p:cBhvr>
                                      <p:to>
                                        <p:strVal val="visible"/>
                                      </p:to>
                                    </p:set>
                                    <p:animEffect transition="in" filter="wheel(1)">
                                      <p:cBhvr>
                                        <p:cTn id="108" dur="1000"/>
                                        <p:tgtEl>
                                          <p:spTgt spid="35"/>
                                        </p:tgtEl>
                                      </p:cBhvr>
                                    </p:animEffect>
                                  </p:childTnLst>
                                  <p:subTnLst>
                                    <p:audio>
                                      <p:cMediaNode>
                                        <p:cTn display="0" masterRel="sameClick">
                                          <p:stCondLst>
                                            <p:cond evt="begin" delay="0">
                                              <p:tn val="106"/>
                                            </p:cond>
                                          </p:stCondLst>
                                          <p:endCondLst>
                                            <p:cond evt="onStopAudio" delay="0">
                                              <p:tgtEl>
                                                <p:sldTgt/>
                                              </p:tgtEl>
                                            </p:cond>
                                          </p:endCondLst>
                                        </p:cTn>
                                        <p:tgtEl>
                                          <p:sndTgt r:embed="rId4" name="cashreg.wav"/>
                                        </p:tgtEl>
                                      </p:cMediaNode>
                                    </p:audio>
                                  </p:subTnLst>
                                </p:cTn>
                              </p:par>
                              <p:par>
                                <p:cTn id="109" presetID="1" presetClass="entr" presetSubtype="0" fill="hold" grpId="1" nodeType="withEffect">
                                  <p:stCondLst>
                                    <p:cond delay="14000"/>
                                  </p:stCondLst>
                                  <p:childTnLst>
                                    <p:set>
                                      <p:cBhvr>
                                        <p:cTn id="110"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09"/>
                                            </p:cond>
                                          </p:stCondLst>
                                          <p:endCondLst>
                                            <p:cond evt="onStopAudio" delay="0">
                                              <p:tgtEl>
                                                <p:sldTgt/>
                                              </p:tgtEl>
                                            </p:cond>
                                          </p:endCondLst>
                                        </p:cTn>
                                        <p:tgtEl>
                                          <p:sndTgt r:embed="rId4" name="cashreg.wav"/>
                                        </p:tgtEl>
                                      </p:cMediaNode>
                                    </p:audio>
                                  </p:subTnLst>
                                </p:cTn>
                              </p:par>
                              <p:par>
                                <p:cTn id="111" presetID="1" presetClass="exit" presetSubtype="0" fill="hold" grpId="0" nodeType="withEffect">
                                  <p:stCondLst>
                                    <p:cond delay="15000"/>
                                  </p:stCondLst>
                                  <p:childTnLst>
                                    <p:set>
                                      <p:cBhvr>
                                        <p:cTn id="112"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5" name="cashreg.wav"/>
                                        </p:tgtEl>
                                      </p:cMediaNode>
                                    </p:audio>
                                  </p:subTnLst>
                                </p:cTn>
                              </p:par>
                              <p:par>
                                <p:cTn id="113" presetID="21" presetClass="entr" presetSubtype="1" fill="hold" grpId="9" nodeType="withEffect">
                                  <p:stCondLst>
                                    <p:cond delay="14000"/>
                                  </p:stCondLst>
                                  <p:childTnLst>
                                    <p:set>
                                      <p:cBhvr>
                                        <p:cTn id="114" dur="1" fill="hold">
                                          <p:stCondLst>
                                            <p:cond delay="0"/>
                                          </p:stCondLst>
                                        </p:cTn>
                                        <p:tgtEl>
                                          <p:spTgt spid="35"/>
                                        </p:tgtEl>
                                        <p:attrNameLst>
                                          <p:attrName>style.visibility</p:attrName>
                                        </p:attrNameLst>
                                      </p:cBhvr>
                                      <p:to>
                                        <p:strVal val="visible"/>
                                      </p:to>
                                    </p:set>
                                    <p:animEffect transition="in" filter="wheel(1)">
                                      <p:cBhvr>
                                        <p:cTn id="115" dur="1000"/>
                                        <p:tgtEl>
                                          <p:spTgt spid="35"/>
                                        </p:tgtEl>
                                      </p:cBhvr>
                                    </p:animEffect>
                                  </p:childTnLst>
                                  <p:subTnLst>
                                    <p:audio>
                                      <p:cMediaNode>
                                        <p:cTn display="0" masterRel="sameClick">
                                          <p:stCondLst>
                                            <p:cond evt="begin" delay="0">
                                              <p:tn val="113"/>
                                            </p:cond>
                                          </p:stCondLst>
                                          <p:endCondLst>
                                            <p:cond evt="onStopAudio" delay="0">
                                              <p:tgtEl>
                                                <p:sldTgt/>
                                              </p:tgtEl>
                                            </p:cond>
                                          </p:endCondLst>
                                        </p:cTn>
                                        <p:tgtEl>
                                          <p:sndTgt r:embed="rId4" name="cashreg.wav"/>
                                        </p:tgtEl>
                                      </p:cMediaNode>
                                    </p:audio>
                                  </p:subTnLst>
                                </p:cTn>
                              </p:par>
                              <p:par>
                                <p:cTn id="116" presetID="1" presetClass="entr" presetSubtype="0" fill="hold" grpId="1" nodeType="withEffect">
                                  <p:stCondLst>
                                    <p:cond delay="15000"/>
                                  </p:stCondLst>
                                  <p:childTnLst>
                                    <p:set>
                                      <p:cBhvr>
                                        <p:cTn id="117"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6"/>
                                            </p:cond>
                                          </p:stCondLst>
                                          <p:endCondLst>
                                            <p:cond evt="onStopAudio" delay="0">
                                              <p:tgtEl>
                                                <p:sldTgt/>
                                              </p:tgtEl>
                                            </p:cond>
                                          </p:endCondLst>
                                        </p:cTn>
                                        <p:tgtEl>
                                          <p:sndTgt r:embed="rId5" name="cashreg.wav"/>
                                        </p:tgtEl>
                                      </p:cMediaNode>
                                    </p:audio>
                                  </p:subTnLst>
                                </p:cTn>
                              </p:par>
                              <p:par>
                                <p:cTn id="118" presetID="1" presetClass="exit" presetSubtype="0" fill="hold" grpId="0" nodeType="withEffect">
                                  <p:stCondLst>
                                    <p:cond delay="16000"/>
                                  </p:stCondLst>
                                  <p:childTnLst>
                                    <p:set>
                                      <p:cBhvr>
                                        <p:cTn id="119" dur="1" fill="hold">
                                          <p:stCondLst>
                                            <p:cond delay="0"/>
                                          </p:stCondLst>
                                        </p:cTn>
                                        <p:tgtEl>
                                          <p:spTgt spid="19"/>
                                        </p:tgtEl>
                                        <p:attrNameLst>
                                          <p:attrName>style.visibility</p:attrName>
                                        </p:attrNameLst>
                                      </p:cBhvr>
                                      <p:to>
                                        <p:strVal val="hidden"/>
                                      </p:to>
                                    </p:set>
                                  </p:childTnLst>
                                </p:cTn>
                              </p:par>
                              <p:par>
                                <p:cTn id="120" presetID="21" presetClass="entr" presetSubtype="1" fill="hold" grpId="0" nodeType="withEffect">
                                  <p:stCondLst>
                                    <p:cond delay="15000"/>
                                  </p:stCondLst>
                                  <p:childTnLst>
                                    <p:set>
                                      <p:cBhvr>
                                        <p:cTn id="121" dur="1" fill="hold">
                                          <p:stCondLst>
                                            <p:cond delay="0"/>
                                          </p:stCondLst>
                                        </p:cTn>
                                        <p:tgtEl>
                                          <p:spTgt spid="35"/>
                                        </p:tgtEl>
                                        <p:attrNameLst>
                                          <p:attrName>style.visibility</p:attrName>
                                        </p:attrNameLst>
                                      </p:cBhvr>
                                      <p:to>
                                        <p:strVal val="visible"/>
                                      </p:to>
                                    </p:set>
                                    <p:animEffect transition="in" filter="wheel(1)">
                                      <p:cBhvr>
                                        <p:cTn id="122" dur="1000"/>
                                        <p:tgtEl>
                                          <p:spTgt spid="35"/>
                                        </p:tgtEl>
                                      </p:cBhvr>
                                    </p:animEffect>
                                  </p:childTnLst>
                                  <p:subTnLst>
                                    <p:audio>
                                      <p:cMediaNode vol="100000">
                                        <p:cTn display="0" masterRel="sameClick">
                                          <p:stCondLst>
                                            <p:cond evt="begin" delay="0">
                                              <p:tn val="120"/>
                                            </p:cond>
                                          </p:stCondLst>
                                          <p:endCondLst>
                                            <p:cond evt="onStopAudio" delay="0">
                                              <p:tgtEl>
                                                <p:sldTgt/>
                                              </p:tgtEl>
                                            </p:cond>
                                          </p:endCondLst>
                                        </p:cTn>
                                        <p:tgtEl>
                                          <p:sndTgt r:embed="rId5" name="cashreg.wav"/>
                                        </p:tgtEl>
                                      </p:cMediaNode>
                                    </p:audio>
                                  </p:subTnLst>
                                </p:cTn>
                              </p:par>
                              <p:par>
                                <p:cTn id="123" presetID="1" presetClass="exit" presetSubtype="0" fill="hold" grpId="15" nodeType="withEffect">
                                  <p:stCondLst>
                                    <p:cond delay="16000"/>
                                  </p:stCondLst>
                                  <p:childTnLst>
                                    <p:set>
                                      <p:cBhvr>
                                        <p:cTn id="124" dur="1" fill="hold">
                                          <p:stCondLst>
                                            <p:cond delay="0"/>
                                          </p:stCondLst>
                                        </p:cTn>
                                        <p:tgtEl>
                                          <p:spTgt spid="35"/>
                                        </p:tgtEl>
                                        <p:attrNameLst>
                                          <p:attrName>style.visibility</p:attrName>
                                        </p:attrNameLst>
                                      </p:cBhvr>
                                      <p:to>
                                        <p:strVal val="hidden"/>
                                      </p:to>
                                    </p:set>
                                  </p:childTnLst>
                                </p:cTn>
                              </p:par>
                              <p:par>
                                <p:cTn id="125" presetID="45" presetClass="entr" presetSubtype="0" repeatCount="5000" fill="hold" nodeType="withEffect">
                                  <p:stCondLst>
                                    <p:cond delay="0"/>
                                  </p:stCondLst>
                                  <p:childTnLst>
                                    <p:set>
                                      <p:cBhvr>
                                        <p:cTn id="126" dur="1" fill="hold">
                                          <p:stCondLst>
                                            <p:cond delay="0"/>
                                          </p:stCondLst>
                                        </p:cTn>
                                        <p:tgtEl>
                                          <p:spTgt spid="5"/>
                                        </p:tgtEl>
                                        <p:attrNameLst>
                                          <p:attrName>style.visibility</p:attrName>
                                        </p:attrNameLst>
                                      </p:cBhvr>
                                      <p:to>
                                        <p:strVal val="visible"/>
                                      </p:to>
                                    </p:set>
                                    <p:animEffect transition="in" filter="fade">
                                      <p:cBhvr>
                                        <p:cTn id="127" dur="500"/>
                                        <p:tgtEl>
                                          <p:spTgt spid="5"/>
                                        </p:tgtEl>
                                      </p:cBhvr>
                                    </p:animEffect>
                                    <p:anim calcmode="lin" valueType="num">
                                      <p:cBhvr>
                                        <p:cTn id="128" dur="500" fill="hold"/>
                                        <p:tgtEl>
                                          <p:spTgt spid="5"/>
                                        </p:tgtEl>
                                        <p:attrNameLst>
                                          <p:attrName>ppt_w</p:attrName>
                                        </p:attrNameLst>
                                      </p:cBhvr>
                                      <p:tavLst>
                                        <p:tav tm="0" fmla="#ppt_w*sin(2.5*pi*$)">
                                          <p:val>
                                            <p:fltVal val="0"/>
                                          </p:val>
                                        </p:tav>
                                        <p:tav tm="100000">
                                          <p:val>
                                            <p:fltVal val="1"/>
                                          </p:val>
                                        </p:tav>
                                      </p:tavLst>
                                    </p:anim>
                                    <p:anim calcmode="lin" valueType="num">
                                      <p:cBhvr>
                                        <p:cTn id="129"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2121">
                <p:cTn id="130" fill="hold" display="0">
                  <p:stCondLst>
                    <p:cond delay="indefinite"/>
                  </p:stCondLst>
                  <p:endCondLst>
                    <p:cond evt="onStopAudio" delay="0">
                      <p:tgtEl>
                        <p:sldTgt/>
                      </p:tgtEl>
                    </p:cond>
                  </p:endCondLst>
                </p:cTn>
                <p:tgtEl>
                  <p:spTgt spid="16"/>
                </p:tgtEl>
              </p:cMediaNode>
            </p:video>
            <p:video>
              <p:cMediaNode vol="15152">
                <p:cTn id="131" fill="hold" display="0">
                  <p:stCondLst>
                    <p:cond delay="indefinite"/>
                  </p:stCondLst>
                  <p:endCondLst>
                    <p:cond evt="onStopAudio" delay="0">
                      <p:tgtEl>
                        <p:sldTgt/>
                      </p:tgtEl>
                    </p:cond>
                  </p:endCondLst>
                </p:cTn>
                <p:tgtEl>
                  <p:spTgt spid="18"/>
                </p:tgtEl>
              </p:cMediaNode>
            </p:video>
            <p:video>
              <p:cMediaNode vol="80000">
                <p:cTn id="132"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7" name="TextBox 6">
            <a:extLst>
              <a:ext uri="{FF2B5EF4-FFF2-40B4-BE49-F238E27FC236}">
                <a16:creationId xmlns:a16="http://schemas.microsoft.com/office/drawing/2014/main" xmlns="" id="{2C4DF5D5-2875-410B-BBA4-9F1CD7F08B5E}"/>
              </a:ext>
            </a:extLst>
          </p:cNvPr>
          <p:cNvSpPr txBox="1"/>
          <p:nvPr/>
        </p:nvSpPr>
        <p:spPr>
          <a:xfrm>
            <a:off x="1143941" y="-21580"/>
            <a:ext cx="10504397" cy="954107"/>
          </a:xfrm>
          <a:prstGeom prst="rect">
            <a:avLst/>
          </a:prstGeom>
          <a:noFill/>
        </p:spPr>
        <p:txBody>
          <a:bodyPr wrap="square" rtlCol="0">
            <a:spAutoFit/>
          </a:bodyPr>
          <a:lstStyle/>
          <a:p>
            <a:pPr algn="just"/>
            <a:r>
              <a:rPr lang="en-US" sz="2800" b="1" dirty="0" err="1">
                <a:solidFill>
                  <a:srgbClr val="0000FF"/>
                </a:solidFill>
                <a:latin typeface="Calibri" pitchFamily="34" charset="0"/>
                <a:cs typeface="Calibri" pitchFamily="34" charset="0"/>
              </a:rPr>
              <a:t>Em</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hãy</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rút</a:t>
            </a:r>
            <a:r>
              <a:rPr lang="en-US" sz="2800" b="1" dirty="0">
                <a:solidFill>
                  <a:srgbClr val="0000FF"/>
                </a:solidFill>
                <a:latin typeface="Calibri" pitchFamily="34" charset="0"/>
                <a:cs typeface="Calibri" pitchFamily="34" charset="0"/>
              </a:rPr>
              <a:t> ra 3 </a:t>
            </a:r>
            <a:r>
              <a:rPr lang="en-US" sz="2800" b="1" dirty="0" err="1">
                <a:solidFill>
                  <a:srgbClr val="0000FF"/>
                </a:solidFill>
                <a:latin typeface="Calibri" pitchFamily="34" charset="0"/>
                <a:cs typeface="Calibri" pitchFamily="34" charset="0"/>
              </a:rPr>
              <a:t>điểm</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quan</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trọng</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nhất</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khi</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theo</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dõi</a:t>
            </a:r>
            <a:r>
              <a:rPr lang="en-US" sz="2800" b="1" dirty="0">
                <a:solidFill>
                  <a:srgbClr val="0000FF"/>
                </a:solidFill>
                <a:latin typeface="Calibri" pitchFamily="34" charset="0"/>
                <a:cs typeface="Calibri" pitchFamily="34" charset="0"/>
              </a:rPr>
              <a:t> video </a:t>
            </a:r>
            <a:r>
              <a:rPr lang="en-US" sz="2800" b="1" dirty="0" err="1">
                <a:solidFill>
                  <a:srgbClr val="0000FF"/>
                </a:solidFill>
                <a:latin typeface="Calibri" pitchFamily="34" charset="0"/>
                <a:cs typeface="Calibri" pitchFamily="34" charset="0"/>
              </a:rPr>
              <a:t>về</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phát</a:t>
            </a:r>
            <a:r>
              <a:rPr lang="en-US" sz="2800" b="1" dirty="0">
                <a:solidFill>
                  <a:srgbClr val="0000FF"/>
                </a:solidFill>
                <a:latin typeface="Calibri" pitchFamily="34" charset="0"/>
                <a:cs typeface="Calibri" pitchFamily="34" charset="0"/>
              </a:rPr>
              <a:t> </a:t>
            </a:r>
            <a:r>
              <a:rPr lang="en-US" sz="2800" b="1" err="1">
                <a:solidFill>
                  <a:srgbClr val="0000FF"/>
                </a:solidFill>
                <a:latin typeface="Calibri" pitchFamily="34" charset="0"/>
                <a:cs typeface="Calibri" pitchFamily="34" charset="0"/>
              </a:rPr>
              <a:t>triển</a:t>
            </a:r>
            <a:r>
              <a:rPr lang="en-US" sz="2800" b="1">
                <a:solidFill>
                  <a:srgbClr val="0000FF"/>
                </a:solidFill>
                <a:latin typeface="Calibri" pitchFamily="34" charset="0"/>
                <a:cs typeface="Calibri" pitchFamily="34" charset="0"/>
              </a:rPr>
              <a:t> </a:t>
            </a:r>
            <a:r>
              <a:rPr lang="en-US" sz="2800" b="1" smtClean="0">
                <a:solidFill>
                  <a:srgbClr val="0000FF"/>
                </a:solidFill>
                <a:latin typeface="Calibri" pitchFamily="34" charset="0"/>
                <a:cs typeface="Calibri" pitchFamily="34" charset="0"/>
              </a:rPr>
              <a:t>Công nghiệp Việt Nam</a:t>
            </a:r>
            <a:endParaRPr lang="en-US" sz="2800" b="1" dirty="0">
              <a:solidFill>
                <a:srgbClr val="0000FF"/>
              </a:solidFill>
              <a:latin typeface="Calibri" pitchFamily="34" charset="0"/>
              <a:cs typeface="Calibri" pitchFamily="34" charset="0"/>
            </a:endParaRPr>
          </a:p>
        </p:txBody>
      </p:sp>
      <p:pic>
        <p:nvPicPr>
          <p:cNvPr id="8" name="Bài 7, ĐL9 (KNTTCS).mp4">
            <a:hlinkClick r:id="" action="ppaction://media"/>
          </p:cNvPr>
          <p:cNvPicPr>
            <a:picLocks noGrp="1" noRot="1" noChangeAspect="1"/>
          </p:cNvPicPr>
          <p:nvPr>
            <p:ph idx="1"/>
            <a:videoFile r:link="rId1"/>
          </p:nvPr>
        </p:nvPicPr>
        <p:blipFill>
          <a:blip r:embed="rId3"/>
          <a:stretch>
            <a:fillRect/>
          </a:stretch>
        </p:blipFill>
        <p:spPr>
          <a:xfrm>
            <a:off x="0" y="819807"/>
            <a:ext cx="12192000" cy="6057899"/>
          </a:xfrm>
          <a:prstGeom prst="rect">
            <a:avLst/>
          </a:prstGeom>
        </p:spPr>
      </p:pic>
    </p:spTree>
    <p:extLst>
      <p:ext uri="{BB962C8B-B14F-4D97-AF65-F5344CB8AC3E}">
        <p14:creationId xmlns:p14="http://schemas.microsoft.com/office/powerpoint/2010/main" val="6673368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85800"/>
            <a:ext cx="11710606" cy="1477323"/>
          </a:xfrm>
          <a:prstGeom prst="rect">
            <a:avLst/>
          </a:prstGeom>
        </p:spPr>
        <p:txBody>
          <a:bodyPr wrap="square" lIns="91436" tIns="45718" rIns="91436" bIns="45718">
            <a:spAutoFit/>
          </a:bodyPr>
          <a:lstStyle/>
          <a:p>
            <a:pPr algn="just"/>
            <a:r>
              <a:rPr lang="en-US" sz="3000" b="1" dirty="0" smtClean="0">
                <a:solidFill>
                  <a:srgbClr val="002060"/>
                </a:solidFill>
                <a:latin typeface="Calibri" pitchFamily="34" charset="0"/>
                <a:cs typeface="Calibri" pitchFamily="34" charset="0"/>
              </a:rPr>
              <a:t>1. </a:t>
            </a:r>
            <a:r>
              <a:rPr lang="en-US" sz="3000" b="1" dirty="0" err="1" smtClean="0">
                <a:solidFill>
                  <a:srgbClr val="002060"/>
                </a:solidFill>
                <a:latin typeface="Calibri" pitchFamily="34" charset="0"/>
                <a:cs typeface="Calibri" pitchFamily="34" charset="0"/>
              </a:rPr>
              <a:t>Các</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nhân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tố</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ảnh</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hưởng</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đến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phát</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triển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và</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phân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bố</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công</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nghiệp</a:t>
            </a:r>
            <a:endParaRPr lang="en-US" sz="3000" b="1" dirty="0" smtClean="0">
              <a:solidFill>
                <a:srgbClr val="002060"/>
              </a:solidFill>
              <a:latin typeface="Calibri" pitchFamily="34" charset="0"/>
              <a:cs typeface="Calibri" pitchFamily="34" charset="0"/>
            </a:endParaRPr>
          </a:p>
          <a:p>
            <a:r>
              <a:rPr lang="en-US" sz="3000" b="1" i="1" dirty="0" smtClean="0">
                <a:solidFill>
                  <a:srgbClr val="002060"/>
                </a:solidFill>
                <a:latin typeface="Calibri" pitchFamily="34" charset="0"/>
                <a:cs typeface="Calibri" pitchFamily="34" charset="0"/>
              </a:rPr>
              <a:t>a. </a:t>
            </a:r>
            <a:r>
              <a:rPr lang="en-US" sz="3000" b="1" i="1" dirty="0" err="1" smtClean="0">
                <a:solidFill>
                  <a:srgbClr val="002060"/>
                </a:solidFill>
                <a:latin typeface="Calibri" pitchFamily="34" charset="0"/>
                <a:cs typeface="Calibri" pitchFamily="34" charset="0"/>
              </a:rPr>
              <a:t>Nhân</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tố</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kinh</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tế</a:t>
            </a:r>
            <a:r>
              <a:rPr lang="en-US" sz="3000" b="1" i="1" dirty="0" smtClean="0">
                <a:solidFill>
                  <a:srgbClr val="002060"/>
                </a:solidFill>
                <a:latin typeface="Calibri" pitchFamily="34" charset="0"/>
                <a:cs typeface="Calibri" pitchFamily="34" charset="0"/>
              </a:rPr>
              <a:t> - </a:t>
            </a:r>
            <a:r>
              <a:rPr lang="en-US" sz="3000" b="1" i="1" dirty="0" err="1" smtClean="0">
                <a:solidFill>
                  <a:srgbClr val="002060"/>
                </a:solidFill>
                <a:latin typeface="Calibri" pitchFamily="34" charset="0"/>
                <a:cs typeface="Calibri" pitchFamily="34" charset="0"/>
              </a:rPr>
              <a:t>xã</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hội</a:t>
            </a:r>
            <a:endParaRPr lang="en-US" sz="3000" b="1" i="1" dirty="0" smtClean="0">
              <a:solidFill>
                <a:srgbClr val="002060"/>
              </a:solidFill>
              <a:latin typeface="Calibri" pitchFamily="34" charset="0"/>
              <a:cs typeface="Calibri" pitchFamily="34" charset="0"/>
            </a:endParaRPr>
          </a:p>
          <a:p>
            <a:r>
              <a:rPr lang="en-US" sz="3000" b="1" i="1" dirty="0" smtClean="0">
                <a:solidFill>
                  <a:srgbClr val="00B050"/>
                </a:solidFill>
                <a:latin typeface="Calibri" pitchFamily="34" charset="0"/>
                <a:cs typeface="Calibri" pitchFamily="34" charset="0"/>
              </a:rPr>
              <a:t>*</a:t>
            </a:r>
            <a:r>
              <a:rPr lang="en-US" sz="3000" b="1" i="1" dirty="0" err="1" smtClean="0">
                <a:solidFill>
                  <a:srgbClr val="00B050"/>
                </a:solidFill>
                <a:latin typeface="Calibri" pitchFamily="34" charset="0"/>
                <a:cs typeface="Calibri" pitchFamily="34" charset="0"/>
              </a:rPr>
              <a:t>Thuận</a:t>
            </a:r>
            <a:r>
              <a:rPr lang="en-US" sz="3000" b="1" i="1" dirty="0" smtClean="0">
                <a:solidFill>
                  <a:srgbClr val="00B050"/>
                </a:solidFill>
                <a:latin typeface="Calibri" pitchFamily="34" charset="0"/>
                <a:cs typeface="Calibri" pitchFamily="34" charset="0"/>
              </a:rPr>
              <a:t> </a:t>
            </a:r>
            <a:r>
              <a:rPr lang="en-US" sz="3000" b="1" i="1" dirty="0" err="1" smtClean="0">
                <a:solidFill>
                  <a:srgbClr val="00B050"/>
                </a:solidFill>
                <a:latin typeface="Calibri" pitchFamily="34" charset="0"/>
                <a:cs typeface="Calibri" pitchFamily="34" charset="0"/>
              </a:rPr>
              <a:t>lợi</a:t>
            </a:r>
            <a:endParaRPr lang="en-US" sz="3000" b="1" i="1" dirty="0">
              <a:solidFill>
                <a:srgbClr val="00B050"/>
              </a:solidFill>
              <a:latin typeface="Calibri" pitchFamily="34" charset="0"/>
              <a:cs typeface="Calibri" pitchFamily="34" charset="0"/>
            </a:endParaRPr>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185863" y="2163123"/>
            <a:ext cx="11675212" cy="3665936"/>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600" b="1" dirty="0" smtClean="0">
                <a:solidFill>
                  <a:srgbClr val="FF0000"/>
                </a:solidFill>
                <a:latin typeface="Calibri" pitchFamily="34" charset="0"/>
                <a:cs typeface="Calibri" pitchFamily="34" charset="0"/>
              </a:rPr>
              <a:t>- </a:t>
            </a:r>
            <a:r>
              <a:rPr lang="vi-VN" sz="3600" b="1" dirty="0" smtClean="0">
                <a:solidFill>
                  <a:srgbClr val="FF0000"/>
                </a:solidFill>
                <a:latin typeface="Calibri" pitchFamily="34" charset="0"/>
                <a:cs typeface="Calibri" pitchFamily="34" charset="0"/>
              </a:rPr>
              <a:t>Thị trư</a:t>
            </a:r>
            <a:r>
              <a:rPr lang="en-US" sz="3600" b="1" dirty="0" smtClean="0">
                <a:solidFill>
                  <a:srgbClr val="FF0000"/>
                </a:solidFill>
                <a:latin typeface="Calibri" pitchFamily="34" charset="0"/>
                <a:cs typeface="Calibri" pitchFamily="34" charset="0"/>
              </a:rPr>
              <a:t>ờ</a:t>
            </a:r>
            <a:r>
              <a:rPr lang="vi-VN" sz="3600" b="1" dirty="0" smtClean="0">
                <a:solidFill>
                  <a:srgbClr val="FF0000"/>
                </a:solidFill>
                <a:latin typeface="Calibri" pitchFamily="34" charset="0"/>
                <a:cs typeface="Calibri" pitchFamily="34" charset="0"/>
              </a:rPr>
              <a:t>ng: </a:t>
            </a:r>
            <a:endParaRPr lang="en-US" sz="3600" b="1" dirty="0" smtClean="0">
              <a:solidFill>
                <a:srgbClr val="FF0000"/>
              </a:solidFill>
              <a:latin typeface="Calibri" pitchFamily="34" charset="0"/>
              <a:cs typeface="Calibri" pitchFamily="34" charset="0"/>
            </a:endParaRPr>
          </a:p>
          <a:p>
            <a:pPr algn="just">
              <a:lnSpc>
                <a:spcPct val="130000"/>
              </a:lnSpc>
            </a:pPr>
            <a:r>
              <a:rPr lang="en-US" sz="3600" b="1" dirty="0" smtClean="0">
                <a:latin typeface="Calibri" pitchFamily="34" charset="0"/>
                <a:cs typeface="Calibri" pitchFamily="34" charset="0"/>
              </a:rPr>
              <a:t>+ </a:t>
            </a:r>
            <a:r>
              <a:rPr lang="vi-VN" sz="3600" b="1" dirty="0" smtClean="0">
                <a:latin typeface="Calibri" pitchFamily="34" charset="0"/>
                <a:cs typeface="Calibri" pitchFamily="34" charset="0"/>
              </a:rPr>
              <a:t>Thị trường trong nước và quốc tế ngày càng được mở rộng</a:t>
            </a:r>
            <a:r>
              <a:rPr lang="en-US" sz="3600" b="1" dirty="0" smtClean="0">
                <a:latin typeface="Calibri" pitchFamily="34" charset="0"/>
                <a:cs typeface="Calibri" pitchFamily="34" charset="0"/>
              </a:rPr>
              <a:t> =&gt; </a:t>
            </a:r>
            <a:r>
              <a:rPr lang="vi-VN" sz="3600" b="1" dirty="0" smtClean="0">
                <a:latin typeface="Calibri" pitchFamily="34" charset="0"/>
                <a:cs typeface="Calibri" pitchFamily="34" charset="0"/>
              </a:rPr>
              <a:t>phát triển các ngành công nghiệp. </a:t>
            </a:r>
            <a:endParaRPr lang="en-US" sz="3600" b="1" dirty="0" smtClean="0">
              <a:latin typeface="Calibri" pitchFamily="34" charset="0"/>
              <a:cs typeface="Calibri" pitchFamily="34" charset="0"/>
            </a:endParaRPr>
          </a:p>
          <a:p>
            <a:pPr algn="just">
              <a:lnSpc>
                <a:spcPct val="130000"/>
              </a:lnSpc>
            </a:pPr>
            <a:r>
              <a:rPr lang="en-US" sz="3600" b="1" dirty="0" smtClean="0">
                <a:latin typeface="Calibri" pitchFamily="34" charset="0"/>
                <a:cs typeface="Calibri" pitchFamily="34" charset="0"/>
              </a:rPr>
              <a:t>+ </a:t>
            </a:r>
            <a:r>
              <a:rPr lang="vi-VN" sz="3600" b="1" dirty="0" smtClean="0">
                <a:latin typeface="Calibri" pitchFamily="34" charset="0"/>
                <a:cs typeface="Calibri" pitchFamily="34" charset="0"/>
              </a:rPr>
              <a:t>Nhiều sản phẩm công nghiệp đã xuất khẩu sang Hoa Kỳ, Nhật Bản, các nước EU,...</a:t>
            </a:r>
            <a:endParaRPr lang="en-US" sz="3600" b="1" dirty="0">
              <a:latin typeface="Calibri" pitchFamily="34" charset="0"/>
              <a:cs typeface="Calibri" pitchFamily="34" charset="0"/>
            </a:endParaRPr>
          </a:p>
        </p:txBody>
      </p:sp>
      <p:sp>
        <p:nvSpPr>
          <p:cNvPr id="7" name="TextBox 6"/>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476147"/>
            <a:ext cx="11710606" cy="1477323"/>
          </a:xfrm>
          <a:prstGeom prst="rect">
            <a:avLst/>
          </a:prstGeom>
        </p:spPr>
        <p:txBody>
          <a:bodyPr wrap="square" lIns="91436" tIns="45718" rIns="91436" bIns="45718">
            <a:spAutoFit/>
          </a:bodyPr>
          <a:lstStyle/>
          <a:p>
            <a:pPr algn="just"/>
            <a:r>
              <a:rPr lang="en-US" sz="3000" b="1" dirty="0" smtClean="0">
                <a:solidFill>
                  <a:srgbClr val="002060"/>
                </a:solidFill>
                <a:latin typeface="Calibri" pitchFamily="34" charset="0"/>
                <a:cs typeface="Calibri" pitchFamily="34" charset="0"/>
              </a:rPr>
              <a:t>1. </a:t>
            </a:r>
            <a:r>
              <a:rPr lang="en-US" sz="3000" b="1" dirty="0" err="1" smtClean="0">
                <a:solidFill>
                  <a:srgbClr val="002060"/>
                </a:solidFill>
                <a:latin typeface="Calibri" pitchFamily="34" charset="0"/>
                <a:cs typeface="Calibri" pitchFamily="34" charset="0"/>
              </a:rPr>
              <a:t>Các</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nhân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tố</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ảnh</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hưởng</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đến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phát</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triển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và</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phân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bố</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công</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nghiệp</a:t>
            </a:r>
            <a:endParaRPr lang="en-US" sz="3000" b="1" dirty="0" smtClean="0">
              <a:solidFill>
                <a:srgbClr val="002060"/>
              </a:solidFill>
              <a:latin typeface="Calibri" pitchFamily="34" charset="0"/>
              <a:cs typeface="Calibri" pitchFamily="34" charset="0"/>
            </a:endParaRPr>
          </a:p>
          <a:p>
            <a:r>
              <a:rPr lang="en-US" sz="3000" b="1" i="1" dirty="0" smtClean="0">
                <a:solidFill>
                  <a:srgbClr val="002060"/>
                </a:solidFill>
                <a:latin typeface="Calibri" pitchFamily="34" charset="0"/>
                <a:cs typeface="Calibri" pitchFamily="34" charset="0"/>
              </a:rPr>
              <a:t>a. </a:t>
            </a:r>
            <a:r>
              <a:rPr lang="en-US" sz="3000" b="1" i="1" dirty="0" err="1" smtClean="0">
                <a:solidFill>
                  <a:srgbClr val="002060"/>
                </a:solidFill>
                <a:latin typeface="Calibri" pitchFamily="34" charset="0"/>
                <a:cs typeface="Calibri" pitchFamily="34" charset="0"/>
              </a:rPr>
              <a:t>Nhân</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tố</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kinh</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tế</a:t>
            </a:r>
            <a:r>
              <a:rPr lang="en-US" sz="3000" b="1" i="1" dirty="0" smtClean="0">
                <a:solidFill>
                  <a:srgbClr val="002060"/>
                </a:solidFill>
                <a:latin typeface="Calibri" pitchFamily="34" charset="0"/>
                <a:cs typeface="Calibri" pitchFamily="34" charset="0"/>
              </a:rPr>
              <a:t> - </a:t>
            </a:r>
            <a:r>
              <a:rPr lang="en-US" sz="3000" b="1" i="1" dirty="0" err="1" smtClean="0">
                <a:solidFill>
                  <a:srgbClr val="002060"/>
                </a:solidFill>
                <a:latin typeface="Calibri" pitchFamily="34" charset="0"/>
                <a:cs typeface="Calibri" pitchFamily="34" charset="0"/>
              </a:rPr>
              <a:t>xã</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hội</a:t>
            </a:r>
            <a:endParaRPr lang="en-US" sz="3000" b="1" i="1" dirty="0" smtClean="0">
              <a:solidFill>
                <a:srgbClr val="002060"/>
              </a:solidFill>
              <a:latin typeface="Calibri" pitchFamily="34" charset="0"/>
              <a:cs typeface="Calibri" pitchFamily="34" charset="0"/>
            </a:endParaRPr>
          </a:p>
          <a:p>
            <a:r>
              <a:rPr lang="en-US" sz="3000" b="1" i="1" dirty="0" smtClean="0">
                <a:latin typeface="Calibri" pitchFamily="34" charset="0"/>
                <a:cs typeface="Calibri" pitchFamily="34" charset="0"/>
              </a:rPr>
              <a:t>*</a:t>
            </a:r>
            <a:r>
              <a:rPr lang="en-US" sz="3000" b="1" i="1" dirty="0" err="1" smtClean="0">
                <a:solidFill>
                  <a:srgbClr val="00B050"/>
                </a:solidFill>
                <a:latin typeface="Calibri" pitchFamily="34" charset="0"/>
                <a:cs typeface="Calibri" pitchFamily="34" charset="0"/>
              </a:rPr>
              <a:t>Thuận</a:t>
            </a:r>
            <a:r>
              <a:rPr lang="en-US" sz="3000" b="1" i="1" dirty="0" smtClean="0">
                <a:solidFill>
                  <a:srgbClr val="00B050"/>
                </a:solidFill>
                <a:latin typeface="Calibri" pitchFamily="34" charset="0"/>
                <a:cs typeface="Calibri" pitchFamily="34" charset="0"/>
              </a:rPr>
              <a:t> </a:t>
            </a:r>
            <a:r>
              <a:rPr lang="en-US" sz="3000" b="1" i="1" dirty="0" err="1" smtClean="0">
                <a:solidFill>
                  <a:srgbClr val="00B050"/>
                </a:solidFill>
                <a:latin typeface="Calibri" pitchFamily="34" charset="0"/>
                <a:cs typeface="Calibri" pitchFamily="34" charset="0"/>
              </a:rPr>
              <a:t>lợi</a:t>
            </a:r>
            <a:endParaRPr lang="en-US" sz="3000" b="1" i="1" dirty="0">
              <a:solidFill>
                <a:srgbClr val="00B050"/>
              </a:solidFill>
              <a:latin typeface="Calibri" pitchFamily="34" charset="0"/>
              <a:cs typeface="Calibri" pitchFamily="34" charset="0"/>
            </a:endParaRPr>
          </a:p>
        </p:txBody>
      </p:sp>
      <p:sp>
        <p:nvSpPr>
          <p:cNvPr id="6" name="Rectangle 1"/>
          <p:cNvSpPr>
            <a:spLocks noChangeArrowheads="1"/>
          </p:cNvSpPr>
          <p:nvPr/>
        </p:nvSpPr>
        <p:spPr bwMode="auto">
          <a:xfrm>
            <a:off x="156798" y="1826749"/>
            <a:ext cx="11675212" cy="5106330"/>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vi-VN" sz="3600" b="1" dirty="0" smtClean="0">
                <a:solidFill>
                  <a:srgbClr val="FF0000"/>
                </a:solidFill>
                <a:latin typeface="Calibri" pitchFamily="34" charset="0"/>
                <a:cs typeface="Calibri" pitchFamily="34" charset="0"/>
              </a:rPr>
              <a:t>- Khoa học công nghệ, vốn và cơ sở vật chất kĩ thuật: </a:t>
            </a:r>
            <a:endParaRPr lang="en-US" sz="3600" b="1" dirty="0" smtClean="0">
              <a:solidFill>
                <a:srgbClr val="FF0000"/>
              </a:solidFill>
              <a:latin typeface="Calibri" pitchFamily="34" charset="0"/>
              <a:cs typeface="Calibri" pitchFamily="34" charset="0"/>
            </a:endParaRPr>
          </a:p>
          <a:p>
            <a:pPr algn="just">
              <a:lnSpc>
                <a:spcPct val="130000"/>
              </a:lnSpc>
            </a:pPr>
            <a:r>
              <a:rPr lang="en-US" sz="3600" b="1" dirty="0" smtClean="0">
                <a:latin typeface="Calibri" pitchFamily="34" charset="0"/>
                <a:cs typeface="Calibri" pitchFamily="34" charset="0"/>
              </a:rPr>
              <a:t>+ T</a:t>
            </a:r>
            <a:r>
              <a:rPr lang="vi-VN" sz="3600" b="1" dirty="0" smtClean="0">
                <a:latin typeface="Calibri" pitchFamily="34" charset="0"/>
                <a:cs typeface="Calibri" pitchFamily="34" charset="0"/>
              </a:rPr>
              <a:t>ăng cường đầu tư cho nghiên cứu và chuyển giao công nghệ, áp dụng nhiều công nghệ tiên tiến vào sản xuất </a:t>
            </a:r>
            <a:r>
              <a:rPr lang="en-US" sz="3600" b="1" dirty="0" smtClean="0">
                <a:latin typeface="Calibri" pitchFamily="34" charset="0"/>
                <a:cs typeface="Calibri" pitchFamily="34" charset="0"/>
              </a:rPr>
              <a:t>=&gt;</a:t>
            </a:r>
            <a:r>
              <a:rPr lang="vi-VN" sz="3600" b="1" dirty="0" smtClean="0">
                <a:latin typeface="Calibri" pitchFamily="34" charset="0"/>
                <a:cs typeface="Calibri" pitchFamily="34" charset="0"/>
              </a:rPr>
              <a:t>nâng cao năng suất và giá trị của các sản phẩm công nghiệp. </a:t>
            </a:r>
            <a:endParaRPr lang="en-US" sz="3600" b="1" dirty="0" smtClean="0">
              <a:latin typeface="Calibri" pitchFamily="34" charset="0"/>
              <a:cs typeface="Calibri" pitchFamily="34" charset="0"/>
            </a:endParaRPr>
          </a:p>
          <a:p>
            <a:pPr algn="just">
              <a:lnSpc>
                <a:spcPct val="130000"/>
              </a:lnSpc>
            </a:pPr>
            <a:r>
              <a:rPr lang="en-US" sz="3600" b="1" dirty="0" smtClean="0">
                <a:latin typeface="Calibri" pitchFamily="34" charset="0"/>
                <a:cs typeface="Calibri" pitchFamily="34" charset="0"/>
              </a:rPr>
              <a:t>+ </a:t>
            </a:r>
            <a:r>
              <a:rPr lang="vi-VN" sz="3600" b="1" dirty="0" smtClean="0">
                <a:latin typeface="Calibri" pitchFamily="34" charset="0"/>
                <a:cs typeface="Calibri" pitchFamily="34" charset="0"/>
              </a:rPr>
              <a:t>Vốn đầu tư cho công nghiệp ngày càng tăng.</a:t>
            </a:r>
            <a:endParaRPr lang="en-US" sz="3600" b="1" dirty="0" smtClean="0">
              <a:latin typeface="Calibri" pitchFamily="34" charset="0"/>
              <a:cs typeface="Calibri" pitchFamily="34" charset="0"/>
            </a:endParaRPr>
          </a:p>
          <a:p>
            <a:pPr algn="just">
              <a:lnSpc>
                <a:spcPct val="130000"/>
              </a:lnSpc>
            </a:pPr>
            <a:r>
              <a:rPr lang="en-US" sz="3600" b="1" dirty="0" smtClean="0">
                <a:latin typeface="Calibri" pitchFamily="34" charset="0"/>
                <a:cs typeface="Calibri" pitchFamily="34" charset="0"/>
              </a:rPr>
              <a:t>+</a:t>
            </a:r>
            <a:r>
              <a:rPr lang="vi-VN" sz="3600" b="1" dirty="0" smtClean="0">
                <a:latin typeface="Calibri" pitchFamily="34" charset="0"/>
                <a:cs typeface="Calibri" pitchFamily="34" charset="0"/>
              </a:rPr>
              <a:t> Cơ sở vật chất kĩ thuật được đầu tư phát triển hiện đại.</a:t>
            </a:r>
            <a:endParaRPr lang="en-US" sz="3600" b="1" dirty="0">
              <a:latin typeface="Calibri" pitchFamily="34" charset="0"/>
              <a:cs typeface="Calibri" pitchFamily="34" charset="0"/>
            </a:endParaRPr>
          </a:p>
        </p:txBody>
      </p:sp>
      <p:sp>
        <p:nvSpPr>
          <p:cNvPr id="7" name="TextBox 6"/>
          <p:cNvSpPr txBox="1"/>
          <p:nvPr/>
        </p:nvSpPr>
        <p:spPr>
          <a:xfrm>
            <a:off x="228600" y="-9633"/>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p:cTn id="28"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261257" y="1275776"/>
            <a:ext cx="11756572" cy="579518"/>
          </a:xfrm>
          <a:prstGeom prst="rect">
            <a:avLst/>
          </a:prstGeom>
        </p:spPr>
        <p:txBody>
          <a:bodyPr wrap="square" lIns="0" tIns="0" rIns="0" bIns="0" rtlCol="0" anchor="t">
            <a:spAutoFit/>
          </a:bodyPr>
          <a:lstStyle/>
          <a:p>
            <a:pPr algn="just">
              <a:lnSpc>
                <a:spcPct val="150000"/>
              </a:lnSpc>
            </a:pPr>
            <a:r>
              <a:rPr lang="en-US" sz="2800" b="1" dirty="0">
                <a:solidFill>
                  <a:srgbClr val="000B5D"/>
                </a:solidFill>
                <a:latin typeface="Calibri" pitchFamily="34" charset="0"/>
                <a:cs typeface="Calibri" pitchFamily="34" charset="0"/>
              </a:rPr>
              <a:t>CSHT, CSVC KT </a:t>
            </a:r>
            <a:r>
              <a:rPr lang="en-US" sz="2800" b="1" dirty="0" err="1">
                <a:solidFill>
                  <a:srgbClr val="000B5D"/>
                </a:solidFill>
                <a:latin typeface="Calibri" pitchFamily="34" charset="0"/>
                <a:cs typeface="Calibri" pitchFamily="34" charset="0"/>
              </a:rPr>
              <a:t>có</a:t>
            </a:r>
            <a:r>
              <a:rPr lang="en-US" sz="2800" b="1" dirty="0">
                <a:solidFill>
                  <a:srgbClr val="000B5D"/>
                </a:solidFill>
                <a:latin typeface="Calibri" pitchFamily="34" charset="0"/>
                <a:cs typeface="Calibri" pitchFamily="34" charset="0"/>
              </a:rPr>
              <a:t> </a:t>
            </a:r>
            <a:r>
              <a:rPr lang="en-US" sz="2800" b="1" dirty="0" err="1">
                <a:solidFill>
                  <a:srgbClr val="000B5D"/>
                </a:solidFill>
                <a:latin typeface="Calibri" pitchFamily="34" charset="0"/>
                <a:cs typeface="Calibri" pitchFamily="34" charset="0"/>
              </a:rPr>
              <a:t>nhiều</a:t>
            </a:r>
            <a:r>
              <a:rPr lang="en-US" sz="2800" b="1" dirty="0">
                <a:solidFill>
                  <a:srgbClr val="000B5D"/>
                </a:solidFill>
                <a:latin typeface="Calibri" pitchFamily="34" charset="0"/>
                <a:cs typeface="Calibri" pitchFamily="34" charset="0"/>
              </a:rPr>
              <a:t> </a:t>
            </a:r>
            <a:r>
              <a:rPr lang="en-US" sz="2800" b="1" dirty="0" err="1">
                <a:solidFill>
                  <a:srgbClr val="000B5D"/>
                </a:solidFill>
                <a:latin typeface="Calibri" pitchFamily="34" charset="0"/>
                <a:cs typeface="Calibri" pitchFamily="34" charset="0"/>
              </a:rPr>
              <a:t>đổi</a:t>
            </a:r>
            <a:r>
              <a:rPr lang="en-US" sz="2800" b="1" dirty="0">
                <a:solidFill>
                  <a:srgbClr val="000B5D"/>
                </a:solidFill>
                <a:latin typeface="Calibri" pitchFamily="34" charset="0"/>
                <a:cs typeface="Calibri" pitchFamily="34" charset="0"/>
              </a:rPr>
              <a:t> </a:t>
            </a:r>
            <a:r>
              <a:rPr lang="en-US" sz="2800" b="1" dirty="0" err="1">
                <a:solidFill>
                  <a:srgbClr val="000B5D"/>
                </a:solidFill>
                <a:latin typeface="Calibri" pitchFamily="34" charset="0"/>
                <a:cs typeface="Calibri" pitchFamily="34" charset="0"/>
              </a:rPr>
              <a:t>mới</a:t>
            </a:r>
            <a:r>
              <a:rPr lang="en-US" sz="2800" b="1" dirty="0">
                <a:solidFill>
                  <a:srgbClr val="000B5D"/>
                </a:solidFill>
                <a:latin typeface="Calibri" pitchFamily="34" charset="0"/>
                <a:cs typeface="Calibri" pitchFamily="34" charset="0"/>
              </a:rPr>
              <a:t> </a:t>
            </a:r>
            <a:r>
              <a:rPr lang="en-US" sz="2800" b="1" dirty="0" err="1">
                <a:solidFill>
                  <a:srgbClr val="000B5D"/>
                </a:solidFill>
                <a:latin typeface="Calibri" pitchFamily="34" charset="0"/>
                <a:cs typeface="Calibri" pitchFamily="34" charset="0"/>
              </a:rPr>
              <a:t>và</a:t>
            </a:r>
            <a:r>
              <a:rPr lang="en-US" sz="2800" b="1" dirty="0">
                <a:solidFill>
                  <a:srgbClr val="000B5D"/>
                </a:solidFill>
                <a:latin typeface="Calibri" pitchFamily="34" charset="0"/>
                <a:cs typeface="Calibri" pitchFamily="34" charset="0"/>
              </a:rPr>
              <a:t> </a:t>
            </a:r>
            <a:r>
              <a:rPr lang="en-US" sz="2800" b="1" dirty="0" err="1">
                <a:solidFill>
                  <a:srgbClr val="000B5D"/>
                </a:solidFill>
                <a:latin typeface="Calibri" pitchFamily="34" charset="0"/>
                <a:cs typeface="Calibri" pitchFamily="34" charset="0"/>
              </a:rPr>
              <a:t>ngày</a:t>
            </a:r>
            <a:r>
              <a:rPr lang="en-US" sz="2800" b="1" dirty="0">
                <a:solidFill>
                  <a:srgbClr val="000B5D"/>
                </a:solidFill>
                <a:latin typeface="Calibri" pitchFamily="34" charset="0"/>
                <a:cs typeface="Calibri" pitchFamily="34" charset="0"/>
              </a:rPr>
              <a:t> </a:t>
            </a:r>
            <a:r>
              <a:rPr lang="en-US" sz="2800" b="1" dirty="0" err="1">
                <a:solidFill>
                  <a:srgbClr val="000B5D"/>
                </a:solidFill>
                <a:latin typeface="Calibri" pitchFamily="34" charset="0"/>
                <a:cs typeface="Calibri" pitchFamily="34" charset="0"/>
              </a:rPr>
              <a:t>càng</a:t>
            </a:r>
            <a:r>
              <a:rPr lang="en-US" sz="2800" b="1" dirty="0">
                <a:solidFill>
                  <a:srgbClr val="000B5D"/>
                </a:solidFill>
                <a:latin typeface="Calibri" pitchFamily="34" charset="0"/>
                <a:cs typeface="Calibri" pitchFamily="34" charset="0"/>
              </a:rPr>
              <a:t> </a:t>
            </a:r>
            <a:r>
              <a:rPr lang="en-US" sz="2800" b="1" dirty="0" err="1">
                <a:solidFill>
                  <a:srgbClr val="000B5D"/>
                </a:solidFill>
                <a:latin typeface="Calibri" pitchFamily="34" charset="0"/>
                <a:cs typeface="Calibri" pitchFamily="34" charset="0"/>
              </a:rPr>
              <a:t>hoàn</a:t>
            </a:r>
            <a:r>
              <a:rPr lang="en-US" sz="2800" b="1" dirty="0">
                <a:solidFill>
                  <a:srgbClr val="000B5D"/>
                </a:solidFill>
                <a:latin typeface="Calibri" pitchFamily="34" charset="0"/>
                <a:cs typeface="Calibri" pitchFamily="34" charset="0"/>
              </a:rPr>
              <a:t> </a:t>
            </a:r>
            <a:r>
              <a:rPr lang="en-US" sz="2800" b="1" dirty="0" err="1">
                <a:solidFill>
                  <a:srgbClr val="000B5D"/>
                </a:solidFill>
                <a:latin typeface="Calibri" pitchFamily="34" charset="0"/>
                <a:cs typeface="Calibri" pitchFamily="34" charset="0"/>
              </a:rPr>
              <a:t>thiện</a:t>
            </a:r>
            <a:r>
              <a:rPr lang="en-US" sz="2800" b="1" dirty="0">
                <a:solidFill>
                  <a:srgbClr val="000B5D"/>
                </a:solidFill>
                <a:latin typeface="Calibri" pitchFamily="34" charset="0"/>
                <a:cs typeface="Calibri" pitchFamily="34" charset="0"/>
              </a:rPr>
              <a:t> </a:t>
            </a:r>
            <a:r>
              <a:rPr lang="en-US" sz="2800" b="1" dirty="0" err="1">
                <a:solidFill>
                  <a:srgbClr val="000B5D"/>
                </a:solidFill>
                <a:latin typeface="Calibri" pitchFamily="34" charset="0"/>
                <a:cs typeface="Calibri" pitchFamily="34" charset="0"/>
              </a:rPr>
              <a:t>trên</a:t>
            </a:r>
            <a:r>
              <a:rPr lang="en-US" sz="2800" b="1" dirty="0">
                <a:solidFill>
                  <a:srgbClr val="000B5D"/>
                </a:solidFill>
                <a:latin typeface="Calibri" pitchFamily="34" charset="0"/>
                <a:cs typeface="Calibri" pitchFamily="34" charset="0"/>
              </a:rPr>
              <a:t> </a:t>
            </a:r>
            <a:r>
              <a:rPr lang="en-US" sz="2800" b="1" dirty="0" err="1">
                <a:solidFill>
                  <a:srgbClr val="000B5D"/>
                </a:solidFill>
                <a:latin typeface="Calibri" pitchFamily="34" charset="0"/>
                <a:cs typeface="Calibri" pitchFamily="34" charset="0"/>
              </a:rPr>
              <a:t>phạm</a:t>
            </a:r>
            <a:r>
              <a:rPr lang="en-US" sz="2800" b="1" dirty="0">
                <a:solidFill>
                  <a:srgbClr val="000B5D"/>
                </a:solidFill>
                <a:latin typeface="Calibri" pitchFamily="34" charset="0"/>
                <a:cs typeface="Calibri" pitchFamily="34" charset="0"/>
              </a:rPr>
              <a:t> vi </a:t>
            </a:r>
            <a:r>
              <a:rPr lang="en-US" sz="2800" b="1" dirty="0" err="1">
                <a:solidFill>
                  <a:srgbClr val="000B5D"/>
                </a:solidFill>
                <a:latin typeface="Calibri" pitchFamily="34" charset="0"/>
                <a:cs typeface="Calibri" pitchFamily="34" charset="0"/>
              </a:rPr>
              <a:t>cả</a:t>
            </a:r>
            <a:r>
              <a:rPr lang="en-US" sz="2800" b="1" dirty="0">
                <a:solidFill>
                  <a:srgbClr val="000B5D"/>
                </a:solidFill>
                <a:latin typeface="Calibri" pitchFamily="34" charset="0"/>
                <a:cs typeface="Calibri" pitchFamily="34" charset="0"/>
              </a:rPr>
              <a:t> </a:t>
            </a:r>
            <a:r>
              <a:rPr lang="en-US" sz="2800" b="1" dirty="0" err="1">
                <a:solidFill>
                  <a:srgbClr val="000B5D"/>
                </a:solidFill>
                <a:latin typeface="Calibri" pitchFamily="34" charset="0"/>
                <a:cs typeface="Calibri" pitchFamily="34" charset="0"/>
              </a:rPr>
              <a:t>nước</a:t>
            </a:r>
            <a:r>
              <a:rPr lang="en-US" sz="2800" b="1" dirty="0" smtClean="0">
                <a:solidFill>
                  <a:srgbClr val="000B5D"/>
                </a:solidFill>
                <a:latin typeface="Calibri" pitchFamily="34" charset="0"/>
                <a:cs typeface="Calibri" pitchFamily="34" charset="0"/>
              </a:rPr>
              <a:t>.</a:t>
            </a:r>
            <a:endParaRPr lang="en-US" sz="2800" b="1" dirty="0">
              <a:solidFill>
                <a:srgbClr val="000B5D"/>
              </a:solidFill>
              <a:latin typeface="Calibri" pitchFamily="34" charset="0"/>
              <a:cs typeface="Calibri" pitchFamily="34" charset="0"/>
            </a:endParaRPr>
          </a:p>
        </p:txBody>
      </p:sp>
      <p:sp>
        <p:nvSpPr>
          <p:cNvPr id="2" name="Rectangle 1"/>
          <p:cNvSpPr/>
          <p:nvPr/>
        </p:nvSpPr>
        <p:spPr>
          <a:xfrm>
            <a:off x="5985225" y="6184104"/>
            <a:ext cx="5828378" cy="430881"/>
          </a:xfrm>
          <a:prstGeom prst="rect">
            <a:avLst/>
          </a:prstGeom>
          <a:solidFill>
            <a:srgbClr val="0000FF"/>
          </a:solidFill>
        </p:spPr>
        <p:txBody>
          <a:bodyPr wrap="none" lIns="60954" tIns="30477" rIns="60954" bIns="30477">
            <a:spAutoFit/>
          </a:bodyPr>
          <a:lstStyle/>
          <a:p>
            <a:r>
              <a:rPr lang="vi-VN" sz="2400" b="1" dirty="0">
                <a:solidFill>
                  <a:schemeClr val="bg1"/>
                </a:solidFill>
                <a:latin typeface="Calibri" pitchFamily="34" charset="0"/>
                <a:cs typeface="Calibri" pitchFamily="34" charset="0"/>
              </a:rPr>
              <a:t>Khu Công nghiệp Sonadezi Châu </a:t>
            </a:r>
            <a:r>
              <a:rPr lang="vi-VN" sz="2400" b="1">
                <a:solidFill>
                  <a:schemeClr val="bg1"/>
                </a:solidFill>
                <a:latin typeface="Calibri" pitchFamily="34" charset="0"/>
                <a:cs typeface="Calibri" pitchFamily="34" charset="0"/>
              </a:rPr>
              <a:t>Đức </a:t>
            </a:r>
            <a:r>
              <a:rPr lang="en-US" sz="2400" b="1" smtClean="0">
                <a:solidFill>
                  <a:schemeClr val="bg1"/>
                </a:solidFill>
                <a:latin typeface="Calibri" pitchFamily="34" charset="0"/>
                <a:cs typeface="Calibri" pitchFamily="34" charset="0"/>
              </a:rPr>
              <a:t>(BR-VT)</a:t>
            </a:r>
            <a:endParaRPr lang="vi-VN" sz="2400" b="1" dirty="0">
              <a:solidFill>
                <a:schemeClr val="bg1"/>
              </a:solidFill>
              <a:latin typeface="Calibri" pitchFamily="34" charset="0"/>
              <a:cs typeface="Calibri" pitchFamily="34" charset="0"/>
            </a:endParaRPr>
          </a:p>
        </p:txBody>
      </p:sp>
      <p:pic>
        <p:nvPicPr>
          <p:cNvPr id="4" name="Picture 3"/>
          <p:cNvPicPr>
            <a:picLocks noChangeAspect="1"/>
          </p:cNvPicPr>
          <p:nvPr/>
        </p:nvPicPr>
        <p:blipFill>
          <a:blip r:embed="rId2"/>
          <a:stretch>
            <a:fillRect/>
          </a:stretch>
        </p:blipFill>
        <p:spPr>
          <a:xfrm>
            <a:off x="5905042" y="2311699"/>
            <a:ext cx="6066837" cy="3791773"/>
          </a:xfrm>
          <a:prstGeom prst="rect">
            <a:avLst/>
          </a:prstGeom>
        </p:spPr>
      </p:pic>
      <p:pic>
        <p:nvPicPr>
          <p:cNvPr id="5" name="Picture 4"/>
          <p:cNvPicPr>
            <a:picLocks noChangeAspect="1"/>
          </p:cNvPicPr>
          <p:nvPr/>
        </p:nvPicPr>
        <p:blipFill>
          <a:blip r:embed="rId3"/>
          <a:stretch>
            <a:fillRect/>
          </a:stretch>
        </p:blipFill>
        <p:spPr>
          <a:xfrm>
            <a:off x="254000" y="2311699"/>
            <a:ext cx="5526562" cy="3791773"/>
          </a:xfrm>
          <a:prstGeom prst="rect">
            <a:avLst/>
          </a:prstGeom>
        </p:spPr>
      </p:pic>
      <p:sp>
        <p:nvSpPr>
          <p:cNvPr id="23" name="Rectangle 22"/>
          <p:cNvSpPr/>
          <p:nvPr/>
        </p:nvSpPr>
        <p:spPr>
          <a:xfrm>
            <a:off x="134051" y="6231402"/>
            <a:ext cx="5646511" cy="430881"/>
          </a:xfrm>
          <a:prstGeom prst="rect">
            <a:avLst/>
          </a:prstGeom>
          <a:solidFill>
            <a:srgbClr val="0000FF"/>
          </a:solidFill>
        </p:spPr>
        <p:txBody>
          <a:bodyPr wrap="square" lIns="60954" tIns="30477" rIns="60954" bIns="30477">
            <a:spAutoFit/>
          </a:bodyPr>
          <a:lstStyle/>
          <a:p>
            <a:pPr algn="ctr"/>
            <a:r>
              <a:rPr lang="en-US" sz="2400" b="1" dirty="0" err="1" smtClean="0">
                <a:solidFill>
                  <a:schemeClr val="bg1"/>
                </a:solidFill>
                <a:latin typeface="Calibri" pitchFamily="34" charset="0"/>
                <a:cs typeface="Calibri" pitchFamily="34" charset="0"/>
              </a:rPr>
              <a:t>Hệ</a:t>
            </a:r>
            <a:r>
              <a:rPr lang="en-US" sz="2400" b="1" dirty="0" smtClean="0">
                <a:solidFill>
                  <a:schemeClr val="bg1"/>
                </a:solidFill>
                <a:latin typeface="Calibri" pitchFamily="34" charset="0"/>
                <a:cs typeface="Calibri" pitchFamily="34" charset="0"/>
              </a:rPr>
              <a:t> </a:t>
            </a:r>
            <a:r>
              <a:rPr lang="en-US" sz="2400" b="1" dirty="0" err="1" smtClean="0">
                <a:solidFill>
                  <a:schemeClr val="bg1"/>
                </a:solidFill>
                <a:latin typeface="Calibri" pitchFamily="34" charset="0"/>
                <a:cs typeface="Calibri" pitchFamily="34" charset="0"/>
              </a:rPr>
              <a:t>thống</a:t>
            </a:r>
            <a:r>
              <a:rPr lang="en-US" sz="2400" b="1" dirty="0" smtClean="0">
                <a:solidFill>
                  <a:schemeClr val="bg1"/>
                </a:solidFill>
                <a:latin typeface="Calibri" pitchFamily="34" charset="0"/>
                <a:cs typeface="Calibri" pitchFamily="34" charset="0"/>
              </a:rPr>
              <a:t> </a:t>
            </a:r>
            <a:r>
              <a:rPr lang="en-US" sz="2400" b="1" dirty="0" err="1" smtClean="0">
                <a:solidFill>
                  <a:schemeClr val="bg1"/>
                </a:solidFill>
                <a:latin typeface="Calibri" pitchFamily="34" charset="0"/>
                <a:cs typeface="Calibri" pitchFamily="34" charset="0"/>
              </a:rPr>
              <a:t>giao</a:t>
            </a:r>
            <a:r>
              <a:rPr lang="en-US" sz="2400" b="1" dirty="0" smtClean="0">
                <a:solidFill>
                  <a:schemeClr val="bg1"/>
                </a:solidFill>
                <a:latin typeface="Calibri" pitchFamily="34" charset="0"/>
                <a:cs typeface="Calibri" pitchFamily="34" charset="0"/>
              </a:rPr>
              <a:t> </a:t>
            </a:r>
            <a:r>
              <a:rPr lang="en-US" sz="2400" b="1" dirty="0" err="1" smtClean="0">
                <a:solidFill>
                  <a:schemeClr val="bg1"/>
                </a:solidFill>
                <a:latin typeface="Calibri" pitchFamily="34" charset="0"/>
                <a:cs typeface="Calibri" pitchFamily="34" charset="0"/>
              </a:rPr>
              <a:t>thông</a:t>
            </a:r>
            <a:r>
              <a:rPr lang="en-US" sz="2400" b="1" dirty="0" smtClean="0">
                <a:solidFill>
                  <a:schemeClr val="bg1"/>
                </a:solidFill>
                <a:latin typeface="Calibri" pitchFamily="34" charset="0"/>
                <a:cs typeface="Calibri" pitchFamily="34" charset="0"/>
              </a:rPr>
              <a:t> </a:t>
            </a:r>
            <a:r>
              <a:rPr lang="en-US" sz="2400" b="1" dirty="0" err="1" smtClean="0">
                <a:solidFill>
                  <a:schemeClr val="bg1"/>
                </a:solidFill>
                <a:latin typeface="Calibri" pitchFamily="34" charset="0"/>
                <a:cs typeface="Calibri" pitchFamily="34" charset="0"/>
              </a:rPr>
              <a:t>ngày</a:t>
            </a:r>
            <a:r>
              <a:rPr lang="en-US" sz="2400" b="1" dirty="0" smtClean="0">
                <a:solidFill>
                  <a:schemeClr val="bg1"/>
                </a:solidFill>
                <a:latin typeface="Calibri" pitchFamily="34" charset="0"/>
                <a:cs typeface="Calibri" pitchFamily="34" charset="0"/>
              </a:rPr>
              <a:t> </a:t>
            </a:r>
            <a:r>
              <a:rPr lang="en-US" sz="2400" b="1" err="1" smtClean="0">
                <a:solidFill>
                  <a:schemeClr val="bg1"/>
                </a:solidFill>
                <a:latin typeface="Calibri" pitchFamily="34" charset="0"/>
                <a:cs typeface="Calibri" pitchFamily="34" charset="0"/>
              </a:rPr>
              <a:t>càng</a:t>
            </a:r>
            <a:r>
              <a:rPr lang="en-US" sz="2400" b="1" smtClean="0">
                <a:solidFill>
                  <a:schemeClr val="bg1"/>
                </a:solidFill>
                <a:latin typeface="Calibri" pitchFamily="34" charset="0"/>
                <a:cs typeface="Calibri" pitchFamily="34" charset="0"/>
              </a:rPr>
              <a:t> hiện </a:t>
            </a:r>
            <a:r>
              <a:rPr lang="en-US" sz="2400" b="1" dirty="0" err="1" smtClean="0">
                <a:solidFill>
                  <a:schemeClr val="bg1"/>
                </a:solidFill>
                <a:latin typeface="Calibri" pitchFamily="34" charset="0"/>
                <a:cs typeface="Calibri" pitchFamily="34" charset="0"/>
              </a:rPr>
              <a:t>đại</a:t>
            </a:r>
            <a:endParaRPr lang="vi-VN" sz="2400" b="1" dirty="0">
              <a:solidFill>
                <a:schemeClr val="bg1"/>
              </a:solidFill>
              <a:latin typeface="Calibri" pitchFamily="34" charset="0"/>
              <a:cs typeface="Calibri"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1" y="160955"/>
            <a:ext cx="1303879" cy="1131179"/>
          </a:xfrm>
          <a:prstGeom prst="rect">
            <a:avLst/>
          </a:prstGeom>
        </p:spPr>
      </p:pic>
    </p:spTree>
    <p:extLst>
      <p:ext uri="{BB962C8B-B14F-4D97-AF65-F5344CB8AC3E}">
        <p14:creationId xmlns:p14="http://schemas.microsoft.com/office/powerpoint/2010/main" val="7704566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o tốc Bắc Giang - Lạng Sơn trước ngày thông xe - VnExpress">
            <a:extLst>
              <a:ext uri="{FF2B5EF4-FFF2-40B4-BE49-F238E27FC236}">
                <a16:creationId xmlns:a16="http://schemas.microsoft.com/office/drawing/2014/main" xmlns="" id="{D22D98A8-D551-4E43-9FD1-5F81C179271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334" r="-1" b="-1"/>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D8A4F127-AA77-4E9A-9E0F-E374C27D75B5}"/>
              </a:ext>
            </a:extLst>
          </p:cNvPr>
          <p:cNvSpPr txBox="1"/>
          <p:nvPr/>
        </p:nvSpPr>
        <p:spPr>
          <a:xfrm>
            <a:off x="2683434" y="94596"/>
            <a:ext cx="7648829" cy="446276"/>
          </a:xfrm>
          <a:prstGeom prst="rect">
            <a:avLst/>
          </a:prstGeom>
          <a:solidFill>
            <a:srgbClr val="0000FF"/>
          </a:solidFill>
        </p:spPr>
        <p:txBody>
          <a:bodyPr wrap="square" rtlCol="0">
            <a:spAutoFit/>
          </a:bodyPr>
          <a:lstStyle/>
          <a:p>
            <a:r>
              <a:rPr lang="en-US" sz="2300" b="1" dirty="0" err="1">
                <a:solidFill>
                  <a:schemeClr val="bg1"/>
                </a:solidFill>
                <a:latin typeface="Calibri" pitchFamily="34" charset="0"/>
                <a:cs typeface="Calibri" pitchFamily="34" charset="0"/>
              </a:rPr>
              <a:t>Hạ</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tầng</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vận</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tải</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góp</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phần</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thúc</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đẩy</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đầu</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tư</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và</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phát</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triển</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ngành</a:t>
            </a:r>
            <a:endParaRPr lang="en-US" sz="2300"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36782382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ông có mô tả ả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08069"/>
            <a:ext cx="12192000" cy="43499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53"/>
          <p:cNvSpPr txBox="1"/>
          <p:nvPr/>
        </p:nvSpPr>
        <p:spPr>
          <a:xfrm>
            <a:off x="0" y="177801"/>
            <a:ext cx="12192000" cy="2195345"/>
          </a:xfrm>
          <a:prstGeom prst="rect">
            <a:avLst/>
          </a:prstGeom>
        </p:spPr>
        <p:txBody>
          <a:bodyPr wrap="square" lIns="0" tIns="0" rIns="0" bIns="0" rtlCol="0" anchor="t">
            <a:spAutoFit/>
          </a:bodyPr>
          <a:lstStyle/>
          <a:p>
            <a:pPr marL="172703" lvl="1" algn="ctr">
              <a:lnSpc>
                <a:spcPct val="130000"/>
              </a:lnSpc>
            </a:pPr>
            <a:r>
              <a:rPr lang="vi-VN" sz="2800" b="1" dirty="0">
                <a:solidFill>
                  <a:srgbClr val="C00000"/>
                </a:solidFill>
                <a:latin typeface="Calibri" pitchFamily="34" charset="0"/>
                <a:cs typeface="Calibri" pitchFamily="34" charset="0"/>
              </a:rPr>
              <a:t>KHU CÔNG NGHIỆP YÊN PHONG </a:t>
            </a:r>
            <a:r>
              <a:rPr lang="en-US" sz="2800" b="1" dirty="0" smtClean="0">
                <a:solidFill>
                  <a:srgbClr val="C00000"/>
                </a:solidFill>
                <a:latin typeface="Calibri" pitchFamily="34" charset="0"/>
                <a:cs typeface="Calibri" pitchFamily="34" charset="0"/>
              </a:rPr>
              <a:t>(BẮC NINH)</a:t>
            </a:r>
            <a:r>
              <a:rPr lang="en-US" sz="2800" b="1" dirty="0" smtClean="0">
                <a:solidFill>
                  <a:srgbClr val="000B5D"/>
                </a:solidFill>
                <a:latin typeface="Calibri" pitchFamily="34" charset="0"/>
                <a:cs typeface="Calibri" pitchFamily="34" charset="0"/>
              </a:rPr>
              <a:t/>
            </a:r>
            <a:br>
              <a:rPr lang="en-US" sz="2800" b="1" dirty="0" smtClean="0">
                <a:solidFill>
                  <a:srgbClr val="000B5D"/>
                </a:solidFill>
                <a:latin typeface="Calibri" pitchFamily="34" charset="0"/>
                <a:cs typeface="Calibri" pitchFamily="34" charset="0"/>
              </a:rPr>
            </a:br>
            <a:r>
              <a:rPr lang="vi-VN" sz="2800" b="1" dirty="0" smtClean="0">
                <a:solidFill>
                  <a:srgbClr val="000B5D"/>
                </a:solidFill>
                <a:latin typeface="Calibri" pitchFamily="34" charset="0"/>
                <a:cs typeface="Calibri" pitchFamily="34" charset="0"/>
              </a:rPr>
              <a:t> </a:t>
            </a:r>
            <a:r>
              <a:rPr lang="vi-VN" sz="2800" b="1" dirty="0">
                <a:solidFill>
                  <a:srgbClr val="000B5D"/>
                </a:solidFill>
                <a:latin typeface="Calibri" pitchFamily="34" charset="0"/>
                <a:cs typeface="Calibri" pitchFamily="34" charset="0"/>
              </a:rPr>
              <a:t>Khu công nghiệp thu hút </a:t>
            </a:r>
            <a:r>
              <a:rPr lang="vi-VN" sz="2800" b="1" dirty="0">
                <a:solidFill>
                  <a:srgbClr val="00B050"/>
                </a:solidFill>
                <a:latin typeface="Calibri" pitchFamily="34" charset="0"/>
                <a:cs typeface="Calibri" pitchFamily="34" charset="0"/>
              </a:rPr>
              <a:t>nguồn vốn FDI lớn nhất cả </a:t>
            </a:r>
            <a:r>
              <a:rPr lang="vi-VN" sz="2800" b="1" dirty="0" smtClean="0">
                <a:solidFill>
                  <a:srgbClr val="00B050"/>
                </a:solidFill>
                <a:latin typeface="Calibri" pitchFamily="34" charset="0"/>
                <a:cs typeface="Calibri" pitchFamily="34" charset="0"/>
              </a:rPr>
              <a:t>nước</a:t>
            </a:r>
            <a:r>
              <a:rPr lang="en-US" sz="2800" b="1" dirty="0" smtClean="0">
                <a:solidFill>
                  <a:srgbClr val="00B050"/>
                </a:solidFill>
                <a:latin typeface="Calibri" pitchFamily="34" charset="0"/>
                <a:cs typeface="Calibri" pitchFamily="34" charset="0"/>
              </a:rPr>
              <a:t> </a:t>
            </a:r>
            <a:r>
              <a:rPr lang="vi-VN" sz="2800" b="1" dirty="0" smtClean="0">
                <a:solidFill>
                  <a:srgbClr val="000B5D"/>
                </a:solidFill>
                <a:latin typeface="Calibri" pitchFamily="34" charset="0"/>
                <a:cs typeface="Calibri" pitchFamily="34" charset="0"/>
              </a:rPr>
              <a:t>với </a:t>
            </a:r>
            <a:r>
              <a:rPr lang="vi-VN" sz="2800" b="1" dirty="0">
                <a:solidFill>
                  <a:srgbClr val="000B5D"/>
                </a:solidFill>
                <a:latin typeface="Calibri" pitchFamily="34" charset="0"/>
                <a:cs typeface="Calibri" pitchFamily="34" charset="0"/>
              </a:rPr>
              <a:t>gần 11 tỷ USD, tổng số doanh nghiệp đang hoạt động là gần 130, trong đó doanh nghiệp FDI khoảng hơn 100 dự án.</a:t>
            </a:r>
            <a:endParaRPr lang="en-US" sz="2800" b="1" dirty="0">
              <a:solidFill>
                <a:srgbClr val="000B5D"/>
              </a:solidFill>
              <a:latin typeface="Calibri" pitchFamily="34" charset="0"/>
              <a:cs typeface="Calibri" pitchFamily="34" charset="0"/>
            </a:endParaRPr>
          </a:p>
        </p:txBody>
      </p:sp>
    </p:spTree>
    <p:extLst>
      <p:ext uri="{BB962C8B-B14F-4D97-AF65-F5344CB8AC3E}">
        <p14:creationId xmlns:p14="http://schemas.microsoft.com/office/powerpoint/2010/main" val="197764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72">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rgbClr val="0000FF"/>
              </a:solidFill>
              <a:latin typeface="Calibri" pitchFamily="34" charset="0"/>
              <a:cs typeface="Calibri" pitchFamily="34" charset="0"/>
            </a:endParaRPr>
          </a:p>
        </p:txBody>
      </p:sp>
      <p:pic>
        <p:nvPicPr>
          <p:cNvPr id="2050" name="Picture 2" descr="Lĩnh vực bất động sản được rót 53,1 tỷ USD từ nguồn đầu tư ngoại">
            <a:extLst>
              <a:ext uri="{FF2B5EF4-FFF2-40B4-BE49-F238E27FC236}">
                <a16:creationId xmlns:a16="http://schemas.microsoft.com/office/drawing/2014/main" xmlns="" id="{F50C80DB-F530-4B02-9F30-46FA18A8C1A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726536" y="643467"/>
            <a:ext cx="8738927" cy="55710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55F96070-0579-4CC8-A91D-3708731EC808}"/>
              </a:ext>
            </a:extLst>
          </p:cNvPr>
          <p:cNvSpPr txBox="1"/>
          <p:nvPr/>
        </p:nvSpPr>
        <p:spPr>
          <a:xfrm>
            <a:off x="2164829" y="6037600"/>
            <a:ext cx="4602021" cy="523220"/>
          </a:xfrm>
          <a:prstGeom prst="rect">
            <a:avLst/>
          </a:prstGeom>
          <a:noFill/>
        </p:spPr>
        <p:txBody>
          <a:bodyPr wrap="square" rtlCol="0">
            <a:spAutoFit/>
          </a:bodyPr>
          <a:lstStyle/>
          <a:p>
            <a:pPr algn="ctr"/>
            <a:r>
              <a:rPr lang="en-US" sz="2800" b="1" dirty="0" err="1">
                <a:solidFill>
                  <a:srgbClr val="0000FF"/>
                </a:solidFill>
                <a:latin typeface="Calibri" pitchFamily="34" charset="0"/>
                <a:cs typeface="Calibri" pitchFamily="34" charset="0"/>
              </a:rPr>
              <a:t>Thông</a:t>
            </a:r>
            <a:r>
              <a:rPr lang="en-US" sz="2800" b="1" dirty="0">
                <a:solidFill>
                  <a:srgbClr val="0000FF"/>
                </a:solidFill>
                <a:latin typeface="Calibri" pitchFamily="34" charset="0"/>
                <a:cs typeface="Calibri" pitchFamily="34" charset="0"/>
              </a:rPr>
              <a:t> tin </a:t>
            </a:r>
            <a:r>
              <a:rPr lang="en-US" sz="2800" b="1" dirty="0" err="1">
                <a:solidFill>
                  <a:srgbClr val="0000FF"/>
                </a:solidFill>
                <a:latin typeface="Calibri" pitchFamily="34" charset="0"/>
                <a:cs typeface="Calibri" pitchFamily="34" charset="0"/>
              </a:rPr>
              <a:t>năm</a:t>
            </a:r>
            <a:r>
              <a:rPr lang="en-US" sz="2800" b="1" dirty="0">
                <a:solidFill>
                  <a:srgbClr val="0000FF"/>
                </a:solidFill>
                <a:latin typeface="Calibri" pitchFamily="34" charset="0"/>
                <a:cs typeface="Calibri" pitchFamily="34" charset="0"/>
              </a:rPr>
              <a:t> 2020</a:t>
            </a:r>
          </a:p>
        </p:txBody>
      </p:sp>
      <p:sp>
        <p:nvSpPr>
          <p:cNvPr id="12" name="TextBox 11">
            <a:extLst>
              <a:ext uri="{FF2B5EF4-FFF2-40B4-BE49-F238E27FC236}">
                <a16:creationId xmlns:a16="http://schemas.microsoft.com/office/drawing/2014/main" xmlns="" id="{83C840C4-E13D-4913-83F3-F39EBAEE1566}"/>
              </a:ext>
            </a:extLst>
          </p:cNvPr>
          <p:cNvSpPr txBox="1"/>
          <p:nvPr/>
        </p:nvSpPr>
        <p:spPr>
          <a:xfrm>
            <a:off x="6049696" y="4750344"/>
            <a:ext cx="6090052" cy="954107"/>
          </a:xfrm>
          <a:prstGeom prst="rect">
            <a:avLst/>
          </a:prstGeom>
          <a:noFill/>
        </p:spPr>
        <p:txBody>
          <a:bodyPr wrap="square" rtlCol="0">
            <a:spAutoFit/>
          </a:bodyPr>
          <a:lstStyle/>
          <a:p>
            <a:pPr algn="ctr"/>
            <a:r>
              <a:rPr lang="en-US" sz="2800" b="1" dirty="0" err="1">
                <a:solidFill>
                  <a:srgbClr val="0000FF"/>
                </a:solidFill>
                <a:latin typeface="Calibri" pitchFamily="34" charset="0"/>
                <a:cs typeface="Calibri" pitchFamily="34" charset="0"/>
              </a:rPr>
              <a:t>Em</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hãy</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rút</a:t>
            </a:r>
            <a:r>
              <a:rPr lang="en-US" sz="2800" b="1" dirty="0">
                <a:solidFill>
                  <a:srgbClr val="0000FF"/>
                </a:solidFill>
                <a:latin typeface="Calibri" pitchFamily="34" charset="0"/>
                <a:cs typeface="Calibri" pitchFamily="34" charset="0"/>
              </a:rPr>
              <a:t> ra </a:t>
            </a:r>
            <a:r>
              <a:rPr lang="en-US" sz="2800" b="1" dirty="0" err="1">
                <a:solidFill>
                  <a:srgbClr val="0000FF"/>
                </a:solidFill>
                <a:latin typeface="Calibri" pitchFamily="34" charset="0"/>
                <a:cs typeface="Calibri" pitchFamily="34" charset="0"/>
              </a:rPr>
              <a:t>nhận</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xét</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về</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cơ</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cấu</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vốn</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đầu</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tư</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năm</a:t>
            </a:r>
            <a:r>
              <a:rPr lang="en-US" sz="2800" b="1" dirty="0">
                <a:solidFill>
                  <a:srgbClr val="0000FF"/>
                </a:solidFill>
                <a:latin typeface="Calibri" pitchFamily="34" charset="0"/>
                <a:cs typeface="Calibri" pitchFamily="34" charset="0"/>
              </a:rPr>
              <a:t> 2020 </a:t>
            </a:r>
            <a:r>
              <a:rPr lang="en-US" sz="2800" b="1" dirty="0" err="1">
                <a:solidFill>
                  <a:srgbClr val="0000FF"/>
                </a:solidFill>
                <a:latin typeface="Calibri" pitchFamily="34" charset="0"/>
                <a:cs typeface="Calibri" pitchFamily="34" charset="0"/>
              </a:rPr>
              <a:t>nước</a:t>
            </a:r>
            <a:r>
              <a:rPr lang="en-US" sz="2800" b="1" dirty="0">
                <a:solidFill>
                  <a:srgbClr val="0000FF"/>
                </a:solidFill>
                <a:latin typeface="Calibri" pitchFamily="34" charset="0"/>
                <a:cs typeface="Calibri" pitchFamily="34" charset="0"/>
              </a:rPr>
              <a:t> ta</a:t>
            </a:r>
          </a:p>
        </p:txBody>
      </p:sp>
    </p:spTree>
    <p:extLst>
      <p:ext uri="{BB962C8B-B14F-4D97-AF65-F5344CB8AC3E}">
        <p14:creationId xmlns:p14="http://schemas.microsoft.com/office/powerpoint/2010/main" val="40797497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ăm 2020: Tổng sản lượng khai thác dầu ước tính đạt 20.5 triệu tấn">
            <a:extLst>
              <a:ext uri="{FF2B5EF4-FFF2-40B4-BE49-F238E27FC236}">
                <a16:creationId xmlns:a16="http://schemas.microsoft.com/office/drawing/2014/main" xmlns="" id="{A3F73265-D467-4480-8FAB-037D0381A5C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7132"/>
          <a:stretch/>
        </p:blipFill>
        <p:spPr bwMode="auto">
          <a:xfrm>
            <a:off x="0" y="0"/>
            <a:ext cx="12230518" cy="68579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F3813B06-37D0-4C67-BCFD-1C65ED9A87C5}"/>
              </a:ext>
            </a:extLst>
          </p:cNvPr>
          <p:cNvSpPr txBox="1"/>
          <p:nvPr/>
        </p:nvSpPr>
        <p:spPr>
          <a:xfrm>
            <a:off x="492184" y="0"/>
            <a:ext cx="7698227" cy="461665"/>
          </a:xfrm>
          <a:prstGeom prst="rect">
            <a:avLst/>
          </a:prstGeom>
          <a:solidFill>
            <a:schemeClr val="bg1"/>
          </a:solidFill>
        </p:spPr>
        <p:txBody>
          <a:bodyPr wrap="square" rtlCol="0">
            <a:spAutoFit/>
          </a:bodyPr>
          <a:lstStyle/>
          <a:p>
            <a:pPr algn="ctr"/>
            <a:r>
              <a:rPr lang="en-US" sz="2400" b="1" dirty="0" err="1">
                <a:solidFill>
                  <a:srgbClr val="0000FF"/>
                </a:solidFill>
                <a:latin typeface="Calibri" pitchFamily="34" charset="0"/>
                <a:cs typeface="Calibri" pitchFamily="34" charset="0"/>
              </a:rPr>
              <a:t>Khai</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thác</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khoáng</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sản</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rất</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cần</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nguồn</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vốn</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lớn</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và</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kĩ</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thuật</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cao</a:t>
            </a:r>
            <a:endParaRPr lang="en-US" sz="2400" b="1" dirty="0">
              <a:solidFill>
                <a:srgbClr val="0000FF"/>
              </a:solidFill>
              <a:latin typeface="Calibri" pitchFamily="34" charset="0"/>
              <a:cs typeface="Calibri" pitchFamily="34" charset="0"/>
            </a:endParaRPr>
          </a:p>
        </p:txBody>
      </p:sp>
    </p:spTree>
    <p:extLst>
      <p:ext uri="{BB962C8B-B14F-4D97-AF65-F5344CB8AC3E}">
        <p14:creationId xmlns:p14="http://schemas.microsoft.com/office/powerpoint/2010/main" val="15991362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85800"/>
            <a:ext cx="11710606" cy="1477323"/>
          </a:xfrm>
          <a:prstGeom prst="rect">
            <a:avLst/>
          </a:prstGeom>
        </p:spPr>
        <p:txBody>
          <a:bodyPr wrap="square" lIns="91436" tIns="45718" rIns="91436" bIns="45718">
            <a:spAutoFit/>
          </a:bodyPr>
          <a:lstStyle/>
          <a:p>
            <a:pPr algn="just"/>
            <a:r>
              <a:rPr lang="en-US" sz="3000" b="1" dirty="0" smtClean="0">
                <a:solidFill>
                  <a:srgbClr val="002060"/>
                </a:solidFill>
                <a:latin typeface="Calibri" pitchFamily="34" charset="0"/>
                <a:cs typeface="Calibri" pitchFamily="34" charset="0"/>
              </a:rPr>
              <a:t>1. </a:t>
            </a:r>
            <a:r>
              <a:rPr lang="en-US" sz="3000" b="1" dirty="0" err="1" smtClean="0">
                <a:solidFill>
                  <a:srgbClr val="002060"/>
                </a:solidFill>
                <a:latin typeface="Calibri" pitchFamily="34" charset="0"/>
                <a:cs typeface="Calibri" pitchFamily="34" charset="0"/>
              </a:rPr>
              <a:t>Các</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nhân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tố</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ảnh</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hưởng</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đến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phát</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triển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và</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phân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bố</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công</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nghiệp</a:t>
            </a:r>
            <a:endParaRPr lang="en-US" sz="3000" b="1" dirty="0" smtClean="0">
              <a:solidFill>
                <a:srgbClr val="002060"/>
              </a:solidFill>
              <a:latin typeface="Calibri" pitchFamily="34" charset="0"/>
              <a:cs typeface="Calibri" pitchFamily="34" charset="0"/>
            </a:endParaRPr>
          </a:p>
          <a:p>
            <a:r>
              <a:rPr lang="en-US" sz="3000" b="1" i="1" dirty="0" smtClean="0">
                <a:solidFill>
                  <a:srgbClr val="002060"/>
                </a:solidFill>
                <a:latin typeface="Calibri" pitchFamily="34" charset="0"/>
                <a:cs typeface="Calibri" pitchFamily="34" charset="0"/>
              </a:rPr>
              <a:t>a. </a:t>
            </a:r>
            <a:r>
              <a:rPr lang="en-US" sz="3000" b="1" i="1" dirty="0" err="1" smtClean="0">
                <a:solidFill>
                  <a:srgbClr val="002060"/>
                </a:solidFill>
                <a:latin typeface="Calibri" pitchFamily="34" charset="0"/>
                <a:cs typeface="Calibri" pitchFamily="34" charset="0"/>
              </a:rPr>
              <a:t>Nhân</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tố</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kinh</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tế</a:t>
            </a:r>
            <a:r>
              <a:rPr lang="en-US" sz="3000" b="1" i="1" dirty="0" smtClean="0">
                <a:solidFill>
                  <a:srgbClr val="002060"/>
                </a:solidFill>
                <a:latin typeface="Calibri" pitchFamily="34" charset="0"/>
                <a:cs typeface="Calibri" pitchFamily="34" charset="0"/>
              </a:rPr>
              <a:t> - </a:t>
            </a:r>
            <a:r>
              <a:rPr lang="en-US" sz="3000" b="1" i="1" dirty="0" err="1" smtClean="0">
                <a:solidFill>
                  <a:srgbClr val="002060"/>
                </a:solidFill>
                <a:latin typeface="Calibri" pitchFamily="34" charset="0"/>
                <a:cs typeface="Calibri" pitchFamily="34" charset="0"/>
              </a:rPr>
              <a:t>xã</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hội</a:t>
            </a:r>
            <a:endParaRPr lang="en-US" sz="3000" b="1" i="1" dirty="0" smtClean="0">
              <a:solidFill>
                <a:srgbClr val="002060"/>
              </a:solidFill>
              <a:latin typeface="Calibri" pitchFamily="34" charset="0"/>
              <a:cs typeface="Calibri" pitchFamily="34" charset="0"/>
            </a:endParaRPr>
          </a:p>
          <a:p>
            <a:r>
              <a:rPr lang="en-US" sz="3000" b="1" i="1" dirty="0" smtClean="0">
                <a:solidFill>
                  <a:srgbClr val="00B050"/>
                </a:solidFill>
                <a:latin typeface="Calibri" pitchFamily="34" charset="0"/>
                <a:cs typeface="Calibri" pitchFamily="34" charset="0"/>
              </a:rPr>
              <a:t>*</a:t>
            </a:r>
            <a:r>
              <a:rPr lang="en-US" sz="3000" b="1" i="1" dirty="0" err="1" smtClean="0">
                <a:solidFill>
                  <a:srgbClr val="00B050"/>
                </a:solidFill>
                <a:latin typeface="Calibri" pitchFamily="34" charset="0"/>
                <a:cs typeface="Calibri" pitchFamily="34" charset="0"/>
              </a:rPr>
              <a:t>Khó</a:t>
            </a:r>
            <a:r>
              <a:rPr lang="en-US" sz="3000" b="1" i="1" dirty="0" smtClean="0">
                <a:solidFill>
                  <a:srgbClr val="00B050"/>
                </a:solidFill>
                <a:latin typeface="Calibri" pitchFamily="34" charset="0"/>
                <a:cs typeface="Calibri" pitchFamily="34" charset="0"/>
              </a:rPr>
              <a:t> </a:t>
            </a:r>
            <a:r>
              <a:rPr lang="en-US" sz="3000" b="1" i="1" dirty="0" err="1" smtClean="0">
                <a:solidFill>
                  <a:srgbClr val="00B050"/>
                </a:solidFill>
                <a:latin typeface="Calibri" pitchFamily="34" charset="0"/>
                <a:cs typeface="Calibri" pitchFamily="34" charset="0"/>
              </a:rPr>
              <a:t>khăn</a:t>
            </a:r>
            <a:endParaRPr lang="en-US" sz="3000" b="1" i="1" dirty="0">
              <a:solidFill>
                <a:srgbClr val="00B050"/>
              </a:solidFill>
              <a:latin typeface="Calibri" pitchFamily="34" charset="0"/>
              <a:cs typeface="Calibri" pitchFamily="34" charset="0"/>
            </a:endParaRPr>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Rounded Corners 7">
            <a:extLst>
              <a:ext uri="{FF2B5EF4-FFF2-40B4-BE49-F238E27FC236}">
                <a16:creationId xmlns="" xmlns:a16="http://schemas.microsoft.com/office/drawing/2014/main" id="{83943E22-6FC5-4857-96F1-DB4BDF369685}"/>
              </a:ext>
            </a:extLst>
          </p:cNvPr>
          <p:cNvSpPr/>
          <p:nvPr/>
        </p:nvSpPr>
        <p:spPr>
          <a:xfrm>
            <a:off x="527071" y="2860910"/>
            <a:ext cx="10106095" cy="1593524"/>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just">
              <a:lnSpc>
                <a:spcPct val="130000"/>
              </a:lnSpc>
            </a:pPr>
            <a:r>
              <a:rPr lang="en-US" sz="3300" b="1" smtClean="0">
                <a:solidFill>
                  <a:srgbClr val="0000FF"/>
                </a:solidFill>
                <a:latin typeface="Calibri" pitchFamily="34" charset="0"/>
                <a:cs typeface="Calibri" pitchFamily="34" charset="0"/>
              </a:rPr>
              <a:t>Cho biết những khó khăn về mặt kinh tế xã hội trong phát triển công nghiệp ở nước ta.</a:t>
            </a:r>
            <a:endParaRPr lang="en-US" sz="3300" b="1">
              <a:solidFill>
                <a:srgbClr val="0000FF"/>
              </a:solidFill>
              <a:latin typeface="Calibri" pitchFamily="34" charset="0"/>
              <a:cs typeface="Calibri" pitchFamily="34" charset="0"/>
            </a:endParaRPr>
          </a:p>
        </p:txBody>
      </p:sp>
      <p:pic>
        <p:nvPicPr>
          <p:cNvPr id="8" name="Picture 7">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blip>
          <a:srcRect l="5192" t="22288" r="52690" b="31973"/>
          <a:stretch/>
        </p:blipFill>
        <p:spPr>
          <a:xfrm>
            <a:off x="328026" y="2173530"/>
            <a:ext cx="1000545" cy="1086608"/>
          </a:xfrm>
          <a:prstGeom prst="rect">
            <a:avLst/>
          </a:prstGeom>
        </p:spPr>
      </p:pic>
      <p:sp>
        <p:nvSpPr>
          <p:cNvPr id="10" name="Rectangle 1"/>
          <p:cNvSpPr>
            <a:spLocks noChangeArrowheads="1"/>
          </p:cNvSpPr>
          <p:nvPr/>
        </p:nvSpPr>
        <p:spPr bwMode="auto">
          <a:xfrm>
            <a:off x="164350" y="2155988"/>
            <a:ext cx="11785600" cy="204363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Thị trường ngày càng cạnh tranh</a:t>
            </a:r>
            <a:r>
              <a:rPr lang="en-US" sz="3200" b="1" smtClean="0">
                <a:latin typeface="Calibri" pitchFamily="34" charset="0"/>
                <a:cs typeface="Calibri" pitchFamily="34" charset="0"/>
              </a:rPr>
              <a:t> gay gắt.</a:t>
            </a:r>
          </a:p>
          <a:p>
            <a:pPr algn="just">
              <a:lnSpc>
                <a:spcPct val="130000"/>
              </a:lnSpc>
            </a:pPr>
            <a:r>
              <a:rPr lang="en-US" sz="3200" b="1" smtClean="0">
                <a:latin typeface="Calibri" pitchFamily="34" charset="0"/>
                <a:cs typeface="Calibri" pitchFamily="34" charset="0"/>
              </a:rPr>
              <a:t>- C</a:t>
            </a:r>
            <a:r>
              <a:rPr lang="vi-VN" sz="3200" b="1" smtClean="0">
                <a:latin typeface="Calibri" pitchFamily="34" charset="0"/>
                <a:cs typeface="Calibri" pitchFamily="34" charset="0"/>
              </a:rPr>
              <a:t>ơ sở vật chất kĩ thuật một số ngành công nghiệp đã lạc hậu</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=&gt;</a:t>
            </a:r>
            <a:r>
              <a:rPr lang="vi-VN" sz="3200" b="1" smtClean="0">
                <a:latin typeface="Calibri" pitchFamily="34" charset="0"/>
                <a:cs typeface="Calibri" pitchFamily="34" charset="0"/>
              </a:rPr>
              <a:t> là những khó khăn cho phát triển công nghiệp ở nước ta. </a:t>
            </a:r>
            <a:endParaRPr lang="en-US" sz="3200" b="1">
              <a:latin typeface="Calibri" pitchFamily="34" charset="0"/>
              <a:cs typeface="Calibri" pitchFamily="34" charset="0"/>
            </a:endParaRPr>
          </a:p>
        </p:txBody>
      </p:sp>
      <p:sp>
        <p:nvSpPr>
          <p:cNvPr id="11" name="TextBox 10"/>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ppt_x</p:attrName>
                                        </p:attrNameLst>
                                      </p:cBhvr>
                                      <p:tavLst>
                                        <p:tav tm="0">
                                          <p:val>
                                            <p:strVal val="#ppt_x-.2"/>
                                          </p:val>
                                        </p:tav>
                                        <p:tav tm="100000">
                                          <p:val>
                                            <p:strVal val="#ppt_x"/>
                                          </p:val>
                                        </p:tav>
                                      </p:tavLst>
                                    </p:anim>
                                    <p:anim calcmode="lin" valueType="num">
                                      <p:cBhvr>
                                        <p:cTn id="1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8"/>
                                        </p:tgtEl>
                                        <p:attrNameLst>
                                          <p:attrName>ppt_x</p:attrName>
                                        </p:attrNameLst>
                                      </p:cBhvr>
                                      <p:tavLst>
                                        <p:tav tm="0">
                                          <p:val>
                                            <p:strVal val="ppt_x"/>
                                          </p:val>
                                        </p:tav>
                                        <p:tav tm="100000">
                                          <p:val>
                                            <p:strVal val="ppt_x-.2"/>
                                          </p:val>
                                        </p:tav>
                                      </p:tavLst>
                                    </p:anim>
                                    <p:anim calcmode="lin" valueType="num">
                                      <p:cBhvr>
                                        <p:cTn id="19" dur="1000"/>
                                        <p:tgtEl>
                                          <p:spTgt spid="8"/>
                                        </p:tgtEl>
                                        <p:attrNameLst>
                                          <p:attrName>ppt_y</p:attrName>
                                        </p:attrNameLst>
                                      </p:cBhvr>
                                      <p:tavLst>
                                        <p:tav tm="0">
                                          <p:val>
                                            <p:strVal val="ppt_y"/>
                                          </p:val>
                                        </p:tav>
                                        <p:tav tm="100000">
                                          <p:val>
                                            <p:strVal val="ppt_y"/>
                                          </p:val>
                                        </p:tav>
                                      </p:tavLst>
                                    </p:anim>
                                    <p:animEffect transition="out" filter="fade">
                                      <p:cBhvr>
                                        <p:cTn id="20" dur="1000"/>
                                        <p:tgtEl>
                                          <p:spTgt spid="8"/>
                                        </p:tgtEl>
                                      </p:cBhvr>
                                    </p:animEffect>
                                    <p:set>
                                      <p:cBhvr>
                                        <p:cTn id="21" dur="1" fill="hold">
                                          <p:stCondLst>
                                            <p:cond delay="999"/>
                                          </p:stCondLst>
                                        </p:cTn>
                                        <p:tgtEl>
                                          <p:spTgt spid="8"/>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7"/>
                                        </p:tgtEl>
                                        <p:attrNameLst>
                                          <p:attrName>ppt_x</p:attrName>
                                        </p:attrNameLst>
                                      </p:cBhvr>
                                      <p:tavLst>
                                        <p:tav tm="0">
                                          <p:val>
                                            <p:strVal val="ppt_x"/>
                                          </p:val>
                                        </p:tav>
                                        <p:tav tm="100000">
                                          <p:val>
                                            <p:strVal val="ppt_x-.2"/>
                                          </p:val>
                                        </p:tav>
                                      </p:tavLst>
                                    </p:anim>
                                    <p:anim calcmode="lin" valueType="num">
                                      <p:cBhvr>
                                        <p:cTn id="24" dur="1000"/>
                                        <p:tgtEl>
                                          <p:spTgt spid="7"/>
                                        </p:tgtEl>
                                        <p:attrNameLst>
                                          <p:attrName>ppt_y</p:attrName>
                                        </p:attrNameLst>
                                      </p:cBhvr>
                                      <p:tavLst>
                                        <p:tav tm="0">
                                          <p:val>
                                            <p:strVal val="ppt_y"/>
                                          </p:val>
                                        </p:tav>
                                        <p:tav tm="100000">
                                          <p:val>
                                            <p:strVal val="ppt_y"/>
                                          </p:val>
                                        </p:tav>
                                      </p:tavLst>
                                    </p:anim>
                                    <p:animEffect transition="out" filter="fade">
                                      <p:cBhvr>
                                        <p:cTn id="25" dur="1000"/>
                                        <p:tgtEl>
                                          <p:spTgt spid="7"/>
                                        </p:tgtEl>
                                      </p:cBhvr>
                                    </p:animEffect>
                                    <p:set>
                                      <p:cBhvr>
                                        <p:cTn id="26" dur="1" fill="hold">
                                          <p:stCondLst>
                                            <p:cond delay="9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 calcmode="lin" valueType="num">
                                      <p:cBhvr>
                                        <p:cTn id="31"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32"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0">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10">
                                            <p:txEl>
                                              <p:pRg st="1" end="1"/>
                                            </p:txEl>
                                          </p:spTgt>
                                        </p:tgtEl>
                                        <p:attrNameLst>
                                          <p:attrName>style.visibility</p:attrName>
                                        </p:attrNameLst>
                                      </p:cBhvr>
                                      <p:to>
                                        <p:strVal val="visible"/>
                                      </p:to>
                                    </p:set>
                                    <p:anim calcmode="lin" valueType="num">
                                      <p:cBhvr>
                                        <p:cTn id="38" dur="1000" fill="hold"/>
                                        <p:tgtEl>
                                          <p:spTgt spid="10">
                                            <p:txEl>
                                              <p:pRg st="1" end="1"/>
                                            </p:txEl>
                                          </p:spTgt>
                                        </p:tgtEl>
                                        <p:attrNameLst>
                                          <p:attrName>ppt_x</p:attrName>
                                        </p:attrNameLst>
                                      </p:cBhvr>
                                      <p:tavLst>
                                        <p:tav tm="0">
                                          <p:val>
                                            <p:strVal val="#ppt_x-.2"/>
                                          </p:val>
                                        </p:tav>
                                        <p:tav tm="100000">
                                          <p:val>
                                            <p:strVal val="#ppt_x"/>
                                          </p:val>
                                        </p:tav>
                                      </p:tavLst>
                                    </p:anim>
                                    <p:anim calcmode="lin" valueType="num">
                                      <p:cBhvr>
                                        <p:cTn id="39" dur="1000" fill="hold"/>
                                        <p:tgtEl>
                                          <p:spTgt spid="1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0">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10">
                                            <p:txEl>
                                              <p:pRg st="2" end="2"/>
                                            </p:txEl>
                                          </p:spTgt>
                                        </p:tgtEl>
                                        <p:attrNameLst>
                                          <p:attrName>style.visibility</p:attrName>
                                        </p:attrNameLst>
                                      </p:cBhvr>
                                      <p:to>
                                        <p:strVal val="visible"/>
                                      </p:to>
                                    </p:set>
                                    <p:anim calcmode="lin" valueType="num">
                                      <p:cBhvr>
                                        <p:cTn id="45" dur="1000" fill="hold"/>
                                        <p:tgtEl>
                                          <p:spTgt spid="10">
                                            <p:txEl>
                                              <p:pRg st="2" end="2"/>
                                            </p:txEl>
                                          </p:spTgt>
                                        </p:tgtEl>
                                        <p:attrNameLst>
                                          <p:attrName>ppt_x</p:attrName>
                                        </p:attrNameLst>
                                      </p:cBhvr>
                                      <p:tavLst>
                                        <p:tav tm="0">
                                          <p:val>
                                            <p:strVal val="#ppt_x-.2"/>
                                          </p:val>
                                        </p:tav>
                                        <p:tav tm="100000">
                                          <p:val>
                                            <p:strVal val="#ppt_x"/>
                                          </p:val>
                                        </p:tav>
                                      </p:tavLst>
                                    </p:anim>
                                    <p:anim calcmode="lin" valueType="num">
                                      <p:cBhvr>
                                        <p:cTn id="46" dur="1000" fill="hold"/>
                                        <p:tgtEl>
                                          <p:spTgt spid="10">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BC644DE-FC1C-440C-B511-A0C286007EB2}"/>
              </a:ext>
            </a:extLst>
          </p:cNvPr>
          <p:cNvGrpSpPr/>
          <p:nvPr/>
        </p:nvGrpSpPr>
        <p:grpSpPr>
          <a:xfrm>
            <a:off x="2997381" y="348139"/>
            <a:ext cx="5924282" cy="646331"/>
            <a:chOff x="2498501" y="88958"/>
            <a:chExt cx="7237927" cy="646331"/>
          </a:xfrm>
        </p:grpSpPr>
        <p:sp>
          <p:nvSpPr>
            <p:cNvPr id="3" name="Rectangle: Rounded Corners 2">
              <a:extLst>
                <a:ext uri="{FF2B5EF4-FFF2-40B4-BE49-F238E27FC236}">
                  <a16:creationId xmlns:a16="http://schemas.microsoft.com/office/drawing/2014/main" xmlns="" id="{2EF3ADF1-BE78-4F7A-8EE6-047EE7B326BC}"/>
                </a:ext>
              </a:extLst>
            </p:cNvPr>
            <p:cNvSpPr/>
            <p:nvPr/>
          </p:nvSpPr>
          <p:spPr>
            <a:xfrm>
              <a:off x="2498501" y="103031"/>
              <a:ext cx="7237927" cy="618186"/>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4" name="TextBox 3">
              <a:extLst>
                <a:ext uri="{FF2B5EF4-FFF2-40B4-BE49-F238E27FC236}">
                  <a16:creationId xmlns:a16="http://schemas.microsoft.com/office/drawing/2014/main" xmlns="" id="{D2FB7E44-A5DF-4995-BBEF-C982DB89B37F}"/>
                </a:ext>
              </a:extLst>
            </p:cNvPr>
            <p:cNvSpPr txBox="1"/>
            <p:nvPr/>
          </p:nvSpPr>
          <p:spPr>
            <a:xfrm>
              <a:off x="2794715" y="88958"/>
              <a:ext cx="6632619" cy="646331"/>
            </a:xfrm>
            <a:prstGeom prst="rect">
              <a:avLst/>
            </a:prstGeom>
            <a:noFill/>
          </p:spPr>
          <p:txBody>
            <a:bodyPr wrap="square" rtlCol="0">
              <a:spAutoFit/>
            </a:bodyPr>
            <a:lstStyle/>
            <a:p>
              <a:pPr algn="ctr"/>
              <a:r>
                <a:rPr lang="en-US" sz="3600" b="1" dirty="0">
                  <a:solidFill>
                    <a:srgbClr val="FFFF00"/>
                  </a:solidFill>
                  <a:effectLst>
                    <a:outerShdw blurRad="38100" dist="38100" dir="2700000" algn="tl">
                      <a:srgbClr val="000000">
                        <a:alpha val="43137"/>
                      </a:srgbClr>
                    </a:outerShdw>
                  </a:effectLst>
                  <a:latin typeface="Calibri" pitchFamily="34" charset="0"/>
                  <a:cs typeface="Calibri" pitchFamily="34" charset="0"/>
                </a:rPr>
                <a:t>CHUYỆN Ở LỚP HỌC</a:t>
              </a:r>
            </a:p>
          </p:txBody>
        </p:sp>
      </p:grpSp>
      <p:sp>
        <p:nvSpPr>
          <p:cNvPr id="5" name="TextBox 4">
            <a:extLst>
              <a:ext uri="{FF2B5EF4-FFF2-40B4-BE49-F238E27FC236}">
                <a16:creationId xmlns:a16="http://schemas.microsoft.com/office/drawing/2014/main" xmlns="" id="{00B6DB16-7951-4D37-A9A6-BFE324018DFB}"/>
              </a:ext>
            </a:extLst>
          </p:cNvPr>
          <p:cNvSpPr txBox="1"/>
          <p:nvPr/>
        </p:nvSpPr>
        <p:spPr>
          <a:xfrm>
            <a:off x="782856" y="1104670"/>
            <a:ext cx="10552716" cy="1384995"/>
          </a:xfrm>
          <a:prstGeom prst="rect">
            <a:avLst/>
          </a:prstGeom>
          <a:solidFill>
            <a:schemeClr val="accent5">
              <a:lumMod val="20000"/>
              <a:lumOff val="80000"/>
            </a:schemeClr>
          </a:solidFill>
          <a:ln>
            <a:solidFill>
              <a:srgbClr val="7030A0"/>
            </a:solidFill>
          </a:ln>
        </p:spPr>
        <p:txBody>
          <a:bodyPr wrap="square" rtlCol="0">
            <a:spAutoFit/>
          </a:bodyPr>
          <a:lstStyle/>
          <a:p>
            <a:pPr algn="just"/>
            <a:r>
              <a:rPr lang="en-US" sz="2800" b="1" dirty="0" err="1">
                <a:latin typeface="Calibri" pitchFamily="34" charset="0"/>
                <a:cs typeface="Calibri" pitchFamily="34" charset="0"/>
              </a:rPr>
              <a:t>Trong</a:t>
            </a:r>
            <a:r>
              <a:rPr lang="en-US" sz="2800" b="1" dirty="0">
                <a:latin typeface="Calibri" pitchFamily="34" charset="0"/>
                <a:cs typeface="Calibri" pitchFamily="34" charset="0"/>
              </a:rPr>
              <a:t> </a:t>
            </a:r>
            <a:r>
              <a:rPr lang="en-US" sz="2800" b="1" dirty="0" err="1">
                <a:latin typeface="Calibri" pitchFamily="34" charset="0"/>
                <a:cs typeface="Calibri" pitchFamily="34" charset="0"/>
              </a:rPr>
              <a:t>giờ</a:t>
            </a:r>
            <a:r>
              <a:rPr lang="en-US" sz="2800" b="1" dirty="0">
                <a:latin typeface="Calibri" pitchFamily="34" charset="0"/>
                <a:cs typeface="Calibri" pitchFamily="34" charset="0"/>
              </a:rPr>
              <a:t> </a:t>
            </a:r>
            <a:r>
              <a:rPr lang="en-US" sz="2800" b="1" dirty="0" err="1">
                <a:latin typeface="Calibri" pitchFamily="34" charset="0"/>
                <a:cs typeface="Calibri" pitchFamily="34" charset="0"/>
              </a:rPr>
              <a:t>học</a:t>
            </a:r>
            <a:r>
              <a:rPr lang="en-US" sz="2800" b="1" dirty="0">
                <a:latin typeface="Calibri" pitchFamily="34" charset="0"/>
                <a:cs typeface="Calibri" pitchFamily="34" charset="0"/>
              </a:rPr>
              <a:t> </a:t>
            </a:r>
            <a:r>
              <a:rPr lang="en-US" sz="2800" b="1" dirty="0" err="1">
                <a:latin typeface="Calibri" pitchFamily="34" charset="0"/>
                <a:cs typeface="Calibri" pitchFamily="34" charset="0"/>
              </a:rPr>
              <a:t>Địa</a:t>
            </a:r>
            <a:r>
              <a:rPr lang="en-US" sz="2800" b="1" dirty="0">
                <a:latin typeface="Calibri" pitchFamily="34" charset="0"/>
                <a:cs typeface="Calibri" pitchFamily="34" charset="0"/>
              </a:rPr>
              <a:t> </a:t>
            </a:r>
            <a:r>
              <a:rPr lang="en-US" sz="2800" b="1" dirty="0" err="1">
                <a:latin typeface="Calibri" pitchFamily="34" charset="0"/>
                <a:cs typeface="Calibri" pitchFamily="34" charset="0"/>
              </a:rPr>
              <a:t>lí</a:t>
            </a:r>
            <a:r>
              <a:rPr lang="en-US" sz="2800" b="1" dirty="0">
                <a:latin typeface="Calibri" pitchFamily="34" charset="0"/>
                <a:cs typeface="Calibri" pitchFamily="34" charset="0"/>
              </a:rPr>
              <a:t>, Nam </a:t>
            </a:r>
            <a:r>
              <a:rPr lang="en-US" sz="2800" b="1" dirty="0" err="1">
                <a:latin typeface="Calibri" pitchFamily="34" charset="0"/>
                <a:cs typeface="Calibri" pitchFamily="34" charset="0"/>
              </a:rPr>
              <a:t>và</a:t>
            </a:r>
            <a:r>
              <a:rPr lang="en-US" sz="2800" b="1" dirty="0">
                <a:latin typeface="Calibri" pitchFamily="34" charset="0"/>
                <a:cs typeface="Calibri" pitchFamily="34" charset="0"/>
              </a:rPr>
              <a:t> Ly </a:t>
            </a:r>
            <a:r>
              <a:rPr lang="en-US" sz="2800" b="1" dirty="0" err="1">
                <a:latin typeface="Calibri" pitchFamily="34" charset="0"/>
                <a:cs typeface="Calibri" pitchFamily="34" charset="0"/>
              </a:rPr>
              <a:t>đang</a:t>
            </a:r>
            <a:r>
              <a:rPr lang="en-US" sz="2800" b="1" dirty="0">
                <a:latin typeface="Calibri" pitchFamily="34" charset="0"/>
                <a:cs typeface="Calibri" pitchFamily="34" charset="0"/>
              </a:rPr>
              <a:t> </a:t>
            </a:r>
            <a:r>
              <a:rPr lang="en-US" sz="2800" b="1" dirty="0" err="1">
                <a:latin typeface="Calibri" pitchFamily="34" charset="0"/>
                <a:cs typeface="Calibri" pitchFamily="34" charset="0"/>
              </a:rPr>
              <a:t>trao</a:t>
            </a:r>
            <a:r>
              <a:rPr lang="en-US" sz="2800" b="1" dirty="0">
                <a:latin typeface="Calibri" pitchFamily="34" charset="0"/>
                <a:cs typeface="Calibri" pitchFamily="34" charset="0"/>
              </a:rPr>
              <a:t> </a:t>
            </a:r>
            <a:r>
              <a:rPr lang="en-US" sz="2800" b="1" dirty="0" err="1">
                <a:latin typeface="Calibri" pitchFamily="34" charset="0"/>
                <a:cs typeface="Calibri" pitchFamily="34" charset="0"/>
              </a:rPr>
              <a:t>đổi</a:t>
            </a:r>
            <a:r>
              <a:rPr lang="en-US" sz="2800" b="1" dirty="0">
                <a:latin typeface="Calibri" pitchFamily="34" charset="0"/>
                <a:cs typeface="Calibri" pitchFamily="34" charset="0"/>
              </a:rPr>
              <a:t> </a:t>
            </a:r>
            <a:r>
              <a:rPr lang="en-US" sz="2800" b="1" dirty="0" err="1">
                <a:latin typeface="Calibri" pitchFamily="34" charset="0"/>
                <a:cs typeface="Calibri" pitchFamily="34" charset="0"/>
              </a:rPr>
              <a:t>với</a:t>
            </a:r>
            <a:r>
              <a:rPr lang="en-US" sz="2800" b="1" dirty="0">
                <a:latin typeface="Calibri" pitchFamily="34" charset="0"/>
                <a:cs typeface="Calibri" pitchFamily="34" charset="0"/>
              </a:rPr>
              <a:t> </a:t>
            </a:r>
            <a:r>
              <a:rPr lang="en-US" sz="2800" b="1" dirty="0" err="1">
                <a:latin typeface="Calibri" pitchFamily="34" charset="0"/>
                <a:cs typeface="Calibri" pitchFamily="34" charset="0"/>
              </a:rPr>
              <a:t>nhau</a:t>
            </a:r>
            <a:r>
              <a:rPr lang="en-US" sz="2800" b="1" dirty="0">
                <a:latin typeface="Calibri" pitchFamily="34" charset="0"/>
                <a:cs typeface="Calibri" pitchFamily="34" charset="0"/>
              </a:rPr>
              <a:t> </a:t>
            </a:r>
            <a:r>
              <a:rPr lang="en-US" sz="2800" b="1" dirty="0" err="1">
                <a:latin typeface="Calibri" pitchFamily="34" charset="0"/>
                <a:cs typeface="Calibri" pitchFamily="34" charset="0"/>
              </a:rPr>
              <a:t>về</a:t>
            </a:r>
            <a:r>
              <a:rPr lang="en-US" sz="2800" b="1" dirty="0">
                <a:latin typeface="Calibri" pitchFamily="34" charset="0"/>
                <a:cs typeface="Calibri" pitchFamily="34" charset="0"/>
              </a:rPr>
              <a:t> </a:t>
            </a:r>
            <a:r>
              <a:rPr lang="en-US" sz="2800" b="1" dirty="0" err="1">
                <a:latin typeface="Calibri" pitchFamily="34" charset="0"/>
                <a:cs typeface="Calibri" pitchFamily="34" charset="0"/>
              </a:rPr>
              <a:t>các</a:t>
            </a:r>
            <a:r>
              <a:rPr lang="en-US" sz="2800" b="1" dirty="0">
                <a:latin typeface="Calibri" pitchFamily="34" charset="0"/>
                <a:cs typeface="Calibri" pitchFamily="34" charset="0"/>
              </a:rPr>
              <a:t> </a:t>
            </a:r>
            <a:r>
              <a:rPr lang="en-US" sz="2800" b="1" dirty="0" err="1">
                <a:latin typeface="Calibri" pitchFamily="34" charset="0"/>
                <a:cs typeface="Calibri" pitchFamily="34" charset="0"/>
              </a:rPr>
              <a:t>nhân</a:t>
            </a:r>
            <a:r>
              <a:rPr lang="en-US" sz="2800" b="1" dirty="0">
                <a:latin typeface="Calibri" pitchFamily="34" charset="0"/>
                <a:cs typeface="Calibri" pitchFamily="34" charset="0"/>
              </a:rPr>
              <a:t> </a:t>
            </a:r>
            <a:r>
              <a:rPr lang="en-US" sz="2800" b="1" dirty="0" err="1">
                <a:latin typeface="Calibri" pitchFamily="34" charset="0"/>
                <a:cs typeface="Calibri" pitchFamily="34" charset="0"/>
              </a:rPr>
              <a:t>tố</a:t>
            </a:r>
            <a:r>
              <a:rPr lang="en-US" sz="2800" b="1" dirty="0">
                <a:latin typeface="Calibri" pitchFamily="34" charset="0"/>
                <a:cs typeface="Calibri" pitchFamily="34" charset="0"/>
              </a:rPr>
              <a:t> </a:t>
            </a:r>
            <a:r>
              <a:rPr lang="en-US" sz="2800" b="1" dirty="0" err="1">
                <a:latin typeface="Calibri" pitchFamily="34" charset="0"/>
                <a:cs typeface="Calibri" pitchFamily="34" charset="0"/>
              </a:rPr>
              <a:t>tạo</a:t>
            </a:r>
            <a:r>
              <a:rPr lang="en-US" sz="2800" b="1" dirty="0">
                <a:latin typeface="Calibri" pitchFamily="34" charset="0"/>
                <a:cs typeface="Calibri" pitchFamily="34" charset="0"/>
              </a:rPr>
              <a:t> ra </a:t>
            </a:r>
            <a:r>
              <a:rPr lang="en-US" sz="2800" b="1" dirty="0" err="1">
                <a:latin typeface="Calibri" pitchFamily="34" charset="0"/>
                <a:cs typeface="Calibri" pitchFamily="34" charset="0"/>
              </a:rPr>
              <a:t>những</a:t>
            </a:r>
            <a:r>
              <a:rPr lang="en-US" sz="2800" b="1" dirty="0">
                <a:latin typeface="Calibri" pitchFamily="34" charset="0"/>
                <a:cs typeface="Calibri" pitchFamily="34" charset="0"/>
              </a:rPr>
              <a:t> </a:t>
            </a:r>
            <a:r>
              <a:rPr lang="en-US" sz="2800" b="1" dirty="0" err="1">
                <a:latin typeface="Calibri" pitchFamily="34" charset="0"/>
                <a:cs typeface="Calibri" pitchFamily="34" charset="0"/>
              </a:rPr>
              <a:t>thành</a:t>
            </a:r>
            <a:r>
              <a:rPr lang="en-US" sz="2800" b="1" dirty="0">
                <a:latin typeface="Calibri" pitchFamily="34" charset="0"/>
                <a:cs typeface="Calibri" pitchFamily="34" charset="0"/>
              </a:rPr>
              <a:t> </a:t>
            </a:r>
            <a:r>
              <a:rPr lang="en-US" sz="2800" b="1" dirty="0" err="1">
                <a:latin typeface="Calibri" pitchFamily="34" charset="0"/>
                <a:cs typeface="Calibri" pitchFamily="34" charset="0"/>
              </a:rPr>
              <a:t>tựu</a:t>
            </a:r>
            <a:r>
              <a:rPr lang="en-US" sz="2800" b="1" dirty="0">
                <a:latin typeface="Calibri" pitchFamily="34" charset="0"/>
                <a:cs typeface="Calibri" pitchFamily="34" charset="0"/>
              </a:rPr>
              <a:t> </a:t>
            </a:r>
            <a:r>
              <a:rPr lang="en-US" sz="2800" b="1" dirty="0" err="1">
                <a:latin typeface="Calibri" pitchFamily="34" charset="0"/>
                <a:cs typeface="Calibri" pitchFamily="34" charset="0"/>
              </a:rPr>
              <a:t>trong</a:t>
            </a:r>
            <a:r>
              <a:rPr lang="en-US" sz="2800" b="1" dirty="0">
                <a:latin typeface="Calibri" pitchFamily="34" charset="0"/>
                <a:cs typeface="Calibri" pitchFamily="34" charset="0"/>
              </a:rPr>
              <a:t> </a:t>
            </a:r>
            <a:r>
              <a:rPr lang="en-US" sz="2800" b="1" dirty="0" err="1">
                <a:latin typeface="Calibri" pitchFamily="34" charset="0"/>
                <a:cs typeface="Calibri" pitchFamily="34" charset="0"/>
              </a:rPr>
              <a:t>sản</a:t>
            </a:r>
            <a:r>
              <a:rPr lang="en-US" sz="2800" b="1" dirty="0">
                <a:latin typeface="Calibri" pitchFamily="34" charset="0"/>
                <a:cs typeface="Calibri" pitchFamily="34" charset="0"/>
              </a:rPr>
              <a:t> </a:t>
            </a:r>
            <a:r>
              <a:rPr lang="en-US" sz="2800" b="1" dirty="0" err="1">
                <a:latin typeface="Calibri" pitchFamily="34" charset="0"/>
                <a:cs typeface="Calibri" pitchFamily="34" charset="0"/>
              </a:rPr>
              <a:t>xuất</a:t>
            </a:r>
            <a:r>
              <a:rPr lang="en-US" sz="2800" b="1" dirty="0">
                <a:latin typeface="Calibri" pitchFamily="34" charset="0"/>
                <a:cs typeface="Calibri" pitchFamily="34" charset="0"/>
              </a:rPr>
              <a:t> </a:t>
            </a:r>
            <a:r>
              <a:rPr lang="en-US" sz="2800" b="1" dirty="0" err="1">
                <a:latin typeface="Calibri" pitchFamily="34" charset="0"/>
                <a:cs typeface="Calibri" pitchFamily="34" charset="0"/>
              </a:rPr>
              <a:t>công</a:t>
            </a:r>
            <a:r>
              <a:rPr lang="en-US" sz="2800" b="1" dirty="0">
                <a:latin typeface="Calibri" pitchFamily="34" charset="0"/>
                <a:cs typeface="Calibri" pitchFamily="34" charset="0"/>
              </a:rPr>
              <a:t> </a:t>
            </a:r>
            <a:r>
              <a:rPr lang="en-US" sz="2800" b="1" dirty="0" err="1">
                <a:latin typeface="Calibri" pitchFamily="34" charset="0"/>
                <a:cs typeface="Calibri" pitchFamily="34" charset="0"/>
              </a:rPr>
              <a:t>nghiệp</a:t>
            </a:r>
            <a:r>
              <a:rPr lang="en-US" sz="2800" b="1" dirty="0">
                <a:latin typeface="Calibri" pitchFamily="34" charset="0"/>
                <a:cs typeface="Calibri" pitchFamily="34" charset="0"/>
              </a:rPr>
              <a:t> ở n</a:t>
            </a:r>
            <a:r>
              <a:rPr lang="vi-VN" sz="2800" b="1" dirty="0">
                <a:latin typeface="Calibri" pitchFamily="34" charset="0"/>
                <a:cs typeface="Calibri" pitchFamily="34" charset="0"/>
              </a:rPr>
              <a:t>ư</a:t>
            </a:r>
            <a:r>
              <a:rPr lang="en-US" sz="2800" b="1" dirty="0" err="1">
                <a:latin typeface="Calibri" pitchFamily="34" charset="0"/>
                <a:cs typeface="Calibri" pitchFamily="34" charset="0"/>
              </a:rPr>
              <a:t>ớc</a:t>
            </a:r>
            <a:r>
              <a:rPr lang="en-US" sz="2800" b="1" dirty="0">
                <a:latin typeface="Calibri" pitchFamily="34" charset="0"/>
                <a:cs typeface="Calibri" pitchFamily="34" charset="0"/>
              </a:rPr>
              <a:t> ta </a:t>
            </a:r>
            <a:r>
              <a:rPr lang="en-US" sz="2800" b="1" dirty="0" err="1">
                <a:latin typeface="Calibri" pitchFamily="34" charset="0"/>
                <a:cs typeface="Calibri" pitchFamily="34" charset="0"/>
              </a:rPr>
              <a:t>trong</a:t>
            </a:r>
            <a:r>
              <a:rPr lang="en-US" sz="2800" b="1" dirty="0">
                <a:latin typeface="Calibri" pitchFamily="34" charset="0"/>
                <a:cs typeface="Calibri" pitchFamily="34" charset="0"/>
              </a:rPr>
              <a:t> </a:t>
            </a:r>
            <a:r>
              <a:rPr lang="en-US" sz="2800" b="1" dirty="0" err="1">
                <a:latin typeface="Calibri" pitchFamily="34" charset="0"/>
                <a:cs typeface="Calibri" pitchFamily="34" charset="0"/>
              </a:rPr>
              <a:t>thời</a:t>
            </a:r>
            <a:r>
              <a:rPr lang="en-US" sz="2800" b="1" dirty="0">
                <a:latin typeface="Calibri" pitchFamily="34" charset="0"/>
                <a:cs typeface="Calibri" pitchFamily="34" charset="0"/>
              </a:rPr>
              <a:t> </a:t>
            </a:r>
            <a:r>
              <a:rPr lang="en-US" sz="2800" b="1" dirty="0" err="1">
                <a:latin typeface="Calibri" pitchFamily="34" charset="0"/>
                <a:cs typeface="Calibri" pitchFamily="34" charset="0"/>
              </a:rPr>
              <a:t>gian</a:t>
            </a:r>
            <a:r>
              <a:rPr lang="en-US" sz="2800" b="1" dirty="0">
                <a:latin typeface="Calibri" pitchFamily="34" charset="0"/>
                <a:cs typeface="Calibri" pitchFamily="34" charset="0"/>
              </a:rPr>
              <a:t> </a:t>
            </a:r>
            <a:r>
              <a:rPr lang="en-US" sz="2800" b="1" dirty="0" err="1">
                <a:latin typeface="Calibri" pitchFamily="34" charset="0"/>
                <a:cs typeface="Calibri" pitchFamily="34" charset="0"/>
              </a:rPr>
              <a:t>gần</a:t>
            </a:r>
            <a:r>
              <a:rPr lang="en-US" sz="2800" b="1" dirty="0">
                <a:latin typeface="Calibri" pitchFamily="34" charset="0"/>
                <a:cs typeface="Calibri" pitchFamily="34" charset="0"/>
              </a:rPr>
              <a:t> </a:t>
            </a:r>
            <a:r>
              <a:rPr lang="en-US" sz="2800" b="1" dirty="0" err="1">
                <a:latin typeface="Calibri" pitchFamily="34" charset="0"/>
                <a:cs typeface="Calibri" pitchFamily="34" charset="0"/>
              </a:rPr>
              <a:t>đây</a:t>
            </a:r>
            <a:r>
              <a:rPr lang="en-US" sz="2800" b="1" dirty="0">
                <a:latin typeface="Calibri" pitchFamily="34" charset="0"/>
                <a:cs typeface="Calibri" pitchFamily="34" charset="0"/>
              </a:rPr>
              <a:t>. </a:t>
            </a:r>
          </a:p>
        </p:txBody>
      </p:sp>
      <p:grpSp>
        <p:nvGrpSpPr>
          <p:cNvPr id="12" name="Group 11">
            <a:extLst>
              <a:ext uri="{FF2B5EF4-FFF2-40B4-BE49-F238E27FC236}">
                <a16:creationId xmlns:a16="http://schemas.microsoft.com/office/drawing/2014/main" xmlns="" id="{08DED5CF-8DF4-4D0C-88BE-F62709E9D6FB}"/>
              </a:ext>
            </a:extLst>
          </p:cNvPr>
          <p:cNvGrpSpPr/>
          <p:nvPr/>
        </p:nvGrpSpPr>
        <p:grpSpPr>
          <a:xfrm>
            <a:off x="814372" y="2723319"/>
            <a:ext cx="5145150" cy="2047652"/>
            <a:chOff x="814372" y="2279177"/>
            <a:chExt cx="5145150" cy="2047652"/>
          </a:xfrm>
        </p:grpSpPr>
        <p:sp>
          <p:nvSpPr>
            <p:cNvPr id="8" name="Thought Bubble: Cloud 7">
              <a:extLst>
                <a:ext uri="{FF2B5EF4-FFF2-40B4-BE49-F238E27FC236}">
                  <a16:creationId xmlns:a16="http://schemas.microsoft.com/office/drawing/2014/main" xmlns="" id="{0CB172BD-CD98-4E66-BD68-2E415DD08B0F}"/>
                </a:ext>
              </a:extLst>
            </p:cNvPr>
            <p:cNvSpPr/>
            <p:nvPr/>
          </p:nvSpPr>
          <p:spPr>
            <a:xfrm>
              <a:off x="814372" y="2279177"/>
              <a:ext cx="5145150" cy="2047652"/>
            </a:xfrm>
            <a:prstGeom prst="cloudCallout">
              <a:avLst>
                <a:gd name="adj1" fmla="val -58946"/>
                <a:gd name="adj2" fmla="val 73253"/>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10" name="TextBox 9">
              <a:extLst>
                <a:ext uri="{FF2B5EF4-FFF2-40B4-BE49-F238E27FC236}">
                  <a16:creationId xmlns:a16="http://schemas.microsoft.com/office/drawing/2014/main" xmlns="" id="{82FE73E9-390D-49DF-8E8C-C7687A1E52A5}"/>
                </a:ext>
              </a:extLst>
            </p:cNvPr>
            <p:cNvSpPr txBox="1"/>
            <p:nvPr/>
          </p:nvSpPr>
          <p:spPr>
            <a:xfrm>
              <a:off x="1187356" y="2531173"/>
              <a:ext cx="4626590" cy="1292662"/>
            </a:xfrm>
            <a:prstGeom prst="rect">
              <a:avLst/>
            </a:prstGeom>
            <a:noFill/>
          </p:spPr>
          <p:txBody>
            <a:bodyPr wrap="square" rtlCol="0">
              <a:spAutoFit/>
            </a:bodyPr>
            <a:lstStyle/>
            <a:p>
              <a:pPr algn="just"/>
              <a:r>
                <a:rPr lang="en-US" sz="2600" b="1" smtClean="0">
                  <a:latin typeface="Calibri" pitchFamily="34" charset="0"/>
                  <a:cs typeface="Calibri" pitchFamily="34" charset="0"/>
                </a:rPr>
                <a:t>Theo </a:t>
              </a:r>
              <a:r>
                <a:rPr lang="en-US" sz="2600" b="1" dirty="0" err="1">
                  <a:latin typeface="Calibri" pitchFamily="34" charset="0"/>
                  <a:cs typeface="Calibri" pitchFamily="34" charset="0"/>
                </a:rPr>
                <a:t>mình</a:t>
              </a:r>
              <a:r>
                <a:rPr lang="en-US" sz="2600" b="1" dirty="0">
                  <a:latin typeface="Calibri" pitchFamily="34" charset="0"/>
                  <a:cs typeface="Calibri" pitchFamily="34" charset="0"/>
                </a:rPr>
                <a:t>, </a:t>
              </a:r>
              <a:r>
                <a:rPr lang="en-US" sz="2600" b="1" dirty="0" err="1">
                  <a:latin typeface="Calibri" pitchFamily="34" charset="0"/>
                  <a:cs typeface="Calibri" pitchFamily="34" charset="0"/>
                </a:rPr>
                <a:t>nhân</a:t>
              </a:r>
              <a:r>
                <a:rPr lang="en-US" sz="2600" b="1" dirty="0">
                  <a:latin typeface="Calibri" pitchFamily="34" charset="0"/>
                  <a:cs typeface="Calibri" pitchFamily="34" charset="0"/>
                </a:rPr>
                <a:t> </a:t>
              </a:r>
              <a:r>
                <a:rPr lang="en-US" sz="2600" b="1" dirty="0" err="1">
                  <a:latin typeface="Calibri" pitchFamily="34" charset="0"/>
                  <a:cs typeface="Calibri" pitchFamily="34" charset="0"/>
                </a:rPr>
                <a:t>tố</a:t>
              </a:r>
              <a:r>
                <a:rPr lang="en-US" sz="2600" b="1" dirty="0">
                  <a:latin typeface="Calibri" pitchFamily="34" charset="0"/>
                  <a:cs typeface="Calibri" pitchFamily="34" charset="0"/>
                </a:rPr>
                <a:t> </a:t>
              </a:r>
              <a:r>
                <a:rPr lang="en-US" sz="2600" b="1" dirty="0" err="1">
                  <a:solidFill>
                    <a:srgbClr val="C00000"/>
                  </a:solidFill>
                  <a:latin typeface="Calibri" pitchFamily="34" charset="0"/>
                  <a:cs typeface="Calibri" pitchFamily="34" charset="0"/>
                </a:rPr>
                <a:t>quyết</a:t>
              </a:r>
              <a:r>
                <a:rPr lang="en-US" sz="2600" b="1" dirty="0">
                  <a:solidFill>
                    <a:srgbClr val="C00000"/>
                  </a:solidFill>
                  <a:latin typeface="Calibri" pitchFamily="34" charset="0"/>
                  <a:cs typeface="Calibri" pitchFamily="34" charset="0"/>
                </a:rPr>
                <a:t> </a:t>
              </a:r>
              <a:r>
                <a:rPr lang="en-US" sz="2600" b="1" dirty="0" err="1">
                  <a:solidFill>
                    <a:srgbClr val="C00000"/>
                  </a:solidFill>
                  <a:latin typeface="Calibri" pitchFamily="34" charset="0"/>
                  <a:cs typeface="Calibri" pitchFamily="34" charset="0"/>
                </a:rPr>
                <a:t>định</a:t>
              </a:r>
              <a:r>
                <a:rPr lang="en-US" sz="2600" b="1" dirty="0">
                  <a:solidFill>
                    <a:srgbClr val="C00000"/>
                  </a:solidFill>
                  <a:latin typeface="Calibri" pitchFamily="34" charset="0"/>
                  <a:cs typeface="Calibri" pitchFamily="34" charset="0"/>
                </a:rPr>
                <a:t> </a:t>
              </a:r>
              <a:r>
                <a:rPr lang="en-US" sz="2600" b="1" dirty="0" err="1">
                  <a:latin typeface="Calibri" pitchFamily="34" charset="0"/>
                  <a:cs typeface="Calibri" pitchFamily="34" charset="0"/>
                </a:rPr>
                <a:t>là</a:t>
              </a:r>
              <a:r>
                <a:rPr lang="en-US" sz="2600" b="1" dirty="0">
                  <a:latin typeface="Calibri" pitchFamily="34" charset="0"/>
                  <a:cs typeface="Calibri" pitchFamily="34" charset="0"/>
                </a:rPr>
                <a:t> </a:t>
              </a:r>
              <a:r>
                <a:rPr lang="en-US" sz="2600" b="1" dirty="0" err="1">
                  <a:latin typeface="Calibri" pitchFamily="34" charset="0"/>
                  <a:cs typeface="Calibri" pitchFamily="34" charset="0"/>
                </a:rPr>
                <a:t>những</a:t>
              </a:r>
              <a:r>
                <a:rPr lang="en-US" sz="2600" b="1" dirty="0">
                  <a:latin typeface="Calibri" pitchFamily="34" charset="0"/>
                  <a:cs typeface="Calibri" pitchFamily="34" charset="0"/>
                </a:rPr>
                <a:t> </a:t>
              </a:r>
              <a:r>
                <a:rPr lang="en-US" sz="2600" b="1" dirty="0" err="1">
                  <a:latin typeface="Calibri" pitchFamily="34" charset="0"/>
                  <a:cs typeface="Calibri" pitchFamily="34" charset="0"/>
                </a:rPr>
                <a:t>thuận</a:t>
              </a:r>
              <a:r>
                <a:rPr lang="en-US" sz="2600" b="1" dirty="0">
                  <a:latin typeface="Calibri" pitchFamily="34" charset="0"/>
                  <a:cs typeface="Calibri" pitchFamily="34" charset="0"/>
                </a:rPr>
                <a:t> </a:t>
              </a:r>
              <a:r>
                <a:rPr lang="en-US" sz="2600" b="1" dirty="0" err="1">
                  <a:latin typeface="Calibri" pitchFamily="34" charset="0"/>
                  <a:cs typeface="Calibri" pitchFamily="34" charset="0"/>
                </a:rPr>
                <a:t>lợi</a:t>
              </a:r>
              <a:r>
                <a:rPr lang="en-US" sz="2600" b="1" dirty="0">
                  <a:latin typeface="Calibri" pitchFamily="34" charset="0"/>
                  <a:cs typeface="Calibri" pitchFamily="34" charset="0"/>
                </a:rPr>
                <a:t> </a:t>
              </a:r>
              <a:r>
                <a:rPr lang="en-US" sz="2600" b="1" dirty="0" err="1">
                  <a:latin typeface="Calibri" pitchFamily="34" charset="0"/>
                  <a:cs typeface="Calibri" pitchFamily="34" charset="0"/>
                </a:rPr>
                <a:t>về</a:t>
              </a:r>
              <a:r>
                <a:rPr lang="en-US" sz="2600" b="1" dirty="0">
                  <a:latin typeface="Calibri" pitchFamily="34" charset="0"/>
                  <a:cs typeface="Calibri" pitchFamily="34" charset="0"/>
                </a:rPr>
                <a:t> </a:t>
              </a:r>
              <a:r>
                <a:rPr lang="en-US" sz="2600" b="1" dirty="0" err="1">
                  <a:latin typeface="Calibri" pitchFamily="34" charset="0"/>
                  <a:cs typeface="Calibri" pitchFamily="34" charset="0"/>
                </a:rPr>
                <a:t>điều</a:t>
              </a:r>
              <a:r>
                <a:rPr lang="en-US" sz="2600" b="1" dirty="0">
                  <a:latin typeface="Calibri" pitchFamily="34" charset="0"/>
                  <a:cs typeface="Calibri" pitchFamily="34" charset="0"/>
                </a:rPr>
                <a:t> </a:t>
              </a:r>
              <a:r>
                <a:rPr lang="en-US" sz="2600" b="1" dirty="0" err="1">
                  <a:latin typeface="Calibri" pitchFamily="34" charset="0"/>
                  <a:cs typeface="Calibri" pitchFamily="34" charset="0"/>
                </a:rPr>
                <a:t>kiện</a:t>
              </a:r>
              <a:r>
                <a:rPr lang="en-US" sz="2600" b="1" dirty="0">
                  <a:latin typeface="Calibri" pitchFamily="34" charset="0"/>
                  <a:cs typeface="Calibri" pitchFamily="34" charset="0"/>
                </a:rPr>
                <a:t> </a:t>
              </a:r>
              <a:r>
                <a:rPr lang="en-US" sz="2600" b="1" err="1">
                  <a:solidFill>
                    <a:srgbClr val="C00000"/>
                  </a:solidFill>
                  <a:latin typeface="Calibri" pitchFamily="34" charset="0"/>
                  <a:cs typeface="Calibri" pitchFamily="34" charset="0"/>
                </a:rPr>
                <a:t>tự</a:t>
              </a:r>
              <a:r>
                <a:rPr lang="en-US" sz="2600" b="1">
                  <a:solidFill>
                    <a:srgbClr val="C00000"/>
                  </a:solidFill>
                  <a:latin typeface="Calibri" pitchFamily="34" charset="0"/>
                  <a:cs typeface="Calibri" pitchFamily="34" charset="0"/>
                </a:rPr>
                <a:t> </a:t>
              </a:r>
              <a:r>
                <a:rPr lang="en-US" sz="2600" b="1" smtClean="0">
                  <a:solidFill>
                    <a:srgbClr val="C00000"/>
                  </a:solidFill>
                  <a:latin typeface="Calibri" pitchFamily="34" charset="0"/>
                  <a:cs typeface="Calibri" pitchFamily="34" charset="0"/>
                </a:rPr>
                <a:t>nhiên</a:t>
              </a:r>
              <a:r>
                <a:rPr lang="en-US" sz="2600" b="1" smtClean="0">
                  <a:latin typeface="Calibri" pitchFamily="34" charset="0"/>
                  <a:cs typeface="Calibri" pitchFamily="34" charset="0"/>
                </a:rPr>
                <a:t>, nhất là khoáng </a:t>
              </a:r>
              <a:r>
                <a:rPr lang="en-US" sz="2600" b="1" dirty="0" err="1">
                  <a:latin typeface="Calibri" pitchFamily="34" charset="0"/>
                  <a:cs typeface="Calibri" pitchFamily="34" charset="0"/>
                </a:rPr>
                <a:t>sản</a:t>
              </a:r>
              <a:r>
                <a:rPr lang="en-US" sz="2600" b="1" dirty="0">
                  <a:latin typeface="Calibri" pitchFamily="34" charset="0"/>
                  <a:cs typeface="Calibri" pitchFamily="34" charset="0"/>
                </a:rPr>
                <a:t>.</a:t>
              </a:r>
            </a:p>
          </p:txBody>
        </p:sp>
      </p:grpSp>
      <p:grpSp>
        <p:nvGrpSpPr>
          <p:cNvPr id="13" name="Group 12">
            <a:extLst>
              <a:ext uri="{FF2B5EF4-FFF2-40B4-BE49-F238E27FC236}">
                <a16:creationId xmlns:a16="http://schemas.microsoft.com/office/drawing/2014/main" xmlns="" id="{0E8BA980-8B2F-4410-B317-25D6C4D24250}"/>
              </a:ext>
            </a:extLst>
          </p:cNvPr>
          <p:cNvGrpSpPr/>
          <p:nvPr/>
        </p:nvGrpSpPr>
        <p:grpSpPr>
          <a:xfrm>
            <a:off x="6332506" y="2617201"/>
            <a:ext cx="5636581" cy="2800198"/>
            <a:chOff x="6332506" y="2173059"/>
            <a:chExt cx="5636581" cy="2800198"/>
          </a:xfrm>
        </p:grpSpPr>
        <p:sp>
          <p:nvSpPr>
            <p:cNvPr id="9" name="Speech Bubble: Rectangle with Corners Rounded 8">
              <a:extLst>
                <a:ext uri="{FF2B5EF4-FFF2-40B4-BE49-F238E27FC236}">
                  <a16:creationId xmlns:a16="http://schemas.microsoft.com/office/drawing/2014/main" xmlns="" id="{574A3A20-83FF-4CB3-90B8-A8A808EA8361}"/>
                </a:ext>
              </a:extLst>
            </p:cNvPr>
            <p:cNvSpPr/>
            <p:nvPr/>
          </p:nvSpPr>
          <p:spPr>
            <a:xfrm>
              <a:off x="6332506" y="2173059"/>
              <a:ext cx="5636581" cy="2800198"/>
            </a:xfrm>
            <a:custGeom>
              <a:avLst/>
              <a:gdLst>
                <a:gd name="connsiteX0" fmla="*/ 0 w 5477236"/>
                <a:gd name="connsiteY0" fmla="*/ 341282 h 2047651"/>
                <a:gd name="connsiteX1" fmla="*/ 341282 w 5477236"/>
                <a:gd name="connsiteY1" fmla="*/ 0 h 2047651"/>
                <a:gd name="connsiteX2" fmla="*/ 3195054 w 5477236"/>
                <a:gd name="connsiteY2" fmla="*/ 0 h 2047651"/>
                <a:gd name="connsiteX3" fmla="*/ 3195054 w 5477236"/>
                <a:gd name="connsiteY3" fmla="*/ 0 h 2047651"/>
                <a:gd name="connsiteX4" fmla="*/ 4564363 w 5477236"/>
                <a:gd name="connsiteY4" fmla="*/ 0 h 2047651"/>
                <a:gd name="connsiteX5" fmla="*/ 5135954 w 5477236"/>
                <a:gd name="connsiteY5" fmla="*/ 0 h 2047651"/>
                <a:gd name="connsiteX6" fmla="*/ 5477236 w 5477236"/>
                <a:gd name="connsiteY6" fmla="*/ 341282 h 2047651"/>
                <a:gd name="connsiteX7" fmla="*/ 5477236 w 5477236"/>
                <a:gd name="connsiteY7" fmla="*/ 1194463 h 2047651"/>
                <a:gd name="connsiteX8" fmla="*/ 5477236 w 5477236"/>
                <a:gd name="connsiteY8" fmla="*/ 1194463 h 2047651"/>
                <a:gd name="connsiteX9" fmla="*/ 5477236 w 5477236"/>
                <a:gd name="connsiteY9" fmla="*/ 1706376 h 2047651"/>
                <a:gd name="connsiteX10" fmla="*/ 5477236 w 5477236"/>
                <a:gd name="connsiteY10" fmla="*/ 1706369 h 2047651"/>
                <a:gd name="connsiteX11" fmla="*/ 5135954 w 5477236"/>
                <a:gd name="connsiteY11" fmla="*/ 2047651 h 2047651"/>
                <a:gd name="connsiteX12" fmla="*/ 4564363 w 5477236"/>
                <a:gd name="connsiteY12" fmla="*/ 2047651 h 2047651"/>
                <a:gd name="connsiteX13" fmla="*/ 4816517 w 5477236"/>
                <a:gd name="connsiteY13" fmla="*/ 2798463 h 2047651"/>
                <a:gd name="connsiteX14" fmla="*/ 3195054 w 5477236"/>
                <a:gd name="connsiteY14" fmla="*/ 2047651 h 2047651"/>
                <a:gd name="connsiteX15" fmla="*/ 341282 w 5477236"/>
                <a:gd name="connsiteY15" fmla="*/ 2047651 h 2047651"/>
                <a:gd name="connsiteX16" fmla="*/ 0 w 5477236"/>
                <a:gd name="connsiteY16" fmla="*/ 1706369 h 2047651"/>
                <a:gd name="connsiteX17" fmla="*/ 0 w 5477236"/>
                <a:gd name="connsiteY17" fmla="*/ 1706376 h 2047651"/>
                <a:gd name="connsiteX18" fmla="*/ 0 w 5477236"/>
                <a:gd name="connsiteY18" fmla="*/ 1194463 h 2047651"/>
                <a:gd name="connsiteX19" fmla="*/ 0 w 5477236"/>
                <a:gd name="connsiteY19" fmla="*/ 1194463 h 2047651"/>
                <a:gd name="connsiteX20" fmla="*/ 0 w 5477236"/>
                <a:gd name="connsiteY20" fmla="*/ 341282 h 2047651"/>
                <a:gd name="connsiteX0" fmla="*/ 0 w 5477236"/>
                <a:gd name="connsiteY0" fmla="*/ 341282 h 2798463"/>
                <a:gd name="connsiteX1" fmla="*/ 341282 w 5477236"/>
                <a:gd name="connsiteY1" fmla="*/ 0 h 2798463"/>
                <a:gd name="connsiteX2" fmla="*/ 3195054 w 5477236"/>
                <a:gd name="connsiteY2" fmla="*/ 0 h 2798463"/>
                <a:gd name="connsiteX3" fmla="*/ 3195054 w 5477236"/>
                <a:gd name="connsiteY3" fmla="*/ 0 h 2798463"/>
                <a:gd name="connsiteX4" fmla="*/ 4564363 w 5477236"/>
                <a:gd name="connsiteY4" fmla="*/ 0 h 2798463"/>
                <a:gd name="connsiteX5" fmla="*/ 5135954 w 5477236"/>
                <a:gd name="connsiteY5" fmla="*/ 0 h 2798463"/>
                <a:gd name="connsiteX6" fmla="*/ 5477236 w 5477236"/>
                <a:gd name="connsiteY6" fmla="*/ 341282 h 2798463"/>
                <a:gd name="connsiteX7" fmla="*/ 5477236 w 5477236"/>
                <a:gd name="connsiteY7" fmla="*/ 1194463 h 2798463"/>
                <a:gd name="connsiteX8" fmla="*/ 5477236 w 5477236"/>
                <a:gd name="connsiteY8" fmla="*/ 1194463 h 2798463"/>
                <a:gd name="connsiteX9" fmla="*/ 5477236 w 5477236"/>
                <a:gd name="connsiteY9" fmla="*/ 1706376 h 2798463"/>
                <a:gd name="connsiteX10" fmla="*/ 5477236 w 5477236"/>
                <a:gd name="connsiteY10" fmla="*/ 1706369 h 2798463"/>
                <a:gd name="connsiteX11" fmla="*/ 5135954 w 5477236"/>
                <a:gd name="connsiteY11" fmla="*/ 2047651 h 2798463"/>
                <a:gd name="connsiteX12" fmla="*/ 4564363 w 5477236"/>
                <a:gd name="connsiteY12" fmla="*/ 2047651 h 2798463"/>
                <a:gd name="connsiteX13" fmla="*/ 4816517 w 5477236"/>
                <a:gd name="connsiteY13" fmla="*/ 2798463 h 2798463"/>
                <a:gd name="connsiteX14" fmla="*/ 3498310 w 5477236"/>
                <a:gd name="connsiteY14" fmla="*/ 2153282 h 2798463"/>
                <a:gd name="connsiteX15" fmla="*/ 3195054 w 5477236"/>
                <a:gd name="connsiteY15" fmla="*/ 2047651 h 2798463"/>
                <a:gd name="connsiteX16" fmla="*/ 341282 w 5477236"/>
                <a:gd name="connsiteY16" fmla="*/ 2047651 h 2798463"/>
                <a:gd name="connsiteX17" fmla="*/ 0 w 5477236"/>
                <a:gd name="connsiteY17" fmla="*/ 1706369 h 2798463"/>
                <a:gd name="connsiteX18" fmla="*/ 0 w 5477236"/>
                <a:gd name="connsiteY18" fmla="*/ 1706376 h 2798463"/>
                <a:gd name="connsiteX19" fmla="*/ 0 w 5477236"/>
                <a:gd name="connsiteY19" fmla="*/ 1194463 h 2798463"/>
                <a:gd name="connsiteX20" fmla="*/ 0 w 5477236"/>
                <a:gd name="connsiteY20" fmla="*/ 1194463 h 2798463"/>
                <a:gd name="connsiteX21" fmla="*/ 0 w 5477236"/>
                <a:gd name="connsiteY21" fmla="*/ 341282 h 2798463"/>
                <a:gd name="connsiteX0" fmla="*/ 0 w 5477236"/>
                <a:gd name="connsiteY0" fmla="*/ 341282 h 2798463"/>
                <a:gd name="connsiteX1" fmla="*/ 341282 w 5477236"/>
                <a:gd name="connsiteY1" fmla="*/ 0 h 2798463"/>
                <a:gd name="connsiteX2" fmla="*/ 3195054 w 5477236"/>
                <a:gd name="connsiteY2" fmla="*/ 0 h 2798463"/>
                <a:gd name="connsiteX3" fmla="*/ 3195054 w 5477236"/>
                <a:gd name="connsiteY3" fmla="*/ 0 h 2798463"/>
                <a:gd name="connsiteX4" fmla="*/ 4564363 w 5477236"/>
                <a:gd name="connsiteY4" fmla="*/ 0 h 2798463"/>
                <a:gd name="connsiteX5" fmla="*/ 5135954 w 5477236"/>
                <a:gd name="connsiteY5" fmla="*/ 0 h 2798463"/>
                <a:gd name="connsiteX6" fmla="*/ 5477236 w 5477236"/>
                <a:gd name="connsiteY6" fmla="*/ 341282 h 2798463"/>
                <a:gd name="connsiteX7" fmla="*/ 5477236 w 5477236"/>
                <a:gd name="connsiteY7" fmla="*/ 1194463 h 2798463"/>
                <a:gd name="connsiteX8" fmla="*/ 5477236 w 5477236"/>
                <a:gd name="connsiteY8" fmla="*/ 1194463 h 2798463"/>
                <a:gd name="connsiteX9" fmla="*/ 5477236 w 5477236"/>
                <a:gd name="connsiteY9" fmla="*/ 1706376 h 2798463"/>
                <a:gd name="connsiteX10" fmla="*/ 5477236 w 5477236"/>
                <a:gd name="connsiteY10" fmla="*/ 1706369 h 2798463"/>
                <a:gd name="connsiteX11" fmla="*/ 5135954 w 5477236"/>
                <a:gd name="connsiteY11" fmla="*/ 2047651 h 2798463"/>
                <a:gd name="connsiteX12" fmla="*/ 4564363 w 5477236"/>
                <a:gd name="connsiteY12" fmla="*/ 2047651 h 2798463"/>
                <a:gd name="connsiteX13" fmla="*/ 4816517 w 5477236"/>
                <a:gd name="connsiteY13" fmla="*/ 2798463 h 2798463"/>
                <a:gd name="connsiteX14" fmla="*/ 3498310 w 5477236"/>
                <a:gd name="connsiteY14" fmla="*/ 2153282 h 2798463"/>
                <a:gd name="connsiteX15" fmla="*/ 3195054 w 5477236"/>
                <a:gd name="connsiteY15" fmla="*/ 2047651 h 2798463"/>
                <a:gd name="connsiteX16" fmla="*/ 341282 w 5477236"/>
                <a:gd name="connsiteY16" fmla="*/ 2047651 h 2798463"/>
                <a:gd name="connsiteX17" fmla="*/ 0 w 5477236"/>
                <a:gd name="connsiteY17" fmla="*/ 1706369 h 2798463"/>
                <a:gd name="connsiteX18" fmla="*/ 0 w 5477236"/>
                <a:gd name="connsiteY18" fmla="*/ 1706376 h 2798463"/>
                <a:gd name="connsiteX19" fmla="*/ 0 w 5477236"/>
                <a:gd name="connsiteY19" fmla="*/ 1194463 h 2798463"/>
                <a:gd name="connsiteX20" fmla="*/ 0 w 5477236"/>
                <a:gd name="connsiteY20" fmla="*/ 1194463 h 2798463"/>
                <a:gd name="connsiteX21" fmla="*/ 0 w 5477236"/>
                <a:gd name="connsiteY21" fmla="*/ 341282 h 2798463"/>
                <a:gd name="connsiteX0" fmla="*/ 0 w 5477236"/>
                <a:gd name="connsiteY0" fmla="*/ 341282 h 2798463"/>
                <a:gd name="connsiteX1" fmla="*/ 341282 w 5477236"/>
                <a:gd name="connsiteY1" fmla="*/ 0 h 2798463"/>
                <a:gd name="connsiteX2" fmla="*/ 3195054 w 5477236"/>
                <a:gd name="connsiteY2" fmla="*/ 0 h 2798463"/>
                <a:gd name="connsiteX3" fmla="*/ 3195054 w 5477236"/>
                <a:gd name="connsiteY3" fmla="*/ 0 h 2798463"/>
                <a:gd name="connsiteX4" fmla="*/ 4564363 w 5477236"/>
                <a:gd name="connsiteY4" fmla="*/ 0 h 2798463"/>
                <a:gd name="connsiteX5" fmla="*/ 5135954 w 5477236"/>
                <a:gd name="connsiteY5" fmla="*/ 0 h 2798463"/>
                <a:gd name="connsiteX6" fmla="*/ 5477236 w 5477236"/>
                <a:gd name="connsiteY6" fmla="*/ 341282 h 2798463"/>
                <a:gd name="connsiteX7" fmla="*/ 5477236 w 5477236"/>
                <a:gd name="connsiteY7" fmla="*/ 1194463 h 2798463"/>
                <a:gd name="connsiteX8" fmla="*/ 5477236 w 5477236"/>
                <a:gd name="connsiteY8" fmla="*/ 1194463 h 2798463"/>
                <a:gd name="connsiteX9" fmla="*/ 5477236 w 5477236"/>
                <a:gd name="connsiteY9" fmla="*/ 1706376 h 2798463"/>
                <a:gd name="connsiteX10" fmla="*/ 5477236 w 5477236"/>
                <a:gd name="connsiteY10" fmla="*/ 1706369 h 2798463"/>
                <a:gd name="connsiteX11" fmla="*/ 5135954 w 5477236"/>
                <a:gd name="connsiteY11" fmla="*/ 2047651 h 2798463"/>
                <a:gd name="connsiteX12" fmla="*/ 4564363 w 5477236"/>
                <a:gd name="connsiteY12" fmla="*/ 2047651 h 2798463"/>
                <a:gd name="connsiteX13" fmla="*/ 4816517 w 5477236"/>
                <a:gd name="connsiteY13" fmla="*/ 2798463 h 2798463"/>
                <a:gd name="connsiteX14" fmla="*/ 3498310 w 5477236"/>
                <a:gd name="connsiteY14" fmla="*/ 2153282 h 2798463"/>
                <a:gd name="connsiteX15" fmla="*/ 3195054 w 5477236"/>
                <a:gd name="connsiteY15" fmla="*/ 2047651 h 2798463"/>
                <a:gd name="connsiteX16" fmla="*/ 341282 w 5477236"/>
                <a:gd name="connsiteY16" fmla="*/ 2047651 h 2798463"/>
                <a:gd name="connsiteX17" fmla="*/ 0 w 5477236"/>
                <a:gd name="connsiteY17" fmla="*/ 1706369 h 2798463"/>
                <a:gd name="connsiteX18" fmla="*/ 0 w 5477236"/>
                <a:gd name="connsiteY18" fmla="*/ 1706376 h 2798463"/>
                <a:gd name="connsiteX19" fmla="*/ 0 w 5477236"/>
                <a:gd name="connsiteY19" fmla="*/ 1194463 h 2798463"/>
                <a:gd name="connsiteX20" fmla="*/ 0 w 5477236"/>
                <a:gd name="connsiteY20" fmla="*/ 1194463 h 2798463"/>
                <a:gd name="connsiteX21" fmla="*/ 0 w 5477236"/>
                <a:gd name="connsiteY21" fmla="*/ 341282 h 2798463"/>
                <a:gd name="connsiteX0" fmla="*/ 0 w 5477236"/>
                <a:gd name="connsiteY0" fmla="*/ 341282 h 2798463"/>
                <a:gd name="connsiteX1" fmla="*/ 341282 w 5477236"/>
                <a:gd name="connsiteY1" fmla="*/ 0 h 2798463"/>
                <a:gd name="connsiteX2" fmla="*/ 3195054 w 5477236"/>
                <a:gd name="connsiteY2" fmla="*/ 0 h 2798463"/>
                <a:gd name="connsiteX3" fmla="*/ 3195054 w 5477236"/>
                <a:gd name="connsiteY3" fmla="*/ 0 h 2798463"/>
                <a:gd name="connsiteX4" fmla="*/ 4564363 w 5477236"/>
                <a:gd name="connsiteY4" fmla="*/ 0 h 2798463"/>
                <a:gd name="connsiteX5" fmla="*/ 5135954 w 5477236"/>
                <a:gd name="connsiteY5" fmla="*/ 0 h 2798463"/>
                <a:gd name="connsiteX6" fmla="*/ 5477236 w 5477236"/>
                <a:gd name="connsiteY6" fmla="*/ 341282 h 2798463"/>
                <a:gd name="connsiteX7" fmla="*/ 5477236 w 5477236"/>
                <a:gd name="connsiteY7" fmla="*/ 1194463 h 2798463"/>
                <a:gd name="connsiteX8" fmla="*/ 5477236 w 5477236"/>
                <a:gd name="connsiteY8" fmla="*/ 1194463 h 2798463"/>
                <a:gd name="connsiteX9" fmla="*/ 5477236 w 5477236"/>
                <a:gd name="connsiteY9" fmla="*/ 1706376 h 2798463"/>
                <a:gd name="connsiteX10" fmla="*/ 5477236 w 5477236"/>
                <a:gd name="connsiteY10" fmla="*/ 1706369 h 2798463"/>
                <a:gd name="connsiteX11" fmla="*/ 5135954 w 5477236"/>
                <a:gd name="connsiteY11" fmla="*/ 2047651 h 2798463"/>
                <a:gd name="connsiteX12" fmla="*/ 4564363 w 5477236"/>
                <a:gd name="connsiteY12" fmla="*/ 2047651 h 2798463"/>
                <a:gd name="connsiteX13" fmla="*/ 4816517 w 5477236"/>
                <a:gd name="connsiteY13" fmla="*/ 2798463 h 2798463"/>
                <a:gd name="connsiteX14" fmla="*/ 3675731 w 5477236"/>
                <a:gd name="connsiteY14" fmla="*/ 2071396 h 2798463"/>
                <a:gd name="connsiteX15" fmla="*/ 3195054 w 5477236"/>
                <a:gd name="connsiteY15" fmla="*/ 2047651 h 2798463"/>
                <a:gd name="connsiteX16" fmla="*/ 341282 w 5477236"/>
                <a:gd name="connsiteY16" fmla="*/ 2047651 h 2798463"/>
                <a:gd name="connsiteX17" fmla="*/ 0 w 5477236"/>
                <a:gd name="connsiteY17" fmla="*/ 1706369 h 2798463"/>
                <a:gd name="connsiteX18" fmla="*/ 0 w 5477236"/>
                <a:gd name="connsiteY18" fmla="*/ 1706376 h 2798463"/>
                <a:gd name="connsiteX19" fmla="*/ 0 w 5477236"/>
                <a:gd name="connsiteY19" fmla="*/ 1194463 h 2798463"/>
                <a:gd name="connsiteX20" fmla="*/ 0 w 5477236"/>
                <a:gd name="connsiteY20" fmla="*/ 1194463 h 2798463"/>
                <a:gd name="connsiteX21" fmla="*/ 0 w 5477236"/>
                <a:gd name="connsiteY21" fmla="*/ 341282 h 2798463"/>
                <a:gd name="connsiteX0" fmla="*/ 0 w 5477236"/>
                <a:gd name="connsiteY0" fmla="*/ 341282 h 2800198"/>
                <a:gd name="connsiteX1" fmla="*/ 341282 w 5477236"/>
                <a:gd name="connsiteY1" fmla="*/ 0 h 2800198"/>
                <a:gd name="connsiteX2" fmla="*/ 3195054 w 5477236"/>
                <a:gd name="connsiteY2" fmla="*/ 0 h 2800198"/>
                <a:gd name="connsiteX3" fmla="*/ 3195054 w 5477236"/>
                <a:gd name="connsiteY3" fmla="*/ 0 h 2800198"/>
                <a:gd name="connsiteX4" fmla="*/ 4564363 w 5477236"/>
                <a:gd name="connsiteY4" fmla="*/ 0 h 2800198"/>
                <a:gd name="connsiteX5" fmla="*/ 5135954 w 5477236"/>
                <a:gd name="connsiteY5" fmla="*/ 0 h 2800198"/>
                <a:gd name="connsiteX6" fmla="*/ 5477236 w 5477236"/>
                <a:gd name="connsiteY6" fmla="*/ 341282 h 2800198"/>
                <a:gd name="connsiteX7" fmla="*/ 5477236 w 5477236"/>
                <a:gd name="connsiteY7" fmla="*/ 1194463 h 2800198"/>
                <a:gd name="connsiteX8" fmla="*/ 5477236 w 5477236"/>
                <a:gd name="connsiteY8" fmla="*/ 1194463 h 2800198"/>
                <a:gd name="connsiteX9" fmla="*/ 5477236 w 5477236"/>
                <a:gd name="connsiteY9" fmla="*/ 1706376 h 2800198"/>
                <a:gd name="connsiteX10" fmla="*/ 5477236 w 5477236"/>
                <a:gd name="connsiteY10" fmla="*/ 1706369 h 2800198"/>
                <a:gd name="connsiteX11" fmla="*/ 5135954 w 5477236"/>
                <a:gd name="connsiteY11" fmla="*/ 2047651 h 2800198"/>
                <a:gd name="connsiteX12" fmla="*/ 4564363 w 5477236"/>
                <a:gd name="connsiteY12" fmla="*/ 2047651 h 2800198"/>
                <a:gd name="connsiteX13" fmla="*/ 4816517 w 5477236"/>
                <a:gd name="connsiteY13" fmla="*/ 2798463 h 2800198"/>
                <a:gd name="connsiteX14" fmla="*/ 4358119 w 5477236"/>
                <a:gd name="connsiteY14" fmla="*/ 2248817 h 2800198"/>
                <a:gd name="connsiteX15" fmla="*/ 3675731 w 5477236"/>
                <a:gd name="connsiteY15" fmla="*/ 2071396 h 2800198"/>
                <a:gd name="connsiteX16" fmla="*/ 3195054 w 5477236"/>
                <a:gd name="connsiteY16" fmla="*/ 2047651 h 2800198"/>
                <a:gd name="connsiteX17" fmla="*/ 341282 w 5477236"/>
                <a:gd name="connsiteY17" fmla="*/ 2047651 h 2800198"/>
                <a:gd name="connsiteX18" fmla="*/ 0 w 5477236"/>
                <a:gd name="connsiteY18" fmla="*/ 1706369 h 2800198"/>
                <a:gd name="connsiteX19" fmla="*/ 0 w 5477236"/>
                <a:gd name="connsiteY19" fmla="*/ 1706376 h 2800198"/>
                <a:gd name="connsiteX20" fmla="*/ 0 w 5477236"/>
                <a:gd name="connsiteY20" fmla="*/ 1194463 h 2800198"/>
                <a:gd name="connsiteX21" fmla="*/ 0 w 5477236"/>
                <a:gd name="connsiteY21" fmla="*/ 1194463 h 2800198"/>
                <a:gd name="connsiteX22" fmla="*/ 0 w 5477236"/>
                <a:gd name="connsiteY22" fmla="*/ 341282 h 2800198"/>
                <a:gd name="connsiteX0" fmla="*/ 0 w 5477236"/>
                <a:gd name="connsiteY0" fmla="*/ 341282 h 2800198"/>
                <a:gd name="connsiteX1" fmla="*/ 341282 w 5477236"/>
                <a:gd name="connsiteY1" fmla="*/ 0 h 2800198"/>
                <a:gd name="connsiteX2" fmla="*/ 3195054 w 5477236"/>
                <a:gd name="connsiteY2" fmla="*/ 0 h 2800198"/>
                <a:gd name="connsiteX3" fmla="*/ 3195054 w 5477236"/>
                <a:gd name="connsiteY3" fmla="*/ 0 h 2800198"/>
                <a:gd name="connsiteX4" fmla="*/ 4564363 w 5477236"/>
                <a:gd name="connsiteY4" fmla="*/ 0 h 2800198"/>
                <a:gd name="connsiteX5" fmla="*/ 5135954 w 5477236"/>
                <a:gd name="connsiteY5" fmla="*/ 0 h 2800198"/>
                <a:gd name="connsiteX6" fmla="*/ 5477236 w 5477236"/>
                <a:gd name="connsiteY6" fmla="*/ 341282 h 2800198"/>
                <a:gd name="connsiteX7" fmla="*/ 5477236 w 5477236"/>
                <a:gd name="connsiteY7" fmla="*/ 1194463 h 2800198"/>
                <a:gd name="connsiteX8" fmla="*/ 5477236 w 5477236"/>
                <a:gd name="connsiteY8" fmla="*/ 1194463 h 2800198"/>
                <a:gd name="connsiteX9" fmla="*/ 5477236 w 5477236"/>
                <a:gd name="connsiteY9" fmla="*/ 1706376 h 2800198"/>
                <a:gd name="connsiteX10" fmla="*/ 5477236 w 5477236"/>
                <a:gd name="connsiteY10" fmla="*/ 1706369 h 2800198"/>
                <a:gd name="connsiteX11" fmla="*/ 5135954 w 5477236"/>
                <a:gd name="connsiteY11" fmla="*/ 2047651 h 2800198"/>
                <a:gd name="connsiteX12" fmla="*/ 4564363 w 5477236"/>
                <a:gd name="connsiteY12" fmla="*/ 2047651 h 2800198"/>
                <a:gd name="connsiteX13" fmla="*/ 4816517 w 5477236"/>
                <a:gd name="connsiteY13" fmla="*/ 2798463 h 2800198"/>
                <a:gd name="connsiteX14" fmla="*/ 4358119 w 5477236"/>
                <a:gd name="connsiteY14" fmla="*/ 2248817 h 2800198"/>
                <a:gd name="connsiteX15" fmla="*/ 3839504 w 5477236"/>
                <a:gd name="connsiteY15" fmla="*/ 2044101 h 2800198"/>
                <a:gd name="connsiteX16" fmla="*/ 3195054 w 5477236"/>
                <a:gd name="connsiteY16" fmla="*/ 2047651 h 2800198"/>
                <a:gd name="connsiteX17" fmla="*/ 341282 w 5477236"/>
                <a:gd name="connsiteY17" fmla="*/ 2047651 h 2800198"/>
                <a:gd name="connsiteX18" fmla="*/ 0 w 5477236"/>
                <a:gd name="connsiteY18" fmla="*/ 1706369 h 2800198"/>
                <a:gd name="connsiteX19" fmla="*/ 0 w 5477236"/>
                <a:gd name="connsiteY19" fmla="*/ 1706376 h 2800198"/>
                <a:gd name="connsiteX20" fmla="*/ 0 w 5477236"/>
                <a:gd name="connsiteY20" fmla="*/ 1194463 h 2800198"/>
                <a:gd name="connsiteX21" fmla="*/ 0 w 5477236"/>
                <a:gd name="connsiteY21" fmla="*/ 1194463 h 2800198"/>
                <a:gd name="connsiteX22" fmla="*/ 0 w 5477236"/>
                <a:gd name="connsiteY22" fmla="*/ 341282 h 2800198"/>
                <a:gd name="connsiteX0" fmla="*/ 0 w 5477236"/>
                <a:gd name="connsiteY0" fmla="*/ 341282 h 2800198"/>
                <a:gd name="connsiteX1" fmla="*/ 341282 w 5477236"/>
                <a:gd name="connsiteY1" fmla="*/ 0 h 2800198"/>
                <a:gd name="connsiteX2" fmla="*/ 3195054 w 5477236"/>
                <a:gd name="connsiteY2" fmla="*/ 0 h 2800198"/>
                <a:gd name="connsiteX3" fmla="*/ 3195054 w 5477236"/>
                <a:gd name="connsiteY3" fmla="*/ 0 h 2800198"/>
                <a:gd name="connsiteX4" fmla="*/ 4564363 w 5477236"/>
                <a:gd name="connsiteY4" fmla="*/ 0 h 2800198"/>
                <a:gd name="connsiteX5" fmla="*/ 5135954 w 5477236"/>
                <a:gd name="connsiteY5" fmla="*/ 0 h 2800198"/>
                <a:gd name="connsiteX6" fmla="*/ 5477236 w 5477236"/>
                <a:gd name="connsiteY6" fmla="*/ 341282 h 2800198"/>
                <a:gd name="connsiteX7" fmla="*/ 5477236 w 5477236"/>
                <a:gd name="connsiteY7" fmla="*/ 1194463 h 2800198"/>
                <a:gd name="connsiteX8" fmla="*/ 5477236 w 5477236"/>
                <a:gd name="connsiteY8" fmla="*/ 1194463 h 2800198"/>
                <a:gd name="connsiteX9" fmla="*/ 5477236 w 5477236"/>
                <a:gd name="connsiteY9" fmla="*/ 1706376 h 2800198"/>
                <a:gd name="connsiteX10" fmla="*/ 5477236 w 5477236"/>
                <a:gd name="connsiteY10" fmla="*/ 1706369 h 2800198"/>
                <a:gd name="connsiteX11" fmla="*/ 5135954 w 5477236"/>
                <a:gd name="connsiteY11" fmla="*/ 2047651 h 2800198"/>
                <a:gd name="connsiteX12" fmla="*/ 4564363 w 5477236"/>
                <a:gd name="connsiteY12" fmla="*/ 2047651 h 2800198"/>
                <a:gd name="connsiteX13" fmla="*/ 4816517 w 5477236"/>
                <a:gd name="connsiteY13" fmla="*/ 2798463 h 2800198"/>
                <a:gd name="connsiteX14" fmla="*/ 4358119 w 5477236"/>
                <a:gd name="connsiteY14" fmla="*/ 2248817 h 2800198"/>
                <a:gd name="connsiteX15" fmla="*/ 3948686 w 5477236"/>
                <a:gd name="connsiteY15" fmla="*/ 2125987 h 2800198"/>
                <a:gd name="connsiteX16" fmla="*/ 3195054 w 5477236"/>
                <a:gd name="connsiteY16" fmla="*/ 2047651 h 2800198"/>
                <a:gd name="connsiteX17" fmla="*/ 341282 w 5477236"/>
                <a:gd name="connsiteY17" fmla="*/ 2047651 h 2800198"/>
                <a:gd name="connsiteX18" fmla="*/ 0 w 5477236"/>
                <a:gd name="connsiteY18" fmla="*/ 1706369 h 2800198"/>
                <a:gd name="connsiteX19" fmla="*/ 0 w 5477236"/>
                <a:gd name="connsiteY19" fmla="*/ 1706376 h 2800198"/>
                <a:gd name="connsiteX20" fmla="*/ 0 w 5477236"/>
                <a:gd name="connsiteY20" fmla="*/ 1194463 h 2800198"/>
                <a:gd name="connsiteX21" fmla="*/ 0 w 5477236"/>
                <a:gd name="connsiteY21" fmla="*/ 1194463 h 2800198"/>
                <a:gd name="connsiteX22" fmla="*/ 0 w 5477236"/>
                <a:gd name="connsiteY22" fmla="*/ 341282 h 2800198"/>
                <a:gd name="connsiteX0" fmla="*/ 0 w 5477236"/>
                <a:gd name="connsiteY0" fmla="*/ 341282 h 2800198"/>
                <a:gd name="connsiteX1" fmla="*/ 341282 w 5477236"/>
                <a:gd name="connsiteY1" fmla="*/ 0 h 2800198"/>
                <a:gd name="connsiteX2" fmla="*/ 3195054 w 5477236"/>
                <a:gd name="connsiteY2" fmla="*/ 0 h 2800198"/>
                <a:gd name="connsiteX3" fmla="*/ 3195054 w 5477236"/>
                <a:gd name="connsiteY3" fmla="*/ 0 h 2800198"/>
                <a:gd name="connsiteX4" fmla="*/ 4564363 w 5477236"/>
                <a:gd name="connsiteY4" fmla="*/ 0 h 2800198"/>
                <a:gd name="connsiteX5" fmla="*/ 5135954 w 5477236"/>
                <a:gd name="connsiteY5" fmla="*/ 0 h 2800198"/>
                <a:gd name="connsiteX6" fmla="*/ 5477236 w 5477236"/>
                <a:gd name="connsiteY6" fmla="*/ 341282 h 2800198"/>
                <a:gd name="connsiteX7" fmla="*/ 5477236 w 5477236"/>
                <a:gd name="connsiteY7" fmla="*/ 1194463 h 2800198"/>
                <a:gd name="connsiteX8" fmla="*/ 5477236 w 5477236"/>
                <a:gd name="connsiteY8" fmla="*/ 1194463 h 2800198"/>
                <a:gd name="connsiteX9" fmla="*/ 5477236 w 5477236"/>
                <a:gd name="connsiteY9" fmla="*/ 1706376 h 2800198"/>
                <a:gd name="connsiteX10" fmla="*/ 5477236 w 5477236"/>
                <a:gd name="connsiteY10" fmla="*/ 1706369 h 2800198"/>
                <a:gd name="connsiteX11" fmla="*/ 5135954 w 5477236"/>
                <a:gd name="connsiteY11" fmla="*/ 2047651 h 2800198"/>
                <a:gd name="connsiteX12" fmla="*/ 4564363 w 5477236"/>
                <a:gd name="connsiteY12" fmla="*/ 2047651 h 2800198"/>
                <a:gd name="connsiteX13" fmla="*/ 4816517 w 5477236"/>
                <a:gd name="connsiteY13" fmla="*/ 2798463 h 2800198"/>
                <a:gd name="connsiteX14" fmla="*/ 4358119 w 5477236"/>
                <a:gd name="connsiteY14" fmla="*/ 2248817 h 2800198"/>
                <a:gd name="connsiteX15" fmla="*/ 3948686 w 5477236"/>
                <a:gd name="connsiteY15" fmla="*/ 2125987 h 2800198"/>
                <a:gd name="connsiteX16" fmla="*/ 3195054 w 5477236"/>
                <a:gd name="connsiteY16" fmla="*/ 2047651 h 2800198"/>
                <a:gd name="connsiteX17" fmla="*/ 341282 w 5477236"/>
                <a:gd name="connsiteY17" fmla="*/ 2047651 h 2800198"/>
                <a:gd name="connsiteX18" fmla="*/ 0 w 5477236"/>
                <a:gd name="connsiteY18" fmla="*/ 1706369 h 2800198"/>
                <a:gd name="connsiteX19" fmla="*/ 0 w 5477236"/>
                <a:gd name="connsiteY19" fmla="*/ 1706376 h 2800198"/>
                <a:gd name="connsiteX20" fmla="*/ 0 w 5477236"/>
                <a:gd name="connsiteY20" fmla="*/ 1194463 h 2800198"/>
                <a:gd name="connsiteX21" fmla="*/ 0 w 5477236"/>
                <a:gd name="connsiteY21" fmla="*/ 1194463 h 2800198"/>
                <a:gd name="connsiteX22" fmla="*/ 0 w 5477236"/>
                <a:gd name="connsiteY22" fmla="*/ 341282 h 280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77236" h="2800198">
                  <a:moveTo>
                    <a:pt x="0" y="341282"/>
                  </a:moveTo>
                  <a:cubicBezTo>
                    <a:pt x="0" y="152797"/>
                    <a:pt x="152797" y="0"/>
                    <a:pt x="341282" y="0"/>
                  </a:cubicBezTo>
                  <a:lnTo>
                    <a:pt x="3195054" y="0"/>
                  </a:lnTo>
                  <a:lnTo>
                    <a:pt x="3195054" y="0"/>
                  </a:lnTo>
                  <a:lnTo>
                    <a:pt x="4564363" y="0"/>
                  </a:lnTo>
                  <a:lnTo>
                    <a:pt x="5135954" y="0"/>
                  </a:lnTo>
                  <a:cubicBezTo>
                    <a:pt x="5324439" y="0"/>
                    <a:pt x="5477236" y="152797"/>
                    <a:pt x="5477236" y="341282"/>
                  </a:cubicBezTo>
                  <a:lnTo>
                    <a:pt x="5477236" y="1194463"/>
                  </a:lnTo>
                  <a:lnTo>
                    <a:pt x="5477236" y="1194463"/>
                  </a:lnTo>
                  <a:lnTo>
                    <a:pt x="5477236" y="1706376"/>
                  </a:lnTo>
                  <a:lnTo>
                    <a:pt x="5477236" y="1706369"/>
                  </a:lnTo>
                  <a:cubicBezTo>
                    <a:pt x="5477236" y="1894854"/>
                    <a:pt x="5324439" y="2047651"/>
                    <a:pt x="5135954" y="2047651"/>
                  </a:cubicBezTo>
                  <a:lnTo>
                    <a:pt x="4564363" y="2047651"/>
                  </a:lnTo>
                  <a:lnTo>
                    <a:pt x="4816517" y="2798463"/>
                  </a:lnTo>
                  <a:cubicBezTo>
                    <a:pt x="4748024" y="2831991"/>
                    <a:pt x="4548250" y="2369995"/>
                    <a:pt x="4358119" y="2248817"/>
                  </a:cubicBezTo>
                  <a:cubicBezTo>
                    <a:pt x="4167988" y="2127639"/>
                    <a:pt x="4299479" y="2159515"/>
                    <a:pt x="3948686" y="2125987"/>
                  </a:cubicBezTo>
                  <a:cubicBezTo>
                    <a:pt x="4025022" y="1954299"/>
                    <a:pt x="3296139" y="2082861"/>
                    <a:pt x="3195054" y="2047651"/>
                  </a:cubicBezTo>
                  <a:lnTo>
                    <a:pt x="341282" y="2047651"/>
                  </a:lnTo>
                  <a:cubicBezTo>
                    <a:pt x="152797" y="2047651"/>
                    <a:pt x="0" y="1894854"/>
                    <a:pt x="0" y="1706369"/>
                  </a:cubicBezTo>
                  <a:lnTo>
                    <a:pt x="0" y="1706376"/>
                  </a:lnTo>
                  <a:lnTo>
                    <a:pt x="0" y="1194463"/>
                  </a:lnTo>
                  <a:lnTo>
                    <a:pt x="0" y="1194463"/>
                  </a:lnTo>
                  <a:lnTo>
                    <a:pt x="0" y="341282"/>
                  </a:lnTo>
                  <a:close/>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11" name="TextBox 10">
              <a:extLst>
                <a:ext uri="{FF2B5EF4-FFF2-40B4-BE49-F238E27FC236}">
                  <a16:creationId xmlns:a16="http://schemas.microsoft.com/office/drawing/2014/main" xmlns="" id="{25F9E7B6-4813-475A-A4D1-6AAD9F249B56}"/>
                </a:ext>
              </a:extLst>
            </p:cNvPr>
            <p:cNvSpPr txBox="1"/>
            <p:nvPr/>
          </p:nvSpPr>
          <p:spPr>
            <a:xfrm>
              <a:off x="6412178" y="2331118"/>
              <a:ext cx="5477236" cy="1692771"/>
            </a:xfrm>
            <a:prstGeom prst="rect">
              <a:avLst/>
            </a:prstGeom>
            <a:noFill/>
          </p:spPr>
          <p:txBody>
            <a:bodyPr wrap="square" rtlCol="0">
              <a:spAutoFit/>
            </a:bodyPr>
            <a:lstStyle/>
            <a:p>
              <a:pPr algn="just"/>
              <a:r>
                <a:rPr lang="en-US" sz="2600" b="1" dirty="0" err="1">
                  <a:latin typeface="Calibri" pitchFamily="34" charset="0"/>
                  <a:cs typeface="Calibri" pitchFamily="34" charset="0"/>
                </a:rPr>
                <a:t>Mình</a:t>
              </a:r>
              <a:r>
                <a:rPr lang="en-US" sz="2600" b="1" dirty="0">
                  <a:latin typeface="Calibri" pitchFamily="34" charset="0"/>
                  <a:cs typeface="Calibri" pitchFamily="34" charset="0"/>
                </a:rPr>
                <a:t> </a:t>
              </a:r>
              <a:r>
                <a:rPr lang="en-US" sz="2600" b="1" dirty="0" err="1">
                  <a:latin typeface="Calibri" pitchFamily="34" charset="0"/>
                  <a:cs typeface="Calibri" pitchFamily="34" charset="0"/>
                </a:rPr>
                <a:t>lại</a:t>
              </a:r>
              <a:r>
                <a:rPr lang="en-US" sz="2600" b="1" dirty="0">
                  <a:latin typeface="Calibri" pitchFamily="34" charset="0"/>
                  <a:cs typeface="Calibri" pitchFamily="34" charset="0"/>
                </a:rPr>
                <a:t> </a:t>
              </a:r>
              <a:r>
                <a:rPr lang="en-US" sz="2600" b="1" dirty="0" err="1">
                  <a:latin typeface="Calibri" pitchFamily="34" charset="0"/>
                  <a:cs typeface="Calibri" pitchFamily="34" charset="0"/>
                </a:rPr>
                <a:t>cho</a:t>
              </a:r>
              <a:r>
                <a:rPr lang="en-US" sz="2600" b="1" dirty="0">
                  <a:latin typeface="Calibri" pitchFamily="34" charset="0"/>
                  <a:cs typeface="Calibri" pitchFamily="34" charset="0"/>
                </a:rPr>
                <a:t> </a:t>
              </a:r>
              <a:r>
                <a:rPr lang="en-US" sz="2600" b="1" dirty="0" err="1">
                  <a:latin typeface="Calibri" pitchFamily="34" charset="0"/>
                  <a:cs typeface="Calibri" pitchFamily="34" charset="0"/>
                </a:rPr>
                <a:t>rằng</a:t>
              </a:r>
              <a:r>
                <a:rPr lang="en-US" sz="2600" b="1" dirty="0">
                  <a:latin typeface="Calibri" pitchFamily="34" charset="0"/>
                  <a:cs typeface="Calibri" pitchFamily="34" charset="0"/>
                </a:rPr>
                <a:t> </a:t>
              </a:r>
              <a:r>
                <a:rPr lang="en-US" sz="2600" b="1" dirty="0" err="1">
                  <a:latin typeface="Calibri" pitchFamily="34" charset="0"/>
                  <a:cs typeface="Calibri" pitchFamily="34" charset="0"/>
                </a:rPr>
                <a:t>các</a:t>
              </a:r>
              <a:r>
                <a:rPr lang="en-US" sz="2600" b="1" dirty="0">
                  <a:latin typeface="Calibri" pitchFamily="34" charset="0"/>
                  <a:cs typeface="Calibri" pitchFamily="34" charset="0"/>
                </a:rPr>
                <a:t> </a:t>
              </a:r>
              <a:r>
                <a:rPr lang="en-US" sz="2600" b="1" dirty="0" err="1">
                  <a:latin typeface="Calibri" pitchFamily="34" charset="0"/>
                  <a:cs typeface="Calibri" pitchFamily="34" charset="0"/>
                </a:rPr>
                <a:t>điều</a:t>
              </a:r>
              <a:r>
                <a:rPr lang="en-US" sz="2600" b="1" dirty="0">
                  <a:latin typeface="Calibri" pitchFamily="34" charset="0"/>
                  <a:cs typeface="Calibri" pitchFamily="34" charset="0"/>
                </a:rPr>
                <a:t> </a:t>
              </a:r>
              <a:r>
                <a:rPr lang="en-US" sz="2600" b="1" dirty="0" err="1">
                  <a:latin typeface="Calibri" pitchFamily="34" charset="0"/>
                  <a:cs typeface="Calibri" pitchFamily="34" charset="0"/>
                </a:rPr>
                <a:t>kiện</a:t>
              </a:r>
              <a:r>
                <a:rPr lang="en-US" sz="2600" b="1" dirty="0">
                  <a:latin typeface="Calibri" pitchFamily="34" charset="0"/>
                  <a:cs typeface="Calibri" pitchFamily="34" charset="0"/>
                </a:rPr>
                <a:t> </a:t>
              </a:r>
              <a:r>
                <a:rPr lang="en-US" sz="2600" b="1">
                  <a:solidFill>
                    <a:srgbClr val="C00000"/>
                  </a:solidFill>
                  <a:latin typeface="Calibri" pitchFamily="34" charset="0"/>
                  <a:cs typeface="Calibri" pitchFamily="34" charset="0"/>
                </a:rPr>
                <a:t>KT-XH</a:t>
              </a:r>
              <a:r>
                <a:rPr lang="en-US" sz="2600" b="1">
                  <a:latin typeface="Calibri" pitchFamily="34" charset="0"/>
                  <a:cs typeface="Calibri" pitchFamily="34" charset="0"/>
                </a:rPr>
                <a:t> </a:t>
              </a:r>
              <a:r>
                <a:rPr lang="en-US" sz="2600" b="1" smtClean="0">
                  <a:latin typeface="Calibri" pitchFamily="34" charset="0"/>
                  <a:cs typeface="Calibri" pitchFamily="34" charset="0"/>
                </a:rPr>
                <a:t>nh</a:t>
              </a:r>
              <a:r>
                <a:rPr lang="vi-VN" sz="2600" b="1" smtClean="0">
                  <a:latin typeface="Calibri" pitchFamily="34" charset="0"/>
                  <a:cs typeface="Calibri" pitchFamily="34" charset="0"/>
                </a:rPr>
                <a:t>ư</a:t>
              </a:r>
              <a:r>
                <a:rPr lang="en-US" sz="2600" b="1" smtClean="0">
                  <a:latin typeface="Calibri" pitchFamily="34" charset="0"/>
                  <a:cs typeface="Calibri" pitchFamily="34" charset="0"/>
                </a:rPr>
                <a:t> thị tr</a:t>
              </a:r>
              <a:r>
                <a:rPr lang="vi-VN" sz="2600" b="1" smtClean="0">
                  <a:latin typeface="Calibri" pitchFamily="34" charset="0"/>
                  <a:cs typeface="Calibri" pitchFamily="34" charset="0"/>
                </a:rPr>
                <a:t>ư</a:t>
              </a:r>
              <a:r>
                <a:rPr lang="en-US" sz="2600" b="1" smtClean="0">
                  <a:latin typeface="Calibri" pitchFamily="34" charset="0"/>
                  <a:cs typeface="Calibri" pitchFamily="34" charset="0"/>
                </a:rPr>
                <a:t>ờng tiêu thụ, c</a:t>
              </a:r>
              <a:r>
                <a:rPr lang="vi-VN" sz="2600" b="1" smtClean="0">
                  <a:latin typeface="Calibri" pitchFamily="34" charset="0"/>
                  <a:cs typeface="Calibri" pitchFamily="34" charset="0"/>
                </a:rPr>
                <a:t>ơ</a:t>
              </a:r>
              <a:r>
                <a:rPr lang="en-US" sz="2600" b="1" smtClean="0">
                  <a:latin typeface="Calibri" pitchFamily="34" charset="0"/>
                  <a:cs typeface="Calibri" pitchFamily="34" charset="0"/>
                </a:rPr>
                <a:t> sở hạ tầng, chính sách phát triển công nghiệp, ... mới </a:t>
              </a:r>
              <a:r>
                <a:rPr lang="en-US" sz="2600" b="1" dirty="0" err="1">
                  <a:latin typeface="Calibri" pitchFamily="34" charset="0"/>
                  <a:cs typeface="Calibri" pitchFamily="34" charset="0"/>
                </a:rPr>
                <a:t>là</a:t>
              </a:r>
              <a:r>
                <a:rPr lang="en-US" sz="2600" b="1" dirty="0">
                  <a:latin typeface="Calibri" pitchFamily="34" charset="0"/>
                  <a:cs typeface="Calibri" pitchFamily="34" charset="0"/>
                </a:rPr>
                <a:t> </a:t>
              </a:r>
              <a:r>
                <a:rPr lang="en-US" sz="2600" b="1" dirty="0" err="1">
                  <a:latin typeface="Calibri" pitchFamily="34" charset="0"/>
                  <a:cs typeface="Calibri" pitchFamily="34" charset="0"/>
                </a:rPr>
                <a:t>nhân</a:t>
              </a:r>
              <a:r>
                <a:rPr lang="en-US" sz="2600" b="1" dirty="0">
                  <a:latin typeface="Calibri" pitchFamily="34" charset="0"/>
                  <a:cs typeface="Calibri" pitchFamily="34" charset="0"/>
                </a:rPr>
                <a:t> </a:t>
              </a:r>
              <a:r>
                <a:rPr lang="en-US" sz="2600" b="1" dirty="0" err="1">
                  <a:latin typeface="Calibri" pitchFamily="34" charset="0"/>
                  <a:cs typeface="Calibri" pitchFamily="34" charset="0"/>
                </a:rPr>
                <a:t>tố</a:t>
              </a:r>
              <a:r>
                <a:rPr lang="en-US" sz="2600" b="1" dirty="0">
                  <a:latin typeface="Calibri" pitchFamily="34" charset="0"/>
                  <a:cs typeface="Calibri" pitchFamily="34" charset="0"/>
                </a:rPr>
                <a:t> </a:t>
              </a:r>
              <a:r>
                <a:rPr lang="en-US" sz="2600" b="1" dirty="0" err="1">
                  <a:solidFill>
                    <a:srgbClr val="C00000"/>
                  </a:solidFill>
                  <a:latin typeface="Calibri" pitchFamily="34" charset="0"/>
                  <a:cs typeface="Calibri" pitchFamily="34" charset="0"/>
                </a:rPr>
                <a:t>quyết</a:t>
              </a:r>
              <a:r>
                <a:rPr lang="en-US" sz="2600" b="1" dirty="0">
                  <a:solidFill>
                    <a:srgbClr val="C00000"/>
                  </a:solidFill>
                  <a:latin typeface="Calibri" pitchFamily="34" charset="0"/>
                  <a:cs typeface="Calibri" pitchFamily="34" charset="0"/>
                </a:rPr>
                <a:t> </a:t>
              </a:r>
              <a:r>
                <a:rPr lang="en-US" sz="2600" b="1" dirty="0" err="1">
                  <a:solidFill>
                    <a:srgbClr val="C00000"/>
                  </a:solidFill>
                  <a:latin typeface="Calibri" pitchFamily="34" charset="0"/>
                  <a:cs typeface="Calibri" pitchFamily="34" charset="0"/>
                </a:rPr>
                <a:t>định</a:t>
              </a:r>
              <a:r>
                <a:rPr lang="en-US" sz="2600" b="1" dirty="0">
                  <a:latin typeface="Calibri" pitchFamily="34" charset="0"/>
                  <a:cs typeface="Calibri" pitchFamily="34" charset="0"/>
                </a:rPr>
                <a:t>. </a:t>
              </a:r>
            </a:p>
          </p:txBody>
        </p:sp>
      </p:grpSp>
      <p:sp>
        <p:nvSpPr>
          <p:cNvPr id="14" name="TextBox 13">
            <a:extLst>
              <a:ext uri="{FF2B5EF4-FFF2-40B4-BE49-F238E27FC236}">
                <a16:creationId xmlns:a16="http://schemas.microsoft.com/office/drawing/2014/main" xmlns="" id="{4B615AF1-18B0-48BF-90B2-1B0BE397CFA2}"/>
              </a:ext>
            </a:extLst>
          </p:cNvPr>
          <p:cNvSpPr txBox="1"/>
          <p:nvPr/>
        </p:nvSpPr>
        <p:spPr>
          <a:xfrm>
            <a:off x="2328653" y="5435523"/>
            <a:ext cx="7261738" cy="523220"/>
          </a:xfrm>
          <a:prstGeom prst="rect">
            <a:avLst/>
          </a:prstGeom>
          <a:noFill/>
          <a:ln>
            <a:solidFill>
              <a:srgbClr val="7030A0"/>
            </a:solidFill>
          </a:ln>
        </p:spPr>
        <p:txBody>
          <a:bodyPr wrap="square" rtlCol="0">
            <a:spAutoFit/>
          </a:bodyPr>
          <a:lstStyle/>
          <a:p>
            <a:pPr algn="just"/>
            <a:r>
              <a:rPr lang="en-US" sz="2800" b="1" i="1" dirty="0">
                <a:solidFill>
                  <a:srgbClr val="0000FF"/>
                </a:solidFill>
                <a:effectLst>
                  <a:outerShdw blurRad="38100" dist="38100" dir="2700000" algn="tl">
                    <a:srgbClr val="000000">
                      <a:alpha val="43137"/>
                    </a:srgbClr>
                  </a:outerShdw>
                </a:effectLst>
                <a:latin typeface="Calibri" pitchFamily="34" charset="0"/>
                <a:cs typeface="Calibri" pitchFamily="34" charset="0"/>
              </a:rPr>
              <a:t>Theo </a:t>
            </a:r>
            <a:r>
              <a:rPr lang="en-US" sz="2800" b="1" i="1" dirty="0" err="1">
                <a:solidFill>
                  <a:srgbClr val="0000FF"/>
                </a:solidFill>
                <a:effectLst>
                  <a:outerShdw blurRad="38100" dist="38100" dir="2700000" algn="tl">
                    <a:srgbClr val="000000">
                      <a:alpha val="43137"/>
                    </a:srgbClr>
                  </a:outerShdw>
                </a:effectLst>
                <a:latin typeface="Calibri" pitchFamily="34" charset="0"/>
                <a:cs typeface="Calibri" pitchFamily="34" charset="0"/>
              </a:rPr>
              <a:t>em</a:t>
            </a:r>
            <a:r>
              <a:rPr lang="en-US" sz="2800" b="1" i="1" dirty="0">
                <a:solidFill>
                  <a:srgbClr val="0000FF"/>
                </a:solidFill>
                <a:effectLst>
                  <a:outerShdw blurRad="38100" dist="38100" dir="2700000" algn="tl">
                    <a:srgbClr val="000000">
                      <a:alpha val="43137"/>
                    </a:srgbClr>
                  </a:outerShdw>
                </a:effectLst>
                <a:latin typeface="Calibri" pitchFamily="34" charset="0"/>
                <a:cs typeface="Calibri" pitchFamily="34" charset="0"/>
              </a:rPr>
              <a:t>, ý </a:t>
            </a:r>
            <a:r>
              <a:rPr lang="en-US" sz="2800" b="1" i="1" dirty="0" err="1">
                <a:solidFill>
                  <a:srgbClr val="0000FF"/>
                </a:solidFill>
                <a:effectLst>
                  <a:outerShdw blurRad="38100" dist="38100" dir="2700000" algn="tl">
                    <a:srgbClr val="000000">
                      <a:alpha val="43137"/>
                    </a:srgbClr>
                  </a:outerShdw>
                </a:effectLst>
                <a:latin typeface="Calibri" pitchFamily="34" charset="0"/>
                <a:cs typeface="Calibri" pitchFamily="34" charset="0"/>
              </a:rPr>
              <a:t>kiến</a:t>
            </a:r>
            <a:r>
              <a:rPr lang="en-US" sz="2800" b="1" i="1" dirty="0">
                <a:solidFill>
                  <a:srgbClr val="0000FF"/>
                </a:solidFill>
                <a:effectLst>
                  <a:outerShdw blurRad="38100" dist="38100" dir="2700000" algn="tl">
                    <a:srgbClr val="000000">
                      <a:alpha val="43137"/>
                    </a:srgbClr>
                  </a:outerShdw>
                </a:effectLst>
                <a:latin typeface="Calibri" pitchFamily="34" charset="0"/>
                <a:cs typeface="Calibri" pitchFamily="34" charset="0"/>
              </a:rPr>
              <a:t> </a:t>
            </a:r>
            <a:r>
              <a:rPr lang="en-US" sz="2800" b="1" i="1" dirty="0" err="1">
                <a:solidFill>
                  <a:srgbClr val="0000FF"/>
                </a:solidFill>
                <a:effectLst>
                  <a:outerShdw blurRad="38100" dist="38100" dir="2700000" algn="tl">
                    <a:srgbClr val="000000">
                      <a:alpha val="43137"/>
                    </a:srgbClr>
                  </a:outerShdw>
                </a:effectLst>
                <a:latin typeface="Calibri" pitchFamily="34" charset="0"/>
                <a:cs typeface="Calibri" pitchFamily="34" charset="0"/>
              </a:rPr>
              <a:t>của</a:t>
            </a:r>
            <a:r>
              <a:rPr lang="en-US" sz="2800" b="1" i="1" dirty="0">
                <a:solidFill>
                  <a:srgbClr val="0000FF"/>
                </a:solidFill>
                <a:effectLst>
                  <a:outerShdw blurRad="38100" dist="38100" dir="2700000" algn="tl">
                    <a:srgbClr val="000000">
                      <a:alpha val="43137"/>
                    </a:srgbClr>
                  </a:outerShdw>
                </a:effectLst>
                <a:latin typeface="Calibri" pitchFamily="34" charset="0"/>
                <a:cs typeface="Calibri" pitchFamily="34" charset="0"/>
              </a:rPr>
              <a:t> </a:t>
            </a:r>
            <a:r>
              <a:rPr lang="en-US" sz="2800" b="1" i="1" dirty="0" err="1">
                <a:solidFill>
                  <a:srgbClr val="0000FF"/>
                </a:solidFill>
                <a:effectLst>
                  <a:outerShdw blurRad="38100" dist="38100" dir="2700000" algn="tl">
                    <a:srgbClr val="000000">
                      <a:alpha val="43137"/>
                    </a:srgbClr>
                  </a:outerShdw>
                </a:effectLst>
                <a:latin typeface="Calibri" pitchFamily="34" charset="0"/>
                <a:cs typeface="Calibri" pitchFamily="34" charset="0"/>
              </a:rPr>
              <a:t>bạn</a:t>
            </a:r>
            <a:r>
              <a:rPr lang="en-US" sz="2800" b="1" i="1" dirty="0">
                <a:solidFill>
                  <a:srgbClr val="0000FF"/>
                </a:solidFill>
                <a:effectLst>
                  <a:outerShdw blurRad="38100" dist="38100" dir="2700000" algn="tl">
                    <a:srgbClr val="000000">
                      <a:alpha val="43137"/>
                    </a:srgbClr>
                  </a:outerShdw>
                </a:effectLst>
                <a:latin typeface="Calibri" pitchFamily="34" charset="0"/>
                <a:cs typeface="Calibri" pitchFamily="34" charset="0"/>
              </a:rPr>
              <a:t> </a:t>
            </a:r>
            <a:r>
              <a:rPr lang="en-US" sz="2800" b="1" i="1" dirty="0" err="1">
                <a:solidFill>
                  <a:srgbClr val="0000FF"/>
                </a:solidFill>
                <a:effectLst>
                  <a:outerShdw blurRad="38100" dist="38100" dir="2700000" algn="tl">
                    <a:srgbClr val="000000">
                      <a:alpha val="43137"/>
                    </a:srgbClr>
                  </a:outerShdw>
                </a:effectLst>
                <a:latin typeface="Calibri" pitchFamily="34" charset="0"/>
                <a:cs typeface="Calibri" pitchFamily="34" charset="0"/>
              </a:rPr>
              <a:t>nào</a:t>
            </a:r>
            <a:r>
              <a:rPr lang="en-US" sz="2800" b="1" i="1" dirty="0">
                <a:solidFill>
                  <a:srgbClr val="0000FF"/>
                </a:solidFill>
                <a:effectLst>
                  <a:outerShdw blurRad="38100" dist="38100" dir="2700000" algn="tl">
                    <a:srgbClr val="000000">
                      <a:alpha val="43137"/>
                    </a:srgbClr>
                  </a:outerShdw>
                </a:effectLst>
                <a:latin typeface="Calibri" pitchFamily="34" charset="0"/>
                <a:cs typeface="Calibri" pitchFamily="34" charset="0"/>
              </a:rPr>
              <a:t> </a:t>
            </a:r>
            <a:r>
              <a:rPr lang="en-US" sz="2800" b="1" i="1" dirty="0" err="1">
                <a:solidFill>
                  <a:srgbClr val="0000FF"/>
                </a:solidFill>
                <a:effectLst>
                  <a:outerShdw blurRad="38100" dist="38100" dir="2700000" algn="tl">
                    <a:srgbClr val="000000">
                      <a:alpha val="43137"/>
                    </a:srgbClr>
                  </a:outerShdw>
                </a:effectLst>
                <a:latin typeface="Calibri" pitchFamily="34" charset="0"/>
                <a:cs typeface="Calibri" pitchFamily="34" charset="0"/>
              </a:rPr>
              <a:t>đúng</a:t>
            </a:r>
            <a:r>
              <a:rPr lang="en-US" sz="2800" b="1" i="1" dirty="0">
                <a:solidFill>
                  <a:srgbClr val="0000FF"/>
                </a:solidFill>
                <a:effectLst>
                  <a:outerShdw blurRad="38100" dist="38100" dir="2700000" algn="tl">
                    <a:srgbClr val="000000">
                      <a:alpha val="43137"/>
                    </a:srgbClr>
                  </a:outerShdw>
                </a:effectLst>
                <a:latin typeface="Calibri" pitchFamily="34" charset="0"/>
                <a:cs typeface="Calibri" pitchFamily="34" charset="0"/>
              </a:rPr>
              <a:t>? </a:t>
            </a:r>
            <a:r>
              <a:rPr lang="en-US" sz="2800" b="1" i="1" dirty="0" err="1">
                <a:solidFill>
                  <a:srgbClr val="0000FF"/>
                </a:solidFill>
                <a:effectLst>
                  <a:outerShdw blurRad="38100" dist="38100" dir="2700000" algn="tl">
                    <a:srgbClr val="000000">
                      <a:alpha val="43137"/>
                    </a:srgbClr>
                  </a:outerShdw>
                </a:effectLst>
                <a:latin typeface="Calibri" pitchFamily="34" charset="0"/>
                <a:cs typeface="Calibri" pitchFamily="34" charset="0"/>
              </a:rPr>
              <a:t>Vì</a:t>
            </a:r>
            <a:r>
              <a:rPr lang="en-US" sz="2800" b="1" i="1" dirty="0">
                <a:solidFill>
                  <a:srgbClr val="0000FF"/>
                </a:solidFill>
                <a:effectLst>
                  <a:outerShdw blurRad="38100" dist="38100" dir="2700000" algn="tl">
                    <a:srgbClr val="000000">
                      <a:alpha val="43137"/>
                    </a:srgbClr>
                  </a:outerShdw>
                </a:effectLst>
                <a:latin typeface="Calibri" pitchFamily="34" charset="0"/>
                <a:cs typeface="Calibri" pitchFamily="34" charset="0"/>
              </a:rPr>
              <a:t> </a:t>
            </a:r>
            <a:r>
              <a:rPr lang="en-US" sz="2800" b="1" i="1" dirty="0" err="1">
                <a:solidFill>
                  <a:srgbClr val="0000FF"/>
                </a:solidFill>
                <a:effectLst>
                  <a:outerShdw blurRad="38100" dist="38100" dir="2700000" algn="tl">
                    <a:srgbClr val="000000">
                      <a:alpha val="43137"/>
                    </a:srgbClr>
                  </a:outerShdw>
                </a:effectLst>
                <a:latin typeface="Calibri" pitchFamily="34" charset="0"/>
                <a:cs typeface="Calibri" pitchFamily="34" charset="0"/>
              </a:rPr>
              <a:t>sao</a:t>
            </a:r>
            <a:r>
              <a:rPr lang="en-US" sz="2800" b="1" i="1" dirty="0">
                <a:solidFill>
                  <a:srgbClr val="0000FF"/>
                </a:solidFill>
                <a:effectLst>
                  <a:outerShdw blurRad="38100" dist="38100" dir="2700000" algn="tl">
                    <a:srgbClr val="000000">
                      <a:alpha val="43137"/>
                    </a:srgbClr>
                  </a:outerShdw>
                </a:effectLst>
                <a:latin typeface="Calibri" pitchFamily="34" charset="0"/>
                <a:cs typeface="Calibri" pitchFamily="34" charset="0"/>
              </a:rPr>
              <a:t>?</a:t>
            </a:r>
          </a:p>
        </p:txBody>
      </p:sp>
      <p:pic>
        <p:nvPicPr>
          <p:cNvPr id="16" name="Picture 15">
            <a:extLst>
              <a:ext uri="{FF2B5EF4-FFF2-40B4-BE49-F238E27FC236}">
                <a16:creationId xmlns:a16="http://schemas.microsoft.com/office/drawing/2014/main" xmlns="" id="{F5A3939E-B2A0-4484-8927-9320A17F89E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18" b="95455" l="9783" r="91848">
                        <a14:foregroundMark x1="51630" y1="17045" x2="51630" y2="17045"/>
                        <a14:foregroundMark x1="40761" y1="60795" x2="42935" y2="94886"/>
                        <a14:foregroundMark x1="38043" y1="67614" x2="46196" y2="90341"/>
                        <a14:foregroundMark x1="85870" y1="50000" x2="88587" y2="55114"/>
                        <a14:foregroundMark x1="46196" y1="11932" x2="29891" y2="10795"/>
                        <a14:foregroundMark x1="25543" y1="14205" x2="25543" y2="32955"/>
                        <a14:foregroundMark x1="38043" y1="66477" x2="41304" y2="88636"/>
                        <a14:foregroundMark x1="39130" y1="90341" x2="51087" y2="95455"/>
                        <a14:foregroundMark x1="52717" y1="95455" x2="28261" y2="80682"/>
                        <a14:foregroundMark x1="33696" y1="7386" x2="42391" y2="9091"/>
                        <a14:foregroundMark x1="42391" y1="7955" x2="48913" y2="14205"/>
                        <a14:foregroundMark x1="40217" y1="18182" x2="43478" y2="21591"/>
                        <a14:foregroundMark x1="30978" y1="21591" x2="30435" y2="24432"/>
                        <a14:foregroundMark x1="89130" y1="47727" x2="89130" y2="47727"/>
                        <a14:foregroundMark x1="89674" y1="52841" x2="91848" y2="55682"/>
                        <a14:foregroundMark x1="43478" y1="76705" x2="43478" y2="76705"/>
                        <a14:foregroundMark x1="20109" y1="7386" x2="20109" y2="7386"/>
                        <a14:foregroundMark x1="19565" y1="6250" x2="19565" y2="6250"/>
                      </a14:backgroundRemoval>
                    </a14:imgEffect>
                  </a14:imgLayer>
                </a14:imgProps>
              </a:ext>
            </a:extLst>
          </a:blip>
          <a:stretch>
            <a:fillRect/>
          </a:stretch>
        </p:blipFill>
        <p:spPr>
          <a:xfrm>
            <a:off x="85512" y="4381585"/>
            <a:ext cx="2203688" cy="2107876"/>
          </a:xfrm>
          <a:prstGeom prst="rect">
            <a:avLst/>
          </a:prstGeom>
        </p:spPr>
      </p:pic>
      <p:pic>
        <p:nvPicPr>
          <p:cNvPr id="17" name="Picture 16">
            <a:extLst>
              <a:ext uri="{FF2B5EF4-FFF2-40B4-BE49-F238E27FC236}">
                <a16:creationId xmlns:a16="http://schemas.microsoft.com/office/drawing/2014/main" xmlns="" id="{748BBBAF-D308-4ADC-9BCC-F0D8CEBB9D0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97" b="95152" l="3797" r="94304">
                        <a14:foregroundMark x1="15190" y1="50303" x2="15190" y2="50303"/>
                        <a14:foregroundMark x1="6962" y1="32121" x2="12025" y2="39394"/>
                        <a14:foregroundMark x1="13924" y1="50303" x2="13924" y2="56970"/>
                        <a14:foregroundMark x1="36076" y1="93333" x2="54430" y2="95152"/>
                        <a14:foregroundMark x1="62658" y1="84242" x2="56962" y2="67273"/>
                        <a14:foregroundMark x1="60127" y1="66061" x2="58228" y2="80000"/>
                        <a14:foregroundMark x1="91139" y1="46667" x2="89873" y2="58788"/>
                        <a14:foregroundMark x1="62658" y1="17576" x2="62658" y2="17576"/>
                        <a14:foregroundMark x1="70886" y1="13333" x2="72785" y2="24848"/>
                        <a14:foregroundMark x1="81013" y1="88485" x2="81013" y2="88485"/>
                        <a14:foregroundMark x1="84810" y1="81212" x2="75316" y2="88485"/>
                        <a14:foregroundMark x1="82911" y1="83636" x2="72152" y2="90909"/>
                        <a14:foregroundMark x1="92405" y1="56970" x2="92405" y2="56970"/>
                        <a14:foregroundMark x1="93038" y1="52121" x2="93671" y2="58788"/>
                        <a14:foregroundMark x1="94304" y1="61818" x2="93038" y2="50909"/>
                      </a14:backgroundRemoval>
                    </a14:imgEffect>
                  </a14:imgLayer>
                </a14:imgProps>
              </a:ext>
            </a:extLst>
          </a:blip>
          <a:stretch>
            <a:fillRect/>
          </a:stretch>
        </p:blipFill>
        <p:spPr>
          <a:xfrm>
            <a:off x="9590391" y="4381585"/>
            <a:ext cx="2203688" cy="2301320"/>
          </a:xfrm>
          <a:prstGeom prst="rect">
            <a:avLst/>
          </a:prstGeom>
        </p:spPr>
      </p:pic>
    </p:spTree>
    <p:extLst>
      <p:ext uri="{BB962C8B-B14F-4D97-AF65-F5344CB8AC3E}">
        <p14:creationId xmlns:p14="http://schemas.microsoft.com/office/powerpoint/2010/main" val="143289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heel(1)">
                                      <p:cBhvr>
                                        <p:cTn id="7" dur="1750"/>
                                        <p:tgtEl>
                                          <p:spTgt spid="5">
                                            <p:bg/>
                                          </p:spTgt>
                                        </p:tgtEl>
                                      </p:cBhvr>
                                    </p:animEffect>
                                  </p:childTnLst>
                                </p:cTn>
                              </p:par>
                            </p:childTnLst>
                          </p:cTn>
                        </p:par>
                        <p:par>
                          <p:cTn id="8" fill="hold">
                            <p:stCondLst>
                              <p:cond delay="1750"/>
                            </p:stCondLst>
                            <p:childTnLst>
                              <p:par>
                                <p:cTn id="9" presetID="21" presetClass="entr" presetSubtype="1"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heel(1)">
                                      <p:cBhvr>
                                        <p:cTn id="11" dur="1750"/>
                                        <p:tgtEl>
                                          <p:spTgt spid="5">
                                            <p:txEl>
                                              <p:pRg st="0" end="0"/>
                                            </p:txEl>
                                          </p:spTgt>
                                        </p:tgtEl>
                                      </p:cBhvr>
                                    </p:animEffect>
                                  </p:childTnLst>
                                </p:cTn>
                              </p:par>
                            </p:childTnLst>
                          </p:cTn>
                        </p:par>
                        <p:par>
                          <p:cTn id="12" fill="hold">
                            <p:stCondLst>
                              <p:cond delay="3500"/>
                            </p:stCondLst>
                            <p:childTnLst>
                              <p:par>
                                <p:cTn id="13" presetID="2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1500"/>
                                        <p:tgtEl>
                                          <p:spTgt spid="12"/>
                                        </p:tgtEl>
                                      </p:cBhvr>
                                    </p:animEffect>
                                  </p:childTnLst>
                                </p:cTn>
                              </p:par>
                            </p:childTnLst>
                          </p:cTn>
                        </p:par>
                        <p:par>
                          <p:cTn id="16" fill="hold">
                            <p:stCondLst>
                              <p:cond delay="5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1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Káº¿t quáº£ hÃ¬nh áº£nh cho nhÃ£n lá»ng">
            <a:extLst>
              <a:ext uri="{FF2B5EF4-FFF2-40B4-BE49-F238E27FC236}">
                <a16:creationId xmlns="" xmlns:a16="http://schemas.microsoft.com/office/drawing/2014/main" id="{2E9BC231-FA8F-43CB-BB98-0E838A4578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4" descr="Káº¿t quáº£ hÃ¬nh áº£nh cho nhÃ£n lá»ng">
            <a:extLst>
              <a:ext uri="{FF2B5EF4-FFF2-40B4-BE49-F238E27FC236}">
                <a16:creationId xmlns="" xmlns:a16="http://schemas.microsoft.com/office/drawing/2014/main" id="{9E610F46-E2D1-42B1-A673-E4BEC15C2B8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30" name="Picture 6">
            <a:extLst>
              <a:ext uri="{FF2B5EF4-FFF2-40B4-BE49-F238E27FC236}">
                <a16:creationId xmlns="" xmlns:a16="http://schemas.microsoft.com/office/drawing/2014/main" id="{73967555-0870-4F27-BD6A-DA4B783C49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4903076" y="1355835"/>
            <a:ext cx="6794938" cy="331011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reflection blurRad="6350" stA="52000" endA="300" endPos="35000" dir="5400000" sy="-100000" algn="bl" rotWithShape="0"/>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
        <p:nvSpPr>
          <p:cNvPr id="12" name="Hộp Văn bản 11">
            <a:extLst>
              <a:ext uri="{FF2B5EF4-FFF2-40B4-BE49-F238E27FC236}">
                <a16:creationId xmlns="" xmlns:a16="http://schemas.microsoft.com/office/drawing/2014/main" id="{4ED2C329-2F74-4CC8-914A-D4B6E73F40B2}"/>
              </a:ext>
            </a:extLst>
          </p:cNvPr>
          <p:cNvSpPr txBox="1"/>
          <p:nvPr/>
        </p:nvSpPr>
        <p:spPr>
          <a:xfrm>
            <a:off x="3160761" y="5281598"/>
            <a:ext cx="4153988"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BZ" sz="4400" b="1" dirty="0" err="1" smtClean="0">
                <a:solidFill>
                  <a:srgbClr val="002060"/>
                </a:solidFill>
                <a:latin typeface="Calibri" pitchFamily="34" charset="0"/>
                <a:cs typeface="Calibri" pitchFamily="34" charset="0"/>
              </a:rPr>
              <a:t>Dệt</a:t>
            </a:r>
            <a:r>
              <a:rPr lang="en-BZ" sz="4400" b="1" dirty="0" smtClean="0">
                <a:solidFill>
                  <a:srgbClr val="002060"/>
                </a:solidFill>
                <a:latin typeface="Calibri" pitchFamily="34" charset="0"/>
                <a:cs typeface="Calibri" pitchFamily="34" charset="0"/>
              </a:rPr>
              <a:t> </a:t>
            </a:r>
            <a:r>
              <a:rPr lang="en-BZ" sz="4400" b="1" dirty="0" err="1" smtClean="0">
                <a:solidFill>
                  <a:srgbClr val="002060"/>
                </a:solidFill>
                <a:latin typeface="Calibri" pitchFamily="34" charset="0"/>
                <a:cs typeface="Calibri" pitchFamily="34" charset="0"/>
              </a:rPr>
              <a:t>và</a:t>
            </a:r>
            <a:r>
              <a:rPr lang="en-BZ" sz="4400" b="1" dirty="0" smtClean="0">
                <a:solidFill>
                  <a:srgbClr val="002060"/>
                </a:solidFill>
                <a:latin typeface="Calibri" pitchFamily="34" charset="0"/>
                <a:cs typeface="Calibri" pitchFamily="34" charset="0"/>
              </a:rPr>
              <a:t> may </a:t>
            </a:r>
            <a:r>
              <a:rPr lang="en-BZ" sz="4400" b="1" dirty="0" err="1" smtClean="0">
                <a:solidFill>
                  <a:srgbClr val="002060"/>
                </a:solidFill>
                <a:latin typeface="Calibri" pitchFamily="34" charset="0"/>
                <a:cs typeface="Calibri" pitchFamily="34" charset="0"/>
              </a:rPr>
              <a:t>mặc</a:t>
            </a:r>
            <a:endParaRPr kumimoji="0" lang="en-BZ" sz="4400" b="1" i="0" u="none" strike="noStrike" kern="1200" cap="none" spc="0" normalizeH="0" baseline="0" noProof="0" dirty="0">
              <a:ln>
                <a:noFill/>
              </a:ln>
              <a:solidFill>
                <a:srgbClr val="002060"/>
              </a:solidFill>
              <a:effectLst/>
              <a:uLnTx/>
              <a:uFillTx/>
              <a:latin typeface="Calibri" pitchFamily="34" charset="0"/>
              <a:cs typeface="Calibri" pitchFamily="34" charset="0"/>
            </a:endParaRPr>
          </a:p>
        </p:txBody>
      </p:sp>
      <p:pic>
        <p:nvPicPr>
          <p:cNvPr id="23" name="Hình ảnh 22">
            <a:extLst>
              <a:ext uri="{FF2B5EF4-FFF2-40B4-BE49-F238E27FC236}">
                <a16:creationId xmlns="" xmlns:a16="http://schemas.microsoft.com/office/drawing/2014/main" id="{E643DB57-4C76-4A31-A694-37A56EF723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060" y="961471"/>
            <a:ext cx="2315129" cy="2315129"/>
          </a:xfrm>
          <a:prstGeom prst="ellipse">
            <a:avLst/>
          </a:prstGeom>
        </p:spPr>
      </p:pic>
      <p:sp>
        <p:nvSpPr>
          <p:cNvPr id="24" name="Rounded Rectangle 3">
            <a:hlinkClick r:id="rId7" action="ppaction://hlinksldjump"/>
            <a:extLst>
              <a:ext uri="{FF2B5EF4-FFF2-40B4-BE49-F238E27FC236}">
                <a16:creationId xmlns="" xmlns:a16="http://schemas.microsoft.com/office/drawing/2014/main" id="{2927E737-7EAB-4506-BE0C-FB03E8D2A29A}"/>
              </a:ext>
            </a:extLst>
          </p:cNvPr>
          <p:cNvSpPr/>
          <p:nvPr/>
        </p:nvSpPr>
        <p:spPr>
          <a:xfrm>
            <a:off x="4526184" y="266501"/>
            <a:ext cx="2997687" cy="946758"/>
          </a:xfrm>
          <a:prstGeom prst="roundRect">
            <a:avLst/>
          </a:prstGeom>
          <a:solidFill>
            <a:srgbClr val="206E6E"/>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ĐÁP</a:t>
            </a:r>
            <a:r>
              <a:rPr kumimoji="0" lang="en-US" sz="54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ÁN</a:t>
            </a:r>
            <a:r>
              <a:rPr kumimoji="0" lang="en-US" sz="5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a:t>
            </a:r>
          </a:p>
        </p:txBody>
      </p:sp>
    </p:spTree>
    <p:extLst>
      <p:ext uri="{BB962C8B-B14F-4D97-AF65-F5344CB8AC3E}">
        <p14:creationId xmlns:p14="http://schemas.microsoft.com/office/powerpoint/2010/main" val="254159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10" presetID="16" presetClass="entr" presetSubtype="37"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circle(in)">
                                      <p:cBhvr>
                                        <p:cTn id="17" dur="2000"/>
                                        <p:tgtEl>
                                          <p:spTgt spid="1030"/>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18" presetID="6" presetClass="entr" presetSubtype="16"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4089ED39-4C14-4A56-88A9-8F5FC7D632A0}"/>
              </a:ext>
            </a:extLst>
          </p:cNvPr>
          <p:cNvSpPr txBox="1"/>
          <p:nvPr/>
        </p:nvSpPr>
        <p:spPr>
          <a:xfrm>
            <a:off x="1014691" y="485627"/>
            <a:ext cx="4456763" cy="1293971"/>
          </a:xfrm>
          <a:prstGeom prst="roundRect">
            <a:avLst/>
          </a:prstGeom>
          <a:solidFill>
            <a:srgbClr val="FFC000"/>
          </a:solidFill>
        </p:spPr>
        <p:txBody>
          <a:bodyPr wrap="square" lIns="60954" tIns="30477" rIns="60954" bIns="30477" rtlCol="0">
            <a:spAutoFit/>
          </a:bodyPr>
          <a:lstStyle/>
          <a:p>
            <a:pPr algn="ctr" defTabSz="914309">
              <a:defRPr/>
            </a:pPr>
            <a:r>
              <a:rPr lang="en-US" sz="3600" dirty="0">
                <a:solidFill>
                  <a:prstClr val="white"/>
                </a:solidFill>
                <a:latin typeface="#9Slide07 IcielCadena" panose="02000503000000020004" pitchFamily="2" charset="0"/>
              </a:rPr>
              <a:t>NHÂN TỐ </a:t>
            </a:r>
            <a:endParaRPr lang="vi-VN" sz="3600" dirty="0">
              <a:solidFill>
                <a:prstClr val="white"/>
              </a:solidFill>
              <a:latin typeface="#9Slide07 IcielCadena" panose="02000503000000020004" pitchFamily="2" charset="0"/>
            </a:endParaRPr>
          </a:p>
          <a:p>
            <a:pPr algn="ctr" defTabSz="914309">
              <a:defRPr/>
            </a:pPr>
            <a:r>
              <a:rPr lang="en-US" sz="3600" dirty="0">
                <a:solidFill>
                  <a:prstClr val="white"/>
                </a:solidFill>
                <a:latin typeface="#9Slide07 IcielCadena" panose="02000503000000020004" pitchFamily="2" charset="0"/>
              </a:rPr>
              <a:t>TỰ NHIÊN</a:t>
            </a:r>
          </a:p>
        </p:txBody>
      </p:sp>
      <p:sp>
        <p:nvSpPr>
          <p:cNvPr id="9" name="TextBox 8">
            <a:extLst>
              <a:ext uri="{FF2B5EF4-FFF2-40B4-BE49-F238E27FC236}">
                <a16:creationId xmlns:a16="http://schemas.microsoft.com/office/drawing/2014/main" xmlns="" id="{B1AAE7C8-A5FD-4CA1-ACC3-62F3AC12FDEC}"/>
              </a:ext>
            </a:extLst>
          </p:cNvPr>
          <p:cNvSpPr txBox="1"/>
          <p:nvPr/>
        </p:nvSpPr>
        <p:spPr>
          <a:xfrm>
            <a:off x="7522134" y="529358"/>
            <a:ext cx="3651384" cy="1293971"/>
          </a:xfrm>
          <a:prstGeom prst="roundRect">
            <a:avLst/>
          </a:prstGeom>
          <a:solidFill>
            <a:srgbClr val="FF0000"/>
          </a:solidFill>
        </p:spPr>
        <p:txBody>
          <a:bodyPr wrap="square" lIns="60954" tIns="30477" rIns="60954" bIns="30477" rtlCol="0">
            <a:spAutoFit/>
          </a:bodyPr>
          <a:lstStyle/>
          <a:p>
            <a:pPr algn="ctr" defTabSz="914309">
              <a:defRPr/>
            </a:pPr>
            <a:r>
              <a:rPr lang="en-US" sz="3600">
                <a:solidFill>
                  <a:prstClr val="white"/>
                </a:solidFill>
                <a:latin typeface="#9Slide07 IcielCadena" panose="02000503000000020004" pitchFamily="2" charset="0"/>
              </a:rPr>
              <a:t>NHÂN TỐ</a:t>
            </a:r>
            <a:endParaRPr lang="vi-VN" sz="3600">
              <a:solidFill>
                <a:prstClr val="white"/>
              </a:solidFill>
              <a:latin typeface="#9Slide07 IcielCadena" panose="02000503000000020004" pitchFamily="2" charset="0"/>
            </a:endParaRPr>
          </a:p>
          <a:p>
            <a:pPr algn="ctr" defTabSz="914309">
              <a:defRPr/>
            </a:pPr>
            <a:r>
              <a:rPr lang="en-US" sz="3600">
                <a:solidFill>
                  <a:prstClr val="white"/>
                </a:solidFill>
                <a:latin typeface="#9Slide07 IcielCadena" panose="02000503000000020004" pitchFamily="2" charset="0"/>
              </a:rPr>
              <a:t>KT </a:t>
            </a:r>
            <a:r>
              <a:rPr lang="en-US" sz="3600" dirty="0">
                <a:solidFill>
                  <a:prstClr val="white"/>
                </a:solidFill>
                <a:latin typeface="#9Slide07 IcielCadena" panose="02000503000000020004" pitchFamily="2" charset="0"/>
              </a:rPr>
              <a:t>- XH</a:t>
            </a:r>
          </a:p>
        </p:txBody>
      </p:sp>
      <p:sp>
        <p:nvSpPr>
          <p:cNvPr id="10" name="Arrow: Down 9">
            <a:extLst>
              <a:ext uri="{FF2B5EF4-FFF2-40B4-BE49-F238E27FC236}">
                <a16:creationId xmlns:a16="http://schemas.microsoft.com/office/drawing/2014/main" xmlns="" id="{8CF936AB-5F70-447A-88E5-C0448CBE4479}"/>
              </a:ext>
            </a:extLst>
          </p:cNvPr>
          <p:cNvSpPr/>
          <p:nvPr/>
        </p:nvSpPr>
        <p:spPr>
          <a:xfrm>
            <a:off x="2679302" y="2085530"/>
            <a:ext cx="893379" cy="79831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defTabSz="914309">
              <a:defRPr/>
            </a:pPr>
            <a:endParaRPr lang="en-US" dirty="0">
              <a:solidFill>
                <a:prstClr val="white"/>
              </a:solidFill>
              <a:latin typeface="Calibri" panose="020F0502020204030204"/>
            </a:endParaRPr>
          </a:p>
        </p:txBody>
      </p:sp>
      <p:sp>
        <p:nvSpPr>
          <p:cNvPr id="11" name="Arrow: Down 10">
            <a:extLst>
              <a:ext uri="{FF2B5EF4-FFF2-40B4-BE49-F238E27FC236}">
                <a16:creationId xmlns:a16="http://schemas.microsoft.com/office/drawing/2014/main" xmlns="" id="{7C61E30A-0E5C-4D28-8E74-8A58BADD7CAB}"/>
              </a:ext>
            </a:extLst>
          </p:cNvPr>
          <p:cNvSpPr/>
          <p:nvPr/>
        </p:nvSpPr>
        <p:spPr>
          <a:xfrm>
            <a:off x="8901136" y="2085531"/>
            <a:ext cx="893379" cy="798317"/>
          </a:xfrm>
          <a:prstGeom prst="down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defTabSz="914309">
              <a:defRPr/>
            </a:pPr>
            <a:endParaRPr lang="en-US">
              <a:solidFill>
                <a:prstClr val="white"/>
              </a:solidFill>
              <a:latin typeface="Calibri" panose="020F0502020204030204"/>
            </a:endParaRPr>
          </a:p>
        </p:txBody>
      </p:sp>
      <p:sp>
        <p:nvSpPr>
          <p:cNvPr id="12" name="TextBox 11">
            <a:extLst>
              <a:ext uri="{FF2B5EF4-FFF2-40B4-BE49-F238E27FC236}">
                <a16:creationId xmlns:a16="http://schemas.microsoft.com/office/drawing/2014/main" xmlns="" id="{3A63A58A-64E4-4CDE-AD67-DBA01B1A5756}"/>
              </a:ext>
            </a:extLst>
          </p:cNvPr>
          <p:cNvSpPr txBox="1"/>
          <p:nvPr/>
        </p:nvSpPr>
        <p:spPr>
          <a:xfrm>
            <a:off x="1037061" y="3104356"/>
            <a:ext cx="4028917" cy="1906905"/>
          </a:xfrm>
          <a:prstGeom prst="roundRect">
            <a:avLst/>
          </a:prstGeom>
          <a:solidFill>
            <a:srgbClr val="00B050"/>
          </a:solidFill>
        </p:spPr>
        <p:txBody>
          <a:bodyPr wrap="square" lIns="60954" tIns="30477" rIns="60954" bIns="30477" rtlCol="0">
            <a:spAutoFit/>
          </a:bodyPr>
          <a:lstStyle/>
          <a:p>
            <a:pPr algn="ctr" defTabSz="914309">
              <a:defRPr/>
            </a:pPr>
            <a:r>
              <a:rPr lang="en-US" sz="3600" dirty="0">
                <a:solidFill>
                  <a:prstClr val="white"/>
                </a:solidFill>
                <a:latin typeface="#9Slide07 IcielCadena" panose="02000503000000020004" pitchFamily="2" charset="0"/>
              </a:rPr>
              <a:t>CƠ SỞ TỰ NHIÊN CỦA QUÁ TRÌNH SẢN XUẤT</a:t>
            </a:r>
          </a:p>
        </p:txBody>
      </p:sp>
      <p:sp>
        <p:nvSpPr>
          <p:cNvPr id="13" name="TextBox 12">
            <a:extLst>
              <a:ext uri="{FF2B5EF4-FFF2-40B4-BE49-F238E27FC236}">
                <a16:creationId xmlns:a16="http://schemas.microsoft.com/office/drawing/2014/main" xmlns="" id="{96A99994-1255-4596-A946-3458F8962702}"/>
              </a:ext>
            </a:extLst>
          </p:cNvPr>
          <p:cNvSpPr txBox="1"/>
          <p:nvPr/>
        </p:nvSpPr>
        <p:spPr>
          <a:xfrm>
            <a:off x="7522133" y="3128299"/>
            <a:ext cx="3806267" cy="1906905"/>
          </a:xfrm>
          <a:prstGeom prst="roundRect">
            <a:avLst/>
          </a:prstGeom>
          <a:solidFill>
            <a:srgbClr val="0000FF"/>
          </a:solidFill>
        </p:spPr>
        <p:txBody>
          <a:bodyPr wrap="square" lIns="60954" tIns="30477" rIns="60954" bIns="30477" rtlCol="0">
            <a:spAutoFit/>
          </a:bodyPr>
          <a:lstStyle/>
          <a:p>
            <a:pPr algn="ctr" defTabSz="914309">
              <a:defRPr/>
            </a:pPr>
            <a:r>
              <a:rPr lang="en-US" sz="3600" dirty="0">
                <a:solidFill>
                  <a:prstClr val="white"/>
                </a:solidFill>
                <a:latin typeface="#9Slide07 IcielCadena" panose="02000503000000020004" pitchFamily="2" charset="0"/>
              </a:rPr>
              <a:t>YẾU TỐ THÚC ĐẨY SỰ PHÁT TRIỂN NGÀNH</a:t>
            </a:r>
            <a:r>
              <a:rPr lang="vi-VN" sz="3600" dirty="0">
                <a:solidFill>
                  <a:prstClr val="white"/>
                </a:solidFill>
                <a:latin typeface="#9Slide07 IcielCadena" panose="02000503000000020004" pitchFamily="2" charset="0"/>
              </a:rPr>
              <a:t> CN</a:t>
            </a:r>
            <a:endParaRPr lang="en-US" sz="3600" dirty="0">
              <a:solidFill>
                <a:prstClr val="white"/>
              </a:solidFill>
              <a:latin typeface="#9Slide07 IcielCadena" panose="02000503000000020004" pitchFamily="2" charset="0"/>
            </a:endParaRPr>
          </a:p>
        </p:txBody>
      </p:sp>
      <p:sp>
        <p:nvSpPr>
          <p:cNvPr id="14" name="Arrow: Right 13">
            <a:extLst>
              <a:ext uri="{FF2B5EF4-FFF2-40B4-BE49-F238E27FC236}">
                <a16:creationId xmlns:a16="http://schemas.microsoft.com/office/drawing/2014/main" xmlns="" id="{03A555B4-0A4F-4BE9-8B7B-5DC7F115DC5C}"/>
              </a:ext>
            </a:extLst>
          </p:cNvPr>
          <p:cNvSpPr/>
          <p:nvPr/>
        </p:nvSpPr>
        <p:spPr>
          <a:xfrm>
            <a:off x="5368990" y="3569547"/>
            <a:ext cx="1849821" cy="646331"/>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defTabSz="914309">
              <a:defRPr/>
            </a:pPr>
            <a:endParaRPr lang="en-US" dirty="0">
              <a:solidFill>
                <a:prstClr val="white"/>
              </a:solidFill>
              <a:latin typeface="Calibri" panose="020F0502020204030204"/>
            </a:endParaRPr>
          </a:p>
        </p:txBody>
      </p:sp>
      <p:sp>
        <p:nvSpPr>
          <p:cNvPr id="21" name="Rectangle: Rounded Corners 7">
            <a:extLst>
              <a:ext uri="{FF2B5EF4-FFF2-40B4-BE49-F238E27FC236}">
                <a16:creationId xmlns:a16="http://schemas.microsoft.com/office/drawing/2014/main" xmlns="" id="{F553803C-6E84-442E-B301-9D225F0F6447}"/>
              </a:ext>
            </a:extLst>
          </p:cNvPr>
          <p:cNvSpPr/>
          <p:nvPr/>
        </p:nvSpPr>
        <p:spPr>
          <a:xfrm>
            <a:off x="444109" y="5055277"/>
            <a:ext cx="5214820" cy="1137684"/>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defTabSz="914309">
              <a:defRPr/>
            </a:pPr>
            <a:r>
              <a:rPr lang="vi-VN" sz="4400">
                <a:solidFill>
                  <a:srgbClr val="00B050"/>
                </a:solidFill>
                <a:latin typeface="#9Slide07 IcielCadena" panose="02000503000000020004" pitchFamily="2" charset="0"/>
                <a:cs typeface="Arial" panose="020B0604020202020204" pitchFamily="34" charset="0"/>
              </a:rPr>
              <a:t>Tiền đề</a:t>
            </a:r>
            <a:endParaRPr lang="en-US" sz="4400" dirty="0">
              <a:solidFill>
                <a:srgbClr val="00B050"/>
              </a:solidFill>
              <a:latin typeface="#9Slide05 Ringdena" pitchFamily="2" charset="0"/>
              <a:cs typeface="Arial" panose="020B0604020202020204" pitchFamily="34" charset="0"/>
            </a:endParaRPr>
          </a:p>
        </p:txBody>
      </p:sp>
      <p:sp>
        <p:nvSpPr>
          <p:cNvPr id="22" name="Rectangle: Rounded Corners 7">
            <a:extLst>
              <a:ext uri="{FF2B5EF4-FFF2-40B4-BE49-F238E27FC236}">
                <a16:creationId xmlns:a16="http://schemas.microsoft.com/office/drawing/2014/main" xmlns="" id="{566F68AF-BAB9-4C27-9D53-DF6E34A542DF}"/>
              </a:ext>
            </a:extLst>
          </p:cNvPr>
          <p:cNvSpPr/>
          <p:nvPr/>
        </p:nvSpPr>
        <p:spPr>
          <a:xfrm>
            <a:off x="6908800" y="5080557"/>
            <a:ext cx="5214820" cy="1137684"/>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defTabSz="914309">
              <a:defRPr/>
            </a:pPr>
            <a:r>
              <a:rPr lang="vi-VN" sz="4400" dirty="0">
                <a:solidFill>
                  <a:srgbClr val="0000FF"/>
                </a:solidFill>
                <a:latin typeface="#9Slide07 IcielCadena" panose="02000503000000020004" pitchFamily="2" charset="0"/>
                <a:cs typeface="Arial" panose="020B0604020202020204" pitchFamily="34" charset="0"/>
              </a:rPr>
              <a:t>Quyết định</a:t>
            </a:r>
            <a:endParaRPr lang="en-US" sz="4400" dirty="0">
              <a:solidFill>
                <a:srgbClr val="0000FF"/>
              </a:solidFill>
              <a:latin typeface="#9Slide05 Ringdena" pitchFamily="2" charset="0"/>
              <a:cs typeface="Arial" panose="020B0604020202020204" pitchFamily="34" charset="0"/>
            </a:endParaRPr>
          </a:p>
        </p:txBody>
      </p:sp>
    </p:spTree>
    <p:extLst>
      <p:ext uri="{BB962C8B-B14F-4D97-AF65-F5344CB8AC3E}">
        <p14:creationId xmlns:p14="http://schemas.microsoft.com/office/powerpoint/2010/main" val="281394348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500" fill="hold"/>
                                        <p:tgtEl>
                                          <p:spTgt spid="21"/>
                                        </p:tgtEl>
                                        <p:attrNameLst>
                                          <p:attrName>ppt_w</p:attrName>
                                        </p:attrNameLst>
                                      </p:cBhvr>
                                      <p:tavLst>
                                        <p:tav tm="0">
                                          <p:val>
                                            <p:fltVal val="0"/>
                                          </p:val>
                                        </p:tav>
                                        <p:tav tm="100000">
                                          <p:val>
                                            <p:strVal val="#ppt_w"/>
                                          </p:val>
                                        </p:tav>
                                      </p:tavLst>
                                    </p:anim>
                                    <p:anim calcmode="lin" valueType="num">
                                      <p:cBhvr>
                                        <p:cTn id="51" dur="500" fill="hold"/>
                                        <p:tgtEl>
                                          <p:spTgt spid="21"/>
                                        </p:tgtEl>
                                        <p:attrNameLst>
                                          <p:attrName>ppt_h</p:attrName>
                                        </p:attrNameLst>
                                      </p:cBhvr>
                                      <p:tavLst>
                                        <p:tav tm="0">
                                          <p:val>
                                            <p:fltVal val="0"/>
                                          </p:val>
                                        </p:tav>
                                        <p:tav tm="100000">
                                          <p:val>
                                            <p:strVal val="#ppt_h"/>
                                          </p:val>
                                        </p:tav>
                                      </p:tavLst>
                                    </p:anim>
                                    <p:animEffect transition="in" filter="fad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Effect transition="in" filter="fade">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21" grpId="0"/>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85800"/>
            <a:ext cx="11710606" cy="1015659"/>
          </a:xfrm>
          <a:prstGeom prst="rect">
            <a:avLst/>
          </a:prstGeom>
        </p:spPr>
        <p:txBody>
          <a:bodyPr wrap="square" lIns="91436" tIns="45718" rIns="91436" bIns="45718">
            <a:spAutoFit/>
          </a:bodyPr>
          <a:lstStyle/>
          <a:p>
            <a:pPr algn="just"/>
            <a:r>
              <a:rPr lang="en-US" sz="3000" b="1" smtClean="0">
                <a:solidFill>
                  <a:srgbClr val="002060"/>
                </a:solidFill>
                <a:latin typeface="Calibri" pitchFamily="34" charset="0"/>
                <a:cs typeface="Calibri" pitchFamily="34" charset="0"/>
              </a:rPr>
              <a:t>2. Các ngành công nghiệp chủ yếu</a:t>
            </a:r>
          </a:p>
          <a:p>
            <a:r>
              <a:rPr lang="en-US" sz="3000" b="1" i="1" smtClean="0">
                <a:solidFill>
                  <a:srgbClr val="002060"/>
                </a:solidFill>
                <a:latin typeface="Calibri" pitchFamily="34" charset="0"/>
                <a:cs typeface="Calibri" pitchFamily="34" charset="0"/>
              </a:rPr>
              <a:t>a. Khái quát chung</a:t>
            </a:r>
            <a:endParaRPr lang="en-US" sz="3000" b="1" i="1">
              <a:latin typeface="Calibri" pitchFamily="34" charset="0"/>
              <a:cs typeface="Calibri" pitchFamily="34" charset="0"/>
            </a:endParaRPr>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15"/>
          <p:cNvSpPr txBox="1"/>
          <p:nvPr/>
        </p:nvSpPr>
        <p:spPr>
          <a:xfrm>
            <a:off x="1632857" y="98309"/>
            <a:ext cx="10367893" cy="923330"/>
          </a:xfrm>
          <a:prstGeom prst="rect">
            <a:avLst/>
          </a:prstGeom>
          <a:ln>
            <a:noFill/>
          </a:ln>
        </p:spPr>
        <p:txBody>
          <a:bodyPr wrap="square" lIns="0" tIns="0" rIns="0" bIns="0" rtlCol="0" anchor="t">
            <a:spAutoFit/>
          </a:bodyPr>
          <a:lstStyle/>
          <a:p>
            <a:pPr algn="just" defTabSz="609539">
              <a:spcBef>
                <a:spcPct val="0"/>
              </a:spcBef>
              <a:defRPr/>
            </a:pPr>
            <a:r>
              <a:rPr lang="en-US" sz="3000" b="1" smtClean="0">
                <a:solidFill>
                  <a:srgbClr val="FF0000"/>
                </a:solidFill>
                <a:latin typeface="Calibri" pitchFamily="34" charset="0"/>
                <a:cs typeface="Calibri" pitchFamily="34" charset="0"/>
              </a:rPr>
              <a:t>Khai thác thông tin mục 2.a SGK, </a:t>
            </a:r>
            <a:r>
              <a:rPr lang="en-US" sz="3000" b="1" dirty="0" err="1" smtClean="0">
                <a:solidFill>
                  <a:srgbClr val="FF0000"/>
                </a:solidFill>
                <a:latin typeface="Calibri" pitchFamily="34" charset="0"/>
                <a:cs typeface="Calibri" pitchFamily="34" charset="0"/>
              </a:rPr>
              <a:t>hoàn</a:t>
            </a:r>
            <a:r>
              <a:rPr lang="en-US" sz="3000" b="1" dirty="0" smtClean="0">
                <a:solidFill>
                  <a:srgbClr val="FF0000"/>
                </a:solidFill>
                <a:latin typeface="Calibri" pitchFamily="34" charset="0"/>
                <a:cs typeface="Calibri" pitchFamily="34" charset="0"/>
              </a:rPr>
              <a:t> </a:t>
            </a:r>
            <a:r>
              <a:rPr lang="en-US" sz="3000" b="1" dirty="0" err="1" smtClean="0">
                <a:solidFill>
                  <a:srgbClr val="FF0000"/>
                </a:solidFill>
                <a:latin typeface="Calibri" pitchFamily="34" charset="0"/>
                <a:cs typeface="Calibri" pitchFamily="34" charset="0"/>
              </a:rPr>
              <a:t>thành</a:t>
            </a:r>
            <a:r>
              <a:rPr lang="en-US" sz="3000" b="1" dirty="0" smtClean="0">
                <a:solidFill>
                  <a:srgbClr val="FF0000"/>
                </a:solidFill>
                <a:latin typeface="Calibri" pitchFamily="34" charset="0"/>
                <a:cs typeface="Calibri" pitchFamily="34" charset="0"/>
              </a:rPr>
              <a:t> </a:t>
            </a:r>
            <a:r>
              <a:rPr lang="en-US" sz="3000" b="1" dirty="0" err="1" smtClean="0">
                <a:solidFill>
                  <a:srgbClr val="FF0000"/>
                </a:solidFill>
                <a:latin typeface="Calibri" pitchFamily="34" charset="0"/>
                <a:cs typeface="Calibri" pitchFamily="34" charset="0"/>
              </a:rPr>
              <a:t>bảng</a:t>
            </a:r>
            <a:r>
              <a:rPr lang="en-US" sz="3000" b="1" dirty="0" smtClean="0">
                <a:solidFill>
                  <a:srgbClr val="FF0000"/>
                </a:solidFill>
                <a:latin typeface="Calibri" pitchFamily="34" charset="0"/>
                <a:cs typeface="Calibri" pitchFamily="34" charset="0"/>
              </a:rPr>
              <a:t> </a:t>
            </a:r>
            <a:r>
              <a:rPr lang="en-US" sz="3000" b="1" err="1" smtClean="0">
                <a:solidFill>
                  <a:srgbClr val="FF0000"/>
                </a:solidFill>
                <a:latin typeface="Calibri" pitchFamily="34" charset="0"/>
                <a:cs typeface="Calibri" pitchFamily="34" charset="0"/>
              </a:rPr>
              <a:t>thông</a:t>
            </a:r>
            <a:r>
              <a:rPr lang="en-US" sz="3000" b="1" smtClean="0">
                <a:solidFill>
                  <a:srgbClr val="FF0000"/>
                </a:solidFill>
                <a:latin typeface="Calibri" pitchFamily="34" charset="0"/>
                <a:cs typeface="Calibri" pitchFamily="34" charset="0"/>
              </a:rPr>
              <a:t> tin về khái quát ngành Công nghiệp Việt Nam</a:t>
            </a:r>
            <a:endParaRPr lang="en-US" sz="3000" b="1" dirty="0">
              <a:solidFill>
                <a:srgbClr val="FF0000"/>
              </a:solidFill>
              <a:latin typeface="Calibri" pitchFamily="34" charset="0"/>
              <a:cs typeface="Calibri" pitchFamily="34" charset="0"/>
            </a:endParaRPr>
          </a:p>
        </p:txBody>
      </p:sp>
      <p:sp>
        <p:nvSpPr>
          <p:cNvPr id="38" name="Freeform 11"/>
          <p:cNvSpPr/>
          <p:nvPr/>
        </p:nvSpPr>
        <p:spPr>
          <a:xfrm>
            <a:off x="0" y="0"/>
            <a:ext cx="1267097" cy="1123405"/>
          </a:xfrm>
          <a:custGeom>
            <a:avLst/>
            <a:gdLst/>
            <a:ahLst/>
            <a:cxnLst/>
            <a:rect l="l" t="t" r="r" b="b"/>
            <a:pathLst>
              <a:path w="4018547" h="3255023">
                <a:moveTo>
                  <a:pt x="0" y="0"/>
                </a:moveTo>
                <a:lnTo>
                  <a:pt x="4018547" y="0"/>
                </a:lnTo>
                <a:lnTo>
                  <a:pt x="4018547" y="3255023"/>
                </a:lnTo>
                <a:lnTo>
                  <a:pt x="0" y="3255023"/>
                </a:lnTo>
                <a:lnTo>
                  <a:pt x="0" y="0"/>
                </a:lnTo>
                <a:close/>
              </a:path>
            </a:pathLst>
          </a:custGeom>
          <a:blipFill>
            <a:blip r:embed="rId2" cstate="print"/>
            <a:stretch>
              <a:fillRect/>
            </a:stretch>
          </a:blipFill>
          <a:ln>
            <a:noFill/>
          </a:ln>
        </p:spPr>
      </p:sp>
      <p:sp>
        <p:nvSpPr>
          <p:cNvPr id="40" name="Rectangle 39"/>
          <p:cNvSpPr/>
          <p:nvPr/>
        </p:nvSpPr>
        <p:spPr>
          <a:xfrm>
            <a:off x="431071" y="1046701"/>
            <a:ext cx="11521443" cy="5184282"/>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2900" b="1">
              <a:latin typeface="Calibri" pitchFamily="34" charset="0"/>
              <a:cs typeface="Calibri" pitchFamily="34" charset="0"/>
            </a:endParaRPr>
          </a:p>
        </p:txBody>
      </p:sp>
      <p:sp>
        <p:nvSpPr>
          <p:cNvPr id="41" name="TextBox 12"/>
          <p:cNvSpPr txBox="1"/>
          <p:nvPr/>
        </p:nvSpPr>
        <p:spPr>
          <a:xfrm>
            <a:off x="577090" y="1347766"/>
            <a:ext cx="11244796" cy="4641271"/>
          </a:xfrm>
          <a:prstGeom prst="rect">
            <a:avLst/>
          </a:prstGeom>
          <a:ln>
            <a:noFill/>
          </a:ln>
        </p:spPr>
        <p:txBody>
          <a:bodyPr wrap="square" lIns="0" tIns="0" rIns="0" bIns="0" rtlCol="0" anchor="t">
            <a:spAutoFit/>
          </a:bodyPr>
          <a:lstStyle/>
          <a:p>
            <a:pPr algn="just">
              <a:lnSpc>
                <a:spcPct val="130000"/>
              </a:lnSpc>
            </a:pPr>
            <a:r>
              <a:rPr lang="en-US" sz="2900" b="1" dirty="0" smtClean="0">
                <a:solidFill>
                  <a:schemeClr val="bg1"/>
                </a:solidFill>
                <a:latin typeface="Calibri" pitchFamily="34" charset="0"/>
                <a:cs typeface="Calibri" pitchFamily="34" charset="0"/>
              </a:rPr>
              <a:t>- </a:t>
            </a:r>
            <a:r>
              <a:rPr lang="vi-VN" sz="2900" b="1" dirty="0" smtClean="0">
                <a:solidFill>
                  <a:schemeClr val="bg1"/>
                </a:solidFill>
                <a:latin typeface="Calibri" pitchFamily="34" charset="0"/>
                <a:cs typeface="Calibri" pitchFamily="34" charset="0"/>
              </a:rPr>
              <a:t>Đóng góp</a:t>
            </a:r>
            <a:r>
              <a:rPr lang="en-US" sz="2900" b="1" dirty="0" smtClean="0">
                <a:solidFill>
                  <a:schemeClr val="bg1"/>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quan</a:t>
            </a:r>
            <a:r>
              <a:rPr lang="en-US" sz="2900" b="1" dirty="0" smtClean="0">
                <a:solidFill>
                  <a:srgbClr val="FFFF00"/>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trọng</a:t>
            </a:r>
            <a:r>
              <a:rPr lang="vi-VN" sz="2900" b="1" dirty="0" smtClean="0">
                <a:solidFill>
                  <a:srgbClr val="FFFF00"/>
                </a:solidFill>
                <a:latin typeface="Calibri" pitchFamily="34" charset="0"/>
                <a:cs typeface="Calibri" pitchFamily="34" charset="0"/>
              </a:rPr>
              <a:t> </a:t>
            </a:r>
            <a:r>
              <a:rPr lang="vi-VN" sz="2900" b="1" dirty="0" smtClean="0">
                <a:solidFill>
                  <a:schemeClr val="bg1"/>
                </a:solidFill>
                <a:latin typeface="Calibri" pitchFamily="34" charset="0"/>
                <a:cs typeface="Calibri" pitchFamily="34" charset="0"/>
              </a:rPr>
              <a:t>vào </a:t>
            </a:r>
            <a:r>
              <a:rPr lang="vi-VN" sz="2900" b="1" dirty="0">
                <a:solidFill>
                  <a:schemeClr val="bg1"/>
                </a:solidFill>
                <a:latin typeface="Calibri" pitchFamily="34" charset="0"/>
                <a:cs typeface="Calibri" pitchFamily="34" charset="0"/>
              </a:rPr>
              <a:t>tăng trưởng và phát triển kinh tế cả nước, chiếm </a:t>
            </a:r>
            <a:r>
              <a:rPr lang="en-US" sz="2900" b="1" dirty="0" err="1" smtClean="0">
                <a:solidFill>
                  <a:srgbClr val="FFFF00"/>
                </a:solidFill>
                <a:latin typeface="Calibri" pitchFamily="34" charset="0"/>
                <a:cs typeface="Calibri" pitchFamily="34" charset="0"/>
              </a:rPr>
              <a:t>tỉ</a:t>
            </a:r>
            <a:r>
              <a:rPr lang="en-US" sz="2900" b="1" dirty="0" smtClean="0">
                <a:solidFill>
                  <a:srgbClr val="FFFF00"/>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trọng</a:t>
            </a:r>
            <a:r>
              <a:rPr lang="en-US" sz="2900" b="1" dirty="0" smtClean="0">
                <a:solidFill>
                  <a:srgbClr val="FFFF00"/>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cao</a:t>
            </a:r>
            <a:r>
              <a:rPr lang="vi-VN" sz="2900" b="1" dirty="0" smtClean="0">
                <a:solidFill>
                  <a:srgbClr val="FFFF00"/>
                </a:solidFill>
                <a:latin typeface="Calibri" pitchFamily="34" charset="0"/>
                <a:cs typeface="Calibri" pitchFamily="34" charset="0"/>
              </a:rPr>
              <a:t> </a:t>
            </a:r>
            <a:r>
              <a:rPr lang="vi-VN" sz="2900" b="1" dirty="0">
                <a:solidFill>
                  <a:schemeClr val="bg1"/>
                </a:solidFill>
                <a:latin typeface="Calibri" pitchFamily="34" charset="0"/>
                <a:cs typeface="Calibri" pitchFamily="34" charset="0"/>
              </a:rPr>
              <a:t>trong cơ cấu kinh tế. </a:t>
            </a:r>
          </a:p>
          <a:p>
            <a:pPr algn="just">
              <a:lnSpc>
                <a:spcPct val="130000"/>
              </a:lnSpc>
            </a:pPr>
            <a:r>
              <a:rPr lang="en-US" sz="2900" b="1" dirty="0" smtClean="0">
                <a:solidFill>
                  <a:schemeClr val="bg1"/>
                </a:solidFill>
                <a:latin typeface="Calibri" pitchFamily="34" charset="0"/>
                <a:cs typeface="Calibri" pitchFamily="34" charset="0"/>
              </a:rPr>
              <a:t>- </a:t>
            </a:r>
            <a:r>
              <a:rPr lang="vi-VN" sz="2900" b="1" dirty="0" smtClean="0">
                <a:solidFill>
                  <a:schemeClr val="bg1"/>
                </a:solidFill>
                <a:latin typeface="Calibri" pitchFamily="34" charset="0"/>
                <a:cs typeface="Calibri" pitchFamily="34" charset="0"/>
              </a:rPr>
              <a:t>Giá </a:t>
            </a:r>
            <a:r>
              <a:rPr lang="vi-VN" sz="2900" b="1" dirty="0">
                <a:solidFill>
                  <a:schemeClr val="bg1"/>
                </a:solidFill>
                <a:latin typeface="Calibri" pitchFamily="34" charset="0"/>
                <a:cs typeface="Calibri" pitchFamily="34" charset="0"/>
              </a:rPr>
              <a:t>trị sản </a:t>
            </a:r>
            <a:r>
              <a:rPr lang="vi-VN" sz="2900" b="1" dirty="0" smtClean="0">
                <a:solidFill>
                  <a:schemeClr val="bg1"/>
                </a:solidFill>
                <a:latin typeface="Calibri" pitchFamily="34" charset="0"/>
                <a:cs typeface="Calibri" pitchFamily="34" charset="0"/>
              </a:rPr>
              <a:t>xuất</a:t>
            </a:r>
            <a:r>
              <a:rPr lang="en-US" sz="2900" b="1" dirty="0" smtClean="0">
                <a:solidFill>
                  <a:schemeClr val="bg1"/>
                </a:solidFill>
                <a:latin typeface="Calibri" pitchFamily="34" charset="0"/>
                <a:cs typeface="Calibri" pitchFamily="34" charset="0"/>
              </a:rPr>
              <a:t> </a:t>
            </a:r>
            <a:r>
              <a:rPr lang="en-US" sz="2900" b="1" dirty="0" err="1" smtClean="0">
                <a:solidFill>
                  <a:schemeClr val="bg1"/>
                </a:solidFill>
                <a:latin typeface="Calibri" pitchFamily="34" charset="0"/>
                <a:cs typeface="Calibri" pitchFamily="34" charset="0"/>
              </a:rPr>
              <a:t>công</a:t>
            </a:r>
            <a:r>
              <a:rPr lang="en-US" sz="2900" b="1" dirty="0" smtClean="0">
                <a:solidFill>
                  <a:schemeClr val="bg1"/>
                </a:solidFill>
                <a:latin typeface="Calibri" pitchFamily="34" charset="0"/>
                <a:cs typeface="Calibri" pitchFamily="34" charset="0"/>
              </a:rPr>
              <a:t> </a:t>
            </a:r>
            <a:r>
              <a:rPr lang="en-US" sz="2900" b="1" dirty="0" err="1" smtClean="0">
                <a:solidFill>
                  <a:schemeClr val="bg1"/>
                </a:solidFill>
                <a:latin typeface="Calibri" pitchFamily="34" charset="0"/>
                <a:cs typeface="Calibri" pitchFamily="34" charset="0"/>
              </a:rPr>
              <a:t>nghiệp</a:t>
            </a:r>
            <a:r>
              <a:rPr lang="en-US" sz="2900" b="1" dirty="0" smtClean="0">
                <a:solidFill>
                  <a:schemeClr val="bg1"/>
                </a:solidFill>
                <a:latin typeface="Calibri" pitchFamily="34" charset="0"/>
                <a:cs typeface="Calibri" pitchFamily="34" charset="0"/>
              </a:rPr>
              <a:t> </a:t>
            </a:r>
            <a:r>
              <a:rPr lang="vi-VN" sz="2900" b="1" dirty="0" smtClean="0">
                <a:solidFill>
                  <a:schemeClr val="bg1"/>
                </a:solidFill>
                <a:latin typeface="Calibri" pitchFamily="34" charset="0"/>
                <a:cs typeface="Calibri" pitchFamily="34" charset="0"/>
              </a:rPr>
              <a:t> </a:t>
            </a:r>
            <a:r>
              <a:rPr lang="vi-VN" sz="2900" b="1" dirty="0">
                <a:solidFill>
                  <a:schemeClr val="bg1"/>
                </a:solidFill>
                <a:latin typeface="Calibri" pitchFamily="34" charset="0"/>
                <a:cs typeface="Calibri" pitchFamily="34" charset="0"/>
              </a:rPr>
              <a:t>tăng </a:t>
            </a:r>
            <a:r>
              <a:rPr lang="vi-VN" sz="2900" b="1" dirty="0" smtClean="0">
                <a:solidFill>
                  <a:schemeClr val="bg1"/>
                </a:solidFill>
                <a:latin typeface="Calibri" pitchFamily="34" charset="0"/>
                <a:cs typeface="Calibri" pitchFamily="34" charset="0"/>
              </a:rPr>
              <a:t>nhanh</a:t>
            </a:r>
            <a:r>
              <a:rPr lang="en-US" sz="2900" b="1" dirty="0" smtClean="0">
                <a:solidFill>
                  <a:schemeClr val="bg1"/>
                </a:solidFill>
                <a:latin typeface="Calibri" pitchFamily="34" charset="0"/>
                <a:cs typeface="Calibri" pitchFamily="34" charset="0"/>
              </a:rPr>
              <a:t> </a:t>
            </a:r>
            <a:r>
              <a:rPr lang="en-US" sz="2900" b="1" dirty="0" err="1" smtClean="0">
                <a:solidFill>
                  <a:schemeClr val="bg1"/>
                </a:solidFill>
                <a:latin typeface="Calibri" pitchFamily="34" charset="0"/>
                <a:cs typeface="Calibri" pitchFamily="34" charset="0"/>
              </a:rPr>
              <a:t>và</a:t>
            </a:r>
            <a:r>
              <a:rPr lang="en-US" sz="2900" b="1" dirty="0" smtClean="0">
                <a:solidFill>
                  <a:schemeClr val="bg1"/>
                </a:solidFill>
                <a:latin typeface="Calibri" pitchFamily="34" charset="0"/>
                <a:cs typeface="Calibri" pitchFamily="34" charset="0"/>
              </a:rPr>
              <a:t> </a:t>
            </a:r>
            <a:r>
              <a:rPr lang="en-US" sz="2900" b="1" dirty="0" err="1" smtClean="0">
                <a:solidFill>
                  <a:schemeClr val="bg1"/>
                </a:solidFill>
                <a:latin typeface="Calibri" pitchFamily="34" charset="0"/>
                <a:cs typeface="Calibri" pitchFamily="34" charset="0"/>
              </a:rPr>
              <a:t>có</a:t>
            </a:r>
            <a:r>
              <a:rPr lang="en-US" sz="2900" b="1" dirty="0" smtClean="0">
                <a:solidFill>
                  <a:schemeClr val="bg1"/>
                </a:solidFill>
                <a:latin typeface="Calibri" pitchFamily="34" charset="0"/>
                <a:cs typeface="Calibri" pitchFamily="34" charset="0"/>
              </a:rPr>
              <a:t> </a:t>
            </a:r>
            <a:r>
              <a:rPr lang="en-US" sz="2900" b="1" dirty="0" err="1" smtClean="0">
                <a:solidFill>
                  <a:schemeClr val="bg1"/>
                </a:solidFill>
                <a:latin typeface="Calibri" pitchFamily="34" charset="0"/>
                <a:cs typeface="Calibri" pitchFamily="34" charset="0"/>
              </a:rPr>
              <a:t>cơ</a:t>
            </a:r>
            <a:r>
              <a:rPr lang="en-US" sz="2900" b="1" dirty="0" smtClean="0">
                <a:solidFill>
                  <a:schemeClr val="bg1"/>
                </a:solidFill>
                <a:latin typeface="Calibri" pitchFamily="34" charset="0"/>
                <a:cs typeface="Calibri" pitchFamily="34" charset="0"/>
              </a:rPr>
              <a:t> </a:t>
            </a:r>
            <a:r>
              <a:rPr lang="en-US" sz="2900" b="1" dirty="0" err="1" smtClean="0">
                <a:solidFill>
                  <a:schemeClr val="bg1"/>
                </a:solidFill>
                <a:latin typeface="Calibri" pitchFamily="34" charset="0"/>
                <a:cs typeface="Calibri" pitchFamily="34" charset="0"/>
              </a:rPr>
              <a:t>cấu</a:t>
            </a:r>
            <a:r>
              <a:rPr lang="en-US" sz="2900" b="1" dirty="0" smtClean="0">
                <a:solidFill>
                  <a:schemeClr val="bg1"/>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đa</a:t>
            </a:r>
            <a:r>
              <a:rPr lang="en-US" sz="2900" b="1" dirty="0" smtClean="0">
                <a:solidFill>
                  <a:srgbClr val="FFFF00"/>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dạng</a:t>
            </a:r>
            <a:r>
              <a:rPr lang="vi-VN" sz="2900" b="1" dirty="0" smtClean="0">
                <a:solidFill>
                  <a:srgbClr val="FFFF00"/>
                </a:solidFill>
                <a:latin typeface="Calibri" pitchFamily="34" charset="0"/>
                <a:cs typeface="Calibri" pitchFamily="34" charset="0"/>
              </a:rPr>
              <a:t> </a:t>
            </a:r>
            <a:r>
              <a:rPr lang="vi-VN" sz="2900" b="1" dirty="0">
                <a:solidFill>
                  <a:schemeClr val="bg1"/>
                </a:solidFill>
                <a:latin typeface="Calibri" pitchFamily="34" charset="0"/>
                <a:cs typeface="Calibri" pitchFamily="34" charset="0"/>
              </a:rPr>
              <a:t>. </a:t>
            </a:r>
          </a:p>
          <a:p>
            <a:pPr algn="just">
              <a:lnSpc>
                <a:spcPct val="130000"/>
              </a:lnSpc>
            </a:pPr>
            <a:r>
              <a:rPr lang="en-US" sz="2900" b="1" dirty="0" smtClean="0">
                <a:solidFill>
                  <a:schemeClr val="bg1"/>
                </a:solidFill>
                <a:latin typeface="Calibri" pitchFamily="34" charset="0"/>
                <a:cs typeface="Calibri" pitchFamily="34" charset="0"/>
              </a:rPr>
              <a:t>- </a:t>
            </a:r>
            <a:r>
              <a:rPr lang="vi-VN" sz="2900" b="1" dirty="0" smtClean="0">
                <a:solidFill>
                  <a:schemeClr val="bg1"/>
                </a:solidFill>
                <a:latin typeface="Calibri" pitchFamily="34" charset="0"/>
                <a:cs typeface="Calibri" pitchFamily="34" charset="0"/>
              </a:rPr>
              <a:t>Cơ </a:t>
            </a:r>
            <a:r>
              <a:rPr lang="vi-VN" sz="2900" b="1" dirty="0">
                <a:solidFill>
                  <a:schemeClr val="bg1"/>
                </a:solidFill>
                <a:latin typeface="Calibri" pitchFamily="34" charset="0"/>
                <a:cs typeface="Calibri" pitchFamily="34" charset="0"/>
              </a:rPr>
              <a:t>cấu công nghiệp </a:t>
            </a:r>
            <a:r>
              <a:rPr lang="en-US" sz="2900" b="1" dirty="0" err="1" smtClean="0">
                <a:solidFill>
                  <a:schemeClr val="bg1"/>
                </a:solidFill>
                <a:latin typeface="Calibri" pitchFamily="34" charset="0"/>
                <a:cs typeface="Calibri" pitchFamily="34" charset="0"/>
              </a:rPr>
              <a:t>chuyển</a:t>
            </a:r>
            <a:r>
              <a:rPr lang="en-US" sz="2900" b="1" dirty="0" smtClean="0">
                <a:solidFill>
                  <a:schemeClr val="bg1"/>
                </a:solidFill>
                <a:latin typeface="Calibri" pitchFamily="34" charset="0"/>
                <a:cs typeface="Calibri" pitchFamily="34" charset="0"/>
              </a:rPr>
              <a:t> </a:t>
            </a:r>
            <a:r>
              <a:rPr lang="en-US" sz="2900" b="1" dirty="0" err="1" smtClean="0">
                <a:solidFill>
                  <a:schemeClr val="bg1"/>
                </a:solidFill>
                <a:latin typeface="Calibri" pitchFamily="34" charset="0"/>
                <a:cs typeface="Calibri" pitchFamily="34" charset="0"/>
              </a:rPr>
              <a:t>dịch</a:t>
            </a:r>
            <a:r>
              <a:rPr lang="vi-VN" sz="2900" b="1" dirty="0" smtClean="0">
                <a:solidFill>
                  <a:schemeClr val="bg1"/>
                </a:solidFill>
                <a:latin typeface="Calibri" pitchFamily="34" charset="0"/>
                <a:cs typeface="Calibri" pitchFamily="34" charset="0"/>
              </a:rPr>
              <a:t> theo </a:t>
            </a:r>
            <a:r>
              <a:rPr lang="vi-VN" sz="2900" b="1" dirty="0">
                <a:solidFill>
                  <a:schemeClr val="bg1"/>
                </a:solidFill>
                <a:latin typeface="Calibri" pitchFamily="34" charset="0"/>
                <a:cs typeface="Calibri" pitchFamily="34" charset="0"/>
              </a:rPr>
              <a:t>hướng tăng tỉ trọng </a:t>
            </a:r>
            <a:r>
              <a:rPr lang="en-US" sz="2900" b="1" dirty="0" smtClean="0">
                <a:solidFill>
                  <a:srgbClr val="FFFF00"/>
                </a:solidFill>
                <a:latin typeface="Calibri" pitchFamily="34" charset="0"/>
                <a:cs typeface="Calibri" pitchFamily="34" charset="0"/>
              </a:rPr>
              <a:t>CN </a:t>
            </a:r>
            <a:r>
              <a:rPr lang="en-US" sz="2900" b="1" dirty="0" err="1" smtClean="0">
                <a:solidFill>
                  <a:srgbClr val="FFFF00"/>
                </a:solidFill>
                <a:latin typeface="Calibri" pitchFamily="34" charset="0"/>
                <a:cs typeface="Calibri" pitchFamily="34" charset="0"/>
              </a:rPr>
              <a:t>chế</a:t>
            </a:r>
            <a:r>
              <a:rPr lang="en-US" sz="2900" b="1" dirty="0" smtClean="0">
                <a:solidFill>
                  <a:srgbClr val="FFFF00"/>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biến</a:t>
            </a:r>
            <a:r>
              <a:rPr lang="en-US" sz="2900" b="1" dirty="0" smtClean="0">
                <a:solidFill>
                  <a:srgbClr val="FFFF00"/>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chế</a:t>
            </a:r>
            <a:r>
              <a:rPr lang="en-US" sz="2900" b="1" dirty="0" smtClean="0">
                <a:solidFill>
                  <a:srgbClr val="FFFF00"/>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tạo</a:t>
            </a:r>
            <a:r>
              <a:rPr lang="en-US" sz="2900" b="1" dirty="0" smtClean="0">
                <a:solidFill>
                  <a:srgbClr val="FFFF00"/>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và</a:t>
            </a:r>
            <a:r>
              <a:rPr lang="en-US" sz="2900" b="1" dirty="0" smtClean="0">
                <a:solidFill>
                  <a:srgbClr val="FFFF00"/>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các</a:t>
            </a:r>
            <a:r>
              <a:rPr lang="en-US" sz="2900" b="1" dirty="0" smtClean="0">
                <a:solidFill>
                  <a:srgbClr val="FFFF00"/>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ngành</a:t>
            </a:r>
            <a:r>
              <a:rPr lang="en-US" sz="2900" b="1" dirty="0" smtClean="0">
                <a:solidFill>
                  <a:srgbClr val="FFFF00"/>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có</a:t>
            </a:r>
            <a:r>
              <a:rPr lang="en-US" sz="2900" b="1" dirty="0" smtClean="0">
                <a:solidFill>
                  <a:srgbClr val="FFFF00"/>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hàm</a:t>
            </a:r>
            <a:r>
              <a:rPr lang="en-US" sz="2900" b="1" dirty="0" smtClean="0">
                <a:solidFill>
                  <a:srgbClr val="FFFF00"/>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lượng</a:t>
            </a:r>
            <a:r>
              <a:rPr lang="en-US" sz="2900" b="1" dirty="0" smtClean="0">
                <a:solidFill>
                  <a:srgbClr val="FFFF00"/>
                </a:solidFill>
                <a:latin typeface="Calibri" pitchFamily="34" charset="0"/>
                <a:cs typeface="Calibri" pitchFamily="34" charset="0"/>
              </a:rPr>
              <a:t> CNC, </a:t>
            </a:r>
            <a:r>
              <a:rPr lang="en-US" sz="2900" b="1" dirty="0" err="1" smtClean="0">
                <a:solidFill>
                  <a:srgbClr val="FFFF00"/>
                </a:solidFill>
                <a:latin typeface="Calibri" pitchFamily="34" charset="0"/>
                <a:cs typeface="Calibri" pitchFamily="34" charset="0"/>
              </a:rPr>
              <a:t>ứng</a:t>
            </a:r>
            <a:r>
              <a:rPr lang="en-US" sz="2900" b="1" dirty="0" smtClean="0">
                <a:solidFill>
                  <a:srgbClr val="FFFF00"/>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dụng</a:t>
            </a:r>
            <a:r>
              <a:rPr lang="en-US" sz="2900" b="1" dirty="0" smtClean="0">
                <a:solidFill>
                  <a:srgbClr val="FFFF00"/>
                </a:solidFill>
                <a:latin typeface="Calibri" pitchFamily="34" charset="0"/>
                <a:cs typeface="Calibri" pitchFamily="34" charset="0"/>
              </a:rPr>
              <a:t> KHCN </a:t>
            </a:r>
            <a:r>
              <a:rPr lang="en-US" sz="2900" b="1" dirty="0" err="1" smtClean="0">
                <a:solidFill>
                  <a:srgbClr val="FFFF00"/>
                </a:solidFill>
                <a:latin typeface="Calibri" pitchFamily="34" charset="0"/>
                <a:cs typeface="Calibri" pitchFamily="34" charset="0"/>
              </a:rPr>
              <a:t>trong</a:t>
            </a:r>
            <a:r>
              <a:rPr lang="en-US" sz="2900" b="1" dirty="0" smtClean="0">
                <a:solidFill>
                  <a:srgbClr val="FFFF00"/>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sản</a:t>
            </a:r>
            <a:r>
              <a:rPr lang="en-US" sz="2900" b="1" dirty="0" smtClean="0">
                <a:solidFill>
                  <a:srgbClr val="FFFF00"/>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xuất</a:t>
            </a:r>
            <a:r>
              <a:rPr lang="vi-VN" sz="2900" b="1" dirty="0" smtClean="0">
                <a:solidFill>
                  <a:srgbClr val="FFFF00"/>
                </a:solidFill>
                <a:latin typeface="Calibri" pitchFamily="34" charset="0"/>
                <a:cs typeface="Calibri" pitchFamily="34" charset="0"/>
              </a:rPr>
              <a:t>. </a:t>
            </a:r>
            <a:r>
              <a:rPr lang="en-US" sz="2900" b="1" dirty="0" smtClean="0">
                <a:solidFill>
                  <a:schemeClr val="bg1"/>
                </a:solidFill>
                <a:latin typeface="Calibri" pitchFamily="34" charset="0"/>
                <a:cs typeface="Calibri" pitchFamily="34" charset="0"/>
              </a:rPr>
              <a:t/>
            </a:r>
            <a:br>
              <a:rPr lang="en-US" sz="2900" b="1" dirty="0" smtClean="0">
                <a:solidFill>
                  <a:schemeClr val="bg1"/>
                </a:solidFill>
                <a:latin typeface="Calibri" pitchFamily="34" charset="0"/>
                <a:cs typeface="Calibri" pitchFamily="34" charset="0"/>
              </a:rPr>
            </a:br>
            <a:r>
              <a:rPr lang="en-US" sz="2900" b="1" dirty="0" smtClean="0">
                <a:solidFill>
                  <a:schemeClr val="bg1"/>
                </a:solidFill>
                <a:latin typeface="Calibri" pitchFamily="34" charset="0"/>
                <a:cs typeface="Calibri" pitchFamily="34" charset="0"/>
              </a:rPr>
              <a:t>- </a:t>
            </a:r>
            <a:r>
              <a:rPr lang="vi-VN" sz="2900" b="1" dirty="0" smtClean="0">
                <a:solidFill>
                  <a:schemeClr val="bg1"/>
                </a:solidFill>
                <a:latin typeface="Calibri" pitchFamily="34" charset="0"/>
                <a:cs typeface="Calibri" pitchFamily="34" charset="0"/>
              </a:rPr>
              <a:t>Phân </a:t>
            </a:r>
            <a:r>
              <a:rPr lang="vi-VN" sz="2900" b="1" dirty="0">
                <a:solidFill>
                  <a:schemeClr val="bg1"/>
                </a:solidFill>
                <a:latin typeface="Calibri" pitchFamily="34" charset="0"/>
                <a:cs typeface="Calibri" pitchFamily="34" charset="0"/>
              </a:rPr>
              <a:t>bố công nghiệp </a:t>
            </a:r>
            <a:r>
              <a:rPr lang="vi-VN" sz="2900" b="1" dirty="0" smtClean="0">
                <a:solidFill>
                  <a:schemeClr val="bg1"/>
                </a:solidFill>
                <a:latin typeface="Calibri" pitchFamily="34" charset="0"/>
                <a:cs typeface="Calibri" pitchFamily="34" charset="0"/>
              </a:rPr>
              <a:t>nước ta có những</a:t>
            </a:r>
            <a:r>
              <a:rPr lang="en-US" sz="2900" b="1" dirty="0" smtClean="0">
                <a:solidFill>
                  <a:srgbClr val="FFFF00"/>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thay</a:t>
            </a:r>
            <a:r>
              <a:rPr lang="en-US" sz="2900" b="1" dirty="0" smtClean="0">
                <a:solidFill>
                  <a:srgbClr val="FFFF00"/>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đổi</a:t>
            </a:r>
            <a:r>
              <a:rPr lang="en-US" sz="2900" b="1" dirty="0" smtClean="0">
                <a:solidFill>
                  <a:srgbClr val="FFFF00"/>
                </a:solidFill>
                <a:latin typeface="Calibri" pitchFamily="34" charset="0"/>
                <a:cs typeface="Calibri" pitchFamily="34" charset="0"/>
              </a:rPr>
              <a:t>  </a:t>
            </a:r>
            <a:r>
              <a:rPr lang="vi-VN" sz="2900" b="1" dirty="0" smtClean="0">
                <a:solidFill>
                  <a:schemeClr val="bg1"/>
                </a:solidFill>
                <a:latin typeface="Calibri" pitchFamily="34" charset="0"/>
                <a:cs typeface="Calibri" pitchFamily="34" charset="0"/>
              </a:rPr>
              <a:t>, </a:t>
            </a:r>
            <a:r>
              <a:rPr lang="vi-VN" sz="2900" b="1" dirty="0">
                <a:solidFill>
                  <a:schemeClr val="bg1"/>
                </a:solidFill>
                <a:latin typeface="Calibri" pitchFamily="34" charset="0"/>
                <a:cs typeface="Calibri" pitchFamily="34" charset="0"/>
              </a:rPr>
              <a:t>theo hướng phát huy thế mạnh của </a:t>
            </a:r>
            <a:r>
              <a:rPr lang="en-US" sz="2900" b="1" dirty="0" err="1" smtClean="0">
                <a:solidFill>
                  <a:srgbClr val="FFFF00"/>
                </a:solidFill>
                <a:latin typeface="Calibri" pitchFamily="34" charset="0"/>
                <a:cs typeface="Calibri" pitchFamily="34" charset="0"/>
              </a:rPr>
              <a:t>mỗi</a:t>
            </a:r>
            <a:r>
              <a:rPr lang="en-US" sz="2900" b="1" dirty="0" smtClean="0">
                <a:solidFill>
                  <a:srgbClr val="FFFF00"/>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vùng</a:t>
            </a:r>
            <a:r>
              <a:rPr lang="vi-VN" sz="2900" b="1" dirty="0" smtClean="0">
                <a:solidFill>
                  <a:schemeClr val="bg1"/>
                </a:solidFill>
                <a:latin typeface="Calibri" pitchFamily="34" charset="0"/>
                <a:cs typeface="Calibri" pitchFamily="34" charset="0"/>
              </a:rPr>
              <a:t> </a:t>
            </a:r>
            <a:r>
              <a:rPr lang="vi-VN" sz="2900" b="1" dirty="0">
                <a:solidFill>
                  <a:schemeClr val="bg1"/>
                </a:solidFill>
                <a:latin typeface="Calibri" pitchFamily="34" charset="0"/>
                <a:cs typeface="Calibri" pitchFamily="34" charset="0"/>
              </a:rPr>
              <a:t>.  </a:t>
            </a:r>
          </a:p>
          <a:p>
            <a:pPr algn="just">
              <a:lnSpc>
                <a:spcPct val="130000"/>
              </a:lnSpc>
            </a:pPr>
            <a:r>
              <a:rPr lang="en-US" sz="2900" b="1" dirty="0" smtClean="0">
                <a:solidFill>
                  <a:schemeClr val="bg1"/>
                </a:solidFill>
                <a:latin typeface="Calibri" pitchFamily="34" charset="0"/>
                <a:cs typeface="Calibri" pitchFamily="34" charset="0"/>
              </a:rPr>
              <a:t>- </a:t>
            </a:r>
            <a:r>
              <a:rPr lang="vi-VN" sz="2900" b="1" dirty="0" smtClean="0">
                <a:solidFill>
                  <a:schemeClr val="bg1"/>
                </a:solidFill>
                <a:latin typeface="Calibri" pitchFamily="34" charset="0"/>
                <a:cs typeface="Calibri" pitchFamily="34" charset="0"/>
              </a:rPr>
              <a:t>Hoạt </a:t>
            </a:r>
            <a:r>
              <a:rPr lang="vi-VN" sz="2900" b="1" dirty="0">
                <a:solidFill>
                  <a:schemeClr val="bg1"/>
                </a:solidFill>
                <a:latin typeface="Calibri" pitchFamily="34" charset="0"/>
                <a:cs typeface="Calibri" pitchFamily="34" charset="0"/>
              </a:rPr>
              <a:t>động </a:t>
            </a:r>
            <a:r>
              <a:rPr lang="en-US" sz="2900" b="1" dirty="0" smtClean="0">
                <a:solidFill>
                  <a:schemeClr val="bg1"/>
                </a:solidFill>
                <a:latin typeface="Calibri" pitchFamily="34" charset="0"/>
                <a:cs typeface="Calibri" pitchFamily="34" charset="0"/>
              </a:rPr>
              <a:t>CN</a:t>
            </a:r>
            <a:r>
              <a:rPr lang="vi-VN" sz="2900" b="1" dirty="0" smtClean="0">
                <a:solidFill>
                  <a:schemeClr val="bg1"/>
                </a:solidFill>
                <a:latin typeface="Calibri" pitchFamily="34" charset="0"/>
                <a:cs typeface="Calibri" pitchFamily="34" charset="0"/>
              </a:rPr>
              <a:t> </a:t>
            </a:r>
            <a:r>
              <a:rPr lang="vi-VN" sz="2900" b="1" dirty="0">
                <a:solidFill>
                  <a:schemeClr val="bg1"/>
                </a:solidFill>
                <a:latin typeface="Calibri" pitchFamily="34" charset="0"/>
                <a:cs typeface="Calibri" pitchFamily="34" charset="0"/>
              </a:rPr>
              <a:t>tập trung nhất ở </a:t>
            </a:r>
            <a:r>
              <a:rPr lang="en-US" sz="2900" b="1" dirty="0" err="1" smtClean="0">
                <a:solidFill>
                  <a:srgbClr val="FFFF00"/>
                </a:solidFill>
                <a:latin typeface="Calibri" pitchFamily="34" charset="0"/>
                <a:cs typeface="Calibri" pitchFamily="34" charset="0"/>
              </a:rPr>
              <a:t>Đồng</a:t>
            </a:r>
            <a:r>
              <a:rPr lang="en-US" sz="2900" b="1" dirty="0" smtClean="0">
                <a:solidFill>
                  <a:srgbClr val="FFFF00"/>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bằng</a:t>
            </a:r>
            <a:r>
              <a:rPr lang="en-US" sz="2900" b="1" dirty="0" smtClean="0">
                <a:solidFill>
                  <a:srgbClr val="FFFF00"/>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sông</a:t>
            </a:r>
            <a:r>
              <a:rPr lang="en-US" sz="2900" b="1" dirty="0" smtClean="0">
                <a:solidFill>
                  <a:srgbClr val="FFFF00"/>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Hồng</a:t>
            </a:r>
            <a:r>
              <a:rPr lang="en-US" sz="2900" b="1" dirty="0" smtClean="0">
                <a:solidFill>
                  <a:srgbClr val="FFFF00"/>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và</a:t>
            </a:r>
            <a:r>
              <a:rPr lang="en-US" sz="2900" b="1" dirty="0" smtClean="0">
                <a:solidFill>
                  <a:srgbClr val="FFFF00"/>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Đông</a:t>
            </a:r>
            <a:r>
              <a:rPr lang="en-US" sz="2900" b="1" dirty="0" smtClean="0">
                <a:solidFill>
                  <a:srgbClr val="FFFF00"/>
                </a:solidFill>
                <a:latin typeface="Calibri" pitchFamily="34" charset="0"/>
                <a:cs typeface="Calibri" pitchFamily="34" charset="0"/>
              </a:rPr>
              <a:t> Nam </a:t>
            </a:r>
            <a:r>
              <a:rPr lang="en-US" sz="2900" b="1" dirty="0" err="1" smtClean="0">
                <a:solidFill>
                  <a:srgbClr val="FFFF00"/>
                </a:solidFill>
                <a:latin typeface="Calibri" pitchFamily="34" charset="0"/>
                <a:cs typeface="Calibri" pitchFamily="34" charset="0"/>
              </a:rPr>
              <a:t>Bộ</a:t>
            </a:r>
            <a:r>
              <a:rPr lang="vi-VN" sz="2900" b="1" dirty="0" smtClean="0">
                <a:solidFill>
                  <a:schemeClr val="bg1"/>
                </a:solidFill>
                <a:latin typeface="Calibri" pitchFamily="34" charset="0"/>
                <a:cs typeface="Calibri" pitchFamily="34" charset="0"/>
              </a:rPr>
              <a:t> </a:t>
            </a:r>
            <a:r>
              <a:rPr lang="vi-VN" sz="2900" b="1" dirty="0">
                <a:solidFill>
                  <a:schemeClr val="bg1"/>
                </a:solidFill>
                <a:latin typeface="Calibri" pitchFamily="34" charset="0"/>
                <a:cs typeface="Calibri" pitchFamily="34" charset="0"/>
              </a:rPr>
              <a:t>. </a:t>
            </a:r>
          </a:p>
        </p:txBody>
      </p:sp>
      <p:sp>
        <p:nvSpPr>
          <p:cNvPr id="53" name="TextBox 52"/>
          <p:cNvSpPr txBox="1"/>
          <p:nvPr/>
        </p:nvSpPr>
        <p:spPr>
          <a:xfrm>
            <a:off x="2377440" y="1397730"/>
            <a:ext cx="1828799" cy="538609"/>
          </a:xfrm>
          <a:prstGeom prst="rect">
            <a:avLst/>
          </a:prstGeom>
          <a:solidFill>
            <a:schemeClr val="tx1">
              <a:lumMod val="90000"/>
              <a:lumOff val="10000"/>
            </a:schemeClr>
          </a:solidFill>
          <a:ln>
            <a:noFill/>
          </a:ln>
        </p:spPr>
        <p:txBody>
          <a:bodyPr wrap="square" rtlCol="0">
            <a:spAutoFit/>
          </a:bodyPr>
          <a:lstStyle/>
          <a:p>
            <a:pPr algn="just"/>
            <a:r>
              <a:rPr lang="en-US" sz="2900" b="1" smtClean="0">
                <a:solidFill>
                  <a:schemeClr val="bg1"/>
                </a:solidFill>
                <a:latin typeface="Calibri" pitchFamily="34" charset="0"/>
                <a:cs typeface="Calibri" pitchFamily="34" charset="0"/>
              </a:rPr>
              <a:t>………………</a:t>
            </a:r>
          </a:p>
        </p:txBody>
      </p:sp>
      <p:sp>
        <p:nvSpPr>
          <p:cNvPr id="54" name="TextBox 53"/>
          <p:cNvSpPr txBox="1"/>
          <p:nvPr/>
        </p:nvSpPr>
        <p:spPr>
          <a:xfrm>
            <a:off x="1510937" y="1994267"/>
            <a:ext cx="1828799" cy="538609"/>
          </a:xfrm>
          <a:prstGeom prst="rect">
            <a:avLst/>
          </a:prstGeom>
          <a:solidFill>
            <a:schemeClr val="tx1">
              <a:lumMod val="90000"/>
              <a:lumOff val="10000"/>
            </a:schemeClr>
          </a:solidFill>
          <a:ln>
            <a:noFill/>
          </a:ln>
        </p:spPr>
        <p:txBody>
          <a:bodyPr wrap="square" rtlCol="0">
            <a:spAutoFit/>
          </a:bodyPr>
          <a:lstStyle/>
          <a:p>
            <a:pPr algn="just"/>
            <a:r>
              <a:rPr lang="en-US" sz="2900" b="1" smtClean="0">
                <a:solidFill>
                  <a:schemeClr val="bg1"/>
                </a:solidFill>
                <a:latin typeface="Calibri" pitchFamily="34" charset="0"/>
                <a:cs typeface="Calibri" pitchFamily="34" charset="0"/>
              </a:rPr>
              <a:t>………………</a:t>
            </a:r>
          </a:p>
        </p:txBody>
      </p:sp>
      <p:sp>
        <p:nvSpPr>
          <p:cNvPr id="55" name="TextBox 54"/>
          <p:cNvSpPr txBox="1"/>
          <p:nvPr/>
        </p:nvSpPr>
        <p:spPr>
          <a:xfrm>
            <a:off x="8860971" y="2564679"/>
            <a:ext cx="1828799" cy="538609"/>
          </a:xfrm>
          <a:prstGeom prst="rect">
            <a:avLst/>
          </a:prstGeom>
          <a:solidFill>
            <a:schemeClr val="tx1">
              <a:lumMod val="90000"/>
              <a:lumOff val="10000"/>
            </a:schemeClr>
          </a:solidFill>
          <a:ln>
            <a:noFill/>
          </a:ln>
        </p:spPr>
        <p:txBody>
          <a:bodyPr wrap="square" rtlCol="0">
            <a:spAutoFit/>
          </a:bodyPr>
          <a:lstStyle/>
          <a:p>
            <a:pPr algn="just"/>
            <a:r>
              <a:rPr lang="en-US" sz="2900" b="1" smtClean="0">
                <a:solidFill>
                  <a:schemeClr val="bg1"/>
                </a:solidFill>
                <a:latin typeface="Calibri" pitchFamily="34" charset="0"/>
                <a:cs typeface="Calibri" pitchFamily="34" charset="0"/>
              </a:rPr>
              <a:t>………………</a:t>
            </a:r>
          </a:p>
        </p:txBody>
      </p:sp>
      <p:sp>
        <p:nvSpPr>
          <p:cNvPr id="56" name="TextBox 55"/>
          <p:cNvSpPr txBox="1"/>
          <p:nvPr/>
        </p:nvSpPr>
        <p:spPr>
          <a:xfrm>
            <a:off x="9797143" y="3095902"/>
            <a:ext cx="2090057" cy="538609"/>
          </a:xfrm>
          <a:prstGeom prst="rect">
            <a:avLst/>
          </a:prstGeom>
          <a:solidFill>
            <a:schemeClr val="tx1">
              <a:lumMod val="90000"/>
              <a:lumOff val="10000"/>
            </a:schemeClr>
          </a:solidFill>
          <a:ln>
            <a:noFill/>
          </a:ln>
        </p:spPr>
        <p:txBody>
          <a:bodyPr wrap="square" rtlCol="0">
            <a:spAutoFit/>
          </a:bodyPr>
          <a:lstStyle/>
          <a:p>
            <a:pPr algn="just"/>
            <a:r>
              <a:rPr lang="en-US" sz="2900" b="1" smtClean="0">
                <a:solidFill>
                  <a:schemeClr val="bg1"/>
                </a:solidFill>
                <a:latin typeface="Calibri" pitchFamily="34" charset="0"/>
                <a:cs typeface="Calibri" pitchFamily="34" charset="0"/>
              </a:rPr>
              <a:t>…………………</a:t>
            </a:r>
          </a:p>
        </p:txBody>
      </p:sp>
      <p:sp>
        <p:nvSpPr>
          <p:cNvPr id="58" name="TextBox 57"/>
          <p:cNvSpPr txBox="1"/>
          <p:nvPr/>
        </p:nvSpPr>
        <p:spPr>
          <a:xfrm>
            <a:off x="544285" y="3679378"/>
            <a:ext cx="11290664" cy="538609"/>
          </a:xfrm>
          <a:prstGeom prst="rect">
            <a:avLst/>
          </a:prstGeom>
          <a:solidFill>
            <a:schemeClr val="tx1">
              <a:lumMod val="90000"/>
              <a:lumOff val="10000"/>
            </a:schemeClr>
          </a:solidFill>
          <a:ln>
            <a:noFill/>
          </a:ln>
        </p:spPr>
        <p:txBody>
          <a:bodyPr wrap="square" rtlCol="0">
            <a:spAutoFit/>
          </a:bodyPr>
          <a:lstStyle/>
          <a:p>
            <a:pPr algn="just"/>
            <a:r>
              <a:rPr lang="en-US" sz="2900" b="1" smtClean="0">
                <a:solidFill>
                  <a:schemeClr val="bg1"/>
                </a:solidFill>
                <a:latin typeface="Calibri" pitchFamily="34" charset="0"/>
                <a:cs typeface="Calibri" pitchFamily="34" charset="0"/>
              </a:rPr>
              <a:t>………………………………………………………………………………………………………………</a:t>
            </a:r>
          </a:p>
        </p:txBody>
      </p:sp>
      <p:sp>
        <p:nvSpPr>
          <p:cNvPr id="59" name="TextBox 58"/>
          <p:cNvSpPr txBox="1"/>
          <p:nvPr/>
        </p:nvSpPr>
        <p:spPr>
          <a:xfrm>
            <a:off x="6897188" y="4249789"/>
            <a:ext cx="1423852" cy="538609"/>
          </a:xfrm>
          <a:prstGeom prst="rect">
            <a:avLst/>
          </a:prstGeom>
          <a:solidFill>
            <a:schemeClr val="tx1">
              <a:lumMod val="90000"/>
              <a:lumOff val="10000"/>
            </a:schemeClr>
          </a:solidFill>
          <a:ln>
            <a:noFill/>
          </a:ln>
        </p:spPr>
        <p:txBody>
          <a:bodyPr wrap="square" rtlCol="0">
            <a:spAutoFit/>
          </a:bodyPr>
          <a:lstStyle/>
          <a:p>
            <a:pPr algn="just"/>
            <a:r>
              <a:rPr lang="en-US" sz="2900" b="1" smtClean="0">
                <a:solidFill>
                  <a:schemeClr val="bg1"/>
                </a:solidFill>
                <a:latin typeface="Calibri" pitchFamily="34" charset="0"/>
                <a:cs typeface="Calibri" pitchFamily="34" charset="0"/>
              </a:rPr>
              <a:t>………….</a:t>
            </a:r>
          </a:p>
        </p:txBody>
      </p:sp>
      <p:sp>
        <p:nvSpPr>
          <p:cNvPr id="60" name="TextBox 59"/>
          <p:cNvSpPr txBox="1"/>
          <p:nvPr/>
        </p:nvSpPr>
        <p:spPr>
          <a:xfrm>
            <a:off x="2764971" y="4833263"/>
            <a:ext cx="1423852" cy="538609"/>
          </a:xfrm>
          <a:prstGeom prst="rect">
            <a:avLst/>
          </a:prstGeom>
          <a:solidFill>
            <a:schemeClr val="tx1">
              <a:lumMod val="90000"/>
              <a:lumOff val="10000"/>
            </a:schemeClr>
          </a:solidFill>
          <a:ln>
            <a:noFill/>
          </a:ln>
        </p:spPr>
        <p:txBody>
          <a:bodyPr wrap="square" rtlCol="0">
            <a:spAutoFit/>
          </a:bodyPr>
          <a:lstStyle/>
          <a:p>
            <a:pPr algn="just"/>
            <a:r>
              <a:rPr lang="en-US" sz="2900" b="1" smtClean="0">
                <a:solidFill>
                  <a:schemeClr val="bg1"/>
                </a:solidFill>
                <a:latin typeface="Calibri" pitchFamily="34" charset="0"/>
                <a:cs typeface="Calibri" pitchFamily="34" charset="0"/>
              </a:rPr>
              <a:t>………….</a:t>
            </a:r>
          </a:p>
        </p:txBody>
      </p:sp>
      <p:sp>
        <p:nvSpPr>
          <p:cNvPr id="61" name="TextBox 60"/>
          <p:cNvSpPr txBox="1"/>
          <p:nvPr/>
        </p:nvSpPr>
        <p:spPr>
          <a:xfrm>
            <a:off x="5556068" y="5429801"/>
            <a:ext cx="6030686" cy="538609"/>
          </a:xfrm>
          <a:prstGeom prst="rect">
            <a:avLst/>
          </a:prstGeom>
          <a:solidFill>
            <a:schemeClr val="tx1">
              <a:lumMod val="90000"/>
              <a:lumOff val="10000"/>
            </a:schemeClr>
          </a:solidFill>
          <a:ln>
            <a:noFill/>
          </a:ln>
        </p:spPr>
        <p:txBody>
          <a:bodyPr wrap="square" rtlCol="0">
            <a:spAutoFit/>
          </a:bodyPr>
          <a:lstStyle/>
          <a:p>
            <a:pPr algn="just"/>
            <a:r>
              <a:rPr lang="en-US" sz="2900" b="1" smtClean="0">
                <a:solidFill>
                  <a:schemeClr val="bg1"/>
                </a:solidFill>
                <a:latin typeface="Calibri" pitchFamily="34" charset="0"/>
                <a:cs typeface="Calibri" pitchFamily="34" charset="0"/>
              </a:rPr>
              <a:t>…………………………………………………………</a:t>
            </a:r>
          </a:p>
        </p:txBody>
      </p:sp>
    </p:spTree>
    <p:extLst>
      <p:ext uri="{BB962C8B-B14F-4D97-AF65-F5344CB8AC3E}">
        <p14:creationId xmlns:p14="http://schemas.microsoft.com/office/powerpoint/2010/main" val="42546308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xit" presetSubtype="0" fill="hold" grpId="0" nodeType="clickEffect">
                                  <p:stCondLst>
                                    <p:cond delay="0"/>
                                  </p:stCondLst>
                                  <p:childTnLst>
                                    <p:anim calcmode="lin" valueType="num">
                                      <p:cBhvr>
                                        <p:cTn id="6" dur="1000"/>
                                        <p:tgtEl>
                                          <p:spTgt spid="53"/>
                                        </p:tgtEl>
                                        <p:attrNameLst>
                                          <p:attrName>ppt_x</p:attrName>
                                        </p:attrNameLst>
                                      </p:cBhvr>
                                      <p:tavLst>
                                        <p:tav tm="0">
                                          <p:val>
                                            <p:strVal val="ppt_x"/>
                                          </p:val>
                                        </p:tav>
                                        <p:tav tm="100000">
                                          <p:val>
                                            <p:strVal val="ppt_x-.2"/>
                                          </p:val>
                                        </p:tav>
                                      </p:tavLst>
                                    </p:anim>
                                    <p:anim calcmode="lin" valueType="num">
                                      <p:cBhvr>
                                        <p:cTn id="7" dur="1000"/>
                                        <p:tgtEl>
                                          <p:spTgt spid="53"/>
                                        </p:tgtEl>
                                        <p:attrNameLst>
                                          <p:attrName>ppt_y</p:attrName>
                                        </p:attrNameLst>
                                      </p:cBhvr>
                                      <p:tavLst>
                                        <p:tav tm="0">
                                          <p:val>
                                            <p:strVal val="ppt_y"/>
                                          </p:val>
                                        </p:tav>
                                        <p:tav tm="100000">
                                          <p:val>
                                            <p:strVal val="ppt_y"/>
                                          </p:val>
                                        </p:tav>
                                      </p:tavLst>
                                    </p:anim>
                                    <p:animEffect transition="out" filter="fade">
                                      <p:cBhvr>
                                        <p:cTn id="8" dur="1000"/>
                                        <p:tgtEl>
                                          <p:spTgt spid="53"/>
                                        </p:tgtEl>
                                      </p:cBhvr>
                                    </p:animEffect>
                                    <p:set>
                                      <p:cBhvr>
                                        <p:cTn id="9" dur="1" fill="hold">
                                          <p:stCondLst>
                                            <p:cond delay="999"/>
                                          </p:stCondLst>
                                        </p:cTn>
                                        <p:tgtEl>
                                          <p:spTgt spid="5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9" presetClass="exit" presetSubtype="0" fill="hold" grpId="0" nodeType="clickEffect">
                                  <p:stCondLst>
                                    <p:cond delay="0"/>
                                  </p:stCondLst>
                                  <p:childTnLst>
                                    <p:anim calcmode="lin" valueType="num">
                                      <p:cBhvr>
                                        <p:cTn id="13" dur="1000"/>
                                        <p:tgtEl>
                                          <p:spTgt spid="54"/>
                                        </p:tgtEl>
                                        <p:attrNameLst>
                                          <p:attrName>ppt_x</p:attrName>
                                        </p:attrNameLst>
                                      </p:cBhvr>
                                      <p:tavLst>
                                        <p:tav tm="0">
                                          <p:val>
                                            <p:strVal val="ppt_x"/>
                                          </p:val>
                                        </p:tav>
                                        <p:tav tm="100000">
                                          <p:val>
                                            <p:strVal val="ppt_x-.2"/>
                                          </p:val>
                                        </p:tav>
                                      </p:tavLst>
                                    </p:anim>
                                    <p:anim calcmode="lin" valueType="num">
                                      <p:cBhvr>
                                        <p:cTn id="14" dur="1000"/>
                                        <p:tgtEl>
                                          <p:spTgt spid="54"/>
                                        </p:tgtEl>
                                        <p:attrNameLst>
                                          <p:attrName>ppt_y</p:attrName>
                                        </p:attrNameLst>
                                      </p:cBhvr>
                                      <p:tavLst>
                                        <p:tav tm="0">
                                          <p:val>
                                            <p:strVal val="ppt_y"/>
                                          </p:val>
                                        </p:tav>
                                        <p:tav tm="100000">
                                          <p:val>
                                            <p:strVal val="ppt_y"/>
                                          </p:val>
                                        </p:tav>
                                      </p:tavLst>
                                    </p:anim>
                                    <p:animEffect transition="out" filter="fade">
                                      <p:cBhvr>
                                        <p:cTn id="15" dur="1000"/>
                                        <p:tgtEl>
                                          <p:spTgt spid="54"/>
                                        </p:tgtEl>
                                      </p:cBhvr>
                                    </p:animEffect>
                                    <p:set>
                                      <p:cBhvr>
                                        <p:cTn id="16" dur="1" fill="hold">
                                          <p:stCondLst>
                                            <p:cond delay="999"/>
                                          </p:stCondLst>
                                        </p:cTn>
                                        <p:tgtEl>
                                          <p:spTgt spid="5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9" presetClass="exit" presetSubtype="0" fill="hold" grpId="0" nodeType="clickEffect">
                                  <p:stCondLst>
                                    <p:cond delay="0"/>
                                  </p:stCondLst>
                                  <p:childTnLst>
                                    <p:anim calcmode="lin" valueType="num">
                                      <p:cBhvr>
                                        <p:cTn id="20" dur="1000"/>
                                        <p:tgtEl>
                                          <p:spTgt spid="55"/>
                                        </p:tgtEl>
                                        <p:attrNameLst>
                                          <p:attrName>ppt_x</p:attrName>
                                        </p:attrNameLst>
                                      </p:cBhvr>
                                      <p:tavLst>
                                        <p:tav tm="0">
                                          <p:val>
                                            <p:strVal val="ppt_x"/>
                                          </p:val>
                                        </p:tav>
                                        <p:tav tm="100000">
                                          <p:val>
                                            <p:strVal val="ppt_x-.2"/>
                                          </p:val>
                                        </p:tav>
                                      </p:tavLst>
                                    </p:anim>
                                    <p:anim calcmode="lin" valueType="num">
                                      <p:cBhvr>
                                        <p:cTn id="21" dur="1000"/>
                                        <p:tgtEl>
                                          <p:spTgt spid="55"/>
                                        </p:tgtEl>
                                        <p:attrNameLst>
                                          <p:attrName>ppt_y</p:attrName>
                                        </p:attrNameLst>
                                      </p:cBhvr>
                                      <p:tavLst>
                                        <p:tav tm="0">
                                          <p:val>
                                            <p:strVal val="ppt_y"/>
                                          </p:val>
                                        </p:tav>
                                        <p:tav tm="100000">
                                          <p:val>
                                            <p:strVal val="ppt_y"/>
                                          </p:val>
                                        </p:tav>
                                      </p:tavLst>
                                    </p:anim>
                                    <p:animEffect transition="out" filter="fade">
                                      <p:cBhvr>
                                        <p:cTn id="22" dur="1000"/>
                                        <p:tgtEl>
                                          <p:spTgt spid="55"/>
                                        </p:tgtEl>
                                      </p:cBhvr>
                                    </p:animEffect>
                                    <p:set>
                                      <p:cBhvr>
                                        <p:cTn id="23" dur="1" fill="hold">
                                          <p:stCondLst>
                                            <p:cond delay="9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9" presetClass="exit" presetSubtype="0" fill="hold" grpId="0" nodeType="clickEffect">
                                  <p:stCondLst>
                                    <p:cond delay="0"/>
                                  </p:stCondLst>
                                  <p:childTnLst>
                                    <p:anim calcmode="lin" valueType="num">
                                      <p:cBhvr>
                                        <p:cTn id="27" dur="1000"/>
                                        <p:tgtEl>
                                          <p:spTgt spid="56"/>
                                        </p:tgtEl>
                                        <p:attrNameLst>
                                          <p:attrName>ppt_x</p:attrName>
                                        </p:attrNameLst>
                                      </p:cBhvr>
                                      <p:tavLst>
                                        <p:tav tm="0">
                                          <p:val>
                                            <p:strVal val="ppt_x"/>
                                          </p:val>
                                        </p:tav>
                                        <p:tav tm="100000">
                                          <p:val>
                                            <p:strVal val="ppt_x-.2"/>
                                          </p:val>
                                        </p:tav>
                                      </p:tavLst>
                                    </p:anim>
                                    <p:anim calcmode="lin" valueType="num">
                                      <p:cBhvr>
                                        <p:cTn id="28" dur="1000"/>
                                        <p:tgtEl>
                                          <p:spTgt spid="56"/>
                                        </p:tgtEl>
                                        <p:attrNameLst>
                                          <p:attrName>ppt_y</p:attrName>
                                        </p:attrNameLst>
                                      </p:cBhvr>
                                      <p:tavLst>
                                        <p:tav tm="0">
                                          <p:val>
                                            <p:strVal val="ppt_y"/>
                                          </p:val>
                                        </p:tav>
                                        <p:tav tm="100000">
                                          <p:val>
                                            <p:strVal val="ppt_y"/>
                                          </p:val>
                                        </p:tav>
                                      </p:tavLst>
                                    </p:anim>
                                    <p:animEffect transition="out" filter="fade">
                                      <p:cBhvr>
                                        <p:cTn id="29" dur="1000"/>
                                        <p:tgtEl>
                                          <p:spTgt spid="56"/>
                                        </p:tgtEl>
                                      </p:cBhvr>
                                    </p:animEffect>
                                    <p:set>
                                      <p:cBhvr>
                                        <p:cTn id="30" dur="1" fill="hold">
                                          <p:stCondLst>
                                            <p:cond delay="999"/>
                                          </p:stCondLst>
                                        </p:cTn>
                                        <p:tgtEl>
                                          <p:spTgt spid="56"/>
                                        </p:tgtEl>
                                        <p:attrNameLst>
                                          <p:attrName>style.visibility</p:attrName>
                                        </p:attrNameLst>
                                      </p:cBhvr>
                                      <p:to>
                                        <p:strVal val="hidden"/>
                                      </p:to>
                                    </p:set>
                                  </p:childTnLst>
                                </p:cTn>
                              </p:par>
                              <p:par>
                                <p:cTn id="31" presetID="29" presetClass="exit" presetSubtype="0" fill="hold" grpId="0" nodeType="withEffect">
                                  <p:stCondLst>
                                    <p:cond delay="0"/>
                                  </p:stCondLst>
                                  <p:childTnLst>
                                    <p:anim calcmode="lin" valueType="num">
                                      <p:cBhvr>
                                        <p:cTn id="32" dur="1000"/>
                                        <p:tgtEl>
                                          <p:spTgt spid="58"/>
                                        </p:tgtEl>
                                        <p:attrNameLst>
                                          <p:attrName>ppt_x</p:attrName>
                                        </p:attrNameLst>
                                      </p:cBhvr>
                                      <p:tavLst>
                                        <p:tav tm="0">
                                          <p:val>
                                            <p:strVal val="ppt_x"/>
                                          </p:val>
                                        </p:tav>
                                        <p:tav tm="100000">
                                          <p:val>
                                            <p:strVal val="ppt_x-.2"/>
                                          </p:val>
                                        </p:tav>
                                      </p:tavLst>
                                    </p:anim>
                                    <p:anim calcmode="lin" valueType="num">
                                      <p:cBhvr>
                                        <p:cTn id="33" dur="1000"/>
                                        <p:tgtEl>
                                          <p:spTgt spid="58"/>
                                        </p:tgtEl>
                                        <p:attrNameLst>
                                          <p:attrName>ppt_y</p:attrName>
                                        </p:attrNameLst>
                                      </p:cBhvr>
                                      <p:tavLst>
                                        <p:tav tm="0">
                                          <p:val>
                                            <p:strVal val="ppt_y"/>
                                          </p:val>
                                        </p:tav>
                                        <p:tav tm="100000">
                                          <p:val>
                                            <p:strVal val="ppt_y"/>
                                          </p:val>
                                        </p:tav>
                                      </p:tavLst>
                                    </p:anim>
                                    <p:animEffect transition="out" filter="fade">
                                      <p:cBhvr>
                                        <p:cTn id="34" dur="1000"/>
                                        <p:tgtEl>
                                          <p:spTgt spid="58"/>
                                        </p:tgtEl>
                                      </p:cBhvr>
                                    </p:animEffect>
                                    <p:set>
                                      <p:cBhvr>
                                        <p:cTn id="35" dur="1" fill="hold">
                                          <p:stCondLst>
                                            <p:cond delay="999"/>
                                          </p:stCondLst>
                                        </p:cTn>
                                        <p:tgtEl>
                                          <p:spTgt spid="5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9" presetClass="exit" presetSubtype="0" fill="hold" grpId="0" nodeType="clickEffect">
                                  <p:stCondLst>
                                    <p:cond delay="0"/>
                                  </p:stCondLst>
                                  <p:childTnLst>
                                    <p:anim calcmode="lin" valueType="num">
                                      <p:cBhvr>
                                        <p:cTn id="39" dur="1000"/>
                                        <p:tgtEl>
                                          <p:spTgt spid="59"/>
                                        </p:tgtEl>
                                        <p:attrNameLst>
                                          <p:attrName>ppt_x</p:attrName>
                                        </p:attrNameLst>
                                      </p:cBhvr>
                                      <p:tavLst>
                                        <p:tav tm="0">
                                          <p:val>
                                            <p:strVal val="ppt_x"/>
                                          </p:val>
                                        </p:tav>
                                        <p:tav tm="100000">
                                          <p:val>
                                            <p:strVal val="ppt_x-.2"/>
                                          </p:val>
                                        </p:tav>
                                      </p:tavLst>
                                    </p:anim>
                                    <p:anim calcmode="lin" valueType="num">
                                      <p:cBhvr>
                                        <p:cTn id="40" dur="1000"/>
                                        <p:tgtEl>
                                          <p:spTgt spid="59"/>
                                        </p:tgtEl>
                                        <p:attrNameLst>
                                          <p:attrName>ppt_y</p:attrName>
                                        </p:attrNameLst>
                                      </p:cBhvr>
                                      <p:tavLst>
                                        <p:tav tm="0">
                                          <p:val>
                                            <p:strVal val="ppt_y"/>
                                          </p:val>
                                        </p:tav>
                                        <p:tav tm="100000">
                                          <p:val>
                                            <p:strVal val="ppt_y"/>
                                          </p:val>
                                        </p:tav>
                                      </p:tavLst>
                                    </p:anim>
                                    <p:animEffect transition="out" filter="fade">
                                      <p:cBhvr>
                                        <p:cTn id="41" dur="1000"/>
                                        <p:tgtEl>
                                          <p:spTgt spid="59"/>
                                        </p:tgtEl>
                                      </p:cBhvr>
                                    </p:animEffect>
                                    <p:set>
                                      <p:cBhvr>
                                        <p:cTn id="42" dur="1" fill="hold">
                                          <p:stCondLst>
                                            <p:cond delay="999"/>
                                          </p:stCondLst>
                                        </p:cTn>
                                        <p:tgtEl>
                                          <p:spTgt spid="5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9" presetClass="exit" presetSubtype="0" fill="hold" grpId="0" nodeType="clickEffect">
                                  <p:stCondLst>
                                    <p:cond delay="0"/>
                                  </p:stCondLst>
                                  <p:childTnLst>
                                    <p:anim calcmode="lin" valueType="num">
                                      <p:cBhvr>
                                        <p:cTn id="46" dur="1000"/>
                                        <p:tgtEl>
                                          <p:spTgt spid="60"/>
                                        </p:tgtEl>
                                        <p:attrNameLst>
                                          <p:attrName>ppt_x</p:attrName>
                                        </p:attrNameLst>
                                      </p:cBhvr>
                                      <p:tavLst>
                                        <p:tav tm="0">
                                          <p:val>
                                            <p:strVal val="ppt_x"/>
                                          </p:val>
                                        </p:tav>
                                        <p:tav tm="100000">
                                          <p:val>
                                            <p:strVal val="ppt_x-.2"/>
                                          </p:val>
                                        </p:tav>
                                      </p:tavLst>
                                    </p:anim>
                                    <p:anim calcmode="lin" valueType="num">
                                      <p:cBhvr>
                                        <p:cTn id="47" dur="1000"/>
                                        <p:tgtEl>
                                          <p:spTgt spid="60"/>
                                        </p:tgtEl>
                                        <p:attrNameLst>
                                          <p:attrName>ppt_y</p:attrName>
                                        </p:attrNameLst>
                                      </p:cBhvr>
                                      <p:tavLst>
                                        <p:tav tm="0">
                                          <p:val>
                                            <p:strVal val="ppt_y"/>
                                          </p:val>
                                        </p:tav>
                                        <p:tav tm="100000">
                                          <p:val>
                                            <p:strVal val="ppt_y"/>
                                          </p:val>
                                        </p:tav>
                                      </p:tavLst>
                                    </p:anim>
                                    <p:animEffect transition="out" filter="fade">
                                      <p:cBhvr>
                                        <p:cTn id="48" dur="1000"/>
                                        <p:tgtEl>
                                          <p:spTgt spid="60"/>
                                        </p:tgtEl>
                                      </p:cBhvr>
                                    </p:animEffect>
                                    <p:set>
                                      <p:cBhvr>
                                        <p:cTn id="49" dur="1" fill="hold">
                                          <p:stCondLst>
                                            <p:cond delay="999"/>
                                          </p:stCondLst>
                                        </p:cTn>
                                        <p:tgtEl>
                                          <p:spTgt spid="6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9" presetClass="exit" presetSubtype="0" fill="hold" grpId="0" nodeType="clickEffect">
                                  <p:stCondLst>
                                    <p:cond delay="0"/>
                                  </p:stCondLst>
                                  <p:childTnLst>
                                    <p:anim calcmode="lin" valueType="num">
                                      <p:cBhvr>
                                        <p:cTn id="53" dur="1000"/>
                                        <p:tgtEl>
                                          <p:spTgt spid="61"/>
                                        </p:tgtEl>
                                        <p:attrNameLst>
                                          <p:attrName>ppt_x</p:attrName>
                                        </p:attrNameLst>
                                      </p:cBhvr>
                                      <p:tavLst>
                                        <p:tav tm="0">
                                          <p:val>
                                            <p:strVal val="ppt_x"/>
                                          </p:val>
                                        </p:tav>
                                        <p:tav tm="100000">
                                          <p:val>
                                            <p:strVal val="ppt_x-.2"/>
                                          </p:val>
                                        </p:tav>
                                      </p:tavLst>
                                    </p:anim>
                                    <p:anim calcmode="lin" valueType="num">
                                      <p:cBhvr>
                                        <p:cTn id="54" dur="1000"/>
                                        <p:tgtEl>
                                          <p:spTgt spid="61"/>
                                        </p:tgtEl>
                                        <p:attrNameLst>
                                          <p:attrName>ppt_y</p:attrName>
                                        </p:attrNameLst>
                                      </p:cBhvr>
                                      <p:tavLst>
                                        <p:tav tm="0">
                                          <p:val>
                                            <p:strVal val="ppt_y"/>
                                          </p:val>
                                        </p:tav>
                                        <p:tav tm="100000">
                                          <p:val>
                                            <p:strVal val="ppt_y"/>
                                          </p:val>
                                        </p:tav>
                                      </p:tavLst>
                                    </p:anim>
                                    <p:animEffect transition="out" filter="fade">
                                      <p:cBhvr>
                                        <p:cTn id="55" dur="1000"/>
                                        <p:tgtEl>
                                          <p:spTgt spid="61"/>
                                        </p:tgtEl>
                                      </p:cBhvr>
                                    </p:animEffect>
                                    <p:set>
                                      <p:cBhvr>
                                        <p:cTn id="56" dur="1" fill="hold">
                                          <p:stCondLst>
                                            <p:cond delay="9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P spid="56" grpId="0" animBg="1"/>
      <p:bldP spid="58" grpId="0" animBg="1"/>
      <p:bldP spid="59" grpId="0" animBg="1"/>
      <p:bldP spid="60" grpId="0" animBg="1"/>
      <p:bldP spid="6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82880" y="685800"/>
            <a:ext cx="11527726" cy="1015659"/>
          </a:xfrm>
          <a:prstGeom prst="rect">
            <a:avLst/>
          </a:prstGeom>
        </p:spPr>
        <p:txBody>
          <a:bodyPr wrap="square" lIns="91436" tIns="45718" rIns="91436" bIns="45718">
            <a:spAutoFit/>
          </a:bodyPr>
          <a:lstStyle/>
          <a:p>
            <a:pPr algn="just"/>
            <a:r>
              <a:rPr lang="en-US" sz="3000" b="1" smtClean="0">
                <a:solidFill>
                  <a:srgbClr val="002060"/>
                </a:solidFill>
                <a:latin typeface="Calibri" pitchFamily="34" charset="0"/>
                <a:cs typeface="Calibri" pitchFamily="34" charset="0"/>
              </a:rPr>
              <a:t>2. Các ngành công nghiệp chủ yếu</a:t>
            </a:r>
          </a:p>
          <a:p>
            <a:r>
              <a:rPr lang="en-US" sz="3000" b="1" i="1" smtClean="0">
                <a:solidFill>
                  <a:srgbClr val="002060"/>
                </a:solidFill>
                <a:latin typeface="Calibri" pitchFamily="34" charset="0"/>
                <a:cs typeface="Calibri" pitchFamily="34" charset="0"/>
              </a:rPr>
              <a:t>b. Một số ngành công nghiệp chủ yếu</a:t>
            </a:r>
            <a:endParaRPr lang="en-US" sz="3000" b="1" i="1">
              <a:latin typeface="Calibri" pitchFamily="34" charset="0"/>
              <a:cs typeface="Calibri" pitchFamily="34" charset="0"/>
            </a:endParaRPr>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pic>
        <p:nvPicPr>
          <p:cNvPr id="6" name="Picture 2" descr="C:\Users\Administrator\Desktop\Ảnh GS 9\cau-hoi-trang-141-dia-li-lop-9.png"/>
          <p:cNvPicPr>
            <a:picLocks noChangeAspect="1" noChangeArrowheads="1"/>
          </p:cNvPicPr>
          <p:nvPr/>
        </p:nvPicPr>
        <p:blipFill>
          <a:blip r:embed="rId3"/>
          <a:srcRect/>
          <a:stretch>
            <a:fillRect/>
          </a:stretch>
        </p:blipFill>
        <p:spPr bwMode="auto">
          <a:xfrm>
            <a:off x="7766101" y="803105"/>
            <a:ext cx="4275773" cy="6039129"/>
          </a:xfrm>
          <a:prstGeom prst="rect">
            <a:avLst/>
          </a:prstGeom>
          <a:noFill/>
        </p:spPr>
      </p:pic>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p:nvPr/>
        </p:nvGrpSpPr>
        <p:grpSpPr>
          <a:xfrm>
            <a:off x="-508920" y="-307547"/>
            <a:ext cx="2790140" cy="1448317"/>
            <a:chOff x="0" y="0"/>
            <a:chExt cx="1345639" cy="698500"/>
          </a:xfrm>
        </p:grpSpPr>
        <p:sp>
          <p:nvSpPr>
            <p:cNvPr id="29" name="Freeform 29"/>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30" name="TextBox 30"/>
            <p:cNvSpPr txBox="1"/>
            <p:nvPr/>
          </p:nvSpPr>
          <p:spPr>
            <a:xfrm>
              <a:off x="114300" y="19050"/>
              <a:ext cx="1117039" cy="679450"/>
            </a:xfrm>
            <a:prstGeom prst="rect">
              <a:avLst/>
            </a:prstGeom>
          </p:spPr>
          <p:txBody>
            <a:bodyPr lIns="50800" tIns="50800" rIns="50800" bIns="50800" rtlCol="0" anchor="ctr"/>
            <a:lstStyle/>
            <a:p>
              <a:pPr algn="ctr" defTabSz="609539">
                <a:lnSpc>
                  <a:spcPts val="1584"/>
                </a:lnSpc>
                <a:defRPr/>
              </a:pPr>
              <a:endParaRPr sz="1200">
                <a:solidFill>
                  <a:prstClr val="black"/>
                </a:solidFill>
                <a:latin typeface="Calibri"/>
              </a:endParaRPr>
            </a:p>
          </p:txBody>
        </p:sp>
      </p:grpSp>
      <p:grpSp>
        <p:nvGrpSpPr>
          <p:cNvPr id="3" name="Group 34"/>
          <p:cNvGrpSpPr/>
          <p:nvPr/>
        </p:nvGrpSpPr>
        <p:grpSpPr>
          <a:xfrm>
            <a:off x="0" y="87076"/>
            <a:ext cx="2224047" cy="1200992"/>
            <a:chOff x="0" y="0"/>
            <a:chExt cx="1173575" cy="698500"/>
          </a:xfrm>
        </p:grpSpPr>
        <p:sp>
          <p:nvSpPr>
            <p:cNvPr id="35" name="Freeform 35"/>
            <p:cNvSpPr/>
            <p:nvPr/>
          </p:nvSpPr>
          <p:spPr>
            <a:xfrm>
              <a:off x="6512" y="0"/>
              <a:ext cx="1160551" cy="698500"/>
            </a:xfrm>
            <a:custGeom>
              <a:avLst/>
              <a:gdLst/>
              <a:ahLst/>
              <a:cxnLst/>
              <a:rect l="l" t="t" r="r" b="b"/>
              <a:pathLst>
                <a:path w="1160551" h="698500">
                  <a:moveTo>
                    <a:pt x="1150009" y="378562"/>
                  </a:moveTo>
                  <a:lnTo>
                    <a:pt x="980917" y="669188"/>
                  </a:lnTo>
                  <a:cubicBezTo>
                    <a:pt x="970358" y="687336"/>
                    <a:pt x="950947" y="698500"/>
                    <a:pt x="929951" y="698500"/>
                  </a:cubicBezTo>
                  <a:lnTo>
                    <a:pt x="230600" y="698500"/>
                  </a:lnTo>
                  <a:cubicBezTo>
                    <a:pt x="209604" y="698500"/>
                    <a:pt x="190192" y="687336"/>
                    <a:pt x="179634" y="669188"/>
                  </a:cubicBezTo>
                  <a:lnTo>
                    <a:pt x="10542" y="378562"/>
                  </a:lnTo>
                  <a:cubicBezTo>
                    <a:pt x="0" y="360442"/>
                    <a:pt x="0" y="338058"/>
                    <a:pt x="10542" y="319938"/>
                  </a:cubicBezTo>
                  <a:lnTo>
                    <a:pt x="179634" y="29312"/>
                  </a:lnTo>
                  <a:cubicBezTo>
                    <a:pt x="190192" y="11164"/>
                    <a:pt x="209604" y="0"/>
                    <a:pt x="230600" y="0"/>
                  </a:cubicBezTo>
                  <a:lnTo>
                    <a:pt x="929951" y="0"/>
                  </a:lnTo>
                  <a:cubicBezTo>
                    <a:pt x="950947" y="0"/>
                    <a:pt x="970358" y="11164"/>
                    <a:pt x="980917" y="29312"/>
                  </a:cubicBezTo>
                  <a:lnTo>
                    <a:pt x="1150009" y="319938"/>
                  </a:lnTo>
                  <a:cubicBezTo>
                    <a:pt x="1160551" y="338058"/>
                    <a:pt x="1160551" y="360442"/>
                    <a:pt x="1150009" y="378562"/>
                  </a:cubicBezTo>
                  <a:close/>
                </a:path>
              </a:pathLst>
            </a:custGeom>
            <a:solidFill>
              <a:srgbClr val="000B5D"/>
            </a:solidFill>
          </p:spPr>
        </p:sp>
        <p:sp>
          <p:nvSpPr>
            <p:cNvPr id="36" name="TextBox 36"/>
            <p:cNvSpPr txBox="1"/>
            <p:nvPr/>
          </p:nvSpPr>
          <p:spPr>
            <a:xfrm>
              <a:off x="114300" y="19050"/>
              <a:ext cx="944975" cy="679450"/>
            </a:xfrm>
            <a:prstGeom prst="rect">
              <a:avLst/>
            </a:prstGeom>
          </p:spPr>
          <p:txBody>
            <a:bodyPr lIns="50800" tIns="50800" rIns="50800" bIns="50800" rtlCol="0" anchor="ctr"/>
            <a:lstStyle/>
            <a:p>
              <a:pPr algn="ctr" defTabSz="609539">
                <a:lnSpc>
                  <a:spcPts val="1584"/>
                </a:lnSpc>
                <a:defRPr/>
              </a:pPr>
              <a:endParaRPr sz="1200">
                <a:solidFill>
                  <a:prstClr val="white"/>
                </a:solidFill>
                <a:latin typeface="Calibri"/>
              </a:endParaRPr>
            </a:p>
          </p:txBody>
        </p:sp>
      </p:grpSp>
      <p:grpSp>
        <p:nvGrpSpPr>
          <p:cNvPr id="4" name="Group 14"/>
          <p:cNvGrpSpPr/>
          <p:nvPr/>
        </p:nvGrpSpPr>
        <p:grpSpPr>
          <a:xfrm>
            <a:off x="452115" y="3092034"/>
            <a:ext cx="2169572" cy="1766919"/>
            <a:chOff x="525106" y="4915272"/>
            <a:chExt cx="3690697" cy="3096673"/>
          </a:xfrm>
        </p:grpSpPr>
        <p:grpSp>
          <p:nvGrpSpPr>
            <p:cNvPr id="5" name="Group 8"/>
            <p:cNvGrpSpPr/>
            <p:nvPr/>
          </p:nvGrpSpPr>
          <p:grpSpPr>
            <a:xfrm>
              <a:off x="525106" y="4915272"/>
              <a:ext cx="3690697" cy="3096673"/>
              <a:chOff x="2108" y="0"/>
              <a:chExt cx="1397505" cy="872615"/>
            </a:xfrm>
          </p:grpSpPr>
          <p:sp>
            <p:nvSpPr>
              <p:cNvPr id="9"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2700" b="1" dirty="0">
                  <a:solidFill>
                    <a:prstClr val="white"/>
                  </a:solidFill>
                  <a:latin typeface="Calibri" pitchFamily="34" charset="0"/>
                  <a:cs typeface="Calibri" pitchFamily="34" charset="0"/>
                </a:endParaRPr>
              </a:p>
            </p:txBody>
          </p:sp>
        </p:grpSp>
        <p:sp>
          <p:nvSpPr>
            <p:cNvPr id="12" name="TextBox 12"/>
            <p:cNvSpPr txBox="1"/>
            <p:nvPr/>
          </p:nvSpPr>
          <p:spPr>
            <a:xfrm>
              <a:off x="725295" y="5074061"/>
              <a:ext cx="2967418" cy="2090191"/>
            </a:xfrm>
            <a:prstGeom prst="rect">
              <a:avLst/>
            </a:prstGeom>
          </p:spPr>
          <p:txBody>
            <a:bodyPr wrap="square" lIns="0" tIns="0" rIns="0" bIns="0" rtlCol="0" anchor="t">
              <a:spAutoFit/>
            </a:bodyPr>
            <a:lstStyle/>
            <a:p>
              <a:pPr algn="ctr">
                <a:lnSpc>
                  <a:spcPts val="3134"/>
                </a:lnSpc>
              </a:pPr>
              <a:r>
                <a:rPr lang="en-US" sz="2700" b="1" dirty="0" err="1" smtClean="0">
                  <a:solidFill>
                    <a:prstClr val="white"/>
                  </a:solidFill>
                  <a:latin typeface="Calibri" pitchFamily="34" charset="0"/>
                  <a:cs typeface="Calibri" pitchFamily="34" charset="0"/>
                </a:rPr>
                <a:t>Nhóm</a:t>
              </a:r>
              <a:r>
                <a:rPr lang="en-US" sz="2700" b="1" dirty="0" smtClean="0">
                  <a:solidFill>
                    <a:prstClr val="white"/>
                  </a:solidFill>
                  <a:latin typeface="Calibri" pitchFamily="34" charset="0"/>
                  <a:cs typeface="Calibri" pitchFamily="34" charset="0"/>
                </a:rPr>
                <a:t> </a:t>
              </a:r>
              <a:r>
                <a:rPr lang="en-US" sz="2700" b="1" dirty="0">
                  <a:solidFill>
                    <a:prstClr val="white"/>
                  </a:solidFill>
                  <a:latin typeface="Calibri" pitchFamily="34" charset="0"/>
                  <a:cs typeface="Calibri" pitchFamily="34" charset="0"/>
                </a:rPr>
                <a:t>1:  </a:t>
              </a:r>
              <a:r>
                <a:rPr lang="en-US" sz="2700" b="1" smtClean="0">
                  <a:solidFill>
                    <a:prstClr val="white"/>
                  </a:solidFill>
                  <a:latin typeface="Calibri" pitchFamily="34" charset="0"/>
                  <a:cs typeface="Calibri" pitchFamily="34" charset="0"/>
                </a:rPr>
                <a:t/>
              </a:r>
              <a:br>
                <a:rPr lang="en-US" sz="2700" b="1" smtClean="0">
                  <a:solidFill>
                    <a:prstClr val="white"/>
                  </a:solidFill>
                  <a:latin typeface="Calibri" pitchFamily="34" charset="0"/>
                  <a:cs typeface="Calibri" pitchFamily="34" charset="0"/>
                </a:rPr>
              </a:br>
              <a:r>
                <a:rPr lang="en-US" sz="2700" b="1" smtClean="0">
                  <a:solidFill>
                    <a:prstClr val="white"/>
                  </a:solidFill>
                  <a:latin typeface="Calibri" pitchFamily="34" charset="0"/>
                  <a:cs typeface="Calibri" pitchFamily="34" charset="0"/>
                </a:rPr>
                <a:t>CN </a:t>
              </a:r>
            </a:p>
            <a:p>
              <a:pPr algn="ctr">
                <a:lnSpc>
                  <a:spcPts val="3134"/>
                </a:lnSpc>
              </a:pPr>
              <a:r>
                <a:rPr lang="en-US" sz="2700" b="1" smtClean="0">
                  <a:solidFill>
                    <a:prstClr val="white"/>
                  </a:solidFill>
                  <a:latin typeface="Calibri" pitchFamily="34" charset="0"/>
                  <a:cs typeface="Calibri" pitchFamily="34" charset="0"/>
                </a:rPr>
                <a:t>khai </a:t>
              </a:r>
              <a:r>
                <a:rPr lang="en-US" sz="2700" b="1" dirty="0" err="1" smtClean="0">
                  <a:solidFill>
                    <a:prstClr val="white"/>
                  </a:solidFill>
                  <a:latin typeface="Calibri" pitchFamily="34" charset="0"/>
                  <a:cs typeface="Calibri" pitchFamily="34" charset="0"/>
                </a:rPr>
                <a:t>khoáng</a:t>
              </a:r>
              <a:endParaRPr lang="en-US" sz="2700" b="1" dirty="0">
                <a:solidFill>
                  <a:prstClr val="white"/>
                </a:solidFill>
                <a:latin typeface="Calibri" pitchFamily="34" charset="0"/>
                <a:cs typeface="Calibri" pitchFamily="34" charset="0"/>
              </a:endParaRPr>
            </a:p>
          </p:txBody>
        </p:sp>
      </p:grpSp>
      <p:sp>
        <p:nvSpPr>
          <p:cNvPr id="17" name="TextBox 17"/>
          <p:cNvSpPr txBox="1"/>
          <p:nvPr/>
        </p:nvSpPr>
        <p:spPr>
          <a:xfrm>
            <a:off x="53789" y="336175"/>
            <a:ext cx="1976718" cy="718145"/>
          </a:xfrm>
          <a:prstGeom prst="rect">
            <a:avLst/>
          </a:prstGeom>
        </p:spPr>
        <p:txBody>
          <a:bodyPr wrap="square" lIns="0" tIns="0" rIns="0" bIns="0" rtlCol="0" anchor="t">
            <a:spAutoFit/>
          </a:bodyPr>
          <a:lstStyle/>
          <a:p>
            <a:pPr algn="ctr" defTabSz="609539">
              <a:lnSpc>
                <a:spcPts val="2800"/>
              </a:lnSpc>
              <a:defRPr/>
            </a:pPr>
            <a:r>
              <a:rPr lang="en-US" sz="2900" b="1" smtClean="0">
                <a:solidFill>
                  <a:prstClr val="white"/>
                </a:solidFill>
                <a:latin typeface="Calibri" pitchFamily="34" charset="0"/>
                <a:cs typeface="Calibri" pitchFamily="34" charset="0"/>
              </a:rPr>
              <a:t>THẢO LUẬN NHÓM</a:t>
            </a:r>
            <a:endParaRPr lang="en-US" sz="2900" b="1" dirty="0">
              <a:solidFill>
                <a:prstClr val="white"/>
              </a:solidFill>
              <a:latin typeface="Calibri" pitchFamily="34" charset="0"/>
              <a:cs typeface="Calibri" pitchFamily="34" charset="0"/>
            </a:endParaRPr>
          </a:p>
        </p:txBody>
      </p:sp>
      <p:grpSp>
        <p:nvGrpSpPr>
          <p:cNvPr id="6" name="Group 19"/>
          <p:cNvGrpSpPr/>
          <p:nvPr/>
        </p:nvGrpSpPr>
        <p:grpSpPr>
          <a:xfrm>
            <a:off x="3287787" y="5370062"/>
            <a:ext cx="8597095" cy="1487938"/>
            <a:chOff x="0" y="0"/>
            <a:chExt cx="1345639" cy="698500"/>
          </a:xfrm>
        </p:grpSpPr>
        <p:sp>
          <p:nvSpPr>
            <p:cNvPr id="20" name="Freeform 20"/>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21" name="TextBox 21"/>
            <p:cNvSpPr txBox="1"/>
            <p:nvPr/>
          </p:nvSpPr>
          <p:spPr>
            <a:xfrm>
              <a:off x="114300" y="19050"/>
              <a:ext cx="1117039" cy="679450"/>
            </a:xfrm>
            <a:prstGeom prst="rect">
              <a:avLst/>
            </a:prstGeom>
          </p:spPr>
          <p:txBody>
            <a:bodyPr lIns="50800" tIns="50800" rIns="50800" bIns="50800" rtlCol="0" anchor="ctr"/>
            <a:lstStyle/>
            <a:p>
              <a:pPr algn="ctr" defTabSz="609539">
                <a:lnSpc>
                  <a:spcPts val="1584"/>
                </a:lnSpc>
                <a:defRPr/>
              </a:pPr>
              <a:endParaRPr sz="1200">
                <a:solidFill>
                  <a:prstClr val="black"/>
                </a:solidFill>
                <a:latin typeface="Calibri"/>
              </a:endParaRPr>
            </a:p>
          </p:txBody>
        </p:sp>
      </p:grpSp>
      <p:grpSp>
        <p:nvGrpSpPr>
          <p:cNvPr id="7" name="Group 25"/>
          <p:cNvGrpSpPr/>
          <p:nvPr/>
        </p:nvGrpSpPr>
        <p:grpSpPr>
          <a:xfrm>
            <a:off x="-1395070" y="6172200"/>
            <a:ext cx="2790140" cy="1448317"/>
            <a:chOff x="0" y="0"/>
            <a:chExt cx="1345639" cy="698500"/>
          </a:xfrm>
        </p:grpSpPr>
        <p:sp>
          <p:nvSpPr>
            <p:cNvPr id="26" name="Freeform 26"/>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27" name="TextBox 27"/>
            <p:cNvSpPr txBox="1"/>
            <p:nvPr/>
          </p:nvSpPr>
          <p:spPr>
            <a:xfrm>
              <a:off x="114300" y="19050"/>
              <a:ext cx="1117039" cy="679450"/>
            </a:xfrm>
            <a:prstGeom prst="rect">
              <a:avLst/>
            </a:prstGeom>
          </p:spPr>
          <p:txBody>
            <a:bodyPr lIns="50800" tIns="50800" rIns="50800" bIns="50800" rtlCol="0" anchor="ctr"/>
            <a:lstStyle/>
            <a:p>
              <a:pPr algn="ctr" defTabSz="609539">
                <a:lnSpc>
                  <a:spcPts val="1584"/>
                </a:lnSpc>
                <a:defRPr/>
              </a:pPr>
              <a:endParaRPr sz="1200">
                <a:solidFill>
                  <a:prstClr val="black"/>
                </a:solidFill>
                <a:latin typeface="Calibri"/>
              </a:endParaRPr>
            </a:p>
          </p:txBody>
        </p:sp>
      </p:grpSp>
      <p:grpSp>
        <p:nvGrpSpPr>
          <p:cNvPr id="8" name="Group 31"/>
          <p:cNvGrpSpPr/>
          <p:nvPr/>
        </p:nvGrpSpPr>
        <p:grpSpPr>
          <a:xfrm>
            <a:off x="-677831" y="6518660"/>
            <a:ext cx="3537535" cy="996440"/>
            <a:chOff x="0" y="0"/>
            <a:chExt cx="2479796" cy="698500"/>
          </a:xfrm>
        </p:grpSpPr>
        <p:sp>
          <p:nvSpPr>
            <p:cNvPr id="32" name="Freeform 32"/>
            <p:cNvSpPr/>
            <p:nvPr/>
          </p:nvSpPr>
          <p:spPr>
            <a:xfrm>
              <a:off x="3082" y="0"/>
              <a:ext cx="2473632" cy="698500"/>
            </a:xfrm>
            <a:custGeom>
              <a:avLst/>
              <a:gdLst/>
              <a:ahLst/>
              <a:cxnLst/>
              <a:rect l="l" t="t" r="r" b="b"/>
              <a:pathLst>
                <a:path w="2473632" h="698500">
                  <a:moveTo>
                    <a:pt x="2468643" y="363122"/>
                  </a:moveTo>
                  <a:lnTo>
                    <a:pt x="2281585" y="684628"/>
                  </a:lnTo>
                  <a:cubicBezTo>
                    <a:pt x="2276588" y="693216"/>
                    <a:pt x="2267401" y="698500"/>
                    <a:pt x="2257465" y="698500"/>
                  </a:cubicBezTo>
                  <a:lnTo>
                    <a:pt x="216167" y="698500"/>
                  </a:lnTo>
                  <a:cubicBezTo>
                    <a:pt x="206231" y="698500"/>
                    <a:pt x="197044" y="693216"/>
                    <a:pt x="192047" y="684628"/>
                  </a:cubicBezTo>
                  <a:lnTo>
                    <a:pt x="4989" y="363122"/>
                  </a:lnTo>
                  <a:cubicBezTo>
                    <a:pt x="0" y="354547"/>
                    <a:pt x="0" y="343953"/>
                    <a:pt x="4989" y="335378"/>
                  </a:cubicBezTo>
                  <a:lnTo>
                    <a:pt x="192047" y="13872"/>
                  </a:lnTo>
                  <a:cubicBezTo>
                    <a:pt x="197044" y="5284"/>
                    <a:pt x="206231" y="0"/>
                    <a:pt x="216167" y="0"/>
                  </a:cubicBezTo>
                  <a:lnTo>
                    <a:pt x="2257465" y="0"/>
                  </a:lnTo>
                  <a:cubicBezTo>
                    <a:pt x="2267401" y="0"/>
                    <a:pt x="2276588" y="5284"/>
                    <a:pt x="2281585" y="13872"/>
                  </a:cubicBezTo>
                  <a:lnTo>
                    <a:pt x="2468643" y="335378"/>
                  </a:lnTo>
                  <a:cubicBezTo>
                    <a:pt x="2473632" y="343953"/>
                    <a:pt x="2473632" y="354547"/>
                    <a:pt x="2468643" y="363122"/>
                  </a:cubicBezTo>
                  <a:close/>
                </a:path>
              </a:pathLst>
            </a:custGeom>
            <a:solidFill>
              <a:srgbClr val="000B5D"/>
            </a:solidFill>
          </p:spPr>
        </p:sp>
        <p:sp>
          <p:nvSpPr>
            <p:cNvPr id="33" name="TextBox 33"/>
            <p:cNvSpPr txBox="1"/>
            <p:nvPr/>
          </p:nvSpPr>
          <p:spPr>
            <a:xfrm>
              <a:off x="114300" y="19050"/>
              <a:ext cx="2251196" cy="679450"/>
            </a:xfrm>
            <a:prstGeom prst="rect">
              <a:avLst/>
            </a:prstGeom>
          </p:spPr>
          <p:txBody>
            <a:bodyPr lIns="50800" tIns="50800" rIns="50800" bIns="50800" rtlCol="0" anchor="ctr"/>
            <a:lstStyle/>
            <a:p>
              <a:pPr algn="ctr" defTabSz="609539">
                <a:lnSpc>
                  <a:spcPts val="1584"/>
                </a:lnSpc>
                <a:defRPr/>
              </a:pPr>
              <a:endParaRPr sz="1200">
                <a:solidFill>
                  <a:prstClr val="black"/>
                </a:solidFill>
                <a:latin typeface="Calibri"/>
              </a:endParaRPr>
            </a:p>
          </p:txBody>
        </p:sp>
      </p:grpSp>
      <p:sp>
        <p:nvSpPr>
          <p:cNvPr id="38" name="AutoShape 6"/>
          <p:cNvSpPr/>
          <p:nvPr/>
        </p:nvSpPr>
        <p:spPr>
          <a:xfrm flipV="1">
            <a:off x="1510632" y="2423880"/>
            <a:ext cx="0" cy="593871"/>
          </a:xfrm>
          <a:prstGeom prst="line">
            <a:avLst/>
          </a:prstGeom>
          <a:ln w="38100" cap="rnd">
            <a:solidFill>
              <a:srgbClr val="000B5D"/>
            </a:solidFill>
            <a:prstDash val="solid"/>
            <a:headEnd type="triangle" w="lg" len="med"/>
            <a:tailEnd type="none" w="sm" len="sm"/>
          </a:ln>
        </p:spPr>
      </p:sp>
      <p:sp>
        <p:nvSpPr>
          <p:cNvPr id="39" name="TextBox 15"/>
          <p:cNvSpPr txBox="1"/>
          <p:nvPr/>
        </p:nvSpPr>
        <p:spPr>
          <a:xfrm>
            <a:off x="2315116" y="0"/>
            <a:ext cx="9652766" cy="1384995"/>
          </a:xfrm>
          <a:prstGeom prst="rect">
            <a:avLst/>
          </a:prstGeom>
        </p:spPr>
        <p:txBody>
          <a:bodyPr wrap="square" lIns="0" tIns="0" rIns="0" bIns="0" rtlCol="0" anchor="t">
            <a:spAutoFit/>
          </a:bodyPr>
          <a:lstStyle/>
          <a:p>
            <a:pPr algn="ctr" defTabSz="609539">
              <a:spcBef>
                <a:spcPct val="0"/>
              </a:spcBef>
              <a:defRPr/>
            </a:pPr>
            <a:r>
              <a:rPr lang="en-US" sz="3000" b="1" smtClean="0">
                <a:solidFill>
                  <a:srgbClr val="FF0000"/>
                </a:solidFill>
                <a:latin typeface="Calibri" pitchFamily="34" charset="0"/>
                <a:cs typeface="Calibri" pitchFamily="34" charset="0"/>
              </a:rPr>
              <a:t>Khai thác thông tin mục 2.b, H.7.1, H.7.2; B.7.1, B.7.2, B.7.3, B.7.4 SGK; các nhóm thực hiện nhiệm vụ tìm hiểu về một số ngành công nghiệp chủ yếu ở nước ta</a:t>
            </a:r>
            <a:endParaRPr lang="en-US" sz="3000" b="1" dirty="0">
              <a:solidFill>
                <a:srgbClr val="FF0000"/>
              </a:solidFill>
              <a:latin typeface="Calibri" pitchFamily="34" charset="0"/>
              <a:cs typeface="Calibri" pitchFamily="34" charset="0"/>
            </a:endParaRPr>
          </a:p>
        </p:txBody>
      </p:sp>
      <p:cxnSp>
        <p:nvCxnSpPr>
          <p:cNvPr id="41" name="Straight Connector 40"/>
          <p:cNvCxnSpPr>
            <a:stCxn id="38" idx="1"/>
          </p:cNvCxnSpPr>
          <p:nvPr/>
        </p:nvCxnSpPr>
        <p:spPr>
          <a:xfrm>
            <a:off x="1510633" y="2423880"/>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43" name="AutoShape 6"/>
          <p:cNvSpPr/>
          <p:nvPr/>
        </p:nvSpPr>
        <p:spPr>
          <a:xfrm flipV="1">
            <a:off x="6193908" y="2423881"/>
            <a:ext cx="0" cy="620843"/>
          </a:xfrm>
          <a:prstGeom prst="line">
            <a:avLst/>
          </a:prstGeom>
          <a:ln w="38100" cap="rnd">
            <a:solidFill>
              <a:srgbClr val="000B5D"/>
            </a:solidFill>
            <a:prstDash val="solid"/>
            <a:headEnd type="triangle" w="lg" len="med"/>
            <a:tailEnd type="none" w="sm" len="sm"/>
          </a:ln>
        </p:spPr>
      </p:sp>
      <p:sp>
        <p:nvSpPr>
          <p:cNvPr id="44" name="AutoShape 6"/>
          <p:cNvSpPr/>
          <p:nvPr/>
        </p:nvSpPr>
        <p:spPr>
          <a:xfrm flipV="1">
            <a:off x="10857832" y="2423881"/>
            <a:ext cx="0" cy="508248"/>
          </a:xfrm>
          <a:prstGeom prst="line">
            <a:avLst/>
          </a:prstGeom>
          <a:ln w="38100" cap="rnd">
            <a:solidFill>
              <a:srgbClr val="000B5D"/>
            </a:solidFill>
            <a:prstDash val="solid"/>
            <a:headEnd type="triangle" w="lg" len="med"/>
            <a:tailEnd type="none" w="sm" len="sm"/>
          </a:ln>
        </p:spPr>
      </p:sp>
      <p:cxnSp>
        <p:nvCxnSpPr>
          <p:cNvPr id="46" name="Straight Connector 45"/>
          <p:cNvCxnSpPr/>
          <p:nvPr/>
        </p:nvCxnSpPr>
        <p:spPr>
          <a:xfrm>
            <a:off x="6193047" y="1822577"/>
            <a:ext cx="1" cy="612299"/>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49" name="AutoShape 22"/>
          <p:cNvSpPr/>
          <p:nvPr/>
        </p:nvSpPr>
        <p:spPr>
          <a:xfrm>
            <a:off x="714917" y="1488198"/>
            <a:ext cx="10880051" cy="44450"/>
          </a:xfrm>
          <a:prstGeom prst="line">
            <a:avLst/>
          </a:prstGeom>
          <a:ln w="28575" cap="rnd">
            <a:solidFill>
              <a:srgbClr val="002060"/>
            </a:solidFill>
            <a:prstDash val="lgDash"/>
            <a:headEnd type="diamond" w="lg" len="lg"/>
            <a:tailEnd type="none" w="sm" len="sm"/>
          </a:ln>
        </p:spPr>
      </p:sp>
      <p:sp>
        <p:nvSpPr>
          <p:cNvPr id="47" name="AutoShape 6"/>
          <p:cNvSpPr/>
          <p:nvPr/>
        </p:nvSpPr>
        <p:spPr>
          <a:xfrm flipV="1">
            <a:off x="3847432" y="2423881"/>
            <a:ext cx="0" cy="620843"/>
          </a:xfrm>
          <a:prstGeom prst="line">
            <a:avLst/>
          </a:prstGeom>
          <a:ln w="38100" cap="rnd">
            <a:solidFill>
              <a:srgbClr val="000B5D"/>
            </a:solidFill>
            <a:prstDash val="solid"/>
            <a:headEnd type="triangle" w="lg" len="med"/>
            <a:tailEnd type="none" w="sm" len="sm"/>
          </a:ln>
        </p:spPr>
      </p:sp>
      <p:sp>
        <p:nvSpPr>
          <p:cNvPr id="48" name="AutoShape 6"/>
          <p:cNvSpPr/>
          <p:nvPr/>
        </p:nvSpPr>
        <p:spPr>
          <a:xfrm flipV="1">
            <a:off x="8521032" y="2423881"/>
            <a:ext cx="0" cy="620843"/>
          </a:xfrm>
          <a:prstGeom prst="line">
            <a:avLst/>
          </a:prstGeom>
          <a:ln w="38100" cap="rnd">
            <a:solidFill>
              <a:srgbClr val="000B5D"/>
            </a:solidFill>
            <a:prstDash val="solid"/>
            <a:headEnd type="triangle" w="lg" len="med"/>
            <a:tailEnd type="none" w="sm" len="sm"/>
          </a:ln>
        </p:spPr>
      </p:sp>
      <p:grpSp>
        <p:nvGrpSpPr>
          <p:cNvPr id="11" name="Group 57"/>
          <p:cNvGrpSpPr/>
          <p:nvPr/>
        </p:nvGrpSpPr>
        <p:grpSpPr>
          <a:xfrm>
            <a:off x="2874790" y="3081252"/>
            <a:ext cx="2169572" cy="1766919"/>
            <a:chOff x="525106" y="4915272"/>
            <a:chExt cx="3690697" cy="3096673"/>
          </a:xfrm>
        </p:grpSpPr>
        <p:grpSp>
          <p:nvGrpSpPr>
            <p:cNvPr id="13" name="Group 8"/>
            <p:cNvGrpSpPr/>
            <p:nvPr/>
          </p:nvGrpSpPr>
          <p:grpSpPr>
            <a:xfrm>
              <a:off x="525106" y="4915272"/>
              <a:ext cx="3690697" cy="3096673"/>
              <a:chOff x="2108" y="0"/>
              <a:chExt cx="1397505" cy="872615"/>
            </a:xfrm>
          </p:grpSpPr>
          <p:sp>
            <p:nvSpPr>
              <p:cNvPr id="6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62"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2700" b="1" dirty="0">
                  <a:solidFill>
                    <a:prstClr val="white"/>
                  </a:solidFill>
                  <a:latin typeface="Calibri" pitchFamily="34" charset="0"/>
                  <a:cs typeface="Calibri" pitchFamily="34" charset="0"/>
                </a:endParaRPr>
              </a:p>
            </p:txBody>
          </p:sp>
        </p:grpSp>
        <p:sp>
          <p:nvSpPr>
            <p:cNvPr id="60" name="TextBox 12"/>
            <p:cNvSpPr txBox="1"/>
            <p:nvPr/>
          </p:nvSpPr>
          <p:spPr>
            <a:xfrm>
              <a:off x="725295" y="5074060"/>
              <a:ext cx="2967418" cy="2786921"/>
            </a:xfrm>
            <a:prstGeom prst="rect">
              <a:avLst/>
            </a:prstGeom>
          </p:spPr>
          <p:txBody>
            <a:bodyPr wrap="square" lIns="0" tIns="0" rIns="0" bIns="0" rtlCol="0" anchor="t">
              <a:spAutoFit/>
            </a:bodyPr>
            <a:lstStyle/>
            <a:p>
              <a:pPr algn="ctr">
                <a:lnSpc>
                  <a:spcPts val="3134"/>
                </a:lnSpc>
              </a:pPr>
              <a:r>
                <a:rPr lang="en-US" sz="2700" b="1" dirty="0" err="1" smtClean="0">
                  <a:solidFill>
                    <a:prstClr val="white"/>
                  </a:solidFill>
                  <a:latin typeface="Calibri" pitchFamily="34" charset="0"/>
                  <a:cs typeface="Calibri" pitchFamily="34" charset="0"/>
                </a:rPr>
                <a:t>Nhóm</a:t>
              </a:r>
              <a:r>
                <a:rPr lang="en-US" sz="2700" b="1" dirty="0" smtClean="0">
                  <a:solidFill>
                    <a:prstClr val="white"/>
                  </a:solidFill>
                  <a:latin typeface="Calibri" pitchFamily="34" charset="0"/>
                  <a:cs typeface="Calibri" pitchFamily="34" charset="0"/>
                </a:rPr>
                <a:t> </a:t>
              </a:r>
              <a:r>
                <a:rPr lang="en-US" sz="2700" b="1" dirty="0">
                  <a:solidFill>
                    <a:prstClr val="white"/>
                  </a:solidFill>
                  <a:latin typeface="Calibri" pitchFamily="34" charset="0"/>
                  <a:cs typeface="Calibri" pitchFamily="34" charset="0"/>
                </a:rPr>
                <a:t>2:  </a:t>
              </a:r>
              <a:r>
                <a:rPr lang="en-US" sz="2700" b="1" smtClean="0">
                  <a:solidFill>
                    <a:prstClr val="white"/>
                  </a:solidFill>
                  <a:latin typeface="Calibri" pitchFamily="34" charset="0"/>
                  <a:cs typeface="Calibri" pitchFamily="34" charset="0"/>
                </a:rPr>
                <a:t/>
              </a:r>
              <a:br>
                <a:rPr lang="en-US" sz="2700" b="1" smtClean="0">
                  <a:solidFill>
                    <a:prstClr val="white"/>
                  </a:solidFill>
                  <a:latin typeface="Calibri" pitchFamily="34" charset="0"/>
                  <a:cs typeface="Calibri" pitchFamily="34" charset="0"/>
                </a:rPr>
              </a:br>
              <a:r>
                <a:rPr lang="en-US" sz="2700" b="1" smtClean="0">
                  <a:solidFill>
                    <a:prstClr val="white"/>
                  </a:solidFill>
                  <a:latin typeface="Calibri" pitchFamily="34" charset="0"/>
                  <a:cs typeface="Calibri" pitchFamily="34" charset="0"/>
                </a:rPr>
                <a:t>CN </a:t>
              </a:r>
            </a:p>
            <a:p>
              <a:pPr algn="ctr">
                <a:lnSpc>
                  <a:spcPts val="3134"/>
                </a:lnSpc>
              </a:pPr>
              <a:r>
                <a:rPr lang="en-US" sz="2700" b="1" smtClean="0">
                  <a:solidFill>
                    <a:prstClr val="white"/>
                  </a:solidFill>
                  <a:latin typeface="Calibri" pitchFamily="34" charset="0"/>
                  <a:cs typeface="Calibri" pitchFamily="34" charset="0"/>
                </a:rPr>
                <a:t>sản xuất</a:t>
              </a:r>
            </a:p>
            <a:p>
              <a:pPr algn="ctr">
                <a:lnSpc>
                  <a:spcPts val="3134"/>
                </a:lnSpc>
              </a:pPr>
              <a:r>
                <a:rPr lang="en-US" sz="2700" b="1" smtClean="0">
                  <a:solidFill>
                    <a:prstClr val="white"/>
                  </a:solidFill>
                  <a:latin typeface="Calibri" pitchFamily="34" charset="0"/>
                  <a:cs typeface="Calibri" pitchFamily="34" charset="0"/>
                </a:rPr>
                <a:t> </a:t>
              </a:r>
              <a:r>
                <a:rPr lang="en-US" sz="2700" b="1" dirty="0" err="1">
                  <a:solidFill>
                    <a:prstClr val="white"/>
                  </a:solidFill>
                  <a:latin typeface="Calibri" pitchFamily="34" charset="0"/>
                  <a:cs typeface="Calibri" pitchFamily="34" charset="0"/>
                </a:rPr>
                <a:t>điện</a:t>
              </a:r>
              <a:endParaRPr lang="en-US" sz="2700" b="1" dirty="0">
                <a:solidFill>
                  <a:prstClr val="white"/>
                </a:solidFill>
                <a:latin typeface="Calibri" pitchFamily="34" charset="0"/>
                <a:cs typeface="Calibri" pitchFamily="34" charset="0"/>
              </a:endParaRPr>
            </a:p>
          </p:txBody>
        </p:sp>
      </p:grpSp>
      <p:grpSp>
        <p:nvGrpSpPr>
          <p:cNvPr id="14" name="Group 62"/>
          <p:cNvGrpSpPr/>
          <p:nvPr/>
        </p:nvGrpSpPr>
        <p:grpSpPr>
          <a:xfrm>
            <a:off x="5218536" y="3081250"/>
            <a:ext cx="2169572" cy="1766919"/>
            <a:chOff x="525106" y="4915272"/>
            <a:chExt cx="3690697" cy="3096673"/>
          </a:xfrm>
        </p:grpSpPr>
        <p:grpSp>
          <p:nvGrpSpPr>
            <p:cNvPr id="15" name="Group 8"/>
            <p:cNvGrpSpPr/>
            <p:nvPr/>
          </p:nvGrpSpPr>
          <p:grpSpPr>
            <a:xfrm>
              <a:off x="525106" y="4915272"/>
              <a:ext cx="3690697" cy="3096673"/>
              <a:chOff x="2108" y="0"/>
              <a:chExt cx="1397505" cy="872615"/>
            </a:xfrm>
          </p:grpSpPr>
          <p:sp>
            <p:nvSpPr>
              <p:cNvPr id="66"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67"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2700" b="1" dirty="0">
                  <a:solidFill>
                    <a:prstClr val="white"/>
                  </a:solidFill>
                  <a:latin typeface="Calibri" pitchFamily="34" charset="0"/>
                  <a:cs typeface="Calibri" pitchFamily="34" charset="0"/>
                </a:endParaRPr>
              </a:p>
            </p:txBody>
          </p:sp>
        </p:grpSp>
        <p:sp>
          <p:nvSpPr>
            <p:cNvPr id="65" name="TextBox 12"/>
            <p:cNvSpPr txBox="1"/>
            <p:nvPr/>
          </p:nvSpPr>
          <p:spPr>
            <a:xfrm>
              <a:off x="725295" y="5074063"/>
              <a:ext cx="2967418" cy="2786921"/>
            </a:xfrm>
            <a:prstGeom prst="rect">
              <a:avLst/>
            </a:prstGeom>
          </p:spPr>
          <p:txBody>
            <a:bodyPr wrap="square" lIns="0" tIns="0" rIns="0" bIns="0" rtlCol="0" anchor="t">
              <a:spAutoFit/>
            </a:bodyPr>
            <a:lstStyle/>
            <a:p>
              <a:pPr algn="ctr">
                <a:lnSpc>
                  <a:spcPts val="3134"/>
                </a:lnSpc>
              </a:pPr>
              <a:r>
                <a:rPr lang="en-US" sz="2700" b="1" dirty="0" err="1" smtClean="0">
                  <a:solidFill>
                    <a:prstClr val="white"/>
                  </a:solidFill>
                  <a:latin typeface="Calibri" pitchFamily="34" charset="0"/>
                  <a:cs typeface="Calibri" pitchFamily="34" charset="0"/>
                </a:rPr>
                <a:t>Nhóm</a:t>
              </a:r>
              <a:r>
                <a:rPr lang="en-US" sz="2700" b="1" dirty="0" smtClean="0">
                  <a:solidFill>
                    <a:prstClr val="white"/>
                  </a:solidFill>
                  <a:latin typeface="Calibri" pitchFamily="34" charset="0"/>
                  <a:cs typeface="Calibri" pitchFamily="34" charset="0"/>
                </a:rPr>
                <a:t> </a:t>
              </a:r>
              <a:r>
                <a:rPr lang="en-US" sz="2700" b="1" dirty="0">
                  <a:solidFill>
                    <a:prstClr val="white"/>
                  </a:solidFill>
                  <a:latin typeface="Calibri" pitchFamily="34" charset="0"/>
                  <a:cs typeface="Calibri" pitchFamily="34" charset="0"/>
                </a:rPr>
                <a:t>3: </a:t>
              </a:r>
              <a:r>
                <a:rPr lang="en-US" sz="2700" b="1" dirty="0" smtClean="0">
                  <a:solidFill>
                    <a:prstClr val="white"/>
                  </a:solidFill>
                  <a:latin typeface="Calibri" pitchFamily="34" charset="0"/>
                  <a:cs typeface="Calibri" pitchFamily="34" charset="0"/>
                </a:rPr>
                <a:t/>
              </a:r>
              <a:br>
                <a:rPr lang="en-US" sz="2700" b="1" dirty="0" smtClean="0">
                  <a:solidFill>
                    <a:prstClr val="white"/>
                  </a:solidFill>
                  <a:latin typeface="Calibri" pitchFamily="34" charset="0"/>
                  <a:cs typeface="Calibri" pitchFamily="34" charset="0"/>
                </a:rPr>
              </a:br>
              <a:r>
                <a:rPr lang="en-US" sz="2700" b="1" smtClean="0">
                  <a:solidFill>
                    <a:prstClr val="white"/>
                  </a:solidFill>
                  <a:latin typeface="Calibri" pitchFamily="34" charset="0"/>
                  <a:cs typeface="Calibri" pitchFamily="34" charset="0"/>
                </a:rPr>
                <a:t> CN SX,</a:t>
              </a:r>
            </a:p>
            <a:p>
              <a:pPr algn="ctr">
                <a:lnSpc>
                  <a:spcPts val="3134"/>
                </a:lnSpc>
              </a:pPr>
              <a:r>
                <a:rPr lang="en-US" sz="2700" b="1" smtClean="0">
                  <a:solidFill>
                    <a:prstClr val="white"/>
                  </a:solidFill>
                  <a:latin typeface="Calibri" pitchFamily="34" charset="0"/>
                  <a:cs typeface="Calibri" pitchFamily="34" charset="0"/>
                </a:rPr>
                <a:t>chế biến</a:t>
              </a:r>
            </a:p>
            <a:p>
              <a:pPr algn="ctr">
                <a:lnSpc>
                  <a:spcPts val="3134"/>
                </a:lnSpc>
              </a:pPr>
              <a:r>
                <a:rPr lang="en-US" sz="2700" b="1" smtClean="0">
                  <a:solidFill>
                    <a:prstClr val="white"/>
                  </a:solidFill>
                  <a:latin typeface="Calibri" pitchFamily="34" charset="0"/>
                  <a:cs typeface="Calibri" pitchFamily="34" charset="0"/>
                </a:rPr>
                <a:t>thực </a:t>
              </a:r>
              <a:r>
                <a:rPr lang="en-US" sz="2700" b="1" dirty="0" err="1">
                  <a:solidFill>
                    <a:prstClr val="white"/>
                  </a:solidFill>
                  <a:latin typeface="Calibri" pitchFamily="34" charset="0"/>
                  <a:cs typeface="Calibri" pitchFamily="34" charset="0"/>
                </a:rPr>
                <a:t>phẩm</a:t>
              </a:r>
              <a:endParaRPr lang="en-US" sz="2700" b="1" dirty="0">
                <a:solidFill>
                  <a:prstClr val="white"/>
                </a:solidFill>
                <a:latin typeface="Calibri" pitchFamily="34" charset="0"/>
                <a:cs typeface="Calibri" pitchFamily="34" charset="0"/>
              </a:endParaRPr>
            </a:p>
          </p:txBody>
        </p:sp>
      </p:grpSp>
      <p:grpSp>
        <p:nvGrpSpPr>
          <p:cNvPr id="16" name="Group 67"/>
          <p:cNvGrpSpPr/>
          <p:nvPr/>
        </p:nvGrpSpPr>
        <p:grpSpPr>
          <a:xfrm>
            <a:off x="7562282" y="3081250"/>
            <a:ext cx="2169572" cy="1766919"/>
            <a:chOff x="525106" y="4915272"/>
            <a:chExt cx="3690697" cy="3096673"/>
          </a:xfrm>
        </p:grpSpPr>
        <p:grpSp>
          <p:nvGrpSpPr>
            <p:cNvPr id="19"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2700" b="1" dirty="0">
                  <a:solidFill>
                    <a:prstClr val="white"/>
                  </a:solidFill>
                  <a:latin typeface="Calibri" pitchFamily="34" charset="0"/>
                  <a:cs typeface="Calibri" pitchFamily="34" charset="0"/>
                </a:endParaRPr>
              </a:p>
            </p:txBody>
          </p:sp>
        </p:grpSp>
        <p:sp>
          <p:nvSpPr>
            <p:cNvPr id="70" name="TextBox 12"/>
            <p:cNvSpPr txBox="1"/>
            <p:nvPr/>
          </p:nvSpPr>
          <p:spPr>
            <a:xfrm>
              <a:off x="725295" y="5074063"/>
              <a:ext cx="2967418" cy="2786921"/>
            </a:xfrm>
            <a:prstGeom prst="rect">
              <a:avLst/>
            </a:prstGeom>
          </p:spPr>
          <p:txBody>
            <a:bodyPr wrap="square" lIns="0" tIns="0" rIns="0" bIns="0" rtlCol="0" anchor="t">
              <a:spAutoFit/>
            </a:bodyPr>
            <a:lstStyle/>
            <a:p>
              <a:pPr algn="ctr">
                <a:lnSpc>
                  <a:spcPts val="3134"/>
                </a:lnSpc>
              </a:pPr>
              <a:r>
                <a:rPr lang="en-US" sz="2700" b="1" dirty="0" err="1" smtClean="0">
                  <a:solidFill>
                    <a:prstClr val="white"/>
                  </a:solidFill>
                  <a:latin typeface="Calibri" pitchFamily="34" charset="0"/>
                  <a:cs typeface="Calibri" pitchFamily="34" charset="0"/>
                </a:rPr>
                <a:t>Nhóm</a:t>
              </a:r>
              <a:r>
                <a:rPr lang="en-US" sz="2700" b="1" dirty="0" smtClean="0">
                  <a:solidFill>
                    <a:prstClr val="white"/>
                  </a:solidFill>
                  <a:latin typeface="Calibri" pitchFamily="34" charset="0"/>
                  <a:cs typeface="Calibri" pitchFamily="34" charset="0"/>
                </a:rPr>
                <a:t> </a:t>
              </a:r>
              <a:r>
                <a:rPr lang="en-US" sz="2700" b="1" dirty="0">
                  <a:solidFill>
                    <a:prstClr val="white"/>
                  </a:solidFill>
                  <a:latin typeface="Calibri" pitchFamily="34" charset="0"/>
                  <a:cs typeface="Calibri" pitchFamily="34" charset="0"/>
                </a:rPr>
                <a:t>4:  </a:t>
              </a:r>
              <a:r>
                <a:rPr lang="en-US" sz="2700" b="1" smtClean="0">
                  <a:solidFill>
                    <a:prstClr val="white"/>
                  </a:solidFill>
                  <a:latin typeface="Calibri" pitchFamily="34" charset="0"/>
                  <a:cs typeface="Calibri" pitchFamily="34" charset="0"/>
                </a:rPr>
                <a:t/>
              </a:r>
              <a:br>
                <a:rPr lang="en-US" sz="2700" b="1" smtClean="0">
                  <a:solidFill>
                    <a:prstClr val="white"/>
                  </a:solidFill>
                  <a:latin typeface="Calibri" pitchFamily="34" charset="0"/>
                  <a:cs typeface="Calibri" pitchFamily="34" charset="0"/>
                </a:rPr>
              </a:br>
              <a:r>
                <a:rPr lang="en-US" sz="2700" b="1" smtClean="0">
                  <a:solidFill>
                    <a:prstClr val="white"/>
                  </a:solidFill>
                  <a:latin typeface="Calibri" pitchFamily="34" charset="0"/>
                  <a:cs typeface="Calibri" pitchFamily="34" charset="0"/>
                </a:rPr>
                <a:t>CNSX SP </a:t>
              </a:r>
              <a:r>
                <a:rPr lang="en-US" sz="2700" b="1" dirty="0" err="1">
                  <a:solidFill>
                    <a:prstClr val="white"/>
                  </a:solidFill>
                  <a:latin typeface="Calibri" pitchFamily="34" charset="0"/>
                  <a:cs typeface="Calibri" pitchFamily="34" charset="0"/>
                </a:rPr>
                <a:t>điện</a:t>
              </a:r>
              <a:r>
                <a:rPr lang="en-US" sz="2700" b="1" dirty="0">
                  <a:solidFill>
                    <a:prstClr val="white"/>
                  </a:solidFill>
                  <a:latin typeface="Calibri" pitchFamily="34" charset="0"/>
                  <a:cs typeface="Calibri" pitchFamily="34" charset="0"/>
                </a:rPr>
                <a:t> </a:t>
              </a:r>
              <a:r>
                <a:rPr lang="en-US" sz="2700" b="1" dirty="0" err="1">
                  <a:solidFill>
                    <a:prstClr val="white"/>
                  </a:solidFill>
                  <a:latin typeface="Calibri" pitchFamily="34" charset="0"/>
                  <a:cs typeface="Calibri" pitchFamily="34" charset="0"/>
                </a:rPr>
                <a:t>tử</a:t>
              </a:r>
              <a:r>
                <a:rPr lang="en-US" sz="2700" b="1" dirty="0">
                  <a:solidFill>
                    <a:prstClr val="white"/>
                  </a:solidFill>
                  <a:latin typeface="Calibri" pitchFamily="34" charset="0"/>
                  <a:cs typeface="Calibri" pitchFamily="34" charset="0"/>
                </a:rPr>
                <a:t>, </a:t>
              </a:r>
              <a:r>
                <a:rPr lang="en-US" sz="2700" b="1" dirty="0" err="1">
                  <a:solidFill>
                    <a:prstClr val="white"/>
                  </a:solidFill>
                  <a:latin typeface="Calibri" pitchFamily="34" charset="0"/>
                  <a:cs typeface="Calibri" pitchFamily="34" charset="0"/>
                </a:rPr>
                <a:t>máy</a:t>
              </a:r>
              <a:r>
                <a:rPr lang="en-US" sz="2700" b="1" dirty="0">
                  <a:solidFill>
                    <a:prstClr val="white"/>
                  </a:solidFill>
                  <a:latin typeface="Calibri" pitchFamily="34" charset="0"/>
                  <a:cs typeface="Calibri" pitchFamily="34" charset="0"/>
                </a:rPr>
                <a:t> vi </a:t>
              </a:r>
              <a:r>
                <a:rPr lang="en-US" sz="2700" b="1" dirty="0" err="1">
                  <a:solidFill>
                    <a:prstClr val="white"/>
                  </a:solidFill>
                  <a:latin typeface="Calibri" pitchFamily="34" charset="0"/>
                  <a:cs typeface="Calibri" pitchFamily="34" charset="0"/>
                </a:rPr>
                <a:t>tính</a:t>
              </a:r>
              <a:endParaRPr lang="en-US" sz="2700" b="1" dirty="0">
                <a:solidFill>
                  <a:prstClr val="white"/>
                </a:solidFill>
                <a:latin typeface="Calibri" pitchFamily="34" charset="0"/>
                <a:cs typeface="Calibri" pitchFamily="34" charset="0"/>
              </a:endParaRPr>
            </a:p>
          </p:txBody>
        </p:sp>
      </p:grpSp>
      <p:grpSp>
        <p:nvGrpSpPr>
          <p:cNvPr id="22" name="Group 72"/>
          <p:cNvGrpSpPr/>
          <p:nvPr/>
        </p:nvGrpSpPr>
        <p:grpSpPr>
          <a:xfrm>
            <a:off x="9906028" y="3081250"/>
            <a:ext cx="2169572" cy="1766919"/>
            <a:chOff x="525106" y="4915272"/>
            <a:chExt cx="3690697" cy="3096673"/>
          </a:xfrm>
        </p:grpSpPr>
        <p:grpSp>
          <p:nvGrpSpPr>
            <p:cNvPr id="23" name="Group 8"/>
            <p:cNvGrpSpPr/>
            <p:nvPr/>
          </p:nvGrpSpPr>
          <p:grpSpPr>
            <a:xfrm>
              <a:off x="525106" y="4915272"/>
              <a:ext cx="3690697" cy="3096673"/>
              <a:chOff x="2108" y="0"/>
              <a:chExt cx="1397505" cy="872615"/>
            </a:xfrm>
          </p:grpSpPr>
          <p:sp>
            <p:nvSpPr>
              <p:cNvPr id="76"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7"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2700" b="1" dirty="0">
                  <a:solidFill>
                    <a:prstClr val="white"/>
                  </a:solidFill>
                  <a:latin typeface="Calibri" pitchFamily="34" charset="0"/>
                  <a:cs typeface="Calibri" pitchFamily="34" charset="0"/>
                </a:endParaRPr>
              </a:p>
            </p:txBody>
          </p:sp>
        </p:grpSp>
        <p:sp>
          <p:nvSpPr>
            <p:cNvPr id="75" name="TextBox 12"/>
            <p:cNvSpPr txBox="1"/>
            <p:nvPr/>
          </p:nvSpPr>
          <p:spPr>
            <a:xfrm>
              <a:off x="725295" y="5074063"/>
              <a:ext cx="2967418" cy="2761074"/>
            </a:xfrm>
            <a:prstGeom prst="rect">
              <a:avLst/>
            </a:prstGeom>
          </p:spPr>
          <p:txBody>
            <a:bodyPr wrap="square" lIns="0" tIns="0" rIns="0" bIns="0" rtlCol="0" anchor="t">
              <a:spAutoFit/>
            </a:bodyPr>
            <a:lstStyle/>
            <a:p>
              <a:pPr algn="ctr">
                <a:lnSpc>
                  <a:spcPts val="3134"/>
                </a:lnSpc>
              </a:pPr>
              <a:r>
                <a:rPr lang="en-US" sz="2500" b="1" dirty="0" err="1" smtClean="0">
                  <a:solidFill>
                    <a:prstClr val="white"/>
                  </a:solidFill>
                  <a:latin typeface="Calibri" pitchFamily="34" charset="0"/>
                  <a:cs typeface="Calibri" pitchFamily="34" charset="0"/>
                </a:rPr>
                <a:t>Nhóm</a:t>
              </a:r>
              <a:r>
                <a:rPr lang="en-US" sz="2500" b="1" dirty="0" smtClean="0">
                  <a:solidFill>
                    <a:prstClr val="white"/>
                  </a:solidFill>
                  <a:latin typeface="Calibri" pitchFamily="34" charset="0"/>
                  <a:cs typeface="Calibri" pitchFamily="34" charset="0"/>
                </a:rPr>
                <a:t> </a:t>
              </a:r>
              <a:r>
                <a:rPr lang="en-US" sz="2500" b="1" dirty="0">
                  <a:solidFill>
                    <a:prstClr val="white"/>
                  </a:solidFill>
                  <a:latin typeface="Calibri" pitchFamily="34" charset="0"/>
                  <a:cs typeface="Calibri" pitchFamily="34" charset="0"/>
                </a:rPr>
                <a:t>5:  </a:t>
              </a:r>
              <a:r>
                <a:rPr lang="en-US" sz="2500" b="1" smtClean="0">
                  <a:solidFill>
                    <a:prstClr val="white"/>
                  </a:solidFill>
                  <a:latin typeface="Calibri" pitchFamily="34" charset="0"/>
                  <a:cs typeface="Calibri" pitchFamily="34" charset="0"/>
                </a:rPr>
                <a:t/>
              </a:r>
              <a:br>
                <a:rPr lang="en-US" sz="2500" b="1" smtClean="0">
                  <a:solidFill>
                    <a:prstClr val="white"/>
                  </a:solidFill>
                  <a:latin typeface="Calibri" pitchFamily="34" charset="0"/>
                  <a:cs typeface="Calibri" pitchFamily="34" charset="0"/>
                </a:rPr>
              </a:br>
              <a:r>
                <a:rPr lang="en-US" sz="2500" b="1" smtClean="0">
                  <a:solidFill>
                    <a:prstClr val="white"/>
                  </a:solidFill>
                  <a:latin typeface="Calibri" pitchFamily="34" charset="0"/>
                  <a:cs typeface="Calibri" pitchFamily="34" charset="0"/>
                </a:rPr>
                <a:t>CN dệt và SX </a:t>
              </a:r>
              <a:r>
                <a:rPr lang="en-US" sz="2500" b="1" dirty="0" err="1">
                  <a:solidFill>
                    <a:prstClr val="white"/>
                  </a:solidFill>
                  <a:latin typeface="Calibri" pitchFamily="34" charset="0"/>
                  <a:cs typeface="Calibri" pitchFamily="34" charset="0"/>
                </a:rPr>
                <a:t>trang</a:t>
              </a:r>
              <a:r>
                <a:rPr lang="en-US" sz="2500" b="1" dirty="0">
                  <a:solidFill>
                    <a:prstClr val="white"/>
                  </a:solidFill>
                  <a:latin typeface="Calibri" pitchFamily="34" charset="0"/>
                  <a:cs typeface="Calibri" pitchFamily="34" charset="0"/>
                </a:rPr>
                <a:t> </a:t>
              </a:r>
              <a:r>
                <a:rPr lang="en-US" sz="2500" b="1" dirty="0" err="1">
                  <a:solidFill>
                    <a:prstClr val="white"/>
                  </a:solidFill>
                  <a:latin typeface="Calibri" pitchFamily="34" charset="0"/>
                  <a:cs typeface="Calibri" pitchFamily="34" charset="0"/>
                </a:rPr>
                <a:t>phục</a:t>
              </a:r>
              <a:r>
                <a:rPr lang="en-US" sz="2500" b="1">
                  <a:solidFill>
                    <a:prstClr val="white"/>
                  </a:solidFill>
                  <a:latin typeface="Calibri" pitchFamily="34" charset="0"/>
                  <a:cs typeface="Calibri" pitchFamily="34" charset="0"/>
                </a:rPr>
                <a:t>, </a:t>
              </a:r>
              <a:r>
                <a:rPr lang="en-US" sz="2500" b="1" smtClean="0">
                  <a:solidFill>
                    <a:prstClr val="white"/>
                  </a:solidFill>
                  <a:latin typeface="Calibri" pitchFamily="34" charset="0"/>
                  <a:cs typeface="Calibri" pitchFamily="34" charset="0"/>
                </a:rPr>
                <a:t>SX </a:t>
              </a:r>
              <a:r>
                <a:rPr lang="en-US" sz="2500" b="1" dirty="0" err="1">
                  <a:solidFill>
                    <a:prstClr val="white"/>
                  </a:solidFill>
                  <a:latin typeface="Calibri" pitchFamily="34" charset="0"/>
                  <a:cs typeface="Calibri" pitchFamily="34" charset="0"/>
                </a:rPr>
                <a:t>giày</a:t>
              </a:r>
              <a:r>
                <a:rPr lang="en-US" sz="2500" b="1" dirty="0">
                  <a:solidFill>
                    <a:prstClr val="white"/>
                  </a:solidFill>
                  <a:latin typeface="Calibri" pitchFamily="34" charset="0"/>
                  <a:cs typeface="Calibri" pitchFamily="34" charset="0"/>
                </a:rPr>
                <a:t>, </a:t>
              </a:r>
              <a:r>
                <a:rPr lang="en-US" sz="2500" b="1" dirty="0" err="1" smtClean="0">
                  <a:solidFill>
                    <a:prstClr val="white"/>
                  </a:solidFill>
                  <a:latin typeface="Calibri" pitchFamily="34" charset="0"/>
                  <a:cs typeface="Calibri" pitchFamily="34" charset="0"/>
                </a:rPr>
                <a:t>dép</a:t>
              </a:r>
              <a:r>
                <a:rPr lang="en-US" sz="2500" b="1" dirty="0" smtClean="0">
                  <a:solidFill>
                    <a:prstClr val="white"/>
                  </a:solidFill>
                  <a:latin typeface="Calibri" pitchFamily="34" charset="0"/>
                  <a:cs typeface="Calibri" pitchFamily="34" charset="0"/>
                </a:rPr>
                <a:t> </a:t>
              </a:r>
              <a:endParaRPr lang="en-US" sz="2500" b="1" dirty="0">
                <a:solidFill>
                  <a:prstClr val="white"/>
                </a:solidFill>
                <a:latin typeface="Calibri" pitchFamily="34" charset="0"/>
                <a:cs typeface="Calibri" pitchFamily="34" charset="0"/>
              </a:endParaRPr>
            </a:p>
          </p:txBody>
        </p:sp>
      </p:grpSp>
      <p:sp>
        <p:nvSpPr>
          <p:cNvPr id="40" name="Rectangle 39"/>
          <p:cNvSpPr/>
          <p:nvPr/>
        </p:nvSpPr>
        <p:spPr>
          <a:xfrm>
            <a:off x="4514282" y="5420329"/>
            <a:ext cx="6096000" cy="1446544"/>
          </a:xfrm>
          <a:prstGeom prst="rect">
            <a:avLst/>
          </a:prstGeom>
        </p:spPr>
        <p:txBody>
          <a:bodyPr lIns="60954" tIns="30477" rIns="60954" bIns="30477">
            <a:spAutoFit/>
          </a:bodyPr>
          <a:lstStyle/>
          <a:p>
            <a:r>
              <a:rPr lang="en-US" sz="3000" b="1" smtClean="0">
                <a:latin typeface="Calibri" pitchFamily="34" charset="0"/>
                <a:cs typeface="Calibri" pitchFamily="34" charset="0"/>
              </a:rPr>
              <a:t>Nội dung tìm hiểu:</a:t>
            </a:r>
            <a:endParaRPr lang="vi-VN" sz="3000" b="1" dirty="0">
              <a:solidFill>
                <a:schemeClr val="bg1"/>
              </a:solidFill>
              <a:latin typeface="Calibri" pitchFamily="34" charset="0"/>
              <a:cs typeface="Calibri" pitchFamily="34" charset="0"/>
            </a:endParaRPr>
          </a:p>
          <a:p>
            <a:r>
              <a:rPr lang="vi-VN" sz="3000" b="1">
                <a:latin typeface="Calibri" pitchFamily="34" charset="0"/>
                <a:cs typeface="Calibri" pitchFamily="34" charset="0"/>
              </a:rPr>
              <a:t>+ </a:t>
            </a:r>
            <a:r>
              <a:rPr lang="vi-VN" sz="3000" b="1" smtClean="0">
                <a:latin typeface="Calibri" pitchFamily="34" charset="0"/>
                <a:cs typeface="Calibri" pitchFamily="34" charset="0"/>
              </a:rPr>
              <a:t>T</a:t>
            </a:r>
            <a:r>
              <a:rPr lang="en-US" sz="3000" b="1" smtClean="0">
                <a:latin typeface="Calibri" pitchFamily="34" charset="0"/>
                <a:cs typeface="Calibri" pitchFamily="34" charset="0"/>
              </a:rPr>
              <a:t>ình hình sản xuất</a:t>
            </a:r>
            <a:endParaRPr lang="vi-VN" sz="3000" b="1" dirty="0">
              <a:solidFill>
                <a:schemeClr val="bg1"/>
              </a:solidFill>
              <a:latin typeface="Calibri" pitchFamily="34" charset="0"/>
              <a:cs typeface="Calibri" pitchFamily="34" charset="0"/>
            </a:endParaRPr>
          </a:p>
          <a:p>
            <a:r>
              <a:rPr lang="vi-VN" sz="3000" b="1">
                <a:latin typeface="Calibri" pitchFamily="34" charset="0"/>
                <a:cs typeface="Calibri" pitchFamily="34" charset="0"/>
              </a:rPr>
              <a:t>+ </a:t>
            </a:r>
            <a:r>
              <a:rPr lang="en-US" sz="3000" b="1" smtClean="0">
                <a:latin typeface="Calibri" pitchFamily="34" charset="0"/>
                <a:cs typeface="Calibri" pitchFamily="34" charset="0"/>
              </a:rPr>
              <a:t>Phân bố.</a:t>
            </a:r>
            <a:endParaRPr lang="vi-VN" sz="3000" b="1" dirty="0">
              <a:solidFill>
                <a:schemeClr val="bg1"/>
              </a:solidFill>
              <a:latin typeface="Calibri" pitchFamily="34" charset="0"/>
              <a:cs typeface="Calibri" pitchFamily="34" charset="0"/>
            </a:endParaRPr>
          </a:p>
        </p:txBody>
      </p:sp>
      <p:sp>
        <p:nvSpPr>
          <p:cNvPr id="78" name="Freeform 11"/>
          <p:cNvSpPr/>
          <p:nvPr/>
        </p:nvSpPr>
        <p:spPr>
          <a:xfrm>
            <a:off x="1497456" y="5275350"/>
            <a:ext cx="2679031" cy="2170015"/>
          </a:xfrm>
          <a:custGeom>
            <a:avLst/>
            <a:gdLst/>
            <a:ahLst/>
            <a:cxnLst/>
            <a:rect l="l" t="t" r="r" b="b"/>
            <a:pathLst>
              <a:path w="4018547" h="3255023">
                <a:moveTo>
                  <a:pt x="0" y="0"/>
                </a:moveTo>
                <a:lnTo>
                  <a:pt x="4018547" y="0"/>
                </a:lnTo>
                <a:lnTo>
                  <a:pt x="4018547" y="3255023"/>
                </a:lnTo>
                <a:lnTo>
                  <a:pt x="0" y="3255023"/>
                </a:lnTo>
                <a:lnTo>
                  <a:pt x="0" y="0"/>
                </a:lnTo>
                <a:close/>
              </a:path>
            </a:pathLst>
          </a:custGeom>
          <a:blipFill>
            <a:blip r:embed="rId2" cstate="print"/>
            <a:stretch>
              <a:fillRect/>
            </a:stretch>
          </a:blipFill>
        </p:spPr>
      </p:sp>
      <p:sp>
        <p:nvSpPr>
          <p:cNvPr id="55" name="TextBox 18"/>
          <p:cNvSpPr txBox="1"/>
          <p:nvPr/>
        </p:nvSpPr>
        <p:spPr>
          <a:xfrm>
            <a:off x="1562004" y="1606665"/>
            <a:ext cx="9943165" cy="507831"/>
          </a:xfrm>
          <a:prstGeom prst="rect">
            <a:avLst/>
          </a:prstGeom>
          <a:solidFill>
            <a:schemeClr val="tx1">
              <a:lumMod val="90000"/>
              <a:lumOff val="10000"/>
            </a:schemeClr>
          </a:solidFill>
        </p:spPr>
        <p:txBody>
          <a:bodyPr wrap="square" lIns="0" tIns="0" rIns="0" bIns="0" rtlCol="0" anchor="t">
            <a:spAutoFit/>
          </a:bodyPr>
          <a:lstStyle/>
          <a:p>
            <a:pPr lvl="0" algn="ctr"/>
            <a:r>
              <a:rPr lang="en-US" sz="3300" b="1" smtClean="0">
                <a:solidFill>
                  <a:schemeClr val="bg1"/>
                </a:solidFill>
                <a:latin typeface="Calibri" pitchFamily="34" charset="0"/>
                <a:cs typeface="Calibri" pitchFamily="34" charset="0"/>
              </a:rPr>
              <a:t>MỘT SỐ</a:t>
            </a:r>
            <a:r>
              <a:rPr lang="vi-VN" sz="3300" b="1" smtClean="0">
                <a:solidFill>
                  <a:schemeClr val="bg1"/>
                </a:solidFill>
                <a:latin typeface="Calibri" pitchFamily="34" charset="0"/>
                <a:cs typeface="Calibri" pitchFamily="34" charset="0"/>
              </a:rPr>
              <a:t> </a:t>
            </a:r>
            <a:r>
              <a:rPr lang="vi-VN" sz="3300" b="1" dirty="0" smtClean="0">
                <a:solidFill>
                  <a:schemeClr val="bg1"/>
                </a:solidFill>
                <a:latin typeface="Calibri" pitchFamily="34" charset="0"/>
                <a:cs typeface="Calibri" pitchFamily="34" charset="0"/>
              </a:rPr>
              <a:t>NGÀNH CÔNG NGHIỆP CHỦ YẾU</a:t>
            </a:r>
            <a:endParaRPr lang="vi-VN" sz="3300"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9762397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1000"/>
                                        <p:tgtEl>
                                          <p:spTgt spid="44"/>
                                        </p:tgtEl>
                                      </p:cBhvr>
                                    </p:animEffect>
                                    <p:anim calcmode="lin" valueType="num">
                                      <p:cBhvr>
                                        <p:cTn id="28" dur="1000" fill="hold"/>
                                        <p:tgtEl>
                                          <p:spTgt spid="44"/>
                                        </p:tgtEl>
                                        <p:attrNameLst>
                                          <p:attrName>ppt_x</p:attrName>
                                        </p:attrNameLst>
                                      </p:cBhvr>
                                      <p:tavLst>
                                        <p:tav tm="0">
                                          <p:val>
                                            <p:strVal val="#ppt_x"/>
                                          </p:val>
                                        </p:tav>
                                        <p:tav tm="100000">
                                          <p:val>
                                            <p:strVal val="#ppt_x"/>
                                          </p:val>
                                        </p:tav>
                                      </p:tavLst>
                                    </p:anim>
                                    <p:anim calcmode="lin" valueType="num">
                                      <p:cBhvr>
                                        <p:cTn id="29" dur="1000" fill="hold"/>
                                        <p:tgtEl>
                                          <p:spTgt spid="44"/>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1000"/>
                                        <p:tgtEl>
                                          <p:spTgt spid="48"/>
                                        </p:tgtEl>
                                      </p:cBhvr>
                                    </p:animEffect>
                                    <p:anim calcmode="lin" valueType="num">
                                      <p:cBhvr>
                                        <p:cTn id="38" dur="1000" fill="hold"/>
                                        <p:tgtEl>
                                          <p:spTgt spid="48"/>
                                        </p:tgtEl>
                                        <p:attrNameLst>
                                          <p:attrName>ppt_x</p:attrName>
                                        </p:attrNameLst>
                                      </p:cBhvr>
                                      <p:tavLst>
                                        <p:tav tm="0">
                                          <p:val>
                                            <p:strVal val="#ppt_x"/>
                                          </p:val>
                                        </p:tav>
                                        <p:tav tm="100000">
                                          <p:val>
                                            <p:strVal val="#ppt_x"/>
                                          </p:val>
                                        </p:tav>
                                      </p:tavLst>
                                    </p:anim>
                                    <p:anim calcmode="lin" valueType="num">
                                      <p:cBhvr>
                                        <p:cTn id="3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circle(in)">
                                      <p:cBhvr>
                                        <p:cTn id="44" dur="20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circle(in)">
                                      <p:cBhvr>
                                        <p:cTn id="49" dur="20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circle(in)">
                                      <p:cBhvr>
                                        <p:cTn id="54" dur="20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circle(in)">
                                      <p:cBhvr>
                                        <p:cTn id="59" dur="20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circle(in)">
                                      <p:cBhvr>
                                        <p:cTn id="64" dur="20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500"/>
                                        <p:tgtEl>
                                          <p:spTgt spid="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8"/>
          <p:cNvSpPr/>
          <p:nvPr/>
        </p:nvSpPr>
        <p:spPr>
          <a:xfrm rot="5400000">
            <a:off x="3686164" y="1316291"/>
            <a:ext cx="1305217" cy="5103899"/>
          </a:xfrm>
          <a:custGeom>
            <a:avLst/>
            <a:gdLst/>
            <a:ahLst/>
            <a:cxnLst/>
            <a:rect l="l" t="t" r="r" b="b"/>
            <a:pathLst>
              <a:path w="698500" h="1275046">
                <a:moveTo>
                  <a:pt x="349250" y="0"/>
                </a:moveTo>
                <a:lnTo>
                  <a:pt x="698500" y="203200"/>
                </a:lnTo>
                <a:lnTo>
                  <a:pt x="698500" y="1071846"/>
                </a:lnTo>
                <a:lnTo>
                  <a:pt x="349250" y="1275046"/>
                </a:lnTo>
                <a:lnTo>
                  <a:pt x="0" y="1071846"/>
                </a:lnTo>
                <a:lnTo>
                  <a:pt x="0" y="203200"/>
                </a:lnTo>
                <a:lnTo>
                  <a:pt x="349250" y="0"/>
                </a:lnTo>
                <a:close/>
              </a:path>
            </a:pathLst>
          </a:custGeom>
          <a:solidFill>
            <a:schemeClr val="bg1"/>
          </a:solidFill>
          <a:ln w="12700">
            <a:solidFill>
              <a:srgbClr val="002060"/>
            </a:solidFill>
            <a:prstDash val="lgDash"/>
          </a:ln>
        </p:spPr>
      </p:sp>
      <p:sp>
        <p:nvSpPr>
          <p:cNvPr id="42" name="Freeform 18"/>
          <p:cNvSpPr/>
          <p:nvPr/>
        </p:nvSpPr>
        <p:spPr>
          <a:xfrm rot="5400000">
            <a:off x="3686164" y="3031917"/>
            <a:ext cx="1305217" cy="5103899"/>
          </a:xfrm>
          <a:custGeom>
            <a:avLst/>
            <a:gdLst/>
            <a:ahLst/>
            <a:cxnLst/>
            <a:rect l="l" t="t" r="r" b="b"/>
            <a:pathLst>
              <a:path w="698500" h="1275046">
                <a:moveTo>
                  <a:pt x="349250" y="0"/>
                </a:moveTo>
                <a:lnTo>
                  <a:pt x="698500" y="203200"/>
                </a:lnTo>
                <a:lnTo>
                  <a:pt x="698500" y="1071846"/>
                </a:lnTo>
                <a:lnTo>
                  <a:pt x="349250" y="1275046"/>
                </a:lnTo>
                <a:lnTo>
                  <a:pt x="0" y="1071846"/>
                </a:lnTo>
                <a:lnTo>
                  <a:pt x="0" y="203200"/>
                </a:lnTo>
                <a:lnTo>
                  <a:pt x="349250" y="0"/>
                </a:lnTo>
                <a:close/>
              </a:path>
            </a:pathLst>
          </a:custGeom>
          <a:solidFill>
            <a:schemeClr val="bg1"/>
          </a:solidFill>
          <a:ln w="12700">
            <a:solidFill>
              <a:srgbClr val="002060"/>
            </a:solidFill>
            <a:prstDash val="lgDash"/>
          </a:ln>
        </p:spPr>
      </p:sp>
      <p:sp>
        <p:nvSpPr>
          <p:cNvPr id="39" name="Freeform 18"/>
          <p:cNvSpPr/>
          <p:nvPr/>
        </p:nvSpPr>
        <p:spPr>
          <a:xfrm rot="5400000">
            <a:off x="3584564" y="-370717"/>
            <a:ext cx="1305217" cy="5103899"/>
          </a:xfrm>
          <a:custGeom>
            <a:avLst/>
            <a:gdLst/>
            <a:ahLst/>
            <a:cxnLst/>
            <a:rect l="l" t="t" r="r" b="b"/>
            <a:pathLst>
              <a:path w="698500" h="1275046">
                <a:moveTo>
                  <a:pt x="349250" y="0"/>
                </a:moveTo>
                <a:lnTo>
                  <a:pt x="698500" y="203200"/>
                </a:lnTo>
                <a:lnTo>
                  <a:pt x="698500" y="1071846"/>
                </a:lnTo>
                <a:lnTo>
                  <a:pt x="349250" y="1275046"/>
                </a:lnTo>
                <a:lnTo>
                  <a:pt x="0" y="1071846"/>
                </a:lnTo>
                <a:lnTo>
                  <a:pt x="0" y="203200"/>
                </a:lnTo>
                <a:lnTo>
                  <a:pt x="349250" y="0"/>
                </a:lnTo>
                <a:close/>
              </a:path>
            </a:pathLst>
          </a:custGeom>
          <a:solidFill>
            <a:schemeClr val="bg1"/>
          </a:solidFill>
          <a:ln w="12700">
            <a:solidFill>
              <a:srgbClr val="002060"/>
            </a:solidFill>
            <a:prstDash val="lgDash"/>
          </a:ln>
        </p:spPr>
      </p:sp>
      <p:grpSp>
        <p:nvGrpSpPr>
          <p:cNvPr id="2" name="Group 2"/>
          <p:cNvGrpSpPr/>
          <p:nvPr/>
        </p:nvGrpSpPr>
        <p:grpSpPr>
          <a:xfrm>
            <a:off x="577104" y="1600635"/>
            <a:ext cx="1378506" cy="1184653"/>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4" name="TextBox 4"/>
            <p:cNvSpPr txBox="1"/>
            <p:nvPr/>
          </p:nvSpPr>
          <p:spPr>
            <a:xfrm>
              <a:off x="114300" y="-57150"/>
              <a:ext cx="584200" cy="755650"/>
            </a:xfrm>
            <a:prstGeom prst="rect">
              <a:avLst/>
            </a:prstGeom>
          </p:spPr>
          <p:txBody>
            <a:bodyPr lIns="50800" tIns="50800" rIns="50800" bIns="50800" rtlCol="0" anchor="ctr"/>
            <a:lstStyle/>
            <a:p>
              <a:pPr algn="ctr">
                <a:lnSpc>
                  <a:spcPct val="130000"/>
                </a:lnSpc>
              </a:pPr>
              <a:endParaRPr sz="3000" b="1">
                <a:latin typeface="Calibri" pitchFamily="34" charset="0"/>
                <a:cs typeface="Calibri" pitchFamily="34" charset="0"/>
              </a:endParaRPr>
            </a:p>
          </p:txBody>
        </p:sp>
      </p:grpSp>
      <p:grpSp>
        <p:nvGrpSpPr>
          <p:cNvPr id="5" name="Group 5"/>
          <p:cNvGrpSpPr/>
          <p:nvPr/>
        </p:nvGrpSpPr>
        <p:grpSpPr>
          <a:xfrm>
            <a:off x="638409" y="1649188"/>
            <a:ext cx="1255895" cy="1087549"/>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7730" r="-7730"/>
              </a:stretch>
            </a:blipFill>
          </p:spPr>
        </p:sp>
      </p:grpSp>
      <p:grpSp>
        <p:nvGrpSpPr>
          <p:cNvPr id="7" name="Group 7"/>
          <p:cNvGrpSpPr/>
          <p:nvPr/>
        </p:nvGrpSpPr>
        <p:grpSpPr>
          <a:xfrm>
            <a:off x="685800" y="3279209"/>
            <a:ext cx="1378506" cy="1184653"/>
            <a:chOff x="0" y="0"/>
            <a:chExt cx="812800" cy="698500"/>
          </a:xfrm>
        </p:grpSpPr>
        <p:sp>
          <p:nvSpPr>
            <p:cNvPr id="8" name="Freeform 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9" name="TextBox 9"/>
            <p:cNvSpPr txBox="1"/>
            <p:nvPr/>
          </p:nvSpPr>
          <p:spPr>
            <a:xfrm>
              <a:off x="114300" y="-57150"/>
              <a:ext cx="584200" cy="755650"/>
            </a:xfrm>
            <a:prstGeom prst="rect">
              <a:avLst/>
            </a:prstGeom>
          </p:spPr>
          <p:txBody>
            <a:bodyPr lIns="50800" tIns="50800" rIns="50800" bIns="50800" rtlCol="0" anchor="ctr"/>
            <a:lstStyle/>
            <a:p>
              <a:pPr algn="ctr">
                <a:lnSpc>
                  <a:spcPct val="130000"/>
                </a:lnSpc>
              </a:pPr>
              <a:endParaRPr sz="3000" b="1">
                <a:latin typeface="Calibri" pitchFamily="34" charset="0"/>
                <a:cs typeface="Calibri" pitchFamily="34" charset="0"/>
              </a:endParaRPr>
            </a:p>
          </p:txBody>
        </p:sp>
      </p:grpSp>
      <p:grpSp>
        <p:nvGrpSpPr>
          <p:cNvPr id="10" name="Group 10"/>
          <p:cNvGrpSpPr/>
          <p:nvPr/>
        </p:nvGrpSpPr>
        <p:grpSpPr>
          <a:xfrm>
            <a:off x="747106" y="3327762"/>
            <a:ext cx="1255895" cy="1087549"/>
            <a:chOff x="0" y="0"/>
            <a:chExt cx="4282440" cy="3708400"/>
          </a:xfrm>
        </p:grpSpPr>
        <p:sp>
          <p:nvSpPr>
            <p:cNvPr id="11" name="Freeform 11"/>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print"/>
              <a:stretch>
                <a:fillRect l="-87448" t="-11847" b="-11847"/>
              </a:stretch>
            </a:blipFill>
          </p:spPr>
        </p:sp>
      </p:grpSp>
      <p:grpSp>
        <p:nvGrpSpPr>
          <p:cNvPr id="12" name="Group 12"/>
          <p:cNvGrpSpPr/>
          <p:nvPr/>
        </p:nvGrpSpPr>
        <p:grpSpPr>
          <a:xfrm>
            <a:off x="685800" y="5005008"/>
            <a:ext cx="1378506" cy="1184653"/>
            <a:chOff x="0" y="0"/>
            <a:chExt cx="812800" cy="698500"/>
          </a:xfrm>
        </p:grpSpPr>
        <p:sp>
          <p:nvSpPr>
            <p:cNvPr id="13" name="Freeform 1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14" name="TextBox 14"/>
            <p:cNvSpPr txBox="1"/>
            <p:nvPr/>
          </p:nvSpPr>
          <p:spPr>
            <a:xfrm>
              <a:off x="114300" y="-57150"/>
              <a:ext cx="584200" cy="755650"/>
            </a:xfrm>
            <a:prstGeom prst="rect">
              <a:avLst/>
            </a:prstGeom>
          </p:spPr>
          <p:txBody>
            <a:bodyPr lIns="50800" tIns="50800" rIns="50800" bIns="50800" rtlCol="0" anchor="ctr"/>
            <a:lstStyle/>
            <a:p>
              <a:pPr algn="ctr">
                <a:lnSpc>
                  <a:spcPct val="130000"/>
                </a:lnSpc>
              </a:pPr>
              <a:endParaRPr sz="3000" b="1">
                <a:latin typeface="Calibri" pitchFamily="34" charset="0"/>
                <a:cs typeface="Calibri" pitchFamily="34" charset="0"/>
              </a:endParaRPr>
            </a:p>
          </p:txBody>
        </p:sp>
      </p:grpSp>
      <p:grpSp>
        <p:nvGrpSpPr>
          <p:cNvPr id="15" name="Group 15"/>
          <p:cNvGrpSpPr/>
          <p:nvPr/>
        </p:nvGrpSpPr>
        <p:grpSpPr>
          <a:xfrm>
            <a:off x="747106" y="5053560"/>
            <a:ext cx="1255895" cy="1087549"/>
            <a:chOff x="0" y="0"/>
            <a:chExt cx="4282440" cy="3708400"/>
          </a:xfrm>
        </p:grpSpPr>
        <p:sp>
          <p:nvSpPr>
            <p:cNvPr id="16" name="Freeform 1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print"/>
              <a:stretch>
                <a:fillRect t="-7739" b="-7739"/>
              </a:stretch>
            </a:blipFill>
          </p:spPr>
        </p:sp>
      </p:grpSp>
      <p:grpSp>
        <p:nvGrpSpPr>
          <p:cNvPr id="17" name="Group 17"/>
          <p:cNvGrpSpPr/>
          <p:nvPr/>
        </p:nvGrpSpPr>
        <p:grpSpPr>
          <a:xfrm>
            <a:off x="8981405" y="637248"/>
            <a:ext cx="2943116" cy="294311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0000"/>
              </a:srgbClr>
            </a:solidFill>
          </p:spPr>
        </p:sp>
        <p:sp>
          <p:nvSpPr>
            <p:cNvPr id="19" name="TextBox 19"/>
            <p:cNvSpPr txBox="1"/>
            <p:nvPr/>
          </p:nvSpPr>
          <p:spPr>
            <a:xfrm>
              <a:off x="76200" y="19050"/>
              <a:ext cx="660400" cy="717550"/>
            </a:xfrm>
            <a:prstGeom prst="rect">
              <a:avLst/>
            </a:prstGeom>
          </p:spPr>
          <p:txBody>
            <a:bodyPr lIns="50800" tIns="50800" rIns="50800" bIns="50800" rtlCol="0" anchor="ctr"/>
            <a:lstStyle/>
            <a:p>
              <a:pPr algn="ctr">
                <a:lnSpc>
                  <a:spcPct val="130000"/>
                </a:lnSpc>
              </a:pPr>
              <a:endParaRPr sz="3000" b="1">
                <a:latin typeface="Calibri" pitchFamily="34" charset="0"/>
                <a:cs typeface="Calibri" pitchFamily="34" charset="0"/>
              </a:endParaRPr>
            </a:p>
          </p:txBody>
        </p:sp>
      </p:grpSp>
      <p:grpSp>
        <p:nvGrpSpPr>
          <p:cNvPr id="20" name="Group 20"/>
          <p:cNvGrpSpPr/>
          <p:nvPr/>
        </p:nvGrpSpPr>
        <p:grpSpPr>
          <a:xfrm>
            <a:off x="7515705" y="3443080"/>
            <a:ext cx="2698029" cy="2698029"/>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0000"/>
              </a:srgbClr>
            </a:solidFill>
          </p:spPr>
        </p:sp>
        <p:sp>
          <p:nvSpPr>
            <p:cNvPr id="22" name="TextBox 22"/>
            <p:cNvSpPr txBox="1"/>
            <p:nvPr/>
          </p:nvSpPr>
          <p:spPr>
            <a:xfrm>
              <a:off x="76200" y="19050"/>
              <a:ext cx="660400" cy="717550"/>
            </a:xfrm>
            <a:prstGeom prst="rect">
              <a:avLst/>
            </a:prstGeom>
          </p:spPr>
          <p:txBody>
            <a:bodyPr lIns="50800" tIns="50800" rIns="50800" bIns="50800" rtlCol="0" anchor="ctr"/>
            <a:lstStyle/>
            <a:p>
              <a:pPr algn="ctr">
                <a:lnSpc>
                  <a:spcPct val="130000"/>
                </a:lnSpc>
              </a:pPr>
              <a:endParaRPr sz="3000" b="1">
                <a:latin typeface="Calibri" pitchFamily="34" charset="0"/>
                <a:cs typeface="Calibri" pitchFamily="34" charset="0"/>
              </a:endParaRPr>
            </a:p>
          </p:txBody>
        </p:sp>
      </p:grpSp>
      <p:grpSp>
        <p:nvGrpSpPr>
          <p:cNvPr id="23" name="Group 23"/>
          <p:cNvGrpSpPr/>
          <p:nvPr/>
        </p:nvGrpSpPr>
        <p:grpSpPr>
          <a:xfrm>
            <a:off x="9405330" y="2884555"/>
            <a:ext cx="2381587" cy="2381587"/>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0000"/>
              </a:srgbClr>
            </a:solidFill>
          </p:spPr>
        </p:sp>
        <p:sp>
          <p:nvSpPr>
            <p:cNvPr id="25" name="TextBox 25"/>
            <p:cNvSpPr txBox="1"/>
            <p:nvPr/>
          </p:nvSpPr>
          <p:spPr>
            <a:xfrm>
              <a:off x="76200" y="19050"/>
              <a:ext cx="660400" cy="717550"/>
            </a:xfrm>
            <a:prstGeom prst="rect">
              <a:avLst/>
            </a:prstGeom>
          </p:spPr>
          <p:txBody>
            <a:bodyPr lIns="50800" tIns="50800" rIns="50800" bIns="50800" rtlCol="0" anchor="ctr"/>
            <a:lstStyle/>
            <a:p>
              <a:pPr algn="ctr">
                <a:lnSpc>
                  <a:spcPct val="130000"/>
                </a:lnSpc>
              </a:pPr>
              <a:endParaRPr sz="3000" b="1">
                <a:latin typeface="Calibri" pitchFamily="34" charset="0"/>
                <a:cs typeface="Calibri" pitchFamily="34" charset="0"/>
              </a:endParaRPr>
            </a:p>
          </p:txBody>
        </p:sp>
      </p:grpSp>
      <p:grpSp>
        <p:nvGrpSpPr>
          <p:cNvPr id="26" name="Group 26"/>
          <p:cNvGrpSpPr/>
          <p:nvPr/>
        </p:nvGrpSpPr>
        <p:grpSpPr>
          <a:xfrm>
            <a:off x="8196578" y="1932882"/>
            <a:ext cx="1208753" cy="1208753"/>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0000"/>
              </a:srgbClr>
            </a:solidFill>
          </p:spPr>
        </p:sp>
        <p:sp>
          <p:nvSpPr>
            <p:cNvPr id="28" name="TextBox 28"/>
            <p:cNvSpPr txBox="1"/>
            <p:nvPr/>
          </p:nvSpPr>
          <p:spPr>
            <a:xfrm>
              <a:off x="76200" y="19050"/>
              <a:ext cx="660400" cy="717550"/>
            </a:xfrm>
            <a:prstGeom prst="rect">
              <a:avLst/>
            </a:prstGeom>
          </p:spPr>
          <p:txBody>
            <a:bodyPr lIns="50800" tIns="50800" rIns="50800" bIns="50800" rtlCol="0" anchor="ctr"/>
            <a:lstStyle/>
            <a:p>
              <a:pPr algn="ctr">
                <a:lnSpc>
                  <a:spcPct val="130000"/>
                </a:lnSpc>
              </a:pPr>
              <a:endParaRPr sz="3000" b="1">
                <a:latin typeface="Calibri" pitchFamily="34" charset="0"/>
                <a:cs typeface="Calibri" pitchFamily="34" charset="0"/>
              </a:endParaRPr>
            </a:p>
          </p:txBody>
        </p:sp>
      </p:grpSp>
      <p:sp>
        <p:nvSpPr>
          <p:cNvPr id="29" name="Freeform 29"/>
          <p:cNvSpPr/>
          <p:nvPr/>
        </p:nvSpPr>
        <p:spPr>
          <a:xfrm>
            <a:off x="7247864" y="2358515"/>
            <a:ext cx="3039818" cy="2763471"/>
          </a:xfrm>
          <a:custGeom>
            <a:avLst/>
            <a:gdLst/>
            <a:ahLst/>
            <a:cxnLst/>
            <a:rect l="l" t="t" r="r" b="b"/>
            <a:pathLst>
              <a:path w="6597531" h="5997756">
                <a:moveTo>
                  <a:pt x="0" y="0"/>
                </a:moveTo>
                <a:lnTo>
                  <a:pt x="6597532" y="0"/>
                </a:lnTo>
                <a:lnTo>
                  <a:pt x="6597532" y="5997756"/>
                </a:lnTo>
                <a:lnTo>
                  <a:pt x="0" y="5997756"/>
                </a:lnTo>
                <a:lnTo>
                  <a:pt x="0" y="0"/>
                </a:lnTo>
                <a:close/>
              </a:path>
            </a:pathLst>
          </a:custGeom>
          <a:blipFill>
            <a:blip r:embed="rId5">
              <a:extLst>
                <a:ext uri="{BEBA8EAE-BF5A-486C-A8C5-ECC9F3942E4B}">
                  <a14:imgProps xmlns:a14="http://schemas.microsoft.com/office/drawing/2010/main">
                    <a14:imgLayer r:embed="rId6">
                      <a14:imgEffect>
                        <a14:saturation sat="400000"/>
                      </a14:imgEffect>
                    </a14:imgLayer>
                  </a14:imgProps>
                </a:ext>
                <a:ext uri="{96DAC541-7B7A-43D3-8B79-37D633B846F1}">
                  <asvg:svgBlip xmlns:asvg="http://schemas.microsoft.com/office/drawing/2016/SVG/main" xmlns="" r:embed="rId7"/>
                </a:ext>
              </a:extLst>
            </a:blip>
            <a:stretch>
              <a:fillRect/>
            </a:stretch>
          </a:blipFill>
        </p:spPr>
      </p:sp>
      <p:sp>
        <p:nvSpPr>
          <p:cNvPr id="30" name="Freeform 30"/>
          <p:cNvSpPr/>
          <p:nvPr/>
        </p:nvSpPr>
        <p:spPr>
          <a:xfrm rot="-1998955">
            <a:off x="7690871" y="1588753"/>
            <a:ext cx="1349671" cy="581585"/>
          </a:xfrm>
          <a:custGeom>
            <a:avLst/>
            <a:gdLst/>
            <a:ahLst/>
            <a:cxnLst/>
            <a:rect l="l" t="t" r="r" b="b"/>
            <a:pathLst>
              <a:path w="2024506" h="872378">
                <a:moveTo>
                  <a:pt x="0" y="0"/>
                </a:moveTo>
                <a:lnTo>
                  <a:pt x="2024506" y="0"/>
                </a:lnTo>
                <a:lnTo>
                  <a:pt x="2024506" y="872378"/>
                </a:lnTo>
                <a:lnTo>
                  <a:pt x="0" y="87237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1" name="Freeform 31"/>
          <p:cNvSpPr/>
          <p:nvPr/>
        </p:nvSpPr>
        <p:spPr>
          <a:xfrm rot="9740285">
            <a:off x="8765708" y="5053522"/>
            <a:ext cx="1349671" cy="581585"/>
          </a:xfrm>
          <a:custGeom>
            <a:avLst/>
            <a:gdLst/>
            <a:ahLst/>
            <a:cxnLst/>
            <a:rect l="l" t="t" r="r" b="b"/>
            <a:pathLst>
              <a:path w="2024506" h="872378">
                <a:moveTo>
                  <a:pt x="0" y="0"/>
                </a:moveTo>
                <a:lnTo>
                  <a:pt x="2024506" y="0"/>
                </a:lnTo>
                <a:lnTo>
                  <a:pt x="2024506" y="872378"/>
                </a:lnTo>
                <a:lnTo>
                  <a:pt x="0" y="87237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2" name="Freeform 32"/>
          <p:cNvSpPr/>
          <p:nvPr/>
        </p:nvSpPr>
        <p:spPr>
          <a:xfrm flipH="1">
            <a:off x="6808504" y="5049942"/>
            <a:ext cx="551279" cy="588744"/>
          </a:xfrm>
          <a:custGeom>
            <a:avLst/>
            <a:gdLst/>
            <a:ahLst/>
            <a:cxnLst/>
            <a:rect l="l" t="t" r="r" b="b"/>
            <a:pathLst>
              <a:path w="826918" h="883116">
                <a:moveTo>
                  <a:pt x="826918" y="0"/>
                </a:moveTo>
                <a:lnTo>
                  <a:pt x="0" y="0"/>
                </a:lnTo>
                <a:lnTo>
                  <a:pt x="0" y="883117"/>
                </a:lnTo>
                <a:lnTo>
                  <a:pt x="826918" y="883117"/>
                </a:lnTo>
                <a:lnTo>
                  <a:pt x="826918" y="0"/>
                </a:lnTo>
                <a:close/>
              </a:path>
            </a:pathLst>
          </a:custGeom>
          <a:blipFill>
            <a:blip r:embed="rId10" cstate="print">
              <a:extLst>
                <a:ext uri="{96DAC541-7B7A-43D3-8B79-37D633B846F1}">
                  <asvg:svgBlip xmlns:asvg="http://schemas.microsoft.com/office/drawing/2016/SVG/main" xmlns="" r:embed="rId11"/>
                </a:ext>
              </a:extLst>
            </a:blip>
            <a:stretch>
              <a:fillRect/>
            </a:stretch>
          </a:blipFill>
        </p:spPr>
      </p:sp>
      <p:sp>
        <p:nvSpPr>
          <p:cNvPr id="33" name="Freeform 33"/>
          <p:cNvSpPr/>
          <p:nvPr/>
        </p:nvSpPr>
        <p:spPr>
          <a:xfrm>
            <a:off x="685800" y="1676839"/>
            <a:ext cx="1063349" cy="980940"/>
          </a:xfrm>
          <a:custGeom>
            <a:avLst/>
            <a:gdLst/>
            <a:ahLst/>
            <a:cxnLst/>
            <a:rect l="l" t="t" r="r" b="b"/>
            <a:pathLst>
              <a:path w="1595024" h="1471410">
                <a:moveTo>
                  <a:pt x="0" y="0"/>
                </a:moveTo>
                <a:lnTo>
                  <a:pt x="1595024" y="0"/>
                </a:lnTo>
                <a:lnTo>
                  <a:pt x="1595024" y="1471410"/>
                </a:lnTo>
                <a:lnTo>
                  <a:pt x="0" y="1471410"/>
                </a:lnTo>
                <a:lnTo>
                  <a:pt x="0" y="0"/>
                </a:lnTo>
                <a:close/>
              </a:path>
            </a:pathLst>
          </a:custGeom>
          <a:blipFill>
            <a:blip r:embed="rId12" cstate="print">
              <a:extLst>
                <a:ext uri="{96DAC541-7B7A-43D3-8B79-37D633B846F1}">
                  <asvg:svgBlip xmlns:asvg="http://schemas.microsoft.com/office/drawing/2016/SVG/main" xmlns="" r:embed="rId13"/>
                </a:ext>
              </a:extLst>
            </a:blip>
            <a:stretch>
              <a:fillRect/>
            </a:stretch>
          </a:blipFill>
        </p:spPr>
      </p:sp>
      <p:sp>
        <p:nvSpPr>
          <p:cNvPr id="34" name="Freeform 34"/>
          <p:cNvSpPr/>
          <p:nvPr/>
        </p:nvSpPr>
        <p:spPr>
          <a:xfrm>
            <a:off x="837532" y="3385421"/>
            <a:ext cx="1056772" cy="972230"/>
          </a:xfrm>
          <a:custGeom>
            <a:avLst/>
            <a:gdLst/>
            <a:ahLst/>
            <a:cxnLst/>
            <a:rect l="l" t="t" r="r" b="b"/>
            <a:pathLst>
              <a:path w="1585158" h="1458345">
                <a:moveTo>
                  <a:pt x="0" y="0"/>
                </a:moveTo>
                <a:lnTo>
                  <a:pt x="1585158" y="0"/>
                </a:lnTo>
                <a:lnTo>
                  <a:pt x="1585158" y="1458345"/>
                </a:lnTo>
                <a:lnTo>
                  <a:pt x="0" y="145834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5" name="TextBox 35"/>
          <p:cNvSpPr txBox="1"/>
          <p:nvPr/>
        </p:nvSpPr>
        <p:spPr>
          <a:xfrm>
            <a:off x="2322105" y="1579338"/>
            <a:ext cx="3905801" cy="1071062"/>
          </a:xfrm>
          <a:prstGeom prst="rect">
            <a:avLst/>
          </a:prstGeom>
        </p:spPr>
        <p:txBody>
          <a:bodyPr lIns="0" tIns="0" rIns="0" bIns="0" rtlCol="0" anchor="t">
            <a:spAutoFit/>
          </a:bodyPr>
          <a:lstStyle/>
          <a:p>
            <a:pPr algn="ctr">
              <a:lnSpc>
                <a:spcPct val="120000"/>
              </a:lnSpc>
            </a:pPr>
            <a:r>
              <a:rPr lang="en-US" sz="3000" b="1" dirty="0" err="1">
                <a:solidFill>
                  <a:srgbClr val="000000"/>
                </a:solidFill>
                <a:latin typeface="Calibri" pitchFamily="34" charset="0"/>
                <a:cs typeface="Calibri" pitchFamily="34" charset="0"/>
              </a:rPr>
              <a:t>Mỗi</a:t>
            </a:r>
            <a:r>
              <a:rPr lang="en-US" sz="3000" b="1" dirty="0">
                <a:solidFill>
                  <a:srgbClr val="000000"/>
                </a:solidFill>
                <a:latin typeface="Calibri" pitchFamily="34" charset="0"/>
                <a:cs typeface="Calibri" pitchFamily="34" charset="0"/>
              </a:rPr>
              <a:t> </a:t>
            </a:r>
            <a:r>
              <a:rPr lang="en-US" sz="3000" b="1" dirty="0" err="1">
                <a:solidFill>
                  <a:srgbClr val="000000"/>
                </a:solidFill>
                <a:latin typeface="Calibri" pitchFamily="34" charset="0"/>
                <a:cs typeface="Calibri" pitchFamily="34" charset="0"/>
              </a:rPr>
              <a:t>nhóm</a:t>
            </a:r>
            <a:r>
              <a:rPr lang="en-US" sz="3000" b="1" dirty="0">
                <a:solidFill>
                  <a:srgbClr val="00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báo</a:t>
            </a:r>
            <a:r>
              <a:rPr lang="en-US" sz="3000" b="1" dirty="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cáo</a:t>
            </a:r>
            <a:r>
              <a:rPr lang="en-US" sz="3000" b="1" dirty="0">
                <a:solidFill>
                  <a:srgbClr val="FF0000"/>
                </a:solidFill>
                <a:latin typeface="Calibri" pitchFamily="34" charset="0"/>
                <a:cs typeface="Calibri" pitchFamily="34" charset="0"/>
              </a:rPr>
              <a:t> </a:t>
            </a:r>
            <a:r>
              <a:rPr lang="en-US" sz="3000" b="1" err="1">
                <a:solidFill>
                  <a:srgbClr val="000000"/>
                </a:solidFill>
                <a:latin typeface="Calibri" pitchFamily="34" charset="0"/>
                <a:cs typeface="Calibri" pitchFamily="34" charset="0"/>
              </a:rPr>
              <a:t>sản</a:t>
            </a:r>
            <a:r>
              <a:rPr lang="en-US" sz="3000" b="1">
                <a:solidFill>
                  <a:srgbClr val="000000"/>
                </a:solidFill>
                <a:latin typeface="Calibri" pitchFamily="34" charset="0"/>
                <a:cs typeface="Calibri" pitchFamily="34" charset="0"/>
              </a:rPr>
              <a:t> </a:t>
            </a:r>
            <a:r>
              <a:rPr lang="en-US" sz="3000" b="1" smtClean="0">
                <a:solidFill>
                  <a:srgbClr val="000000"/>
                </a:solidFill>
                <a:latin typeface="Calibri" pitchFamily="34" charset="0"/>
                <a:cs typeface="Calibri" pitchFamily="34" charset="0"/>
              </a:rPr>
              <a:t>phẩm; tối </a:t>
            </a:r>
            <a:r>
              <a:rPr lang="en-US" sz="3000" b="1" dirty="0" err="1">
                <a:solidFill>
                  <a:srgbClr val="000000"/>
                </a:solidFill>
                <a:latin typeface="Calibri" pitchFamily="34" charset="0"/>
                <a:cs typeface="Calibri" pitchFamily="34" charset="0"/>
              </a:rPr>
              <a:t>đa</a:t>
            </a:r>
            <a:r>
              <a:rPr lang="en-US" sz="3000" b="1" dirty="0">
                <a:solidFill>
                  <a:srgbClr val="000000"/>
                </a:solidFill>
                <a:latin typeface="Calibri" pitchFamily="34" charset="0"/>
                <a:cs typeface="Calibri" pitchFamily="34" charset="0"/>
              </a:rPr>
              <a:t> </a:t>
            </a:r>
            <a:r>
              <a:rPr lang="en-US" sz="3000" b="1" err="1">
                <a:solidFill>
                  <a:srgbClr val="000000"/>
                </a:solidFill>
                <a:latin typeface="Calibri" pitchFamily="34" charset="0"/>
                <a:cs typeface="Calibri" pitchFamily="34" charset="0"/>
              </a:rPr>
              <a:t>là</a:t>
            </a:r>
            <a:r>
              <a:rPr lang="en-US" sz="3000" b="1">
                <a:solidFill>
                  <a:srgbClr val="000000"/>
                </a:solidFill>
                <a:latin typeface="Calibri" pitchFamily="34" charset="0"/>
                <a:cs typeface="Calibri" pitchFamily="34" charset="0"/>
              </a:rPr>
              <a:t> </a:t>
            </a:r>
            <a:r>
              <a:rPr lang="en-US" sz="3000" b="1" dirty="0" smtClean="0">
                <a:solidFill>
                  <a:srgbClr val="FF0000"/>
                </a:solidFill>
                <a:latin typeface="Calibri" pitchFamily="34" charset="0"/>
                <a:cs typeface="Calibri" pitchFamily="34" charset="0"/>
              </a:rPr>
              <a:t>3</a:t>
            </a:r>
            <a:r>
              <a:rPr lang="en-US" sz="3000" b="1" smtClean="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phút</a:t>
            </a:r>
            <a:endParaRPr lang="en-US" sz="3000" b="1" dirty="0">
              <a:solidFill>
                <a:srgbClr val="FF0000"/>
              </a:solidFill>
              <a:latin typeface="Calibri" pitchFamily="34" charset="0"/>
              <a:cs typeface="Calibri" pitchFamily="34" charset="0"/>
            </a:endParaRPr>
          </a:p>
        </p:txBody>
      </p:sp>
      <p:sp>
        <p:nvSpPr>
          <p:cNvPr id="36" name="TextBox 36"/>
          <p:cNvSpPr txBox="1"/>
          <p:nvPr/>
        </p:nvSpPr>
        <p:spPr>
          <a:xfrm>
            <a:off x="3024811" y="221605"/>
            <a:ext cx="8132647" cy="735586"/>
          </a:xfrm>
          <a:prstGeom prst="rect">
            <a:avLst/>
          </a:prstGeom>
        </p:spPr>
        <p:txBody>
          <a:bodyPr lIns="0" tIns="0" rIns="0" bIns="0" rtlCol="0" anchor="t">
            <a:spAutoFit/>
          </a:bodyPr>
          <a:lstStyle/>
          <a:p>
            <a:pPr algn="ctr">
              <a:lnSpc>
                <a:spcPct val="130000"/>
              </a:lnSpc>
            </a:pPr>
            <a:r>
              <a:rPr lang="en-US" sz="4000" b="1" dirty="0">
                <a:solidFill>
                  <a:srgbClr val="000B5D"/>
                </a:solidFill>
                <a:latin typeface="Calibri" pitchFamily="34" charset="0"/>
                <a:cs typeface="Calibri" pitchFamily="34" charset="0"/>
              </a:rPr>
              <a:t>BÁO CÁO SẢN PHẨM </a:t>
            </a:r>
          </a:p>
        </p:txBody>
      </p:sp>
      <p:sp>
        <p:nvSpPr>
          <p:cNvPr id="37" name="TextBox 37"/>
          <p:cNvSpPr txBox="1"/>
          <p:nvPr/>
        </p:nvSpPr>
        <p:spPr>
          <a:xfrm>
            <a:off x="2272938" y="3257912"/>
            <a:ext cx="4323806" cy="1107996"/>
          </a:xfrm>
          <a:prstGeom prst="rect">
            <a:avLst/>
          </a:prstGeom>
        </p:spPr>
        <p:txBody>
          <a:bodyPr wrap="square" lIns="0" tIns="0" rIns="0" bIns="0" rtlCol="0" anchor="t">
            <a:spAutoFit/>
          </a:bodyPr>
          <a:lstStyle/>
          <a:p>
            <a:pPr algn="ctr">
              <a:lnSpc>
                <a:spcPct val="120000"/>
              </a:lnSpc>
            </a:pPr>
            <a:r>
              <a:rPr lang="en-US" sz="3000" b="1" dirty="0" err="1">
                <a:solidFill>
                  <a:srgbClr val="000000"/>
                </a:solidFill>
                <a:latin typeface="Calibri" pitchFamily="34" charset="0"/>
                <a:cs typeface="Calibri" pitchFamily="34" charset="0"/>
              </a:rPr>
              <a:t>Các</a:t>
            </a:r>
            <a:r>
              <a:rPr lang="en-US" sz="3000" b="1" dirty="0">
                <a:solidFill>
                  <a:srgbClr val="000000"/>
                </a:solidFill>
                <a:latin typeface="Calibri" pitchFamily="34" charset="0"/>
                <a:cs typeface="Calibri" pitchFamily="34" charset="0"/>
              </a:rPr>
              <a:t> </a:t>
            </a:r>
            <a:r>
              <a:rPr lang="en-US" sz="3000" b="1" dirty="0" err="1">
                <a:solidFill>
                  <a:srgbClr val="000000"/>
                </a:solidFill>
                <a:latin typeface="Calibri" pitchFamily="34" charset="0"/>
                <a:cs typeface="Calibri" pitchFamily="34" charset="0"/>
              </a:rPr>
              <a:t>nhóm</a:t>
            </a:r>
            <a:r>
              <a:rPr lang="en-US" sz="3000" b="1" dirty="0">
                <a:solidFill>
                  <a:srgbClr val="00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lắng</a:t>
            </a:r>
            <a:r>
              <a:rPr lang="en-US" sz="3000" b="1" dirty="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nghe</a:t>
            </a:r>
            <a:r>
              <a:rPr lang="en-US" sz="3000" b="1" dirty="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ghi</a:t>
            </a:r>
            <a:r>
              <a:rPr lang="en-US" sz="3000" b="1" dirty="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chép</a:t>
            </a:r>
            <a:r>
              <a:rPr lang="en-US" sz="3000" b="1" dirty="0">
                <a:solidFill>
                  <a:srgbClr val="FF0000"/>
                </a:solidFill>
                <a:latin typeface="Calibri" pitchFamily="34" charset="0"/>
                <a:cs typeface="Calibri" pitchFamily="34" charset="0"/>
              </a:rPr>
              <a:t> </a:t>
            </a:r>
            <a:r>
              <a:rPr lang="en-US" sz="3000" b="1" dirty="0" err="1">
                <a:solidFill>
                  <a:srgbClr val="000000"/>
                </a:solidFill>
                <a:latin typeface="Calibri" pitchFamily="34" charset="0"/>
                <a:cs typeface="Calibri" pitchFamily="34" charset="0"/>
              </a:rPr>
              <a:t>và</a:t>
            </a:r>
            <a:r>
              <a:rPr lang="en-US" sz="3000" b="1" dirty="0">
                <a:solidFill>
                  <a:srgbClr val="00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đặt</a:t>
            </a:r>
            <a:r>
              <a:rPr lang="en-US" sz="3000" b="1" dirty="0">
                <a:solidFill>
                  <a:srgbClr val="FF0000"/>
                </a:solidFill>
                <a:latin typeface="Calibri" pitchFamily="34" charset="0"/>
                <a:cs typeface="Calibri" pitchFamily="34" charset="0"/>
              </a:rPr>
              <a:t> </a:t>
            </a:r>
            <a:r>
              <a:rPr lang="en-US" sz="3000" b="1" err="1">
                <a:solidFill>
                  <a:srgbClr val="FF0000"/>
                </a:solidFill>
                <a:latin typeface="Calibri" pitchFamily="34" charset="0"/>
                <a:cs typeface="Calibri" pitchFamily="34" charset="0"/>
              </a:rPr>
              <a:t>câu</a:t>
            </a:r>
            <a:r>
              <a:rPr lang="en-US" sz="3000" b="1">
                <a:solidFill>
                  <a:srgbClr val="FF0000"/>
                </a:solidFill>
                <a:latin typeface="Calibri" pitchFamily="34" charset="0"/>
                <a:cs typeface="Calibri" pitchFamily="34" charset="0"/>
              </a:rPr>
              <a:t> </a:t>
            </a:r>
            <a:r>
              <a:rPr lang="en-US" sz="3000" b="1" smtClean="0">
                <a:solidFill>
                  <a:srgbClr val="FF0000"/>
                </a:solidFill>
                <a:latin typeface="Calibri" pitchFamily="34" charset="0"/>
                <a:cs typeface="Calibri" pitchFamily="34" charset="0"/>
              </a:rPr>
              <a:t>hỏi</a:t>
            </a:r>
            <a:endParaRPr lang="en-US" sz="3000" b="1" dirty="0">
              <a:solidFill>
                <a:srgbClr val="000000"/>
              </a:solidFill>
              <a:latin typeface="Calibri" pitchFamily="34" charset="0"/>
              <a:cs typeface="Calibri" pitchFamily="34" charset="0"/>
            </a:endParaRPr>
          </a:p>
        </p:txBody>
      </p:sp>
      <p:sp>
        <p:nvSpPr>
          <p:cNvPr id="38" name="TextBox 38"/>
          <p:cNvSpPr txBox="1"/>
          <p:nvPr/>
        </p:nvSpPr>
        <p:spPr>
          <a:xfrm>
            <a:off x="2455292" y="5101346"/>
            <a:ext cx="3905801" cy="1071062"/>
          </a:xfrm>
          <a:prstGeom prst="rect">
            <a:avLst/>
          </a:prstGeom>
        </p:spPr>
        <p:txBody>
          <a:bodyPr lIns="0" tIns="0" rIns="0" bIns="0" rtlCol="0" anchor="t">
            <a:spAutoFit/>
          </a:bodyPr>
          <a:lstStyle/>
          <a:p>
            <a:pPr algn="ctr">
              <a:lnSpc>
                <a:spcPct val="120000"/>
              </a:lnSpc>
            </a:pPr>
            <a:r>
              <a:rPr lang="en-US" sz="3000" b="1" dirty="0" err="1">
                <a:solidFill>
                  <a:srgbClr val="FF0000"/>
                </a:solidFill>
                <a:latin typeface="Calibri" pitchFamily="34" charset="0"/>
                <a:cs typeface="Calibri" pitchFamily="34" charset="0"/>
              </a:rPr>
              <a:t>Điểm</a:t>
            </a:r>
            <a:r>
              <a:rPr lang="en-US" sz="3000" b="1" dirty="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cộng</a:t>
            </a:r>
            <a:r>
              <a:rPr lang="en-US" sz="3000" b="1" dirty="0">
                <a:solidFill>
                  <a:srgbClr val="FF0000"/>
                </a:solidFill>
                <a:latin typeface="Calibri" pitchFamily="34" charset="0"/>
                <a:cs typeface="Calibri" pitchFamily="34" charset="0"/>
              </a:rPr>
              <a:t> </a:t>
            </a:r>
            <a:r>
              <a:rPr lang="en-US" sz="3000" b="1" dirty="0" err="1">
                <a:solidFill>
                  <a:srgbClr val="000000"/>
                </a:solidFill>
                <a:latin typeface="Calibri" pitchFamily="34" charset="0"/>
                <a:cs typeface="Calibri" pitchFamily="34" charset="0"/>
              </a:rPr>
              <a:t>cho</a:t>
            </a:r>
            <a:r>
              <a:rPr lang="en-US" sz="3000" b="1" dirty="0">
                <a:solidFill>
                  <a:srgbClr val="000000"/>
                </a:solidFill>
                <a:latin typeface="Calibri" pitchFamily="34" charset="0"/>
                <a:cs typeface="Calibri" pitchFamily="34" charset="0"/>
              </a:rPr>
              <a:t> </a:t>
            </a:r>
            <a:r>
              <a:rPr lang="en-US" sz="3000" b="1" dirty="0" err="1">
                <a:solidFill>
                  <a:srgbClr val="000000"/>
                </a:solidFill>
                <a:latin typeface="Calibri" pitchFamily="34" charset="0"/>
                <a:cs typeface="Calibri" pitchFamily="34" charset="0"/>
              </a:rPr>
              <a:t>các</a:t>
            </a:r>
            <a:r>
              <a:rPr lang="en-US" sz="3000" b="1" dirty="0">
                <a:solidFill>
                  <a:srgbClr val="000000"/>
                </a:solidFill>
                <a:latin typeface="Calibri" pitchFamily="34" charset="0"/>
                <a:cs typeface="Calibri" pitchFamily="34" charset="0"/>
              </a:rPr>
              <a:t> </a:t>
            </a:r>
            <a:r>
              <a:rPr lang="en-US" sz="3000" b="1" dirty="0" err="1">
                <a:solidFill>
                  <a:srgbClr val="000000"/>
                </a:solidFill>
                <a:latin typeface="Calibri" pitchFamily="34" charset="0"/>
                <a:cs typeface="Calibri" pitchFamily="34" charset="0"/>
              </a:rPr>
              <a:t>câu</a:t>
            </a:r>
            <a:r>
              <a:rPr lang="en-US" sz="3000" b="1" dirty="0">
                <a:solidFill>
                  <a:srgbClr val="00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hỏi</a:t>
            </a:r>
            <a:r>
              <a:rPr lang="en-US" sz="3000" b="1" dirty="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trả</a:t>
            </a:r>
            <a:r>
              <a:rPr lang="en-US" sz="3000" b="1" dirty="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lời</a:t>
            </a:r>
            <a:r>
              <a:rPr lang="en-US" sz="3000" b="1" dirty="0">
                <a:solidFill>
                  <a:srgbClr val="FF0000"/>
                </a:solidFill>
                <a:latin typeface="Calibri" pitchFamily="34" charset="0"/>
                <a:cs typeface="Calibri" pitchFamily="34" charset="0"/>
              </a:rPr>
              <a:t> hay</a:t>
            </a:r>
          </a:p>
        </p:txBody>
      </p:sp>
      <p:sp>
        <p:nvSpPr>
          <p:cNvPr id="44" name="Freeform 3"/>
          <p:cNvSpPr/>
          <p:nvPr/>
        </p:nvSpPr>
        <p:spPr>
          <a:xfrm rot="-5400000">
            <a:off x="7949942" y="2337879"/>
            <a:ext cx="7112516" cy="2267115"/>
          </a:xfrm>
          <a:custGeom>
            <a:avLst/>
            <a:gdLst/>
            <a:ahLst/>
            <a:cxnLst/>
            <a:rect l="l" t="t" r="r" b="b"/>
            <a:pathLst>
              <a:path w="10668774" h="3400672">
                <a:moveTo>
                  <a:pt x="0" y="0"/>
                </a:moveTo>
                <a:lnTo>
                  <a:pt x="10668774" y="0"/>
                </a:lnTo>
                <a:lnTo>
                  <a:pt x="10668774" y="3400671"/>
                </a:lnTo>
                <a:lnTo>
                  <a:pt x="0" y="3400671"/>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45" name="Freeform 4"/>
          <p:cNvSpPr/>
          <p:nvPr/>
        </p:nvSpPr>
        <p:spPr>
          <a:xfrm rot="-4159473">
            <a:off x="8977306" y="622783"/>
            <a:ext cx="5057789" cy="733379"/>
          </a:xfrm>
          <a:custGeom>
            <a:avLst/>
            <a:gdLst/>
            <a:ahLst/>
            <a:cxnLst/>
            <a:rect l="l" t="t" r="r" b="b"/>
            <a:pathLst>
              <a:path w="7586684" h="1100069">
                <a:moveTo>
                  <a:pt x="0" y="0"/>
                </a:moveTo>
                <a:lnTo>
                  <a:pt x="7586684" y="0"/>
                </a:lnTo>
                <a:lnTo>
                  <a:pt x="7586684" y="1100069"/>
                </a:lnTo>
                <a:lnTo>
                  <a:pt x="0" y="1100069"/>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46" name="Freeform 5"/>
          <p:cNvSpPr/>
          <p:nvPr/>
        </p:nvSpPr>
        <p:spPr>
          <a:xfrm rot="-6330590">
            <a:off x="9081290" y="5462472"/>
            <a:ext cx="5057789" cy="733379"/>
          </a:xfrm>
          <a:custGeom>
            <a:avLst/>
            <a:gdLst/>
            <a:ahLst/>
            <a:cxnLst/>
            <a:rect l="l" t="t" r="r" b="b"/>
            <a:pathLst>
              <a:path w="7586684" h="1100069">
                <a:moveTo>
                  <a:pt x="0" y="0"/>
                </a:moveTo>
                <a:lnTo>
                  <a:pt x="7586684" y="0"/>
                </a:lnTo>
                <a:lnTo>
                  <a:pt x="7586684" y="1100069"/>
                </a:lnTo>
                <a:lnTo>
                  <a:pt x="0" y="1100069"/>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47" name="Freeform 7"/>
          <p:cNvSpPr/>
          <p:nvPr/>
        </p:nvSpPr>
        <p:spPr>
          <a:xfrm rot="628698">
            <a:off x="9008685" y="-1456423"/>
            <a:ext cx="2153412" cy="2743200"/>
          </a:xfrm>
          <a:custGeom>
            <a:avLst/>
            <a:gdLst/>
            <a:ahLst/>
            <a:cxnLst/>
            <a:rect l="l" t="t" r="r" b="b"/>
            <a:pathLst>
              <a:path w="3230118" h="4114800">
                <a:moveTo>
                  <a:pt x="0" y="0"/>
                </a:moveTo>
                <a:lnTo>
                  <a:pt x="3230118" y="0"/>
                </a:lnTo>
                <a:lnTo>
                  <a:pt x="3230118" y="4114800"/>
                </a:lnTo>
                <a:lnTo>
                  <a:pt x="0" y="411480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Tree>
    <p:extLst>
      <p:ext uri="{BB962C8B-B14F-4D97-AF65-F5344CB8AC3E}">
        <p14:creationId xmlns:p14="http://schemas.microsoft.com/office/powerpoint/2010/main" val="424665190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left)">
                                      <p:cBhvr>
                                        <p:cTn id="24" dur="500"/>
                                        <p:tgtEl>
                                          <p:spTgt spid="41"/>
                                        </p:tgtEl>
                                      </p:cBhvr>
                                    </p:animEffect>
                                  </p:childTnLst>
                                </p:cTn>
                              </p:par>
                              <p:par>
                                <p:cTn id="25" presetID="22" presetClass="entr" presetSubtype="8"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22" presetClass="entr" presetSubtype="8"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par>
                                <p:cTn id="31" presetID="22" presetClass="entr" presetSubtype="8"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ipe(left)">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left)">
                                      <p:cBhvr>
                                        <p:cTn id="41" dur="500"/>
                                        <p:tgtEl>
                                          <p:spTgt spid="42"/>
                                        </p:tgtEl>
                                      </p:cBhvr>
                                    </p:animEffect>
                                  </p:childTnLst>
                                </p:cTn>
                              </p:par>
                              <p:par>
                                <p:cTn id="42" presetID="22" presetClass="entr" presetSubtype="8"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par>
                                <p:cTn id="45" presetID="2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ipe(left)">
                                      <p:cBhvr>
                                        <p:cTn id="5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3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308210" y="4618247"/>
            <a:ext cx="10172965" cy="2197104"/>
          </a:xfrm>
          <a:custGeom>
            <a:avLst/>
            <a:gdLst/>
            <a:ahLst/>
            <a:cxnLst/>
            <a:rect l="l" t="t" r="r" b="b"/>
            <a:pathLst>
              <a:path w="15259447" h="3295656">
                <a:moveTo>
                  <a:pt x="0" y="0"/>
                </a:moveTo>
                <a:lnTo>
                  <a:pt x="15259447" y="0"/>
                </a:lnTo>
                <a:lnTo>
                  <a:pt x="15259447" y="3295656"/>
                </a:lnTo>
                <a:lnTo>
                  <a:pt x="0" y="3295656"/>
                </a:lnTo>
                <a:lnTo>
                  <a:pt x="0" y="0"/>
                </a:lnTo>
                <a:close/>
              </a:path>
            </a:pathLst>
          </a:custGeom>
          <a:blipFill>
            <a:blip r:embed="rId2">
              <a:alphaModFix amt="35000"/>
            </a:blip>
            <a:stretch>
              <a:fillRect/>
            </a:stretch>
          </a:blipFill>
        </p:spPr>
      </p:sp>
      <p:sp>
        <p:nvSpPr>
          <p:cNvPr id="8" name="Freeform 8"/>
          <p:cNvSpPr/>
          <p:nvPr/>
        </p:nvSpPr>
        <p:spPr>
          <a:xfrm rot="-3433589">
            <a:off x="-576387" y="5486400"/>
            <a:ext cx="2153412" cy="2743200"/>
          </a:xfrm>
          <a:custGeom>
            <a:avLst/>
            <a:gdLst/>
            <a:ahLst/>
            <a:cxnLst/>
            <a:rect l="l" t="t" r="r" b="b"/>
            <a:pathLst>
              <a:path w="3230118" h="4114800">
                <a:moveTo>
                  <a:pt x="0" y="0"/>
                </a:moveTo>
                <a:lnTo>
                  <a:pt x="3230118" y="0"/>
                </a:lnTo>
                <a:lnTo>
                  <a:pt x="3230118" y="4114800"/>
                </a:lnTo>
                <a:lnTo>
                  <a:pt x="0" y="4114800"/>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sp>
      <p:sp>
        <p:nvSpPr>
          <p:cNvPr id="12" name="TextBox 12"/>
          <p:cNvSpPr txBox="1"/>
          <p:nvPr/>
        </p:nvSpPr>
        <p:spPr>
          <a:xfrm>
            <a:off x="295834" y="1674159"/>
            <a:ext cx="8403557" cy="430887"/>
          </a:xfrm>
          <a:prstGeom prst="rect">
            <a:avLst/>
          </a:prstGeom>
        </p:spPr>
        <p:txBody>
          <a:bodyPr lIns="0" tIns="0" rIns="0" bIns="0" rtlCol="0" anchor="t">
            <a:spAutoFit/>
          </a:bodyPr>
          <a:lstStyle/>
          <a:p>
            <a:r>
              <a:rPr lang="en-US" sz="2800" b="1" i="1" dirty="0" smtClean="0">
                <a:solidFill>
                  <a:srgbClr val="00B050"/>
                </a:solidFill>
                <a:latin typeface="Calibri" pitchFamily="34" charset="0"/>
                <a:cs typeface="Calibri" pitchFamily="34" charset="0"/>
              </a:rPr>
              <a:t>*</a:t>
            </a:r>
            <a:r>
              <a:rPr lang="en-US" sz="2800" b="1" i="1" dirty="0" err="1" smtClean="0">
                <a:solidFill>
                  <a:srgbClr val="00B050"/>
                </a:solidFill>
                <a:latin typeface="Calibri" pitchFamily="34" charset="0"/>
                <a:cs typeface="Calibri" pitchFamily="34" charset="0"/>
              </a:rPr>
              <a:t>Công</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nghiệp</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khai</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khoáng</a:t>
            </a:r>
            <a:endParaRPr lang="en-US" sz="2800" b="1" i="1" dirty="0">
              <a:solidFill>
                <a:srgbClr val="00B050"/>
              </a:solidFill>
              <a:latin typeface="Calibri" pitchFamily="34" charset="0"/>
              <a:cs typeface="Calibri" pitchFamily="34" charset="0"/>
            </a:endParaRPr>
          </a:p>
        </p:txBody>
      </p:sp>
      <p:sp>
        <p:nvSpPr>
          <p:cNvPr id="18" name="TextBox 18"/>
          <p:cNvSpPr txBox="1"/>
          <p:nvPr/>
        </p:nvSpPr>
        <p:spPr>
          <a:xfrm>
            <a:off x="279625" y="2248952"/>
            <a:ext cx="11617510" cy="4026167"/>
          </a:xfrm>
          <a:prstGeom prst="rect">
            <a:avLst/>
          </a:prstGeom>
          <a:noFill/>
        </p:spPr>
        <p:txBody>
          <a:bodyPr wrap="square" lIns="0" tIns="0" rIns="0" bIns="0" rtlCol="0" anchor="t">
            <a:spAutoFit/>
          </a:bodyPr>
          <a:lstStyle/>
          <a:p>
            <a:pPr marL="0" lvl="1" algn="just">
              <a:lnSpc>
                <a:spcPct val="130000"/>
              </a:lnSpc>
              <a:spcBef>
                <a:spcPct val="0"/>
              </a:spcBef>
            </a:pPr>
            <a:r>
              <a:rPr lang="en-US" sz="3400" b="1" dirty="0" smtClean="0">
                <a:solidFill>
                  <a:schemeClr val="bg2">
                    <a:lumMod val="10000"/>
                  </a:schemeClr>
                </a:solidFill>
                <a:latin typeface="Calibri" pitchFamily="34" charset="0"/>
                <a:cs typeface="Calibri" pitchFamily="34" charset="0"/>
              </a:rPr>
              <a:t>- </a:t>
            </a:r>
            <a:r>
              <a:rPr lang="en-US" sz="3400" b="1" dirty="0" err="1" smtClean="0">
                <a:solidFill>
                  <a:schemeClr val="bg2">
                    <a:lumMod val="10000"/>
                  </a:schemeClr>
                </a:solidFill>
                <a:latin typeface="Calibri" pitchFamily="34" charset="0"/>
                <a:cs typeface="Calibri" pitchFamily="34" charset="0"/>
              </a:rPr>
              <a:t>Giá</a:t>
            </a:r>
            <a:r>
              <a:rPr lang="en-US" sz="3400" b="1" dirty="0" smtClean="0">
                <a:solidFill>
                  <a:schemeClr val="bg2">
                    <a:lumMod val="10000"/>
                  </a:schemeClr>
                </a:solidFill>
                <a:latin typeface="Calibri" pitchFamily="34" charset="0"/>
                <a:cs typeface="Calibri" pitchFamily="34" charset="0"/>
              </a:rPr>
              <a:t> </a:t>
            </a:r>
            <a:r>
              <a:rPr lang="en-US" sz="3400" b="1" dirty="0" err="1" smtClean="0">
                <a:solidFill>
                  <a:schemeClr val="bg2">
                    <a:lumMod val="10000"/>
                  </a:schemeClr>
                </a:solidFill>
                <a:latin typeface="Calibri" pitchFamily="34" charset="0"/>
                <a:cs typeface="Calibri" pitchFamily="34" charset="0"/>
              </a:rPr>
              <a:t>trị</a:t>
            </a:r>
            <a:r>
              <a:rPr lang="en-US" sz="3400" b="1" dirty="0" smtClean="0">
                <a:solidFill>
                  <a:schemeClr val="bg2">
                    <a:lumMod val="10000"/>
                  </a:schemeClr>
                </a:solidFill>
                <a:latin typeface="Calibri" pitchFamily="34" charset="0"/>
                <a:cs typeface="Calibri" pitchFamily="34" charset="0"/>
              </a:rPr>
              <a:t> </a:t>
            </a:r>
            <a:r>
              <a:rPr lang="en-US" sz="3400" b="1" dirty="0" err="1" smtClean="0">
                <a:solidFill>
                  <a:schemeClr val="bg2">
                    <a:lumMod val="10000"/>
                  </a:schemeClr>
                </a:solidFill>
                <a:latin typeface="Calibri" pitchFamily="34" charset="0"/>
                <a:cs typeface="Calibri" pitchFamily="34" charset="0"/>
              </a:rPr>
              <a:t>sản</a:t>
            </a:r>
            <a:r>
              <a:rPr lang="en-US" sz="3400" b="1" dirty="0" smtClean="0">
                <a:solidFill>
                  <a:schemeClr val="bg2">
                    <a:lumMod val="10000"/>
                  </a:schemeClr>
                </a:solidFill>
                <a:latin typeface="Calibri" pitchFamily="34" charset="0"/>
                <a:cs typeface="Calibri" pitchFamily="34" charset="0"/>
              </a:rPr>
              <a:t> </a:t>
            </a:r>
            <a:r>
              <a:rPr lang="en-US" sz="3400" b="1" dirty="0" err="1" smtClean="0">
                <a:solidFill>
                  <a:schemeClr val="bg2">
                    <a:lumMod val="10000"/>
                  </a:schemeClr>
                </a:solidFill>
                <a:latin typeface="Calibri" pitchFamily="34" charset="0"/>
                <a:cs typeface="Calibri" pitchFamily="34" charset="0"/>
              </a:rPr>
              <a:t>xuất</a:t>
            </a:r>
            <a:r>
              <a:rPr lang="en-US" sz="3400" b="1" dirty="0" smtClean="0">
                <a:solidFill>
                  <a:schemeClr val="bg2">
                    <a:lumMod val="10000"/>
                  </a:schemeClr>
                </a:solidFill>
                <a:latin typeface="Calibri" pitchFamily="34" charset="0"/>
                <a:cs typeface="Calibri" pitchFamily="34" charset="0"/>
              </a:rPr>
              <a:t> </a:t>
            </a:r>
            <a:r>
              <a:rPr lang="vi-VN" sz="3400" b="1" dirty="0" smtClean="0">
                <a:solidFill>
                  <a:schemeClr val="bg2">
                    <a:lumMod val="10000"/>
                  </a:schemeClr>
                </a:solidFill>
                <a:latin typeface="Calibri" pitchFamily="34" charset="0"/>
                <a:cs typeface="Calibri" pitchFamily="34" charset="0"/>
              </a:rPr>
              <a:t>và </a:t>
            </a:r>
            <a:r>
              <a:rPr lang="vi-VN" sz="3400" b="1" dirty="0">
                <a:solidFill>
                  <a:schemeClr val="bg2">
                    <a:lumMod val="10000"/>
                  </a:schemeClr>
                </a:solidFill>
                <a:latin typeface="Calibri" pitchFamily="34" charset="0"/>
                <a:cs typeface="Calibri" pitchFamily="34" charset="0"/>
              </a:rPr>
              <a:t>sản lượng khai thác </a:t>
            </a:r>
            <a:r>
              <a:rPr lang="vi-VN" sz="3400" b="1" dirty="0" smtClean="0">
                <a:solidFill>
                  <a:schemeClr val="bg2">
                    <a:lumMod val="10000"/>
                  </a:schemeClr>
                </a:solidFill>
                <a:latin typeface="Calibri" pitchFamily="34" charset="0"/>
                <a:cs typeface="Calibri" pitchFamily="34" charset="0"/>
              </a:rPr>
              <a:t>giảm dần</a:t>
            </a:r>
            <a:r>
              <a:rPr lang="en-US" sz="3400" b="1" dirty="0" smtClean="0">
                <a:solidFill>
                  <a:schemeClr val="bg2">
                    <a:lumMod val="10000"/>
                  </a:schemeClr>
                </a:solidFill>
                <a:latin typeface="Calibri" pitchFamily="34" charset="0"/>
                <a:cs typeface="Calibri" pitchFamily="34" charset="0"/>
              </a:rPr>
              <a:t>.</a:t>
            </a:r>
            <a:r>
              <a:rPr lang="vi-VN" sz="3400" b="1" dirty="0" smtClean="0">
                <a:solidFill>
                  <a:schemeClr val="bg2">
                    <a:lumMod val="10000"/>
                  </a:schemeClr>
                </a:solidFill>
                <a:latin typeface="Calibri" pitchFamily="34" charset="0"/>
                <a:cs typeface="Calibri" pitchFamily="34" charset="0"/>
              </a:rPr>
              <a:t> </a:t>
            </a:r>
            <a:endParaRPr lang="vi-VN" sz="3400" b="1" dirty="0">
              <a:solidFill>
                <a:schemeClr val="bg2">
                  <a:lumMod val="10000"/>
                </a:schemeClr>
              </a:solidFill>
              <a:latin typeface="Calibri" pitchFamily="34" charset="0"/>
              <a:cs typeface="Calibri" pitchFamily="34" charset="0"/>
            </a:endParaRPr>
          </a:p>
          <a:p>
            <a:pPr marL="0" lvl="1" algn="just">
              <a:lnSpc>
                <a:spcPct val="130000"/>
              </a:lnSpc>
              <a:spcBef>
                <a:spcPct val="0"/>
              </a:spcBef>
            </a:pPr>
            <a:r>
              <a:rPr lang="en-US" sz="3400" b="1" dirty="0" smtClean="0">
                <a:solidFill>
                  <a:schemeClr val="bg2">
                    <a:lumMod val="10000"/>
                  </a:schemeClr>
                </a:solidFill>
                <a:latin typeface="Calibri" pitchFamily="34" charset="0"/>
                <a:cs typeface="Calibri" pitchFamily="34" charset="0"/>
              </a:rPr>
              <a:t>- </a:t>
            </a:r>
            <a:r>
              <a:rPr lang="en-US" sz="3400" b="1" dirty="0" err="1" smtClean="0">
                <a:solidFill>
                  <a:schemeClr val="bg2">
                    <a:lumMod val="10000"/>
                  </a:schemeClr>
                </a:solidFill>
                <a:latin typeface="Calibri" pitchFamily="34" charset="0"/>
                <a:cs typeface="Calibri" pitchFamily="34" charset="0"/>
              </a:rPr>
              <a:t>Khai</a:t>
            </a:r>
            <a:r>
              <a:rPr lang="en-US" sz="3400" b="1" dirty="0" smtClean="0">
                <a:solidFill>
                  <a:schemeClr val="bg2">
                    <a:lumMod val="10000"/>
                  </a:schemeClr>
                </a:solidFill>
                <a:latin typeface="Calibri" pitchFamily="34" charset="0"/>
                <a:cs typeface="Calibri" pitchFamily="34" charset="0"/>
              </a:rPr>
              <a:t> </a:t>
            </a:r>
            <a:r>
              <a:rPr lang="en-US" sz="3400" b="1" dirty="0" err="1" smtClean="0">
                <a:solidFill>
                  <a:schemeClr val="bg2">
                    <a:lumMod val="10000"/>
                  </a:schemeClr>
                </a:solidFill>
                <a:latin typeface="Calibri" pitchFamily="34" charset="0"/>
                <a:cs typeface="Calibri" pitchFamily="34" charset="0"/>
              </a:rPr>
              <a:t>thác</a:t>
            </a:r>
            <a:r>
              <a:rPr lang="en-US" sz="3400" b="1" dirty="0" smtClean="0">
                <a:solidFill>
                  <a:schemeClr val="bg2">
                    <a:lumMod val="10000"/>
                  </a:schemeClr>
                </a:solidFill>
                <a:latin typeface="Calibri" pitchFamily="34" charset="0"/>
                <a:cs typeface="Calibri" pitchFamily="34" charset="0"/>
              </a:rPr>
              <a:t> t</a:t>
            </a:r>
            <a:r>
              <a:rPr lang="vi-VN" sz="3400" b="1" dirty="0" smtClean="0">
                <a:solidFill>
                  <a:schemeClr val="bg2">
                    <a:lumMod val="10000"/>
                  </a:schemeClr>
                </a:solidFill>
                <a:latin typeface="Calibri" pitchFamily="34" charset="0"/>
                <a:cs typeface="Calibri" pitchFamily="34" charset="0"/>
              </a:rPr>
              <a:t>han</a:t>
            </a:r>
            <a:r>
              <a:rPr lang="en-US" sz="3400" b="1" dirty="0" smtClean="0">
                <a:solidFill>
                  <a:schemeClr val="bg2">
                    <a:lumMod val="10000"/>
                  </a:schemeClr>
                </a:solidFill>
                <a:latin typeface="Calibri" pitchFamily="34" charset="0"/>
                <a:cs typeface="Calibri" pitchFamily="34" charset="0"/>
              </a:rPr>
              <a:t>: </a:t>
            </a:r>
            <a:r>
              <a:rPr lang="vi-VN" sz="3400" b="1" dirty="0" smtClean="0">
                <a:solidFill>
                  <a:schemeClr val="bg2">
                    <a:lumMod val="10000"/>
                  </a:schemeClr>
                </a:solidFill>
                <a:latin typeface="Calibri" pitchFamily="34" charset="0"/>
                <a:cs typeface="Calibri" pitchFamily="34" charset="0"/>
              </a:rPr>
              <a:t>chủ </a:t>
            </a:r>
            <a:r>
              <a:rPr lang="vi-VN" sz="3400" b="1" dirty="0">
                <a:solidFill>
                  <a:schemeClr val="bg2">
                    <a:lumMod val="10000"/>
                  </a:schemeClr>
                </a:solidFill>
                <a:latin typeface="Calibri" pitchFamily="34" charset="0"/>
                <a:cs typeface="Calibri" pitchFamily="34" charset="0"/>
              </a:rPr>
              <a:t>yếu ở Quảng Ninh, dầu thô và khí tự nhiên ở thềm lục địa phía Nam</a:t>
            </a:r>
            <a:r>
              <a:rPr lang="vi-VN" sz="3400" b="1" dirty="0" smtClean="0">
                <a:solidFill>
                  <a:schemeClr val="bg2">
                    <a:lumMod val="10000"/>
                  </a:schemeClr>
                </a:solidFill>
                <a:latin typeface="Calibri" pitchFamily="34" charset="0"/>
                <a:cs typeface="Calibri" pitchFamily="34" charset="0"/>
              </a:rPr>
              <a:t>,</a:t>
            </a:r>
            <a:r>
              <a:rPr lang="en-US" sz="3400" b="1" dirty="0" smtClean="0">
                <a:solidFill>
                  <a:schemeClr val="bg2">
                    <a:lumMod val="10000"/>
                  </a:schemeClr>
                </a:solidFill>
                <a:latin typeface="Calibri" pitchFamily="34" charset="0"/>
                <a:cs typeface="Calibri" pitchFamily="34" charset="0"/>
              </a:rPr>
              <a:t> </a:t>
            </a:r>
            <a:r>
              <a:rPr lang="en-US" sz="3400" b="1" dirty="0" err="1" smtClean="0">
                <a:solidFill>
                  <a:schemeClr val="bg2">
                    <a:lumMod val="10000"/>
                  </a:schemeClr>
                </a:solidFill>
                <a:latin typeface="Calibri" pitchFamily="34" charset="0"/>
                <a:cs typeface="Calibri" pitchFamily="34" charset="0"/>
              </a:rPr>
              <a:t>ti</a:t>
            </a:r>
            <a:r>
              <a:rPr lang="en-US" sz="3400" b="1" dirty="0" smtClean="0">
                <a:solidFill>
                  <a:schemeClr val="bg2">
                    <a:lumMod val="10000"/>
                  </a:schemeClr>
                </a:solidFill>
                <a:latin typeface="Calibri" pitchFamily="34" charset="0"/>
                <a:cs typeface="Calibri" pitchFamily="34" charset="0"/>
              </a:rPr>
              <a:t>-tan ở DHNTB, </a:t>
            </a:r>
            <a:r>
              <a:rPr lang="en-US" sz="3400" b="1" dirty="0" err="1" smtClean="0">
                <a:solidFill>
                  <a:schemeClr val="bg2">
                    <a:lumMod val="10000"/>
                  </a:schemeClr>
                </a:solidFill>
                <a:latin typeface="Calibri" pitchFamily="34" charset="0"/>
                <a:cs typeface="Calibri" pitchFamily="34" charset="0"/>
              </a:rPr>
              <a:t>sắt</a:t>
            </a:r>
            <a:r>
              <a:rPr lang="en-US" sz="3400" b="1" dirty="0" smtClean="0">
                <a:solidFill>
                  <a:schemeClr val="bg2">
                    <a:lumMod val="10000"/>
                  </a:schemeClr>
                </a:solidFill>
                <a:latin typeface="Calibri" pitchFamily="34" charset="0"/>
                <a:cs typeface="Calibri" pitchFamily="34" charset="0"/>
              </a:rPr>
              <a:t> ở TD </a:t>
            </a:r>
            <a:r>
              <a:rPr lang="en-US" sz="3400" b="1" dirty="0" err="1" smtClean="0">
                <a:solidFill>
                  <a:schemeClr val="bg2">
                    <a:lumMod val="10000"/>
                  </a:schemeClr>
                </a:solidFill>
                <a:latin typeface="Calibri" pitchFamily="34" charset="0"/>
                <a:cs typeface="Calibri" pitchFamily="34" charset="0"/>
              </a:rPr>
              <a:t>và</a:t>
            </a:r>
            <a:r>
              <a:rPr lang="en-US" sz="3400" b="1" dirty="0" smtClean="0">
                <a:solidFill>
                  <a:schemeClr val="bg2">
                    <a:lumMod val="10000"/>
                  </a:schemeClr>
                </a:solidFill>
                <a:latin typeface="Calibri" pitchFamily="34" charset="0"/>
                <a:cs typeface="Calibri" pitchFamily="34" charset="0"/>
              </a:rPr>
              <a:t> MN BB,..</a:t>
            </a:r>
            <a:r>
              <a:rPr lang="vi-VN" sz="3400" b="1" dirty="0" smtClean="0">
                <a:solidFill>
                  <a:schemeClr val="bg2">
                    <a:lumMod val="10000"/>
                  </a:schemeClr>
                </a:solidFill>
                <a:latin typeface="Calibri" pitchFamily="34" charset="0"/>
                <a:cs typeface="Calibri" pitchFamily="34" charset="0"/>
              </a:rPr>
              <a:t>.</a:t>
            </a:r>
            <a:endParaRPr lang="vi-VN" sz="3400" b="1" dirty="0">
              <a:solidFill>
                <a:schemeClr val="bg2">
                  <a:lumMod val="10000"/>
                </a:schemeClr>
              </a:solidFill>
              <a:latin typeface="Calibri" pitchFamily="34" charset="0"/>
              <a:cs typeface="Calibri" pitchFamily="34" charset="0"/>
            </a:endParaRPr>
          </a:p>
          <a:p>
            <a:pPr marL="0" lvl="1" algn="just">
              <a:lnSpc>
                <a:spcPct val="130000"/>
              </a:lnSpc>
              <a:spcBef>
                <a:spcPct val="0"/>
              </a:spcBef>
            </a:pPr>
            <a:r>
              <a:rPr lang="en-US" sz="3400" b="1" dirty="0" smtClean="0">
                <a:solidFill>
                  <a:schemeClr val="bg2">
                    <a:lumMod val="10000"/>
                  </a:schemeClr>
                </a:solidFill>
                <a:latin typeface="Calibri" pitchFamily="34" charset="0"/>
                <a:cs typeface="Calibri" pitchFamily="34" charset="0"/>
              </a:rPr>
              <a:t>- </a:t>
            </a:r>
            <a:r>
              <a:rPr lang="en-US" sz="3400" b="1" dirty="0" err="1" smtClean="0">
                <a:solidFill>
                  <a:schemeClr val="bg2">
                    <a:lumMod val="10000"/>
                  </a:schemeClr>
                </a:solidFill>
                <a:latin typeface="Calibri" pitchFamily="34" charset="0"/>
                <a:cs typeface="Calibri" pitchFamily="34" charset="0"/>
              </a:rPr>
              <a:t>Đẩy</a:t>
            </a:r>
            <a:r>
              <a:rPr lang="en-US" sz="3400" b="1" dirty="0" smtClean="0">
                <a:solidFill>
                  <a:schemeClr val="bg2">
                    <a:lumMod val="10000"/>
                  </a:schemeClr>
                </a:solidFill>
                <a:latin typeface="Calibri" pitchFamily="34" charset="0"/>
                <a:cs typeface="Calibri" pitchFamily="34" charset="0"/>
              </a:rPr>
              <a:t> </a:t>
            </a:r>
            <a:r>
              <a:rPr lang="en-US" sz="3400" b="1" dirty="0" err="1" smtClean="0">
                <a:solidFill>
                  <a:schemeClr val="bg2">
                    <a:lumMod val="10000"/>
                  </a:schemeClr>
                </a:solidFill>
                <a:latin typeface="Calibri" pitchFamily="34" charset="0"/>
                <a:cs typeface="Calibri" pitchFamily="34" charset="0"/>
              </a:rPr>
              <a:t>mạnh</a:t>
            </a:r>
            <a:r>
              <a:rPr lang="en-US" sz="3400" b="1" dirty="0" smtClean="0">
                <a:solidFill>
                  <a:schemeClr val="bg2">
                    <a:lumMod val="10000"/>
                  </a:schemeClr>
                </a:solidFill>
                <a:latin typeface="Calibri" pitchFamily="34" charset="0"/>
                <a:cs typeface="Calibri" pitchFamily="34" charset="0"/>
              </a:rPr>
              <a:t> đ</a:t>
            </a:r>
            <a:r>
              <a:rPr lang="vi-VN" sz="3400" b="1" dirty="0" smtClean="0">
                <a:solidFill>
                  <a:schemeClr val="bg2">
                    <a:lumMod val="10000"/>
                  </a:schemeClr>
                </a:solidFill>
                <a:latin typeface="Calibri" pitchFamily="34" charset="0"/>
                <a:cs typeface="Calibri" pitchFamily="34" charset="0"/>
              </a:rPr>
              <a:t>ã </a:t>
            </a:r>
            <a:r>
              <a:rPr lang="vi-VN" sz="3400" b="1" dirty="0">
                <a:solidFill>
                  <a:schemeClr val="bg2">
                    <a:lumMod val="10000"/>
                  </a:schemeClr>
                </a:solidFill>
                <a:latin typeface="Calibri" pitchFamily="34" charset="0"/>
                <a:cs typeface="Calibri" pitchFamily="34" charset="0"/>
              </a:rPr>
              <a:t>đầu </a:t>
            </a:r>
            <a:r>
              <a:rPr lang="vi-VN" sz="3400" b="1" dirty="0" smtClean="0">
                <a:solidFill>
                  <a:schemeClr val="bg2">
                    <a:lumMod val="10000"/>
                  </a:schemeClr>
                </a:solidFill>
                <a:latin typeface="Calibri" pitchFamily="34" charset="0"/>
                <a:cs typeface="Calibri" pitchFamily="34" charset="0"/>
              </a:rPr>
              <a:t>tư </a:t>
            </a:r>
            <a:r>
              <a:rPr lang="vi-VN" sz="3400" b="1" dirty="0">
                <a:solidFill>
                  <a:schemeClr val="bg2">
                    <a:lumMod val="10000"/>
                  </a:schemeClr>
                </a:solidFill>
                <a:latin typeface="Calibri" pitchFamily="34" charset="0"/>
                <a:cs typeface="Calibri" pitchFamily="34" charset="0"/>
              </a:rPr>
              <a:t>nghiên cứu, áp dụng nhiều công nghệ </a:t>
            </a:r>
            <a:r>
              <a:rPr lang="vi-VN" sz="3400" b="1" dirty="0" smtClean="0">
                <a:solidFill>
                  <a:schemeClr val="bg2">
                    <a:lumMod val="10000"/>
                  </a:schemeClr>
                </a:solidFill>
                <a:latin typeface="Calibri" pitchFamily="34" charset="0"/>
                <a:cs typeface="Calibri" pitchFamily="34" charset="0"/>
              </a:rPr>
              <a:t>mới</a:t>
            </a:r>
            <a:r>
              <a:rPr lang="en-US" sz="3400" b="1" dirty="0" smtClean="0">
                <a:solidFill>
                  <a:schemeClr val="bg2">
                    <a:lumMod val="10000"/>
                  </a:schemeClr>
                </a:solidFill>
                <a:latin typeface="Calibri" pitchFamily="34" charset="0"/>
                <a:cs typeface="Calibri" pitchFamily="34" charset="0"/>
              </a:rPr>
              <a:t>, </a:t>
            </a:r>
            <a:r>
              <a:rPr lang="vi-VN" sz="3400" b="1" dirty="0" smtClean="0">
                <a:solidFill>
                  <a:schemeClr val="bg2">
                    <a:lumMod val="10000"/>
                  </a:schemeClr>
                </a:solidFill>
                <a:latin typeface="Calibri" pitchFamily="34" charset="0"/>
                <a:cs typeface="Calibri" pitchFamily="34" charset="0"/>
              </a:rPr>
              <a:t>nâng </a:t>
            </a:r>
            <a:r>
              <a:rPr lang="vi-VN" sz="3400" b="1" dirty="0">
                <a:solidFill>
                  <a:schemeClr val="bg2">
                    <a:lumMod val="10000"/>
                  </a:schemeClr>
                </a:solidFill>
                <a:latin typeface="Calibri" pitchFamily="34" charset="0"/>
                <a:cs typeface="Calibri" pitchFamily="34" charset="0"/>
              </a:rPr>
              <a:t>cao chất lượng, hiệu </a:t>
            </a:r>
            <a:r>
              <a:rPr lang="vi-VN" sz="3400" b="1" dirty="0" smtClean="0">
                <a:solidFill>
                  <a:schemeClr val="bg2">
                    <a:lumMod val="10000"/>
                  </a:schemeClr>
                </a:solidFill>
                <a:latin typeface="Calibri" pitchFamily="34" charset="0"/>
                <a:cs typeface="Calibri" pitchFamily="34" charset="0"/>
              </a:rPr>
              <a:t>quả</a:t>
            </a:r>
            <a:r>
              <a:rPr lang="en-US" sz="3400" b="1" dirty="0" smtClean="0">
                <a:solidFill>
                  <a:schemeClr val="bg2">
                    <a:lumMod val="10000"/>
                  </a:schemeClr>
                </a:solidFill>
                <a:latin typeface="Calibri" pitchFamily="34" charset="0"/>
                <a:cs typeface="Calibri" pitchFamily="34" charset="0"/>
              </a:rPr>
              <a:t>; </a:t>
            </a:r>
            <a:r>
              <a:rPr lang="vi-VN" sz="3400" b="1" dirty="0" smtClean="0">
                <a:solidFill>
                  <a:schemeClr val="bg2">
                    <a:lumMod val="10000"/>
                  </a:schemeClr>
                </a:solidFill>
                <a:latin typeface="Calibri" pitchFamily="34" charset="0"/>
                <a:cs typeface="Calibri" pitchFamily="34" charset="0"/>
              </a:rPr>
              <a:t>giảm </a:t>
            </a:r>
            <a:r>
              <a:rPr lang="vi-VN" sz="3400" b="1" dirty="0">
                <a:solidFill>
                  <a:schemeClr val="bg2">
                    <a:lumMod val="10000"/>
                  </a:schemeClr>
                </a:solidFill>
                <a:latin typeface="Calibri" pitchFamily="34" charset="0"/>
                <a:cs typeface="Calibri" pitchFamily="34" charset="0"/>
              </a:rPr>
              <a:t>thất thoát tài nguyên và ô nhiễm môi trường.</a:t>
            </a:r>
          </a:p>
        </p:txBody>
      </p:sp>
      <p:sp>
        <p:nvSpPr>
          <p:cNvPr id="20" name="Rectangle 19"/>
          <p:cNvSpPr/>
          <p:nvPr/>
        </p:nvSpPr>
        <p:spPr>
          <a:xfrm>
            <a:off x="94129" y="739588"/>
            <a:ext cx="11527726" cy="1015659"/>
          </a:xfrm>
          <a:prstGeom prst="rect">
            <a:avLst/>
          </a:prstGeom>
        </p:spPr>
        <p:txBody>
          <a:bodyPr wrap="square" lIns="91436" tIns="45718" rIns="91436" bIns="45718">
            <a:spAutoFit/>
          </a:bodyPr>
          <a:lstStyle/>
          <a:p>
            <a:pPr algn="just"/>
            <a:r>
              <a:rPr lang="en-US" sz="3000" b="1" smtClean="0">
                <a:solidFill>
                  <a:srgbClr val="002060"/>
                </a:solidFill>
                <a:latin typeface="Calibri" pitchFamily="34" charset="0"/>
                <a:cs typeface="Calibri" pitchFamily="34" charset="0"/>
              </a:rPr>
              <a:t>2. Các ngành công nghiệp chủ yếu</a:t>
            </a:r>
          </a:p>
          <a:p>
            <a:r>
              <a:rPr lang="en-US" sz="3000" b="1" i="1" smtClean="0">
                <a:solidFill>
                  <a:srgbClr val="002060"/>
                </a:solidFill>
                <a:latin typeface="Calibri" pitchFamily="34" charset="0"/>
                <a:cs typeface="Calibri" pitchFamily="34" charset="0"/>
              </a:rPr>
              <a:t>b. Một số ngành Công nghiệp chủ yếu</a:t>
            </a:r>
            <a:endParaRPr lang="en-US" sz="3000" b="1" i="1">
              <a:latin typeface="Calibri" pitchFamily="34" charset="0"/>
              <a:cs typeface="Calibri" pitchFamily="34" charset="0"/>
            </a:endParaRPr>
          </a:p>
        </p:txBody>
      </p:sp>
      <p:cxnSp>
        <p:nvCxnSpPr>
          <p:cNvPr id="21" name="Straight Connector 20">
            <a:extLst>
              <a:ext uri="{FF2B5EF4-FFF2-40B4-BE49-F238E27FC236}">
                <a16:creationId xmlns=""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p:cTn id="7" dur="1000" fill="hold"/>
                                        <p:tgtEl>
                                          <p:spTgt spid="1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8">
                                            <p:txEl>
                                              <p:pRg st="1" end="1"/>
                                            </p:txEl>
                                          </p:spTgt>
                                        </p:tgtEl>
                                        <p:attrNameLst>
                                          <p:attrName>style.visibility</p:attrName>
                                        </p:attrNameLst>
                                      </p:cBhvr>
                                      <p:to>
                                        <p:strVal val="visible"/>
                                      </p:to>
                                    </p:set>
                                    <p:anim calcmode="lin" valueType="num">
                                      <p:cBhvr>
                                        <p:cTn id="14" dur="1000" fill="hold"/>
                                        <p:tgtEl>
                                          <p:spTgt spid="18">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1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anim calcmode="lin" valueType="num">
                                      <p:cBhvr>
                                        <p:cTn id="21" dur="1000" fill="hold"/>
                                        <p:tgtEl>
                                          <p:spTgt spid="18">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1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053" y="100783"/>
            <a:ext cx="2202953" cy="1211859"/>
          </a:xfrm>
          <a:prstGeom prst="rect">
            <a:avLst/>
          </a:prstGeom>
        </p:spPr>
      </p:pic>
      <p:sp>
        <p:nvSpPr>
          <p:cNvPr id="3" name="TextBox 36"/>
          <p:cNvSpPr txBox="1"/>
          <p:nvPr/>
        </p:nvSpPr>
        <p:spPr>
          <a:xfrm>
            <a:off x="5365745" y="-18490"/>
            <a:ext cx="6013455" cy="943335"/>
          </a:xfrm>
          <a:prstGeom prst="rect">
            <a:avLst/>
          </a:prstGeom>
        </p:spPr>
        <p:txBody>
          <a:bodyPr wrap="square" lIns="0" tIns="0" rIns="0" bIns="0" rtlCol="0" anchor="t">
            <a:spAutoFit/>
          </a:bodyPr>
          <a:lstStyle/>
          <a:p>
            <a:pPr algn="ctr" defTabSz="609539">
              <a:lnSpc>
                <a:spcPts val="8418"/>
              </a:lnSpc>
              <a:defRPr/>
            </a:pPr>
            <a:r>
              <a:rPr lang="en-US" sz="4000" b="1" smtClean="0">
                <a:solidFill>
                  <a:srgbClr val="000B5D"/>
                </a:solidFill>
                <a:latin typeface="Calibri" pitchFamily="34" charset="0"/>
                <a:cs typeface="Calibri" pitchFamily="34" charset="0"/>
              </a:rPr>
              <a:t>NHẬN XÉT BẢNG </a:t>
            </a:r>
            <a:r>
              <a:rPr lang="en-US" sz="4000" b="1" dirty="0" smtClean="0">
                <a:solidFill>
                  <a:srgbClr val="000B5D"/>
                </a:solidFill>
                <a:latin typeface="Calibri" pitchFamily="34" charset="0"/>
                <a:cs typeface="Calibri" pitchFamily="34" charset="0"/>
              </a:rPr>
              <a:t>SỐ LIỆU</a:t>
            </a:r>
            <a:endParaRPr lang="en-US" sz="4000" b="1" dirty="0">
              <a:solidFill>
                <a:srgbClr val="000B5D"/>
              </a:solidFill>
              <a:latin typeface="Calibri" pitchFamily="34" charset="0"/>
              <a:cs typeface="Calibri" pitchFamily="34" charset="0"/>
            </a:endParaRPr>
          </a:p>
        </p:txBody>
      </p:sp>
      <p:sp>
        <p:nvSpPr>
          <p:cNvPr id="4" name="TextBox 8"/>
          <p:cNvSpPr txBox="1"/>
          <p:nvPr/>
        </p:nvSpPr>
        <p:spPr>
          <a:xfrm>
            <a:off x="2895600" y="66877"/>
            <a:ext cx="3409908" cy="857351"/>
          </a:xfrm>
          <a:prstGeom prst="rect">
            <a:avLst/>
          </a:prstGeom>
        </p:spPr>
        <p:txBody>
          <a:bodyPr wrap="square" lIns="0" tIns="0" rIns="0" bIns="0" rtlCol="0" anchor="t">
            <a:spAutoFit/>
          </a:bodyPr>
          <a:lstStyle/>
          <a:p>
            <a:pPr algn="just" defTabSz="609539">
              <a:lnSpc>
                <a:spcPts val="7399"/>
              </a:lnSpc>
              <a:defRPr/>
            </a:pPr>
            <a:r>
              <a:rPr lang="en-US" sz="4000" b="1" smtClean="0">
                <a:solidFill>
                  <a:srgbClr val="FF0000"/>
                </a:solidFill>
                <a:latin typeface="Calibri" pitchFamily="34" charset="0"/>
                <a:cs typeface="Calibri" pitchFamily="34" charset="0"/>
              </a:rPr>
              <a:t>Bài tập nhỏ</a:t>
            </a:r>
            <a:endParaRPr lang="en-US" sz="4000" b="1" dirty="0">
              <a:solidFill>
                <a:srgbClr val="FF0000"/>
              </a:solidFill>
              <a:latin typeface="Calibri" pitchFamily="34" charset="0"/>
              <a:cs typeface="Calibri" pitchFamily="34" charset="0"/>
            </a:endParaRPr>
          </a:p>
        </p:txBody>
      </p:sp>
      <p:sp>
        <p:nvSpPr>
          <p:cNvPr id="5" name="Rectangle 4"/>
          <p:cNvSpPr/>
          <p:nvPr/>
        </p:nvSpPr>
        <p:spPr>
          <a:xfrm>
            <a:off x="3082833" y="876942"/>
            <a:ext cx="8903455" cy="892546"/>
          </a:xfrm>
          <a:prstGeom prst="rect">
            <a:avLst/>
          </a:prstGeom>
        </p:spPr>
        <p:txBody>
          <a:bodyPr wrap="square" lIns="60954" tIns="30477" rIns="60954" bIns="30477">
            <a:spAutoFit/>
          </a:bodyPr>
          <a:lstStyle/>
          <a:p>
            <a:pPr lvl="0" algn="ctr">
              <a:defRPr/>
            </a:pPr>
            <a:r>
              <a:rPr lang="vi-VN" sz="2700" b="1" dirty="0" smtClean="0">
                <a:solidFill>
                  <a:prstClr val="black"/>
                </a:solidFill>
                <a:latin typeface="Calibri" pitchFamily="34" charset="0"/>
                <a:cs typeface="Calibri" pitchFamily="34" charset="0"/>
              </a:rPr>
              <a:t>Bảng 7.1. Sản lượng khai thác một số khoáng sản ở nước ta giai đoạn 2010 – 2021</a:t>
            </a:r>
            <a:endParaRPr lang="en-US" sz="2700" b="1" dirty="0">
              <a:solidFill>
                <a:prstClr val="black"/>
              </a:solidFill>
              <a:latin typeface="Calibri" pitchFamily="34" charset="0"/>
              <a:cs typeface="Calibri" pitchFamily="34" charset="0"/>
            </a:endParaRPr>
          </a:p>
        </p:txBody>
      </p:sp>
      <p:sp>
        <p:nvSpPr>
          <p:cNvPr id="8" name="TextBox 25"/>
          <p:cNvSpPr txBox="1"/>
          <p:nvPr/>
        </p:nvSpPr>
        <p:spPr>
          <a:xfrm>
            <a:off x="152400" y="4597400"/>
            <a:ext cx="11787154" cy="210314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t">
            <a:spAutoFit/>
          </a:bodyPr>
          <a:lstStyle/>
          <a:p>
            <a:pPr marL="194290" lvl="1" algn="just">
              <a:lnSpc>
                <a:spcPts val="4067"/>
              </a:lnSpc>
            </a:pPr>
            <a:r>
              <a:rPr lang="en-US" sz="2900" b="1" dirty="0" smtClean="0">
                <a:solidFill>
                  <a:schemeClr val="bg1">
                    <a:lumMod val="95000"/>
                  </a:schemeClr>
                </a:solidFill>
                <a:latin typeface="Calibri" pitchFamily="34" charset="0"/>
                <a:cs typeface="Calibri" pitchFamily="34" charset="0"/>
              </a:rPr>
              <a:t>- </a:t>
            </a:r>
            <a:r>
              <a:rPr lang="en-US" sz="2900" b="1" dirty="0" err="1" smtClean="0">
                <a:solidFill>
                  <a:schemeClr val="bg1">
                    <a:lumMod val="95000"/>
                  </a:schemeClr>
                </a:solidFill>
                <a:latin typeface="Calibri" pitchFamily="34" charset="0"/>
                <a:cs typeface="Calibri" pitchFamily="34" charset="0"/>
              </a:rPr>
              <a:t>Giai</a:t>
            </a:r>
            <a:r>
              <a:rPr lang="en-US" sz="2900" b="1" dirty="0" smtClean="0">
                <a:solidFill>
                  <a:schemeClr val="bg1">
                    <a:lumMod val="95000"/>
                  </a:schemeClr>
                </a:solidFill>
                <a:latin typeface="Calibri" pitchFamily="34" charset="0"/>
                <a:cs typeface="Calibri" pitchFamily="34" charset="0"/>
              </a:rPr>
              <a:t> </a:t>
            </a:r>
            <a:r>
              <a:rPr lang="en-US" sz="2900" b="1" dirty="0" err="1" smtClean="0">
                <a:solidFill>
                  <a:schemeClr val="bg1">
                    <a:lumMod val="95000"/>
                  </a:schemeClr>
                </a:solidFill>
                <a:latin typeface="Calibri" pitchFamily="34" charset="0"/>
                <a:cs typeface="Calibri" pitchFamily="34" charset="0"/>
              </a:rPr>
              <a:t>đoạn</a:t>
            </a:r>
            <a:r>
              <a:rPr lang="en-US" sz="2900" b="1" dirty="0" smtClean="0">
                <a:solidFill>
                  <a:schemeClr val="bg1">
                    <a:lumMod val="95000"/>
                  </a:schemeClr>
                </a:solidFill>
                <a:latin typeface="Calibri" pitchFamily="34" charset="0"/>
                <a:cs typeface="Calibri" pitchFamily="34" charset="0"/>
              </a:rPr>
              <a:t> 2010 - 2021:</a:t>
            </a:r>
          </a:p>
          <a:p>
            <a:pPr marL="194290" lvl="1" algn="just">
              <a:lnSpc>
                <a:spcPts val="4067"/>
              </a:lnSpc>
            </a:pPr>
            <a:r>
              <a:rPr lang="en-US" sz="2900" b="1" dirty="0" smtClean="0">
                <a:solidFill>
                  <a:schemeClr val="bg1">
                    <a:lumMod val="95000"/>
                  </a:schemeClr>
                </a:solidFill>
                <a:latin typeface="Calibri" pitchFamily="34" charset="0"/>
                <a:cs typeface="Calibri" pitchFamily="34" charset="0"/>
              </a:rPr>
              <a:t>+ </a:t>
            </a:r>
            <a:r>
              <a:rPr lang="en-US" sz="2900" b="1" dirty="0">
                <a:solidFill>
                  <a:schemeClr val="bg1">
                    <a:lumMod val="95000"/>
                  </a:schemeClr>
                </a:solidFill>
                <a:latin typeface="Calibri" pitchFamily="34" charset="0"/>
                <a:cs typeface="Calibri" pitchFamily="34" charset="0"/>
              </a:rPr>
              <a:t>S</a:t>
            </a:r>
            <a:r>
              <a:rPr lang="vi-VN" sz="2900" b="1" dirty="0" smtClean="0">
                <a:solidFill>
                  <a:schemeClr val="bg1">
                    <a:lumMod val="95000"/>
                  </a:schemeClr>
                </a:solidFill>
                <a:latin typeface="Calibri" pitchFamily="34" charset="0"/>
                <a:cs typeface="Calibri" pitchFamily="34" charset="0"/>
              </a:rPr>
              <a:t>ản </a:t>
            </a:r>
            <a:r>
              <a:rPr lang="vi-VN" sz="2900" b="1" dirty="0">
                <a:solidFill>
                  <a:schemeClr val="bg1">
                    <a:lumMod val="95000"/>
                  </a:schemeClr>
                </a:solidFill>
                <a:latin typeface="Calibri" pitchFamily="34" charset="0"/>
                <a:cs typeface="Calibri" pitchFamily="34" charset="0"/>
              </a:rPr>
              <a:t>lượng </a:t>
            </a:r>
            <a:r>
              <a:rPr lang="en-US" sz="2900" b="1" dirty="0" err="1" smtClean="0">
                <a:solidFill>
                  <a:schemeClr val="bg1">
                    <a:lumMod val="95000"/>
                  </a:schemeClr>
                </a:solidFill>
                <a:latin typeface="Calibri" pitchFamily="34" charset="0"/>
                <a:cs typeface="Calibri" pitchFamily="34" charset="0"/>
              </a:rPr>
              <a:t>dầu</a:t>
            </a:r>
            <a:r>
              <a:rPr lang="en-US" sz="2900" b="1" dirty="0" smtClean="0">
                <a:solidFill>
                  <a:schemeClr val="bg1">
                    <a:lumMod val="95000"/>
                  </a:schemeClr>
                </a:solidFill>
                <a:latin typeface="Calibri" pitchFamily="34" charset="0"/>
                <a:cs typeface="Calibri" pitchFamily="34" charset="0"/>
              </a:rPr>
              <a:t> </a:t>
            </a:r>
            <a:r>
              <a:rPr lang="en-US" sz="2900" b="1" dirty="0" err="1" smtClean="0">
                <a:solidFill>
                  <a:schemeClr val="bg1">
                    <a:lumMod val="95000"/>
                  </a:schemeClr>
                </a:solidFill>
                <a:latin typeface="Calibri" pitchFamily="34" charset="0"/>
                <a:cs typeface="Calibri" pitchFamily="34" charset="0"/>
              </a:rPr>
              <a:t>thô</a:t>
            </a:r>
            <a:r>
              <a:rPr lang="en-US" sz="2900" b="1" dirty="0" smtClean="0">
                <a:solidFill>
                  <a:schemeClr val="bg1">
                    <a:lumMod val="95000"/>
                  </a:schemeClr>
                </a:solidFill>
                <a:latin typeface="Calibri" pitchFamily="34" charset="0"/>
                <a:cs typeface="Calibri" pitchFamily="34" charset="0"/>
              </a:rPr>
              <a:t> KT</a:t>
            </a:r>
            <a:r>
              <a:rPr lang="en-US" sz="2900" b="1" dirty="0" smtClean="0">
                <a:solidFill>
                  <a:prstClr val="white"/>
                </a:solidFill>
                <a:latin typeface="Calibri" pitchFamily="34" charset="0"/>
                <a:cs typeface="Calibri" pitchFamily="34" charset="0"/>
              </a:rPr>
              <a:t> </a:t>
            </a:r>
            <a:r>
              <a:rPr lang="en-US" sz="2900" b="1" dirty="0" err="1" smtClean="0">
                <a:solidFill>
                  <a:prstClr val="white"/>
                </a:solidFill>
                <a:latin typeface="Calibri" pitchFamily="34" charset="0"/>
                <a:cs typeface="Calibri" pitchFamily="34" charset="0"/>
              </a:rPr>
              <a:t>trong</a:t>
            </a:r>
            <a:r>
              <a:rPr lang="en-US" sz="2900" b="1" dirty="0" smtClean="0">
                <a:solidFill>
                  <a:prstClr val="white"/>
                </a:solidFill>
                <a:latin typeface="Calibri" pitchFamily="34" charset="0"/>
                <a:cs typeface="Calibri" pitchFamily="34" charset="0"/>
              </a:rPr>
              <a:t> </a:t>
            </a:r>
            <a:r>
              <a:rPr lang="en-US" sz="2900" b="1" dirty="0" err="1" smtClean="0">
                <a:solidFill>
                  <a:prstClr val="white"/>
                </a:solidFill>
                <a:latin typeface="Calibri" pitchFamily="34" charset="0"/>
                <a:cs typeface="Calibri" pitchFamily="34" charset="0"/>
              </a:rPr>
              <a:t>nước</a:t>
            </a:r>
            <a:r>
              <a:rPr lang="vi-VN" sz="2900" b="1" dirty="0" smtClean="0">
                <a:solidFill>
                  <a:prstClr val="white"/>
                </a:solidFill>
                <a:latin typeface="Calibri" pitchFamily="34" charset="0"/>
                <a:cs typeface="Calibri" pitchFamily="34" charset="0"/>
              </a:rPr>
              <a:t> </a:t>
            </a:r>
            <a:r>
              <a:rPr lang="vi-VN" sz="2900" b="1" dirty="0" smtClean="0">
                <a:solidFill>
                  <a:srgbClr val="FFFF00"/>
                </a:solidFill>
                <a:latin typeface="Calibri" pitchFamily="34" charset="0"/>
                <a:cs typeface="Calibri" pitchFamily="34" charset="0"/>
              </a:rPr>
              <a:t>giảm</a:t>
            </a:r>
            <a:r>
              <a:rPr lang="en-US" sz="2900" b="1" dirty="0" smtClean="0">
                <a:solidFill>
                  <a:srgbClr val="FFFF00"/>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không</a:t>
            </a:r>
            <a:r>
              <a:rPr lang="en-US" sz="2900" b="1" dirty="0" smtClean="0">
                <a:solidFill>
                  <a:srgbClr val="FFFF00"/>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liên</a:t>
            </a:r>
            <a:r>
              <a:rPr lang="en-US" sz="2900" b="1" dirty="0" smtClean="0">
                <a:solidFill>
                  <a:srgbClr val="FFFF00"/>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tục</a:t>
            </a:r>
            <a:r>
              <a:rPr lang="en-US" sz="2900" b="1" dirty="0" smtClean="0">
                <a:solidFill>
                  <a:prstClr val="white"/>
                </a:solidFill>
                <a:latin typeface="Calibri" pitchFamily="34" charset="0"/>
                <a:cs typeface="Calibri" pitchFamily="34" charset="0"/>
              </a:rPr>
              <a:t>, </a:t>
            </a:r>
            <a:r>
              <a:rPr lang="en-US" sz="2900" b="1" dirty="0" err="1" smtClean="0">
                <a:solidFill>
                  <a:prstClr val="white"/>
                </a:solidFill>
                <a:latin typeface="Calibri" pitchFamily="34" charset="0"/>
                <a:cs typeface="Calibri" pitchFamily="34" charset="0"/>
              </a:rPr>
              <a:t>giảm</a:t>
            </a:r>
            <a:r>
              <a:rPr lang="en-US" sz="2900" b="1" dirty="0" smtClean="0">
                <a:solidFill>
                  <a:prstClr val="white"/>
                </a:solidFill>
                <a:latin typeface="Calibri" pitchFamily="34" charset="0"/>
                <a:cs typeface="Calibri" pitchFamily="34" charset="0"/>
              </a:rPr>
              <a:t> 5,7  </a:t>
            </a:r>
            <a:r>
              <a:rPr lang="en-US" sz="2900" b="1" dirty="0" err="1" smtClean="0">
                <a:solidFill>
                  <a:prstClr val="white"/>
                </a:solidFill>
                <a:latin typeface="Calibri" pitchFamily="34" charset="0"/>
                <a:cs typeface="Calibri" pitchFamily="34" charset="0"/>
              </a:rPr>
              <a:t>triệu</a:t>
            </a:r>
            <a:r>
              <a:rPr lang="en-US" sz="2900" b="1" dirty="0" smtClean="0">
                <a:solidFill>
                  <a:prstClr val="white"/>
                </a:solidFill>
                <a:latin typeface="Calibri" pitchFamily="34" charset="0"/>
                <a:cs typeface="Calibri" pitchFamily="34" charset="0"/>
              </a:rPr>
              <a:t> </a:t>
            </a:r>
            <a:r>
              <a:rPr lang="en-US" sz="2900" b="1" dirty="0" err="1" smtClean="0">
                <a:solidFill>
                  <a:prstClr val="white"/>
                </a:solidFill>
                <a:latin typeface="Calibri" pitchFamily="34" charset="0"/>
                <a:cs typeface="Calibri" pitchFamily="34" charset="0"/>
              </a:rPr>
              <a:t>tấn</a:t>
            </a:r>
            <a:r>
              <a:rPr lang="en-US" sz="2900" b="1" dirty="0" smtClean="0">
                <a:solidFill>
                  <a:prstClr val="white"/>
                </a:solidFill>
                <a:latin typeface="Calibri" pitchFamily="34" charset="0"/>
                <a:cs typeface="Calibri" pitchFamily="34" charset="0"/>
              </a:rPr>
              <a:t>.</a:t>
            </a:r>
          </a:p>
          <a:p>
            <a:pPr marL="194290" lvl="1" algn="just">
              <a:lnSpc>
                <a:spcPts val="4067"/>
              </a:lnSpc>
            </a:pPr>
            <a:r>
              <a:rPr lang="en-US" sz="2900" b="1" dirty="0" smtClean="0">
                <a:solidFill>
                  <a:prstClr val="white"/>
                </a:solidFill>
                <a:latin typeface="Calibri" pitchFamily="34" charset="0"/>
                <a:cs typeface="Calibri" pitchFamily="34" charset="0"/>
              </a:rPr>
              <a:t>+ S</a:t>
            </a:r>
            <a:r>
              <a:rPr lang="vi-VN" sz="2900" b="1" dirty="0" smtClean="0">
                <a:solidFill>
                  <a:prstClr val="white"/>
                </a:solidFill>
                <a:latin typeface="Calibri" pitchFamily="34" charset="0"/>
                <a:cs typeface="Calibri" pitchFamily="34" charset="0"/>
              </a:rPr>
              <a:t>ản lượng</a:t>
            </a:r>
            <a:r>
              <a:rPr lang="en-US" sz="2900" b="1" dirty="0" smtClean="0">
                <a:solidFill>
                  <a:prstClr val="white"/>
                </a:solidFill>
                <a:latin typeface="Calibri" pitchFamily="34" charset="0"/>
                <a:cs typeface="Calibri" pitchFamily="34" charset="0"/>
              </a:rPr>
              <a:t> than </a:t>
            </a:r>
            <a:r>
              <a:rPr lang="en-US" sz="2900" b="1" dirty="0" err="1" smtClean="0">
                <a:solidFill>
                  <a:prstClr val="white"/>
                </a:solidFill>
                <a:latin typeface="Calibri" pitchFamily="34" charset="0"/>
                <a:cs typeface="Calibri" pitchFamily="34" charset="0"/>
              </a:rPr>
              <a:t>sạch</a:t>
            </a:r>
            <a:r>
              <a:rPr lang="en-US" sz="2900" b="1" dirty="0" smtClean="0">
                <a:solidFill>
                  <a:prstClr val="white"/>
                </a:solidFill>
                <a:latin typeface="Calibri" pitchFamily="34" charset="0"/>
                <a:cs typeface="Calibri" pitchFamily="34" charset="0"/>
              </a:rPr>
              <a:t> </a:t>
            </a:r>
            <a:r>
              <a:rPr lang="en-US" sz="2900" b="1" dirty="0" err="1" smtClean="0">
                <a:solidFill>
                  <a:prstClr val="white"/>
                </a:solidFill>
                <a:latin typeface="Calibri" pitchFamily="34" charset="0"/>
                <a:cs typeface="Calibri" pitchFamily="34" charset="0"/>
              </a:rPr>
              <a:t>tăng</a:t>
            </a:r>
            <a:r>
              <a:rPr lang="en-US" sz="2900" b="1" dirty="0" smtClean="0">
                <a:solidFill>
                  <a:srgbClr val="FFFF00"/>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không</a:t>
            </a:r>
            <a:r>
              <a:rPr lang="en-US" sz="2900" b="1" dirty="0" smtClean="0">
                <a:solidFill>
                  <a:srgbClr val="FFFF00"/>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liên</a:t>
            </a:r>
            <a:r>
              <a:rPr lang="en-US" sz="2900" b="1" dirty="0" smtClean="0">
                <a:solidFill>
                  <a:srgbClr val="FFFF00"/>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tục</a:t>
            </a:r>
            <a:r>
              <a:rPr lang="en-US" sz="2900" b="1" dirty="0" smtClean="0">
                <a:solidFill>
                  <a:prstClr val="white"/>
                </a:solidFill>
                <a:latin typeface="Calibri" pitchFamily="34" charset="0"/>
                <a:cs typeface="Calibri" pitchFamily="34" charset="0"/>
              </a:rPr>
              <a:t>, </a:t>
            </a:r>
            <a:r>
              <a:rPr lang="en-US" sz="2900" b="1" dirty="0" err="1" smtClean="0">
                <a:solidFill>
                  <a:prstClr val="white"/>
                </a:solidFill>
                <a:latin typeface="Calibri" pitchFamily="34" charset="0"/>
                <a:cs typeface="Calibri" pitchFamily="34" charset="0"/>
              </a:rPr>
              <a:t>tăng</a:t>
            </a:r>
            <a:r>
              <a:rPr lang="en-US" sz="2900" b="1" dirty="0" smtClean="0">
                <a:solidFill>
                  <a:prstClr val="white"/>
                </a:solidFill>
                <a:latin typeface="Calibri" pitchFamily="34" charset="0"/>
                <a:cs typeface="Calibri" pitchFamily="34" charset="0"/>
              </a:rPr>
              <a:t> 1 </a:t>
            </a:r>
            <a:r>
              <a:rPr lang="en-US" sz="2900" b="1" dirty="0" err="1" smtClean="0">
                <a:solidFill>
                  <a:prstClr val="white"/>
                </a:solidFill>
                <a:latin typeface="Calibri" pitchFamily="34" charset="0"/>
                <a:cs typeface="Calibri" pitchFamily="34" charset="0"/>
              </a:rPr>
              <a:t>triệu</a:t>
            </a:r>
            <a:r>
              <a:rPr lang="en-US" sz="2900" b="1" dirty="0" smtClean="0">
                <a:solidFill>
                  <a:prstClr val="white"/>
                </a:solidFill>
                <a:latin typeface="Calibri" pitchFamily="34" charset="0"/>
                <a:cs typeface="Calibri" pitchFamily="34" charset="0"/>
              </a:rPr>
              <a:t> </a:t>
            </a:r>
            <a:r>
              <a:rPr lang="en-US" sz="2900" b="1" dirty="0" err="1" smtClean="0">
                <a:solidFill>
                  <a:prstClr val="white"/>
                </a:solidFill>
                <a:latin typeface="Calibri" pitchFamily="34" charset="0"/>
                <a:cs typeface="Calibri" pitchFamily="34" charset="0"/>
              </a:rPr>
              <a:t>tấn</a:t>
            </a:r>
            <a:r>
              <a:rPr lang="en-US" sz="2900" b="1" dirty="0" smtClean="0">
                <a:solidFill>
                  <a:prstClr val="white"/>
                </a:solidFill>
                <a:latin typeface="Calibri" pitchFamily="34" charset="0"/>
                <a:cs typeface="Calibri" pitchFamily="34" charset="0"/>
              </a:rPr>
              <a:t>.</a:t>
            </a:r>
          </a:p>
          <a:p>
            <a:pPr marL="194290" lvl="1" algn="just">
              <a:lnSpc>
                <a:spcPts val="4067"/>
              </a:lnSpc>
            </a:pPr>
            <a:r>
              <a:rPr lang="en-US" sz="2900" b="1" dirty="0" smtClean="0">
                <a:solidFill>
                  <a:prstClr val="white"/>
                </a:solidFill>
                <a:latin typeface="Calibri" pitchFamily="34" charset="0"/>
                <a:cs typeface="Calibri" pitchFamily="34" charset="0"/>
              </a:rPr>
              <a:t>+ S</a:t>
            </a:r>
            <a:r>
              <a:rPr lang="vi-VN" sz="2900" b="1" dirty="0" smtClean="0">
                <a:solidFill>
                  <a:prstClr val="white"/>
                </a:solidFill>
                <a:latin typeface="Calibri" pitchFamily="34" charset="0"/>
                <a:cs typeface="Calibri" pitchFamily="34" charset="0"/>
              </a:rPr>
              <a:t>ản lượng</a:t>
            </a:r>
            <a:r>
              <a:rPr lang="en-US" sz="2900" b="1" dirty="0" smtClean="0">
                <a:solidFill>
                  <a:prstClr val="white"/>
                </a:solidFill>
                <a:latin typeface="Calibri" pitchFamily="34" charset="0"/>
                <a:cs typeface="Calibri" pitchFamily="34" charset="0"/>
              </a:rPr>
              <a:t> </a:t>
            </a:r>
            <a:r>
              <a:rPr lang="en-US" sz="2900" b="1" dirty="0" err="1" smtClean="0">
                <a:solidFill>
                  <a:prstClr val="white"/>
                </a:solidFill>
                <a:latin typeface="Calibri" pitchFamily="34" charset="0"/>
                <a:cs typeface="Calibri" pitchFamily="34" charset="0"/>
              </a:rPr>
              <a:t>khí</a:t>
            </a:r>
            <a:r>
              <a:rPr lang="en-US" sz="2900" b="1" dirty="0" smtClean="0">
                <a:solidFill>
                  <a:prstClr val="white"/>
                </a:solidFill>
                <a:latin typeface="Calibri" pitchFamily="34" charset="0"/>
                <a:cs typeface="Calibri" pitchFamily="34" charset="0"/>
              </a:rPr>
              <a:t> </a:t>
            </a:r>
            <a:r>
              <a:rPr lang="en-US" sz="2900" b="1" dirty="0" err="1" smtClean="0">
                <a:solidFill>
                  <a:prstClr val="white"/>
                </a:solidFill>
                <a:latin typeface="Calibri" pitchFamily="34" charset="0"/>
                <a:cs typeface="Calibri" pitchFamily="34" charset="0"/>
              </a:rPr>
              <a:t>tự</a:t>
            </a:r>
            <a:r>
              <a:rPr lang="en-US" sz="2900" b="1" dirty="0" smtClean="0">
                <a:solidFill>
                  <a:prstClr val="white"/>
                </a:solidFill>
                <a:latin typeface="Calibri" pitchFamily="34" charset="0"/>
                <a:cs typeface="Calibri" pitchFamily="34" charset="0"/>
              </a:rPr>
              <a:t> </a:t>
            </a:r>
            <a:r>
              <a:rPr lang="en-US" sz="2900" b="1" dirty="0" err="1" smtClean="0">
                <a:solidFill>
                  <a:prstClr val="white"/>
                </a:solidFill>
                <a:latin typeface="Calibri" pitchFamily="34" charset="0"/>
                <a:cs typeface="Calibri" pitchFamily="34" charset="0"/>
              </a:rPr>
              <a:t>nhiên</a:t>
            </a:r>
            <a:r>
              <a:rPr lang="en-US" sz="2900" b="1" dirty="0" smtClean="0">
                <a:solidFill>
                  <a:prstClr val="white"/>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giảm</a:t>
            </a:r>
            <a:r>
              <a:rPr lang="en-US" sz="2900" b="1" dirty="0" smtClean="0">
                <a:solidFill>
                  <a:srgbClr val="FFFF00"/>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không</a:t>
            </a:r>
            <a:r>
              <a:rPr lang="en-US" sz="2900" b="1" dirty="0" smtClean="0">
                <a:solidFill>
                  <a:srgbClr val="FFFF00"/>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liên</a:t>
            </a:r>
            <a:r>
              <a:rPr lang="en-US" sz="2900" b="1" dirty="0" smtClean="0">
                <a:solidFill>
                  <a:srgbClr val="FFFF00"/>
                </a:solidFill>
                <a:latin typeface="Calibri" pitchFamily="34" charset="0"/>
                <a:cs typeface="Calibri" pitchFamily="34" charset="0"/>
              </a:rPr>
              <a:t> </a:t>
            </a:r>
            <a:r>
              <a:rPr lang="en-US" sz="2900" b="1" dirty="0" err="1" smtClean="0">
                <a:solidFill>
                  <a:srgbClr val="FFFF00"/>
                </a:solidFill>
                <a:latin typeface="Calibri" pitchFamily="34" charset="0"/>
                <a:cs typeface="Calibri" pitchFamily="34" charset="0"/>
              </a:rPr>
              <a:t>tục</a:t>
            </a:r>
            <a:r>
              <a:rPr lang="en-US" sz="2900" b="1" dirty="0" smtClean="0">
                <a:solidFill>
                  <a:prstClr val="white"/>
                </a:solidFill>
                <a:latin typeface="Calibri" pitchFamily="34" charset="0"/>
                <a:cs typeface="Calibri" pitchFamily="34" charset="0"/>
              </a:rPr>
              <a:t>, </a:t>
            </a:r>
            <a:r>
              <a:rPr lang="en-US" sz="2900" b="1" dirty="0" err="1" smtClean="0">
                <a:solidFill>
                  <a:prstClr val="white"/>
                </a:solidFill>
                <a:latin typeface="Calibri" pitchFamily="34" charset="0"/>
                <a:cs typeface="Calibri" pitchFamily="34" charset="0"/>
              </a:rPr>
              <a:t>giảm</a:t>
            </a:r>
            <a:r>
              <a:rPr lang="en-US" sz="2900" b="1" dirty="0" smtClean="0">
                <a:solidFill>
                  <a:prstClr val="white"/>
                </a:solidFill>
                <a:latin typeface="Calibri" pitchFamily="34" charset="0"/>
                <a:cs typeface="Calibri" pitchFamily="34" charset="0"/>
              </a:rPr>
              <a:t> 2 </a:t>
            </a:r>
            <a:r>
              <a:rPr lang="en-US" sz="2900" b="1" dirty="0" err="1" smtClean="0">
                <a:solidFill>
                  <a:schemeClr val="bg1">
                    <a:lumMod val="95000"/>
                  </a:schemeClr>
                </a:solidFill>
                <a:latin typeface="Calibri" pitchFamily="34" charset="0"/>
                <a:cs typeface="Calibri" pitchFamily="34" charset="0"/>
              </a:rPr>
              <a:t>tỉ</a:t>
            </a:r>
            <a:r>
              <a:rPr lang="en-US" sz="2900" b="1" dirty="0" smtClean="0">
                <a:solidFill>
                  <a:schemeClr val="bg1">
                    <a:lumMod val="95000"/>
                  </a:schemeClr>
                </a:solidFill>
                <a:latin typeface="Calibri" pitchFamily="34" charset="0"/>
                <a:cs typeface="Calibri" pitchFamily="34" charset="0"/>
              </a:rPr>
              <a:t> m³ </a:t>
            </a:r>
            <a:r>
              <a:rPr lang="en-US" sz="2900" b="1" dirty="0" smtClean="0">
                <a:solidFill>
                  <a:prstClr val="white"/>
                </a:solidFill>
                <a:latin typeface="Calibri" pitchFamily="34" charset="0"/>
                <a:cs typeface="Calibri" pitchFamily="34" charset="0"/>
              </a:rPr>
              <a:t>.</a:t>
            </a:r>
          </a:p>
        </p:txBody>
      </p:sp>
      <p:graphicFrame>
        <p:nvGraphicFramePr>
          <p:cNvPr id="6" name="Table 5"/>
          <p:cNvGraphicFramePr>
            <a:graphicFrameLocks noGrp="1"/>
          </p:cNvGraphicFramePr>
          <p:nvPr>
            <p:extLst>
              <p:ext uri="{D42A27DB-BD31-4B8C-83A1-F6EECF244321}">
                <p14:modId xmlns:p14="http://schemas.microsoft.com/office/powerpoint/2010/main" val="4010987197"/>
              </p:ext>
            </p:extLst>
          </p:nvPr>
        </p:nvGraphicFramePr>
        <p:xfrm>
          <a:off x="152399" y="1846832"/>
          <a:ext cx="11787154" cy="2743200"/>
        </p:xfrm>
        <a:graphic>
          <a:graphicData uri="http://schemas.openxmlformats.org/drawingml/2006/table">
            <a:tbl>
              <a:tblPr firstRow="1" firstCol="1" bandRow="1">
                <a:tableStyleId>{5C22544A-7EE6-4342-B048-85BDC9FD1C3A}</a:tableStyleId>
              </a:tblPr>
              <a:tblGrid>
                <a:gridCol w="5566959">
                  <a:extLst>
                    <a:ext uri="{9D8B030D-6E8A-4147-A177-3AD203B41FA5}">
                      <a16:colId xmlns="" xmlns:a16="http://schemas.microsoft.com/office/drawing/2014/main" val="3300008736"/>
                    </a:ext>
                  </a:extLst>
                </a:gridCol>
                <a:gridCol w="2073013">
                  <a:extLst>
                    <a:ext uri="{9D8B030D-6E8A-4147-A177-3AD203B41FA5}">
                      <a16:colId xmlns="" xmlns:a16="http://schemas.microsoft.com/office/drawing/2014/main" val="551348237"/>
                    </a:ext>
                  </a:extLst>
                </a:gridCol>
                <a:gridCol w="2073013">
                  <a:extLst>
                    <a:ext uri="{9D8B030D-6E8A-4147-A177-3AD203B41FA5}">
                      <a16:colId xmlns="" xmlns:a16="http://schemas.microsoft.com/office/drawing/2014/main" val="1598495903"/>
                    </a:ext>
                  </a:extLst>
                </a:gridCol>
                <a:gridCol w="2074169">
                  <a:extLst>
                    <a:ext uri="{9D8B030D-6E8A-4147-A177-3AD203B41FA5}">
                      <a16:colId xmlns="" xmlns:a16="http://schemas.microsoft.com/office/drawing/2014/main" val="3064101593"/>
                    </a:ext>
                  </a:extLst>
                </a:gridCol>
              </a:tblGrid>
              <a:tr h="370045">
                <a:tc>
                  <a:txBody>
                    <a:bodyPr/>
                    <a:lstStyle/>
                    <a:p>
                      <a:pPr algn="just">
                        <a:lnSpc>
                          <a:spcPct val="150000"/>
                        </a:lnSpc>
                        <a:spcAft>
                          <a:spcPts val="0"/>
                        </a:spcAft>
                      </a:pPr>
                      <a:r>
                        <a:rPr lang="vi-VN" sz="3000" b="1">
                          <a:effectLst/>
                          <a:latin typeface="Calibri" pitchFamily="34" charset="0"/>
                          <a:cs typeface="Calibri" pitchFamily="34" charset="0"/>
                        </a:rPr>
                        <a:t>Năm</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2010</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2015</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2021</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107070895"/>
                  </a:ext>
                </a:extLst>
              </a:tr>
              <a:tr h="463181">
                <a:tc>
                  <a:txBody>
                    <a:bodyPr/>
                    <a:lstStyle/>
                    <a:p>
                      <a:pPr algn="just">
                        <a:lnSpc>
                          <a:spcPct val="150000"/>
                        </a:lnSpc>
                        <a:spcAft>
                          <a:spcPts val="0"/>
                        </a:spcAft>
                      </a:pPr>
                      <a:r>
                        <a:rPr lang="vi-VN" sz="3000" b="1">
                          <a:effectLst/>
                          <a:latin typeface="Calibri" pitchFamily="34" charset="0"/>
                          <a:cs typeface="Calibri" pitchFamily="34" charset="0"/>
                        </a:rPr>
                        <a:t>Dầu thô </a:t>
                      </a:r>
                      <a:r>
                        <a:rPr lang="en-US" sz="3000" b="1" smtClean="0">
                          <a:effectLst/>
                          <a:latin typeface="Calibri" pitchFamily="34" charset="0"/>
                          <a:cs typeface="Calibri" pitchFamily="34" charset="0"/>
                        </a:rPr>
                        <a:t>KT</a:t>
                      </a:r>
                      <a:r>
                        <a:rPr lang="vi-VN" sz="3000" b="1" smtClean="0">
                          <a:effectLst/>
                          <a:latin typeface="Calibri" pitchFamily="34" charset="0"/>
                          <a:cs typeface="Calibri" pitchFamily="34" charset="0"/>
                        </a:rPr>
                        <a:t> </a:t>
                      </a:r>
                      <a:r>
                        <a:rPr lang="vi-VN" sz="3000" b="1">
                          <a:effectLst/>
                          <a:latin typeface="Calibri" pitchFamily="34" charset="0"/>
                          <a:cs typeface="Calibri" pitchFamily="34" charset="0"/>
                        </a:rPr>
                        <a:t>trong nước (triệu tấn)</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14,8</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16,8</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9,1</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745332888"/>
                  </a:ext>
                </a:extLst>
              </a:tr>
              <a:tr h="370045">
                <a:tc>
                  <a:txBody>
                    <a:bodyPr/>
                    <a:lstStyle/>
                    <a:p>
                      <a:pPr algn="just">
                        <a:lnSpc>
                          <a:spcPct val="150000"/>
                        </a:lnSpc>
                        <a:spcAft>
                          <a:spcPts val="0"/>
                        </a:spcAft>
                      </a:pPr>
                      <a:r>
                        <a:rPr lang="vi-VN" sz="3000" b="1" dirty="0">
                          <a:effectLst/>
                          <a:latin typeface="Calibri" pitchFamily="34" charset="0"/>
                          <a:cs typeface="Calibri" pitchFamily="34" charset="0"/>
                        </a:rPr>
                        <a:t>Than sạch (triệu tấn)</a:t>
                      </a:r>
                      <a:endParaRPr lang="en-US" sz="3000" b="1"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44,8</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41,7</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48,3</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894878106"/>
                  </a:ext>
                </a:extLst>
              </a:tr>
              <a:tr h="370045">
                <a:tc>
                  <a:txBody>
                    <a:bodyPr/>
                    <a:lstStyle/>
                    <a:p>
                      <a:pPr algn="just">
                        <a:lnSpc>
                          <a:spcPct val="150000"/>
                        </a:lnSpc>
                        <a:spcAft>
                          <a:spcPts val="0"/>
                        </a:spcAft>
                      </a:pPr>
                      <a:r>
                        <a:rPr lang="vi-VN" sz="3000" b="1">
                          <a:effectLst/>
                          <a:latin typeface="Calibri" pitchFamily="34" charset="0"/>
                          <a:cs typeface="Calibri" pitchFamily="34" charset="0"/>
                        </a:rPr>
                        <a:t>Khi tự nhiên ở dạng khí (tỉ m</a:t>
                      </a:r>
                      <a:r>
                        <a:rPr lang="vi-VN" sz="3000" b="1" baseline="30000">
                          <a:effectLst/>
                          <a:latin typeface="Calibri" pitchFamily="34" charset="0"/>
                          <a:cs typeface="Calibri" pitchFamily="34" charset="0"/>
                        </a:rPr>
                        <a:t>3</a:t>
                      </a:r>
                      <a:r>
                        <a:rPr lang="vi-VN" sz="3000" b="1">
                          <a:effectLst/>
                          <a:latin typeface="Calibri" pitchFamily="34" charset="0"/>
                          <a:cs typeface="Calibri" pitchFamily="34" charset="0"/>
                        </a:rPr>
                        <a:t>)</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9,4</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10,6</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dirty="0">
                          <a:effectLst/>
                          <a:latin typeface="Calibri" pitchFamily="34" charset="0"/>
                          <a:cs typeface="Calibri" pitchFamily="34" charset="0"/>
                        </a:rPr>
                        <a:t>7,4</a:t>
                      </a:r>
                      <a:endParaRPr lang="en-US" sz="3000" b="1"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32420373"/>
                  </a:ext>
                </a:extLst>
              </a:tr>
            </a:tbl>
          </a:graphicData>
        </a:graphic>
      </p:graphicFrame>
    </p:spTree>
    <p:extLst>
      <p:ext uri="{BB962C8B-B14F-4D97-AF65-F5344CB8AC3E}">
        <p14:creationId xmlns:p14="http://schemas.microsoft.com/office/powerpoint/2010/main" val="208051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074"/>
            <a:ext cx="12192000" cy="8139849"/>
          </a:xfrm>
          <a:custGeom>
            <a:avLst/>
            <a:gdLst/>
            <a:ahLst/>
            <a:cxnLst/>
            <a:rect l="l" t="t" r="r" b="b"/>
            <a:pathLst>
              <a:path w="18288000" h="12209773">
                <a:moveTo>
                  <a:pt x="0" y="0"/>
                </a:moveTo>
                <a:lnTo>
                  <a:pt x="18288000" y="0"/>
                </a:lnTo>
                <a:lnTo>
                  <a:pt x="18288000" y="12209773"/>
                </a:lnTo>
                <a:lnTo>
                  <a:pt x="0" y="12209773"/>
                </a:lnTo>
                <a:lnTo>
                  <a:pt x="0" y="0"/>
                </a:lnTo>
                <a:close/>
              </a:path>
            </a:pathLst>
          </a:custGeom>
          <a:blipFill>
            <a:blip r:embed="rId2">
              <a:alphaModFix amt="80000"/>
            </a:blip>
            <a:stretch>
              <a:fillRect/>
            </a:stretch>
          </a:blipFill>
        </p:spPr>
      </p:sp>
      <p:sp>
        <p:nvSpPr>
          <p:cNvPr id="3" name="TextBox 3"/>
          <p:cNvSpPr txBox="1"/>
          <p:nvPr/>
        </p:nvSpPr>
        <p:spPr>
          <a:xfrm>
            <a:off x="267488" y="172428"/>
            <a:ext cx="11924512" cy="602729"/>
          </a:xfrm>
          <a:prstGeom prst="rect">
            <a:avLst/>
          </a:prstGeom>
        </p:spPr>
        <p:txBody>
          <a:bodyPr wrap="square" lIns="0" tIns="0" rIns="0" bIns="0" rtlCol="0" anchor="t">
            <a:spAutoFit/>
          </a:bodyPr>
          <a:lstStyle/>
          <a:p>
            <a:pPr algn="ctr">
              <a:lnSpc>
                <a:spcPts val="4666"/>
              </a:lnSpc>
              <a:spcBef>
                <a:spcPct val="0"/>
              </a:spcBef>
            </a:pPr>
            <a:r>
              <a:rPr lang="en-US" sz="4300" b="1" dirty="0">
                <a:solidFill>
                  <a:srgbClr val="F3F3F6"/>
                </a:solidFill>
                <a:latin typeface="Calibri" pitchFamily="34" charset="0"/>
                <a:cs typeface="Calibri" pitchFamily="34" charset="0"/>
              </a:rPr>
              <a:t>THĂM DÒ, KHAI THÁC DẦU THÔ, KHÍ TỰ NHIÊN</a:t>
            </a:r>
          </a:p>
        </p:txBody>
      </p:sp>
    </p:spTree>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685800" y="2530042"/>
            <a:ext cx="9641329" cy="3856531"/>
            <a:chOff x="0" y="0"/>
            <a:chExt cx="6350000" cy="2540000"/>
          </a:xfrm>
        </p:grpSpPr>
        <p:sp>
          <p:nvSpPr>
            <p:cNvPr id="3" name="Freeform 3"/>
            <p:cNvSpPr/>
            <p:nvPr/>
          </p:nvSpPr>
          <p:spPr>
            <a:xfrm>
              <a:off x="0" y="0"/>
              <a:ext cx="6350000" cy="2540000"/>
            </a:xfrm>
            <a:custGeom>
              <a:avLst/>
              <a:gdLst/>
              <a:ahLst/>
              <a:cxnLst/>
              <a:rect l="l" t="t" r="r" b="b"/>
              <a:pathLst>
                <a:path w="6350000" h="2540000">
                  <a:moveTo>
                    <a:pt x="0" y="2159000"/>
                  </a:moveTo>
                  <a:lnTo>
                    <a:pt x="0" y="381000"/>
                  </a:lnTo>
                  <a:cubicBezTo>
                    <a:pt x="0" y="170180"/>
                    <a:pt x="170180" y="0"/>
                    <a:pt x="381000" y="0"/>
                  </a:cubicBezTo>
                  <a:lnTo>
                    <a:pt x="5969000" y="0"/>
                  </a:lnTo>
                  <a:cubicBezTo>
                    <a:pt x="6179820" y="0"/>
                    <a:pt x="6350000" y="170180"/>
                    <a:pt x="6350000" y="381000"/>
                  </a:cubicBezTo>
                  <a:lnTo>
                    <a:pt x="6350000" y="2159000"/>
                  </a:lnTo>
                  <a:cubicBezTo>
                    <a:pt x="6350000" y="2369820"/>
                    <a:pt x="6179820" y="2540000"/>
                    <a:pt x="5969000" y="2540000"/>
                  </a:cubicBezTo>
                  <a:lnTo>
                    <a:pt x="381000" y="2540000"/>
                  </a:lnTo>
                  <a:cubicBezTo>
                    <a:pt x="170180" y="2540000"/>
                    <a:pt x="0" y="2369820"/>
                    <a:pt x="0" y="2159000"/>
                  </a:cubicBezTo>
                  <a:close/>
                </a:path>
              </a:pathLst>
            </a:custGeom>
            <a:blipFill>
              <a:blip r:embed="rId2"/>
              <a:stretch>
                <a:fillRect t="-20312" b="-20312"/>
              </a:stretch>
            </a:blipFill>
          </p:spPr>
        </p:sp>
        <p:sp>
          <p:nvSpPr>
            <p:cNvPr id="4" name="Freeform 4"/>
            <p:cNvSpPr/>
            <p:nvPr/>
          </p:nvSpPr>
          <p:spPr>
            <a:xfrm>
              <a:off x="0" y="0"/>
              <a:ext cx="6350000" cy="2540000"/>
            </a:xfrm>
            <a:custGeom>
              <a:avLst/>
              <a:gdLst/>
              <a:ahLst/>
              <a:cxnLst/>
              <a:rect l="l" t="t" r="r" b="b"/>
              <a:pathLst>
                <a:path w="6350000" h="2540000">
                  <a:moveTo>
                    <a:pt x="5969000" y="19050"/>
                  </a:moveTo>
                  <a:cubicBezTo>
                    <a:pt x="6168390" y="19050"/>
                    <a:pt x="6330950" y="181610"/>
                    <a:pt x="6330950" y="381000"/>
                  </a:cubicBezTo>
                  <a:lnTo>
                    <a:pt x="6330950" y="2159000"/>
                  </a:lnTo>
                  <a:cubicBezTo>
                    <a:pt x="6330950" y="2358390"/>
                    <a:pt x="6168390" y="2520950"/>
                    <a:pt x="5969000" y="2520950"/>
                  </a:cubicBezTo>
                  <a:lnTo>
                    <a:pt x="381000" y="2520950"/>
                  </a:lnTo>
                  <a:cubicBezTo>
                    <a:pt x="181610" y="2520950"/>
                    <a:pt x="19050" y="2358390"/>
                    <a:pt x="19050" y="2159000"/>
                  </a:cubicBezTo>
                  <a:lnTo>
                    <a:pt x="19050" y="381000"/>
                  </a:lnTo>
                  <a:cubicBezTo>
                    <a:pt x="19050" y="181610"/>
                    <a:pt x="181610" y="19050"/>
                    <a:pt x="381000" y="19050"/>
                  </a:cubicBezTo>
                  <a:lnTo>
                    <a:pt x="5969000" y="19050"/>
                  </a:lnTo>
                  <a:moveTo>
                    <a:pt x="5969000" y="0"/>
                  </a:moveTo>
                  <a:lnTo>
                    <a:pt x="381000" y="0"/>
                  </a:lnTo>
                  <a:cubicBezTo>
                    <a:pt x="170180" y="0"/>
                    <a:pt x="0" y="170180"/>
                    <a:pt x="0" y="381000"/>
                  </a:cubicBezTo>
                  <a:lnTo>
                    <a:pt x="0" y="2159000"/>
                  </a:lnTo>
                  <a:cubicBezTo>
                    <a:pt x="0" y="2369820"/>
                    <a:pt x="170180" y="2540000"/>
                    <a:pt x="381000" y="2540000"/>
                  </a:cubicBezTo>
                  <a:lnTo>
                    <a:pt x="5969000" y="2540000"/>
                  </a:lnTo>
                  <a:cubicBezTo>
                    <a:pt x="6179820" y="2540000"/>
                    <a:pt x="6350000" y="2369820"/>
                    <a:pt x="6350000" y="2159000"/>
                  </a:cubicBezTo>
                  <a:lnTo>
                    <a:pt x="6350000" y="381000"/>
                  </a:lnTo>
                  <a:cubicBezTo>
                    <a:pt x="6350000" y="170180"/>
                    <a:pt x="6179820" y="0"/>
                    <a:pt x="5969000" y="0"/>
                  </a:cubicBezTo>
                  <a:lnTo>
                    <a:pt x="5969000" y="0"/>
                  </a:lnTo>
                  <a:close/>
                </a:path>
              </a:pathLst>
            </a:custGeom>
            <a:solidFill>
              <a:srgbClr val="012F7F"/>
            </a:solidFill>
          </p:spPr>
        </p:sp>
      </p:grpSp>
      <p:grpSp>
        <p:nvGrpSpPr>
          <p:cNvPr id="5" name="Group 5"/>
          <p:cNvGrpSpPr/>
          <p:nvPr/>
        </p:nvGrpSpPr>
        <p:grpSpPr>
          <a:xfrm>
            <a:off x="7707086" y="666206"/>
            <a:ext cx="4075209" cy="1195743"/>
            <a:chOff x="0" y="0"/>
            <a:chExt cx="2337332" cy="647080"/>
          </a:xfrm>
        </p:grpSpPr>
        <p:sp>
          <p:nvSpPr>
            <p:cNvPr id="6" name="Freeform 6"/>
            <p:cNvSpPr/>
            <p:nvPr/>
          </p:nvSpPr>
          <p:spPr>
            <a:xfrm>
              <a:off x="0" y="0"/>
              <a:ext cx="2337332" cy="647080"/>
            </a:xfrm>
            <a:custGeom>
              <a:avLst/>
              <a:gdLst/>
              <a:ahLst/>
              <a:cxnLst/>
              <a:rect l="l" t="t" r="r" b="b"/>
              <a:pathLst>
                <a:path w="2337332" h="647080">
                  <a:moveTo>
                    <a:pt x="87237" y="0"/>
                  </a:moveTo>
                  <a:lnTo>
                    <a:pt x="2250095" y="0"/>
                  </a:lnTo>
                  <a:cubicBezTo>
                    <a:pt x="2298275" y="0"/>
                    <a:pt x="2337332" y="39057"/>
                    <a:pt x="2337332" y="87237"/>
                  </a:cubicBezTo>
                  <a:lnTo>
                    <a:pt x="2337332" y="559843"/>
                  </a:lnTo>
                  <a:cubicBezTo>
                    <a:pt x="2337332" y="582980"/>
                    <a:pt x="2328141" y="605169"/>
                    <a:pt x="2311781" y="621529"/>
                  </a:cubicBezTo>
                  <a:cubicBezTo>
                    <a:pt x="2295421" y="637889"/>
                    <a:pt x="2273232" y="647080"/>
                    <a:pt x="2250095" y="647080"/>
                  </a:cubicBezTo>
                  <a:lnTo>
                    <a:pt x="87237" y="647080"/>
                  </a:lnTo>
                  <a:cubicBezTo>
                    <a:pt x="39057" y="647080"/>
                    <a:pt x="0" y="608023"/>
                    <a:pt x="0" y="559843"/>
                  </a:cubicBezTo>
                  <a:lnTo>
                    <a:pt x="0" y="87237"/>
                  </a:lnTo>
                  <a:cubicBezTo>
                    <a:pt x="0" y="64100"/>
                    <a:pt x="9191" y="41911"/>
                    <a:pt x="25551" y="25551"/>
                  </a:cubicBezTo>
                  <a:cubicBezTo>
                    <a:pt x="41911" y="9191"/>
                    <a:pt x="64100" y="0"/>
                    <a:pt x="87237" y="0"/>
                  </a:cubicBezTo>
                  <a:close/>
                </a:path>
              </a:pathLst>
            </a:custGeom>
            <a:solidFill>
              <a:srgbClr val="012F7F">
                <a:alpha val="53725"/>
              </a:srgbClr>
            </a:solidFill>
          </p:spPr>
        </p:sp>
        <p:sp>
          <p:nvSpPr>
            <p:cNvPr id="7" name="TextBox 7"/>
            <p:cNvSpPr txBox="1"/>
            <p:nvPr/>
          </p:nvSpPr>
          <p:spPr>
            <a:xfrm>
              <a:off x="0" y="0"/>
              <a:ext cx="2337332" cy="647080"/>
            </a:xfrm>
            <a:prstGeom prst="rect">
              <a:avLst/>
            </a:prstGeom>
          </p:spPr>
          <p:txBody>
            <a:bodyPr lIns="50800" tIns="50800" rIns="50800" bIns="50800" rtlCol="0" anchor="ctr"/>
            <a:lstStyle/>
            <a:p>
              <a:pPr algn="ctr">
                <a:lnSpc>
                  <a:spcPts val="1999"/>
                </a:lnSpc>
              </a:pPr>
              <a:endParaRPr/>
            </a:p>
          </p:txBody>
        </p:sp>
      </p:grpSp>
      <p:sp>
        <p:nvSpPr>
          <p:cNvPr id="8" name="Freeform 8"/>
          <p:cNvSpPr/>
          <p:nvPr/>
        </p:nvSpPr>
        <p:spPr>
          <a:xfrm flipH="1">
            <a:off x="9892183" y="4924824"/>
            <a:ext cx="2339699" cy="1933176"/>
          </a:xfrm>
          <a:custGeom>
            <a:avLst/>
            <a:gdLst/>
            <a:ahLst/>
            <a:cxnLst/>
            <a:rect l="l" t="t" r="r" b="b"/>
            <a:pathLst>
              <a:path w="3509548" h="2899764">
                <a:moveTo>
                  <a:pt x="3509548" y="0"/>
                </a:moveTo>
                <a:lnTo>
                  <a:pt x="0" y="0"/>
                </a:lnTo>
                <a:lnTo>
                  <a:pt x="0" y="2899764"/>
                </a:lnTo>
                <a:lnTo>
                  <a:pt x="3509548" y="2899764"/>
                </a:lnTo>
                <a:lnTo>
                  <a:pt x="3509548" y="0"/>
                </a:lnTo>
                <a:close/>
              </a:path>
            </a:pathLst>
          </a:custGeom>
          <a:blipFill>
            <a:blip r:embed="rId3" cstate="print">
              <a:extLst>
                <a:ext uri="{96DAC541-7B7A-43D3-8B79-37D633B846F1}">
                  <asvg:svgBlip xmlns="" xmlns:asvg="http://schemas.microsoft.com/office/drawing/2016/SVG/main" r:embed="rId4"/>
                </a:ext>
              </a:extLst>
            </a:blip>
            <a:stretch>
              <a:fillRect/>
            </a:stretch>
          </a:blipFill>
        </p:spPr>
      </p:sp>
      <p:sp>
        <p:nvSpPr>
          <p:cNvPr id="9" name="Freeform 9"/>
          <p:cNvSpPr/>
          <p:nvPr/>
        </p:nvSpPr>
        <p:spPr>
          <a:xfrm rot="-10800000">
            <a:off x="10068908" y="6186660"/>
            <a:ext cx="2145429" cy="671341"/>
          </a:xfrm>
          <a:custGeom>
            <a:avLst/>
            <a:gdLst/>
            <a:ahLst/>
            <a:cxnLst/>
            <a:rect l="l" t="t" r="r" b="b"/>
            <a:pathLst>
              <a:path w="3218143" h="1007011">
                <a:moveTo>
                  <a:pt x="0" y="0"/>
                </a:moveTo>
                <a:lnTo>
                  <a:pt x="3218144" y="0"/>
                </a:lnTo>
                <a:lnTo>
                  <a:pt x="3218144" y="1007011"/>
                </a:lnTo>
                <a:lnTo>
                  <a:pt x="0" y="1007011"/>
                </a:lnTo>
                <a:lnTo>
                  <a:pt x="0" y="0"/>
                </a:lnTo>
                <a:close/>
              </a:path>
            </a:pathLst>
          </a:custGeom>
          <a:blipFill>
            <a:blip r:embed="rId5" cstate="print">
              <a:extLst>
                <a:ext uri="{96DAC541-7B7A-43D3-8B79-37D633B846F1}">
                  <asvg:svgBlip xmlns="" xmlns:asvg="http://schemas.microsoft.com/office/drawing/2016/SVG/main" r:embed="rId6"/>
                </a:ext>
              </a:extLst>
            </a:blip>
            <a:stretch>
              <a:fillRect/>
            </a:stretch>
          </a:blipFill>
        </p:spPr>
      </p:sp>
      <p:sp>
        <p:nvSpPr>
          <p:cNvPr id="10" name="Freeform 10"/>
          <p:cNvSpPr/>
          <p:nvPr/>
        </p:nvSpPr>
        <p:spPr>
          <a:xfrm>
            <a:off x="8583136" y="1998222"/>
            <a:ext cx="3199159" cy="3546186"/>
          </a:xfrm>
          <a:custGeom>
            <a:avLst/>
            <a:gdLst/>
            <a:ahLst/>
            <a:cxnLst/>
            <a:rect l="l" t="t" r="r" b="b"/>
            <a:pathLst>
              <a:path w="4798738" h="5319279">
                <a:moveTo>
                  <a:pt x="0" y="0"/>
                </a:moveTo>
                <a:lnTo>
                  <a:pt x="4798737" y="0"/>
                </a:lnTo>
                <a:lnTo>
                  <a:pt x="4798737" y="5319279"/>
                </a:lnTo>
                <a:lnTo>
                  <a:pt x="0" y="5319279"/>
                </a:lnTo>
                <a:lnTo>
                  <a:pt x="0" y="0"/>
                </a:lnTo>
                <a:close/>
              </a:path>
            </a:pathLst>
          </a:custGeom>
          <a:blipFill>
            <a:blip r:embed="rId7"/>
            <a:stretch>
              <a:fillRect/>
            </a:stretch>
          </a:blipFill>
        </p:spPr>
      </p:sp>
      <p:sp>
        <p:nvSpPr>
          <p:cNvPr id="11" name="TextBox 11"/>
          <p:cNvSpPr txBox="1"/>
          <p:nvPr/>
        </p:nvSpPr>
        <p:spPr>
          <a:xfrm>
            <a:off x="457202" y="0"/>
            <a:ext cx="7380514" cy="948978"/>
          </a:xfrm>
          <a:prstGeom prst="rect">
            <a:avLst/>
          </a:prstGeom>
        </p:spPr>
        <p:txBody>
          <a:bodyPr wrap="square" lIns="0" tIns="0" rIns="0" bIns="0" rtlCol="0" anchor="t">
            <a:spAutoFit/>
          </a:bodyPr>
          <a:lstStyle/>
          <a:p>
            <a:pPr algn="ctr">
              <a:lnSpc>
                <a:spcPts val="7372"/>
              </a:lnSpc>
            </a:pPr>
            <a:r>
              <a:rPr lang="en-US" sz="4300" b="1" smtClean="0">
                <a:solidFill>
                  <a:srgbClr val="000B5D"/>
                </a:solidFill>
                <a:latin typeface="Calibri" pitchFamily="34" charset="0"/>
                <a:cs typeface="Calibri" pitchFamily="34" charset="0"/>
              </a:rPr>
              <a:t>CÔNG NGHIỆP LỌC, HÓA </a:t>
            </a:r>
            <a:r>
              <a:rPr lang="en-US" sz="4300" b="1" dirty="0" smtClean="0">
                <a:solidFill>
                  <a:srgbClr val="000B5D"/>
                </a:solidFill>
                <a:latin typeface="Calibri" pitchFamily="34" charset="0"/>
                <a:cs typeface="Calibri" pitchFamily="34" charset="0"/>
              </a:rPr>
              <a:t>DẦU</a:t>
            </a:r>
            <a:endParaRPr lang="en-US" sz="4300" b="1" dirty="0">
              <a:solidFill>
                <a:srgbClr val="000B5D"/>
              </a:solidFill>
              <a:latin typeface="Calibri" pitchFamily="34" charset="0"/>
              <a:cs typeface="Calibri" pitchFamily="34" charset="0"/>
            </a:endParaRPr>
          </a:p>
        </p:txBody>
      </p:sp>
      <p:sp>
        <p:nvSpPr>
          <p:cNvPr id="12" name="TextBox 12"/>
          <p:cNvSpPr txBox="1"/>
          <p:nvPr/>
        </p:nvSpPr>
        <p:spPr>
          <a:xfrm>
            <a:off x="7746273" y="781960"/>
            <a:ext cx="3971109" cy="923330"/>
          </a:xfrm>
          <a:prstGeom prst="rect">
            <a:avLst/>
          </a:prstGeom>
        </p:spPr>
        <p:txBody>
          <a:bodyPr wrap="square" lIns="0" tIns="0" rIns="0" bIns="0" rtlCol="0" anchor="t">
            <a:spAutoFit/>
          </a:bodyPr>
          <a:lstStyle/>
          <a:p>
            <a:pPr algn="ctr"/>
            <a:r>
              <a:rPr lang="en-US" sz="3000" b="1" dirty="0" smtClean="0">
                <a:solidFill>
                  <a:srgbClr val="FFFFFF"/>
                </a:solidFill>
                <a:latin typeface="Calibri" pitchFamily="34" charset="0"/>
                <a:cs typeface="Calibri" pitchFamily="34" charset="0"/>
              </a:rPr>
              <a:t>NHÀ MÁY LỌC HÓA DẦU</a:t>
            </a:r>
          </a:p>
          <a:p>
            <a:pPr algn="ctr"/>
            <a:r>
              <a:rPr lang="en-US" sz="3000" b="1" dirty="0" smtClean="0">
                <a:solidFill>
                  <a:srgbClr val="FFFFFF"/>
                </a:solidFill>
                <a:latin typeface="Calibri" pitchFamily="34" charset="0"/>
                <a:cs typeface="Calibri" pitchFamily="34" charset="0"/>
              </a:rPr>
              <a:t>NGHI SƠN</a:t>
            </a:r>
            <a:endParaRPr lang="en-US" sz="3000" b="1" dirty="0">
              <a:solidFill>
                <a:srgbClr val="FFFFFF"/>
              </a:solidFill>
              <a:latin typeface="Calibri" pitchFamily="34" charset="0"/>
              <a:cs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 xmlns:a16="http://schemas.microsoft.com/office/drawing/2014/main" id="{4A4CBA69-8EBF-4290-8565-87A249ECFE96}"/>
              </a:ext>
            </a:extLst>
          </p:cNvPr>
          <p:cNvPicPr>
            <a:picLocks noChangeAspect="1"/>
          </p:cNvPicPr>
          <p:nvPr>
            <a:videoFile r:link="rId2"/>
            <p:extLst>
              <p:ext uri="{DAA4B4D4-6D71-4841-9C94-3DE7FCFB9230}">
                <p14:media xmlns:p14="http://schemas.microsoft.com/office/powerpoint/2010/main">
                  <p14:trim end="5176.3333"/>
                </p14:media>
              </p:ext>
            </p:extLst>
          </p:nvPr>
        </p:nvPicPr>
        <p:blipFill>
          <a:blip r:embed="rId6"/>
          <a:stretch>
            <a:fillRect/>
          </a:stretch>
        </p:blipFill>
        <p:spPr>
          <a:xfrm>
            <a:off x="0" y="0"/>
            <a:ext cx="12192000" cy="6858000"/>
          </a:xfrm>
          <a:prstGeom prst="rect">
            <a:avLst/>
          </a:prstGeom>
        </p:spPr>
      </p:pic>
      <p:pic>
        <p:nvPicPr>
          <p:cNvPr id="16" name="nhac 10s 2.wav">
            <a:hlinkClick r:id="" action="ppaction://media"/>
          </p:cNvPr>
          <p:cNvPicPr>
            <a:picLocks noChangeAspect="1"/>
          </p:cNvPicPr>
          <p:nvPr>
            <a:videoFile r:link="rId2"/>
            <p:extLst>
              <p:ext uri="{DAA4B4D4-6D71-4841-9C94-3DE7FCFB9230}">
                <p14:media xmlns:p14="http://schemas.microsoft.com/office/powerpoint/2010/main"/>
              </p:ext>
            </p:extLst>
          </p:nvPr>
        </p:nvPicPr>
        <p:blipFill>
          <a:blip r:embed="rId7" cstate="print"/>
          <a:stretch>
            <a:fillRect/>
          </a:stretch>
        </p:blipFill>
        <p:spPr>
          <a:xfrm>
            <a:off x="-1407751" y="0"/>
            <a:ext cx="548243" cy="548243"/>
          </a:xfrm>
          <a:prstGeom prst="rect">
            <a:avLst/>
          </a:prstGeom>
        </p:spPr>
      </p:pic>
      <p:pic>
        <p:nvPicPr>
          <p:cNvPr id="18" name="nhac thoi gian 15s.wav">
            <a:hlinkClick r:id="" action="ppaction://media"/>
          </p:cNvPr>
          <p:cNvPicPr>
            <a:picLocks noChangeAspect="1"/>
          </p:cNvPicPr>
          <p:nvPr>
            <a:videoFile r:link="rId2"/>
            <p:extLst>
              <p:ext uri="{DAA4B4D4-6D71-4841-9C94-3DE7FCFB9230}">
                <p14:media xmlns:p14="http://schemas.microsoft.com/office/powerpoint/2010/main"/>
              </p:ext>
            </p:extLst>
          </p:nvPr>
        </p:nvPicPr>
        <p:blipFill>
          <a:blip r:embed="rId7" cstate="print"/>
          <a:stretch>
            <a:fillRect/>
          </a:stretch>
        </p:blipFill>
        <p:spPr>
          <a:xfrm>
            <a:off x="-1407751" y="896625"/>
            <a:ext cx="548243" cy="548243"/>
          </a:xfrm>
          <a:prstGeom prst="rect">
            <a:avLst/>
          </a:prstGeom>
        </p:spPr>
      </p:pic>
      <p:sp>
        <p:nvSpPr>
          <p:cNvPr id="19" name="TextBox 1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uLnTx/>
                <a:uFillTx/>
                <a:latin typeface="Calibri"/>
                <a:ea typeface="+mn-ea"/>
                <a:cs typeface="+mn-cs"/>
              </a:rPr>
              <a:t>15</a:t>
            </a:r>
            <a:endParaRPr kumimoji="0" lang="vi-VN" sz="4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132146" y="106636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vi-VN" sz="4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grpSp>
        <p:nvGrpSpPr>
          <p:cNvPr id="4" name="Nhóm 44">
            <a:extLst>
              <a:ext uri="{FF2B5EF4-FFF2-40B4-BE49-F238E27FC236}">
                <a16:creationId xmlns="" xmlns:a16="http://schemas.microsoft.com/office/drawing/2014/main" id="{8F2EBFAD-18BB-4FAE-B325-E9A8EA8F09B8}"/>
              </a:ext>
            </a:extLst>
          </p:cNvPr>
          <p:cNvGrpSpPr/>
          <p:nvPr/>
        </p:nvGrpSpPr>
        <p:grpSpPr>
          <a:xfrm>
            <a:off x="1695451" y="40964"/>
            <a:ext cx="8458200" cy="4833324"/>
            <a:chOff x="1695451" y="40964"/>
            <a:chExt cx="8458200" cy="4833324"/>
          </a:xfrm>
        </p:grpSpPr>
        <p:sp>
          <p:nvSpPr>
            <p:cNvPr id="40" name="Đám mây 39">
              <a:extLst>
                <a:ext uri="{FF2B5EF4-FFF2-40B4-BE49-F238E27FC236}">
                  <a16:creationId xmlns="" xmlns:a16="http://schemas.microsoft.com/office/drawing/2014/main" id="{DC5931B3-0DD4-4150-8806-1608188D274B}"/>
                </a:ext>
              </a:extLst>
            </p:cNvPr>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2" name="Đường nối Thẳng 41">
              <a:extLst>
                <a:ext uri="{FF2B5EF4-FFF2-40B4-BE49-F238E27FC236}">
                  <a16:creationId xmlns="" xmlns:a16="http://schemas.microsoft.com/office/drawing/2014/main"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a:extLst>
              <a:ext uri="{FF2B5EF4-FFF2-40B4-BE49-F238E27FC236}">
                <a16:creationId xmlns="" xmlns:a16="http://schemas.microsoft.com/office/drawing/2014/main" id="{CBBA5AD0-B737-49F6-8DEB-7CFC619F67A6}"/>
              </a:ext>
            </a:extLst>
          </p:cNvPr>
          <p:cNvSpPr/>
          <p:nvPr/>
        </p:nvSpPr>
        <p:spPr>
          <a:xfrm>
            <a:off x="2595282" y="2081327"/>
            <a:ext cx="7073216" cy="2516073"/>
          </a:xfrm>
          <a:prstGeom prst="rect">
            <a:avLst/>
          </a:prstGeom>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Tỉnh</a:t>
            </a:r>
            <a:r>
              <a:rPr kumimoji="0" lang="en-US"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US" sz="3500" b="1" i="0" u="none" strike="noStrike" kern="1200" cap="none" spc="0" normalizeH="0" baseline="0" noProof="0" err="1">
                <a:ln>
                  <a:noFill/>
                </a:ln>
                <a:solidFill>
                  <a:srgbClr val="C00000"/>
                </a:solidFill>
                <a:effectLst/>
                <a:uLnTx/>
                <a:uFillTx/>
                <a:latin typeface="Calibri" pitchFamily="34" charset="0"/>
                <a:cs typeface="Calibri" pitchFamily="34" charset="0"/>
              </a:rPr>
              <a:t>nào</a:t>
            </a:r>
            <a:r>
              <a:rPr kumimoji="0" lang="en-US" sz="3500" b="1" i="0" u="none" strike="noStrike" kern="1200" cap="none" spc="0" normalizeH="0" baseline="0" noProof="0">
                <a:ln>
                  <a:noFill/>
                </a:ln>
                <a:solidFill>
                  <a:srgbClr val="C00000"/>
                </a:solidFill>
                <a:effectLst/>
                <a:uLnTx/>
                <a:uFillTx/>
                <a:latin typeface="Calibri" pitchFamily="34" charset="0"/>
                <a:cs typeface="Calibri" pitchFamily="34" charset="0"/>
              </a:rPr>
              <a:t> </a:t>
            </a:r>
            <a:r>
              <a:rPr lang="en-US" sz="3500" b="1" smtClean="0">
                <a:solidFill>
                  <a:srgbClr val="C00000"/>
                </a:solidFill>
                <a:latin typeface="Calibri" pitchFamily="34" charset="0"/>
                <a:cs typeface="Calibri" pitchFamily="34" charset="0"/>
              </a:rPr>
              <a:t>ở </a:t>
            </a:r>
            <a:r>
              <a:rPr kumimoji="0" lang="en-US" sz="3500" b="1" i="0" u="none" strike="noStrike" kern="1200" cap="none" spc="0" normalizeH="0" baseline="0" noProof="0" smtClean="0">
                <a:ln>
                  <a:noFill/>
                </a:ln>
                <a:solidFill>
                  <a:srgbClr val="C00000"/>
                </a:solidFill>
                <a:effectLst/>
                <a:uLnTx/>
                <a:uFillTx/>
                <a:latin typeface="Calibri" pitchFamily="34" charset="0"/>
                <a:cs typeface="Calibri" pitchFamily="34" charset="0"/>
              </a:rPr>
              <a:t>n</a:t>
            </a:r>
            <a:r>
              <a:rPr kumimoji="0" lang="vi-VN" sz="3500" b="1" i="0" u="none" strike="noStrike" kern="1200" cap="none" spc="0" normalizeH="0" baseline="0" noProof="0" dirty="0">
                <a:ln>
                  <a:noFill/>
                </a:ln>
                <a:solidFill>
                  <a:srgbClr val="C00000"/>
                </a:solidFill>
                <a:effectLst/>
                <a:uLnTx/>
                <a:uFillTx/>
                <a:latin typeface="Calibri" pitchFamily="34" charset="0"/>
                <a:cs typeface="Calibri" pitchFamily="34" charset="0"/>
              </a:rPr>
              <a:t>ư</a:t>
            </a:r>
            <a:r>
              <a:rPr kumimoji="0" lang="en-US" sz="3500" b="1" i="0" u="none" strike="noStrike" kern="1200" cap="none" spc="0" normalizeH="0" baseline="0" noProof="0" err="1">
                <a:ln>
                  <a:noFill/>
                </a:ln>
                <a:solidFill>
                  <a:srgbClr val="C00000"/>
                </a:solidFill>
                <a:effectLst/>
                <a:uLnTx/>
                <a:uFillTx/>
                <a:latin typeface="Calibri" pitchFamily="34" charset="0"/>
                <a:cs typeface="Calibri" pitchFamily="34" charset="0"/>
              </a:rPr>
              <a:t>ớc</a:t>
            </a:r>
            <a:r>
              <a:rPr kumimoji="0" lang="en-US" sz="3500" b="1" i="0" u="none" strike="noStrike" kern="1200" cap="none" spc="0" normalizeH="0" baseline="0" noProof="0">
                <a:ln>
                  <a:noFill/>
                </a:ln>
                <a:solidFill>
                  <a:srgbClr val="C00000"/>
                </a:solidFill>
                <a:effectLst/>
                <a:uLnTx/>
                <a:uFillTx/>
                <a:latin typeface="Calibri" pitchFamily="34" charset="0"/>
                <a:cs typeface="Calibri" pitchFamily="34" charset="0"/>
              </a:rPr>
              <a:t> </a:t>
            </a:r>
            <a:r>
              <a:rPr kumimoji="0" lang="en-US" sz="3500" b="1" i="0" u="none" strike="noStrike" kern="1200" cap="none" spc="0" normalizeH="0" baseline="0" noProof="0" smtClean="0">
                <a:ln>
                  <a:noFill/>
                </a:ln>
                <a:solidFill>
                  <a:srgbClr val="C00000"/>
                </a:solidFill>
                <a:effectLst/>
                <a:uLnTx/>
                <a:uFillTx/>
                <a:latin typeface="Calibri" pitchFamily="34" charset="0"/>
                <a:cs typeface="Calibri" pitchFamily="34" charset="0"/>
              </a:rPr>
              <a:t>ta có</a:t>
            </a:r>
            <a:r>
              <a:rPr kumimoji="0" lang="en-US" sz="3500" b="1" i="0" u="none" strike="noStrike" kern="1200" cap="none" spc="0" normalizeH="0" noProof="0" smtClean="0">
                <a:ln>
                  <a:noFill/>
                </a:ln>
                <a:solidFill>
                  <a:srgbClr val="C00000"/>
                </a:solidFill>
                <a:effectLst/>
                <a:uLnTx/>
                <a:uFillTx/>
                <a:latin typeface="Calibri" pitchFamily="34" charset="0"/>
                <a:cs typeface="Calibri" pitchFamily="34" charset="0"/>
              </a:rPr>
              <a:t> ngành công nghiệp </a:t>
            </a:r>
            <a:r>
              <a:rPr kumimoji="0" lang="en-US" sz="3500" b="1" i="0" u="none" strike="noStrike" kern="1200" cap="none" spc="0" normalizeH="0" baseline="0" noProof="0" smtClean="0">
                <a:ln>
                  <a:noFill/>
                </a:ln>
                <a:solidFill>
                  <a:srgbClr val="C00000"/>
                </a:solidFill>
                <a:effectLst/>
                <a:uLnTx/>
                <a:uFillTx/>
                <a:latin typeface="Calibri" pitchFamily="34" charset="0"/>
                <a:cs typeface="Calibri" pitchFamily="34" charset="0"/>
              </a:rPr>
              <a:t>khai </a:t>
            </a:r>
            <a:r>
              <a:rPr kumimoji="0" lang="en-US" sz="3500" b="1" i="0" u="none" strike="noStrike" kern="1200" cap="none" spc="0" normalizeH="0" baseline="0" noProof="0" err="1">
                <a:ln>
                  <a:noFill/>
                </a:ln>
                <a:solidFill>
                  <a:srgbClr val="C00000"/>
                </a:solidFill>
                <a:effectLst/>
                <a:uLnTx/>
                <a:uFillTx/>
                <a:latin typeface="Calibri" pitchFamily="34" charset="0"/>
                <a:cs typeface="Calibri" pitchFamily="34" charset="0"/>
              </a:rPr>
              <a:t>thác</a:t>
            </a:r>
            <a:r>
              <a:rPr kumimoji="0" lang="en-US" sz="3500" b="1" i="0" u="none" strike="noStrike" kern="1200" cap="none" spc="0" normalizeH="0" baseline="0" noProof="0">
                <a:ln>
                  <a:noFill/>
                </a:ln>
                <a:solidFill>
                  <a:srgbClr val="C00000"/>
                </a:solidFill>
                <a:effectLst/>
                <a:uLnTx/>
                <a:uFillTx/>
                <a:latin typeface="Calibri" pitchFamily="34" charset="0"/>
                <a:cs typeface="Calibri" pitchFamily="34" charset="0"/>
              </a:rPr>
              <a:t> </a:t>
            </a:r>
            <a:r>
              <a:rPr lang="en-US" sz="3500" b="1" smtClean="0">
                <a:solidFill>
                  <a:srgbClr val="C00000"/>
                </a:solidFill>
                <a:latin typeface="Calibri" pitchFamily="34" charset="0"/>
                <a:cs typeface="Calibri" pitchFamily="34" charset="0"/>
              </a:rPr>
              <a:t>dầu khí phát triển nhất</a:t>
            </a:r>
            <a:r>
              <a:rPr kumimoji="0" lang="en-US" sz="3500" b="1" i="0" u="none" strike="noStrike" kern="1200" cap="none" spc="0" normalizeH="0" baseline="0" noProof="0" smtClean="0">
                <a:ln>
                  <a:noFill/>
                </a:ln>
                <a:solidFill>
                  <a:srgbClr val="C00000"/>
                </a:solidFill>
                <a:effectLst/>
                <a:uLnTx/>
                <a:uFillTx/>
                <a:latin typeface="Calibri" pitchFamily="34" charset="0"/>
                <a:cs typeface="Calibri" pitchFamily="34" charset="0"/>
              </a:rPr>
              <a:t>?</a:t>
            </a:r>
            <a:endParaRPr kumimoji="0" lang="en-BZ" sz="3500" b="1" i="0" u="none" strike="noStrike" kern="1200" cap="none" spc="0" normalizeH="0" baseline="0" noProof="0" dirty="0">
              <a:ln>
                <a:noFill/>
              </a:ln>
              <a:solidFill>
                <a:srgbClr val="C00000"/>
              </a:solidFill>
              <a:effectLst/>
              <a:uLnTx/>
              <a:uFillTx/>
              <a:latin typeface="Calibri" pitchFamily="34" charset="0"/>
              <a:cs typeface="Calibri" pitchFamily="34" charset="0"/>
            </a:endParaRPr>
          </a:p>
        </p:txBody>
      </p:sp>
      <p:pic>
        <p:nvPicPr>
          <p:cNvPr id="36" name="Hình ảnh 35">
            <a:extLst>
              <a:ext uri="{FF2B5EF4-FFF2-40B4-BE49-F238E27FC236}">
                <a16:creationId xmlns="" xmlns:a16="http://schemas.microsoft.com/office/drawing/2014/main" id="{188B3628-706D-4CAF-8583-9DA734E59D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10588" y="5254539"/>
            <a:ext cx="1309763" cy="130976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7" name="Hình ảnh 36" descr="Ảnh có chứa trong nhà, đối tượng&#10;&#10;Mô tả được tạo với mức tin cậy cao">
            <a:extLst>
              <a:ext uri="{FF2B5EF4-FFF2-40B4-BE49-F238E27FC236}">
                <a16:creationId xmlns="" xmlns:a16="http://schemas.microsoft.com/office/drawing/2014/main" id="{B811218D-6CC8-417A-AC42-DE5C900264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7175" y="4786028"/>
            <a:ext cx="2988100" cy="2656089"/>
          </a:xfrm>
          <a:prstGeom prst="rect">
            <a:avLst/>
          </a:prstGeom>
        </p:spPr>
      </p:pic>
    </p:spTree>
    <p:custDataLst>
      <p:tags r:id="rId1"/>
    </p:custDataLst>
    <p:extLst>
      <p:ext uri="{BB962C8B-B14F-4D97-AF65-F5344CB8AC3E}">
        <p14:creationId xmlns:p14="http://schemas.microsoft.com/office/powerpoint/2010/main" val="3076013667"/>
      </p:ext>
    </p:extLst>
  </p:cSld>
  <p:clrMapOvr>
    <a:masterClrMapping/>
  </p:clrMapOvr>
  <mc:AlternateContent xmlns:mc="http://schemas.openxmlformats.org/markup-compatibility/2006" xmlns:p14="http://schemas.microsoft.com/office/powerpoint/2010/main">
    <mc:Choice Requires="p14">
      <p:transition p14:dur="10" advClick="0" advTm="0">
        <p:fade/>
      </p:transition>
    </mc:Choice>
    <mc:Fallback xmlns="">
      <p:transition advClick="0" advTm="0">
        <p:fade/>
        <p:sndAc>
          <p:stSnd>
            <p:snd r:embed="rId10"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500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1" presetClass="mediacall" presetSubtype="0" fill="hold" nodeType="withEffect">
                                  <p:stCondLst>
                                    <p:cond delay="0"/>
                                  </p:stCondLst>
                                  <p:childTnLst>
                                    <p:cmd type="call" cmd="playFrom(0.0)">
                                      <p:cBhvr>
                                        <p:cTn id="11" dur="9731" fill="hold"/>
                                        <p:tgtEl>
                                          <p:spTgt spid="16"/>
                                        </p:tgtEl>
                                      </p:cBhvr>
                                    </p:cmd>
                                  </p:childTnLst>
                                </p:cTn>
                              </p:par>
                              <p:par>
                                <p:cTn id="12" presetID="1" presetClass="mediacall" presetSubtype="0" fill="hold" nodeType="withEffect">
                                  <p:stCondLst>
                                    <p:cond delay="0"/>
                                  </p:stCondLst>
                                  <p:childTnLst>
                                    <p:cmd type="call" cmd="playFrom(0.0)">
                                      <p:cBhvr>
                                        <p:cTn id="13" dur="14932" fill="hold"/>
                                        <p:tgtEl>
                                          <p:spTgt spid="3"/>
                                        </p:tgtEl>
                                      </p:cBhvr>
                                    </p:cmd>
                                  </p:childTnLst>
                                </p:cTn>
                              </p:par>
                              <p:par>
                                <p:cTn id="14" presetID="1" presetClass="mediacall" presetSubtype="0" fill="hold" nodeType="withEffect">
                                  <p:stCondLst>
                                    <p:cond delay="0"/>
                                  </p:stCondLst>
                                  <p:childTnLst>
                                    <p:cmd type="call" cmd="playFrom(0.0)">
                                      <p:cBhvr>
                                        <p:cTn id="15" dur="16735" fill="hold"/>
                                        <p:tgtEl>
                                          <p:spTgt spid="18"/>
                                        </p:tgtEl>
                                      </p:cBhvr>
                                    </p:cmd>
                                  </p:childTnLst>
                                </p:cTn>
                              </p:par>
                              <p:par>
                                <p:cTn id="16" presetID="1" presetClass="entr" presetSubtype="0" fill="hold" grpId="1" nodeType="with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par>
                                <p:cTn id="18" presetID="1" presetClass="exit" presetSubtype="0" fill="hold" grpId="0" nodeType="withEffect">
                                  <p:stCondLst>
                                    <p:cond delay="1000"/>
                                  </p:stCondLst>
                                  <p:childTnLst>
                                    <p:set>
                                      <p:cBhvr>
                                        <p:cTn id="19" dur="1" fill="hold">
                                          <p:stCondLst>
                                            <p:cond delay="0"/>
                                          </p:stCondLst>
                                        </p:cTn>
                                        <p:tgtEl>
                                          <p:spTgt spid="34"/>
                                        </p:tgtEl>
                                        <p:attrNameLst>
                                          <p:attrName>style.visibility</p:attrName>
                                        </p:attrNameLst>
                                      </p:cBhvr>
                                      <p:to>
                                        <p:strVal val="hidden"/>
                                      </p:to>
                                    </p:set>
                                  </p:childTnLst>
                                </p:cTn>
                              </p:par>
                              <p:par>
                                <p:cTn id="20" presetID="21" presetClass="entr" presetSubtype="1" fill="hold" grpId="16"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cTn>
                              </p:par>
                              <p:par>
                                <p:cTn id="23" presetID="1" presetClass="entr" presetSubtype="0" fill="hold" grpId="1" nodeType="withEffect">
                                  <p:stCondLst>
                                    <p:cond delay="100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xit" presetSubtype="0" fill="hold" grpId="0" nodeType="withEffect">
                                  <p:stCondLst>
                                    <p:cond delay="2000"/>
                                  </p:stCondLst>
                                  <p:childTnLst>
                                    <p:set>
                                      <p:cBhvr>
                                        <p:cTn id="26" dur="1" fill="hold">
                                          <p:stCondLst>
                                            <p:cond delay="0"/>
                                          </p:stCondLst>
                                        </p:cTn>
                                        <p:tgtEl>
                                          <p:spTgt spid="33"/>
                                        </p:tgtEl>
                                        <p:attrNameLst>
                                          <p:attrName>style.visibility</p:attrName>
                                        </p:attrNameLst>
                                      </p:cBhvr>
                                      <p:to>
                                        <p:strVal val="hidden"/>
                                      </p:to>
                                    </p:set>
                                  </p:childTnLst>
                                </p:cTn>
                              </p:par>
                              <p:par>
                                <p:cTn id="27" presetID="21" presetClass="entr" presetSubtype="1" fill="hold" grpId="1" nodeType="withEffect">
                                  <p:stCondLst>
                                    <p:cond delay="1000"/>
                                  </p:stCondLst>
                                  <p:childTnLst>
                                    <p:set>
                                      <p:cBhvr>
                                        <p:cTn id="28" dur="1" fill="hold">
                                          <p:stCondLst>
                                            <p:cond delay="0"/>
                                          </p:stCondLst>
                                        </p:cTn>
                                        <p:tgtEl>
                                          <p:spTgt spid="35"/>
                                        </p:tgtEl>
                                        <p:attrNameLst>
                                          <p:attrName>style.visibility</p:attrName>
                                        </p:attrNameLst>
                                      </p:cBhvr>
                                      <p:to>
                                        <p:strVal val="visible"/>
                                      </p:to>
                                    </p:set>
                                    <p:animEffect transition="in" filter="wheel(1)">
                                      <p:cBhvr>
                                        <p:cTn id="29" dur="10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4" name="cashreg.wav"/>
                                        </p:tgtEl>
                                      </p:cMediaNode>
                                    </p:audio>
                                  </p:subTnLst>
                                </p:cTn>
                              </p:par>
                              <p:par>
                                <p:cTn id="30" presetID="1" presetClass="entr" presetSubtype="0" fill="hold" grpId="1" nodeType="withEffect">
                                  <p:stCondLst>
                                    <p:cond delay="2000"/>
                                  </p:stCondLst>
                                  <p:childTnLst>
                                    <p:set>
                                      <p:cBhvr>
                                        <p:cTn id="31" dur="1" fill="hold">
                                          <p:stCondLst>
                                            <p:cond delay="0"/>
                                          </p:stCondLst>
                                        </p:cTn>
                                        <p:tgtEl>
                                          <p:spTgt spid="32"/>
                                        </p:tgtEl>
                                        <p:attrNameLst>
                                          <p:attrName>style.visibility</p:attrName>
                                        </p:attrNameLst>
                                      </p:cBhvr>
                                      <p:to>
                                        <p:strVal val="visible"/>
                                      </p:to>
                                    </p:set>
                                  </p:childTnLst>
                                </p:cTn>
                              </p:par>
                              <p:par>
                                <p:cTn id="32" presetID="1" presetClass="exit" presetSubtype="0" fill="hold" grpId="0" nodeType="withEffect">
                                  <p:stCondLst>
                                    <p:cond delay="3000"/>
                                  </p:stCondLst>
                                  <p:childTnLst>
                                    <p:set>
                                      <p:cBhvr>
                                        <p:cTn id="33" dur="1" fill="hold">
                                          <p:stCondLst>
                                            <p:cond delay="0"/>
                                          </p:stCondLst>
                                        </p:cTn>
                                        <p:tgtEl>
                                          <p:spTgt spid="32"/>
                                        </p:tgtEl>
                                        <p:attrNameLst>
                                          <p:attrName>style.visibility</p:attrName>
                                        </p:attrNameLst>
                                      </p:cBhvr>
                                      <p:to>
                                        <p:strVal val="hidden"/>
                                      </p:to>
                                    </p:set>
                                  </p:childTnLst>
                                </p:cTn>
                              </p:par>
                              <p:par>
                                <p:cTn id="34" presetID="21" presetClass="entr" presetSubtype="1" fill="hold" grpId="3" nodeType="withEffect">
                                  <p:stCondLst>
                                    <p:cond delay="2000"/>
                                  </p:stCondLst>
                                  <p:childTnLst>
                                    <p:set>
                                      <p:cBhvr>
                                        <p:cTn id="35" dur="1" fill="hold">
                                          <p:stCondLst>
                                            <p:cond delay="0"/>
                                          </p:stCondLst>
                                        </p:cTn>
                                        <p:tgtEl>
                                          <p:spTgt spid="35"/>
                                        </p:tgtEl>
                                        <p:attrNameLst>
                                          <p:attrName>style.visibility</p:attrName>
                                        </p:attrNameLst>
                                      </p:cBhvr>
                                      <p:to>
                                        <p:strVal val="visible"/>
                                      </p:to>
                                    </p:set>
                                    <p:animEffect transition="in" filter="wheel(1)">
                                      <p:cBhvr>
                                        <p:cTn id="36" dur="10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par>
                                <p:cTn id="37" presetID="1" presetClass="entr" presetSubtype="0" fill="hold" grpId="1" nodeType="withEffect">
                                  <p:stCondLst>
                                    <p:cond delay="300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xit" presetSubtype="0" fill="hold" grpId="0" nodeType="withEffect">
                                  <p:stCondLst>
                                    <p:cond delay="4000"/>
                                  </p:stCondLst>
                                  <p:childTnLst>
                                    <p:set>
                                      <p:cBhvr>
                                        <p:cTn id="40" dur="1" fill="hold">
                                          <p:stCondLst>
                                            <p:cond delay="0"/>
                                          </p:stCondLst>
                                        </p:cTn>
                                        <p:tgtEl>
                                          <p:spTgt spid="31"/>
                                        </p:tgtEl>
                                        <p:attrNameLst>
                                          <p:attrName>style.visibility</p:attrName>
                                        </p:attrNameLst>
                                      </p:cBhvr>
                                      <p:to>
                                        <p:strVal val="hidden"/>
                                      </p:to>
                                    </p:set>
                                  </p:childTnLst>
                                </p:cTn>
                              </p:par>
                              <p:par>
                                <p:cTn id="41" presetID="21" presetClass="entr" presetSubtype="1" fill="hold" grpId="4" nodeType="withEffect">
                                  <p:stCondLst>
                                    <p:cond delay="3000"/>
                                  </p:stCondLst>
                                  <p:childTnLst>
                                    <p:set>
                                      <p:cBhvr>
                                        <p:cTn id="42" dur="1" fill="hold">
                                          <p:stCondLst>
                                            <p:cond delay="0"/>
                                          </p:stCondLst>
                                        </p:cTn>
                                        <p:tgtEl>
                                          <p:spTgt spid="35"/>
                                        </p:tgtEl>
                                        <p:attrNameLst>
                                          <p:attrName>style.visibility</p:attrName>
                                        </p:attrNameLst>
                                      </p:cBhvr>
                                      <p:to>
                                        <p:strVal val="visible"/>
                                      </p:to>
                                    </p:set>
                                    <p:animEffect transition="in" filter="wheel(1)">
                                      <p:cBhvr>
                                        <p:cTn id="43" dur="1000"/>
                                        <p:tgtEl>
                                          <p:spTgt spid="35"/>
                                        </p:tgtEl>
                                      </p:cBhvr>
                                    </p:animEffect>
                                  </p:childTnLst>
                                  <p:subTnLst>
                                    <p:audio>
                                      <p:cMediaNode>
                                        <p:cTn display="0" masterRel="sameClick">
                                          <p:stCondLst>
                                            <p:cond evt="begin" delay="0">
                                              <p:tn val="41"/>
                                            </p:cond>
                                          </p:stCondLst>
                                          <p:endCondLst>
                                            <p:cond evt="onStopAudio" delay="0">
                                              <p:tgtEl>
                                                <p:sldTgt/>
                                              </p:tgtEl>
                                            </p:cond>
                                          </p:endCondLst>
                                        </p:cTn>
                                        <p:tgtEl>
                                          <p:sndTgt r:embed="rId4" name="cashreg.wav"/>
                                        </p:tgtEl>
                                      </p:cMediaNode>
                                    </p:audio>
                                  </p:subTnLst>
                                </p:cTn>
                              </p:par>
                              <p:par>
                                <p:cTn id="44" presetID="1" presetClass="entr" presetSubtype="0" fill="hold" grpId="1" nodeType="withEffect">
                                  <p:stCondLst>
                                    <p:cond delay="4000"/>
                                  </p:stCondLst>
                                  <p:childTnLst>
                                    <p:set>
                                      <p:cBhvr>
                                        <p:cTn id="45" dur="1" fill="hold">
                                          <p:stCondLst>
                                            <p:cond delay="0"/>
                                          </p:stCondLst>
                                        </p:cTn>
                                        <p:tgtEl>
                                          <p:spTgt spid="30"/>
                                        </p:tgtEl>
                                        <p:attrNameLst>
                                          <p:attrName>style.visibility</p:attrName>
                                        </p:attrNameLst>
                                      </p:cBhvr>
                                      <p:to>
                                        <p:strVal val="visible"/>
                                      </p:to>
                                    </p:set>
                                  </p:childTnLst>
                                </p:cTn>
                              </p:par>
                              <p:par>
                                <p:cTn id="46" presetID="1" presetClass="exit" presetSubtype="0" fill="hold" grpId="0" nodeType="withEffect">
                                  <p:stCondLst>
                                    <p:cond delay="5000"/>
                                  </p:stCondLst>
                                  <p:childTnLst>
                                    <p:set>
                                      <p:cBhvr>
                                        <p:cTn id="47" dur="1" fill="hold">
                                          <p:stCondLst>
                                            <p:cond delay="0"/>
                                          </p:stCondLst>
                                        </p:cTn>
                                        <p:tgtEl>
                                          <p:spTgt spid="30"/>
                                        </p:tgtEl>
                                        <p:attrNameLst>
                                          <p:attrName>style.visibility</p:attrName>
                                        </p:attrNameLst>
                                      </p:cBhvr>
                                      <p:to>
                                        <p:strVal val="hidden"/>
                                      </p:to>
                                    </p:set>
                                  </p:childTnLst>
                                </p:cTn>
                              </p:par>
                              <p:par>
                                <p:cTn id="48" presetID="21" presetClass="entr" presetSubtype="1" fill="hold" grpId="5" nodeType="withEffect">
                                  <p:stCondLst>
                                    <p:cond delay="4000"/>
                                  </p:stCondLst>
                                  <p:childTnLst>
                                    <p:set>
                                      <p:cBhvr>
                                        <p:cTn id="49" dur="1" fill="hold">
                                          <p:stCondLst>
                                            <p:cond delay="0"/>
                                          </p:stCondLst>
                                        </p:cTn>
                                        <p:tgtEl>
                                          <p:spTgt spid="35"/>
                                        </p:tgtEl>
                                        <p:attrNameLst>
                                          <p:attrName>style.visibility</p:attrName>
                                        </p:attrNameLst>
                                      </p:cBhvr>
                                      <p:to>
                                        <p:strVal val="visible"/>
                                      </p:to>
                                    </p:set>
                                    <p:animEffect transition="in" filter="wheel(1)">
                                      <p:cBhvr>
                                        <p:cTn id="50" dur="1000"/>
                                        <p:tgtEl>
                                          <p:spTgt spid="35"/>
                                        </p:tgtEl>
                                      </p:cBhvr>
                                    </p:animEffect>
                                  </p:childTnLst>
                                  <p:subTnLst>
                                    <p:audio>
                                      <p:cMediaNode>
                                        <p:cTn display="0" masterRel="sameClick">
                                          <p:stCondLst>
                                            <p:cond evt="begin" delay="0">
                                              <p:tn val="48"/>
                                            </p:cond>
                                          </p:stCondLst>
                                          <p:endCondLst>
                                            <p:cond evt="onStopAudio" delay="0">
                                              <p:tgtEl>
                                                <p:sldTgt/>
                                              </p:tgtEl>
                                            </p:cond>
                                          </p:endCondLst>
                                        </p:cTn>
                                        <p:tgtEl>
                                          <p:sndTgt r:embed="rId4" name="cashreg.wav"/>
                                        </p:tgtEl>
                                      </p:cMediaNode>
                                    </p:audio>
                                  </p:subTnLst>
                                </p:cTn>
                              </p:par>
                              <p:par>
                                <p:cTn id="51" presetID="1" presetClass="entr" presetSubtype="0" fill="hold" grpId="1" nodeType="withEffect">
                                  <p:stCondLst>
                                    <p:cond delay="500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xit" presetSubtype="0" fill="hold" grpId="0" nodeType="withEffect">
                                  <p:stCondLst>
                                    <p:cond delay="6000"/>
                                  </p:stCondLst>
                                  <p:childTnLst>
                                    <p:set>
                                      <p:cBhvr>
                                        <p:cTn id="54" dur="1" fill="hold">
                                          <p:stCondLst>
                                            <p:cond delay="0"/>
                                          </p:stCondLst>
                                        </p:cTn>
                                        <p:tgtEl>
                                          <p:spTgt spid="29"/>
                                        </p:tgtEl>
                                        <p:attrNameLst>
                                          <p:attrName>style.visibility</p:attrName>
                                        </p:attrNameLst>
                                      </p:cBhvr>
                                      <p:to>
                                        <p:strVal val="hidden"/>
                                      </p:to>
                                    </p:set>
                                  </p:childTnLst>
                                </p:cTn>
                              </p:par>
                              <p:par>
                                <p:cTn id="55" presetID="21" presetClass="entr" presetSubtype="1" fill="hold" grpId="6" nodeType="withEffect">
                                  <p:stCondLst>
                                    <p:cond delay="5000"/>
                                  </p:stCondLst>
                                  <p:childTnLst>
                                    <p:set>
                                      <p:cBhvr>
                                        <p:cTn id="56" dur="1" fill="hold">
                                          <p:stCondLst>
                                            <p:cond delay="0"/>
                                          </p:stCondLst>
                                        </p:cTn>
                                        <p:tgtEl>
                                          <p:spTgt spid="35"/>
                                        </p:tgtEl>
                                        <p:attrNameLst>
                                          <p:attrName>style.visibility</p:attrName>
                                        </p:attrNameLst>
                                      </p:cBhvr>
                                      <p:to>
                                        <p:strVal val="visible"/>
                                      </p:to>
                                    </p:set>
                                    <p:animEffect transition="in" filter="wheel(1)">
                                      <p:cBhvr>
                                        <p:cTn id="57" dur="10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4" name="cashreg.wav"/>
                                        </p:tgtEl>
                                      </p:cMediaNode>
                                    </p:audio>
                                  </p:subTnLst>
                                </p:cTn>
                              </p:par>
                              <p:par>
                                <p:cTn id="58" presetID="1" presetClass="entr" presetSubtype="0" fill="hold" grpId="1" nodeType="withEffect">
                                  <p:stCondLst>
                                    <p:cond delay="6000"/>
                                  </p:stCondLst>
                                  <p:childTnLst>
                                    <p:set>
                                      <p:cBhvr>
                                        <p:cTn id="59" dur="1" fill="hold">
                                          <p:stCondLst>
                                            <p:cond delay="0"/>
                                          </p:stCondLst>
                                        </p:cTn>
                                        <p:tgtEl>
                                          <p:spTgt spid="28"/>
                                        </p:tgtEl>
                                        <p:attrNameLst>
                                          <p:attrName>style.visibility</p:attrName>
                                        </p:attrNameLst>
                                      </p:cBhvr>
                                      <p:to>
                                        <p:strVal val="visible"/>
                                      </p:to>
                                    </p:set>
                                  </p:childTnLst>
                                </p:cTn>
                              </p:par>
                              <p:par>
                                <p:cTn id="60" presetID="1" presetClass="exit" presetSubtype="0" fill="hold" grpId="0" nodeType="withEffect">
                                  <p:stCondLst>
                                    <p:cond delay="7000"/>
                                  </p:stCondLst>
                                  <p:childTnLst>
                                    <p:set>
                                      <p:cBhvr>
                                        <p:cTn id="61" dur="1" fill="hold">
                                          <p:stCondLst>
                                            <p:cond delay="0"/>
                                          </p:stCondLst>
                                        </p:cTn>
                                        <p:tgtEl>
                                          <p:spTgt spid="28"/>
                                        </p:tgtEl>
                                        <p:attrNameLst>
                                          <p:attrName>style.visibility</p:attrName>
                                        </p:attrNameLst>
                                      </p:cBhvr>
                                      <p:to>
                                        <p:strVal val="hidden"/>
                                      </p:to>
                                    </p:set>
                                  </p:childTnLst>
                                </p:cTn>
                              </p:par>
                              <p:par>
                                <p:cTn id="62" presetID="21" presetClass="entr" presetSubtype="1" fill="hold" grpId="7" nodeType="withEffect">
                                  <p:stCondLst>
                                    <p:cond delay="6000"/>
                                  </p:stCondLst>
                                  <p:childTnLst>
                                    <p:set>
                                      <p:cBhvr>
                                        <p:cTn id="63" dur="1" fill="hold">
                                          <p:stCondLst>
                                            <p:cond delay="0"/>
                                          </p:stCondLst>
                                        </p:cTn>
                                        <p:tgtEl>
                                          <p:spTgt spid="35"/>
                                        </p:tgtEl>
                                        <p:attrNameLst>
                                          <p:attrName>style.visibility</p:attrName>
                                        </p:attrNameLst>
                                      </p:cBhvr>
                                      <p:to>
                                        <p:strVal val="visible"/>
                                      </p:to>
                                    </p:set>
                                    <p:animEffect transition="in" filter="wheel(1)">
                                      <p:cBhvr>
                                        <p:cTn id="64" dur="10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4" name="cashreg.wav"/>
                                        </p:tgtEl>
                                      </p:cMediaNode>
                                    </p:audio>
                                  </p:subTnLst>
                                </p:cTn>
                              </p:par>
                              <p:par>
                                <p:cTn id="65" presetID="1" presetClass="entr" presetSubtype="0" fill="hold" grpId="1" nodeType="withEffect">
                                  <p:stCondLst>
                                    <p:cond delay="7000"/>
                                  </p:stCondLst>
                                  <p:childTnLst>
                                    <p:set>
                                      <p:cBhvr>
                                        <p:cTn id="66" dur="1" fill="hold">
                                          <p:stCondLst>
                                            <p:cond delay="0"/>
                                          </p:stCondLst>
                                        </p:cTn>
                                        <p:tgtEl>
                                          <p:spTgt spid="27"/>
                                        </p:tgtEl>
                                        <p:attrNameLst>
                                          <p:attrName>style.visibility</p:attrName>
                                        </p:attrNameLst>
                                      </p:cBhvr>
                                      <p:to>
                                        <p:strVal val="visible"/>
                                      </p:to>
                                    </p:set>
                                  </p:childTnLst>
                                </p:cTn>
                              </p:par>
                              <p:par>
                                <p:cTn id="67" presetID="1" presetClass="exit" presetSubtype="0" fill="hold" grpId="0" nodeType="withEffect">
                                  <p:stCondLst>
                                    <p:cond delay="8000"/>
                                  </p:stCondLst>
                                  <p:childTnLst>
                                    <p:set>
                                      <p:cBhvr>
                                        <p:cTn id="68" dur="1" fill="hold">
                                          <p:stCondLst>
                                            <p:cond delay="0"/>
                                          </p:stCondLst>
                                        </p:cTn>
                                        <p:tgtEl>
                                          <p:spTgt spid="27"/>
                                        </p:tgtEl>
                                        <p:attrNameLst>
                                          <p:attrName>style.visibility</p:attrName>
                                        </p:attrNameLst>
                                      </p:cBhvr>
                                      <p:to>
                                        <p:strVal val="hidden"/>
                                      </p:to>
                                    </p:set>
                                  </p:childTnLst>
                                </p:cTn>
                              </p:par>
                              <p:par>
                                <p:cTn id="69" presetID="21" presetClass="entr" presetSubtype="1" fill="hold" grpId="8" nodeType="withEffect">
                                  <p:stCondLst>
                                    <p:cond delay="7000"/>
                                  </p:stCondLst>
                                  <p:childTnLst>
                                    <p:set>
                                      <p:cBhvr>
                                        <p:cTn id="70" dur="1" fill="hold">
                                          <p:stCondLst>
                                            <p:cond delay="0"/>
                                          </p:stCondLst>
                                        </p:cTn>
                                        <p:tgtEl>
                                          <p:spTgt spid="35"/>
                                        </p:tgtEl>
                                        <p:attrNameLst>
                                          <p:attrName>style.visibility</p:attrName>
                                        </p:attrNameLst>
                                      </p:cBhvr>
                                      <p:to>
                                        <p:strVal val="visible"/>
                                      </p:to>
                                    </p:set>
                                    <p:animEffect transition="in" filter="wheel(1)">
                                      <p:cBhvr>
                                        <p:cTn id="71" dur="1000"/>
                                        <p:tgtEl>
                                          <p:spTgt spid="35"/>
                                        </p:tgtEl>
                                      </p:cBhvr>
                                    </p:animEffect>
                                  </p:childTnLst>
                                  <p:subTnLst>
                                    <p:audio>
                                      <p:cMediaNode>
                                        <p:cTn display="0" masterRel="sameClick">
                                          <p:stCondLst>
                                            <p:cond evt="begin" delay="0">
                                              <p:tn val="69"/>
                                            </p:cond>
                                          </p:stCondLst>
                                          <p:endCondLst>
                                            <p:cond evt="onStopAudio" delay="0">
                                              <p:tgtEl>
                                                <p:sldTgt/>
                                              </p:tgtEl>
                                            </p:cond>
                                          </p:endCondLst>
                                        </p:cTn>
                                        <p:tgtEl>
                                          <p:sndTgt r:embed="rId4" name="cashreg.wav"/>
                                        </p:tgtEl>
                                      </p:cMediaNode>
                                    </p:audio>
                                  </p:subTnLst>
                                </p:cTn>
                              </p:par>
                              <p:par>
                                <p:cTn id="72" presetID="1" presetClass="entr" presetSubtype="0" fill="hold" grpId="1" nodeType="withEffect">
                                  <p:stCondLst>
                                    <p:cond delay="8000"/>
                                  </p:stCondLst>
                                  <p:childTnLst>
                                    <p:set>
                                      <p:cBhvr>
                                        <p:cTn id="73" dur="1" fill="hold">
                                          <p:stCondLst>
                                            <p:cond delay="0"/>
                                          </p:stCondLst>
                                        </p:cTn>
                                        <p:tgtEl>
                                          <p:spTgt spid="26"/>
                                        </p:tgtEl>
                                        <p:attrNameLst>
                                          <p:attrName>style.visibility</p:attrName>
                                        </p:attrNameLst>
                                      </p:cBhvr>
                                      <p:to>
                                        <p:strVal val="visible"/>
                                      </p:to>
                                    </p:set>
                                  </p:childTnLst>
                                </p:cTn>
                              </p:par>
                              <p:par>
                                <p:cTn id="74" presetID="1" presetClass="exit" presetSubtype="0" fill="hold" grpId="0" nodeType="withEffect">
                                  <p:stCondLst>
                                    <p:cond delay="9000"/>
                                  </p:stCondLst>
                                  <p:childTnLst>
                                    <p:set>
                                      <p:cBhvr>
                                        <p:cTn id="75" dur="1" fill="hold">
                                          <p:stCondLst>
                                            <p:cond delay="0"/>
                                          </p:stCondLst>
                                        </p:cTn>
                                        <p:tgtEl>
                                          <p:spTgt spid="26"/>
                                        </p:tgtEl>
                                        <p:attrNameLst>
                                          <p:attrName>style.visibility</p:attrName>
                                        </p:attrNameLst>
                                      </p:cBhvr>
                                      <p:to>
                                        <p:strVal val="hidden"/>
                                      </p:to>
                                    </p:set>
                                  </p:childTnLst>
                                </p:cTn>
                              </p:par>
                              <p:par>
                                <p:cTn id="76" presetID="21" presetClass="entr" presetSubtype="1" fill="hold" grpId="2" nodeType="withEffect">
                                  <p:stCondLst>
                                    <p:cond delay="80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udio>
                                      <p:cMediaNode>
                                        <p:cTn display="0" masterRel="sameClick">
                                          <p:stCondLst>
                                            <p:cond evt="begin" delay="0">
                                              <p:tn val="76"/>
                                            </p:cond>
                                          </p:stCondLst>
                                          <p:endCondLst>
                                            <p:cond evt="onStopAudio" delay="0">
                                              <p:tgtEl>
                                                <p:sldTgt/>
                                              </p:tgtEl>
                                            </p:cond>
                                          </p:endCondLst>
                                        </p:cTn>
                                        <p:tgtEl>
                                          <p:sndTgt r:embed="rId4" name="cashreg.wav"/>
                                        </p:tgtEl>
                                      </p:cMediaNode>
                                    </p:audio>
                                  </p:subTnLst>
                                </p:cTn>
                              </p:par>
                              <p:par>
                                <p:cTn id="79" presetID="1" presetClass="entr" presetSubtype="0" fill="hold" grpId="1" nodeType="withEffect">
                                  <p:stCondLst>
                                    <p:cond delay="9000"/>
                                  </p:stCondLst>
                                  <p:childTnLst>
                                    <p:set>
                                      <p:cBhvr>
                                        <p:cTn id="80" dur="1" fill="hold">
                                          <p:stCondLst>
                                            <p:cond delay="0"/>
                                          </p:stCondLst>
                                        </p:cTn>
                                        <p:tgtEl>
                                          <p:spTgt spid="25"/>
                                        </p:tgtEl>
                                        <p:attrNameLst>
                                          <p:attrName>style.visibility</p:attrName>
                                        </p:attrNameLst>
                                      </p:cBhvr>
                                      <p:to>
                                        <p:strVal val="visible"/>
                                      </p:to>
                                    </p:set>
                                  </p:childTnLst>
                                </p:cTn>
                              </p:par>
                              <p:par>
                                <p:cTn id="81" presetID="1" presetClass="exit" presetSubtype="0" fill="hold" grpId="0" nodeType="withEffect">
                                  <p:stCondLst>
                                    <p:cond delay="10000"/>
                                  </p:stCondLst>
                                  <p:childTnLst>
                                    <p:set>
                                      <p:cBhvr>
                                        <p:cTn id="82" dur="1" fill="hold">
                                          <p:stCondLst>
                                            <p:cond delay="0"/>
                                          </p:stCondLst>
                                        </p:cTn>
                                        <p:tgtEl>
                                          <p:spTgt spid="25"/>
                                        </p:tgtEl>
                                        <p:attrNameLst>
                                          <p:attrName>style.visibility</p:attrName>
                                        </p:attrNameLst>
                                      </p:cBhvr>
                                      <p:to>
                                        <p:strVal val="hidden"/>
                                      </p:to>
                                    </p:set>
                                  </p:childTnLst>
                                </p:cTn>
                              </p:par>
                              <p:par>
                                <p:cTn id="83" presetID="21" presetClass="entr" presetSubtype="1" fill="hold" grpId="10" nodeType="withEffect">
                                  <p:stCondLst>
                                    <p:cond delay="9000"/>
                                  </p:stCondLst>
                                  <p:childTnLst>
                                    <p:set>
                                      <p:cBhvr>
                                        <p:cTn id="84" dur="1" fill="hold">
                                          <p:stCondLst>
                                            <p:cond delay="0"/>
                                          </p:stCondLst>
                                        </p:cTn>
                                        <p:tgtEl>
                                          <p:spTgt spid="35"/>
                                        </p:tgtEl>
                                        <p:attrNameLst>
                                          <p:attrName>style.visibility</p:attrName>
                                        </p:attrNameLst>
                                      </p:cBhvr>
                                      <p:to>
                                        <p:strVal val="visible"/>
                                      </p:to>
                                    </p:set>
                                    <p:animEffect transition="in" filter="wheel(1)">
                                      <p:cBhvr>
                                        <p:cTn id="85" dur="1000"/>
                                        <p:tgtEl>
                                          <p:spTgt spid="35"/>
                                        </p:tgtEl>
                                      </p:cBhvr>
                                    </p:animEffect>
                                  </p:childTnLst>
                                  <p:subTnLst>
                                    <p:audio>
                                      <p:cMediaNode>
                                        <p:cTn display="0" masterRel="sameClick">
                                          <p:stCondLst>
                                            <p:cond evt="begin" delay="0">
                                              <p:tn val="83"/>
                                            </p:cond>
                                          </p:stCondLst>
                                          <p:endCondLst>
                                            <p:cond evt="onStopAudio" delay="0">
                                              <p:tgtEl>
                                                <p:sldTgt/>
                                              </p:tgtEl>
                                            </p:cond>
                                          </p:endCondLst>
                                        </p:cTn>
                                        <p:tgtEl>
                                          <p:sndTgt r:embed="rId4" name="cashreg.wav"/>
                                        </p:tgtEl>
                                      </p:cMediaNode>
                                    </p:audio>
                                  </p:subTnLst>
                                </p:cTn>
                              </p:par>
                              <p:par>
                                <p:cTn id="86" presetID="1" presetClass="entr" presetSubtype="0" fill="hold" grpId="1" nodeType="withEffect">
                                  <p:stCondLst>
                                    <p:cond delay="10000"/>
                                  </p:stCondLst>
                                  <p:childTnLst>
                                    <p:set>
                                      <p:cBhvr>
                                        <p:cTn id="87" dur="1" fill="hold">
                                          <p:stCondLst>
                                            <p:cond delay="0"/>
                                          </p:stCondLst>
                                        </p:cTn>
                                        <p:tgtEl>
                                          <p:spTgt spid="24"/>
                                        </p:tgtEl>
                                        <p:attrNameLst>
                                          <p:attrName>style.visibility</p:attrName>
                                        </p:attrNameLst>
                                      </p:cBhvr>
                                      <p:to>
                                        <p:strVal val="visible"/>
                                      </p:to>
                                    </p:set>
                                  </p:childTnLst>
                                </p:cTn>
                              </p:par>
                              <p:par>
                                <p:cTn id="88" presetID="1" presetClass="exit" presetSubtype="0" fill="hold" grpId="0" nodeType="withEffect">
                                  <p:stCondLst>
                                    <p:cond delay="11000"/>
                                  </p:stCondLst>
                                  <p:childTnLst>
                                    <p:set>
                                      <p:cBhvr>
                                        <p:cTn id="89" dur="1" fill="hold">
                                          <p:stCondLst>
                                            <p:cond delay="0"/>
                                          </p:stCondLst>
                                        </p:cTn>
                                        <p:tgtEl>
                                          <p:spTgt spid="24"/>
                                        </p:tgtEl>
                                        <p:attrNameLst>
                                          <p:attrName>style.visibility</p:attrName>
                                        </p:attrNameLst>
                                      </p:cBhvr>
                                      <p:to>
                                        <p:strVal val="hidden"/>
                                      </p:to>
                                    </p:set>
                                  </p:childTnLst>
                                </p:cTn>
                              </p:par>
                              <p:par>
                                <p:cTn id="90" presetID="21" presetClass="entr" presetSubtype="1" fill="hold" grpId="11" nodeType="withEffect">
                                  <p:stCondLst>
                                    <p:cond delay="1000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subTnLst>
                                    <p:audio>
                                      <p:cMediaNode>
                                        <p:cTn display="0" masterRel="sameClick">
                                          <p:stCondLst>
                                            <p:cond evt="begin" delay="0">
                                              <p:tn val="90"/>
                                            </p:cond>
                                          </p:stCondLst>
                                          <p:endCondLst>
                                            <p:cond evt="onStopAudio" delay="0">
                                              <p:tgtEl>
                                                <p:sldTgt/>
                                              </p:tgtEl>
                                            </p:cond>
                                          </p:endCondLst>
                                        </p:cTn>
                                        <p:tgtEl>
                                          <p:sndTgt r:embed="rId4" name="cashreg.wav"/>
                                        </p:tgtEl>
                                      </p:cMediaNode>
                                    </p:audio>
                                  </p:subTnLst>
                                </p:cTn>
                              </p:par>
                              <p:par>
                                <p:cTn id="93" presetID="1" presetClass="entr" presetSubtype="0" fill="hold" grpId="1" nodeType="withEffect">
                                  <p:stCondLst>
                                    <p:cond delay="11000"/>
                                  </p:stCondLst>
                                  <p:childTnLst>
                                    <p:set>
                                      <p:cBhvr>
                                        <p:cTn id="94" dur="1" fill="hold">
                                          <p:stCondLst>
                                            <p:cond delay="0"/>
                                          </p:stCondLst>
                                        </p:cTn>
                                        <p:tgtEl>
                                          <p:spTgt spid="23"/>
                                        </p:tgtEl>
                                        <p:attrNameLst>
                                          <p:attrName>style.visibility</p:attrName>
                                        </p:attrNameLst>
                                      </p:cBhvr>
                                      <p:to>
                                        <p:strVal val="visible"/>
                                      </p:to>
                                    </p:set>
                                  </p:childTnLst>
                                </p:cTn>
                              </p:par>
                              <p:par>
                                <p:cTn id="95" presetID="1" presetClass="exit" presetSubtype="0" fill="hold" grpId="0" nodeType="withEffect">
                                  <p:stCondLst>
                                    <p:cond delay="12000"/>
                                  </p:stCondLst>
                                  <p:childTnLst>
                                    <p:set>
                                      <p:cBhvr>
                                        <p:cTn id="96" dur="1" fill="hold">
                                          <p:stCondLst>
                                            <p:cond delay="0"/>
                                          </p:stCondLst>
                                        </p:cTn>
                                        <p:tgtEl>
                                          <p:spTgt spid="23"/>
                                        </p:tgtEl>
                                        <p:attrNameLst>
                                          <p:attrName>style.visibility</p:attrName>
                                        </p:attrNameLst>
                                      </p:cBhvr>
                                      <p:to>
                                        <p:strVal val="hidden"/>
                                      </p:to>
                                    </p:set>
                                  </p:childTnLst>
                                </p:cTn>
                              </p:par>
                              <p:par>
                                <p:cTn id="97" presetID="21" presetClass="entr" presetSubtype="1" fill="hold" grpId="12" nodeType="withEffect">
                                  <p:stCondLst>
                                    <p:cond delay="11000"/>
                                  </p:stCondLst>
                                  <p:childTnLst>
                                    <p:set>
                                      <p:cBhvr>
                                        <p:cTn id="98" dur="1" fill="hold">
                                          <p:stCondLst>
                                            <p:cond delay="0"/>
                                          </p:stCondLst>
                                        </p:cTn>
                                        <p:tgtEl>
                                          <p:spTgt spid="35"/>
                                        </p:tgtEl>
                                        <p:attrNameLst>
                                          <p:attrName>style.visibility</p:attrName>
                                        </p:attrNameLst>
                                      </p:cBhvr>
                                      <p:to>
                                        <p:strVal val="visible"/>
                                      </p:to>
                                    </p:set>
                                    <p:animEffect transition="in" filter="wheel(1)">
                                      <p:cBhvr>
                                        <p:cTn id="99" dur="1000"/>
                                        <p:tgtEl>
                                          <p:spTgt spid="35"/>
                                        </p:tgtEl>
                                      </p:cBhvr>
                                    </p:animEffect>
                                  </p:childTnLst>
                                  <p:subTnLst>
                                    <p:audio>
                                      <p:cMediaNode>
                                        <p:cTn display="0" masterRel="sameClick">
                                          <p:stCondLst>
                                            <p:cond evt="begin" delay="0">
                                              <p:tn val="97"/>
                                            </p:cond>
                                          </p:stCondLst>
                                          <p:endCondLst>
                                            <p:cond evt="onStopAudio" delay="0">
                                              <p:tgtEl>
                                                <p:sldTgt/>
                                              </p:tgtEl>
                                            </p:cond>
                                          </p:endCondLst>
                                        </p:cTn>
                                        <p:tgtEl>
                                          <p:sndTgt r:embed="rId4" name="cashreg.wav"/>
                                        </p:tgtEl>
                                      </p:cMediaNode>
                                    </p:audio>
                                  </p:subTnLst>
                                </p:cTn>
                              </p:par>
                              <p:par>
                                <p:cTn id="100" presetID="1" presetClass="entr" presetSubtype="0" fill="hold" grpId="1" nodeType="withEffect">
                                  <p:stCondLst>
                                    <p:cond delay="12000"/>
                                  </p:stCondLst>
                                  <p:childTnLst>
                                    <p:set>
                                      <p:cBhvr>
                                        <p:cTn id="101" dur="1" fill="hold">
                                          <p:stCondLst>
                                            <p:cond delay="0"/>
                                          </p:stCondLst>
                                        </p:cTn>
                                        <p:tgtEl>
                                          <p:spTgt spid="22"/>
                                        </p:tgtEl>
                                        <p:attrNameLst>
                                          <p:attrName>style.visibility</p:attrName>
                                        </p:attrNameLst>
                                      </p:cBhvr>
                                      <p:to>
                                        <p:strVal val="visible"/>
                                      </p:to>
                                    </p:set>
                                  </p:childTnLst>
                                </p:cTn>
                              </p:par>
                              <p:par>
                                <p:cTn id="102" presetID="1" presetClass="exit" presetSubtype="0" fill="hold" grpId="0" nodeType="withEffect">
                                  <p:stCondLst>
                                    <p:cond delay="13000"/>
                                  </p:stCondLst>
                                  <p:childTnLst>
                                    <p:set>
                                      <p:cBhvr>
                                        <p:cTn id="103" dur="1" fill="hold">
                                          <p:stCondLst>
                                            <p:cond delay="0"/>
                                          </p:stCondLst>
                                        </p:cTn>
                                        <p:tgtEl>
                                          <p:spTgt spid="22"/>
                                        </p:tgtEl>
                                        <p:attrNameLst>
                                          <p:attrName>style.visibility</p:attrName>
                                        </p:attrNameLst>
                                      </p:cBhvr>
                                      <p:to>
                                        <p:strVal val="hidden"/>
                                      </p:to>
                                    </p:set>
                                  </p:childTnLst>
                                </p:cTn>
                              </p:par>
                              <p:par>
                                <p:cTn id="104" presetID="21" presetClass="entr" presetSubtype="1" fill="hold" grpId="13" nodeType="withEffect">
                                  <p:stCondLst>
                                    <p:cond delay="12000"/>
                                  </p:stCondLst>
                                  <p:childTnLst>
                                    <p:set>
                                      <p:cBhvr>
                                        <p:cTn id="105" dur="1" fill="hold">
                                          <p:stCondLst>
                                            <p:cond delay="0"/>
                                          </p:stCondLst>
                                        </p:cTn>
                                        <p:tgtEl>
                                          <p:spTgt spid="35"/>
                                        </p:tgtEl>
                                        <p:attrNameLst>
                                          <p:attrName>style.visibility</p:attrName>
                                        </p:attrNameLst>
                                      </p:cBhvr>
                                      <p:to>
                                        <p:strVal val="visible"/>
                                      </p:to>
                                    </p:set>
                                    <p:animEffect transition="in" filter="wheel(1)">
                                      <p:cBhvr>
                                        <p:cTn id="106" dur="1000"/>
                                        <p:tgtEl>
                                          <p:spTgt spid="35"/>
                                        </p:tgtEl>
                                      </p:cBhvr>
                                    </p:animEffect>
                                  </p:childTnLst>
                                  <p:subTnLst>
                                    <p:audio>
                                      <p:cMediaNode>
                                        <p:cTn display="0" masterRel="sameClick">
                                          <p:stCondLst>
                                            <p:cond evt="begin" delay="0">
                                              <p:tn val="104"/>
                                            </p:cond>
                                          </p:stCondLst>
                                          <p:endCondLst>
                                            <p:cond evt="onStopAudio" delay="0">
                                              <p:tgtEl>
                                                <p:sldTgt/>
                                              </p:tgtEl>
                                            </p:cond>
                                          </p:endCondLst>
                                        </p:cTn>
                                        <p:tgtEl>
                                          <p:sndTgt r:embed="rId4" name="cashreg.wav"/>
                                        </p:tgtEl>
                                      </p:cMediaNode>
                                    </p:audio>
                                  </p:subTnLst>
                                </p:cTn>
                              </p:par>
                              <p:par>
                                <p:cTn id="107" presetID="1" presetClass="entr" presetSubtype="0" fill="hold" grpId="1" nodeType="withEffect">
                                  <p:stCondLst>
                                    <p:cond delay="13000"/>
                                  </p:stCondLst>
                                  <p:childTnLst>
                                    <p:set>
                                      <p:cBhvr>
                                        <p:cTn id="108" dur="1" fill="hold">
                                          <p:stCondLst>
                                            <p:cond delay="0"/>
                                          </p:stCondLst>
                                        </p:cTn>
                                        <p:tgtEl>
                                          <p:spTgt spid="21"/>
                                        </p:tgtEl>
                                        <p:attrNameLst>
                                          <p:attrName>style.visibility</p:attrName>
                                        </p:attrNameLst>
                                      </p:cBhvr>
                                      <p:to>
                                        <p:strVal val="visible"/>
                                      </p:to>
                                    </p:set>
                                  </p:childTnLst>
                                </p:cTn>
                              </p:par>
                              <p:par>
                                <p:cTn id="109" presetID="1" presetClass="exit" presetSubtype="0" fill="hold" grpId="0" nodeType="withEffect">
                                  <p:stCondLst>
                                    <p:cond delay="14000"/>
                                  </p:stCondLst>
                                  <p:childTnLst>
                                    <p:set>
                                      <p:cBhvr>
                                        <p:cTn id="110" dur="1" fill="hold">
                                          <p:stCondLst>
                                            <p:cond delay="0"/>
                                          </p:stCondLst>
                                        </p:cTn>
                                        <p:tgtEl>
                                          <p:spTgt spid="21"/>
                                        </p:tgtEl>
                                        <p:attrNameLst>
                                          <p:attrName>style.visibility</p:attrName>
                                        </p:attrNameLst>
                                      </p:cBhvr>
                                      <p:to>
                                        <p:strVal val="hidden"/>
                                      </p:to>
                                    </p:set>
                                  </p:childTnLst>
                                </p:cTn>
                              </p:par>
                              <p:par>
                                <p:cTn id="111" presetID="21" presetClass="entr" presetSubtype="1" fill="hold" grpId="14" nodeType="withEffect">
                                  <p:stCondLst>
                                    <p:cond delay="13000"/>
                                  </p:stCondLst>
                                  <p:childTnLst>
                                    <p:set>
                                      <p:cBhvr>
                                        <p:cTn id="112" dur="1" fill="hold">
                                          <p:stCondLst>
                                            <p:cond delay="0"/>
                                          </p:stCondLst>
                                        </p:cTn>
                                        <p:tgtEl>
                                          <p:spTgt spid="35"/>
                                        </p:tgtEl>
                                        <p:attrNameLst>
                                          <p:attrName>style.visibility</p:attrName>
                                        </p:attrNameLst>
                                      </p:cBhvr>
                                      <p:to>
                                        <p:strVal val="visible"/>
                                      </p:to>
                                    </p:set>
                                    <p:animEffect transition="in" filter="wheel(1)">
                                      <p:cBhvr>
                                        <p:cTn id="113" dur="10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4" name="cashreg.wav"/>
                                        </p:tgtEl>
                                      </p:cMediaNode>
                                    </p:audio>
                                  </p:subTnLst>
                                </p:cTn>
                              </p:par>
                              <p:par>
                                <p:cTn id="114" presetID="1" presetClass="entr" presetSubtype="0" fill="hold" grpId="1" nodeType="withEffect">
                                  <p:stCondLst>
                                    <p:cond delay="14000"/>
                                  </p:stCondLst>
                                  <p:childTnLst>
                                    <p:set>
                                      <p:cBhvr>
                                        <p:cTn id="115"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14"/>
                                            </p:cond>
                                          </p:stCondLst>
                                          <p:endCondLst>
                                            <p:cond evt="onStopAudio" delay="0">
                                              <p:tgtEl>
                                                <p:sldTgt/>
                                              </p:tgtEl>
                                            </p:cond>
                                          </p:endCondLst>
                                        </p:cTn>
                                        <p:tgtEl>
                                          <p:sndTgt r:embed="rId4" name="cashreg.wav"/>
                                        </p:tgtEl>
                                      </p:cMediaNode>
                                    </p:audio>
                                  </p:subTnLst>
                                </p:cTn>
                              </p:par>
                              <p:par>
                                <p:cTn id="116" presetID="1" presetClass="exit" presetSubtype="0" fill="hold" grpId="0" nodeType="withEffect">
                                  <p:stCondLst>
                                    <p:cond delay="15000"/>
                                  </p:stCondLst>
                                  <p:childTnLst>
                                    <p:set>
                                      <p:cBhvr>
                                        <p:cTn id="117"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16"/>
                                            </p:cond>
                                          </p:stCondLst>
                                          <p:endCondLst>
                                            <p:cond evt="onStopAudio" delay="0">
                                              <p:tgtEl>
                                                <p:sldTgt/>
                                              </p:tgtEl>
                                            </p:cond>
                                          </p:endCondLst>
                                        </p:cTn>
                                        <p:tgtEl>
                                          <p:sndTgt r:embed="rId5" name="cashreg.wav"/>
                                        </p:tgtEl>
                                      </p:cMediaNode>
                                    </p:audio>
                                  </p:subTnLst>
                                </p:cTn>
                              </p:par>
                              <p:par>
                                <p:cTn id="118" presetID="21" presetClass="entr" presetSubtype="1" fill="hold" grpId="9" nodeType="withEffect">
                                  <p:stCondLst>
                                    <p:cond delay="14000"/>
                                  </p:stCondLst>
                                  <p:childTnLst>
                                    <p:set>
                                      <p:cBhvr>
                                        <p:cTn id="119" dur="1" fill="hold">
                                          <p:stCondLst>
                                            <p:cond delay="0"/>
                                          </p:stCondLst>
                                        </p:cTn>
                                        <p:tgtEl>
                                          <p:spTgt spid="35"/>
                                        </p:tgtEl>
                                        <p:attrNameLst>
                                          <p:attrName>style.visibility</p:attrName>
                                        </p:attrNameLst>
                                      </p:cBhvr>
                                      <p:to>
                                        <p:strVal val="visible"/>
                                      </p:to>
                                    </p:set>
                                    <p:animEffect transition="in" filter="wheel(1)">
                                      <p:cBhvr>
                                        <p:cTn id="120" dur="1000"/>
                                        <p:tgtEl>
                                          <p:spTgt spid="35"/>
                                        </p:tgtEl>
                                      </p:cBhvr>
                                    </p:animEffect>
                                  </p:childTnLst>
                                  <p:subTnLst>
                                    <p:audio>
                                      <p:cMediaNode>
                                        <p:cTn display="0" masterRel="sameClick">
                                          <p:stCondLst>
                                            <p:cond evt="begin" delay="0">
                                              <p:tn val="118"/>
                                            </p:cond>
                                          </p:stCondLst>
                                          <p:endCondLst>
                                            <p:cond evt="onStopAudio" delay="0">
                                              <p:tgtEl>
                                                <p:sldTgt/>
                                              </p:tgtEl>
                                            </p:cond>
                                          </p:endCondLst>
                                        </p:cTn>
                                        <p:tgtEl>
                                          <p:sndTgt r:embed="rId4" name="cashreg.wav"/>
                                        </p:tgtEl>
                                      </p:cMediaNode>
                                    </p:audio>
                                  </p:subTnLst>
                                </p:cTn>
                              </p:par>
                              <p:par>
                                <p:cTn id="121" presetID="1" presetClass="entr" presetSubtype="0" fill="hold" grpId="1" nodeType="withEffect">
                                  <p:stCondLst>
                                    <p:cond delay="15000"/>
                                  </p:stCondLst>
                                  <p:childTnLst>
                                    <p:set>
                                      <p:cBhvr>
                                        <p:cTn id="122"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21"/>
                                            </p:cond>
                                          </p:stCondLst>
                                          <p:endCondLst>
                                            <p:cond evt="onStopAudio" delay="0">
                                              <p:tgtEl>
                                                <p:sldTgt/>
                                              </p:tgtEl>
                                            </p:cond>
                                          </p:endCondLst>
                                        </p:cTn>
                                        <p:tgtEl>
                                          <p:sndTgt r:embed="rId5" name="cashreg.wav"/>
                                        </p:tgtEl>
                                      </p:cMediaNode>
                                    </p:audio>
                                  </p:subTnLst>
                                </p:cTn>
                              </p:par>
                              <p:par>
                                <p:cTn id="123" presetID="1" presetClass="exit" presetSubtype="0" fill="hold" grpId="0" nodeType="withEffect">
                                  <p:stCondLst>
                                    <p:cond delay="16000"/>
                                  </p:stCondLst>
                                  <p:childTnLst>
                                    <p:set>
                                      <p:cBhvr>
                                        <p:cTn id="124" dur="1" fill="hold">
                                          <p:stCondLst>
                                            <p:cond delay="0"/>
                                          </p:stCondLst>
                                        </p:cTn>
                                        <p:tgtEl>
                                          <p:spTgt spid="19"/>
                                        </p:tgtEl>
                                        <p:attrNameLst>
                                          <p:attrName>style.visibility</p:attrName>
                                        </p:attrNameLst>
                                      </p:cBhvr>
                                      <p:to>
                                        <p:strVal val="hidden"/>
                                      </p:to>
                                    </p:set>
                                  </p:childTnLst>
                                </p:cTn>
                              </p:par>
                              <p:par>
                                <p:cTn id="125" presetID="21" presetClass="entr" presetSubtype="1" fill="hold" grpId="0" nodeType="withEffect">
                                  <p:stCondLst>
                                    <p:cond delay="15000"/>
                                  </p:stCondLst>
                                  <p:childTnLst>
                                    <p:set>
                                      <p:cBhvr>
                                        <p:cTn id="126" dur="1" fill="hold">
                                          <p:stCondLst>
                                            <p:cond delay="0"/>
                                          </p:stCondLst>
                                        </p:cTn>
                                        <p:tgtEl>
                                          <p:spTgt spid="35"/>
                                        </p:tgtEl>
                                        <p:attrNameLst>
                                          <p:attrName>style.visibility</p:attrName>
                                        </p:attrNameLst>
                                      </p:cBhvr>
                                      <p:to>
                                        <p:strVal val="visible"/>
                                      </p:to>
                                    </p:set>
                                    <p:animEffect transition="in" filter="wheel(1)">
                                      <p:cBhvr>
                                        <p:cTn id="127" dur="1000"/>
                                        <p:tgtEl>
                                          <p:spTgt spid="35"/>
                                        </p:tgtEl>
                                      </p:cBhvr>
                                    </p:animEffect>
                                  </p:childTnLst>
                                  <p:subTnLst>
                                    <p:audio>
                                      <p:cMediaNode vol="100000">
                                        <p:cTn display="0" masterRel="sameClick">
                                          <p:stCondLst>
                                            <p:cond evt="begin" delay="0">
                                              <p:tn val="125"/>
                                            </p:cond>
                                          </p:stCondLst>
                                          <p:endCondLst>
                                            <p:cond evt="onStopAudio" delay="0">
                                              <p:tgtEl>
                                                <p:sldTgt/>
                                              </p:tgtEl>
                                            </p:cond>
                                          </p:endCondLst>
                                        </p:cTn>
                                        <p:tgtEl>
                                          <p:sndTgt r:embed="rId5" name="cashreg.wav"/>
                                        </p:tgtEl>
                                      </p:cMediaNode>
                                    </p:audio>
                                  </p:subTnLst>
                                </p:cTn>
                              </p:par>
                              <p:par>
                                <p:cTn id="128" presetID="1" presetClass="exit" presetSubtype="0" fill="hold" grpId="15" nodeType="withEffect">
                                  <p:stCondLst>
                                    <p:cond delay="16000"/>
                                  </p:stCondLst>
                                  <p:childTnLst>
                                    <p:set>
                                      <p:cBhvr>
                                        <p:cTn id="129"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18182">
                <p:cTn id="130" fill="hold" display="0">
                  <p:stCondLst>
                    <p:cond delay="indefinite"/>
                  </p:stCondLst>
                  <p:endCondLst>
                    <p:cond evt="onStopAudio" delay="0">
                      <p:tgtEl>
                        <p:sldTgt/>
                      </p:tgtEl>
                    </p:cond>
                  </p:endCondLst>
                </p:cTn>
                <p:tgtEl>
                  <p:spTgt spid="16"/>
                </p:tgtEl>
              </p:cMediaNode>
            </p:video>
            <p:video>
              <p:cMediaNode vol="25758">
                <p:cTn id="131" fill="hold" display="0">
                  <p:stCondLst>
                    <p:cond delay="indefinite"/>
                  </p:stCondLst>
                  <p:endCondLst>
                    <p:cond evt="onStopAudio" delay="0">
                      <p:tgtEl>
                        <p:sldTgt/>
                      </p:tgtEl>
                    </p:cond>
                  </p:endCondLst>
                </p:cTn>
                <p:tgtEl>
                  <p:spTgt spid="18"/>
                </p:tgtEl>
              </p:cMediaNode>
            </p:video>
            <p:video>
              <p:cMediaNode vol="80000">
                <p:cTn id="132"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5"/>
          <p:cNvSpPr txBox="1"/>
          <p:nvPr/>
        </p:nvSpPr>
        <p:spPr>
          <a:xfrm>
            <a:off x="169817" y="2112883"/>
            <a:ext cx="11808823" cy="4706353"/>
          </a:xfrm>
          <a:prstGeom prst="rect">
            <a:avLst/>
          </a:prstGeom>
          <a:noFill/>
        </p:spPr>
        <p:txBody>
          <a:bodyPr wrap="square" lIns="0" tIns="0" rIns="0" bIns="0" rtlCol="0" anchor="t">
            <a:spAutoFit/>
          </a:bodyPr>
          <a:lstStyle/>
          <a:p>
            <a:pPr marL="388580" lvl="1" indent="-194290" algn="just">
              <a:lnSpc>
                <a:spcPct val="130000"/>
              </a:lnSpc>
            </a:pPr>
            <a:r>
              <a:rPr lang="en-US" sz="3400" b="1" dirty="0" smtClean="0">
                <a:solidFill>
                  <a:srgbClr val="002060"/>
                </a:solidFill>
                <a:latin typeface="Calibri" pitchFamily="34" charset="0"/>
                <a:cs typeface="Calibri" pitchFamily="34" charset="0"/>
              </a:rPr>
              <a:t>- </a:t>
            </a:r>
            <a:r>
              <a:rPr lang="vi-VN" sz="3400" b="1" dirty="0" smtClean="0">
                <a:solidFill>
                  <a:srgbClr val="002060"/>
                </a:solidFill>
                <a:latin typeface="Calibri" pitchFamily="34" charset="0"/>
                <a:cs typeface="Calibri" pitchFamily="34" charset="0"/>
              </a:rPr>
              <a:t>Sản </a:t>
            </a:r>
            <a:r>
              <a:rPr lang="vi-VN" sz="3400" b="1" dirty="0">
                <a:solidFill>
                  <a:srgbClr val="002060"/>
                </a:solidFill>
                <a:latin typeface="Calibri" pitchFamily="34" charset="0"/>
                <a:cs typeface="Calibri" pitchFamily="34" charset="0"/>
              </a:rPr>
              <a:t>lượng điện hằng năm tăng </a:t>
            </a:r>
            <a:r>
              <a:rPr lang="vi-VN" sz="3400" b="1" dirty="0" smtClean="0">
                <a:solidFill>
                  <a:srgbClr val="002060"/>
                </a:solidFill>
                <a:latin typeface="Calibri" pitchFamily="34" charset="0"/>
                <a:cs typeface="Calibri" pitchFamily="34" charset="0"/>
              </a:rPr>
              <a:t>nhanh</a:t>
            </a:r>
            <a:r>
              <a:rPr lang="en-US" sz="3400" b="1" dirty="0" smtClean="0">
                <a:solidFill>
                  <a:srgbClr val="002060"/>
                </a:solidFill>
                <a:latin typeface="Calibri" pitchFamily="34" charset="0"/>
                <a:cs typeface="Calibri" pitchFamily="34" charset="0"/>
              </a:rPr>
              <a:t>, </a:t>
            </a:r>
            <a:r>
              <a:rPr lang="en-US" sz="3400" b="1" dirty="0" err="1" smtClean="0">
                <a:solidFill>
                  <a:srgbClr val="002060"/>
                </a:solidFill>
                <a:latin typeface="Calibri" pitchFamily="34" charset="0"/>
                <a:cs typeface="Calibri" pitchFamily="34" charset="0"/>
              </a:rPr>
              <a:t>năm</a:t>
            </a:r>
            <a:r>
              <a:rPr lang="en-US" sz="3400" b="1" dirty="0" smtClean="0">
                <a:solidFill>
                  <a:srgbClr val="002060"/>
                </a:solidFill>
                <a:latin typeface="Calibri" pitchFamily="34" charset="0"/>
                <a:cs typeface="Calibri" pitchFamily="34" charset="0"/>
              </a:rPr>
              <a:t> 2021 </a:t>
            </a:r>
            <a:r>
              <a:rPr lang="en-US" sz="3400" b="1" dirty="0" err="1" smtClean="0">
                <a:solidFill>
                  <a:srgbClr val="002060"/>
                </a:solidFill>
                <a:latin typeface="Calibri" pitchFamily="34" charset="0"/>
                <a:cs typeface="Calibri" pitchFamily="34" charset="0"/>
              </a:rPr>
              <a:t>đạt</a:t>
            </a:r>
            <a:r>
              <a:rPr lang="en-US" sz="3400" b="1" dirty="0" smtClean="0">
                <a:solidFill>
                  <a:srgbClr val="002060"/>
                </a:solidFill>
                <a:latin typeface="Calibri" pitchFamily="34" charset="0"/>
                <a:cs typeface="Calibri" pitchFamily="34" charset="0"/>
              </a:rPr>
              <a:t> 244,9 </a:t>
            </a:r>
            <a:r>
              <a:rPr lang="en-US" sz="3400" b="1" dirty="0" err="1" smtClean="0">
                <a:solidFill>
                  <a:srgbClr val="002060"/>
                </a:solidFill>
                <a:latin typeface="Calibri" pitchFamily="34" charset="0"/>
                <a:cs typeface="Calibri" pitchFamily="34" charset="0"/>
              </a:rPr>
              <a:t>tỉ</a:t>
            </a:r>
            <a:r>
              <a:rPr lang="en-US" sz="3400" b="1" dirty="0" smtClean="0">
                <a:solidFill>
                  <a:srgbClr val="002060"/>
                </a:solidFill>
                <a:latin typeface="Calibri" pitchFamily="34" charset="0"/>
                <a:cs typeface="Calibri" pitchFamily="34" charset="0"/>
              </a:rPr>
              <a:t> kWh</a:t>
            </a:r>
            <a:r>
              <a:rPr lang="vi-VN" sz="3400" b="1" dirty="0" smtClean="0">
                <a:solidFill>
                  <a:srgbClr val="002060"/>
                </a:solidFill>
                <a:latin typeface="Calibri" pitchFamily="34" charset="0"/>
                <a:cs typeface="Calibri" pitchFamily="34" charset="0"/>
              </a:rPr>
              <a:t>.</a:t>
            </a:r>
            <a:endParaRPr lang="vi-VN" sz="3400" b="1" dirty="0">
              <a:solidFill>
                <a:srgbClr val="002060"/>
              </a:solidFill>
              <a:latin typeface="Calibri" pitchFamily="34" charset="0"/>
              <a:cs typeface="Calibri" pitchFamily="34" charset="0"/>
            </a:endParaRPr>
          </a:p>
          <a:p>
            <a:pPr marL="388580" lvl="1" indent="-194290" algn="just">
              <a:lnSpc>
                <a:spcPct val="130000"/>
              </a:lnSpc>
            </a:pPr>
            <a:r>
              <a:rPr lang="en-US" sz="3400" b="1" dirty="0" smtClean="0">
                <a:solidFill>
                  <a:srgbClr val="002060"/>
                </a:solidFill>
                <a:latin typeface="Calibri" pitchFamily="34" charset="0"/>
                <a:cs typeface="Calibri" pitchFamily="34" charset="0"/>
              </a:rPr>
              <a:t>- </a:t>
            </a:r>
            <a:r>
              <a:rPr lang="vi-VN" sz="3400" b="1" dirty="0" smtClean="0">
                <a:solidFill>
                  <a:srgbClr val="002060"/>
                </a:solidFill>
                <a:latin typeface="Calibri" pitchFamily="34" charset="0"/>
                <a:cs typeface="Calibri" pitchFamily="34" charset="0"/>
              </a:rPr>
              <a:t>K</a:t>
            </a:r>
            <a:r>
              <a:rPr lang="en-US" sz="3400" b="1" dirty="0" smtClean="0">
                <a:solidFill>
                  <a:srgbClr val="002060"/>
                </a:solidFill>
                <a:latin typeface="Calibri" pitchFamily="34" charset="0"/>
                <a:cs typeface="Calibri" pitchFamily="34" charset="0"/>
              </a:rPr>
              <a:t>HCN</a:t>
            </a:r>
            <a:r>
              <a:rPr lang="vi-VN" sz="3400" b="1" dirty="0" smtClean="0">
                <a:solidFill>
                  <a:srgbClr val="002060"/>
                </a:solidFill>
                <a:latin typeface="Calibri" pitchFamily="34" charset="0"/>
                <a:cs typeface="Calibri" pitchFamily="34" charset="0"/>
              </a:rPr>
              <a:t> </a:t>
            </a:r>
            <a:r>
              <a:rPr lang="vi-VN" sz="3400" b="1" dirty="0">
                <a:solidFill>
                  <a:srgbClr val="002060"/>
                </a:solidFill>
                <a:latin typeface="Calibri" pitchFamily="34" charset="0"/>
                <a:cs typeface="Calibri" pitchFamily="34" charset="0"/>
              </a:rPr>
              <a:t>hiện đại được áp dụng </a:t>
            </a:r>
            <a:r>
              <a:rPr lang="en-US" sz="3400" b="1" dirty="0" err="1" smtClean="0">
                <a:solidFill>
                  <a:srgbClr val="002060"/>
                </a:solidFill>
                <a:latin typeface="Calibri" pitchFamily="34" charset="0"/>
                <a:cs typeface="Calibri" pitchFamily="34" charset="0"/>
              </a:rPr>
              <a:t>trong</a:t>
            </a:r>
            <a:r>
              <a:rPr lang="en-US" sz="3400" b="1" dirty="0" smtClean="0">
                <a:solidFill>
                  <a:srgbClr val="002060"/>
                </a:solidFill>
                <a:latin typeface="Calibri" pitchFamily="34" charset="0"/>
                <a:cs typeface="Calibri" pitchFamily="34" charset="0"/>
              </a:rPr>
              <a:t> </a:t>
            </a:r>
            <a:r>
              <a:rPr lang="en-US" sz="3400" b="1" dirty="0" err="1" smtClean="0">
                <a:solidFill>
                  <a:srgbClr val="002060"/>
                </a:solidFill>
                <a:latin typeface="Calibri" pitchFamily="34" charset="0"/>
                <a:cs typeface="Calibri" pitchFamily="34" charset="0"/>
              </a:rPr>
              <a:t>sản</a:t>
            </a:r>
            <a:r>
              <a:rPr lang="en-US" sz="3400" b="1" dirty="0" smtClean="0">
                <a:solidFill>
                  <a:srgbClr val="002060"/>
                </a:solidFill>
                <a:latin typeface="Calibri" pitchFamily="34" charset="0"/>
                <a:cs typeface="Calibri" pitchFamily="34" charset="0"/>
              </a:rPr>
              <a:t> </a:t>
            </a:r>
            <a:r>
              <a:rPr lang="en-US" sz="3400" b="1" dirty="0" err="1" smtClean="0">
                <a:solidFill>
                  <a:srgbClr val="002060"/>
                </a:solidFill>
                <a:latin typeface="Calibri" pitchFamily="34" charset="0"/>
                <a:cs typeface="Calibri" pitchFamily="34" charset="0"/>
              </a:rPr>
              <a:t>xuất</a:t>
            </a:r>
            <a:r>
              <a:rPr lang="en-US" sz="3400" b="1" dirty="0" smtClean="0">
                <a:solidFill>
                  <a:srgbClr val="002060"/>
                </a:solidFill>
                <a:latin typeface="Calibri" pitchFamily="34" charset="0"/>
                <a:cs typeface="Calibri" pitchFamily="34" charset="0"/>
              </a:rPr>
              <a:t>, </a:t>
            </a:r>
            <a:r>
              <a:rPr lang="en-US" sz="3400" b="1" dirty="0" err="1" smtClean="0">
                <a:solidFill>
                  <a:srgbClr val="002060"/>
                </a:solidFill>
                <a:latin typeface="Calibri" pitchFamily="34" charset="0"/>
                <a:cs typeface="Calibri" pitchFamily="34" charset="0"/>
              </a:rPr>
              <a:t>phát</a:t>
            </a:r>
            <a:r>
              <a:rPr lang="en-US" sz="3400" b="1" dirty="0" smtClean="0">
                <a:solidFill>
                  <a:srgbClr val="002060"/>
                </a:solidFill>
                <a:latin typeface="Calibri" pitchFamily="34" charset="0"/>
                <a:cs typeface="Calibri" pitchFamily="34" charset="0"/>
              </a:rPr>
              <a:t> </a:t>
            </a:r>
            <a:r>
              <a:rPr lang="en-US" sz="3400" b="1" dirty="0" err="1" smtClean="0">
                <a:solidFill>
                  <a:srgbClr val="002060"/>
                </a:solidFill>
                <a:latin typeface="Calibri" pitchFamily="34" charset="0"/>
                <a:cs typeface="Calibri" pitchFamily="34" charset="0"/>
              </a:rPr>
              <a:t>triển</a:t>
            </a:r>
            <a:r>
              <a:rPr lang="en-US" sz="3400" b="1" dirty="0" smtClean="0">
                <a:solidFill>
                  <a:srgbClr val="002060"/>
                </a:solidFill>
                <a:latin typeface="Calibri" pitchFamily="34" charset="0"/>
                <a:cs typeface="Calibri" pitchFamily="34" charset="0"/>
              </a:rPr>
              <a:t> </a:t>
            </a:r>
            <a:r>
              <a:rPr lang="en-US" sz="3400" b="1" dirty="0" err="1" smtClean="0">
                <a:solidFill>
                  <a:srgbClr val="002060"/>
                </a:solidFill>
                <a:latin typeface="Calibri" pitchFamily="34" charset="0"/>
                <a:cs typeface="Calibri" pitchFamily="34" charset="0"/>
              </a:rPr>
              <a:t>nguồn</a:t>
            </a:r>
            <a:r>
              <a:rPr lang="en-US" sz="3400" b="1" dirty="0" smtClean="0">
                <a:solidFill>
                  <a:srgbClr val="002060"/>
                </a:solidFill>
                <a:latin typeface="Calibri" pitchFamily="34" charset="0"/>
                <a:cs typeface="Calibri" pitchFamily="34" charset="0"/>
              </a:rPr>
              <a:t> </a:t>
            </a:r>
            <a:r>
              <a:rPr lang="en-US" sz="3400" b="1" dirty="0" err="1" smtClean="0">
                <a:solidFill>
                  <a:srgbClr val="002060"/>
                </a:solidFill>
                <a:latin typeface="Calibri" pitchFamily="34" charset="0"/>
                <a:cs typeface="Calibri" pitchFamily="34" charset="0"/>
              </a:rPr>
              <a:t>điện</a:t>
            </a:r>
            <a:r>
              <a:rPr lang="en-US" sz="3400" b="1" dirty="0" smtClean="0">
                <a:solidFill>
                  <a:srgbClr val="002060"/>
                </a:solidFill>
                <a:latin typeface="Calibri" pitchFamily="34" charset="0"/>
                <a:cs typeface="Calibri" pitchFamily="34" charset="0"/>
              </a:rPr>
              <a:t>, </a:t>
            </a:r>
            <a:r>
              <a:rPr lang="en-US" sz="3400" b="1" dirty="0" err="1" smtClean="0">
                <a:solidFill>
                  <a:srgbClr val="002060"/>
                </a:solidFill>
                <a:latin typeface="Calibri" pitchFamily="34" charset="0"/>
                <a:cs typeface="Calibri" pitchFamily="34" charset="0"/>
              </a:rPr>
              <a:t>vận</a:t>
            </a:r>
            <a:r>
              <a:rPr lang="en-US" sz="3400" b="1" dirty="0" smtClean="0">
                <a:solidFill>
                  <a:srgbClr val="002060"/>
                </a:solidFill>
                <a:latin typeface="Calibri" pitchFamily="34" charset="0"/>
                <a:cs typeface="Calibri" pitchFamily="34" charset="0"/>
              </a:rPr>
              <a:t> </a:t>
            </a:r>
            <a:r>
              <a:rPr lang="en-US" sz="3400" b="1" dirty="0" err="1" smtClean="0">
                <a:solidFill>
                  <a:srgbClr val="002060"/>
                </a:solidFill>
                <a:latin typeface="Calibri" pitchFamily="34" charset="0"/>
                <a:cs typeface="Calibri" pitchFamily="34" charset="0"/>
              </a:rPr>
              <a:t>hành</a:t>
            </a:r>
            <a:r>
              <a:rPr lang="en-US" sz="3400" b="1" dirty="0" smtClean="0">
                <a:solidFill>
                  <a:srgbClr val="002060"/>
                </a:solidFill>
                <a:latin typeface="Calibri" pitchFamily="34" charset="0"/>
                <a:cs typeface="Calibri" pitchFamily="34" charset="0"/>
              </a:rPr>
              <a:t> </a:t>
            </a:r>
            <a:r>
              <a:rPr lang="en-US" sz="3400" b="1" dirty="0" err="1" smtClean="0">
                <a:solidFill>
                  <a:srgbClr val="002060"/>
                </a:solidFill>
                <a:latin typeface="Calibri" pitchFamily="34" charset="0"/>
                <a:cs typeface="Calibri" pitchFamily="34" charset="0"/>
              </a:rPr>
              <a:t>và</a:t>
            </a:r>
            <a:r>
              <a:rPr lang="en-US" sz="3400" b="1" dirty="0" smtClean="0">
                <a:solidFill>
                  <a:srgbClr val="002060"/>
                </a:solidFill>
                <a:latin typeface="Calibri" pitchFamily="34" charset="0"/>
                <a:cs typeface="Calibri" pitchFamily="34" charset="0"/>
              </a:rPr>
              <a:t> </a:t>
            </a:r>
            <a:r>
              <a:rPr lang="en-US" sz="3400" b="1" dirty="0" err="1" smtClean="0">
                <a:solidFill>
                  <a:srgbClr val="002060"/>
                </a:solidFill>
                <a:latin typeface="Calibri" pitchFamily="34" charset="0"/>
                <a:cs typeface="Calibri" pitchFamily="34" charset="0"/>
              </a:rPr>
              <a:t>quản</a:t>
            </a:r>
            <a:r>
              <a:rPr lang="en-US" sz="3400" b="1" dirty="0" smtClean="0">
                <a:solidFill>
                  <a:srgbClr val="002060"/>
                </a:solidFill>
                <a:latin typeface="Calibri" pitchFamily="34" charset="0"/>
                <a:cs typeface="Calibri" pitchFamily="34" charset="0"/>
              </a:rPr>
              <a:t> </a:t>
            </a:r>
            <a:r>
              <a:rPr lang="en-US" sz="3400" b="1" dirty="0" err="1" smtClean="0">
                <a:solidFill>
                  <a:srgbClr val="002060"/>
                </a:solidFill>
                <a:latin typeface="Calibri" pitchFamily="34" charset="0"/>
                <a:cs typeface="Calibri" pitchFamily="34" charset="0"/>
              </a:rPr>
              <a:t>lí</a:t>
            </a:r>
            <a:r>
              <a:rPr lang="en-US" sz="3400" b="1" dirty="0" smtClean="0">
                <a:solidFill>
                  <a:srgbClr val="002060"/>
                </a:solidFill>
                <a:latin typeface="Calibri" pitchFamily="34" charset="0"/>
                <a:cs typeface="Calibri" pitchFamily="34" charset="0"/>
              </a:rPr>
              <a:t> </a:t>
            </a:r>
            <a:r>
              <a:rPr lang="en-US" sz="3400" b="1" dirty="0" err="1" smtClean="0">
                <a:solidFill>
                  <a:srgbClr val="002060"/>
                </a:solidFill>
                <a:latin typeface="Calibri" pitchFamily="34" charset="0"/>
                <a:cs typeface="Calibri" pitchFamily="34" charset="0"/>
              </a:rPr>
              <a:t>hệ</a:t>
            </a:r>
            <a:r>
              <a:rPr lang="en-US" sz="3400" b="1" dirty="0" smtClean="0">
                <a:solidFill>
                  <a:srgbClr val="002060"/>
                </a:solidFill>
                <a:latin typeface="Calibri" pitchFamily="34" charset="0"/>
                <a:cs typeface="Calibri" pitchFamily="34" charset="0"/>
              </a:rPr>
              <a:t> </a:t>
            </a:r>
            <a:r>
              <a:rPr lang="en-US" sz="3400" b="1" dirty="0" err="1" smtClean="0">
                <a:solidFill>
                  <a:srgbClr val="002060"/>
                </a:solidFill>
                <a:latin typeface="Calibri" pitchFamily="34" charset="0"/>
                <a:cs typeface="Calibri" pitchFamily="34" charset="0"/>
              </a:rPr>
              <a:t>thống</a:t>
            </a:r>
            <a:r>
              <a:rPr lang="en-US" sz="3400" b="1" dirty="0" smtClean="0">
                <a:solidFill>
                  <a:srgbClr val="002060"/>
                </a:solidFill>
                <a:latin typeface="Calibri" pitchFamily="34" charset="0"/>
                <a:cs typeface="Calibri" pitchFamily="34" charset="0"/>
              </a:rPr>
              <a:t> </a:t>
            </a:r>
            <a:r>
              <a:rPr lang="en-US" sz="3400" b="1" dirty="0" err="1" smtClean="0">
                <a:solidFill>
                  <a:srgbClr val="002060"/>
                </a:solidFill>
                <a:latin typeface="Calibri" pitchFamily="34" charset="0"/>
                <a:cs typeface="Calibri" pitchFamily="34" charset="0"/>
              </a:rPr>
              <a:t>lưới</a:t>
            </a:r>
            <a:r>
              <a:rPr lang="en-US" sz="3400" b="1" dirty="0" smtClean="0">
                <a:solidFill>
                  <a:srgbClr val="002060"/>
                </a:solidFill>
                <a:latin typeface="Calibri" pitchFamily="34" charset="0"/>
                <a:cs typeface="Calibri" pitchFamily="34" charset="0"/>
              </a:rPr>
              <a:t> </a:t>
            </a:r>
            <a:r>
              <a:rPr lang="en-US" sz="3400" b="1" dirty="0" err="1" smtClean="0">
                <a:solidFill>
                  <a:srgbClr val="002060"/>
                </a:solidFill>
                <a:latin typeface="Calibri" pitchFamily="34" charset="0"/>
                <a:cs typeface="Calibri" pitchFamily="34" charset="0"/>
              </a:rPr>
              <a:t>điện</a:t>
            </a:r>
            <a:r>
              <a:rPr lang="en-US" sz="3400" b="1" dirty="0" smtClean="0">
                <a:solidFill>
                  <a:srgbClr val="002060"/>
                </a:solidFill>
                <a:latin typeface="Calibri" pitchFamily="34" charset="0"/>
                <a:cs typeface="Calibri" pitchFamily="34" charset="0"/>
              </a:rPr>
              <a:t> </a:t>
            </a:r>
            <a:r>
              <a:rPr lang="en-US" sz="3400" b="1" dirty="0" err="1" smtClean="0">
                <a:solidFill>
                  <a:srgbClr val="002060"/>
                </a:solidFill>
                <a:latin typeface="Calibri" pitchFamily="34" charset="0"/>
                <a:cs typeface="Calibri" pitchFamily="34" charset="0"/>
              </a:rPr>
              <a:t>thông</a:t>
            </a:r>
            <a:r>
              <a:rPr lang="en-US" sz="3400" b="1" dirty="0" smtClean="0">
                <a:solidFill>
                  <a:srgbClr val="002060"/>
                </a:solidFill>
                <a:latin typeface="Calibri" pitchFamily="34" charset="0"/>
                <a:cs typeface="Calibri" pitchFamily="34" charset="0"/>
              </a:rPr>
              <a:t> minh,…</a:t>
            </a:r>
            <a:endParaRPr lang="vi-VN" sz="3400" b="1" dirty="0">
              <a:solidFill>
                <a:srgbClr val="002060"/>
              </a:solidFill>
              <a:latin typeface="Calibri" pitchFamily="34" charset="0"/>
              <a:cs typeface="Calibri" pitchFamily="34" charset="0"/>
            </a:endParaRPr>
          </a:p>
          <a:p>
            <a:pPr marL="388580" lvl="1" indent="-194290" algn="just">
              <a:lnSpc>
                <a:spcPct val="130000"/>
              </a:lnSpc>
            </a:pPr>
            <a:r>
              <a:rPr lang="en-US" sz="3400" b="1" dirty="0" smtClean="0">
                <a:solidFill>
                  <a:srgbClr val="002060"/>
                </a:solidFill>
                <a:latin typeface="Calibri" pitchFamily="34" charset="0"/>
                <a:cs typeface="Calibri" pitchFamily="34" charset="0"/>
              </a:rPr>
              <a:t>- </a:t>
            </a:r>
            <a:r>
              <a:rPr lang="vi-VN" sz="3400" b="1" dirty="0" smtClean="0">
                <a:solidFill>
                  <a:srgbClr val="002060"/>
                </a:solidFill>
                <a:latin typeface="Calibri" pitchFamily="34" charset="0"/>
                <a:cs typeface="Calibri" pitchFamily="34" charset="0"/>
              </a:rPr>
              <a:t>Cơ </a:t>
            </a:r>
            <a:r>
              <a:rPr lang="vi-VN" sz="3400" b="1" dirty="0">
                <a:solidFill>
                  <a:srgbClr val="002060"/>
                </a:solidFill>
                <a:latin typeface="Calibri" pitchFamily="34" charset="0"/>
                <a:cs typeface="Calibri" pitchFamily="34" charset="0"/>
              </a:rPr>
              <a:t>cấu sản lượng điện nước ta đa dạng, đang thay đổi theo hướng tăng tỉ trọng điện gió, điện mặt trời và các loại điện tái tạo </a:t>
            </a:r>
            <a:r>
              <a:rPr lang="vi-VN" sz="3400" b="1" dirty="0" smtClean="0">
                <a:solidFill>
                  <a:srgbClr val="002060"/>
                </a:solidFill>
                <a:latin typeface="Calibri" pitchFamily="34" charset="0"/>
                <a:cs typeface="Calibri" pitchFamily="34" charset="0"/>
              </a:rPr>
              <a:t>khác.</a:t>
            </a:r>
            <a:endParaRPr lang="vi-VN" sz="3400" b="1" dirty="0">
              <a:solidFill>
                <a:srgbClr val="002060"/>
              </a:solidFill>
              <a:latin typeface="Calibri" pitchFamily="34" charset="0"/>
              <a:cs typeface="Calibri" pitchFamily="34" charset="0"/>
            </a:endParaRPr>
          </a:p>
        </p:txBody>
      </p:sp>
      <p:sp>
        <p:nvSpPr>
          <p:cNvPr id="27" name="TextBox 12"/>
          <p:cNvSpPr txBox="1"/>
          <p:nvPr/>
        </p:nvSpPr>
        <p:spPr>
          <a:xfrm>
            <a:off x="295834" y="1674159"/>
            <a:ext cx="8403557" cy="430887"/>
          </a:xfrm>
          <a:prstGeom prst="rect">
            <a:avLst/>
          </a:prstGeom>
        </p:spPr>
        <p:txBody>
          <a:bodyPr lIns="0" tIns="0" rIns="0" bIns="0" rtlCol="0" anchor="t">
            <a:spAutoFit/>
          </a:bodyPr>
          <a:lstStyle/>
          <a:p>
            <a:r>
              <a:rPr lang="en-US" sz="2800" b="1" i="1" dirty="0" smtClean="0">
                <a:solidFill>
                  <a:srgbClr val="00B050"/>
                </a:solidFill>
                <a:latin typeface="Calibri" pitchFamily="34" charset="0"/>
                <a:cs typeface="Calibri" pitchFamily="34" charset="0"/>
              </a:rPr>
              <a:t>*</a:t>
            </a:r>
            <a:r>
              <a:rPr lang="en-US" sz="2800" b="1" i="1" dirty="0" err="1" smtClean="0">
                <a:solidFill>
                  <a:srgbClr val="00B050"/>
                </a:solidFill>
                <a:latin typeface="Calibri" pitchFamily="34" charset="0"/>
                <a:cs typeface="Calibri" pitchFamily="34" charset="0"/>
              </a:rPr>
              <a:t>Công</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nghiệp</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sản</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xuất</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điện</a:t>
            </a:r>
            <a:endParaRPr lang="en-US" sz="2800" b="1" i="1" dirty="0">
              <a:solidFill>
                <a:srgbClr val="00B050"/>
              </a:solidFill>
              <a:latin typeface="Calibri" pitchFamily="34" charset="0"/>
              <a:cs typeface="Calibri" pitchFamily="34" charset="0"/>
            </a:endParaRPr>
          </a:p>
        </p:txBody>
      </p:sp>
      <p:sp>
        <p:nvSpPr>
          <p:cNvPr id="29" name="Rectangle 28"/>
          <p:cNvSpPr/>
          <p:nvPr/>
        </p:nvSpPr>
        <p:spPr>
          <a:xfrm>
            <a:off x="94129" y="739588"/>
            <a:ext cx="11527726" cy="1015659"/>
          </a:xfrm>
          <a:prstGeom prst="rect">
            <a:avLst/>
          </a:prstGeom>
        </p:spPr>
        <p:txBody>
          <a:bodyPr wrap="square" lIns="91436" tIns="45718" rIns="91436" bIns="45718">
            <a:spAutoFit/>
          </a:bodyPr>
          <a:lstStyle/>
          <a:p>
            <a:pPr algn="just"/>
            <a:r>
              <a:rPr lang="en-US" sz="3000" b="1" smtClean="0">
                <a:solidFill>
                  <a:srgbClr val="002060"/>
                </a:solidFill>
                <a:latin typeface="Calibri" pitchFamily="34" charset="0"/>
                <a:cs typeface="Calibri" pitchFamily="34" charset="0"/>
              </a:rPr>
              <a:t>2. Các ngành công nghiệp chủ yếu</a:t>
            </a:r>
          </a:p>
          <a:p>
            <a:r>
              <a:rPr lang="en-US" sz="3000" b="1" i="1" smtClean="0">
                <a:solidFill>
                  <a:srgbClr val="002060"/>
                </a:solidFill>
                <a:latin typeface="Calibri" pitchFamily="34" charset="0"/>
                <a:cs typeface="Calibri" pitchFamily="34" charset="0"/>
              </a:rPr>
              <a:t>b. Một số ngành Công nghiệp chủ yếu</a:t>
            </a:r>
            <a:endParaRPr lang="en-US" sz="3000" b="1" i="1">
              <a:latin typeface="Calibri" pitchFamily="34" charset="0"/>
              <a:cs typeface="Calibri" pitchFamily="34" charset="0"/>
            </a:endParaRPr>
          </a:p>
        </p:txBody>
      </p:sp>
      <p:cxnSp>
        <p:nvCxnSpPr>
          <p:cNvPr id="30" name="Straight Connector 29">
            <a:extLst>
              <a:ext uri="{FF2B5EF4-FFF2-40B4-BE49-F238E27FC236}">
                <a16:creationId xmlns=""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p:cTn id="7" dur="1000" fill="hold"/>
                                        <p:tgtEl>
                                          <p:spTgt spid="2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5">
                                            <p:txEl>
                                              <p:pRg st="1" end="1"/>
                                            </p:txEl>
                                          </p:spTgt>
                                        </p:tgtEl>
                                        <p:attrNameLst>
                                          <p:attrName>style.visibility</p:attrName>
                                        </p:attrNameLst>
                                      </p:cBhvr>
                                      <p:to>
                                        <p:strVal val="visible"/>
                                      </p:to>
                                    </p:set>
                                    <p:anim calcmode="lin" valueType="num">
                                      <p:cBhvr>
                                        <p:cTn id="14" dur="1000" fill="hold"/>
                                        <p:tgtEl>
                                          <p:spTgt spid="2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2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25">
                                            <p:txEl>
                                              <p:pRg st="2" end="2"/>
                                            </p:txEl>
                                          </p:spTgt>
                                        </p:tgtEl>
                                        <p:attrNameLst>
                                          <p:attrName>style.visibility</p:attrName>
                                        </p:attrNameLst>
                                      </p:cBhvr>
                                      <p:to>
                                        <p:strVal val="visible"/>
                                      </p:to>
                                    </p:set>
                                    <p:anim calcmode="lin" valueType="num">
                                      <p:cBhvr>
                                        <p:cTn id="21" dur="1000" fill="hold"/>
                                        <p:tgtEl>
                                          <p:spTgt spid="2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2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5"/>
          <p:cNvSpPr txBox="1"/>
          <p:nvPr/>
        </p:nvSpPr>
        <p:spPr>
          <a:xfrm>
            <a:off x="169817" y="1907925"/>
            <a:ext cx="11808823" cy="5069721"/>
          </a:xfrm>
          <a:prstGeom prst="rect">
            <a:avLst/>
          </a:prstGeom>
          <a:noFill/>
        </p:spPr>
        <p:txBody>
          <a:bodyPr wrap="square" lIns="0" tIns="0" rIns="0" bIns="0" rtlCol="0" anchor="t">
            <a:spAutoFit/>
          </a:bodyPr>
          <a:lstStyle/>
          <a:p>
            <a:pPr marL="388580" lvl="1" indent="-194290" algn="just">
              <a:lnSpc>
                <a:spcPct val="130000"/>
              </a:lnSpc>
            </a:pP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Phân</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bố</a:t>
            </a:r>
            <a:r>
              <a:rPr lang="en-US" sz="3200" b="1" dirty="0" smtClean="0">
                <a:solidFill>
                  <a:srgbClr val="002060"/>
                </a:solidFill>
                <a:latin typeface="Calibri" pitchFamily="34" charset="0"/>
                <a:cs typeface="Calibri" pitchFamily="34" charset="0"/>
              </a:rPr>
              <a:t>:</a:t>
            </a:r>
            <a:endParaRPr lang="vi-VN" sz="3200" b="1" dirty="0">
              <a:solidFill>
                <a:srgbClr val="002060"/>
              </a:solidFill>
              <a:latin typeface="Calibri" pitchFamily="34" charset="0"/>
              <a:cs typeface="Calibri" pitchFamily="34" charset="0"/>
            </a:endParaRPr>
          </a:p>
          <a:p>
            <a:pPr marL="194290" lvl="1" algn="just">
              <a:lnSpc>
                <a:spcPct val="130000"/>
              </a:lnSpc>
            </a:pPr>
            <a:r>
              <a:rPr lang="vi-VN" sz="3200" b="1" dirty="0">
                <a:solidFill>
                  <a:srgbClr val="002060"/>
                </a:solidFill>
                <a:latin typeface="Calibri" pitchFamily="34" charset="0"/>
                <a:cs typeface="Calibri" pitchFamily="34" charset="0"/>
              </a:rPr>
              <a:t>+ Thuỷ điện: </a:t>
            </a:r>
            <a:r>
              <a:rPr lang="vi-VN" sz="3200" b="1" dirty="0" smtClean="0">
                <a:solidFill>
                  <a:srgbClr val="002060"/>
                </a:solidFill>
                <a:latin typeface="Calibri" pitchFamily="34" charset="0"/>
                <a:cs typeface="Calibri" pitchFamily="34" charset="0"/>
              </a:rPr>
              <a:t>miền núi</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Sơn</a:t>
            </a:r>
            <a:r>
              <a:rPr lang="en-US" sz="3200" b="1" dirty="0" smtClean="0">
                <a:solidFill>
                  <a:srgbClr val="002060"/>
                </a:solidFill>
                <a:latin typeface="Calibri" pitchFamily="34" charset="0"/>
                <a:cs typeface="Calibri" pitchFamily="34" charset="0"/>
              </a:rPr>
              <a:t> La, </a:t>
            </a:r>
            <a:r>
              <a:rPr lang="en-US" sz="3200" b="1" dirty="0" err="1" smtClean="0">
                <a:solidFill>
                  <a:srgbClr val="002060"/>
                </a:solidFill>
                <a:latin typeface="Calibri" pitchFamily="34" charset="0"/>
                <a:cs typeface="Calibri" pitchFamily="34" charset="0"/>
              </a:rPr>
              <a:t>Hòa</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Bình</a:t>
            </a:r>
            <a:r>
              <a:rPr lang="en-US" sz="3200" b="1" dirty="0" smtClean="0">
                <a:solidFill>
                  <a:srgbClr val="002060"/>
                </a:solidFill>
                <a:latin typeface="Calibri" pitchFamily="34" charset="0"/>
                <a:cs typeface="Calibri" pitchFamily="34" charset="0"/>
              </a:rPr>
              <a:t>, Lai </a:t>
            </a:r>
            <a:r>
              <a:rPr lang="en-US" sz="3200" b="1" dirty="0" err="1" smtClean="0">
                <a:solidFill>
                  <a:srgbClr val="002060"/>
                </a:solidFill>
                <a:latin typeface="Calibri" pitchFamily="34" charset="0"/>
                <a:cs typeface="Calibri" pitchFamily="34" charset="0"/>
              </a:rPr>
              <a:t>Châu</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Trị</a:t>
            </a:r>
            <a:r>
              <a:rPr lang="en-US" sz="3200" b="1" dirty="0" smtClean="0">
                <a:solidFill>
                  <a:srgbClr val="002060"/>
                </a:solidFill>
                <a:latin typeface="Calibri" pitchFamily="34" charset="0"/>
                <a:cs typeface="Calibri" pitchFamily="34" charset="0"/>
              </a:rPr>
              <a:t> An, Y-a-li,..</a:t>
            </a:r>
            <a:r>
              <a:rPr lang="vi-VN" sz="3200" b="1" dirty="0" smtClean="0">
                <a:solidFill>
                  <a:srgbClr val="002060"/>
                </a:solidFill>
                <a:latin typeface="Calibri" pitchFamily="34" charset="0"/>
                <a:cs typeface="Calibri" pitchFamily="34" charset="0"/>
              </a:rPr>
              <a:t>.</a:t>
            </a:r>
            <a:r>
              <a:rPr lang="en-US" sz="3200" b="1" dirty="0" smtClean="0">
                <a:solidFill>
                  <a:srgbClr val="002060"/>
                </a:solidFill>
                <a:latin typeface="Calibri" pitchFamily="34" charset="0"/>
                <a:cs typeface="Calibri" pitchFamily="34" charset="0"/>
              </a:rPr>
              <a:t>).</a:t>
            </a:r>
            <a:r>
              <a:rPr lang="vi-VN" sz="3200" b="1" dirty="0" smtClean="0">
                <a:solidFill>
                  <a:srgbClr val="002060"/>
                </a:solidFill>
                <a:latin typeface="Calibri" pitchFamily="34" charset="0"/>
                <a:cs typeface="Calibri" pitchFamily="34" charset="0"/>
              </a:rPr>
              <a:t> </a:t>
            </a:r>
            <a:endParaRPr lang="vi-VN" sz="3200" b="1" dirty="0">
              <a:solidFill>
                <a:srgbClr val="002060"/>
              </a:solidFill>
              <a:latin typeface="Calibri" pitchFamily="34" charset="0"/>
              <a:cs typeface="Calibri" pitchFamily="34" charset="0"/>
            </a:endParaRPr>
          </a:p>
          <a:p>
            <a:pPr marL="194290" lvl="1" algn="just">
              <a:lnSpc>
                <a:spcPct val="130000"/>
              </a:lnSpc>
            </a:pPr>
            <a:r>
              <a:rPr lang="vi-VN" sz="3200" b="1" dirty="0">
                <a:solidFill>
                  <a:srgbClr val="002060"/>
                </a:solidFill>
                <a:latin typeface="Calibri" pitchFamily="34" charset="0"/>
                <a:cs typeface="Calibri" pitchFamily="34" charset="0"/>
              </a:rPr>
              <a:t>+ Nhiệt điện: </a:t>
            </a:r>
            <a:r>
              <a:rPr lang="vi-VN" sz="3200" b="1" dirty="0" smtClean="0">
                <a:solidFill>
                  <a:srgbClr val="002060"/>
                </a:solidFill>
                <a:latin typeface="Calibri" pitchFamily="34" charset="0"/>
                <a:cs typeface="Calibri" pitchFamily="34" charset="0"/>
              </a:rPr>
              <a:t>nhiệt </a:t>
            </a:r>
            <a:r>
              <a:rPr lang="vi-VN" sz="3200" b="1" dirty="0">
                <a:solidFill>
                  <a:srgbClr val="002060"/>
                </a:solidFill>
                <a:latin typeface="Calibri" pitchFamily="34" charset="0"/>
                <a:cs typeface="Calibri" pitchFamily="34" charset="0"/>
              </a:rPr>
              <a:t>điện </a:t>
            </a:r>
            <a:r>
              <a:rPr lang="vi-VN" sz="3200" b="1" dirty="0" smtClean="0">
                <a:solidFill>
                  <a:srgbClr val="002060"/>
                </a:solidFill>
                <a:latin typeface="Calibri" pitchFamily="34" charset="0"/>
                <a:cs typeface="Calibri" pitchFamily="34" charset="0"/>
              </a:rPr>
              <a:t>than</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Uông</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Bí</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Vũng</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Áng</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Vĩnh</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Tân</a:t>
            </a:r>
            <a:r>
              <a:rPr lang="en-US" sz="3200" b="1" dirty="0" smtClean="0">
                <a:solidFill>
                  <a:srgbClr val="002060"/>
                </a:solidFill>
                <a:latin typeface="Calibri" pitchFamily="34" charset="0"/>
                <a:cs typeface="Calibri" pitchFamily="34" charset="0"/>
              </a:rPr>
              <a:t>,…)</a:t>
            </a:r>
            <a:r>
              <a:rPr lang="vi-VN" sz="3200" b="1" dirty="0" smtClean="0">
                <a:solidFill>
                  <a:srgbClr val="002060"/>
                </a:solidFill>
                <a:latin typeface="Calibri" pitchFamily="34" charset="0"/>
                <a:cs typeface="Calibri" pitchFamily="34" charset="0"/>
              </a:rPr>
              <a:t> </a:t>
            </a:r>
            <a:r>
              <a:rPr lang="vi-VN" sz="3200" b="1" dirty="0">
                <a:solidFill>
                  <a:srgbClr val="002060"/>
                </a:solidFill>
                <a:latin typeface="Calibri" pitchFamily="34" charset="0"/>
                <a:cs typeface="Calibri" pitchFamily="34" charset="0"/>
              </a:rPr>
              <a:t>và nhiệt điện </a:t>
            </a:r>
            <a:r>
              <a:rPr lang="vi-VN" sz="3200" b="1" dirty="0" smtClean="0">
                <a:solidFill>
                  <a:srgbClr val="002060"/>
                </a:solidFill>
                <a:latin typeface="Calibri" pitchFamily="34" charset="0"/>
                <a:cs typeface="Calibri" pitchFamily="34" charset="0"/>
              </a:rPr>
              <a:t>khí</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Phú</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Mỹ</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Cà</a:t>
            </a:r>
            <a:r>
              <a:rPr lang="en-US" sz="3200" b="1" dirty="0" smtClean="0">
                <a:solidFill>
                  <a:srgbClr val="002060"/>
                </a:solidFill>
                <a:latin typeface="Calibri" pitchFamily="34" charset="0"/>
                <a:cs typeface="Calibri" pitchFamily="34" charset="0"/>
              </a:rPr>
              <a:t> Mau,…).</a:t>
            </a:r>
            <a:r>
              <a:rPr lang="vi-VN" sz="3200" b="1" dirty="0" smtClean="0">
                <a:solidFill>
                  <a:srgbClr val="002060"/>
                </a:solidFill>
                <a:latin typeface="Calibri" pitchFamily="34" charset="0"/>
                <a:cs typeface="Calibri" pitchFamily="34" charset="0"/>
              </a:rPr>
              <a:t> </a:t>
            </a:r>
            <a:endParaRPr lang="vi-VN" sz="3200" b="1" dirty="0">
              <a:solidFill>
                <a:srgbClr val="002060"/>
              </a:solidFill>
              <a:latin typeface="Calibri" pitchFamily="34" charset="0"/>
              <a:cs typeface="Calibri" pitchFamily="34" charset="0"/>
            </a:endParaRPr>
          </a:p>
          <a:p>
            <a:pPr marL="194290" lvl="1" algn="just">
              <a:lnSpc>
                <a:spcPct val="130000"/>
              </a:lnSpc>
            </a:pPr>
            <a:r>
              <a:rPr lang="vi-VN" sz="3200" b="1" dirty="0">
                <a:solidFill>
                  <a:srgbClr val="002060"/>
                </a:solidFill>
                <a:latin typeface="Calibri" pitchFamily="34" charset="0"/>
                <a:cs typeface="Calibri" pitchFamily="34" charset="0"/>
              </a:rPr>
              <a:t>+ Điện gió: </a:t>
            </a:r>
            <a:r>
              <a:rPr lang="en-US" sz="3200" b="1" dirty="0" smtClean="0">
                <a:solidFill>
                  <a:srgbClr val="002060"/>
                </a:solidFill>
                <a:latin typeface="Calibri" pitchFamily="34" charset="0"/>
                <a:cs typeface="Calibri" pitchFamily="34" charset="0"/>
              </a:rPr>
              <a:t>DHNTB</a:t>
            </a:r>
            <a:r>
              <a:rPr lang="vi-VN"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Tây</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Nguyên</a:t>
            </a:r>
            <a:r>
              <a:rPr lang="en-US" sz="3200" b="1" dirty="0" smtClean="0">
                <a:solidFill>
                  <a:srgbClr val="002060"/>
                </a:solidFill>
                <a:latin typeface="Calibri" pitchFamily="34" charset="0"/>
                <a:cs typeface="Calibri" pitchFamily="34" charset="0"/>
              </a:rPr>
              <a:t> </a:t>
            </a:r>
            <a:r>
              <a:rPr lang="vi-VN" sz="3200" b="1" dirty="0" smtClean="0">
                <a:solidFill>
                  <a:srgbClr val="002060"/>
                </a:solidFill>
                <a:latin typeface="Calibri" pitchFamily="34" charset="0"/>
                <a:cs typeface="Calibri" pitchFamily="34" charset="0"/>
              </a:rPr>
              <a:t>và </a:t>
            </a:r>
            <a:r>
              <a:rPr lang="en-US" sz="3200" b="1" dirty="0" smtClean="0">
                <a:solidFill>
                  <a:srgbClr val="002060"/>
                </a:solidFill>
                <a:latin typeface="Calibri" pitchFamily="34" charset="0"/>
                <a:cs typeface="Calibri" pitchFamily="34" charset="0"/>
              </a:rPr>
              <a:t>ĐBSCL (</a:t>
            </a:r>
            <a:r>
              <a:rPr lang="en-US" sz="3200" b="1" dirty="0" err="1" smtClean="0">
                <a:solidFill>
                  <a:srgbClr val="002060"/>
                </a:solidFill>
                <a:latin typeface="Calibri" pitchFamily="34" charset="0"/>
                <a:cs typeface="Calibri" pitchFamily="34" charset="0"/>
              </a:rPr>
              <a:t>Quảng</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trị</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Ninh</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Thuận</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Bạc</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Liêu</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Cà</a:t>
            </a:r>
            <a:r>
              <a:rPr lang="en-US" sz="3200" b="1" dirty="0" smtClean="0">
                <a:solidFill>
                  <a:srgbClr val="002060"/>
                </a:solidFill>
                <a:latin typeface="Calibri" pitchFamily="34" charset="0"/>
                <a:cs typeface="Calibri" pitchFamily="34" charset="0"/>
              </a:rPr>
              <a:t> Mau,…).</a:t>
            </a:r>
            <a:endParaRPr lang="vi-VN" sz="3200" b="1" dirty="0">
              <a:solidFill>
                <a:srgbClr val="002060"/>
              </a:solidFill>
              <a:latin typeface="Calibri" pitchFamily="34" charset="0"/>
              <a:cs typeface="Calibri" pitchFamily="34" charset="0"/>
            </a:endParaRPr>
          </a:p>
          <a:p>
            <a:pPr marL="194290" lvl="1" algn="just">
              <a:lnSpc>
                <a:spcPct val="130000"/>
              </a:lnSpc>
            </a:pPr>
            <a:r>
              <a:rPr lang="vi-VN" sz="3200" b="1" dirty="0">
                <a:solidFill>
                  <a:srgbClr val="002060"/>
                </a:solidFill>
                <a:latin typeface="Calibri" pitchFamily="34" charset="0"/>
                <a:cs typeface="Calibri" pitchFamily="34" charset="0"/>
              </a:rPr>
              <a:t>+ Điện mặt trời: </a:t>
            </a:r>
            <a:r>
              <a:rPr lang="en-US" sz="3200" b="1" dirty="0" smtClean="0">
                <a:solidFill>
                  <a:srgbClr val="002060"/>
                </a:solidFill>
                <a:latin typeface="Calibri" pitchFamily="34" charset="0"/>
                <a:cs typeface="Calibri" pitchFamily="34" charset="0"/>
              </a:rPr>
              <a:t>DHNTB, </a:t>
            </a:r>
            <a:r>
              <a:rPr lang="en-US" sz="3200" b="1" dirty="0" err="1" smtClean="0">
                <a:solidFill>
                  <a:srgbClr val="002060"/>
                </a:solidFill>
                <a:latin typeface="Calibri" pitchFamily="34" charset="0"/>
                <a:cs typeface="Calibri" pitchFamily="34" charset="0"/>
              </a:rPr>
              <a:t>Tây</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Nguyên</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Ninh</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Thuận</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Bình</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Thuận</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Đắk</a:t>
            </a:r>
            <a:r>
              <a:rPr lang="en-US" sz="3200" b="1" dirty="0" smtClean="0">
                <a:solidFill>
                  <a:srgbClr val="002060"/>
                </a:solidFill>
                <a:latin typeface="Calibri" pitchFamily="34" charset="0"/>
                <a:cs typeface="Calibri" pitchFamily="34" charset="0"/>
              </a:rPr>
              <a:t> </a:t>
            </a:r>
            <a:r>
              <a:rPr lang="en-US" sz="3200" b="1" dirty="0" err="1" smtClean="0">
                <a:solidFill>
                  <a:srgbClr val="002060"/>
                </a:solidFill>
                <a:latin typeface="Calibri" pitchFamily="34" charset="0"/>
                <a:cs typeface="Calibri" pitchFamily="34" charset="0"/>
              </a:rPr>
              <a:t>Lắk</a:t>
            </a:r>
            <a:r>
              <a:rPr lang="en-US" sz="3200" b="1" dirty="0" smtClean="0">
                <a:solidFill>
                  <a:srgbClr val="002060"/>
                </a:solidFill>
                <a:latin typeface="Calibri" pitchFamily="34" charset="0"/>
                <a:cs typeface="Calibri" pitchFamily="34" charset="0"/>
              </a:rPr>
              <a:t>).</a:t>
            </a:r>
            <a:endParaRPr lang="vi-VN" sz="3200" b="1" dirty="0">
              <a:solidFill>
                <a:srgbClr val="002060"/>
              </a:solidFill>
              <a:latin typeface="Calibri" pitchFamily="34" charset="0"/>
              <a:cs typeface="Calibri" pitchFamily="34" charset="0"/>
            </a:endParaRPr>
          </a:p>
        </p:txBody>
      </p:sp>
      <p:sp>
        <p:nvSpPr>
          <p:cNvPr id="27" name="TextBox 12"/>
          <p:cNvSpPr txBox="1"/>
          <p:nvPr/>
        </p:nvSpPr>
        <p:spPr>
          <a:xfrm>
            <a:off x="295834" y="1563797"/>
            <a:ext cx="8403557" cy="430887"/>
          </a:xfrm>
          <a:prstGeom prst="rect">
            <a:avLst/>
          </a:prstGeom>
        </p:spPr>
        <p:txBody>
          <a:bodyPr lIns="0" tIns="0" rIns="0" bIns="0" rtlCol="0" anchor="t">
            <a:spAutoFit/>
          </a:bodyPr>
          <a:lstStyle/>
          <a:p>
            <a:r>
              <a:rPr lang="en-US" sz="2800" b="1" i="1" dirty="0" smtClean="0">
                <a:solidFill>
                  <a:srgbClr val="00B050"/>
                </a:solidFill>
                <a:latin typeface="Calibri" pitchFamily="34" charset="0"/>
                <a:cs typeface="Calibri" pitchFamily="34" charset="0"/>
              </a:rPr>
              <a:t>*</a:t>
            </a:r>
            <a:r>
              <a:rPr lang="en-US" sz="2800" b="1" i="1" dirty="0" err="1" smtClean="0">
                <a:solidFill>
                  <a:srgbClr val="00B050"/>
                </a:solidFill>
                <a:latin typeface="Calibri" pitchFamily="34" charset="0"/>
                <a:cs typeface="Calibri" pitchFamily="34" charset="0"/>
              </a:rPr>
              <a:t>Công</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nghiệp</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sản</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xuất</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điện</a:t>
            </a:r>
            <a:endParaRPr lang="en-US" sz="2800" b="1" i="1" dirty="0">
              <a:solidFill>
                <a:srgbClr val="00B050"/>
              </a:solidFill>
              <a:latin typeface="Calibri" pitchFamily="34" charset="0"/>
              <a:cs typeface="Calibri" pitchFamily="34" charset="0"/>
            </a:endParaRPr>
          </a:p>
        </p:txBody>
      </p:sp>
      <p:sp>
        <p:nvSpPr>
          <p:cNvPr id="29" name="Rectangle 28"/>
          <p:cNvSpPr/>
          <p:nvPr/>
        </p:nvSpPr>
        <p:spPr>
          <a:xfrm>
            <a:off x="94129" y="581928"/>
            <a:ext cx="11527726" cy="1015659"/>
          </a:xfrm>
          <a:prstGeom prst="rect">
            <a:avLst/>
          </a:prstGeom>
        </p:spPr>
        <p:txBody>
          <a:bodyPr wrap="square" lIns="91436" tIns="45718" rIns="91436" bIns="45718">
            <a:spAutoFit/>
          </a:bodyPr>
          <a:lstStyle/>
          <a:p>
            <a:pPr algn="just"/>
            <a:r>
              <a:rPr lang="en-US" sz="3000" b="1" dirty="0" smtClean="0">
                <a:solidFill>
                  <a:srgbClr val="002060"/>
                </a:solidFill>
                <a:latin typeface="Calibri" pitchFamily="34" charset="0"/>
                <a:cs typeface="Calibri" pitchFamily="34" charset="0"/>
              </a:rPr>
              <a:t>2. </a:t>
            </a:r>
            <a:r>
              <a:rPr lang="en-US" sz="3000" b="1" dirty="0" err="1" smtClean="0">
                <a:solidFill>
                  <a:srgbClr val="002060"/>
                </a:solidFill>
                <a:latin typeface="Calibri" pitchFamily="34" charset="0"/>
                <a:cs typeface="Calibri" pitchFamily="34" charset="0"/>
              </a:rPr>
              <a:t>Các</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ngành</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công</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nghiệp</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chủ</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yếu</a:t>
            </a:r>
            <a:endParaRPr lang="en-US" sz="3000" b="1" dirty="0" smtClean="0">
              <a:solidFill>
                <a:srgbClr val="002060"/>
              </a:solidFill>
              <a:latin typeface="Calibri" pitchFamily="34" charset="0"/>
              <a:cs typeface="Calibri" pitchFamily="34" charset="0"/>
            </a:endParaRPr>
          </a:p>
          <a:p>
            <a:r>
              <a:rPr lang="en-US" sz="3000" b="1" i="1" dirty="0" smtClean="0">
                <a:solidFill>
                  <a:srgbClr val="002060"/>
                </a:solidFill>
                <a:latin typeface="Calibri" pitchFamily="34" charset="0"/>
                <a:cs typeface="Calibri" pitchFamily="34" charset="0"/>
              </a:rPr>
              <a:t>b. </a:t>
            </a:r>
            <a:r>
              <a:rPr lang="en-US" sz="3000" b="1" i="1" dirty="0" err="1" smtClean="0">
                <a:solidFill>
                  <a:srgbClr val="002060"/>
                </a:solidFill>
                <a:latin typeface="Calibri" pitchFamily="34" charset="0"/>
                <a:cs typeface="Calibri" pitchFamily="34" charset="0"/>
              </a:rPr>
              <a:t>Một</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số</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ngành</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Công</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nghiệp</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chủ</a:t>
            </a:r>
            <a:r>
              <a:rPr lang="en-US" sz="3000" b="1" i="1" dirty="0" smtClean="0">
                <a:solidFill>
                  <a:srgbClr val="002060"/>
                </a:solidFill>
                <a:latin typeface="Calibri" pitchFamily="34" charset="0"/>
                <a:cs typeface="Calibri" pitchFamily="34" charset="0"/>
              </a:rPr>
              <a:t> </a:t>
            </a:r>
            <a:r>
              <a:rPr lang="en-US" sz="3000" b="1" i="1" dirty="0" err="1" smtClean="0">
                <a:solidFill>
                  <a:srgbClr val="002060"/>
                </a:solidFill>
                <a:latin typeface="Calibri" pitchFamily="34" charset="0"/>
                <a:cs typeface="Calibri" pitchFamily="34" charset="0"/>
              </a:rPr>
              <a:t>yếu</a:t>
            </a:r>
            <a:endParaRPr lang="en-US" sz="3000" b="1" i="1" dirty="0">
              <a:latin typeface="Calibri" pitchFamily="34" charset="0"/>
              <a:cs typeface="Calibri" pitchFamily="34" charset="0"/>
            </a:endParaRPr>
          </a:p>
        </p:txBody>
      </p:sp>
      <p:cxnSp>
        <p:nvCxnSpPr>
          <p:cNvPr id="30" name="Straight Connector 29">
            <a:extLst>
              <a:ext uri="{FF2B5EF4-FFF2-40B4-BE49-F238E27FC236}">
                <a16:creationId xmlns=""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p:cTn id="7" dur="1000" fill="hold"/>
                                        <p:tgtEl>
                                          <p:spTgt spid="2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5">
                                            <p:txEl>
                                              <p:pRg st="1" end="1"/>
                                            </p:txEl>
                                          </p:spTgt>
                                        </p:tgtEl>
                                        <p:attrNameLst>
                                          <p:attrName>style.visibility</p:attrName>
                                        </p:attrNameLst>
                                      </p:cBhvr>
                                      <p:to>
                                        <p:strVal val="visible"/>
                                      </p:to>
                                    </p:set>
                                    <p:anim calcmode="lin" valueType="num">
                                      <p:cBhvr>
                                        <p:cTn id="14" dur="1000" fill="hold"/>
                                        <p:tgtEl>
                                          <p:spTgt spid="2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2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25">
                                            <p:txEl>
                                              <p:pRg st="2" end="2"/>
                                            </p:txEl>
                                          </p:spTgt>
                                        </p:tgtEl>
                                        <p:attrNameLst>
                                          <p:attrName>style.visibility</p:attrName>
                                        </p:attrNameLst>
                                      </p:cBhvr>
                                      <p:to>
                                        <p:strVal val="visible"/>
                                      </p:to>
                                    </p:set>
                                    <p:anim calcmode="lin" valueType="num">
                                      <p:cBhvr>
                                        <p:cTn id="21" dur="1000" fill="hold"/>
                                        <p:tgtEl>
                                          <p:spTgt spid="2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2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25">
                                            <p:txEl>
                                              <p:pRg st="3" end="3"/>
                                            </p:txEl>
                                          </p:spTgt>
                                        </p:tgtEl>
                                        <p:attrNameLst>
                                          <p:attrName>style.visibility</p:attrName>
                                        </p:attrNameLst>
                                      </p:cBhvr>
                                      <p:to>
                                        <p:strVal val="visible"/>
                                      </p:to>
                                    </p:set>
                                    <p:anim calcmode="lin" valueType="num">
                                      <p:cBhvr>
                                        <p:cTn id="28" dur="1000" fill="hold"/>
                                        <p:tgtEl>
                                          <p:spTgt spid="25">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2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25">
                                            <p:txEl>
                                              <p:pRg st="4" end="4"/>
                                            </p:txEl>
                                          </p:spTgt>
                                        </p:tgtEl>
                                        <p:attrNameLst>
                                          <p:attrName>style.visibility</p:attrName>
                                        </p:attrNameLst>
                                      </p:cBhvr>
                                      <p:to>
                                        <p:strVal val="visible"/>
                                      </p:to>
                                    </p:set>
                                    <p:anim calcmode="lin" valueType="num">
                                      <p:cBhvr>
                                        <p:cTn id="35" dur="1000" fill="hold"/>
                                        <p:tgtEl>
                                          <p:spTgt spid="25">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25">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S\Desktop\Ảnh\khanh-thanh-nha-may-dien-mat-troi-35-mw-dau-tien-tai-viet-nam1538618327.jpg"/>
          <p:cNvPicPr>
            <a:picLocks noChangeAspect="1" noChangeArrowheads="1"/>
          </p:cNvPicPr>
          <p:nvPr/>
        </p:nvPicPr>
        <p:blipFill>
          <a:blip r:embed="rId3"/>
          <a:srcRect/>
          <a:stretch>
            <a:fillRect/>
          </a:stretch>
        </p:blipFill>
        <p:spPr bwMode="auto">
          <a:xfrm>
            <a:off x="0" y="4709"/>
            <a:ext cx="5983941" cy="3330161"/>
          </a:xfrm>
          <a:prstGeom prst="rect">
            <a:avLst/>
          </a:prstGeom>
          <a:noFill/>
        </p:spPr>
      </p:pic>
      <p:pic>
        <p:nvPicPr>
          <p:cNvPr id="1027" name="Picture 3" descr="C:\Users\PTS\Desktop\Ảnh\1110thuydiensonla.jpg"/>
          <p:cNvPicPr>
            <a:picLocks noChangeAspect="1" noChangeArrowheads="1"/>
          </p:cNvPicPr>
          <p:nvPr/>
        </p:nvPicPr>
        <p:blipFill>
          <a:blip r:embed="rId4"/>
          <a:srcRect/>
          <a:stretch>
            <a:fillRect/>
          </a:stretch>
        </p:blipFill>
        <p:spPr bwMode="auto">
          <a:xfrm>
            <a:off x="6010835" y="-9441"/>
            <a:ext cx="6181165" cy="3330865"/>
          </a:xfrm>
          <a:prstGeom prst="rect">
            <a:avLst/>
          </a:prstGeom>
          <a:noFill/>
        </p:spPr>
      </p:pic>
      <p:pic>
        <p:nvPicPr>
          <p:cNvPr id="1028" name="Picture 4" descr="C:\Users\PTS\Desktop\Ảnh\PPC.jpg"/>
          <p:cNvPicPr>
            <a:picLocks noChangeAspect="1" noChangeArrowheads="1"/>
          </p:cNvPicPr>
          <p:nvPr/>
        </p:nvPicPr>
        <p:blipFill>
          <a:blip r:embed="rId5"/>
          <a:srcRect/>
          <a:stretch>
            <a:fillRect/>
          </a:stretch>
        </p:blipFill>
        <p:spPr bwMode="auto">
          <a:xfrm>
            <a:off x="0" y="3386979"/>
            <a:ext cx="5977216" cy="3471021"/>
          </a:xfrm>
          <a:prstGeom prst="rect">
            <a:avLst/>
          </a:prstGeom>
          <a:noFill/>
        </p:spPr>
      </p:pic>
      <p:pic>
        <p:nvPicPr>
          <p:cNvPr id="1029" name="Picture 5" descr="C:\Users\PTS\Desktop\Ảnh\download.jpg"/>
          <p:cNvPicPr>
            <a:picLocks noChangeAspect="1" noChangeArrowheads="1"/>
          </p:cNvPicPr>
          <p:nvPr/>
        </p:nvPicPr>
        <p:blipFill>
          <a:blip r:embed="rId6"/>
          <a:srcRect/>
          <a:stretch>
            <a:fillRect/>
          </a:stretch>
        </p:blipFill>
        <p:spPr bwMode="auto">
          <a:xfrm>
            <a:off x="6017860" y="3385533"/>
            <a:ext cx="6174139" cy="3472467"/>
          </a:xfrm>
          <a:prstGeom prst="rect">
            <a:avLst/>
          </a:prstGeom>
          <a:noFill/>
        </p:spPr>
      </p:pic>
      <p:sp>
        <p:nvSpPr>
          <p:cNvPr id="39" name="TextBox 38">
            <a:extLst>
              <a:ext uri="{FF2B5EF4-FFF2-40B4-BE49-F238E27FC236}">
                <a16:creationId xmlns="" xmlns:a16="http://schemas.microsoft.com/office/drawing/2014/main" id="{C6D9AF93-B638-4EC4-82CD-274973726537}"/>
              </a:ext>
            </a:extLst>
          </p:cNvPr>
          <p:cNvSpPr txBox="1"/>
          <p:nvPr/>
        </p:nvSpPr>
        <p:spPr>
          <a:xfrm>
            <a:off x="-13446" y="2918745"/>
            <a:ext cx="6081533" cy="492443"/>
          </a:xfrm>
          <a:prstGeom prst="rect">
            <a:avLst/>
          </a:prstGeom>
          <a:solidFill>
            <a:srgbClr val="0000FF"/>
          </a:solidFill>
        </p:spPr>
        <p:txBody>
          <a:bodyPr wrap="square" rtlCol="0">
            <a:spAutoFit/>
          </a:bodyPr>
          <a:lstStyle/>
          <a:p>
            <a:pPr algn="ctr"/>
            <a:r>
              <a:rPr lang="en-US" sz="2600" b="1" smtClean="0">
                <a:solidFill>
                  <a:schemeClr val="bg1"/>
                </a:solidFill>
                <a:latin typeface="Calibri" pitchFamily="34" charset="0"/>
                <a:cs typeface="Calibri" pitchFamily="34" charset="0"/>
              </a:rPr>
              <a:t>Nhà máy Điện mặt trời TTC Phong Điền</a:t>
            </a:r>
            <a:endParaRPr lang="en-US" sz="2600" b="1" dirty="0">
              <a:solidFill>
                <a:schemeClr val="bg1"/>
              </a:solidFill>
              <a:latin typeface="Calibri" pitchFamily="34" charset="0"/>
              <a:cs typeface="Calibri" pitchFamily="34" charset="0"/>
            </a:endParaRPr>
          </a:p>
        </p:txBody>
      </p:sp>
      <p:sp>
        <p:nvSpPr>
          <p:cNvPr id="40" name="TextBox 39">
            <a:extLst>
              <a:ext uri="{FF2B5EF4-FFF2-40B4-BE49-F238E27FC236}">
                <a16:creationId xmlns="" xmlns:a16="http://schemas.microsoft.com/office/drawing/2014/main" id="{E5870F94-200C-49BC-812F-D56F65A06B49}"/>
              </a:ext>
            </a:extLst>
          </p:cNvPr>
          <p:cNvSpPr txBox="1"/>
          <p:nvPr/>
        </p:nvSpPr>
        <p:spPr>
          <a:xfrm>
            <a:off x="6037729" y="2939038"/>
            <a:ext cx="6167718" cy="492443"/>
          </a:xfrm>
          <a:prstGeom prst="rect">
            <a:avLst/>
          </a:prstGeom>
          <a:solidFill>
            <a:srgbClr val="0000FF"/>
          </a:solidFill>
        </p:spPr>
        <p:txBody>
          <a:bodyPr wrap="square" rtlCol="0">
            <a:spAutoFit/>
          </a:bodyPr>
          <a:lstStyle/>
          <a:p>
            <a:pPr algn="ctr"/>
            <a:r>
              <a:rPr lang="en-US" sz="2600" b="1" err="1">
                <a:solidFill>
                  <a:schemeClr val="bg1"/>
                </a:solidFill>
                <a:latin typeface="Calibri" pitchFamily="34" charset="0"/>
                <a:cs typeface="Calibri" pitchFamily="34" charset="0"/>
              </a:rPr>
              <a:t>Thuỷ</a:t>
            </a:r>
            <a:r>
              <a:rPr lang="en-US" sz="2600" b="1">
                <a:solidFill>
                  <a:schemeClr val="bg1"/>
                </a:solidFill>
                <a:latin typeface="Calibri" pitchFamily="34" charset="0"/>
                <a:cs typeface="Calibri" pitchFamily="34" charset="0"/>
              </a:rPr>
              <a:t> </a:t>
            </a:r>
            <a:r>
              <a:rPr lang="en-US" sz="2600" b="1" smtClean="0">
                <a:solidFill>
                  <a:schemeClr val="bg1"/>
                </a:solidFill>
                <a:latin typeface="Calibri" pitchFamily="34" charset="0"/>
                <a:cs typeface="Calibri" pitchFamily="34" charset="0"/>
              </a:rPr>
              <a:t>điện S</a:t>
            </a:r>
            <a:r>
              <a:rPr lang="vi-VN" sz="2600" b="1" dirty="0">
                <a:solidFill>
                  <a:schemeClr val="bg1"/>
                </a:solidFill>
                <a:latin typeface="Calibri" pitchFamily="34" charset="0"/>
                <a:cs typeface="Calibri" pitchFamily="34" charset="0"/>
              </a:rPr>
              <a:t>ơ</a:t>
            </a:r>
            <a:r>
              <a:rPr lang="en-US" sz="2600" b="1" dirty="0">
                <a:solidFill>
                  <a:schemeClr val="bg1"/>
                </a:solidFill>
                <a:latin typeface="Calibri" pitchFamily="34" charset="0"/>
                <a:cs typeface="Calibri" pitchFamily="34" charset="0"/>
              </a:rPr>
              <a:t>n La</a:t>
            </a:r>
          </a:p>
        </p:txBody>
      </p:sp>
      <p:sp>
        <p:nvSpPr>
          <p:cNvPr id="41" name="TextBox 40">
            <a:extLst>
              <a:ext uri="{FF2B5EF4-FFF2-40B4-BE49-F238E27FC236}">
                <a16:creationId xmlns="" xmlns:a16="http://schemas.microsoft.com/office/drawing/2014/main" id="{1BC42518-F76A-4FEB-840F-860EE47531A0}"/>
              </a:ext>
            </a:extLst>
          </p:cNvPr>
          <p:cNvSpPr txBox="1"/>
          <p:nvPr/>
        </p:nvSpPr>
        <p:spPr>
          <a:xfrm>
            <a:off x="13447" y="6386748"/>
            <a:ext cx="6055499" cy="492443"/>
          </a:xfrm>
          <a:prstGeom prst="rect">
            <a:avLst/>
          </a:prstGeom>
          <a:solidFill>
            <a:srgbClr val="0000FF"/>
          </a:solidFill>
        </p:spPr>
        <p:txBody>
          <a:bodyPr wrap="square" rtlCol="0">
            <a:spAutoFit/>
          </a:bodyPr>
          <a:lstStyle/>
          <a:p>
            <a:pPr algn="ctr"/>
            <a:r>
              <a:rPr lang="en-US" sz="2600" b="1" err="1">
                <a:solidFill>
                  <a:schemeClr val="bg1"/>
                </a:solidFill>
                <a:latin typeface="Calibri" pitchFamily="34" charset="0"/>
                <a:cs typeface="Calibri" pitchFamily="34" charset="0"/>
              </a:rPr>
              <a:t>Nhiệt</a:t>
            </a:r>
            <a:r>
              <a:rPr lang="en-US" sz="2600" b="1">
                <a:solidFill>
                  <a:schemeClr val="bg1"/>
                </a:solidFill>
                <a:latin typeface="Calibri" pitchFamily="34" charset="0"/>
                <a:cs typeface="Calibri" pitchFamily="34" charset="0"/>
              </a:rPr>
              <a:t> </a:t>
            </a:r>
            <a:r>
              <a:rPr lang="en-US" sz="2600" b="1" smtClean="0">
                <a:solidFill>
                  <a:schemeClr val="bg1"/>
                </a:solidFill>
                <a:latin typeface="Calibri" pitchFamily="34" charset="0"/>
                <a:cs typeface="Calibri" pitchFamily="34" charset="0"/>
              </a:rPr>
              <a:t>điện Phả </a:t>
            </a:r>
            <a:r>
              <a:rPr lang="en-US" sz="2600" b="1" dirty="0" err="1">
                <a:solidFill>
                  <a:schemeClr val="bg1"/>
                </a:solidFill>
                <a:latin typeface="Calibri" pitchFamily="34" charset="0"/>
                <a:cs typeface="Calibri" pitchFamily="34" charset="0"/>
              </a:rPr>
              <a:t>Lại</a:t>
            </a:r>
            <a:endParaRPr lang="en-US" sz="2600" b="1" dirty="0">
              <a:solidFill>
                <a:schemeClr val="bg1"/>
              </a:solidFill>
              <a:latin typeface="Calibri" pitchFamily="34" charset="0"/>
              <a:cs typeface="Calibri" pitchFamily="34" charset="0"/>
            </a:endParaRPr>
          </a:p>
        </p:txBody>
      </p:sp>
      <p:sp>
        <p:nvSpPr>
          <p:cNvPr id="42" name="TextBox 41">
            <a:extLst>
              <a:ext uri="{FF2B5EF4-FFF2-40B4-BE49-F238E27FC236}">
                <a16:creationId xmlns="" xmlns:a16="http://schemas.microsoft.com/office/drawing/2014/main" id="{3E34539A-BF3F-4181-9FBA-5E5C3A423EAC}"/>
              </a:ext>
            </a:extLst>
          </p:cNvPr>
          <p:cNvSpPr txBox="1"/>
          <p:nvPr/>
        </p:nvSpPr>
        <p:spPr>
          <a:xfrm>
            <a:off x="6091517" y="6373954"/>
            <a:ext cx="6113929" cy="492443"/>
          </a:xfrm>
          <a:prstGeom prst="rect">
            <a:avLst/>
          </a:prstGeom>
          <a:solidFill>
            <a:srgbClr val="0000FF"/>
          </a:solidFill>
        </p:spPr>
        <p:txBody>
          <a:bodyPr wrap="square" rtlCol="0">
            <a:spAutoFit/>
          </a:bodyPr>
          <a:lstStyle/>
          <a:p>
            <a:pPr algn="ctr"/>
            <a:r>
              <a:rPr lang="en-US" sz="2600" b="1" smtClean="0">
                <a:solidFill>
                  <a:schemeClr val="bg1"/>
                </a:solidFill>
                <a:latin typeface="Calibri" pitchFamily="34" charset="0"/>
                <a:cs typeface="Calibri" pitchFamily="34" charset="0"/>
              </a:rPr>
              <a:t>Phong điện Ph</a:t>
            </a:r>
            <a:r>
              <a:rPr lang="vi-VN" sz="2600" b="1" dirty="0">
                <a:solidFill>
                  <a:schemeClr val="bg1"/>
                </a:solidFill>
                <a:latin typeface="Calibri" pitchFamily="34" charset="0"/>
                <a:cs typeface="Calibri" pitchFamily="34" charset="0"/>
              </a:rPr>
              <a:t>ư</a:t>
            </a:r>
            <a:r>
              <a:rPr lang="en-US" sz="2600" b="1" dirty="0" err="1">
                <a:solidFill>
                  <a:schemeClr val="bg1"/>
                </a:solidFill>
                <a:latin typeface="Calibri" pitchFamily="34" charset="0"/>
                <a:cs typeface="Calibri" pitchFamily="34" charset="0"/>
              </a:rPr>
              <a:t>ơng</a:t>
            </a:r>
            <a:r>
              <a:rPr lang="en-US" sz="2600" b="1" dirty="0">
                <a:solidFill>
                  <a:schemeClr val="bg1"/>
                </a:solidFill>
                <a:latin typeface="Calibri" pitchFamily="34" charset="0"/>
                <a:cs typeface="Calibri" pitchFamily="34" charset="0"/>
              </a:rPr>
              <a:t> Mai</a:t>
            </a:r>
          </a:p>
        </p:txBody>
      </p:sp>
    </p:spTree>
    <p:extLst>
      <p:ext uri="{BB962C8B-B14F-4D97-AF65-F5344CB8AC3E}">
        <p14:creationId xmlns:p14="http://schemas.microsoft.com/office/powerpoint/2010/main" val="162312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par>
                                <p:cTn id="10" presetID="29" presetClass="entr" presetSubtype="0"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p:cTn id="12" dur="1000" fill="hold"/>
                                        <p:tgtEl>
                                          <p:spTgt spid="1027"/>
                                        </p:tgtEl>
                                        <p:attrNameLst>
                                          <p:attrName>ppt_x</p:attrName>
                                        </p:attrNameLst>
                                      </p:cBhvr>
                                      <p:tavLst>
                                        <p:tav tm="0">
                                          <p:val>
                                            <p:strVal val="#ppt_x-.2"/>
                                          </p:val>
                                        </p:tav>
                                        <p:tav tm="100000">
                                          <p:val>
                                            <p:strVal val="#ppt_x"/>
                                          </p:val>
                                        </p:tav>
                                      </p:tavLst>
                                    </p:anim>
                                    <p:anim calcmode="lin" valueType="num">
                                      <p:cBhvr>
                                        <p:cTn id="13" dur="1000" fill="hold"/>
                                        <p:tgtEl>
                                          <p:spTgt spid="102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27"/>
                                        </p:tgtEl>
                                      </p:cBhvr>
                                    </p:animEffect>
                                  </p:childTnLst>
                                </p:cTn>
                              </p:par>
                              <p:par>
                                <p:cTn id="15" presetID="29"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1000" fill="hold"/>
                                        <p:tgtEl>
                                          <p:spTgt spid="1028"/>
                                        </p:tgtEl>
                                        <p:attrNameLst>
                                          <p:attrName>ppt_x</p:attrName>
                                        </p:attrNameLst>
                                      </p:cBhvr>
                                      <p:tavLst>
                                        <p:tav tm="0">
                                          <p:val>
                                            <p:strVal val="#ppt_x-.2"/>
                                          </p:val>
                                        </p:tav>
                                        <p:tav tm="100000">
                                          <p:val>
                                            <p:strVal val="#ppt_x"/>
                                          </p:val>
                                        </p:tav>
                                      </p:tavLst>
                                    </p:anim>
                                    <p:anim calcmode="lin" valueType="num">
                                      <p:cBhvr>
                                        <p:cTn id="18" dur="1000" fill="hold"/>
                                        <p:tgtEl>
                                          <p:spTgt spid="1028"/>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028"/>
                                        </p:tgtEl>
                                      </p:cBhvr>
                                    </p:animEffect>
                                  </p:childTnLst>
                                </p:cTn>
                              </p:par>
                              <p:par>
                                <p:cTn id="20" presetID="29" presetClass="entr" presetSubtype="0" fill="hold" nodeType="withEffect">
                                  <p:stCondLst>
                                    <p:cond delay="0"/>
                                  </p:stCondLst>
                                  <p:childTnLst>
                                    <p:set>
                                      <p:cBhvr>
                                        <p:cTn id="21" dur="1" fill="hold">
                                          <p:stCondLst>
                                            <p:cond delay="0"/>
                                          </p:stCondLst>
                                        </p:cTn>
                                        <p:tgtEl>
                                          <p:spTgt spid="1029"/>
                                        </p:tgtEl>
                                        <p:attrNameLst>
                                          <p:attrName>style.visibility</p:attrName>
                                        </p:attrNameLst>
                                      </p:cBhvr>
                                      <p:to>
                                        <p:strVal val="visible"/>
                                      </p:to>
                                    </p:set>
                                    <p:anim calcmode="lin" valueType="num">
                                      <p:cBhvr>
                                        <p:cTn id="22" dur="1000" fill="hold"/>
                                        <p:tgtEl>
                                          <p:spTgt spid="1029"/>
                                        </p:tgtEl>
                                        <p:attrNameLst>
                                          <p:attrName>ppt_x</p:attrName>
                                        </p:attrNameLst>
                                      </p:cBhvr>
                                      <p:tavLst>
                                        <p:tav tm="0">
                                          <p:val>
                                            <p:strVal val="#ppt_x-.2"/>
                                          </p:val>
                                        </p:tav>
                                        <p:tav tm="100000">
                                          <p:val>
                                            <p:strVal val="#ppt_x"/>
                                          </p:val>
                                        </p:tav>
                                      </p:tavLst>
                                    </p:anim>
                                    <p:anim calcmode="lin" valueType="num">
                                      <p:cBhvr>
                                        <p:cTn id="23" dur="1000" fill="hold"/>
                                        <p:tgtEl>
                                          <p:spTgt spid="102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029"/>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1000" fill="hold"/>
                                        <p:tgtEl>
                                          <p:spTgt spid="39"/>
                                        </p:tgtEl>
                                        <p:attrNameLst>
                                          <p:attrName>ppt_x</p:attrName>
                                        </p:attrNameLst>
                                      </p:cBhvr>
                                      <p:tavLst>
                                        <p:tav tm="0">
                                          <p:val>
                                            <p:strVal val="#ppt_x-.2"/>
                                          </p:val>
                                        </p:tav>
                                        <p:tav tm="100000">
                                          <p:val>
                                            <p:strVal val="#ppt_x"/>
                                          </p:val>
                                        </p:tav>
                                      </p:tavLst>
                                    </p:anim>
                                    <p:anim calcmode="lin" valueType="num">
                                      <p:cBhvr>
                                        <p:cTn id="28" dur="1000" fill="hold"/>
                                        <p:tgtEl>
                                          <p:spTgt spid="39"/>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9"/>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p:cTn id="32" dur="1000" fill="hold"/>
                                        <p:tgtEl>
                                          <p:spTgt spid="40"/>
                                        </p:tgtEl>
                                        <p:attrNameLst>
                                          <p:attrName>ppt_x</p:attrName>
                                        </p:attrNameLst>
                                      </p:cBhvr>
                                      <p:tavLst>
                                        <p:tav tm="0">
                                          <p:val>
                                            <p:strVal val="#ppt_x-.2"/>
                                          </p:val>
                                        </p:tav>
                                        <p:tav tm="100000">
                                          <p:val>
                                            <p:strVal val="#ppt_x"/>
                                          </p:val>
                                        </p:tav>
                                      </p:tavLst>
                                    </p:anim>
                                    <p:anim calcmode="lin" valueType="num">
                                      <p:cBhvr>
                                        <p:cTn id="33" dur="1000" fill="hold"/>
                                        <p:tgtEl>
                                          <p:spTgt spid="40"/>
                                        </p:tgtEl>
                                        <p:attrNameLst>
                                          <p:attrName>ppt_y</p:attrName>
                                        </p:attrNameLst>
                                      </p:cBhvr>
                                      <p:tavLst>
                                        <p:tav tm="0">
                                          <p:val>
                                            <p:strVal val="#ppt_y"/>
                                          </p:val>
                                        </p:tav>
                                        <p:tav tm="100000">
                                          <p:val>
                                            <p:strVal val="#ppt_y"/>
                                          </p:val>
                                        </p:tav>
                                      </p:tavLst>
                                    </p:anim>
                                    <p:animEffect transition="in" filter="wipe(right)" prLst="gradientSize: 0.1">
                                      <p:cBhvr>
                                        <p:cTn id="34" dur="1000"/>
                                        <p:tgtEl>
                                          <p:spTgt spid="40"/>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1000" fill="hold"/>
                                        <p:tgtEl>
                                          <p:spTgt spid="41"/>
                                        </p:tgtEl>
                                        <p:attrNameLst>
                                          <p:attrName>ppt_x</p:attrName>
                                        </p:attrNameLst>
                                      </p:cBhvr>
                                      <p:tavLst>
                                        <p:tav tm="0">
                                          <p:val>
                                            <p:strVal val="#ppt_x-.2"/>
                                          </p:val>
                                        </p:tav>
                                        <p:tav tm="100000">
                                          <p:val>
                                            <p:strVal val="#ppt_x"/>
                                          </p:val>
                                        </p:tav>
                                      </p:tavLst>
                                    </p:anim>
                                    <p:anim calcmode="lin" valueType="num">
                                      <p:cBhvr>
                                        <p:cTn id="38" dur="1000" fill="hold"/>
                                        <p:tgtEl>
                                          <p:spTgt spid="41"/>
                                        </p:tgtEl>
                                        <p:attrNameLst>
                                          <p:attrName>ppt_y</p:attrName>
                                        </p:attrNameLst>
                                      </p:cBhvr>
                                      <p:tavLst>
                                        <p:tav tm="0">
                                          <p:val>
                                            <p:strVal val="#ppt_y"/>
                                          </p:val>
                                        </p:tav>
                                        <p:tav tm="100000">
                                          <p:val>
                                            <p:strVal val="#ppt_y"/>
                                          </p:val>
                                        </p:tav>
                                      </p:tavLst>
                                    </p:anim>
                                    <p:animEffect transition="in" filter="wipe(right)" prLst="gradientSize: 0.1">
                                      <p:cBhvr>
                                        <p:cTn id="39" dur="1000"/>
                                        <p:tgtEl>
                                          <p:spTgt spid="41"/>
                                        </p:tgtEl>
                                      </p:cBhvr>
                                    </p:animEffect>
                                  </p:childTnLst>
                                </p:cTn>
                              </p:par>
                              <p:par>
                                <p:cTn id="40" presetID="29"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1000" fill="hold"/>
                                        <p:tgtEl>
                                          <p:spTgt spid="42"/>
                                        </p:tgtEl>
                                        <p:attrNameLst>
                                          <p:attrName>ppt_x</p:attrName>
                                        </p:attrNameLst>
                                      </p:cBhvr>
                                      <p:tavLst>
                                        <p:tav tm="0">
                                          <p:val>
                                            <p:strVal val="#ppt_x-.2"/>
                                          </p:val>
                                        </p:tav>
                                        <p:tav tm="100000">
                                          <p:val>
                                            <p:strVal val="#ppt_x"/>
                                          </p:val>
                                        </p:tav>
                                      </p:tavLst>
                                    </p:anim>
                                    <p:anim calcmode="lin" valueType="num">
                                      <p:cBhvr>
                                        <p:cTn id="43" dur="1000" fill="hold"/>
                                        <p:tgtEl>
                                          <p:spTgt spid="42"/>
                                        </p:tgtEl>
                                        <p:attrNameLst>
                                          <p:attrName>ppt_y</p:attrName>
                                        </p:attrNameLst>
                                      </p:cBhvr>
                                      <p:tavLst>
                                        <p:tav tm="0">
                                          <p:val>
                                            <p:strVal val="#ppt_y"/>
                                          </p:val>
                                        </p:tav>
                                        <p:tav tm="100000">
                                          <p:val>
                                            <p:strVal val="#ppt_y"/>
                                          </p:val>
                                        </p:tav>
                                      </p:tavLst>
                                    </p:anim>
                                    <p:animEffect transition="in" filter="wipe(right)" prLst="gradientSize: 0.1">
                                      <p:cBhvr>
                                        <p:cTn id="44"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63561"/>
            <a:ext cx="12192000" cy="8132956"/>
          </a:xfrm>
          <a:custGeom>
            <a:avLst/>
            <a:gdLst/>
            <a:ahLst/>
            <a:cxnLst/>
            <a:rect l="l" t="t" r="r" b="b"/>
            <a:pathLst>
              <a:path w="18288000" h="12199434">
                <a:moveTo>
                  <a:pt x="0" y="0"/>
                </a:moveTo>
                <a:lnTo>
                  <a:pt x="18288000" y="0"/>
                </a:lnTo>
                <a:lnTo>
                  <a:pt x="18288000" y="12199435"/>
                </a:lnTo>
                <a:lnTo>
                  <a:pt x="0" y="12199435"/>
                </a:lnTo>
                <a:lnTo>
                  <a:pt x="0" y="0"/>
                </a:lnTo>
                <a:close/>
              </a:path>
            </a:pathLst>
          </a:custGeom>
          <a:blipFill>
            <a:blip r:embed="rId2"/>
            <a:stretch>
              <a:fillRect/>
            </a:stretch>
          </a:blipFill>
        </p:spPr>
      </p:sp>
      <p:grpSp>
        <p:nvGrpSpPr>
          <p:cNvPr id="3" name="Group 3"/>
          <p:cNvGrpSpPr/>
          <p:nvPr/>
        </p:nvGrpSpPr>
        <p:grpSpPr>
          <a:xfrm>
            <a:off x="498668" y="149721"/>
            <a:ext cx="11194665" cy="1072159"/>
            <a:chOff x="0" y="0"/>
            <a:chExt cx="10520475" cy="1007589"/>
          </a:xfrm>
        </p:grpSpPr>
        <p:sp>
          <p:nvSpPr>
            <p:cNvPr id="4" name="Freeform 4"/>
            <p:cNvSpPr/>
            <p:nvPr/>
          </p:nvSpPr>
          <p:spPr>
            <a:xfrm>
              <a:off x="0" y="0"/>
              <a:ext cx="10520475" cy="1007589"/>
            </a:xfrm>
            <a:custGeom>
              <a:avLst/>
              <a:gdLst/>
              <a:ahLst/>
              <a:cxnLst/>
              <a:rect l="l" t="t" r="r" b="b"/>
              <a:pathLst>
                <a:path w="10520475" h="1007589">
                  <a:moveTo>
                    <a:pt x="10520475" y="503794"/>
                  </a:moveTo>
                  <a:lnTo>
                    <a:pt x="10317275" y="1007589"/>
                  </a:lnTo>
                  <a:lnTo>
                    <a:pt x="203200" y="1007589"/>
                  </a:lnTo>
                  <a:lnTo>
                    <a:pt x="0" y="503794"/>
                  </a:lnTo>
                  <a:lnTo>
                    <a:pt x="203200" y="0"/>
                  </a:lnTo>
                  <a:lnTo>
                    <a:pt x="10317275" y="0"/>
                  </a:lnTo>
                  <a:lnTo>
                    <a:pt x="10520475" y="503794"/>
                  </a:lnTo>
                  <a:close/>
                </a:path>
              </a:pathLst>
            </a:custGeom>
            <a:gradFill rotWithShape="1">
              <a:gsLst>
                <a:gs pos="0">
                  <a:srgbClr val="27AAE1">
                    <a:alpha val="100000"/>
                  </a:srgbClr>
                </a:gs>
                <a:gs pos="100000">
                  <a:srgbClr val="254287">
                    <a:alpha val="100000"/>
                  </a:srgbClr>
                </a:gs>
              </a:gsLst>
              <a:lin ang="0"/>
            </a:gradFill>
          </p:spPr>
        </p:sp>
        <p:sp>
          <p:nvSpPr>
            <p:cNvPr id="5" name="TextBox 5"/>
            <p:cNvSpPr txBox="1"/>
            <p:nvPr/>
          </p:nvSpPr>
          <p:spPr>
            <a:xfrm>
              <a:off x="114300" y="-57150"/>
              <a:ext cx="10291875" cy="1064739"/>
            </a:xfrm>
            <a:prstGeom prst="rect">
              <a:avLst/>
            </a:prstGeom>
          </p:spPr>
          <p:txBody>
            <a:bodyPr lIns="50800" tIns="50800" rIns="50800" bIns="50800" rtlCol="0" anchor="ctr"/>
            <a:lstStyle/>
            <a:p>
              <a:pPr algn="ctr">
                <a:lnSpc>
                  <a:spcPts val="1772"/>
                </a:lnSpc>
              </a:pPr>
              <a:endParaRPr/>
            </a:p>
          </p:txBody>
        </p:sp>
      </p:grpSp>
      <p:sp>
        <p:nvSpPr>
          <p:cNvPr id="6" name="TextBox 6"/>
          <p:cNvSpPr txBox="1"/>
          <p:nvPr/>
        </p:nvSpPr>
        <p:spPr>
          <a:xfrm>
            <a:off x="835369" y="233049"/>
            <a:ext cx="10495137" cy="923330"/>
          </a:xfrm>
          <a:prstGeom prst="rect">
            <a:avLst/>
          </a:prstGeom>
        </p:spPr>
        <p:txBody>
          <a:bodyPr lIns="0" tIns="0" rIns="0" bIns="0" rtlCol="0" anchor="t">
            <a:spAutoFit/>
          </a:bodyPr>
          <a:lstStyle/>
          <a:p>
            <a:pPr algn="ctr">
              <a:lnSpc>
                <a:spcPts val="3646"/>
              </a:lnSpc>
            </a:pPr>
            <a:r>
              <a:rPr lang="en-US" sz="2800" b="1" dirty="0" err="1">
                <a:solidFill>
                  <a:srgbClr val="F4F4F4"/>
                </a:solidFill>
                <a:latin typeface="Calibri" pitchFamily="34" charset="0"/>
                <a:cs typeface="Calibri" pitchFamily="34" charset="0"/>
              </a:rPr>
              <a:t>Nhà</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máy</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điện</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gió</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Bạc</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Liêu</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là</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nhà</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máy</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điện</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gió</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lớn</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nhất</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nước</a:t>
            </a:r>
            <a:r>
              <a:rPr lang="en-US" sz="2800" b="1" dirty="0">
                <a:solidFill>
                  <a:srgbClr val="F4F4F4"/>
                </a:solidFill>
                <a:latin typeface="Calibri" pitchFamily="34" charset="0"/>
                <a:cs typeface="Calibri" pitchFamily="34" charset="0"/>
              </a:rPr>
              <a:t> ta </a:t>
            </a:r>
            <a:r>
              <a:rPr lang="en-US" sz="2800" b="1" dirty="0" err="1">
                <a:solidFill>
                  <a:srgbClr val="F4F4F4"/>
                </a:solidFill>
                <a:latin typeface="Calibri" pitchFamily="34" charset="0"/>
                <a:cs typeface="Calibri" pitchFamily="34" charset="0"/>
              </a:rPr>
              <a:t>hiện</a:t>
            </a:r>
            <a:r>
              <a:rPr lang="en-US" sz="2800" b="1" dirty="0">
                <a:solidFill>
                  <a:srgbClr val="F4F4F4"/>
                </a:solidFill>
                <a:latin typeface="Calibri" pitchFamily="34" charset="0"/>
                <a:cs typeface="Calibri" pitchFamily="34" charset="0"/>
              </a:rPr>
              <a:t> nay </a:t>
            </a:r>
            <a:r>
              <a:rPr lang="en-US" sz="2800" b="1" dirty="0" err="1">
                <a:solidFill>
                  <a:srgbClr val="F4F4F4"/>
                </a:solidFill>
                <a:latin typeface="Calibri" pitchFamily="34" charset="0"/>
                <a:cs typeface="Calibri" pitchFamily="34" charset="0"/>
              </a:rPr>
              <a:t>được</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triển</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khai</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xây</a:t>
            </a:r>
            <a:r>
              <a:rPr lang="en-US" sz="2800" b="1" dirty="0">
                <a:solidFill>
                  <a:srgbClr val="F4F4F4"/>
                </a:solidFill>
                <a:latin typeface="Calibri" pitchFamily="34" charset="0"/>
                <a:cs typeface="Calibri" pitchFamily="34" charset="0"/>
              </a:rPr>
              <a:t> </a:t>
            </a:r>
            <a:r>
              <a:rPr lang="en-US" sz="2800" b="1" err="1">
                <a:solidFill>
                  <a:srgbClr val="F4F4F4"/>
                </a:solidFill>
                <a:latin typeface="Calibri" pitchFamily="34" charset="0"/>
                <a:cs typeface="Calibri" pitchFamily="34" charset="0"/>
              </a:rPr>
              <a:t>dựng</a:t>
            </a:r>
            <a:r>
              <a:rPr lang="en-US" sz="2800" b="1">
                <a:solidFill>
                  <a:srgbClr val="F4F4F4"/>
                </a:solidFill>
                <a:latin typeface="Calibri" pitchFamily="34" charset="0"/>
                <a:cs typeface="Calibri" pitchFamily="34" charset="0"/>
              </a:rPr>
              <a:t> </a:t>
            </a:r>
            <a:r>
              <a:rPr lang="en-US" sz="2800" b="1" smtClean="0">
                <a:solidFill>
                  <a:srgbClr val="F4F4F4"/>
                </a:solidFill>
                <a:latin typeface="Calibri" pitchFamily="34" charset="0"/>
                <a:cs typeface="Calibri" pitchFamily="34" charset="0"/>
              </a:rPr>
              <a:t>ở </a:t>
            </a:r>
            <a:r>
              <a:rPr lang="en-US" sz="2800" b="1" dirty="0" err="1">
                <a:solidFill>
                  <a:srgbClr val="F4F4F4"/>
                </a:solidFill>
                <a:latin typeface="Calibri" pitchFamily="34" charset="0"/>
                <a:cs typeface="Calibri" pitchFamily="34" charset="0"/>
              </a:rPr>
              <a:t>ven</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biển</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Bạc</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Liêu</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đến</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tỉnh</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Sóc</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Trăng</a:t>
            </a:r>
            <a:r>
              <a:rPr lang="en-US" sz="2800" b="1" dirty="0">
                <a:solidFill>
                  <a:srgbClr val="F4F4F4"/>
                </a:solidFill>
                <a:latin typeface="Calibri" pitchFamily="34" charset="0"/>
                <a:cs typeface="Calibri" pitchFamily="34" charset="0"/>
              </a:rPr>
              <a:t>.</a:t>
            </a:r>
          </a:p>
        </p:txBody>
      </p:sp>
    </p:spTree>
    <p:extLst>
      <p:ext uri="{BB962C8B-B14F-4D97-AF65-F5344CB8AC3E}">
        <p14:creationId xmlns:p14="http://schemas.microsoft.com/office/powerpoint/2010/main" val="132617291"/>
      </p:ext>
    </p:extLst>
  </p:cSld>
  <p:clrMapOvr>
    <a:masterClrMapping/>
  </p:clrMapOvr>
  <p:transition spd="slow">
    <p:randomBar dir="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122" r="-2520" b="-91699"/>
            </a:stretch>
          </a:blipFill>
        </p:spPr>
      </p:sp>
      <p:sp>
        <p:nvSpPr>
          <p:cNvPr id="3" name="Freeform 3"/>
          <p:cNvSpPr/>
          <p:nvPr/>
        </p:nvSpPr>
        <p:spPr>
          <a:xfrm>
            <a:off x="1228078" y="0"/>
            <a:ext cx="10963922" cy="6858000"/>
          </a:xfrm>
          <a:custGeom>
            <a:avLst/>
            <a:gdLst/>
            <a:ahLst/>
            <a:cxnLst/>
            <a:rect l="l" t="t" r="r" b="b"/>
            <a:pathLst>
              <a:path w="16445883" h="10287000">
                <a:moveTo>
                  <a:pt x="0" y="0"/>
                </a:moveTo>
                <a:lnTo>
                  <a:pt x="16445883" y="0"/>
                </a:lnTo>
                <a:lnTo>
                  <a:pt x="16445883" y="10287000"/>
                </a:lnTo>
                <a:lnTo>
                  <a:pt x="0" y="10287000"/>
                </a:lnTo>
                <a:lnTo>
                  <a:pt x="0" y="0"/>
                </a:lnTo>
                <a:close/>
              </a:path>
            </a:pathLst>
          </a:custGeom>
          <a:blipFill>
            <a:blip r:embed="rId3"/>
            <a:stretch>
              <a:fillRect/>
            </a:stretch>
          </a:blipFill>
        </p:spPr>
      </p:sp>
      <p:sp>
        <p:nvSpPr>
          <p:cNvPr id="4" name="AutoShape 4"/>
          <p:cNvSpPr/>
          <p:nvPr/>
        </p:nvSpPr>
        <p:spPr>
          <a:xfrm rot="-7020778">
            <a:off x="-4268477" y="547670"/>
            <a:ext cx="10820400" cy="6960771"/>
          </a:xfrm>
          <a:prstGeom prst="rect">
            <a:avLst/>
          </a:prstGeom>
          <a:solidFill>
            <a:srgbClr val="213559"/>
          </a:solidFill>
        </p:spPr>
      </p:sp>
      <p:sp>
        <p:nvSpPr>
          <p:cNvPr id="5" name="AutoShape 5"/>
          <p:cNvSpPr/>
          <p:nvPr/>
        </p:nvSpPr>
        <p:spPr>
          <a:xfrm rot="-7020778">
            <a:off x="-5241117" y="547670"/>
            <a:ext cx="10820400" cy="6960771"/>
          </a:xfrm>
          <a:prstGeom prst="rect">
            <a:avLst/>
          </a:prstGeom>
          <a:solidFill>
            <a:srgbClr val="263F6B"/>
          </a:solidFill>
        </p:spPr>
      </p:sp>
      <p:sp>
        <p:nvSpPr>
          <p:cNvPr id="6" name="Freeform 6"/>
          <p:cNvSpPr/>
          <p:nvPr/>
        </p:nvSpPr>
        <p:spPr>
          <a:xfrm>
            <a:off x="685800" y="685800"/>
            <a:ext cx="1188705" cy="196677"/>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0317495" y="5971202"/>
            <a:ext cx="1188705" cy="196677"/>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AutoShape 8"/>
          <p:cNvSpPr/>
          <p:nvPr/>
        </p:nvSpPr>
        <p:spPr>
          <a:xfrm>
            <a:off x="-1024182" y="3053799"/>
            <a:ext cx="3496155" cy="0"/>
          </a:xfrm>
          <a:prstGeom prst="line">
            <a:avLst/>
          </a:prstGeom>
          <a:ln w="19050" cap="rnd">
            <a:solidFill>
              <a:srgbClr val="FFFFFF"/>
            </a:solidFill>
            <a:prstDash val="solid"/>
            <a:headEnd type="none" w="sm" len="sm"/>
            <a:tailEnd type="none" w="sm" len="sm"/>
          </a:ln>
        </p:spPr>
      </p:sp>
      <p:sp>
        <p:nvSpPr>
          <p:cNvPr id="9" name="AutoShape 9"/>
          <p:cNvSpPr/>
          <p:nvPr/>
        </p:nvSpPr>
        <p:spPr>
          <a:xfrm>
            <a:off x="-1532663" y="6388561"/>
            <a:ext cx="6003849" cy="0"/>
          </a:xfrm>
          <a:prstGeom prst="line">
            <a:avLst/>
          </a:prstGeom>
          <a:ln w="19050" cap="rnd">
            <a:solidFill>
              <a:srgbClr val="FFFFFF"/>
            </a:solidFill>
            <a:prstDash val="solid"/>
            <a:headEnd type="none" w="sm" len="sm"/>
            <a:tailEnd type="none" w="sm" len="sm"/>
          </a:ln>
        </p:spPr>
      </p:sp>
      <p:sp>
        <p:nvSpPr>
          <p:cNvPr id="10" name="AutoShape 10"/>
          <p:cNvSpPr/>
          <p:nvPr/>
        </p:nvSpPr>
        <p:spPr>
          <a:xfrm>
            <a:off x="-2344192" y="2474847"/>
            <a:ext cx="3813453" cy="0"/>
          </a:xfrm>
          <a:prstGeom prst="line">
            <a:avLst/>
          </a:prstGeom>
          <a:ln w="19050" cap="rnd">
            <a:solidFill>
              <a:srgbClr val="FFFFFF"/>
            </a:solidFill>
            <a:prstDash val="solid"/>
            <a:headEnd type="none" w="sm" len="sm"/>
            <a:tailEnd type="none" w="sm" len="sm"/>
          </a:ln>
        </p:spPr>
      </p:sp>
      <p:sp>
        <p:nvSpPr>
          <p:cNvPr id="11" name="AutoShape 11"/>
          <p:cNvSpPr/>
          <p:nvPr/>
        </p:nvSpPr>
        <p:spPr>
          <a:xfrm>
            <a:off x="2044128" y="1882125"/>
            <a:ext cx="620625" cy="0"/>
          </a:xfrm>
          <a:prstGeom prst="line">
            <a:avLst/>
          </a:prstGeom>
          <a:ln w="19050" cap="rnd">
            <a:solidFill>
              <a:srgbClr val="FFFFFF"/>
            </a:solidFill>
            <a:prstDash val="solid"/>
            <a:headEnd type="none" w="sm" len="sm"/>
            <a:tailEnd type="none" w="sm" len="sm"/>
          </a:ln>
        </p:spPr>
      </p:sp>
      <p:sp>
        <p:nvSpPr>
          <p:cNvPr id="12" name="AutoShape 12"/>
          <p:cNvSpPr/>
          <p:nvPr/>
        </p:nvSpPr>
        <p:spPr>
          <a:xfrm>
            <a:off x="419133" y="1594840"/>
            <a:ext cx="861020" cy="0"/>
          </a:xfrm>
          <a:prstGeom prst="line">
            <a:avLst/>
          </a:prstGeom>
          <a:ln w="19050" cap="rnd">
            <a:solidFill>
              <a:srgbClr val="FFFFFF"/>
            </a:solidFill>
            <a:prstDash val="solid"/>
            <a:headEnd type="none" w="sm" len="sm"/>
            <a:tailEnd type="none" w="sm" len="sm"/>
          </a:ln>
        </p:spPr>
      </p:sp>
      <p:sp>
        <p:nvSpPr>
          <p:cNvPr id="13" name="TextBox 13"/>
          <p:cNvSpPr txBox="1"/>
          <p:nvPr/>
        </p:nvSpPr>
        <p:spPr>
          <a:xfrm>
            <a:off x="416217" y="3609448"/>
            <a:ext cx="7199852" cy="1110625"/>
          </a:xfrm>
          <a:prstGeom prst="rect">
            <a:avLst/>
          </a:prstGeom>
        </p:spPr>
        <p:txBody>
          <a:bodyPr lIns="0" tIns="0" rIns="0" bIns="0" rtlCol="0" anchor="t">
            <a:spAutoFit/>
          </a:bodyPr>
          <a:lstStyle/>
          <a:p>
            <a:pPr>
              <a:lnSpc>
                <a:spcPts val="9382"/>
              </a:lnSpc>
            </a:pPr>
            <a:r>
              <a:rPr lang="en-US" sz="6100" b="1" i="1" dirty="0">
                <a:solidFill>
                  <a:srgbClr val="F4F4F4"/>
                </a:solidFill>
                <a:latin typeface="Calibri" pitchFamily="34" charset="0"/>
                <a:cs typeface="Calibri" pitchFamily="34" charset="0"/>
              </a:rPr>
              <a:t>ĐIỆN GIÓ</a:t>
            </a:r>
          </a:p>
        </p:txBody>
      </p:sp>
      <p:sp>
        <p:nvSpPr>
          <p:cNvPr id="14" name="TextBox 14"/>
          <p:cNvSpPr txBox="1"/>
          <p:nvPr/>
        </p:nvSpPr>
        <p:spPr>
          <a:xfrm>
            <a:off x="4016142" y="310235"/>
            <a:ext cx="7212151" cy="243656"/>
          </a:xfrm>
          <a:prstGeom prst="rect">
            <a:avLst/>
          </a:prstGeom>
        </p:spPr>
        <p:txBody>
          <a:bodyPr wrap="square" lIns="0" tIns="0" rIns="0" bIns="0" rtlCol="0" anchor="t">
            <a:spAutoFit/>
          </a:bodyPr>
          <a:lstStyle/>
          <a:p>
            <a:pPr algn="r">
              <a:lnSpc>
                <a:spcPts val="1876"/>
              </a:lnSpc>
            </a:pPr>
            <a:r>
              <a:rPr lang="en-US" sz="3000" b="1" spc="38" dirty="0">
                <a:solidFill>
                  <a:srgbClr val="FFFFFF"/>
                </a:solidFill>
                <a:latin typeface="Calibri" pitchFamily="34" charset="0"/>
                <a:cs typeface="Calibri" pitchFamily="34" charset="0"/>
              </a:rPr>
              <a:t>TỔ HỢP ĐIỆN </a:t>
            </a:r>
            <a:r>
              <a:rPr lang="en-US" sz="3000" b="1" spc="38">
                <a:solidFill>
                  <a:srgbClr val="FFFFFF"/>
                </a:solidFill>
                <a:latin typeface="Calibri" pitchFamily="34" charset="0"/>
                <a:cs typeface="Calibri" pitchFamily="34" charset="0"/>
              </a:rPr>
              <a:t>GIÓ </a:t>
            </a:r>
            <a:r>
              <a:rPr lang="en-US" sz="3000" b="1" spc="38" smtClean="0">
                <a:solidFill>
                  <a:srgbClr val="FFFFFF"/>
                </a:solidFill>
                <a:latin typeface="Calibri" pitchFamily="34" charset="0"/>
                <a:cs typeface="Calibri" pitchFamily="34" charset="0"/>
              </a:rPr>
              <a:t>NINH </a:t>
            </a:r>
            <a:r>
              <a:rPr lang="en-US" sz="3000" b="1" spc="38" dirty="0">
                <a:solidFill>
                  <a:srgbClr val="FFFFFF"/>
                </a:solidFill>
                <a:latin typeface="Calibri" pitchFamily="34" charset="0"/>
                <a:cs typeface="Calibri" pitchFamily="34" charset="0"/>
              </a:rPr>
              <a:t>THUẬN</a:t>
            </a:r>
          </a:p>
        </p:txBody>
      </p:sp>
      <p:sp>
        <p:nvSpPr>
          <p:cNvPr id="15" name="TextBox 15"/>
          <p:cNvSpPr txBox="1"/>
          <p:nvPr/>
        </p:nvSpPr>
        <p:spPr>
          <a:xfrm>
            <a:off x="-201706" y="4688253"/>
            <a:ext cx="4672893" cy="1102866"/>
          </a:xfrm>
          <a:prstGeom prst="rect">
            <a:avLst/>
          </a:prstGeom>
        </p:spPr>
        <p:txBody>
          <a:bodyPr wrap="square" lIns="0" tIns="0" rIns="0" bIns="0" rtlCol="0" anchor="t">
            <a:spAutoFit/>
          </a:bodyPr>
          <a:lstStyle/>
          <a:p>
            <a:pPr>
              <a:lnSpc>
                <a:spcPts val="4349"/>
              </a:lnSpc>
            </a:pPr>
            <a:r>
              <a:rPr lang="en-US" sz="3000" b="1" spc="38" dirty="0" err="1">
                <a:solidFill>
                  <a:srgbClr val="F4F4F4"/>
                </a:solidFill>
                <a:latin typeface="Calibri" pitchFamily="34" charset="0"/>
                <a:cs typeface="Calibri" pitchFamily="34" charset="0"/>
              </a:rPr>
              <a:t>Nguồn</a:t>
            </a:r>
            <a:r>
              <a:rPr lang="en-US" sz="3000" b="1" spc="38" dirty="0">
                <a:solidFill>
                  <a:srgbClr val="F4F4F4"/>
                </a:solidFill>
                <a:latin typeface="Calibri" pitchFamily="34" charset="0"/>
                <a:cs typeface="Calibri" pitchFamily="34" charset="0"/>
              </a:rPr>
              <a:t> </a:t>
            </a:r>
            <a:r>
              <a:rPr lang="en-US" sz="3000" b="1" spc="38" dirty="0" err="1">
                <a:solidFill>
                  <a:srgbClr val="F4F4F4"/>
                </a:solidFill>
                <a:latin typeface="Calibri" pitchFamily="34" charset="0"/>
                <a:cs typeface="Calibri" pitchFamily="34" charset="0"/>
              </a:rPr>
              <a:t>năng</a:t>
            </a:r>
            <a:r>
              <a:rPr lang="en-US" sz="3000" b="1" spc="38" dirty="0">
                <a:solidFill>
                  <a:srgbClr val="F4F4F4"/>
                </a:solidFill>
                <a:latin typeface="Calibri" pitchFamily="34" charset="0"/>
                <a:cs typeface="Calibri" pitchFamily="34" charset="0"/>
              </a:rPr>
              <a:t> </a:t>
            </a:r>
            <a:r>
              <a:rPr lang="en-US" sz="3000" b="1" spc="38" dirty="0" err="1">
                <a:solidFill>
                  <a:srgbClr val="F4F4F4"/>
                </a:solidFill>
                <a:latin typeface="Calibri" pitchFamily="34" charset="0"/>
                <a:cs typeface="Calibri" pitchFamily="34" charset="0"/>
              </a:rPr>
              <a:t>lượng</a:t>
            </a:r>
            <a:r>
              <a:rPr lang="en-US" sz="3000" b="1" spc="38" dirty="0">
                <a:solidFill>
                  <a:srgbClr val="F4F4F4"/>
                </a:solidFill>
                <a:latin typeface="Calibri" pitchFamily="34" charset="0"/>
                <a:cs typeface="Calibri" pitchFamily="34" charset="0"/>
              </a:rPr>
              <a:t> </a:t>
            </a:r>
            <a:r>
              <a:rPr lang="en-US" sz="3000" b="1" spc="38" dirty="0" err="1">
                <a:solidFill>
                  <a:srgbClr val="F4F4F4"/>
                </a:solidFill>
                <a:latin typeface="Calibri" pitchFamily="34" charset="0"/>
                <a:cs typeface="Calibri" pitchFamily="34" charset="0"/>
              </a:rPr>
              <a:t>tái</a:t>
            </a:r>
            <a:r>
              <a:rPr lang="en-US" sz="3000" b="1" spc="38" dirty="0">
                <a:solidFill>
                  <a:srgbClr val="F4F4F4"/>
                </a:solidFill>
                <a:latin typeface="Calibri" pitchFamily="34" charset="0"/>
                <a:cs typeface="Calibri" pitchFamily="34" charset="0"/>
              </a:rPr>
              <a:t> </a:t>
            </a:r>
            <a:r>
              <a:rPr lang="en-US" sz="3000" b="1" spc="38" dirty="0" err="1">
                <a:solidFill>
                  <a:srgbClr val="F4F4F4"/>
                </a:solidFill>
                <a:latin typeface="Calibri" pitchFamily="34" charset="0"/>
                <a:cs typeface="Calibri" pitchFamily="34" charset="0"/>
              </a:rPr>
              <a:t>tạo</a:t>
            </a:r>
            <a:r>
              <a:rPr lang="en-US" sz="3000" b="1" spc="38" dirty="0">
                <a:solidFill>
                  <a:srgbClr val="F4F4F4"/>
                </a:solidFill>
                <a:latin typeface="Calibri" pitchFamily="34" charset="0"/>
                <a:cs typeface="Calibri" pitchFamily="34" charset="0"/>
              </a:rPr>
              <a:t> </a:t>
            </a:r>
            <a:r>
              <a:rPr lang="en-US" sz="3000" b="1" spc="38" dirty="0" err="1">
                <a:solidFill>
                  <a:srgbClr val="F4F4F4"/>
                </a:solidFill>
                <a:latin typeface="Calibri" pitchFamily="34" charset="0"/>
                <a:cs typeface="Calibri" pitchFamily="34" charset="0"/>
              </a:rPr>
              <a:t>đầy</a:t>
            </a:r>
            <a:r>
              <a:rPr lang="en-US" sz="3000" b="1" spc="38" dirty="0">
                <a:solidFill>
                  <a:srgbClr val="F4F4F4"/>
                </a:solidFill>
                <a:latin typeface="Calibri" pitchFamily="34" charset="0"/>
                <a:cs typeface="Calibri" pitchFamily="34" charset="0"/>
              </a:rPr>
              <a:t> </a:t>
            </a:r>
            <a:r>
              <a:rPr lang="en-US" sz="3000" b="1" spc="38" dirty="0" err="1">
                <a:solidFill>
                  <a:srgbClr val="F4F4F4"/>
                </a:solidFill>
                <a:latin typeface="Calibri" pitchFamily="34" charset="0"/>
                <a:cs typeface="Calibri" pitchFamily="34" charset="0"/>
              </a:rPr>
              <a:t>tiềm</a:t>
            </a:r>
            <a:r>
              <a:rPr lang="en-US" sz="3000" b="1" spc="38" dirty="0">
                <a:solidFill>
                  <a:srgbClr val="F4F4F4"/>
                </a:solidFill>
                <a:latin typeface="Calibri" pitchFamily="34" charset="0"/>
                <a:cs typeface="Calibri" pitchFamily="34" charset="0"/>
              </a:rPr>
              <a:t> </a:t>
            </a:r>
            <a:r>
              <a:rPr lang="en-US" sz="3000" b="1" spc="38" dirty="0" err="1">
                <a:solidFill>
                  <a:srgbClr val="F4F4F4"/>
                </a:solidFill>
                <a:latin typeface="Calibri" pitchFamily="34" charset="0"/>
                <a:cs typeface="Calibri" pitchFamily="34" charset="0"/>
              </a:rPr>
              <a:t>năng</a:t>
            </a:r>
            <a:r>
              <a:rPr lang="en-US" sz="3000" b="1" spc="38" dirty="0">
                <a:solidFill>
                  <a:srgbClr val="F4F4F4"/>
                </a:solidFill>
                <a:latin typeface="Calibri" pitchFamily="34" charset="0"/>
                <a:cs typeface="Calibri" pitchFamily="34" charset="0"/>
              </a:rPr>
              <a:t> </a:t>
            </a:r>
            <a:r>
              <a:rPr lang="en-US" sz="3000" b="1" spc="38" dirty="0" err="1">
                <a:solidFill>
                  <a:srgbClr val="F4F4F4"/>
                </a:solidFill>
                <a:latin typeface="Calibri" pitchFamily="34" charset="0"/>
                <a:cs typeface="Calibri" pitchFamily="34" charset="0"/>
              </a:rPr>
              <a:t>của</a:t>
            </a:r>
            <a:r>
              <a:rPr lang="en-US" sz="3000" b="1" spc="38" dirty="0">
                <a:solidFill>
                  <a:srgbClr val="F4F4F4"/>
                </a:solidFill>
                <a:latin typeface="Calibri" pitchFamily="34" charset="0"/>
                <a:cs typeface="Calibri" pitchFamily="34" charset="0"/>
              </a:rPr>
              <a:t> </a:t>
            </a:r>
            <a:r>
              <a:rPr lang="en-US" sz="3000" b="1" spc="38" err="1">
                <a:solidFill>
                  <a:srgbClr val="F4F4F4"/>
                </a:solidFill>
                <a:latin typeface="Calibri" pitchFamily="34" charset="0"/>
                <a:cs typeface="Calibri" pitchFamily="34" charset="0"/>
              </a:rPr>
              <a:t>Việt</a:t>
            </a:r>
            <a:r>
              <a:rPr lang="en-US" sz="3000" b="1" spc="38">
                <a:solidFill>
                  <a:srgbClr val="F4F4F4"/>
                </a:solidFill>
                <a:latin typeface="Calibri" pitchFamily="34" charset="0"/>
                <a:cs typeface="Calibri" pitchFamily="34" charset="0"/>
              </a:rPr>
              <a:t> </a:t>
            </a:r>
            <a:r>
              <a:rPr lang="en-US" sz="3000" b="1" spc="38" smtClean="0">
                <a:solidFill>
                  <a:srgbClr val="F4F4F4"/>
                </a:solidFill>
                <a:latin typeface="Calibri" pitchFamily="34" charset="0"/>
                <a:cs typeface="Calibri" pitchFamily="34" charset="0"/>
              </a:rPr>
              <a:t>Nam</a:t>
            </a:r>
            <a:endParaRPr lang="en-US" sz="3000" b="1" spc="38" dirty="0">
              <a:solidFill>
                <a:srgbClr val="F4F4F4"/>
              </a:solidFill>
              <a:latin typeface="Calibri" pitchFamily="34" charset="0"/>
              <a:cs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2"/>
          <a:srcRect/>
          <a:stretch>
            <a:fillRect/>
          </a:stretch>
        </p:blipFill>
        <p:spPr bwMode="auto">
          <a:xfrm>
            <a:off x="138114" y="120249"/>
            <a:ext cx="6314938" cy="3546058"/>
          </a:xfrm>
          <a:prstGeom prst="rect">
            <a:avLst/>
          </a:prstGeom>
          <a:ln>
            <a:noFill/>
          </a:ln>
          <a:effectLst>
            <a:outerShdw blurRad="292100" dist="139700" dir="2700000" algn="tl" rotWithShape="0">
              <a:srgbClr val="333333">
                <a:alpha val="65000"/>
              </a:srgbClr>
            </a:outerShdw>
          </a:effectLst>
        </p:spPr>
      </p:pic>
      <p:pic>
        <p:nvPicPr>
          <p:cNvPr id="3" name="Picture 6"/>
          <p:cNvPicPr>
            <a:picLocks noChangeAspect="1"/>
          </p:cNvPicPr>
          <p:nvPr/>
        </p:nvPicPr>
        <p:blipFill>
          <a:blip r:embed="rId3"/>
          <a:srcRect/>
          <a:stretch>
            <a:fillRect/>
          </a:stretch>
        </p:blipFill>
        <p:spPr bwMode="auto">
          <a:xfrm>
            <a:off x="5812970" y="3729347"/>
            <a:ext cx="6224921" cy="304828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29"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ppt_x</p:attrName>
                                        </p:attrNameLst>
                                      </p:cBhvr>
                                      <p:tavLst>
                                        <p:tav tm="0">
                                          <p:val>
                                            <p:strVal val="#ppt_x-.2"/>
                                          </p:val>
                                        </p:tav>
                                        <p:tav tm="100000">
                                          <p:val>
                                            <p:strVal val="#ppt_x"/>
                                          </p:val>
                                        </p:tav>
                                      </p:tavLst>
                                    </p:anim>
                                    <p:anim calcmode="lin" valueType="num">
                                      <p:cBhvr>
                                        <p:cTn id="13"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5"/>
          <p:cNvSpPr txBox="1"/>
          <p:nvPr/>
        </p:nvSpPr>
        <p:spPr>
          <a:xfrm>
            <a:off x="169817" y="2112883"/>
            <a:ext cx="11808823" cy="4026167"/>
          </a:xfrm>
          <a:prstGeom prst="rect">
            <a:avLst/>
          </a:prstGeom>
          <a:noFill/>
        </p:spPr>
        <p:txBody>
          <a:bodyPr wrap="square" lIns="0" tIns="0" rIns="0" bIns="0" rtlCol="0" anchor="t">
            <a:spAutoFit/>
          </a:bodyPr>
          <a:lstStyle/>
          <a:p>
            <a:pPr algn="just">
              <a:lnSpc>
                <a:spcPct val="130000"/>
              </a:lnSpc>
            </a:pPr>
            <a:r>
              <a:rPr lang="en-US" sz="3400" b="1" dirty="0" smtClean="0">
                <a:latin typeface="Calibri" pitchFamily="34" charset="0"/>
                <a:cs typeface="Calibri" pitchFamily="34" charset="0"/>
              </a:rPr>
              <a:t>- C</a:t>
            </a:r>
            <a:r>
              <a:rPr lang="vi-VN" sz="3400" b="1" dirty="0" smtClean="0">
                <a:latin typeface="Calibri" pitchFamily="34" charset="0"/>
                <a:cs typeface="Calibri" pitchFamily="34" charset="0"/>
              </a:rPr>
              <a:t>hiếm tỉ trọng cao trong công nghiệp chế biến, chế tạo nước ta.</a:t>
            </a:r>
            <a:endParaRPr lang="en-US" sz="3400" b="1" dirty="0" smtClean="0">
              <a:latin typeface="Calibri" pitchFamily="34" charset="0"/>
              <a:cs typeface="Calibri" pitchFamily="34" charset="0"/>
            </a:endParaRPr>
          </a:p>
          <a:p>
            <a:pPr algn="just">
              <a:lnSpc>
                <a:spcPct val="130000"/>
              </a:lnSpc>
            </a:pPr>
            <a:r>
              <a:rPr lang="en-US" sz="3400" b="1" dirty="0" smtClean="0">
                <a:latin typeface="Calibri" pitchFamily="34" charset="0"/>
                <a:cs typeface="Calibri" pitchFamily="34" charset="0"/>
              </a:rPr>
              <a:t>- CN</a:t>
            </a:r>
            <a:r>
              <a:rPr lang="vi-VN" sz="3400" b="1" dirty="0" smtClean="0">
                <a:latin typeface="Calibri" pitchFamily="34" charset="0"/>
                <a:cs typeface="Calibri" pitchFamily="34" charset="0"/>
              </a:rPr>
              <a:t> sản xuất, chế biến thực phẩm đang đẩy mạnh áp dụng các công nghệ mới vào sản xuất như công nghệ đ</a:t>
            </a:r>
            <a:r>
              <a:rPr lang="en-US" sz="3400" b="1" dirty="0" smtClean="0">
                <a:latin typeface="Calibri" pitchFamily="34" charset="0"/>
                <a:cs typeface="Calibri" pitchFamily="34" charset="0"/>
              </a:rPr>
              <a:t>ô</a:t>
            </a:r>
            <a:r>
              <a:rPr lang="vi-VN" sz="3400" b="1" dirty="0" smtClean="0">
                <a:latin typeface="Calibri" pitchFamily="34" charset="0"/>
                <a:cs typeface="Calibri" pitchFamily="34" charset="0"/>
              </a:rPr>
              <a:t>ng khô, sấy lạnh trong việc bảo quản, in 3D, công nghệ sinh học...</a:t>
            </a:r>
            <a:endParaRPr lang="en-US" sz="3400" b="1" dirty="0" smtClean="0">
              <a:latin typeface="Calibri" pitchFamily="34" charset="0"/>
              <a:cs typeface="Calibri" pitchFamily="34" charset="0"/>
            </a:endParaRPr>
          </a:p>
          <a:p>
            <a:pPr algn="just">
              <a:lnSpc>
                <a:spcPct val="130000"/>
              </a:lnSpc>
            </a:pPr>
            <a:r>
              <a:rPr lang="en-US" sz="3400" b="1" dirty="0" smtClean="0">
                <a:latin typeface="Calibri" pitchFamily="34" charset="0"/>
                <a:cs typeface="Calibri" pitchFamily="34" charset="0"/>
              </a:rPr>
              <a:t>- </a:t>
            </a:r>
            <a:r>
              <a:rPr lang="en-US" sz="3400" b="1" dirty="0" err="1" smtClean="0">
                <a:latin typeface="Calibri" pitchFamily="34" charset="0"/>
                <a:cs typeface="Calibri" pitchFamily="34" charset="0"/>
              </a:rPr>
              <a:t>Phân</a:t>
            </a:r>
            <a:r>
              <a:rPr lang="en-US" sz="3400" b="1" dirty="0" smtClean="0">
                <a:latin typeface="Calibri" pitchFamily="34" charset="0"/>
                <a:cs typeface="Calibri" pitchFamily="34" charset="0"/>
              </a:rPr>
              <a:t> </a:t>
            </a:r>
            <a:r>
              <a:rPr lang="en-US" sz="3400" b="1" dirty="0" err="1" smtClean="0">
                <a:latin typeface="Calibri" pitchFamily="34" charset="0"/>
                <a:cs typeface="Calibri" pitchFamily="34" charset="0"/>
              </a:rPr>
              <a:t>bố</a:t>
            </a:r>
            <a:r>
              <a:rPr lang="en-US" sz="3400" b="1" dirty="0" smtClean="0">
                <a:latin typeface="Calibri" pitchFamily="34" charset="0"/>
                <a:cs typeface="Calibri" pitchFamily="34" charset="0"/>
              </a:rPr>
              <a:t>:</a:t>
            </a:r>
            <a:r>
              <a:rPr lang="vi-VN" sz="3400" b="1" dirty="0" smtClean="0">
                <a:latin typeface="Calibri" pitchFamily="34" charset="0"/>
                <a:cs typeface="Calibri" pitchFamily="34" charset="0"/>
              </a:rPr>
              <a:t> rộng khắp cả nước, phát triển mạnh ở các đô thị như</a:t>
            </a:r>
            <a:r>
              <a:rPr lang="en-US" sz="3400" b="1" dirty="0" smtClean="0">
                <a:latin typeface="Calibri" pitchFamily="34" charset="0"/>
                <a:cs typeface="Calibri" pitchFamily="34" charset="0"/>
              </a:rPr>
              <a:t> </a:t>
            </a:r>
            <a:r>
              <a:rPr lang="en-US" sz="3400" b="1" dirty="0" err="1" smtClean="0">
                <a:latin typeface="Calibri" pitchFamily="34" charset="0"/>
                <a:cs typeface="Calibri" pitchFamily="34" charset="0"/>
              </a:rPr>
              <a:t>Hà</a:t>
            </a:r>
            <a:r>
              <a:rPr lang="en-US" sz="3400" b="1" dirty="0" smtClean="0">
                <a:latin typeface="Calibri" pitchFamily="34" charset="0"/>
                <a:cs typeface="Calibri" pitchFamily="34" charset="0"/>
              </a:rPr>
              <a:t> </a:t>
            </a:r>
            <a:r>
              <a:rPr lang="en-US" sz="3400" b="1" dirty="0" err="1" smtClean="0">
                <a:latin typeface="Calibri" pitchFamily="34" charset="0"/>
                <a:cs typeface="Calibri" pitchFamily="34" charset="0"/>
              </a:rPr>
              <a:t>Nội</a:t>
            </a:r>
            <a:r>
              <a:rPr lang="en-US" sz="3400" b="1" dirty="0" smtClean="0">
                <a:latin typeface="Calibri" pitchFamily="34" charset="0"/>
                <a:cs typeface="Calibri" pitchFamily="34" charset="0"/>
              </a:rPr>
              <a:t>, </a:t>
            </a:r>
            <a:r>
              <a:rPr lang="vi-VN" sz="3400" b="1" dirty="0" smtClean="0">
                <a:latin typeface="Calibri" pitchFamily="34" charset="0"/>
                <a:cs typeface="Calibri" pitchFamily="34" charset="0"/>
              </a:rPr>
              <a:t>T</a:t>
            </a:r>
            <a:r>
              <a:rPr lang="en-US" sz="3400" b="1" dirty="0" smtClean="0">
                <a:latin typeface="Calibri" pitchFamily="34" charset="0"/>
                <a:cs typeface="Calibri" pitchFamily="34" charset="0"/>
              </a:rPr>
              <a:t>P. </a:t>
            </a:r>
            <a:r>
              <a:rPr lang="vi-VN" sz="3400" b="1" dirty="0" smtClean="0">
                <a:latin typeface="Calibri" pitchFamily="34" charset="0"/>
                <a:cs typeface="Calibri" pitchFamily="34" charset="0"/>
              </a:rPr>
              <a:t>Hồ Chí Minh, Hà Nội, Hải Phòng, Biên Hoà và Đà Nẵng.</a:t>
            </a:r>
            <a:endParaRPr lang="en-US" sz="3400" b="1" dirty="0" smtClean="0">
              <a:latin typeface="Calibri" pitchFamily="34" charset="0"/>
              <a:cs typeface="Calibri" pitchFamily="34" charset="0"/>
            </a:endParaRPr>
          </a:p>
        </p:txBody>
      </p:sp>
      <p:sp>
        <p:nvSpPr>
          <p:cNvPr id="27" name="TextBox 12"/>
          <p:cNvSpPr txBox="1"/>
          <p:nvPr/>
        </p:nvSpPr>
        <p:spPr>
          <a:xfrm>
            <a:off x="295834" y="1674159"/>
            <a:ext cx="8403557" cy="430887"/>
          </a:xfrm>
          <a:prstGeom prst="rect">
            <a:avLst/>
          </a:prstGeom>
        </p:spPr>
        <p:txBody>
          <a:bodyPr lIns="0" tIns="0" rIns="0" bIns="0" rtlCol="0" anchor="t">
            <a:spAutoFit/>
          </a:bodyPr>
          <a:lstStyle/>
          <a:p>
            <a:r>
              <a:rPr lang="en-US" sz="2800" b="1" i="1" dirty="0" smtClean="0">
                <a:solidFill>
                  <a:srgbClr val="00B050"/>
                </a:solidFill>
                <a:latin typeface="Calibri" pitchFamily="34" charset="0"/>
                <a:cs typeface="Calibri" pitchFamily="34" charset="0"/>
              </a:rPr>
              <a:t>*</a:t>
            </a:r>
            <a:r>
              <a:rPr lang="en-US" sz="2800" b="1" i="1" dirty="0" err="1" smtClean="0">
                <a:solidFill>
                  <a:srgbClr val="00B050"/>
                </a:solidFill>
                <a:latin typeface="Calibri" pitchFamily="34" charset="0"/>
                <a:cs typeface="Calibri" pitchFamily="34" charset="0"/>
              </a:rPr>
              <a:t>Công</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nghiệp</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sản</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xuất</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chế</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biến</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thực</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phẩm</a:t>
            </a:r>
            <a:endParaRPr lang="en-US" sz="2800" b="1" i="1" dirty="0">
              <a:solidFill>
                <a:srgbClr val="00B050"/>
              </a:solidFill>
              <a:latin typeface="Calibri" pitchFamily="34" charset="0"/>
              <a:cs typeface="Calibri" pitchFamily="34" charset="0"/>
            </a:endParaRPr>
          </a:p>
        </p:txBody>
      </p:sp>
      <p:sp>
        <p:nvSpPr>
          <p:cNvPr id="29" name="Rectangle 28"/>
          <p:cNvSpPr/>
          <p:nvPr/>
        </p:nvSpPr>
        <p:spPr>
          <a:xfrm>
            <a:off x="94129" y="739588"/>
            <a:ext cx="11527726" cy="1015659"/>
          </a:xfrm>
          <a:prstGeom prst="rect">
            <a:avLst/>
          </a:prstGeom>
        </p:spPr>
        <p:txBody>
          <a:bodyPr wrap="square" lIns="91436" tIns="45718" rIns="91436" bIns="45718">
            <a:spAutoFit/>
          </a:bodyPr>
          <a:lstStyle/>
          <a:p>
            <a:pPr algn="just"/>
            <a:r>
              <a:rPr lang="en-US" sz="3000" b="1" smtClean="0">
                <a:solidFill>
                  <a:srgbClr val="002060"/>
                </a:solidFill>
                <a:latin typeface="Calibri" pitchFamily="34" charset="0"/>
                <a:cs typeface="Calibri" pitchFamily="34" charset="0"/>
              </a:rPr>
              <a:t>2. Các ngành công nghiệp chủ yếu</a:t>
            </a:r>
          </a:p>
          <a:p>
            <a:r>
              <a:rPr lang="en-US" sz="3000" b="1" i="1" smtClean="0">
                <a:solidFill>
                  <a:srgbClr val="002060"/>
                </a:solidFill>
                <a:latin typeface="Calibri" pitchFamily="34" charset="0"/>
                <a:cs typeface="Calibri" pitchFamily="34" charset="0"/>
              </a:rPr>
              <a:t>b. Một số ngành Công nghiệp chủ yếu</a:t>
            </a:r>
            <a:endParaRPr lang="en-US" sz="3000" b="1" i="1">
              <a:latin typeface="Calibri" pitchFamily="34" charset="0"/>
              <a:cs typeface="Calibri" pitchFamily="34" charset="0"/>
            </a:endParaRPr>
          </a:p>
        </p:txBody>
      </p:sp>
      <p:cxnSp>
        <p:nvCxnSpPr>
          <p:cNvPr id="30" name="Straight Connector 29">
            <a:extLst>
              <a:ext uri="{FF2B5EF4-FFF2-40B4-BE49-F238E27FC236}">
                <a16:creationId xmlns=""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p:cTn id="7" dur="1000" fill="hold"/>
                                        <p:tgtEl>
                                          <p:spTgt spid="2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5">
                                            <p:txEl>
                                              <p:pRg st="1" end="1"/>
                                            </p:txEl>
                                          </p:spTgt>
                                        </p:tgtEl>
                                        <p:attrNameLst>
                                          <p:attrName>style.visibility</p:attrName>
                                        </p:attrNameLst>
                                      </p:cBhvr>
                                      <p:to>
                                        <p:strVal val="visible"/>
                                      </p:to>
                                    </p:set>
                                    <p:anim calcmode="lin" valueType="num">
                                      <p:cBhvr>
                                        <p:cTn id="14" dur="1000" fill="hold"/>
                                        <p:tgtEl>
                                          <p:spTgt spid="2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2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25">
                                            <p:txEl>
                                              <p:pRg st="2" end="2"/>
                                            </p:txEl>
                                          </p:spTgt>
                                        </p:tgtEl>
                                        <p:attrNameLst>
                                          <p:attrName>style.visibility</p:attrName>
                                        </p:attrNameLst>
                                      </p:cBhvr>
                                      <p:to>
                                        <p:strVal val="visible"/>
                                      </p:to>
                                    </p:set>
                                    <p:anim calcmode="lin" valueType="num">
                                      <p:cBhvr>
                                        <p:cTn id="21" dur="1000" fill="hold"/>
                                        <p:tgtEl>
                                          <p:spTgt spid="2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2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053" y="100783"/>
            <a:ext cx="2862719" cy="1574800"/>
          </a:xfrm>
          <a:prstGeom prst="rect">
            <a:avLst/>
          </a:prstGeom>
        </p:spPr>
      </p:pic>
      <p:sp>
        <p:nvSpPr>
          <p:cNvPr id="3" name="TextBox 36"/>
          <p:cNvSpPr txBox="1"/>
          <p:nvPr/>
        </p:nvSpPr>
        <p:spPr>
          <a:xfrm>
            <a:off x="-147786" y="2737938"/>
            <a:ext cx="4652545" cy="615553"/>
          </a:xfrm>
          <a:prstGeom prst="rect">
            <a:avLst/>
          </a:prstGeom>
        </p:spPr>
        <p:txBody>
          <a:bodyPr wrap="square" lIns="0" tIns="0" rIns="0" bIns="0" rtlCol="0" anchor="t">
            <a:spAutoFit/>
          </a:bodyPr>
          <a:lstStyle/>
          <a:p>
            <a:pPr algn="ctr"/>
            <a:r>
              <a:rPr lang="en-US" sz="4000" b="1" smtClean="0">
                <a:solidFill>
                  <a:srgbClr val="000B5D"/>
                </a:solidFill>
                <a:latin typeface="Calibri" pitchFamily="34" charset="0"/>
                <a:cs typeface="Calibri" pitchFamily="34" charset="0"/>
              </a:rPr>
              <a:t>NHẬN XÉT BIỂU </a:t>
            </a:r>
            <a:r>
              <a:rPr lang="en-US" sz="4000" b="1" dirty="0" smtClean="0">
                <a:solidFill>
                  <a:srgbClr val="000B5D"/>
                </a:solidFill>
                <a:latin typeface="Calibri" pitchFamily="34" charset="0"/>
                <a:cs typeface="Calibri" pitchFamily="34" charset="0"/>
              </a:rPr>
              <a:t>ĐỒ</a:t>
            </a:r>
            <a:endParaRPr lang="en-US" sz="4000" b="1" dirty="0">
              <a:solidFill>
                <a:srgbClr val="000B5D"/>
              </a:solidFill>
              <a:latin typeface="Calibri" pitchFamily="34" charset="0"/>
              <a:cs typeface="Calibri" pitchFamily="34" charset="0"/>
            </a:endParaRPr>
          </a:p>
        </p:txBody>
      </p:sp>
      <p:sp>
        <p:nvSpPr>
          <p:cNvPr id="4" name="TextBox 8"/>
          <p:cNvSpPr txBox="1"/>
          <p:nvPr/>
        </p:nvSpPr>
        <p:spPr>
          <a:xfrm>
            <a:off x="564775" y="1719946"/>
            <a:ext cx="2638209" cy="948978"/>
          </a:xfrm>
          <a:prstGeom prst="rect">
            <a:avLst/>
          </a:prstGeom>
        </p:spPr>
        <p:txBody>
          <a:bodyPr wrap="square" lIns="0" tIns="0" rIns="0" bIns="0" rtlCol="0" anchor="t">
            <a:spAutoFit/>
          </a:bodyPr>
          <a:lstStyle/>
          <a:p>
            <a:pPr algn="ctr">
              <a:lnSpc>
                <a:spcPts val="7399"/>
              </a:lnSpc>
            </a:pPr>
            <a:r>
              <a:rPr lang="en-US" sz="4000" b="1" smtClean="0">
                <a:solidFill>
                  <a:srgbClr val="FF0000"/>
                </a:solidFill>
                <a:latin typeface="Calibri" pitchFamily="34" charset="0"/>
                <a:cs typeface="Calibri" pitchFamily="34" charset="0"/>
              </a:rPr>
              <a:t>Bài tập nhỏ</a:t>
            </a:r>
            <a:endParaRPr lang="en-US" sz="4000" b="1" dirty="0">
              <a:solidFill>
                <a:srgbClr val="FF0000"/>
              </a:solidFill>
              <a:latin typeface="Calibri" pitchFamily="34" charset="0"/>
              <a:cs typeface="Calibri" pitchFamily="34" charset="0"/>
            </a:endParaRPr>
          </a:p>
        </p:txBody>
      </p:sp>
      <p:sp>
        <p:nvSpPr>
          <p:cNvPr id="8" name="TextBox 25"/>
          <p:cNvSpPr txBox="1"/>
          <p:nvPr/>
        </p:nvSpPr>
        <p:spPr>
          <a:xfrm>
            <a:off x="112916" y="3625377"/>
            <a:ext cx="11367884" cy="1071062"/>
          </a:xfrm>
          <a:prstGeom prst="rect">
            <a:avLst/>
          </a:prstGeom>
          <a:solidFill>
            <a:schemeClr val="bg1"/>
          </a:solidFill>
        </p:spPr>
        <p:txBody>
          <a:bodyPr wrap="square" lIns="0" tIns="0" rIns="0" bIns="0" rtlCol="0" anchor="t">
            <a:spAutoFit/>
          </a:bodyPr>
          <a:lstStyle/>
          <a:p>
            <a:pPr marL="194290" lvl="1" algn="just">
              <a:lnSpc>
                <a:spcPct val="120000"/>
              </a:lnSpc>
            </a:pPr>
            <a:r>
              <a:rPr lang="en-US" sz="3000" b="1" smtClean="0">
                <a:solidFill>
                  <a:srgbClr val="002060"/>
                </a:solidFill>
                <a:latin typeface="Calibri" pitchFamily="34" charset="0"/>
                <a:cs typeface="Calibri" pitchFamily="34" charset="0"/>
              </a:rPr>
              <a:t>- Năm 2021 so với năm 2010: </a:t>
            </a:r>
            <a:r>
              <a:rPr lang="en-US" sz="3000" b="1" dirty="0" err="1" smtClean="0">
                <a:solidFill>
                  <a:srgbClr val="002060"/>
                </a:solidFill>
                <a:latin typeface="Calibri" pitchFamily="34" charset="0"/>
                <a:cs typeface="Calibri" pitchFamily="34" charset="0"/>
              </a:rPr>
              <a:t>tổng</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sản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lượng</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điện</a:t>
            </a:r>
            <a:r>
              <a:rPr lang="en-US" sz="3000" b="1" dirty="0" smtClean="0">
                <a:solidFill>
                  <a:srgbClr val="002060"/>
                </a:solidFill>
                <a:latin typeface="Calibri" pitchFamily="34" charset="0"/>
                <a:cs typeface="Calibri" pitchFamily="34" charset="0"/>
              </a:rPr>
              <a:t> </a:t>
            </a:r>
            <a:r>
              <a:rPr lang="en-US" sz="3000" b="1" err="1" smtClean="0">
                <a:solidFill>
                  <a:srgbClr val="C00000"/>
                </a:solidFill>
                <a:latin typeface="Calibri" pitchFamily="34" charset="0"/>
                <a:cs typeface="Calibri" pitchFamily="34" charset="0"/>
              </a:rPr>
              <a:t>tăng</a:t>
            </a:r>
            <a:r>
              <a:rPr lang="en-US" sz="3000" b="1" smtClean="0">
                <a:solidFill>
                  <a:srgbClr val="C00000"/>
                </a:solidFill>
                <a:latin typeface="Calibri" pitchFamily="34" charset="0"/>
                <a:cs typeface="Calibri" pitchFamily="34" charset="0"/>
              </a:rPr>
              <a:t> </a:t>
            </a:r>
            <a:r>
              <a:rPr lang="en-US" sz="3000" b="1" smtClean="0">
                <a:solidFill>
                  <a:srgbClr val="002060"/>
                </a:solidFill>
                <a:latin typeface="Calibri" pitchFamily="34" charset="0"/>
                <a:cs typeface="Calibri" pitchFamily="34" charset="0"/>
              </a:rPr>
              <a:t>153,2 tỉ kWh, tăng 2,7 </a:t>
            </a:r>
            <a:r>
              <a:rPr lang="en-US" sz="3000" b="1" dirty="0" err="1" smtClean="0">
                <a:solidFill>
                  <a:srgbClr val="002060"/>
                </a:solidFill>
                <a:latin typeface="Calibri" pitchFamily="34" charset="0"/>
                <a:cs typeface="Calibri" pitchFamily="34" charset="0"/>
              </a:rPr>
              <a:t>lần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Cơ</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cấu</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có</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sự</a:t>
            </a:r>
            <a:r>
              <a:rPr lang="en-US" sz="3000" b="1" dirty="0" smtClean="0">
                <a:solidFill>
                  <a:srgbClr val="002060"/>
                </a:solidFill>
                <a:latin typeface="Calibri" pitchFamily="34" charset="0"/>
                <a:cs typeface="Calibri" pitchFamily="34" charset="0"/>
              </a:rPr>
              <a:t> </a:t>
            </a:r>
            <a:r>
              <a:rPr lang="en-US" sz="3000" b="1" dirty="0" err="1" smtClean="0">
                <a:solidFill>
                  <a:srgbClr val="C00000"/>
                </a:solidFill>
                <a:latin typeface="Calibri" pitchFamily="34" charset="0"/>
                <a:cs typeface="Calibri" pitchFamily="34" charset="0"/>
              </a:rPr>
              <a:t>thay</a:t>
            </a:r>
            <a:r>
              <a:rPr lang="en-US" sz="3000" b="1" dirty="0" smtClean="0">
                <a:solidFill>
                  <a:srgbClr val="C00000"/>
                </a:solidFill>
                <a:latin typeface="Calibri" pitchFamily="34" charset="0"/>
                <a:cs typeface="Calibri" pitchFamily="34" charset="0"/>
              </a:rPr>
              <a:t> </a:t>
            </a:r>
            <a:r>
              <a:rPr lang="en-US" sz="3000" b="1" dirty="0" err="1" smtClean="0">
                <a:solidFill>
                  <a:srgbClr val="C00000"/>
                </a:solidFill>
                <a:latin typeface="Calibri" pitchFamily="34" charset="0"/>
                <a:cs typeface="Calibri" pitchFamily="34" charset="0"/>
              </a:rPr>
              <a:t>đổi</a:t>
            </a:r>
            <a:r>
              <a:rPr lang="en-US" sz="3000" b="1" dirty="0" smtClean="0">
                <a:solidFill>
                  <a:srgbClr val="C00000"/>
                </a:solidFill>
                <a:latin typeface="Calibri" pitchFamily="34" charset="0"/>
                <a:cs typeface="Calibri" pitchFamily="34" charset="0"/>
              </a:rPr>
              <a:t> </a:t>
            </a:r>
          </a:p>
        </p:txBody>
      </p:sp>
      <p:sp>
        <p:nvSpPr>
          <p:cNvPr id="9" name="TextBox 25"/>
          <p:cNvSpPr txBox="1"/>
          <p:nvPr/>
        </p:nvSpPr>
        <p:spPr>
          <a:xfrm>
            <a:off x="152104" y="4891401"/>
            <a:ext cx="11722033" cy="1800493"/>
          </a:xfrm>
          <a:prstGeom prst="rect">
            <a:avLst/>
          </a:prstGeom>
          <a:solidFill>
            <a:srgbClr val="012F7F"/>
          </a:solidFill>
        </p:spPr>
        <p:txBody>
          <a:bodyPr wrap="square" lIns="0" tIns="0" rIns="0" bIns="0" rtlCol="0" anchor="t">
            <a:spAutoFit/>
          </a:bodyPr>
          <a:lstStyle/>
          <a:p>
            <a:pPr marL="194290" lvl="1" algn="just">
              <a:lnSpc>
                <a:spcPct val="130000"/>
              </a:lnSpc>
            </a:pPr>
            <a:r>
              <a:rPr lang="en-US" sz="3000" b="1" dirty="0" err="1" smtClean="0">
                <a:solidFill>
                  <a:schemeClr val="bg1"/>
                </a:solidFill>
                <a:latin typeface="Calibri" pitchFamily="34" charset="0"/>
                <a:cs typeface="Calibri" pitchFamily="34" charset="0"/>
              </a:rPr>
              <a:t>Các</a:t>
            </a:r>
            <a:r>
              <a:rPr lang="en-US" sz="3000" b="1" dirty="0" smtClean="0">
                <a:solidFill>
                  <a:schemeClr val="bg1"/>
                </a:solidFill>
                <a:latin typeface="Calibri" pitchFamily="34" charset="0"/>
                <a:cs typeface="Calibri" pitchFamily="34" charset="0"/>
              </a:rPr>
              <a:t> </a:t>
            </a:r>
            <a:r>
              <a:rPr lang="en-US" sz="3000" b="1" err="1" smtClean="0">
                <a:solidFill>
                  <a:schemeClr val="bg1"/>
                </a:solidFill>
                <a:latin typeface="Calibri" pitchFamily="34" charset="0"/>
                <a:cs typeface="Calibri" pitchFamily="34" charset="0"/>
              </a:rPr>
              <a:t>ngành</a:t>
            </a:r>
            <a:r>
              <a:rPr lang="en-US" sz="3000" b="1" smtClean="0">
                <a:solidFill>
                  <a:schemeClr val="bg1"/>
                </a:solidFill>
                <a:latin typeface="Calibri" pitchFamily="34" charset="0"/>
                <a:cs typeface="Calibri" pitchFamily="34" charset="0"/>
              </a:rPr>
              <a:t> </a:t>
            </a:r>
            <a:r>
              <a:rPr lang="en-US" sz="3000" b="1" smtClean="0">
                <a:solidFill>
                  <a:srgbClr val="FFFF00"/>
                </a:solidFill>
                <a:latin typeface="Calibri" pitchFamily="34" charset="0"/>
                <a:cs typeface="Calibri" pitchFamily="34" charset="0"/>
              </a:rPr>
              <a:t>giảm tỉ trọng </a:t>
            </a:r>
            <a:r>
              <a:rPr lang="en-US" sz="3000" b="1" dirty="0" err="1" smtClean="0">
                <a:solidFill>
                  <a:schemeClr val="bg1"/>
                </a:solidFill>
                <a:latin typeface="Calibri" pitchFamily="34" charset="0"/>
                <a:cs typeface="Calibri" pitchFamily="34" charset="0"/>
              </a:rPr>
              <a:t>trong</a:t>
            </a:r>
            <a:r>
              <a:rPr lang="en-US" sz="3000" b="1" dirty="0" smtClean="0">
                <a:solidFill>
                  <a:schemeClr val="bg1"/>
                </a:solidFill>
                <a:latin typeface="Calibri" pitchFamily="34" charset="0"/>
                <a:cs typeface="Calibri" pitchFamily="34" charset="0"/>
              </a:rPr>
              <a:t> </a:t>
            </a:r>
            <a:r>
              <a:rPr lang="en-US" sz="3000" b="1" dirty="0" err="1" smtClean="0">
                <a:solidFill>
                  <a:schemeClr val="bg1"/>
                </a:solidFill>
                <a:latin typeface="Calibri" pitchFamily="34" charset="0"/>
                <a:cs typeface="Calibri" pitchFamily="34" charset="0"/>
              </a:rPr>
              <a:t>cơ</a:t>
            </a:r>
            <a:r>
              <a:rPr lang="en-US" sz="3000" b="1" dirty="0" smtClean="0">
                <a:solidFill>
                  <a:schemeClr val="bg1"/>
                </a:solidFill>
                <a:latin typeface="Calibri" pitchFamily="34" charset="0"/>
                <a:cs typeface="Calibri" pitchFamily="34" charset="0"/>
              </a:rPr>
              <a:t> </a:t>
            </a:r>
            <a:r>
              <a:rPr lang="en-US" sz="3000" b="1" dirty="0" err="1" smtClean="0">
                <a:solidFill>
                  <a:schemeClr val="bg1"/>
                </a:solidFill>
                <a:latin typeface="Calibri" pitchFamily="34" charset="0"/>
                <a:cs typeface="Calibri" pitchFamily="34" charset="0"/>
              </a:rPr>
              <a:t>cấu</a:t>
            </a:r>
            <a:r>
              <a:rPr lang="en-US" sz="3000" b="1" dirty="0" smtClean="0">
                <a:solidFill>
                  <a:schemeClr val="bg1"/>
                </a:solidFill>
                <a:latin typeface="Calibri" pitchFamily="34" charset="0"/>
                <a:cs typeface="Calibri" pitchFamily="34" charset="0"/>
              </a:rPr>
              <a:t> </a:t>
            </a:r>
            <a:r>
              <a:rPr lang="en-US" sz="3000" b="1" dirty="0" err="1" smtClean="0">
                <a:solidFill>
                  <a:schemeClr val="bg1"/>
                </a:solidFill>
                <a:latin typeface="Calibri" pitchFamily="34" charset="0"/>
                <a:cs typeface="Calibri" pitchFamily="34" charset="0"/>
              </a:rPr>
              <a:t>nguồn</a:t>
            </a:r>
            <a:r>
              <a:rPr lang="en-US" sz="3000" b="1" dirty="0" smtClean="0">
                <a:solidFill>
                  <a:schemeClr val="bg1"/>
                </a:solidFill>
                <a:latin typeface="Calibri" pitchFamily="34" charset="0"/>
                <a:cs typeface="Calibri" pitchFamily="34" charset="0"/>
              </a:rPr>
              <a:t> </a:t>
            </a:r>
            <a:r>
              <a:rPr lang="en-US" sz="3000" b="1" dirty="0" err="1" smtClean="0">
                <a:solidFill>
                  <a:schemeClr val="bg1"/>
                </a:solidFill>
                <a:latin typeface="Calibri" pitchFamily="34" charset="0"/>
                <a:cs typeface="Calibri" pitchFamily="34" charset="0"/>
              </a:rPr>
              <a:t>điện</a:t>
            </a:r>
            <a:r>
              <a:rPr lang="en-US" sz="3000" b="1" dirty="0">
                <a:solidFill>
                  <a:schemeClr val="bg1"/>
                </a:solidFill>
                <a:latin typeface="Calibri" pitchFamily="34" charset="0"/>
                <a:cs typeface="Calibri" pitchFamily="34" charset="0"/>
              </a:rPr>
              <a:t> </a:t>
            </a:r>
            <a:r>
              <a:rPr lang="en-US" sz="3000" b="1" dirty="0" err="1" smtClean="0">
                <a:solidFill>
                  <a:schemeClr val="bg1"/>
                </a:solidFill>
                <a:latin typeface="Calibri" pitchFamily="34" charset="0"/>
                <a:cs typeface="Calibri" pitchFamily="34" charset="0"/>
              </a:rPr>
              <a:t>là</a:t>
            </a:r>
            <a:r>
              <a:rPr lang="en-US" sz="3000" b="1" dirty="0" smtClean="0">
                <a:solidFill>
                  <a:schemeClr val="bg1"/>
                </a:solidFill>
                <a:latin typeface="Calibri" pitchFamily="34" charset="0"/>
                <a:cs typeface="Calibri" pitchFamily="34" charset="0"/>
              </a:rPr>
              <a:t>:</a:t>
            </a:r>
          </a:p>
          <a:p>
            <a:pPr marL="499059" lvl="1" indent="-304770" algn="just">
              <a:lnSpc>
                <a:spcPct val="130000"/>
              </a:lnSpc>
              <a:buFont typeface="Arial" panose="020B0604020202020204" pitchFamily="34" charset="0"/>
              <a:buChar char="•"/>
            </a:pPr>
            <a:r>
              <a:rPr lang="en-US" sz="3000" b="1" dirty="0" err="1">
                <a:solidFill>
                  <a:srgbClr val="FFFF00"/>
                </a:solidFill>
                <a:latin typeface="Calibri" pitchFamily="34" charset="0"/>
                <a:cs typeface="Calibri" pitchFamily="34" charset="0"/>
              </a:rPr>
              <a:t>Thủy</a:t>
            </a:r>
            <a:r>
              <a:rPr lang="en-US" sz="3000" b="1" dirty="0">
                <a:solidFill>
                  <a:srgbClr val="FFFF00"/>
                </a:solidFill>
                <a:latin typeface="Calibri" pitchFamily="34" charset="0"/>
                <a:cs typeface="Calibri" pitchFamily="34" charset="0"/>
              </a:rPr>
              <a:t> </a:t>
            </a:r>
            <a:r>
              <a:rPr lang="en-US" sz="3000" b="1" dirty="0" err="1">
                <a:solidFill>
                  <a:srgbClr val="FFFF00"/>
                </a:solidFill>
                <a:latin typeface="Calibri" pitchFamily="34" charset="0"/>
                <a:cs typeface="Calibri" pitchFamily="34" charset="0"/>
              </a:rPr>
              <a:t>điện</a:t>
            </a:r>
            <a:r>
              <a:rPr lang="en-US" sz="3000" b="1" dirty="0">
                <a:solidFill>
                  <a:srgbClr val="FFFF00"/>
                </a:solidFill>
                <a:latin typeface="Calibri" pitchFamily="34" charset="0"/>
                <a:cs typeface="Calibri" pitchFamily="34" charset="0"/>
              </a:rPr>
              <a:t>: </a:t>
            </a:r>
            <a:r>
              <a:rPr lang="en-US" sz="3000" b="1" dirty="0" err="1" smtClean="0">
                <a:solidFill>
                  <a:schemeClr val="bg1"/>
                </a:solidFill>
                <a:latin typeface="Calibri" pitchFamily="34" charset="0"/>
                <a:cs typeface="Calibri" pitchFamily="34" charset="0"/>
              </a:rPr>
              <a:t>giảm</a:t>
            </a:r>
            <a:r>
              <a:rPr lang="en-US" sz="3000" b="1" dirty="0" smtClean="0">
                <a:solidFill>
                  <a:schemeClr val="bg1"/>
                </a:solidFill>
                <a:latin typeface="Calibri" pitchFamily="34" charset="0"/>
                <a:cs typeface="Calibri" pitchFamily="34" charset="0"/>
              </a:rPr>
              <a:t> </a:t>
            </a:r>
            <a:r>
              <a:rPr lang="en-US" sz="3000" b="1" dirty="0" err="1">
                <a:solidFill>
                  <a:schemeClr val="bg1"/>
                </a:solidFill>
                <a:latin typeface="Calibri" pitchFamily="34" charset="0"/>
                <a:cs typeface="Calibri" pitchFamily="34" charset="0"/>
              </a:rPr>
              <a:t>từ</a:t>
            </a:r>
            <a:r>
              <a:rPr lang="en-US" sz="3000" b="1" dirty="0">
                <a:solidFill>
                  <a:schemeClr val="bg1"/>
                </a:solidFill>
                <a:latin typeface="Calibri" pitchFamily="34" charset="0"/>
                <a:cs typeface="Calibri" pitchFamily="34" charset="0"/>
              </a:rPr>
              <a:t> 38,0% </a:t>
            </a:r>
            <a:r>
              <a:rPr lang="en-US" sz="3000" b="1" dirty="0" err="1">
                <a:solidFill>
                  <a:schemeClr val="bg1"/>
                </a:solidFill>
                <a:latin typeface="Calibri" pitchFamily="34" charset="0"/>
                <a:cs typeface="Calibri" pitchFamily="34" charset="0"/>
              </a:rPr>
              <a:t>xuống</a:t>
            </a:r>
            <a:r>
              <a:rPr lang="en-US" sz="3000" b="1" dirty="0">
                <a:solidFill>
                  <a:schemeClr val="bg1"/>
                </a:solidFill>
                <a:latin typeface="Calibri" pitchFamily="34" charset="0"/>
                <a:cs typeface="Calibri" pitchFamily="34" charset="0"/>
              </a:rPr>
              <a:t> </a:t>
            </a:r>
            <a:r>
              <a:rPr lang="en-US" sz="3000" b="1">
                <a:solidFill>
                  <a:schemeClr val="bg1"/>
                </a:solidFill>
                <a:latin typeface="Calibri" pitchFamily="34" charset="0"/>
                <a:cs typeface="Calibri" pitchFamily="34" charset="0"/>
              </a:rPr>
              <a:t>30,6</a:t>
            </a:r>
            <a:r>
              <a:rPr lang="en-US" sz="3000" b="1" smtClean="0">
                <a:solidFill>
                  <a:schemeClr val="bg1"/>
                </a:solidFill>
                <a:latin typeface="Calibri" pitchFamily="34" charset="0"/>
                <a:cs typeface="Calibri" pitchFamily="34" charset="0"/>
              </a:rPr>
              <a:t>%; giảm 7,4%. </a:t>
            </a:r>
            <a:endParaRPr lang="en-US" sz="3000" b="1" dirty="0" smtClean="0">
              <a:solidFill>
                <a:schemeClr val="bg1"/>
              </a:solidFill>
              <a:latin typeface="Calibri" pitchFamily="34" charset="0"/>
              <a:cs typeface="Calibri" pitchFamily="34" charset="0"/>
            </a:endParaRPr>
          </a:p>
          <a:p>
            <a:pPr marL="499059" lvl="1" indent="-304770" algn="just">
              <a:lnSpc>
                <a:spcPct val="130000"/>
              </a:lnSpc>
              <a:buFont typeface="Arial" panose="020B0604020202020204" pitchFamily="34" charset="0"/>
              <a:buChar char="•"/>
            </a:pPr>
            <a:r>
              <a:rPr lang="en-US" sz="3000" b="1" dirty="0" err="1" smtClean="0">
                <a:solidFill>
                  <a:srgbClr val="FFFF00"/>
                </a:solidFill>
                <a:latin typeface="Calibri" pitchFamily="34" charset="0"/>
                <a:cs typeface="Calibri" pitchFamily="34" charset="0"/>
              </a:rPr>
              <a:t>Nguồn</a:t>
            </a:r>
            <a:r>
              <a:rPr lang="en-US" sz="3000" b="1" dirty="0" smtClean="0">
                <a:solidFill>
                  <a:srgbClr val="FFFF00"/>
                </a:solidFill>
                <a:latin typeface="Calibri" pitchFamily="34" charset="0"/>
                <a:cs typeface="Calibri" pitchFamily="34" charset="0"/>
              </a:rPr>
              <a:t> </a:t>
            </a:r>
            <a:r>
              <a:rPr lang="en-US" sz="3000" b="1" dirty="0" err="1">
                <a:solidFill>
                  <a:srgbClr val="FFFF00"/>
                </a:solidFill>
                <a:latin typeface="Calibri" pitchFamily="34" charset="0"/>
                <a:cs typeface="Calibri" pitchFamily="34" charset="0"/>
              </a:rPr>
              <a:t>khác</a:t>
            </a:r>
            <a:r>
              <a:rPr lang="en-US" sz="3000" b="1">
                <a:solidFill>
                  <a:srgbClr val="FFFF00"/>
                </a:solidFill>
                <a:latin typeface="Calibri" pitchFamily="34" charset="0"/>
                <a:cs typeface="Calibri" pitchFamily="34" charset="0"/>
              </a:rPr>
              <a:t>: </a:t>
            </a:r>
            <a:r>
              <a:rPr lang="en-US" sz="3000" b="1" smtClean="0">
                <a:solidFill>
                  <a:schemeClr val="bg1"/>
                </a:solidFill>
                <a:latin typeface="Calibri" pitchFamily="34" charset="0"/>
                <a:cs typeface="Calibri" pitchFamily="34" charset="0"/>
              </a:rPr>
              <a:t>giảm </a:t>
            </a:r>
            <a:r>
              <a:rPr lang="en-US" sz="3000" b="1" dirty="0" err="1">
                <a:solidFill>
                  <a:schemeClr val="bg1"/>
                </a:solidFill>
                <a:latin typeface="Calibri" pitchFamily="34" charset="0"/>
                <a:cs typeface="Calibri" pitchFamily="34" charset="0"/>
              </a:rPr>
              <a:t>từ</a:t>
            </a:r>
            <a:r>
              <a:rPr lang="en-US" sz="3000" b="1" dirty="0">
                <a:solidFill>
                  <a:schemeClr val="bg1"/>
                </a:solidFill>
                <a:latin typeface="Calibri" pitchFamily="34" charset="0"/>
                <a:cs typeface="Calibri" pitchFamily="34" charset="0"/>
              </a:rPr>
              <a:t> </a:t>
            </a:r>
            <a:r>
              <a:rPr lang="en-US" sz="3000" b="1" dirty="0" smtClean="0">
                <a:solidFill>
                  <a:schemeClr val="bg1"/>
                </a:solidFill>
                <a:latin typeface="Calibri" pitchFamily="34" charset="0"/>
                <a:cs typeface="Calibri" pitchFamily="34" charset="0"/>
              </a:rPr>
              <a:t>6,0</a:t>
            </a:r>
            <a:r>
              <a:rPr lang="en-US" sz="3000" b="1" dirty="0">
                <a:solidFill>
                  <a:schemeClr val="bg1"/>
                </a:solidFill>
                <a:latin typeface="Calibri" pitchFamily="34" charset="0"/>
                <a:cs typeface="Calibri" pitchFamily="34" charset="0"/>
              </a:rPr>
              <a:t>% </a:t>
            </a:r>
            <a:r>
              <a:rPr lang="en-US" sz="3000" b="1" dirty="0" err="1">
                <a:solidFill>
                  <a:schemeClr val="bg1"/>
                </a:solidFill>
                <a:latin typeface="Calibri" pitchFamily="34" charset="0"/>
                <a:cs typeface="Calibri" pitchFamily="34" charset="0"/>
              </a:rPr>
              <a:t>xuống</a:t>
            </a:r>
            <a:r>
              <a:rPr lang="en-US" sz="3000" b="1" dirty="0">
                <a:solidFill>
                  <a:schemeClr val="bg1"/>
                </a:solidFill>
                <a:latin typeface="Calibri" pitchFamily="34" charset="0"/>
                <a:cs typeface="Calibri" pitchFamily="34" charset="0"/>
              </a:rPr>
              <a:t> </a:t>
            </a:r>
            <a:r>
              <a:rPr lang="en-US" sz="3000" b="1">
                <a:solidFill>
                  <a:schemeClr val="bg1"/>
                </a:solidFill>
                <a:latin typeface="Calibri" pitchFamily="34" charset="0"/>
                <a:cs typeface="Calibri" pitchFamily="34" charset="0"/>
              </a:rPr>
              <a:t>0,9</a:t>
            </a:r>
            <a:r>
              <a:rPr lang="en-US" sz="3000" b="1" smtClean="0">
                <a:solidFill>
                  <a:schemeClr val="bg1"/>
                </a:solidFill>
                <a:latin typeface="Calibri" pitchFamily="34" charset="0"/>
                <a:cs typeface="Calibri" pitchFamily="34" charset="0"/>
              </a:rPr>
              <a:t>%; giảm 5,1%.</a:t>
            </a:r>
            <a:endParaRPr lang="en-US" sz="3000" b="1" dirty="0">
              <a:solidFill>
                <a:schemeClr val="bg1"/>
              </a:solidFill>
              <a:latin typeface="Calibri" pitchFamily="34" charset="0"/>
              <a:cs typeface="Calibri" pitchFamily="34" charset="0"/>
            </a:endParaRPr>
          </a:p>
        </p:txBody>
      </p:sp>
      <p:pic>
        <p:nvPicPr>
          <p:cNvPr id="7" name="Picture 6"/>
          <p:cNvPicPr>
            <a:picLocks noChangeAspect="1"/>
          </p:cNvPicPr>
          <p:nvPr/>
        </p:nvPicPr>
        <p:blipFill rotWithShape="1">
          <a:blip r:embed="rId4"/>
          <a:srcRect l="41215" t="39377" r="15446" b="20833"/>
          <a:stretch/>
        </p:blipFill>
        <p:spPr>
          <a:xfrm>
            <a:off x="5499463" y="122646"/>
            <a:ext cx="6522718" cy="3366954"/>
          </a:xfrm>
          <a:prstGeom prst="rect">
            <a:avLst/>
          </a:prstGeom>
          <a:ln>
            <a:noFill/>
          </a:ln>
          <a:effectLst>
            <a:outerShdw blurRad="292100" dist="139700" dir="2700000" algn="tl" rotWithShape="0">
              <a:srgbClr val="333333">
                <a:alpha val="65000"/>
              </a:srgbClr>
            </a:outerShdw>
          </a:effectLst>
        </p:spPr>
      </p:pic>
      <p:sp>
        <p:nvSpPr>
          <p:cNvPr id="10" name="TextBox 25"/>
          <p:cNvSpPr txBox="1"/>
          <p:nvPr/>
        </p:nvSpPr>
        <p:spPr>
          <a:xfrm>
            <a:off x="169817" y="4826086"/>
            <a:ext cx="11678194" cy="1846659"/>
          </a:xfrm>
          <a:prstGeom prst="rect">
            <a:avLst/>
          </a:prstGeom>
          <a:solidFill>
            <a:srgbClr val="012F7F"/>
          </a:solidFill>
        </p:spPr>
        <p:txBody>
          <a:bodyPr wrap="square" lIns="0" tIns="0" rIns="0" bIns="0" rtlCol="0" anchor="t">
            <a:spAutoFit/>
          </a:bodyPr>
          <a:lstStyle/>
          <a:p>
            <a:pPr marL="194290" lvl="1" algn="just"/>
            <a:r>
              <a:rPr lang="en-US" sz="3000" b="1" smtClean="0">
                <a:solidFill>
                  <a:schemeClr val="bg1"/>
                </a:solidFill>
                <a:latin typeface="Calibri" pitchFamily="34" charset="0"/>
                <a:cs typeface="Calibri" pitchFamily="34" charset="0"/>
              </a:rPr>
              <a:t>Các ngành </a:t>
            </a:r>
            <a:r>
              <a:rPr lang="en-US" sz="3000" b="1" dirty="0" err="1">
                <a:solidFill>
                  <a:schemeClr val="bg1"/>
                </a:solidFill>
                <a:latin typeface="Calibri" pitchFamily="34" charset="0"/>
                <a:cs typeface="Calibri" pitchFamily="34" charset="0"/>
              </a:rPr>
              <a:t>có</a:t>
            </a:r>
            <a:r>
              <a:rPr lang="en-US" sz="3000" b="1" dirty="0">
                <a:solidFill>
                  <a:schemeClr val="bg1"/>
                </a:solidFill>
                <a:latin typeface="Calibri" pitchFamily="34" charset="0"/>
                <a:cs typeface="Calibri" pitchFamily="34" charset="0"/>
              </a:rPr>
              <a:t> </a:t>
            </a:r>
            <a:r>
              <a:rPr lang="en-US" sz="3000" b="1" dirty="0" err="1">
                <a:solidFill>
                  <a:srgbClr val="FFFF00"/>
                </a:solidFill>
                <a:latin typeface="Calibri" pitchFamily="34" charset="0"/>
                <a:cs typeface="Calibri" pitchFamily="34" charset="0"/>
              </a:rPr>
              <a:t>tỉ</a:t>
            </a:r>
            <a:r>
              <a:rPr lang="en-US" sz="3000" b="1" dirty="0">
                <a:solidFill>
                  <a:srgbClr val="FFFF00"/>
                </a:solidFill>
                <a:latin typeface="Calibri" pitchFamily="34" charset="0"/>
                <a:cs typeface="Calibri" pitchFamily="34" charset="0"/>
              </a:rPr>
              <a:t> </a:t>
            </a:r>
            <a:r>
              <a:rPr lang="en-US" sz="3000" b="1" dirty="0" err="1">
                <a:solidFill>
                  <a:srgbClr val="FFFF00"/>
                </a:solidFill>
                <a:latin typeface="Calibri" pitchFamily="34" charset="0"/>
                <a:cs typeface="Calibri" pitchFamily="34" charset="0"/>
              </a:rPr>
              <a:t>trọng</a:t>
            </a:r>
            <a:r>
              <a:rPr lang="en-US" sz="3000" b="1" dirty="0">
                <a:solidFill>
                  <a:srgbClr val="FFFF00"/>
                </a:solidFill>
                <a:latin typeface="Calibri" pitchFamily="34" charset="0"/>
                <a:cs typeface="Calibri" pitchFamily="34" charset="0"/>
              </a:rPr>
              <a:t> </a:t>
            </a:r>
            <a:r>
              <a:rPr lang="en-US" sz="3000" b="1" dirty="0" err="1" smtClean="0">
                <a:solidFill>
                  <a:srgbClr val="FFFF00"/>
                </a:solidFill>
                <a:latin typeface="Calibri" pitchFamily="34" charset="0"/>
                <a:cs typeface="Calibri" pitchFamily="34" charset="0"/>
              </a:rPr>
              <a:t>tăng</a:t>
            </a:r>
            <a:r>
              <a:rPr lang="en-US" sz="3000" b="1" dirty="0" smtClean="0">
                <a:solidFill>
                  <a:srgbClr val="FFFF00"/>
                </a:solidFill>
                <a:latin typeface="Calibri" pitchFamily="34" charset="0"/>
                <a:cs typeface="Calibri" pitchFamily="34" charset="0"/>
              </a:rPr>
              <a:t>:</a:t>
            </a:r>
          </a:p>
          <a:p>
            <a:pPr marL="499059" lvl="1" indent="-304770" algn="just">
              <a:buFont typeface="Arial" panose="020B0604020202020204" pitchFamily="34" charset="0"/>
              <a:buChar char="•"/>
            </a:pPr>
            <a:r>
              <a:rPr lang="vi-VN" sz="3000" b="1" dirty="0">
                <a:solidFill>
                  <a:srgbClr val="FFFF00"/>
                </a:solidFill>
                <a:latin typeface="Calibri" pitchFamily="34" charset="0"/>
                <a:cs typeface="Calibri" pitchFamily="34" charset="0"/>
              </a:rPr>
              <a:t>Nhiệt điện: </a:t>
            </a:r>
            <a:r>
              <a:rPr lang="en-US" sz="3000" b="1" err="1" smtClean="0">
                <a:solidFill>
                  <a:schemeClr val="bg1"/>
                </a:solidFill>
                <a:latin typeface="Calibri" pitchFamily="34" charset="0"/>
                <a:cs typeface="Calibri" pitchFamily="34" charset="0"/>
              </a:rPr>
              <a:t>tăng</a:t>
            </a:r>
            <a:r>
              <a:rPr lang="vi-VN" sz="3000" b="1" smtClean="0">
                <a:solidFill>
                  <a:schemeClr val="bg1"/>
                </a:solidFill>
                <a:latin typeface="Calibri" pitchFamily="34" charset="0"/>
                <a:cs typeface="Calibri" pitchFamily="34" charset="0"/>
              </a:rPr>
              <a:t> từ </a:t>
            </a:r>
            <a:r>
              <a:rPr lang="vi-VN" sz="3000" b="1" dirty="0" smtClean="0">
                <a:solidFill>
                  <a:schemeClr val="bg1"/>
                </a:solidFill>
                <a:latin typeface="Calibri" pitchFamily="34" charset="0"/>
                <a:cs typeface="Calibri" pitchFamily="34" charset="0"/>
              </a:rPr>
              <a:t>5</a:t>
            </a:r>
            <a:r>
              <a:rPr lang="en-US" sz="3000" b="1" dirty="0" smtClean="0">
                <a:solidFill>
                  <a:schemeClr val="bg1"/>
                </a:solidFill>
                <a:latin typeface="Calibri" pitchFamily="34" charset="0"/>
                <a:cs typeface="Calibri" pitchFamily="34" charset="0"/>
              </a:rPr>
              <a:t>6</a:t>
            </a:r>
            <a:r>
              <a:rPr lang="vi-VN" sz="3000" b="1" dirty="0" smtClean="0">
                <a:solidFill>
                  <a:schemeClr val="bg1"/>
                </a:solidFill>
                <a:latin typeface="Calibri" pitchFamily="34" charset="0"/>
                <a:cs typeface="Calibri" pitchFamily="34" charset="0"/>
              </a:rPr>
              <a:t>% </a:t>
            </a:r>
            <a:r>
              <a:rPr lang="en-US" sz="3000" b="1" dirty="0" err="1" smtClean="0">
                <a:solidFill>
                  <a:schemeClr val="bg1"/>
                </a:solidFill>
                <a:latin typeface="Calibri" pitchFamily="34" charset="0"/>
                <a:cs typeface="Calibri" pitchFamily="34" charset="0"/>
              </a:rPr>
              <a:t>lên</a:t>
            </a:r>
            <a:r>
              <a:rPr lang="vi-VN" sz="3000" b="1" dirty="0" smtClean="0">
                <a:solidFill>
                  <a:schemeClr val="bg1"/>
                </a:solidFill>
                <a:latin typeface="Calibri" pitchFamily="34" charset="0"/>
                <a:cs typeface="Calibri" pitchFamily="34" charset="0"/>
              </a:rPr>
              <a:t> </a:t>
            </a:r>
            <a:r>
              <a:rPr lang="vi-VN" sz="3000" b="1" dirty="0">
                <a:solidFill>
                  <a:schemeClr val="bg1"/>
                </a:solidFill>
                <a:latin typeface="Calibri" pitchFamily="34" charset="0"/>
                <a:cs typeface="Calibri" pitchFamily="34" charset="0"/>
              </a:rPr>
              <a:t>56,2%, nhưng </a:t>
            </a:r>
            <a:r>
              <a:rPr lang="vi-VN" sz="3000" b="1" dirty="0">
                <a:solidFill>
                  <a:srgbClr val="FFFF00"/>
                </a:solidFill>
                <a:latin typeface="Calibri" pitchFamily="34" charset="0"/>
                <a:cs typeface="Calibri" pitchFamily="34" charset="0"/>
              </a:rPr>
              <a:t>vẫn chiếm tỷ trọng lớn nhất </a:t>
            </a:r>
            <a:endParaRPr lang="en-US" sz="3000" b="1" dirty="0">
              <a:solidFill>
                <a:srgbClr val="FFFF00"/>
              </a:solidFill>
              <a:latin typeface="Calibri" pitchFamily="34" charset="0"/>
              <a:cs typeface="Calibri" pitchFamily="34" charset="0"/>
            </a:endParaRPr>
          </a:p>
          <a:p>
            <a:pPr marL="499059" lvl="1" indent="-304770" algn="just">
              <a:buFont typeface="Arial" panose="020B0604020202020204" pitchFamily="34" charset="0"/>
              <a:buChar char="•"/>
            </a:pPr>
            <a:r>
              <a:rPr lang="vi-VN" sz="3000" b="1" dirty="0" smtClean="0">
                <a:solidFill>
                  <a:srgbClr val="FFFF00"/>
                </a:solidFill>
                <a:latin typeface="Calibri" pitchFamily="34" charset="0"/>
                <a:cs typeface="Calibri" pitchFamily="34" charset="0"/>
              </a:rPr>
              <a:t>Điện </a:t>
            </a:r>
            <a:r>
              <a:rPr lang="vi-VN" sz="3000" b="1" dirty="0">
                <a:solidFill>
                  <a:srgbClr val="FFFF00"/>
                </a:solidFill>
                <a:latin typeface="Calibri" pitchFamily="34" charset="0"/>
                <a:cs typeface="Calibri" pitchFamily="34" charset="0"/>
              </a:rPr>
              <a:t>gió và điện mặt trời</a:t>
            </a:r>
            <a:r>
              <a:rPr lang="vi-VN" sz="3000" b="1">
                <a:solidFill>
                  <a:srgbClr val="FFFF00"/>
                </a:solidFill>
                <a:latin typeface="Calibri" pitchFamily="34" charset="0"/>
                <a:cs typeface="Calibri" pitchFamily="34" charset="0"/>
              </a:rPr>
              <a:t>: </a:t>
            </a:r>
            <a:r>
              <a:rPr lang="vi-VN" sz="3000" b="1" smtClean="0">
                <a:solidFill>
                  <a:schemeClr val="bg1"/>
                </a:solidFill>
                <a:latin typeface="Calibri" pitchFamily="34" charset="0"/>
                <a:cs typeface="Calibri" pitchFamily="34" charset="0"/>
              </a:rPr>
              <a:t>năm </a:t>
            </a:r>
            <a:r>
              <a:rPr lang="vi-VN" sz="3000" b="1" dirty="0">
                <a:solidFill>
                  <a:schemeClr val="bg1"/>
                </a:solidFill>
                <a:latin typeface="Calibri" pitchFamily="34" charset="0"/>
                <a:cs typeface="Calibri" pitchFamily="34" charset="0"/>
              </a:rPr>
              <a:t>2021, </a:t>
            </a:r>
            <a:r>
              <a:rPr lang="vi-VN" sz="3000" b="1" dirty="0" smtClean="0">
                <a:solidFill>
                  <a:schemeClr val="bg1"/>
                </a:solidFill>
                <a:latin typeface="Calibri" pitchFamily="34" charset="0"/>
                <a:cs typeface="Calibri" pitchFamily="34" charset="0"/>
              </a:rPr>
              <a:t>đạt </a:t>
            </a:r>
            <a:r>
              <a:rPr lang="vi-VN" sz="3000" b="1" dirty="0">
                <a:solidFill>
                  <a:schemeClr val="bg1"/>
                </a:solidFill>
                <a:latin typeface="Calibri" pitchFamily="34" charset="0"/>
                <a:cs typeface="Calibri" pitchFamily="34" charset="0"/>
              </a:rPr>
              <a:t>12,3</a:t>
            </a:r>
            <a:r>
              <a:rPr lang="vi-VN" sz="3000" b="1" dirty="0" smtClean="0">
                <a:solidFill>
                  <a:schemeClr val="bg1"/>
                </a:solidFill>
                <a:latin typeface="Calibri" pitchFamily="34" charset="0"/>
                <a:cs typeface="Calibri" pitchFamily="34" charset="0"/>
              </a:rPr>
              <a:t>%</a:t>
            </a:r>
            <a:r>
              <a:rPr lang="en-US" sz="3000" b="1" dirty="0" smtClean="0">
                <a:solidFill>
                  <a:schemeClr val="bg1"/>
                </a:solidFill>
                <a:latin typeface="Calibri" pitchFamily="34" charset="0"/>
                <a:cs typeface="Calibri" pitchFamily="34" charset="0"/>
              </a:rPr>
              <a:t> </a:t>
            </a:r>
            <a:r>
              <a:rPr lang="en-US" sz="3000" b="1" smtClean="0">
                <a:solidFill>
                  <a:schemeClr val="bg1"/>
                </a:solidFill>
                <a:latin typeface="Calibri" pitchFamily="34" charset="0"/>
                <a:cs typeface="Calibri" pitchFamily="34" charset="0"/>
              </a:rPr>
              <a:t>&gt;&gt;&gt;  </a:t>
            </a:r>
            <a:r>
              <a:rPr lang="vi-VN" sz="3000" b="1" smtClean="0">
                <a:solidFill>
                  <a:schemeClr val="bg1"/>
                </a:solidFill>
                <a:latin typeface="Calibri" pitchFamily="34" charset="0"/>
                <a:cs typeface="Calibri" pitchFamily="34" charset="0"/>
              </a:rPr>
              <a:t>chuyển </a:t>
            </a:r>
            <a:r>
              <a:rPr lang="vi-VN" sz="3000" b="1" dirty="0">
                <a:solidFill>
                  <a:schemeClr val="bg1"/>
                </a:solidFill>
                <a:latin typeface="Calibri" pitchFamily="34" charset="0"/>
                <a:cs typeface="Calibri" pitchFamily="34" charset="0"/>
              </a:rPr>
              <a:t>đổi sang các nguồn </a:t>
            </a:r>
            <a:r>
              <a:rPr lang="vi-VN" sz="3000" b="1" dirty="0">
                <a:solidFill>
                  <a:srgbClr val="FFFF00"/>
                </a:solidFill>
                <a:latin typeface="Calibri" pitchFamily="34" charset="0"/>
                <a:cs typeface="Calibri" pitchFamily="34" charset="0"/>
              </a:rPr>
              <a:t>năng lượng tái tạo.</a:t>
            </a:r>
            <a:endParaRPr lang="en-US" sz="3000" b="1" dirty="0">
              <a:solidFill>
                <a:srgbClr val="FFFF00"/>
              </a:solidFill>
              <a:latin typeface="Calibri" pitchFamily="34" charset="0"/>
              <a:cs typeface="Calibri" pitchFamily="34" charset="0"/>
            </a:endParaRPr>
          </a:p>
        </p:txBody>
      </p:sp>
    </p:spTree>
    <p:extLst>
      <p:ext uri="{BB962C8B-B14F-4D97-AF65-F5344CB8AC3E}">
        <p14:creationId xmlns:p14="http://schemas.microsoft.com/office/powerpoint/2010/main" val="171464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xit" presetSubtype="0" fill="hold" grpId="1" nodeType="clickEffect">
                                  <p:stCondLst>
                                    <p:cond delay="0"/>
                                  </p:stCondLst>
                                  <p:childTnLst>
                                    <p:anim calcmode="lin" valueType="num">
                                      <p:cBhvr>
                                        <p:cTn id="16" dur="1000"/>
                                        <p:tgtEl>
                                          <p:spTgt spid="9"/>
                                        </p:tgtEl>
                                        <p:attrNameLst>
                                          <p:attrName>ppt_x</p:attrName>
                                        </p:attrNameLst>
                                      </p:cBhvr>
                                      <p:tavLst>
                                        <p:tav tm="0">
                                          <p:val>
                                            <p:strVal val="ppt_x"/>
                                          </p:val>
                                        </p:tav>
                                        <p:tav tm="100000">
                                          <p:val>
                                            <p:strVal val="ppt_x-.2"/>
                                          </p:val>
                                        </p:tav>
                                      </p:tavLst>
                                    </p:anim>
                                    <p:anim calcmode="lin" valueType="num">
                                      <p:cBhvr>
                                        <p:cTn id="17" dur="1000"/>
                                        <p:tgtEl>
                                          <p:spTgt spid="9"/>
                                        </p:tgtEl>
                                        <p:attrNameLst>
                                          <p:attrName>ppt_y</p:attrName>
                                        </p:attrNameLst>
                                      </p:cBhvr>
                                      <p:tavLst>
                                        <p:tav tm="0">
                                          <p:val>
                                            <p:strVal val="ppt_y"/>
                                          </p:val>
                                        </p:tav>
                                        <p:tav tm="100000">
                                          <p:val>
                                            <p:strVal val="ppt_y"/>
                                          </p:val>
                                        </p:tav>
                                      </p:tavLst>
                                    </p:anim>
                                    <p:animEffect transition="out" filter="fade">
                                      <p:cBhvr>
                                        <p:cTn id="18" dur="1000"/>
                                        <p:tgtEl>
                                          <p:spTgt spid="9"/>
                                        </p:tgtEl>
                                      </p:cBhvr>
                                    </p:animEffect>
                                    <p:set>
                                      <p:cBhvr>
                                        <p:cTn id="19" dur="1" fill="hold">
                                          <p:stCondLst>
                                            <p:cond delay="9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xit" presetSubtype="0" fill="hold" grpId="1" nodeType="clickEffect">
                                  <p:stCondLst>
                                    <p:cond delay="0"/>
                                  </p:stCondLst>
                                  <p:childTnLst>
                                    <p:anim calcmode="lin" valueType="num">
                                      <p:cBhvr>
                                        <p:cTn id="28" dur="1000"/>
                                        <p:tgtEl>
                                          <p:spTgt spid="10"/>
                                        </p:tgtEl>
                                        <p:attrNameLst>
                                          <p:attrName>ppt_x</p:attrName>
                                        </p:attrNameLst>
                                      </p:cBhvr>
                                      <p:tavLst>
                                        <p:tav tm="0">
                                          <p:val>
                                            <p:strVal val="ppt_x"/>
                                          </p:val>
                                        </p:tav>
                                        <p:tav tm="100000">
                                          <p:val>
                                            <p:strVal val="ppt_x-.2"/>
                                          </p:val>
                                        </p:tav>
                                      </p:tavLst>
                                    </p:anim>
                                    <p:anim calcmode="lin" valueType="num">
                                      <p:cBhvr>
                                        <p:cTn id="29" dur="1000"/>
                                        <p:tgtEl>
                                          <p:spTgt spid="10"/>
                                        </p:tgtEl>
                                        <p:attrNameLst>
                                          <p:attrName>ppt_y</p:attrName>
                                        </p:attrNameLst>
                                      </p:cBhvr>
                                      <p:tavLst>
                                        <p:tav tm="0">
                                          <p:val>
                                            <p:strVal val="ppt_y"/>
                                          </p:val>
                                        </p:tav>
                                        <p:tav tm="100000">
                                          <p:val>
                                            <p:strVal val="ppt_y"/>
                                          </p:val>
                                        </p:tav>
                                      </p:tavLst>
                                    </p:anim>
                                    <p:animEffect transition="out" filter="fade">
                                      <p:cBhvr>
                                        <p:cTn id="30" dur="1000"/>
                                        <p:tgtEl>
                                          <p:spTgt spid="10"/>
                                        </p:tgtEl>
                                      </p:cBhvr>
                                    </p:animEffect>
                                    <p:set>
                                      <p:cBhvr>
                                        <p:cTn id="31"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0" grpId="0" animBg="1"/>
      <p:bldP spid="10"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90949" y="583195"/>
            <a:ext cx="9265765" cy="892546"/>
          </a:xfrm>
          <a:prstGeom prst="rect">
            <a:avLst/>
          </a:prstGeom>
        </p:spPr>
        <p:txBody>
          <a:bodyPr wrap="square" lIns="60954" tIns="30477" rIns="60954" bIns="30477">
            <a:spAutoFit/>
          </a:bodyPr>
          <a:lstStyle/>
          <a:p>
            <a:pPr algn="ctr"/>
            <a:r>
              <a:rPr lang="vi-VN" sz="2700" b="1" dirty="0">
                <a:latin typeface="Calibri" pitchFamily="34" charset="0"/>
                <a:cs typeface="Calibri" pitchFamily="34" charset="0"/>
              </a:rPr>
              <a:t>Bảng 7.2</a:t>
            </a:r>
            <a:r>
              <a:rPr lang="vi-VN" sz="2700" b="1">
                <a:latin typeface="Calibri" pitchFamily="34" charset="0"/>
                <a:cs typeface="Calibri" pitchFamily="34" charset="0"/>
              </a:rPr>
              <a:t>. </a:t>
            </a:r>
            <a:r>
              <a:rPr lang="en-US" sz="2700" b="1" smtClean="0">
                <a:latin typeface="Calibri" pitchFamily="34" charset="0"/>
                <a:cs typeface="Calibri" pitchFamily="34" charset="0"/>
              </a:rPr>
              <a:t>Sản lượng một số sản phẩm của ngành công nghiệp sản xuất, chế biến thực phẩm ở nước ta, giai đoạn</a:t>
            </a:r>
            <a:r>
              <a:rPr lang="vi-VN" sz="2700" b="1" smtClean="0">
                <a:latin typeface="Calibri" pitchFamily="34" charset="0"/>
                <a:cs typeface="Calibri" pitchFamily="34" charset="0"/>
              </a:rPr>
              <a:t> </a:t>
            </a:r>
            <a:r>
              <a:rPr lang="vi-VN" sz="2700" b="1">
                <a:latin typeface="Calibri" pitchFamily="34" charset="0"/>
                <a:cs typeface="Calibri" pitchFamily="34" charset="0"/>
              </a:rPr>
              <a:t>2010 </a:t>
            </a:r>
            <a:r>
              <a:rPr lang="en-US" sz="2700" b="1" smtClean="0">
                <a:latin typeface="Calibri" pitchFamily="34" charset="0"/>
                <a:cs typeface="Calibri" pitchFamily="34" charset="0"/>
              </a:rPr>
              <a:t>-</a:t>
            </a:r>
            <a:r>
              <a:rPr lang="vi-VN" sz="2700" b="1" smtClean="0">
                <a:latin typeface="Calibri" pitchFamily="34" charset="0"/>
                <a:cs typeface="Calibri" pitchFamily="34" charset="0"/>
              </a:rPr>
              <a:t> </a:t>
            </a:r>
            <a:r>
              <a:rPr lang="vi-VN" sz="2700" b="1" dirty="0">
                <a:latin typeface="Calibri" pitchFamily="34" charset="0"/>
                <a:cs typeface="Calibri" pitchFamily="34" charset="0"/>
              </a:rPr>
              <a:t>2021</a:t>
            </a:r>
            <a:endParaRPr lang="en-US" sz="2700" b="1" dirty="0">
              <a:latin typeface="Calibri" pitchFamily="34" charset="0"/>
              <a:cs typeface="Calibri" pitchFamily="34" charset="0"/>
            </a:endParaRPr>
          </a:p>
        </p:txBody>
      </p:sp>
      <p:sp>
        <p:nvSpPr>
          <p:cNvPr id="8" name="TextBox 25"/>
          <p:cNvSpPr txBox="1"/>
          <p:nvPr/>
        </p:nvSpPr>
        <p:spPr>
          <a:xfrm>
            <a:off x="152400" y="6028482"/>
            <a:ext cx="11836402" cy="525785"/>
          </a:xfrm>
          <a:prstGeom prst="rect">
            <a:avLst/>
          </a:prstGeom>
          <a:solidFill>
            <a:srgbClr val="012F7F"/>
          </a:solidFill>
        </p:spPr>
        <p:txBody>
          <a:bodyPr wrap="square" lIns="0" tIns="0" rIns="0" bIns="0" rtlCol="0" anchor="t">
            <a:spAutoFit/>
          </a:bodyPr>
          <a:lstStyle/>
          <a:p>
            <a:pPr marL="194290" lvl="1" algn="just">
              <a:lnSpc>
                <a:spcPts val="4067"/>
              </a:lnSpc>
            </a:pPr>
            <a:r>
              <a:rPr lang="vi-VN" sz="2900" b="1" smtClean="0">
                <a:solidFill>
                  <a:schemeClr val="bg1"/>
                </a:solidFill>
                <a:latin typeface="Calibri" pitchFamily="34" charset="0"/>
                <a:cs typeface="Calibri" pitchFamily="34" charset="0"/>
              </a:rPr>
              <a:t>- S</a:t>
            </a:r>
            <a:r>
              <a:rPr lang="en-US" sz="2900" b="1" smtClean="0">
                <a:solidFill>
                  <a:schemeClr val="bg1"/>
                </a:solidFill>
                <a:latin typeface="Calibri" pitchFamily="34" charset="0"/>
                <a:cs typeface="Calibri" pitchFamily="34" charset="0"/>
              </a:rPr>
              <a:t>ản</a:t>
            </a:r>
            <a:r>
              <a:rPr lang="vi-VN" sz="2900" b="1" smtClean="0">
                <a:solidFill>
                  <a:schemeClr val="bg1"/>
                </a:solidFill>
                <a:latin typeface="Calibri" pitchFamily="34" charset="0"/>
                <a:cs typeface="Calibri" pitchFamily="34" charset="0"/>
              </a:rPr>
              <a:t> </a:t>
            </a:r>
            <a:r>
              <a:rPr lang="vi-VN" sz="2900" b="1" dirty="0">
                <a:solidFill>
                  <a:schemeClr val="bg1"/>
                </a:solidFill>
                <a:latin typeface="Calibri" pitchFamily="34" charset="0"/>
                <a:cs typeface="Calibri" pitchFamily="34" charset="0"/>
              </a:rPr>
              <a:t>lượng </a:t>
            </a:r>
            <a:r>
              <a:rPr lang="vi-VN" sz="2900" b="1" dirty="0" smtClean="0">
                <a:solidFill>
                  <a:srgbClr val="FFFF00"/>
                </a:solidFill>
                <a:latin typeface="Calibri" pitchFamily="34" charset="0"/>
                <a:cs typeface="Calibri" pitchFamily="34" charset="0"/>
              </a:rPr>
              <a:t>SỮA TƯƠI </a:t>
            </a:r>
            <a:r>
              <a:rPr lang="vi-VN" sz="2900" b="1" smtClean="0">
                <a:solidFill>
                  <a:srgbClr val="FFFF00"/>
                </a:solidFill>
                <a:latin typeface="Calibri" pitchFamily="34" charset="0"/>
                <a:cs typeface="Calibri" pitchFamily="34" charset="0"/>
              </a:rPr>
              <a:t>tăng </a:t>
            </a:r>
            <a:r>
              <a:rPr lang="vi-VN" sz="2900" b="1" smtClean="0">
                <a:solidFill>
                  <a:schemeClr val="bg1"/>
                </a:solidFill>
                <a:latin typeface="Calibri" pitchFamily="34" charset="0"/>
                <a:cs typeface="Calibri" pitchFamily="34" charset="0"/>
              </a:rPr>
              <a:t>tăng </a:t>
            </a:r>
            <a:r>
              <a:rPr lang="vi-VN" sz="2900" b="1" dirty="0" smtClean="0">
                <a:solidFill>
                  <a:schemeClr val="bg1"/>
                </a:solidFill>
                <a:latin typeface="Calibri" pitchFamily="34" charset="0"/>
                <a:cs typeface="Calibri" pitchFamily="34" charset="0"/>
              </a:rPr>
              <a:t>767,6 </a:t>
            </a:r>
            <a:r>
              <a:rPr lang="vi-VN" sz="2900" b="1" dirty="0">
                <a:solidFill>
                  <a:schemeClr val="bg1"/>
                </a:solidFill>
                <a:latin typeface="Calibri" pitchFamily="34" charset="0"/>
                <a:cs typeface="Calibri" pitchFamily="34" charset="0"/>
              </a:rPr>
              <a:t>triệu </a:t>
            </a:r>
            <a:r>
              <a:rPr lang="en-US" sz="2900" b="1" dirty="0" err="1" smtClean="0">
                <a:solidFill>
                  <a:schemeClr val="bg1"/>
                </a:solidFill>
                <a:latin typeface="Calibri" pitchFamily="34" charset="0"/>
                <a:cs typeface="Calibri" pitchFamily="34" charset="0"/>
              </a:rPr>
              <a:t>lít</a:t>
            </a:r>
            <a:r>
              <a:rPr lang="en-US" sz="2900" b="1" dirty="0" smtClean="0">
                <a:solidFill>
                  <a:schemeClr val="bg1"/>
                </a:solidFill>
                <a:latin typeface="Calibri" pitchFamily="34" charset="0"/>
                <a:cs typeface="Calibri" pitchFamily="34" charset="0"/>
              </a:rPr>
              <a:t>,</a:t>
            </a:r>
            <a:r>
              <a:rPr lang="vi-VN" sz="2900" b="1" dirty="0" smtClean="0">
                <a:solidFill>
                  <a:schemeClr val="bg1"/>
                </a:solidFill>
                <a:latin typeface="Calibri" pitchFamily="34" charset="0"/>
                <a:cs typeface="Calibri" pitchFamily="34" charset="0"/>
              </a:rPr>
              <a:t> </a:t>
            </a:r>
            <a:r>
              <a:rPr lang="vi-VN" sz="2900" b="1">
                <a:solidFill>
                  <a:schemeClr val="bg1"/>
                </a:solidFill>
                <a:latin typeface="Calibri" pitchFamily="34" charset="0"/>
                <a:cs typeface="Calibri" pitchFamily="34" charset="0"/>
              </a:rPr>
              <a:t>gấp </a:t>
            </a:r>
            <a:r>
              <a:rPr lang="en-US" sz="2900" b="1" smtClean="0">
                <a:solidFill>
                  <a:srgbClr val="FFFF00"/>
                </a:solidFill>
                <a:latin typeface="Calibri" pitchFamily="34" charset="0"/>
                <a:cs typeface="Calibri" pitchFamily="34" charset="0"/>
              </a:rPr>
              <a:t>2,5</a:t>
            </a:r>
            <a:r>
              <a:rPr lang="vi-VN" sz="2900" b="1" smtClean="0">
                <a:solidFill>
                  <a:srgbClr val="FFFF00"/>
                </a:solidFill>
                <a:latin typeface="Calibri" pitchFamily="34" charset="0"/>
                <a:cs typeface="Calibri" pitchFamily="34" charset="0"/>
              </a:rPr>
              <a:t> lần</a:t>
            </a:r>
            <a:endParaRPr lang="vi-VN" sz="2900" b="1" dirty="0">
              <a:solidFill>
                <a:schemeClr val="bg1"/>
              </a:solidFill>
              <a:latin typeface="Calibri" pitchFamily="34" charset="0"/>
              <a:cs typeface="Calibri" pitchFamily="34" charset="0"/>
            </a:endParaRPr>
          </a:p>
        </p:txBody>
      </p:sp>
      <p:sp>
        <p:nvSpPr>
          <p:cNvPr id="9" name="TextBox 25"/>
          <p:cNvSpPr txBox="1"/>
          <p:nvPr/>
        </p:nvSpPr>
        <p:spPr>
          <a:xfrm>
            <a:off x="152400" y="6090904"/>
            <a:ext cx="11836402" cy="525785"/>
          </a:xfrm>
          <a:prstGeom prst="rect">
            <a:avLst/>
          </a:prstGeom>
          <a:solidFill>
            <a:srgbClr val="012F7F"/>
          </a:solidFill>
        </p:spPr>
        <p:txBody>
          <a:bodyPr wrap="square" lIns="0" tIns="0" rIns="0" bIns="0" rtlCol="0" anchor="t">
            <a:spAutoFit/>
          </a:bodyPr>
          <a:lstStyle/>
          <a:p>
            <a:pPr marL="194290" lvl="1" algn="just">
              <a:lnSpc>
                <a:spcPts val="4067"/>
              </a:lnSpc>
            </a:pPr>
            <a:r>
              <a:rPr lang="vi-VN" sz="2900" b="1" dirty="0">
                <a:solidFill>
                  <a:schemeClr val="bg1"/>
                </a:solidFill>
                <a:latin typeface="Calibri" pitchFamily="34" charset="0"/>
                <a:cs typeface="Calibri" pitchFamily="34" charset="0"/>
              </a:rPr>
              <a:t>- Sản lượng </a:t>
            </a:r>
            <a:r>
              <a:rPr lang="vi-VN" sz="2900" b="1" dirty="0" smtClean="0">
                <a:solidFill>
                  <a:srgbClr val="FFFF00"/>
                </a:solidFill>
                <a:latin typeface="Calibri" pitchFamily="34" charset="0"/>
                <a:cs typeface="Calibri" pitchFamily="34" charset="0"/>
              </a:rPr>
              <a:t>THUỶ SẢN ƯỚP </a:t>
            </a:r>
            <a:r>
              <a:rPr lang="vi-VN" sz="2900" b="1" smtClean="0">
                <a:solidFill>
                  <a:srgbClr val="FFFF00"/>
                </a:solidFill>
                <a:latin typeface="Calibri" pitchFamily="34" charset="0"/>
                <a:cs typeface="Calibri" pitchFamily="34" charset="0"/>
              </a:rPr>
              <a:t>ĐÔNG </a:t>
            </a:r>
            <a:r>
              <a:rPr lang="vi-VN" sz="2900" b="1" smtClean="0">
                <a:solidFill>
                  <a:schemeClr val="bg1"/>
                </a:solidFill>
                <a:latin typeface="Calibri" pitchFamily="34" charset="0"/>
                <a:cs typeface="Calibri" pitchFamily="34" charset="0"/>
              </a:rPr>
              <a:t>tăng 0,8</a:t>
            </a:r>
            <a:r>
              <a:rPr lang="en-US" sz="2900" b="1" smtClean="0">
                <a:solidFill>
                  <a:schemeClr val="bg1"/>
                </a:solidFill>
                <a:latin typeface="Calibri" pitchFamily="34" charset="0"/>
                <a:cs typeface="Calibri" pitchFamily="34" charset="0"/>
              </a:rPr>
              <a:t> </a:t>
            </a:r>
            <a:r>
              <a:rPr lang="vi-VN" sz="2900" b="1" smtClean="0">
                <a:solidFill>
                  <a:schemeClr val="bg1"/>
                </a:solidFill>
                <a:latin typeface="Calibri" pitchFamily="34" charset="0"/>
                <a:cs typeface="Calibri" pitchFamily="34" charset="0"/>
              </a:rPr>
              <a:t> </a:t>
            </a:r>
            <a:r>
              <a:rPr lang="vi-VN" sz="2900" b="1" dirty="0">
                <a:solidFill>
                  <a:schemeClr val="bg1"/>
                </a:solidFill>
                <a:latin typeface="Calibri" pitchFamily="34" charset="0"/>
                <a:cs typeface="Calibri" pitchFamily="34" charset="0"/>
              </a:rPr>
              <a:t>triệu </a:t>
            </a:r>
            <a:r>
              <a:rPr lang="en-US" sz="2900" b="1" dirty="0" err="1" smtClean="0">
                <a:solidFill>
                  <a:schemeClr val="bg1"/>
                </a:solidFill>
                <a:latin typeface="Calibri" pitchFamily="34" charset="0"/>
                <a:cs typeface="Calibri" pitchFamily="34" charset="0"/>
              </a:rPr>
              <a:t>tấn</a:t>
            </a:r>
            <a:r>
              <a:rPr lang="en-US" sz="2900" b="1" dirty="0">
                <a:solidFill>
                  <a:schemeClr val="bg1"/>
                </a:solidFill>
                <a:latin typeface="Calibri" pitchFamily="34" charset="0"/>
                <a:cs typeface="Calibri" pitchFamily="34" charset="0"/>
              </a:rPr>
              <a:t>,</a:t>
            </a:r>
            <a:r>
              <a:rPr lang="vi-VN" sz="2900" b="1" dirty="0" smtClean="0">
                <a:solidFill>
                  <a:schemeClr val="bg1"/>
                </a:solidFill>
                <a:latin typeface="Calibri" pitchFamily="34" charset="0"/>
                <a:cs typeface="Calibri" pitchFamily="34" charset="0"/>
              </a:rPr>
              <a:t> </a:t>
            </a:r>
            <a:r>
              <a:rPr lang="vi-VN" sz="2900" b="1" dirty="0">
                <a:solidFill>
                  <a:schemeClr val="bg1"/>
                </a:solidFill>
                <a:latin typeface="Calibri" pitchFamily="34" charset="0"/>
                <a:cs typeface="Calibri" pitchFamily="34" charset="0"/>
              </a:rPr>
              <a:t>gấp </a:t>
            </a:r>
            <a:r>
              <a:rPr lang="en-US" sz="2900" b="1" dirty="0" smtClean="0">
                <a:solidFill>
                  <a:srgbClr val="FFFF00"/>
                </a:solidFill>
                <a:latin typeface="Calibri" pitchFamily="34" charset="0"/>
                <a:cs typeface="Calibri" pitchFamily="34" charset="0"/>
              </a:rPr>
              <a:t>1,</a:t>
            </a:r>
            <a:r>
              <a:rPr lang="vi-VN" sz="2900" b="1" dirty="0" smtClean="0">
                <a:solidFill>
                  <a:srgbClr val="FFFF00"/>
                </a:solidFill>
                <a:latin typeface="Calibri" pitchFamily="34" charset="0"/>
                <a:cs typeface="Calibri" pitchFamily="34" charset="0"/>
              </a:rPr>
              <a:t>6 lần</a:t>
            </a:r>
            <a:r>
              <a:rPr lang="vi-VN" sz="2900" b="1" dirty="0" smtClean="0">
                <a:solidFill>
                  <a:schemeClr val="bg1"/>
                </a:solidFill>
                <a:latin typeface="Calibri" pitchFamily="34" charset="0"/>
                <a:cs typeface="Calibri" pitchFamily="34" charset="0"/>
              </a:rPr>
              <a:t>)</a:t>
            </a:r>
            <a:endParaRPr lang="vi-VN" sz="2900" b="1" dirty="0">
              <a:solidFill>
                <a:schemeClr val="bg1"/>
              </a:solidFill>
              <a:latin typeface="Calibri" pitchFamily="34" charset="0"/>
              <a:cs typeface="Calibri" pitchFamily="34" charset="0"/>
            </a:endParaRPr>
          </a:p>
        </p:txBody>
      </p:sp>
      <p:sp>
        <p:nvSpPr>
          <p:cNvPr id="10" name="TextBox 25"/>
          <p:cNvSpPr txBox="1"/>
          <p:nvPr/>
        </p:nvSpPr>
        <p:spPr>
          <a:xfrm>
            <a:off x="157660" y="6127257"/>
            <a:ext cx="11836402" cy="525785"/>
          </a:xfrm>
          <a:prstGeom prst="rect">
            <a:avLst/>
          </a:prstGeom>
          <a:solidFill>
            <a:srgbClr val="012F7F"/>
          </a:solidFill>
        </p:spPr>
        <p:txBody>
          <a:bodyPr wrap="square" lIns="0" tIns="0" rIns="0" bIns="0" rtlCol="0" anchor="t">
            <a:spAutoFit/>
          </a:bodyPr>
          <a:lstStyle/>
          <a:p>
            <a:pPr marL="194290" lvl="1" algn="just">
              <a:lnSpc>
                <a:spcPts val="4067"/>
              </a:lnSpc>
            </a:pPr>
            <a:r>
              <a:rPr lang="vi-VN" sz="2900" b="1" dirty="0">
                <a:solidFill>
                  <a:schemeClr val="bg1"/>
                </a:solidFill>
                <a:latin typeface="Calibri" pitchFamily="34" charset="0"/>
                <a:cs typeface="Calibri" pitchFamily="34" charset="0"/>
              </a:rPr>
              <a:t>- Sản lượng </a:t>
            </a:r>
            <a:r>
              <a:rPr lang="vi-VN" sz="2900" b="1" dirty="0" smtClean="0">
                <a:solidFill>
                  <a:srgbClr val="FFFF00"/>
                </a:solidFill>
                <a:latin typeface="Calibri" pitchFamily="34" charset="0"/>
                <a:cs typeface="Calibri" pitchFamily="34" charset="0"/>
              </a:rPr>
              <a:t>GẠO XAY </a:t>
            </a:r>
            <a:r>
              <a:rPr lang="vi-VN" sz="2900" b="1" smtClean="0">
                <a:solidFill>
                  <a:srgbClr val="FFFF00"/>
                </a:solidFill>
                <a:latin typeface="Calibri" pitchFamily="34" charset="0"/>
                <a:cs typeface="Calibri" pitchFamily="34" charset="0"/>
              </a:rPr>
              <a:t>XÁT </a:t>
            </a:r>
            <a:r>
              <a:rPr lang="en-US" sz="2900" b="1" smtClean="0">
                <a:solidFill>
                  <a:srgbClr val="FFFF00"/>
                </a:solidFill>
                <a:latin typeface="Calibri" pitchFamily="34" charset="0"/>
                <a:cs typeface="Calibri" pitchFamily="34" charset="0"/>
              </a:rPr>
              <a:t> </a:t>
            </a:r>
            <a:r>
              <a:rPr lang="vi-VN" sz="2900" b="1" smtClean="0">
                <a:solidFill>
                  <a:schemeClr val="bg1"/>
                </a:solidFill>
                <a:latin typeface="Calibri" pitchFamily="34" charset="0"/>
                <a:cs typeface="Calibri" pitchFamily="34" charset="0"/>
              </a:rPr>
              <a:t>tăng </a:t>
            </a:r>
            <a:r>
              <a:rPr lang="vi-VN" sz="2900" b="1" dirty="0">
                <a:solidFill>
                  <a:schemeClr val="bg1"/>
                </a:solidFill>
                <a:latin typeface="Calibri" pitchFamily="34" charset="0"/>
                <a:cs typeface="Calibri" pitchFamily="34" charset="0"/>
              </a:rPr>
              <a:t>lên </a:t>
            </a:r>
            <a:r>
              <a:rPr lang="vi-VN" sz="2900" b="1" dirty="0" smtClean="0">
                <a:solidFill>
                  <a:schemeClr val="bg1"/>
                </a:solidFill>
                <a:latin typeface="Calibri" pitchFamily="34" charset="0"/>
                <a:cs typeface="Calibri" pitchFamily="34" charset="0"/>
              </a:rPr>
              <a:t>6,07 </a:t>
            </a:r>
            <a:r>
              <a:rPr lang="vi-VN" sz="2900" b="1">
                <a:solidFill>
                  <a:schemeClr val="bg1"/>
                </a:solidFill>
                <a:latin typeface="Calibri" pitchFamily="34" charset="0"/>
                <a:cs typeface="Calibri" pitchFamily="34" charset="0"/>
              </a:rPr>
              <a:t>triệu </a:t>
            </a:r>
            <a:r>
              <a:rPr lang="vi-VN" sz="2900" b="1" smtClean="0">
                <a:solidFill>
                  <a:schemeClr val="bg1"/>
                </a:solidFill>
                <a:latin typeface="Calibri" pitchFamily="34" charset="0"/>
                <a:cs typeface="Calibri" pitchFamily="34" charset="0"/>
              </a:rPr>
              <a:t>tấn</a:t>
            </a:r>
            <a:r>
              <a:rPr lang="en-US" sz="2900" b="1" smtClean="0">
                <a:solidFill>
                  <a:schemeClr val="bg1"/>
                </a:solidFill>
                <a:latin typeface="Calibri" pitchFamily="34" charset="0"/>
                <a:cs typeface="Calibri" pitchFamily="34" charset="0"/>
              </a:rPr>
              <a:t>,</a:t>
            </a:r>
            <a:r>
              <a:rPr lang="vi-VN" sz="2900" b="1" smtClean="0">
                <a:solidFill>
                  <a:schemeClr val="bg1"/>
                </a:solidFill>
                <a:latin typeface="Calibri" pitchFamily="34" charset="0"/>
                <a:cs typeface="Calibri" pitchFamily="34" charset="0"/>
              </a:rPr>
              <a:t> </a:t>
            </a:r>
            <a:r>
              <a:rPr lang="vi-VN" sz="2900" b="1">
                <a:solidFill>
                  <a:schemeClr val="bg1"/>
                </a:solidFill>
                <a:latin typeface="Calibri" pitchFamily="34" charset="0"/>
                <a:cs typeface="Calibri" pitchFamily="34" charset="0"/>
              </a:rPr>
              <a:t>gấp </a:t>
            </a:r>
            <a:r>
              <a:rPr lang="vi-VN" sz="2900" b="1" smtClean="0">
                <a:solidFill>
                  <a:srgbClr val="FFFF00"/>
                </a:solidFill>
                <a:latin typeface="Calibri" pitchFamily="34" charset="0"/>
                <a:cs typeface="Calibri" pitchFamily="34" charset="0"/>
              </a:rPr>
              <a:t>1,</a:t>
            </a:r>
            <a:r>
              <a:rPr lang="en-US" sz="2900" b="1" smtClean="0">
                <a:solidFill>
                  <a:srgbClr val="FFFF00"/>
                </a:solidFill>
                <a:latin typeface="Calibri" pitchFamily="34" charset="0"/>
                <a:cs typeface="Calibri" pitchFamily="34" charset="0"/>
              </a:rPr>
              <a:t>2 </a:t>
            </a:r>
            <a:r>
              <a:rPr lang="vi-VN" sz="2900" b="1" smtClean="0">
                <a:solidFill>
                  <a:srgbClr val="FFFF00"/>
                </a:solidFill>
                <a:latin typeface="Calibri" pitchFamily="34" charset="0"/>
                <a:cs typeface="Calibri" pitchFamily="34" charset="0"/>
              </a:rPr>
              <a:t>lần</a:t>
            </a:r>
            <a:r>
              <a:rPr lang="en-US" sz="2900" b="1" smtClean="0">
                <a:solidFill>
                  <a:srgbClr val="FFFF00"/>
                </a:solidFill>
                <a:latin typeface="Calibri" pitchFamily="34" charset="0"/>
                <a:cs typeface="Calibri" pitchFamily="34" charset="0"/>
              </a:rPr>
              <a:t> </a:t>
            </a:r>
            <a:endParaRPr lang="vi-VN" sz="2900" b="1" dirty="0">
              <a:solidFill>
                <a:schemeClr val="bg1"/>
              </a:solidFill>
              <a:latin typeface="Calibri" pitchFamily="34" charset="0"/>
              <a:cs typeface="Calibri" pitchFamily="34" charset="0"/>
            </a:endParaRPr>
          </a:p>
        </p:txBody>
      </p:sp>
      <p:sp>
        <p:nvSpPr>
          <p:cNvPr id="11" name="TextBox 25"/>
          <p:cNvSpPr txBox="1"/>
          <p:nvPr/>
        </p:nvSpPr>
        <p:spPr>
          <a:xfrm>
            <a:off x="157660" y="6116998"/>
            <a:ext cx="11836402" cy="492571"/>
          </a:xfrm>
          <a:prstGeom prst="rect">
            <a:avLst/>
          </a:prstGeom>
          <a:solidFill>
            <a:srgbClr val="012F7F"/>
          </a:solidFill>
        </p:spPr>
        <p:txBody>
          <a:bodyPr wrap="square" lIns="0" tIns="0" rIns="0" bIns="0" rtlCol="0" anchor="t">
            <a:spAutoFit/>
          </a:bodyPr>
          <a:lstStyle/>
          <a:p>
            <a:pPr marL="194290" lvl="1" algn="just">
              <a:lnSpc>
                <a:spcPts val="4067"/>
              </a:lnSpc>
            </a:pPr>
            <a:r>
              <a:rPr lang="vi-VN" sz="2900" b="1" dirty="0">
                <a:solidFill>
                  <a:schemeClr val="bg1"/>
                </a:solidFill>
                <a:latin typeface="Calibri" pitchFamily="34" charset="0"/>
                <a:cs typeface="Calibri" pitchFamily="34" charset="0"/>
              </a:rPr>
              <a:t>- Sản lượng </a:t>
            </a:r>
            <a:r>
              <a:rPr lang="vi-VN" sz="2900" b="1" dirty="0" smtClean="0">
                <a:solidFill>
                  <a:srgbClr val="FFFF00"/>
                </a:solidFill>
                <a:latin typeface="Calibri" pitchFamily="34" charset="0"/>
                <a:cs typeface="Calibri" pitchFamily="34" charset="0"/>
              </a:rPr>
              <a:t>ĐƯỜNG </a:t>
            </a:r>
            <a:r>
              <a:rPr lang="vi-VN" sz="2900" b="1" smtClean="0">
                <a:solidFill>
                  <a:srgbClr val="FFFF00"/>
                </a:solidFill>
                <a:latin typeface="Calibri" pitchFamily="34" charset="0"/>
                <a:cs typeface="Calibri" pitchFamily="34" charset="0"/>
              </a:rPr>
              <a:t>KÍNH </a:t>
            </a:r>
            <a:r>
              <a:rPr lang="en-US" sz="2900" b="1" smtClean="0">
                <a:solidFill>
                  <a:srgbClr val="FFFF00"/>
                </a:solidFill>
                <a:latin typeface="Calibri" pitchFamily="34" charset="0"/>
                <a:cs typeface="Calibri" pitchFamily="34" charset="0"/>
              </a:rPr>
              <a:t> </a:t>
            </a:r>
            <a:r>
              <a:rPr lang="vi-VN" sz="2900" b="1" smtClean="0">
                <a:solidFill>
                  <a:schemeClr val="bg1"/>
                </a:solidFill>
                <a:latin typeface="Calibri" pitchFamily="34" charset="0"/>
                <a:cs typeface="Calibri" pitchFamily="34" charset="0"/>
              </a:rPr>
              <a:t>tăng </a:t>
            </a:r>
            <a:r>
              <a:rPr lang="vi-VN" sz="2900" b="1" dirty="0" smtClean="0">
                <a:solidFill>
                  <a:schemeClr val="bg1"/>
                </a:solidFill>
                <a:latin typeface="Calibri" pitchFamily="34" charset="0"/>
                <a:cs typeface="Calibri" pitchFamily="34" charset="0"/>
              </a:rPr>
              <a:t>0,38 </a:t>
            </a:r>
            <a:r>
              <a:rPr lang="en-US" sz="2900" b="1" err="1" smtClean="0">
                <a:solidFill>
                  <a:schemeClr val="bg1"/>
                </a:solidFill>
                <a:latin typeface="Calibri" pitchFamily="34" charset="0"/>
                <a:cs typeface="Calibri" pitchFamily="34" charset="0"/>
              </a:rPr>
              <a:t>triệu</a:t>
            </a:r>
            <a:r>
              <a:rPr lang="vi-VN" sz="2900" b="1" smtClean="0">
                <a:solidFill>
                  <a:schemeClr val="bg1"/>
                </a:solidFill>
                <a:latin typeface="Calibri" pitchFamily="34" charset="0"/>
                <a:cs typeface="Calibri" pitchFamily="34" charset="0"/>
              </a:rPr>
              <a:t> tấn</a:t>
            </a:r>
            <a:r>
              <a:rPr lang="en-US" sz="2900" b="1" smtClean="0">
                <a:solidFill>
                  <a:schemeClr val="bg1"/>
                </a:solidFill>
                <a:latin typeface="Calibri" pitchFamily="34" charset="0"/>
                <a:cs typeface="Calibri" pitchFamily="34" charset="0"/>
              </a:rPr>
              <a:t>,</a:t>
            </a:r>
            <a:r>
              <a:rPr lang="vi-VN" sz="2900" b="1" smtClean="0">
                <a:solidFill>
                  <a:schemeClr val="bg1"/>
                </a:solidFill>
                <a:latin typeface="Calibri" pitchFamily="34" charset="0"/>
                <a:cs typeface="Calibri" pitchFamily="34" charset="0"/>
              </a:rPr>
              <a:t> </a:t>
            </a:r>
            <a:r>
              <a:rPr lang="vi-VN" sz="2900" b="1" dirty="0">
                <a:solidFill>
                  <a:schemeClr val="bg1"/>
                </a:solidFill>
                <a:latin typeface="Calibri" pitchFamily="34" charset="0"/>
                <a:cs typeface="Calibri" pitchFamily="34" charset="0"/>
              </a:rPr>
              <a:t>gấp </a:t>
            </a:r>
            <a:r>
              <a:rPr lang="en-US" sz="2900" b="1" smtClean="0">
                <a:solidFill>
                  <a:srgbClr val="FFFF00"/>
                </a:solidFill>
                <a:latin typeface="Calibri" pitchFamily="34" charset="0"/>
                <a:cs typeface="Calibri" pitchFamily="34" charset="0"/>
              </a:rPr>
              <a:t>1,3</a:t>
            </a:r>
            <a:r>
              <a:rPr lang="vi-VN" sz="2900" b="1" smtClean="0">
                <a:solidFill>
                  <a:srgbClr val="FFFF00"/>
                </a:solidFill>
                <a:latin typeface="Calibri" pitchFamily="34" charset="0"/>
                <a:cs typeface="Calibri" pitchFamily="34" charset="0"/>
              </a:rPr>
              <a:t> lần</a:t>
            </a:r>
            <a:r>
              <a:rPr lang="vi-VN" sz="2900" b="1" smtClean="0">
                <a:solidFill>
                  <a:schemeClr val="bg1"/>
                </a:solidFill>
                <a:latin typeface="Calibri" pitchFamily="34" charset="0"/>
                <a:cs typeface="Calibri" pitchFamily="34" charset="0"/>
              </a:rPr>
              <a:t> </a:t>
            </a:r>
            <a:endParaRPr lang="en-US" sz="2900" b="1" dirty="0">
              <a:solidFill>
                <a:srgbClr val="FFFF00"/>
              </a:solidFill>
              <a:latin typeface="Calibri" pitchFamily="34" charset="0"/>
              <a:cs typeface="Calibri" pitchFamily="34" charset="0"/>
            </a:endParaRPr>
          </a:p>
        </p:txBody>
      </p:sp>
      <p:sp>
        <p:nvSpPr>
          <p:cNvPr id="13" name="TextBox 25"/>
          <p:cNvSpPr txBox="1"/>
          <p:nvPr/>
        </p:nvSpPr>
        <p:spPr>
          <a:xfrm>
            <a:off x="152400" y="6104745"/>
            <a:ext cx="11836402" cy="492571"/>
          </a:xfrm>
          <a:prstGeom prst="rect">
            <a:avLst/>
          </a:prstGeom>
          <a:solidFill>
            <a:srgbClr val="012F7F"/>
          </a:solidFill>
        </p:spPr>
        <p:txBody>
          <a:bodyPr wrap="square" lIns="0" tIns="0" rIns="0" bIns="0" rtlCol="0" anchor="t">
            <a:spAutoFit/>
          </a:bodyPr>
          <a:lstStyle/>
          <a:p>
            <a:pPr marL="194290" lvl="1" algn="just">
              <a:lnSpc>
                <a:spcPts val="4067"/>
              </a:lnSpc>
            </a:pPr>
            <a:r>
              <a:rPr lang="vi-VN" sz="2900" b="1" dirty="0">
                <a:solidFill>
                  <a:schemeClr val="bg1"/>
                </a:solidFill>
                <a:latin typeface="Calibri" pitchFamily="34" charset="0"/>
                <a:cs typeface="Calibri" pitchFamily="34" charset="0"/>
              </a:rPr>
              <a:t>- Sản lượng </a:t>
            </a:r>
            <a:r>
              <a:rPr lang="vi-VN" sz="2900" b="1" dirty="0" smtClean="0">
                <a:solidFill>
                  <a:srgbClr val="FFFF00"/>
                </a:solidFill>
                <a:latin typeface="Calibri" pitchFamily="34" charset="0"/>
                <a:cs typeface="Calibri" pitchFamily="34" charset="0"/>
              </a:rPr>
              <a:t>DẦU THỰC VẬT TINH </a:t>
            </a:r>
            <a:r>
              <a:rPr lang="vi-VN" sz="2900" b="1" smtClean="0">
                <a:solidFill>
                  <a:srgbClr val="FFFF00"/>
                </a:solidFill>
                <a:latin typeface="Calibri" pitchFamily="34" charset="0"/>
                <a:cs typeface="Calibri" pitchFamily="34" charset="0"/>
              </a:rPr>
              <a:t>LUYỆN </a:t>
            </a:r>
            <a:r>
              <a:rPr lang="vi-VN" sz="2900" b="1" smtClean="0">
                <a:solidFill>
                  <a:schemeClr val="bg1"/>
                </a:solidFill>
                <a:latin typeface="Calibri" pitchFamily="34" charset="0"/>
                <a:cs typeface="Calibri" pitchFamily="34" charset="0"/>
              </a:rPr>
              <a:t>tăng </a:t>
            </a:r>
            <a:r>
              <a:rPr lang="vi-VN" sz="2900" b="1" dirty="0">
                <a:solidFill>
                  <a:schemeClr val="bg1"/>
                </a:solidFill>
                <a:latin typeface="Calibri" pitchFamily="34" charset="0"/>
                <a:cs typeface="Calibri" pitchFamily="34" charset="0"/>
              </a:rPr>
              <a:t>lên </a:t>
            </a:r>
            <a:r>
              <a:rPr lang="en-US" sz="2900" b="1" dirty="0" smtClean="0">
                <a:solidFill>
                  <a:schemeClr val="bg1"/>
                </a:solidFill>
                <a:latin typeface="Calibri" pitchFamily="34" charset="0"/>
                <a:cs typeface="Calibri" pitchFamily="34" charset="0"/>
              </a:rPr>
              <a:t>0,82</a:t>
            </a:r>
            <a:r>
              <a:rPr lang="vi-VN" sz="2900" b="1" dirty="0" smtClean="0">
                <a:solidFill>
                  <a:schemeClr val="bg1"/>
                </a:solidFill>
                <a:latin typeface="Calibri" pitchFamily="34" charset="0"/>
                <a:cs typeface="Calibri" pitchFamily="34" charset="0"/>
              </a:rPr>
              <a:t> </a:t>
            </a:r>
            <a:r>
              <a:rPr lang="vi-VN" sz="2900" b="1">
                <a:solidFill>
                  <a:schemeClr val="bg1"/>
                </a:solidFill>
                <a:latin typeface="Calibri" pitchFamily="34" charset="0"/>
                <a:cs typeface="Calibri" pitchFamily="34" charset="0"/>
              </a:rPr>
              <a:t>triệu </a:t>
            </a:r>
            <a:r>
              <a:rPr lang="vi-VN" sz="2900" b="1" smtClean="0">
                <a:solidFill>
                  <a:schemeClr val="bg1"/>
                </a:solidFill>
                <a:latin typeface="Calibri" pitchFamily="34" charset="0"/>
                <a:cs typeface="Calibri" pitchFamily="34" charset="0"/>
              </a:rPr>
              <a:t>tấn</a:t>
            </a:r>
            <a:r>
              <a:rPr lang="en-US" sz="2900" b="1" smtClean="0">
                <a:solidFill>
                  <a:schemeClr val="bg1"/>
                </a:solidFill>
                <a:latin typeface="Calibri" pitchFamily="34" charset="0"/>
                <a:cs typeface="Calibri" pitchFamily="34" charset="0"/>
              </a:rPr>
              <a:t>,</a:t>
            </a:r>
            <a:r>
              <a:rPr lang="vi-VN" sz="2900" b="1" smtClean="0">
                <a:solidFill>
                  <a:schemeClr val="bg1"/>
                </a:solidFill>
                <a:latin typeface="Calibri" pitchFamily="34" charset="0"/>
                <a:cs typeface="Calibri" pitchFamily="34" charset="0"/>
              </a:rPr>
              <a:t> </a:t>
            </a:r>
            <a:r>
              <a:rPr lang="vi-VN" sz="2900" b="1">
                <a:solidFill>
                  <a:schemeClr val="bg1"/>
                </a:solidFill>
                <a:latin typeface="Calibri" pitchFamily="34" charset="0"/>
                <a:cs typeface="Calibri" pitchFamily="34" charset="0"/>
              </a:rPr>
              <a:t>gấp </a:t>
            </a:r>
            <a:r>
              <a:rPr lang="en-US" sz="2900" b="1" smtClean="0">
                <a:solidFill>
                  <a:srgbClr val="FFFF00"/>
                </a:solidFill>
                <a:latin typeface="Calibri" pitchFamily="34" charset="0"/>
                <a:cs typeface="Calibri" pitchFamily="34" charset="0"/>
              </a:rPr>
              <a:t>2,5</a:t>
            </a:r>
            <a:r>
              <a:rPr lang="vi-VN" sz="2900" b="1" smtClean="0">
                <a:solidFill>
                  <a:srgbClr val="FFFF00"/>
                </a:solidFill>
                <a:latin typeface="Calibri" pitchFamily="34" charset="0"/>
                <a:cs typeface="Calibri" pitchFamily="34" charset="0"/>
              </a:rPr>
              <a:t> lần</a:t>
            </a:r>
            <a:endParaRPr lang="en-US" sz="2900" b="1" dirty="0">
              <a:solidFill>
                <a:srgbClr val="FFFF00"/>
              </a:solidFill>
              <a:latin typeface="Calibri" pitchFamily="34" charset="0"/>
              <a:cs typeface="Calibri"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902836869"/>
              </p:ext>
            </p:extLst>
          </p:nvPr>
        </p:nvGraphicFramePr>
        <p:xfrm>
          <a:off x="204698" y="1534098"/>
          <a:ext cx="11785599" cy="4021836"/>
        </p:xfrm>
        <a:graphic>
          <a:graphicData uri="http://schemas.openxmlformats.org/drawingml/2006/table">
            <a:tbl>
              <a:tblPr firstRow="1" firstCol="1" bandRow="1">
                <a:tableStyleId>{5C22544A-7EE6-4342-B048-85BDC9FD1C3A}</a:tableStyleId>
              </a:tblPr>
              <a:tblGrid>
                <a:gridCol w="5402070">
                  <a:extLst>
                    <a:ext uri="{9D8B030D-6E8A-4147-A177-3AD203B41FA5}">
                      <a16:colId xmlns:a16="http://schemas.microsoft.com/office/drawing/2014/main" xmlns="" val="2818990903"/>
                    </a:ext>
                  </a:extLst>
                </a:gridCol>
                <a:gridCol w="2127073">
                  <a:extLst>
                    <a:ext uri="{9D8B030D-6E8A-4147-A177-3AD203B41FA5}">
                      <a16:colId xmlns:a16="http://schemas.microsoft.com/office/drawing/2014/main" xmlns="" val="3720426054"/>
                    </a:ext>
                  </a:extLst>
                </a:gridCol>
                <a:gridCol w="2128228">
                  <a:extLst>
                    <a:ext uri="{9D8B030D-6E8A-4147-A177-3AD203B41FA5}">
                      <a16:colId xmlns:a16="http://schemas.microsoft.com/office/drawing/2014/main" xmlns="" val="3141700160"/>
                    </a:ext>
                  </a:extLst>
                </a:gridCol>
                <a:gridCol w="2128228">
                  <a:extLst>
                    <a:ext uri="{9D8B030D-6E8A-4147-A177-3AD203B41FA5}">
                      <a16:colId xmlns:a16="http://schemas.microsoft.com/office/drawing/2014/main" xmlns="" val="1708153519"/>
                    </a:ext>
                  </a:extLst>
                </a:gridCol>
              </a:tblGrid>
              <a:tr h="641537">
                <a:tc>
                  <a:txBody>
                    <a:bodyPr/>
                    <a:lstStyle/>
                    <a:p>
                      <a:pPr algn="just">
                        <a:lnSpc>
                          <a:spcPct val="130000"/>
                        </a:lnSpc>
                        <a:spcAft>
                          <a:spcPts val="0"/>
                        </a:spcAft>
                      </a:pPr>
                      <a:r>
                        <a:rPr lang="vi-VN" sz="2900">
                          <a:effectLst/>
                          <a:latin typeface="Calibri" pitchFamily="34" charset="0"/>
                          <a:cs typeface="Calibri" pitchFamily="34" charset="0"/>
                        </a:rPr>
                        <a:t>    </a:t>
                      </a:r>
                      <a:r>
                        <a:rPr lang="vi-VN" sz="2900" smtClean="0">
                          <a:effectLst/>
                          <a:latin typeface="Calibri" pitchFamily="34" charset="0"/>
                          <a:cs typeface="Calibri" pitchFamily="34" charset="0"/>
                        </a:rPr>
                        <a:t>                                      </a:t>
                      </a:r>
                      <a:r>
                        <a:rPr lang="vi-VN" sz="2900" dirty="0">
                          <a:effectLst/>
                          <a:latin typeface="Calibri" pitchFamily="34" charset="0"/>
                          <a:cs typeface="Calibri" pitchFamily="34" charset="0"/>
                        </a:rPr>
                        <a:t>Năm</a:t>
                      </a:r>
                      <a:endParaRPr lang="en-US" sz="2900" dirty="0">
                        <a:effectLst/>
                        <a:latin typeface="Calibri" pitchFamily="34" charset="0"/>
                        <a:cs typeface="Calibri" pitchFamily="34" charset="0"/>
                      </a:endParaRPr>
                    </a:p>
                    <a:p>
                      <a:pPr algn="just">
                        <a:lnSpc>
                          <a:spcPct val="130000"/>
                        </a:lnSpc>
                        <a:spcAft>
                          <a:spcPts val="0"/>
                        </a:spcAft>
                      </a:pPr>
                      <a:r>
                        <a:rPr lang="vi-VN" sz="2900" dirty="0">
                          <a:effectLst/>
                          <a:latin typeface="Calibri" pitchFamily="34" charset="0"/>
                          <a:cs typeface="Calibri" pitchFamily="34" charset="0"/>
                        </a:rPr>
                        <a:t>Sản phẩm</a:t>
                      </a:r>
                      <a:endParaRPr lang="en-US" sz="2900"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a:txBody>
                    <a:bodyPr/>
                    <a:lstStyle/>
                    <a:p>
                      <a:pPr algn="ctr">
                        <a:lnSpc>
                          <a:spcPct val="130000"/>
                        </a:lnSpc>
                        <a:spcAft>
                          <a:spcPts val="0"/>
                        </a:spcAft>
                      </a:pPr>
                      <a:r>
                        <a:rPr lang="vi-VN" sz="2900" dirty="0">
                          <a:effectLst/>
                          <a:latin typeface="Calibri" pitchFamily="34" charset="0"/>
                          <a:cs typeface="Calibri" pitchFamily="34" charset="0"/>
                        </a:rPr>
                        <a:t>2010</a:t>
                      </a:r>
                      <a:endParaRPr lang="en-US" sz="2900" dirty="0">
                        <a:effectLst/>
                        <a:latin typeface="Calibri" pitchFamily="34" charset="0"/>
                        <a:cs typeface="Calibri" pitchFamily="34" charset="0"/>
                      </a:endParaRPr>
                    </a:p>
                    <a:p>
                      <a:pPr algn="ctr">
                        <a:lnSpc>
                          <a:spcPct val="130000"/>
                        </a:lnSpc>
                        <a:spcAft>
                          <a:spcPts val="0"/>
                        </a:spcAft>
                      </a:pPr>
                      <a:r>
                        <a:rPr lang="vi-VN" sz="2900" dirty="0">
                          <a:effectLst/>
                          <a:latin typeface="Calibri" pitchFamily="34" charset="0"/>
                          <a:cs typeface="Calibri" pitchFamily="34" charset="0"/>
                        </a:rPr>
                        <a:t> </a:t>
                      </a:r>
                      <a:endParaRPr lang="en-US" sz="2900"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a:effectLst/>
                          <a:latin typeface="Calibri" pitchFamily="34" charset="0"/>
                          <a:cs typeface="Calibri" pitchFamily="34" charset="0"/>
                        </a:rPr>
                        <a:t>2015</a:t>
                      </a:r>
                      <a:endParaRPr lang="en-US" sz="2900">
                        <a:effectLst/>
                        <a:latin typeface="Calibri" pitchFamily="34" charset="0"/>
                        <a:cs typeface="Calibri" pitchFamily="34" charset="0"/>
                      </a:endParaRPr>
                    </a:p>
                    <a:p>
                      <a:pPr algn="ctr">
                        <a:lnSpc>
                          <a:spcPct val="130000"/>
                        </a:lnSpc>
                        <a:spcAft>
                          <a:spcPts val="0"/>
                        </a:spcAft>
                      </a:pPr>
                      <a:r>
                        <a:rPr lang="vi-VN" sz="2900">
                          <a:effectLst/>
                          <a:latin typeface="Calibri" pitchFamily="34" charset="0"/>
                          <a:cs typeface="Calibri" pitchFamily="34" charset="0"/>
                        </a:rPr>
                        <a:t> </a:t>
                      </a:r>
                      <a:endParaRPr lang="en-US" sz="29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a:effectLst/>
                          <a:latin typeface="Calibri" pitchFamily="34" charset="0"/>
                          <a:cs typeface="Calibri" pitchFamily="34" charset="0"/>
                        </a:rPr>
                        <a:t>2021</a:t>
                      </a:r>
                      <a:endParaRPr lang="en-US" sz="2900">
                        <a:effectLst/>
                        <a:latin typeface="Calibri" pitchFamily="34" charset="0"/>
                        <a:cs typeface="Calibri" pitchFamily="34" charset="0"/>
                      </a:endParaRPr>
                    </a:p>
                    <a:p>
                      <a:pPr algn="ctr">
                        <a:lnSpc>
                          <a:spcPct val="130000"/>
                        </a:lnSpc>
                        <a:spcAft>
                          <a:spcPts val="0"/>
                        </a:spcAft>
                      </a:pPr>
                      <a:r>
                        <a:rPr lang="vi-VN" sz="2900">
                          <a:effectLst/>
                          <a:latin typeface="Calibri" pitchFamily="34" charset="0"/>
                          <a:cs typeface="Calibri" pitchFamily="34" charset="0"/>
                        </a:rPr>
                        <a:t> </a:t>
                      </a:r>
                      <a:endParaRPr lang="en-US" sz="29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257783539"/>
                  </a:ext>
                </a:extLst>
              </a:tr>
              <a:tr h="313367">
                <a:tc>
                  <a:txBody>
                    <a:bodyPr/>
                    <a:lstStyle/>
                    <a:p>
                      <a:pPr algn="just">
                        <a:lnSpc>
                          <a:spcPct val="130000"/>
                        </a:lnSpc>
                        <a:spcAft>
                          <a:spcPts val="0"/>
                        </a:spcAft>
                      </a:pPr>
                      <a:r>
                        <a:rPr lang="vi-VN" sz="2900">
                          <a:effectLst/>
                          <a:latin typeface="Calibri" pitchFamily="34" charset="0"/>
                          <a:cs typeface="Calibri" pitchFamily="34" charset="0"/>
                        </a:rPr>
                        <a:t>Sữa tươi (triệu lít)</a:t>
                      </a:r>
                      <a:endParaRPr lang="en-US" sz="29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b="1">
                          <a:effectLst/>
                          <a:latin typeface="Calibri" pitchFamily="34" charset="0"/>
                          <a:cs typeface="Calibri" pitchFamily="34" charset="0"/>
                        </a:rPr>
                        <a:t>520,6</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b="1" dirty="0">
                          <a:effectLst/>
                          <a:latin typeface="Calibri" pitchFamily="34" charset="0"/>
                          <a:cs typeface="Calibri" pitchFamily="34" charset="0"/>
                        </a:rPr>
                        <a:t>1 027,9</a:t>
                      </a:r>
                      <a:endParaRPr lang="en-US" sz="2900" b="1"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b="1" dirty="0">
                          <a:effectLst/>
                          <a:latin typeface="Calibri" pitchFamily="34" charset="0"/>
                          <a:cs typeface="Calibri" pitchFamily="34" charset="0"/>
                        </a:rPr>
                        <a:t>1 288,2</a:t>
                      </a:r>
                      <a:endParaRPr lang="en-US" sz="2900" b="1"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07131411"/>
                  </a:ext>
                </a:extLst>
              </a:tr>
              <a:tr h="313367">
                <a:tc>
                  <a:txBody>
                    <a:bodyPr/>
                    <a:lstStyle/>
                    <a:p>
                      <a:pPr algn="just">
                        <a:lnSpc>
                          <a:spcPct val="130000"/>
                        </a:lnSpc>
                        <a:spcAft>
                          <a:spcPts val="0"/>
                        </a:spcAft>
                      </a:pPr>
                      <a:r>
                        <a:rPr lang="vi-VN" sz="2900">
                          <a:effectLst/>
                          <a:latin typeface="Calibri" pitchFamily="34" charset="0"/>
                          <a:cs typeface="Calibri" pitchFamily="34" charset="0"/>
                        </a:rPr>
                        <a:t>Thuỷ sản ướp đông (triệu tấn)</a:t>
                      </a:r>
                      <a:endParaRPr lang="en-US" sz="29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b="1">
                          <a:effectLst/>
                          <a:latin typeface="Calibri" pitchFamily="34" charset="0"/>
                          <a:cs typeface="Calibri" pitchFamily="34" charset="0"/>
                        </a:rPr>
                        <a:t>1,27</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b="1">
                          <a:effectLst/>
                          <a:latin typeface="Calibri" pitchFamily="34" charset="0"/>
                          <a:cs typeface="Calibri" pitchFamily="34" charset="0"/>
                        </a:rPr>
                        <a:t>1,66</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b="1">
                          <a:effectLst/>
                          <a:latin typeface="Calibri" pitchFamily="34" charset="0"/>
                          <a:cs typeface="Calibri" pitchFamily="34" charset="0"/>
                        </a:rPr>
                        <a:t>2,07</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604716348"/>
                  </a:ext>
                </a:extLst>
              </a:tr>
              <a:tr h="313367">
                <a:tc>
                  <a:txBody>
                    <a:bodyPr/>
                    <a:lstStyle/>
                    <a:p>
                      <a:pPr algn="just">
                        <a:lnSpc>
                          <a:spcPct val="130000"/>
                        </a:lnSpc>
                        <a:spcAft>
                          <a:spcPts val="0"/>
                        </a:spcAft>
                      </a:pPr>
                      <a:r>
                        <a:rPr lang="vi-VN" sz="2900">
                          <a:effectLst/>
                          <a:latin typeface="Calibri" pitchFamily="34" charset="0"/>
                          <a:cs typeface="Calibri" pitchFamily="34" charset="0"/>
                        </a:rPr>
                        <a:t>Gạo xay xát (triệu tấn)</a:t>
                      </a:r>
                      <a:endParaRPr lang="en-US" sz="29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b="1">
                          <a:effectLst/>
                          <a:latin typeface="Calibri" pitchFamily="34" charset="0"/>
                          <a:cs typeface="Calibri" pitchFamily="34" charset="0"/>
                        </a:rPr>
                        <a:t>33,47</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b="1">
                          <a:effectLst/>
                          <a:latin typeface="Calibri" pitchFamily="34" charset="0"/>
                          <a:cs typeface="Calibri" pitchFamily="34" charset="0"/>
                        </a:rPr>
                        <a:t>40,77</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b="1">
                          <a:effectLst/>
                          <a:latin typeface="Calibri" pitchFamily="34" charset="0"/>
                          <a:cs typeface="Calibri" pitchFamily="34" charset="0"/>
                        </a:rPr>
                        <a:t>39,54</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44212852"/>
                  </a:ext>
                </a:extLst>
              </a:tr>
              <a:tr h="313367">
                <a:tc>
                  <a:txBody>
                    <a:bodyPr/>
                    <a:lstStyle/>
                    <a:p>
                      <a:pPr algn="just">
                        <a:lnSpc>
                          <a:spcPct val="130000"/>
                        </a:lnSpc>
                        <a:spcAft>
                          <a:spcPts val="0"/>
                        </a:spcAft>
                      </a:pPr>
                      <a:r>
                        <a:rPr lang="vi-VN" sz="2900">
                          <a:effectLst/>
                          <a:latin typeface="Calibri" pitchFamily="34" charset="0"/>
                          <a:cs typeface="Calibri" pitchFamily="34" charset="0"/>
                        </a:rPr>
                        <a:t>Đường kính (triệu tấn)</a:t>
                      </a:r>
                      <a:endParaRPr lang="en-US" sz="29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b="1">
                          <a:effectLst/>
                          <a:latin typeface="Calibri" pitchFamily="34" charset="0"/>
                          <a:cs typeface="Calibri" pitchFamily="34" charset="0"/>
                        </a:rPr>
                        <a:t>1,14</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b="1">
                          <a:effectLst/>
                          <a:latin typeface="Calibri" pitchFamily="34" charset="0"/>
                          <a:cs typeface="Calibri" pitchFamily="34" charset="0"/>
                        </a:rPr>
                        <a:t>1,84</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b="1">
                          <a:effectLst/>
                          <a:latin typeface="Calibri" pitchFamily="34" charset="0"/>
                          <a:cs typeface="Calibri" pitchFamily="34" charset="0"/>
                        </a:rPr>
                        <a:t>1,52</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39480811"/>
                  </a:ext>
                </a:extLst>
              </a:tr>
              <a:tr h="313367">
                <a:tc>
                  <a:txBody>
                    <a:bodyPr/>
                    <a:lstStyle/>
                    <a:p>
                      <a:pPr algn="just">
                        <a:lnSpc>
                          <a:spcPct val="130000"/>
                        </a:lnSpc>
                        <a:spcAft>
                          <a:spcPts val="0"/>
                        </a:spcAft>
                      </a:pPr>
                      <a:r>
                        <a:rPr lang="vi-VN" sz="2900">
                          <a:effectLst/>
                          <a:latin typeface="Calibri" pitchFamily="34" charset="0"/>
                          <a:cs typeface="Calibri" pitchFamily="34" charset="0"/>
                        </a:rPr>
                        <a:t>Dầu thực vật tinh luyện (triệu tấn)</a:t>
                      </a:r>
                      <a:endParaRPr lang="en-US" sz="29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b="1">
                          <a:effectLst/>
                          <a:latin typeface="Calibri" pitchFamily="34" charset="0"/>
                          <a:cs typeface="Calibri" pitchFamily="34" charset="0"/>
                        </a:rPr>
                        <a:t>0,56</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b="1">
                          <a:effectLst/>
                          <a:latin typeface="Calibri" pitchFamily="34" charset="0"/>
                          <a:cs typeface="Calibri" pitchFamily="34" charset="0"/>
                        </a:rPr>
                        <a:t>0,96</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b="1" dirty="0">
                          <a:effectLst/>
                          <a:latin typeface="Calibri" pitchFamily="34" charset="0"/>
                          <a:cs typeface="Calibri" pitchFamily="34" charset="0"/>
                        </a:rPr>
                        <a:t>1,38</a:t>
                      </a:r>
                      <a:endParaRPr lang="en-US" sz="2900" b="1"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51255040"/>
                  </a:ext>
                </a:extLst>
              </a:tr>
            </a:tbl>
          </a:graphicData>
        </a:graphic>
      </p:graphicFrame>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053" y="100783"/>
            <a:ext cx="2202953" cy="1211859"/>
          </a:xfrm>
          <a:prstGeom prst="rect">
            <a:avLst/>
          </a:prstGeom>
        </p:spPr>
      </p:pic>
      <p:sp>
        <p:nvSpPr>
          <p:cNvPr id="15" name="TextBox 36"/>
          <p:cNvSpPr txBox="1"/>
          <p:nvPr/>
        </p:nvSpPr>
        <p:spPr>
          <a:xfrm>
            <a:off x="5365745" y="13042"/>
            <a:ext cx="6013455" cy="615553"/>
          </a:xfrm>
          <a:prstGeom prst="rect">
            <a:avLst/>
          </a:prstGeom>
        </p:spPr>
        <p:txBody>
          <a:bodyPr wrap="square" lIns="0" tIns="0" rIns="0" bIns="0" rtlCol="0" anchor="t">
            <a:spAutoFit/>
          </a:bodyPr>
          <a:lstStyle/>
          <a:p>
            <a:pPr algn="ctr" defTabSz="609539">
              <a:defRPr/>
            </a:pPr>
            <a:r>
              <a:rPr lang="en-US" sz="4000" b="1" smtClean="0">
                <a:solidFill>
                  <a:srgbClr val="000B5D"/>
                </a:solidFill>
                <a:latin typeface="Calibri" pitchFamily="34" charset="0"/>
                <a:cs typeface="Calibri" pitchFamily="34" charset="0"/>
              </a:rPr>
              <a:t>NHẬN XÉT BẢNG </a:t>
            </a:r>
            <a:r>
              <a:rPr lang="en-US" sz="4000" b="1" dirty="0" smtClean="0">
                <a:solidFill>
                  <a:srgbClr val="000B5D"/>
                </a:solidFill>
                <a:latin typeface="Calibri" pitchFamily="34" charset="0"/>
                <a:cs typeface="Calibri" pitchFamily="34" charset="0"/>
              </a:rPr>
              <a:t>SỐ LIỆU</a:t>
            </a:r>
            <a:endParaRPr lang="en-US" sz="4000" b="1" dirty="0">
              <a:solidFill>
                <a:srgbClr val="000B5D"/>
              </a:solidFill>
              <a:latin typeface="Calibri" pitchFamily="34" charset="0"/>
              <a:cs typeface="Calibri" pitchFamily="34" charset="0"/>
            </a:endParaRPr>
          </a:p>
        </p:txBody>
      </p:sp>
      <p:sp>
        <p:nvSpPr>
          <p:cNvPr id="16" name="TextBox 8"/>
          <p:cNvSpPr txBox="1"/>
          <p:nvPr/>
        </p:nvSpPr>
        <p:spPr>
          <a:xfrm>
            <a:off x="2895600" y="3813"/>
            <a:ext cx="3409908" cy="615553"/>
          </a:xfrm>
          <a:prstGeom prst="rect">
            <a:avLst/>
          </a:prstGeom>
        </p:spPr>
        <p:txBody>
          <a:bodyPr wrap="square" lIns="0" tIns="0" rIns="0" bIns="0" rtlCol="0" anchor="t">
            <a:spAutoFit/>
          </a:bodyPr>
          <a:lstStyle/>
          <a:p>
            <a:pPr algn="just" defTabSz="609539">
              <a:defRPr/>
            </a:pPr>
            <a:r>
              <a:rPr lang="en-US" sz="4000" b="1" smtClean="0">
                <a:solidFill>
                  <a:srgbClr val="FF0000"/>
                </a:solidFill>
                <a:latin typeface="Calibri" pitchFamily="34" charset="0"/>
                <a:cs typeface="Calibri" pitchFamily="34" charset="0"/>
              </a:rPr>
              <a:t>Bài tập nhỏ</a:t>
            </a:r>
            <a:endParaRPr lang="en-US" sz="4000" b="1" dirty="0">
              <a:solidFill>
                <a:srgbClr val="FF0000"/>
              </a:solidFill>
              <a:latin typeface="Calibri" pitchFamily="34" charset="0"/>
              <a:cs typeface="Calibri" pitchFamily="34" charset="0"/>
            </a:endParaRPr>
          </a:p>
        </p:txBody>
      </p:sp>
      <p:sp>
        <p:nvSpPr>
          <p:cNvPr id="17" name="TextBox 25"/>
          <p:cNvSpPr txBox="1"/>
          <p:nvPr/>
        </p:nvSpPr>
        <p:spPr>
          <a:xfrm>
            <a:off x="183932" y="5464530"/>
            <a:ext cx="11787154" cy="525785"/>
          </a:xfrm>
          <a:prstGeom prst="rect">
            <a:avLst/>
          </a:prstGeom>
          <a:solidFill>
            <a:srgbClr val="012F7F"/>
          </a:solidFill>
        </p:spPr>
        <p:txBody>
          <a:bodyPr wrap="square" lIns="0" tIns="0" rIns="0" bIns="0" rtlCol="0" anchor="t">
            <a:spAutoFit/>
          </a:bodyPr>
          <a:lstStyle/>
          <a:p>
            <a:pPr marL="194290" lvl="1" algn="just">
              <a:lnSpc>
                <a:spcPts val="4067"/>
              </a:lnSpc>
            </a:pPr>
            <a:r>
              <a:rPr lang="en-US" sz="2900" b="1" smtClean="0">
                <a:solidFill>
                  <a:schemeClr val="bg1">
                    <a:lumMod val="95000"/>
                  </a:schemeClr>
                </a:solidFill>
                <a:latin typeface="Calibri" pitchFamily="34" charset="0"/>
                <a:cs typeface="Calibri" pitchFamily="34" charset="0"/>
              </a:rPr>
              <a:t>- Giai đoạn 2010 - 2021:</a:t>
            </a:r>
            <a:endParaRPr lang="en-US" sz="2900" b="1" smtClean="0">
              <a:solidFill>
                <a:prstClr val="white"/>
              </a:solidFill>
              <a:latin typeface="Calibri" pitchFamily="34" charset="0"/>
              <a:cs typeface="Calibri" pitchFamily="34" charset="0"/>
            </a:endParaRPr>
          </a:p>
        </p:txBody>
      </p:sp>
    </p:spTree>
    <p:extLst>
      <p:ext uri="{BB962C8B-B14F-4D97-AF65-F5344CB8AC3E}">
        <p14:creationId xmlns:p14="http://schemas.microsoft.com/office/powerpoint/2010/main" val="5357528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ppt_x</p:attrName>
                                        </p:attrNameLst>
                                      </p:cBhvr>
                                      <p:tavLst>
                                        <p:tav tm="0">
                                          <p:val>
                                            <p:strVal val="#ppt_x-.2"/>
                                          </p:val>
                                        </p:tav>
                                        <p:tav tm="100000">
                                          <p:val>
                                            <p:strVal val="#ppt_x"/>
                                          </p:val>
                                        </p:tav>
                                      </p:tavLst>
                                    </p:anim>
                                    <p:anim calcmode="lin" valueType="num">
                                      <p:cBhvr>
                                        <p:cTn id="13"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grpId="1" nodeType="clickEffect">
                                  <p:stCondLst>
                                    <p:cond delay="0"/>
                                  </p:stCondLst>
                                  <p:childTnLst>
                                    <p:anim calcmode="lin" valueType="num">
                                      <p:cBhvr>
                                        <p:cTn id="18" dur="1000"/>
                                        <p:tgtEl>
                                          <p:spTgt spid="8"/>
                                        </p:tgtEl>
                                        <p:attrNameLst>
                                          <p:attrName>ppt_x</p:attrName>
                                        </p:attrNameLst>
                                      </p:cBhvr>
                                      <p:tavLst>
                                        <p:tav tm="0">
                                          <p:val>
                                            <p:strVal val="ppt_x"/>
                                          </p:val>
                                        </p:tav>
                                        <p:tav tm="100000">
                                          <p:val>
                                            <p:strVal val="ppt_x-.2"/>
                                          </p:val>
                                        </p:tav>
                                      </p:tavLst>
                                    </p:anim>
                                    <p:anim calcmode="lin" valueType="num">
                                      <p:cBhvr>
                                        <p:cTn id="19" dur="1000"/>
                                        <p:tgtEl>
                                          <p:spTgt spid="8"/>
                                        </p:tgtEl>
                                        <p:attrNameLst>
                                          <p:attrName>ppt_y</p:attrName>
                                        </p:attrNameLst>
                                      </p:cBhvr>
                                      <p:tavLst>
                                        <p:tav tm="0">
                                          <p:val>
                                            <p:strVal val="ppt_y"/>
                                          </p:val>
                                        </p:tav>
                                        <p:tav tm="100000">
                                          <p:val>
                                            <p:strVal val="ppt_y"/>
                                          </p:val>
                                        </p:tav>
                                      </p:tavLst>
                                    </p:anim>
                                    <p:animEffect transition="out" filter="fade">
                                      <p:cBhvr>
                                        <p:cTn id="20" dur="1000"/>
                                        <p:tgtEl>
                                          <p:spTgt spid="8"/>
                                        </p:tgtEl>
                                      </p:cBhvr>
                                    </p:animEffect>
                                    <p:set>
                                      <p:cBhvr>
                                        <p:cTn id="21" dur="1" fill="hold">
                                          <p:stCondLst>
                                            <p:cond delay="9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ppt_x</p:attrName>
                                        </p:attrNameLst>
                                      </p:cBhvr>
                                      <p:tavLst>
                                        <p:tav tm="0">
                                          <p:val>
                                            <p:strVal val="#ppt_x-.2"/>
                                          </p:val>
                                        </p:tav>
                                        <p:tav tm="100000">
                                          <p:val>
                                            <p:strVal val="#ppt_x"/>
                                          </p:val>
                                        </p:tav>
                                      </p:tavLst>
                                    </p:anim>
                                    <p:anim calcmode="lin" valueType="num">
                                      <p:cBhvr>
                                        <p:cTn id="27"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8" dur="1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xit" presetSubtype="0" fill="hold" grpId="1" nodeType="clickEffect">
                                  <p:stCondLst>
                                    <p:cond delay="0"/>
                                  </p:stCondLst>
                                  <p:childTnLst>
                                    <p:anim calcmode="lin" valueType="num">
                                      <p:cBhvr>
                                        <p:cTn id="32" dur="1000"/>
                                        <p:tgtEl>
                                          <p:spTgt spid="9"/>
                                        </p:tgtEl>
                                        <p:attrNameLst>
                                          <p:attrName>ppt_x</p:attrName>
                                        </p:attrNameLst>
                                      </p:cBhvr>
                                      <p:tavLst>
                                        <p:tav tm="0">
                                          <p:val>
                                            <p:strVal val="ppt_x"/>
                                          </p:val>
                                        </p:tav>
                                        <p:tav tm="100000">
                                          <p:val>
                                            <p:strVal val="ppt_x-.2"/>
                                          </p:val>
                                        </p:tav>
                                      </p:tavLst>
                                    </p:anim>
                                    <p:anim calcmode="lin" valueType="num">
                                      <p:cBhvr>
                                        <p:cTn id="33" dur="1000"/>
                                        <p:tgtEl>
                                          <p:spTgt spid="9"/>
                                        </p:tgtEl>
                                        <p:attrNameLst>
                                          <p:attrName>ppt_y</p:attrName>
                                        </p:attrNameLst>
                                      </p:cBhvr>
                                      <p:tavLst>
                                        <p:tav tm="0">
                                          <p:val>
                                            <p:strVal val="ppt_y"/>
                                          </p:val>
                                        </p:tav>
                                        <p:tav tm="100000">
                                          <p:val>
                                            <p:strVal val="ppt_y"/>
                                          </p:val>
                                        </p:tav>
                                      </p:tavLst>
                                    </p:anim>
                                    <p:animEffect transition="out" filter="fade">
                                      <p:cBhvr>
                                        <p:cTn id="34" dur="1000"/>
                                        <p:tgtEl>
                                          <p:spTgt spid="9"/>
                                        </p:tgtEl>
                                      </p:cBhvr>
                                    </p:animEffect>
                                    <p:set>
                                      <p:cBhvr>
                                        <p:cTn id="35" dur="1" fill="hold">
                                          <p:stCondLst>
                                            <p:cond delay="999"/>
                                          </p:stCondLst>
                                        </p:cTn>
                                        <p:tgtEl>
                                          <p:spTgt spid="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ppt_x</p:attrName>
                                        </p:attrNameLst>
                                      </p:cBhvr>
                                      <p:tavLst>
                                        <p:tav tm="0">
                                          <p:val>
                                            <p:strVal val="#ppt_x-.2"/>
                                          </p:val>
                                        </p:tav>
                                        <p:tav tm="100000">
                                          <p:val>
                                            <p:strVal val="#ppt_x"/>
                                          </p:val>
                                        </p:tav>
                                      </p:tavLst>
                                    </p:anim>
                                    <p:anim calcmode="lin" valueType="num">
                                      <p:cBhvr>
                                        <p:cTn id="41"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42" dur="1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9" presetClass="exit" presetSubtype="0" fill="hold" grpId="1" nodeType="clickEffect">
                                  <p:stCondLst>
                                    <p:cond delay="0"/>
                                  </p:stCondLst>
                                  <p:childTnLst>
                                    <p:anim calcmode="lin" valueType="num">
                                      <p:cBhvr>
                                        <p:cTn id="46" dur="1000"/>
                                        <p:tgtEl>
                                          <p:spTgt spid="10"/>
                                        </p:tgtEl>
                                        <p:attrNameLst>
                                          <p:attrName>ppt_x</p:attrName>
                                        </p:attrNameLst>
                                      </p:cBhvr>
                                      <p:tavLst>
                                        <p:tav tm="0">
                                          <p:val>
                                            <p:strVal val="ppt_x"/>
                                          </p:val>
                                        </p:tav>
                                        <p:tav tm="100000">
                                          <p:val>
                                            <p:strVal val="ppt_x-.2"/>
                                          </p:val>
                                        </p:tav>
                                      </p:tavLst>
                                    </p:anim>
                                    <p:anim calcmode="lin" valueType="num">
                                      <p:cBhvr>
                                        <p:cTn id="47" dur="1000"/>
                                        <p:tgtEl>
                                          <p:spTgt spid="10"/>
                                        </p:tgtEl>
                                        <p:attrNameLst>
                                          <p:attrName>ppt_y</p:attrName>
                                        </p:attrNameLst>
                                      </p:cBhvr>
                                      <p:tavLst>
                                        <p:tav tm="0">
                                          <p:val>
                                            <p:strVal val="ppt_y"/>
                                          </p:val>
                                        </p:tav>
                                        <p:tav tm="100000">
                                          <p:val>
                                            <p:strVal val="ppt_y"/>
                                          </p:val>
                                        </p:tav>
                                      </p:tavLst>
                                    </p:anim>
                                    <p:animEffect transition="out" filter="fade">
                                      <p:cBhvr>
                                        <p:cTn id="48" dur="1000"/>
                                        <p:tgtEl>
                                          <p:spTgt spid="10"/>
                                        </p:tgtEl>
                                      </p:cBhvr>
                                    </p:animEffect>
                                    <p:set>
                                      <p:cBhvr>
                                        <p:cTn id="49" dur="1" fill="hold">
                                          <p:stCondLst>
                                            <p:cond delay="999"/>
                                          </p:stCondLst>
                                        </p:cTn>
                                        <p:tgtEl>
                                          <p:spTgt spid="1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1000" fill="hold"/>
                                        <p:tgtEl>
                                          <p:spTgt spid="11"/>
                                        </p:tgtEl>
                                        <p:attrNameLst>
                                          <p:attrName>ppt_x</p:attrName>
                                        </p:attrNameLst>
                                      </p:cBhvr>
                                      <p:tavLst>
                                        <p:tav tm="0">
                                          <p:val>
                                            <p:strVal val="#ppt_x-.2"/>
                                          </p:val>
                                        </p:tav>
                                        <p:tav tm="100000">
                                          <p:val>
                                            <p:strVal val="#ppt_x"/>
                                          </p:val>
                                        </p:tav>
                                      </p:tavLst>
                                    </p:anim>
                                    <p:anim calcmode="lin" valueType="num">
                                      <p:cBhvr>
                                        <p:cTn id="55"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56" dur="10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29" presetClass="exit" presetSubtype="0" fill="hold" grpId="1" nodeType="clickEffect">
                                  <p:stCondLst>
                                    <p:cond delay="0"/>
                                  </p:stCondLst>
                                  <p:childTnLst>
                                    <p:anim calcmode="lin" valueType="num">
                                      <p:cBhvr>
                                        <p:cTn id="60" dur="1000"/>
                                        <p:tgtEl>
                                          <p:spTgt spid="11"/>
                                        </p:tgtEl>
                                        <p:attrNameLst>
                                          <p:attrName>ppt_x</p:attrName>
                                        </p:attrNameLst>
                                      </p:cBhvr>
                                      <p:tavLst>
                                        <p:tav tm="0">
                                          <p:val>
                                            <p:strVal val="ppt_x"/>
                                          </p:val>
                                        </p:tav>
                                        <p:tav tm="100000">
                                          <p:val>
                                            <p:strVal val="ppt_x-.2"/>
                                          </p:val>
                                        </p:tav>
                                      </p:tavLst>
                                    </p:anim>
                                    <p:anim calcmode="lin" valueType="num">
                                      <p:cBhvr>
                                        <p:cTn id="61" dur="1000"/>
                                        <p:tgtEl>
                                          <p:spTgt spid="11"/>
                                        </p:tgtEl>
                                        <p:attrNameLst>
                                          <p:attrName>ppt_y</p:attrName>
                                        </p:attrNameLst>
                                      </p:cBhvr>
                                      <p:tavLst>
                                        <p:tav tm="0">
                                          <p:val>
                                            <p:strVal val="ppt_y"/>
                                          </p:val>
                                        </p:tav>
                                        <p:tav tm="100000">
                                          <p:val>
                                            <p:strVal val="ppt_y"/>
                                          </p:val>
                                        </p:tav>
                                      </p:tavLst>
                                    </p:anim>
                                    <p:animEffect transition="out" filter="fade">
                                      <p:cBhvr>
                                        <p:cTn id="62" dur="1000"/>
                                        <p:tgtEl>
                                          <p:spTgt spid="11"/>
                                        </p:tgtEl>
                                      </p:cBhvr>
                                    </p:animEffect>
                                    <p:set>
                                      <p:cBhvr>
                                        <p:cTn id="63" dur="1" fill="hold">
                                          <p:stCondLst>
                                            <p:cond delay="999"/>
                                          </p:stCondLst>
                                        </p:cTn>
                                        <p:tgtEl>
                                          <p:spTgt spid="11"/>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9" presetClass="entr" presetSubtype="0"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p:cTn id="68" dur="1000" fill="hold"/>
                                        <p:tgtEl>
                                          <p:spTgt spid="13"/>
                                        </p:tgtEl>
                                        <p:attrNameLst>
                                          <p:attrName>ppt_x</p:attrName>
                                        </p:attrNameLst>
                                      </p:cBhvr>
                                      <p:tavLst>
                                        <p:tav tm="0">
                                          <p:val>
                                            <p:strVal val="#ppt_x-.2"/>
                                          </p:val>
                                        </p:tav>
                                        <p:tav tm="100000">
                                          <p:val>
                                            <p:strVal val="#ppt_x"/>
                                          </p:val>
                                        </p:tav>
                                      </p:tavLst>
                                    </p:anim>
                                    <p:anim calcmode="lin" valueType="num">
                                      <p:cBhvr>
                                        <p:cTn id="69"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70" dur="10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29" presetClass="exit" presetSubtype="0" fill="hold" grpId="1" nodeType="clickEffect">
                                  <p:stCondLst>
                                    <p:cond delay="0"/>
                                  </p:stCondLst>
                                  <p:childTnLst>
                                    <p:anim calcmode="lin" valueType="num">
                                      <p:cBhvr>
                                        <p:cTn id="74" dur="1000"/>
                                        <p:tgtEl>
                                          <p:spTgt spid="13"/>
                                        </p:tgtEl>
                                        <p:attrNameLst>
                                          <p:attrName>ppt_x</p:attrName>
                                        </p:attrNameLst>
                                      </p:cBhvr>
                                      <p:tavLst>
                                        <p:tav tm="0">
                                          <p:val>
                                            <p:strVal val="ppt_x"/>
                                          </p:val>
                                        </p:tav>
                                        <p:tav tm="100000">
                                          <p:val>
                                            <p:strVal val="ppt_x-.2"/>
                                          </p:val>
                                        </p:tav>
                                      </p:tavLst>
                                    </p:anim>
                                    <p:anim calcmode="lin" valueType="num">
                                      <p:cBhvr>
                                        <p:cTn id="75" dur="1000"/>
                                        <p:tgtEl>
                                          <p:spTgt spid="13"/>
                                        </p:tgtEl>
                                        <p:attrNameLst>
                                          <p:attrName>ppt_y</p:attrName>
                                        </p:attrNameLst>
                                      </p:cBhvr>
                                      <p:tavLst>
                                        <p:tav tm="0">
                                          <p:val>
                                            <p:strVal val="ppt_y"/>
                                          </p:val>
                                        </p:tav>
                                        <p:tav tm="100000">
                                          <p:val>
                                            <p:strVal val="ppt_y"/>
                                          </p:val>
                                        </p:tav>
                                      </p:tavLst>
                                    </p:anim>
                                    <p:animEffect transition="out" filter="fade">
                                      <p:cBhvr>
                                        <p:cTn id="76" dur="1000"/>
                                        <p:tgtEl>
                                          <p:spTgt spid="13"/>
                                        </p:tgtEl>
                                      </p:cBhvr>
                                    </p:animEffect>
                                    <p:set>
                                      <p:cBhvr>
                                        <p:cTn id="77"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3" grpId="0" animBg="1"/>
      <p:bldP spid="13" grpId="1" animBg="1"/>
      <p:bldP spid="1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ế biến thực phẩm tại Việt Nam: 'Miền đất hứa' cho nhà đầu tư"/>
          <p:cNvPicPr>
            <a:picLocks noChangeAspect="1" noChangeArrowheads="1"/>
          </p:cNvPicPr>
          <p:nvPr/>
        </p:nvPicPr>
        <p:blipFill rotWithShape="1">
          <a:blip r:embed="rId2">
            <a:extLst>
              <a:ext uri="{28A0092B-C50C-407E-A947-70E740481C1C}">
                <a14:useLocalDpi xmlns:a14="http://schemas.microsoft.com/office/drawing/2010/main" val="0"/>
              </a:ext>
            </a:extLst>
          </a:blip>
          <a:srcRect r="21227"/>
          <a:stretch/>
        </p:blipFill>
        <p:spPr bwMode="auto">
          <a:xfrm>
            <a:off x="4092383" y="22942"/>
            <a:ext cx="8106172" cy="683751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7"/>
          <p:cNvGrpSpPr/>
          <p:nvPr/>
        </p:nvGrpSpPr>
        <p:grpSpPr>
          <a:xfrm>
            <a:off x="141889" y="2849174"/>
            <a:ext cx="3831021" cy="3535855"/>
            <a:chOff x="0" y="0"/>
            <a:chExt cx="2047176" cy="1067423"/>
          </a:xfrm>
        </p:grpSpPr>
        <p:sp>
          <p:nvSpPr>
            <p:cNvPr id="5" name="Freeform 28"/>
            <p:cNvSpPr/>
            <p:nvPr/>
          </p:nvSpPr>
          <p:spPr>
            <a:xfrm>
              <a:off x="1722" y="0"/>
              <a:ext cx="2043733" cy="1067423"/>
            </a:xfrm>
            <a:custGeom>
              <a:avLst/>
              <a:gdLst/>
              <a:ahLst/>
              <a:cxnLst/>
              <a:rect l="l" t="t" r="r" b="b"/>
              <a:pathLst>
                <a:path w="2043733" h="1067423">
                  <a:moveTo>
                    <a:pt x="2040617" y="546417"/>
                  </a:moveTo>
                  <a:lnTo>
                    <a:pt x="1847092" y="1054718"/>
                  </a:lnTo>
                  <a:cubicBezTo>
                    <a:pt x="1844179" y="1062367"/>
                    <a:pt x="1836844" y="1067423"/>
                    <a:pt x="1828659" y="1067423"/>
                  </a:cubicBezTo>
                  <a:lnTo>
                    <a:pt x="215073" y="1067423"/>
                  </a:lnTo>
                  <a:cubicBezTo>
                    <a:pt x="206888" y="1067423"/>
                    <a:pt x="199553" y="1062367"/>
                    <a:pt x="196641" y="1054718"/>
                  </a:cubicBezTo>
                  <a:lnTo>
                    <a:pt x="3115" y="546417"/>
                  </a:lnTo>
                  <a:cubicBezTo>
                    <a:pt x="0" y="538233"/>
                    <a:pt x="0" y="529190"/>
                    <a:pt x="3115" y="521006"/>
                  </a:cubicBezTo>
                  <a:lnTo>
                    <a:pt x="196641" y="12706"/>
                  </a:lnTo>
                  <a:cubicBezTo>
                    <a:pt x="199553" y="5056"/>
                    <a:pt x="206888" y="0"/>
                    <a:pt x="215073" y="0"/>
                  </a:cubicBezTo>
                  <a:lnTo>
                    <a:pt x="1828659" y="0"/>
                  </a:lnTo>
                  <a:cubicBezTo>
                    <a:pt x="1836844" y="0"/>
                    <a:pt x="1844179" y="5056"/>
                    <a:pt x="1847092" y="12706"/>
                  </a:cubicBezTo>
                  <a:lnTo>
                    <a:pt x="2040617" y="521006"/>
                  </a:lnTo>
                  <a:cubicBezTo>
                    <a:pt x="2043733" y="529190"/>
                    <a:pt x="2043733" y="538233"/>
                    <a:pt x="2040617" y="546417"/>
                  </a:cubicBezTo>
                  <a:close/>
                </a:path>
              </a:pathLst>
            </a:custGeom>
            <a:solidFill>
              <a:srgbClr val="FFFFFF"/>
            </a:solidFill>
            <a:ln w="57150" cap="sq">
              <a:solidFill>
                <a:srgbClr val="000B5D"/>
              </a:solidFill>
              <a:prstDash val="solid"/>
              <a:miter/>
            </a:ln>
          </p:spPr>
        </p:sp>
        <p:sp>
          <p:nvSpPr>
            <p:cNvPr id="6" name="TextBox 29"/>
            <p:cNvSpPr txBox="1"/>
            <p:nvPr/>
          </p:nvSpPr>
          <p:spPr>
            <a:xfrm>
              <a:off x="114300" y="-180975"/>
              <a:ext cx="1818576" cy="1248398"/>
            </a:xfrm>
            <a:prstGeom prst="rect">
              <a:avLst/>
            </a:prstGeom>
          </p:spPr>
          <p:txBody>
            <a:bodyPr lIns="101600" tIns="101600" rIns="101600" bIns="101600" rtlCol="0" anchor="ctr"/>
            <a:lstStyle/>
            <a:p>
              <a:pPr algn="ctr">
                <a:lnSpc>
                  <a:spcPct val="150000"/>
                </a:lnSpc>
              </a:pPr>
              <a:endParaRPr sz="1300">
                <a:latin typeface="#9Slide03 Cabin Condensed Bold" panose="00000806000000000000" pitchFamily="2" charset="-93"/>
              </a:endParaRPr>
            </a:p>
          </p:txBody>
        </p:sp>
      </p:grpSp>
      <p:grpSp>
        <p:nvGrpSpPr>
          <p:cNvPr id="4" name="Group 33"/>
          <p:cNvGrpSpPr/>
          <p:nvPr/>
        </p:nvGrpSpPr>
        <p:grpSpPr>
          <a:xfrm>
            <a:off x="795476" y="135754"/>
            <a:ext cx="2590694" cy="2226377"/>
            <a:chOff x="0" y="0"/>
            <a:chExt cx="812800" cy="698500"/>
          </a:xfrm>
        </p:grpSpPr>
        <p:sp>
          <p:nvSpPr>
            <p:cNvPr id="8" name="Freeform 34"/>
            <p:cNvSpPr/>
            <p:nvPr/>
          </p:nvSpPr>
          <p:spPr>
            <a:xfrm>
              <a:off x="4208" y="0"/>
              <a:ext cx="804384" cy="698500"/>
            </a:xfrm>
            <a:custGeom>
              <a:avLst/>
              <a:gdLst/>
              <a:ahLst/>
              <a:cxnLst/>
              <a:rect l="l" t="t" r="r" b="b"/>
              <a:pathLst>
                <a:path w="804384" h="698500">
                  <a:moveTo>
                    <a:pt x="797571" y="368192"/>
                  </a:moveTo>
                  <a:lnTo>
                    <a:pt x="616413" y="679558"/>
                  </a:lnTo>
                  <a:cubicBezTo>
                    <a:pt x="609590" y="691285"/>
                    <a:pt x="597045" y="698500"/>
                    <a:pt x="583477" y="698500"/>
                  </a:cubicBezTo>
                  <a:lnTo>
                    <a:pt x="220907" y="698500"/>
                  </a:lnTo>
                  <a:cubicBezTo>
                    <a:pt x="207339" y="698500"/>
                    <a:pt x="194794" y="691285"/>
                    <a:pt x="187971" y="679558"/>
                  </a:cubicBezTo>
                  <a:lnTo>
                    <a:pt x="6813" y="368192"/>
                  </a:lnTo>
                  <a:cubicBezTo>
                    <a:pt x="0" y="356483"/>
                    <a:pt x="0" y="342017"/>
                    <a:pt x="6813" y="330308"/>
                  </a:cubicBezTo>
                  <a:lnTo>
                    <a:pt x="187971" y="18942"/>
                  </a:lnTo>
                  <a:cubicBezTo>
                    <a:pt x="194794" y="7215"/>
                    <a:pt x="207339" y="0"/>
                    <a:pt x="220907" y="0"/>
                  </a:cubicBezTo>
                  <a:lnTo>
                    <a:pt x="583477" y="0"/>
                  </a:lnTo>
                  <a:cubicBezTo>
                    <a:pt x="597045" y="0"/>
                    <a:pt x="609590" y="7215"/>
                    <a:pt x="616413" y="18942"/>
                  </a:cubicBezTo>
                  <a:lnTo>
                    <a:pt x="797571" y="330308"/>
                  </a:lnTo>
                  <a:cubicBezTo>
                    <a:pt x="804384" y="342017"/>
                    <a:pt x="804384" y="356483"/>
                    <a:pt x="797571" y="368192"/>
                  </a:cubicBezTo>
                  <a:close/>
                </a:path>
              </a:pathLst>
            </a:custGeom>
            <a:solidFill>
              <a:srgbClr val="000B5D"/>
            </a:solidFill>
          </p:spPr>
        </p:sp>
        <p:sp>
          <p:nvSpPr>
            <p:cNvPr id="9" name="TextBox 35"/>
            <p:cNvSpPr txBox="1"/>
            <p:nvPr/>
          </p:nvSpPr>
          <p:spPr>
            <a:xfrm>
              <a:off x="114300" y="-190500"/>
              <a:ext cx="584200" cy="889000"/>
            </a:xfrm>
            <a:prstGeom prst="rect">
              <a:avLst/>
            </a:prstGeom>
          </p:spPr>
          <p:txBody>
            <a:bodyPr lIns="101600" tIns="101600" rIns="101600" bIns="101600" rtlCol="0" anchor="ctr"/>
            <a:lstStyle/>
            <a:p>
              <a:pPr algn="ctr"/>
              <a:endParaRPr sz="1300">
                <a:latin typeface="Calibri" pitchFamily="34" charset="0"/>
                <a:cs typeface="Calibri" pitchFamily="34" charset="0"/>
              </a:endParaRPr>
            </a:p>
          </p:txBody>
        </p:sp>
      </p:grpSp>
      <p:grpSp>
        <p:nvGrpSpPr>
          <p:cNvPr id="10" name="Group 44"/>
          <p:cNvGrpSpPr/>
          <p:nvPr/>
        </p:nvGrpSpPr>
        <p:grpSpPr>
          <a:xfrm>
            <a:off x="943065" y="257320"/>
            <a:ext cx="2326999" cy="2015076"/>
            <a:chOff x="0" y="0"/>
            <a:chExt cx="4282440" cy="3708400"/>
          </a:xfrm>
        </p:grpSpPr>
        <p:sp>
          <p:nvSpPr>
            <p:cNvPr id="14" name="Freeform 4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14926" r="-14926"/>
              </a:stretch>
            </a:blipFill>
          </p:spPr>
        </p:sp>
      </p:grpSp>
      <p:sp>
        <p:nvSpPr>
          <p:cNvPr id="15" name="TextBox 53"/>
          <p:cNvSpPr txBox="1"/>
          <p:nvPr/>
        </p:nvSpPr>
        <p:spPr>
          <a:xfrm>
            <a:off x="568168" y="3060339"/>
            <a:ext cx="3042135" cy="3123932"/>
          </a:xfrm>
          <a:prstGeom prst="rect">
            <a:avLst/>
          </a:prstGeom>
        </p:spPr>
        <p:txBody>
          <a:bodyPr wrap="square" lIns="0" tIns="0" rIns="0" bIns="0" rtlCol="0" anchor="t">
            <a:spAutoFit/>
          </a:bodyPr>
          <a:lstStyle/>
          <a:p>
            <a:pPr algn="just"/>
            <a:r>
              <a:rPr lang="en-US" sz="2900" b="1" dirty="0" err="1" smtClean="0">
                <a:solidFill>
                  <a:srgbClr val="000B5D"/>
                </a:solidFill>
                <a:latin typeface="Calibri" pitchFamily="34" charset="0"/>
                <a:cs typeface="Calibri" pitchFamily="34" charset="0"/>
              </a:rPr>
              <a:t>Nguồn</a:t>
            </a:r>
            <a:r>
              <a:rPr lang="en-US" sz="2900" b="1" dirty="0" smtClean="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nguyên</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liệu</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của</a:t>
            </a:r>
            <a:r>
              <a:rPr lang="en-US" sz="2900" b="1" dirty="0">
                <a:solidFill>
                  <a:srgbClr val="000B5D"/>
                </a:solidFill>
                <a:latin typeface="Calibri" pitchFamily="34" charset="0"/>
                <a:cs typeface="Calibri" pitchFamily="34" charset="0"/>
              </a:rPr>
              <a:t> </a:t>
            </a:r>
            <a:r>
              <a:rPr lang="en-US" sz="2900" b="1" err="1">
                <a:solidFill>
                  <a:srgbClr val="000B5D"/>
                </a:solidFill>
                <a:latin typeface="Calibri" pitchFamily="34" charset="0"/>
                <a:cs typeface="Calibri" pitchFamily="34" charset="0"/>
              </a:rPr>
              <a:t>ngành</a:t>
            </a:r>
            <a:r>
              <a:rPr lang="en-US" sz="2900" b="1">
                <a:solidFill>
                  <a:srgbClr val="000B5D"/>
                </a:solidFill>
                <a:latin typeface="Calibri" pitchFamily="34" charset="0"/>
                <a:cs typeface="Calibri" pitchFamily="34" charset="0"/>
              </a:rPr>
              <a:t> </a:t>
            </a:r>
            <a:r>
              <a:rPr lang="en-US" sz="2900" b="1" smtClean="0">
                <a:solidFill>
                  <a:srgbClr val="000B5D"/>
                </a:solidFill>
                <a:latin typeface="Calibri" pitchFamily="34" charset="0"/>
                <a:cs typeface="Calibri" pitchFamily="34" charset="0"/>
              </a:rPr>
              <a:t>công nghiệp sản xuất, chế </a:t>
            </a:r>
            <a:r>
              <a:rPr lang="en-US" sz="2900" b="1" dirty="0" err="1">
                <a:solidFill>
                  <a:srgbClr val="000B5D"/>
                </a:solidFill>
                <a:latin typeface="Calibri" pitchFamily="34" charset="0"/>
                <a:cs typeface="Calibri" pitchFamily="34" charset="0"/>
              </a:rPr>
              <a:t>biến</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thực</a:t>
            </a:r>
            <a:r>
              <a:rPr lang="en-US" sz="2900" b="1" dirty="0">
                <a:solidFill>
                  <a:srgbClr val="000B5D"/>
                </a:solidFill>
                <a:latin typeface="Calibri" pitchFamily="34" charset="0"/>
                <a:cs typeface="Calibri" pitchFamily="34" charset="0"/>
              </a:rPr>
              <a:t> </a:t>
            </a:r>
            <a:r>
              <a:rPr lang="en-US" sz="2900" b="1" err="1">
                <a:solidFill>
                  <a:srgbClr val="000B5D"/>
                </a:solidFill>
                <a:latin typeface="Calibri" pitchFamily="34" charset="0"/>
                <a:cs typeface="Calibri" pitchFamily="34" charset="0"/>
              </a:rPr>
              <a:t>phẩm</a:t>
            </a:r>
            <a:r>
              <a:rPr lang="en-US" sz="2900" b="1">
                <a:solidFill>
                  <a:srgbClr val="000B5D"/>
                </a:solidFill>
                <a:latin typeface="Calibri" pitchFamily="34" charset="0"/>
                <a:cs typeface="Calibri" pitchFamily="34" charset="0"/>
              </a:rPr>
              <a:t> </a:t>
            </a:r>
            <a:r>
              <a:rPr lang="en-US" sz="2900" b="1" smtClean="0">
                <a:solidFill>
                  <a:srgbClr val="000B5D"/>
                </a:solidFill>
                <a:latin typeface="Calibri" pitchFamily="34" charset="0"/>
                <a:cs typeface="Calibri" pitchFamily="34" charset="0"/>
              </a:rPr>
              <a:t>lấy </a:t>
            </a:r>
            <a:r>
              <a:rPr lang="en-US" sz="2900" b="1" dirty="0" err="1">
                <a:solidFill>
                  <a:srgbClr val="000B5D"/>
                </a:solidFill>
                <a:latin typeface="Calibri" pitchFamily="34" charset="0"/>
                <a:cs typeface="Calibri" pitchFamily="34" charset="0"/>
              </a:rPr>
              <a:t>từ</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ngành</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nào</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Quy</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luật</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phân</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bố</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của</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ngành</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này</a:t>
            </a:r>
            <a:r>
              <a:rPr lang="en-US" sz="2900" b="1" dirty="0">
                <a:solidFill>
                  <a:srgbClr val="000B5D"/>
                </a:solidFill>
                <a:latin typeface="Calibri" pitchFamily="34" charset="0"/>
                <a:cs typeface="Calibri" pitchFamily="34" charset="0"/>
              </a:rPr>
              <a:t>? </a:t>
            </a:r>
          </a:p>
        </p:txBody>
      </p:sp>
    </p:spTree>
    <p:extLst>
      <p:ext uri="{BB962C8B-B14F-4D97-AF65-F5344CB8AC3E}">
        <p14:creationId xmlns:p14="http://schemas.microsoft.com/office/powerpoint/2010/main" val="4377772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Káº¿t quáº£ hÃ¬nh áº£nh cho nhÃ£n lá»ng">
            <a:extLst>
              <a:ext uri="{FF2B5EF4-FFF2-40B4-BE49-F238E27FC236}">
                <a16:creationId xmlns="" xmlns:a16="http://schemas.microsoft.com/office/drawing/2014/main" id="{2E9BC231-FA8F-43CB-BB98-0E838A4578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4" descr="Káº¿t quáº£ hÃ¬nh áº£nh cho nhÃ£n lá»ng">
            <a:extLst>
              <a:ext uri="{FF2B5EF4-FFF2-40B4-BE49-F238E27FC236}">
                <a16:creationId xmlns="" xmlns:a16="http://schemas.microsoft.com/office/drawing/2014/main" id="{9E610F46-E2D1-42B1-A673-E4BEC15C2B8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Hình ảnh 10">
            <a:extLst>
              <a:ext uri="{FF2B5EF4-FFF2-40B4-BE49-F238E27FC236}">
                <a16:creationId xmlns="" xmlns:a16="http://schemas.microsoft.com/office/drawing/2014/main" id="{FF8EEB8E-3B48-46C0-A852-3F18CB35627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94068" y="1371600"/>
            <a:ext cx="6698994" cy="297743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reflection blurRad="6350" stA="52000" endA="300" endPos="35000" dir="5400000" sy="-100000" algn="bl" rotWithShape="0"/>
          </a:effectLst>
          <a:scene3d>
            <a:camera prst="perspectiveFront" fov="5400000"/>
            <a:lightRig rig="threePt" dir="t">
              <a:rot lat="0" lon="0" rev="19200000"/>
            </a:lightRig>
          </a:scene3d>
          <a:sp3d extrusionH="25400">
            <a:bevelT w="304800" h="152400" prst="hardEdge"/>
            <a:extrusionClr>
              <a:srgbClr val="FFFFFF"/>
            </a:extrusionClr>
          </a:sp3d>
        </p:spPr>
      </p:pic>
      <p:sp>
        <p:nvSpPr>
          <p:cNvPr id="14" name="Hộp Văn bản 13">
            <a:extLst>
              <a:ext uri="{FF2B5EF4-FFF2-40B4-BE49-F238E27FC236}">
                <a16:creationId xmlns="" xmlns:a16="http://schemas.microsoft.com/office/drawing/2014/main" id="{22B92307-05FC-4882-8A9D-BBBB63E753A0}"/>
              </a:ext>
            </a:extLst>
          </p:cNvPr>
          <p:cNvSpPr txBox="1"/>
          <p:nvPr/>
        </p:nvSpPr>
        <p:spPr>
          <a:xfrm>
            <a:off x="3187337" y="4925242"/>
            <a:ext cx="4821546"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BZ" sz="4400" b="1" i="0" u="none" strike="noStrike" kern="1200" cap="none" spc="0" normalizeH="0" baseline="0" noProof="0" dirty="0" err="1">
                <a:ln>
                  <a:noFill/>
                </a:ln>
                <a:solidFill>
                  <a:srgbClr val="002060"/>
                </a:solidFill>
                <a:effectLst/>
                <a:uLnTx/>
                <a:uFillTx/>
                <a:latin typeface="Calibri" pitchFamily="34" charset="0"/>
                <a:cs typeface="Calibri" pitchFamily="34" charset="0"/>
              </a:rPr>
              <a:t>Bà</a:t>
            </a:r>
            <a:r>
              <a:rPr kumimoji="0" lang="en-BZ" sz="4400" b="1" i="0" u="none" strike="noStrike" kern="1200" cap="none" spc="0" normalizeH="0" noProof="0" dirty="0">
                <a:ln>
                  <a:noFill/>
                </a:ln>
                <a:solidFill>
                  <a:srgbClr val="002060"/>
                </a:solidFill>
                <a:effectLst/>
                <a:uLnTx/>
                <a:uFillTx/>
                <a:latin typeface="Calibri" pitchFamily="34" charset="0"/>
                <a:cs typeface="Calibri" pitchFamily="34" charset="0"/>
              </a:rPr>
              <a:t> </a:t>
            </a:r>
            <a:r>
              <a:rPr kumimoji="0" lang="en-BZ" sz="4400" b="1" i="0" u="none" strike="noStrike" kern="1200" cap="none" spc="0" normalizeH="0" noProof="0" dirty="0" err="1">
                <a:ln>
                  <a:noFill/>
                </a:ln>
                <a:solidFill>
                  <a:srgbClr val="002060"/>
                </a:solidFill>
                <a:effectLst/>
                <a:uLnTx/>
                <a:uFillTx/>
                <a:latin typeface="Calibri" pitchFamily="34" charset="0"/>
                <a:cs typeface="Calibri" pitchFamily="34" charset="0"/>
              </a:rPr>
              <a:t>Rịa-Vũng</a:t>
            </a:r>
            <a:r>
              <a:rPr kumimoji="0" lang="en-BZ" sz="4400" b="1" i="0" u="none" strike="noStrike" kern="1200" cap="none" spc="0" normalizeH="0" noProof="0" dirty="0">
                <a:ln>
                  <a:noFill/>
                </a:ln>
                <a:solidFill>
                  <a:srgbClr val="002060"/>
                </a:solidFill>
                <a:effectLst/>
                <a:uLnTx/>
                <a:uFillTx/>
                <a:latin typeface="Calibri" pitchFamily="34" charset="0"/>
                <a:cs typeface="Calibri" pitchFamily="34" charset="0"/>
              </a:rPr>
              <a:t> </a:t>
            </a:r>
            <a:r>
              <a:rPr kumimoji="0" lang="en-BZ" sz="4400" b="1" i="0" u="none" strike="noStrike" kern="1200" cap="none" spc="0" normalizeH="0" noProof="0" dirty="0" err="1">
                <a:ln>
                  <a:noFill/>
                </a:ln>
                <a:solidFill>
                  <a:srgbClr val="002060"/>
                </a:solidFill>
                <a:effectLst/>
                <a:uLnTx/>
                <a:uFillTx/>
                <a:latin typeface="Calibri" pitchFamily="34" charset="0"/>
                <a:cs typeface="Calibri" pitchFamily="34" charset="0"/>
              </a:rPr>
              <a:t>Tàu</a:t>
            </a:r>
            <a:endParaRPr kumimoji="0" lang="en-BZ" sz="4400" b="1" i="0" u="none" strike="noStrike" kern="1200" cap="none" spc="0" normalizeH="0" baseline="0" noProof="0" dirty="0">
              <a:ln>
                <a:noFill/>
              </a:ln>
              <a:solidFill>
                <a:srgbClr val="002060"/>
              </a:solidFill>
              <a:effectLst/>
              <a:uLnTx/>
              <a:uFillTx/>
              <a:latin typeface="Calibri" pitchFamily="34" charset="0"/>
              <a:cs typeface="Calibri" pitchFamily="34" charset="0"/>
            </a:endParaRPr>
          </a:p>
        </p:txBody>
      </p:sp>
      <p:pic>
        <p:nvPicPr>
          <p:cNvPr id="23" name="Hình ảnh 22">
            <a:extLst>
              <a:ext uri="{FF2B5EF4-FFF2-40B4-BE49-F238E27FC236}">
                <a16:creationId xmlns="" xmlns:a16="http://schemas.microsoft.com/office/drawing/2014/main" id="{E643DB57-4C76-4A31-A694-37A56EF723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4480" y="1106711"/>
            <a:ext cx="2315129" cy="2315129"/>
          </a:xfrm>
          <a:prstGeom prst="ellipse">
            <a:avLst/>
          </a:prstGeom>
        </p:spPr>
      </p:pic>
      <p:sp>
        <p:nvSpPr>
          <p:cNvPr id="24" name="Rounded Rectangle 3">
            <a:hlinkClick r:id="rId7" action="ppaction://hlinksldjump"/>
            <a:extLst>
              <a:ext uri="{FF2B5EF4-FFF2-40B4-BE49-F238E27FC236}">
                <a16:creationId xmlns="" xmlns:a16="http://schemas.microsoft.com/office/drawing/2014/main" id="{2927E737-7EAB-4506-BE0C-FB03E8D2A29A}"/>
              </a:ext>
            </a:extLst>
          </p:cNvPr>
          <p:cNvSpPr/>
          <p:nvPr/>
        </p:nvSpPr>
        <p:spPr>
          <a:xfrm>
            <a:off x="4526184" y="266501"/>
            <a:ext cx="2997687" cy="946758"/>
          </a:xfrm>
          <a:prstGeom prst="roundRect">
            <a:avLst/>
          </a:prstGeom>
          <a:solidFill>
            <a:srgbClr val="206E6E"/>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ĐÁP</a:t>
            </a:r>
            <a:r>
              <a:rPr kumimoji="0" lang="en-US" sz="54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ÁN</a:t>
            </a:r>
            <a:r>
              <a:rPr kumimoji="0" lang="en-US" sz="5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a:t>
            </a:r>
          </a:p>
        </p:txBody>
      </p:sp>
    </p:spTree>
    <p:extLst>
      <p:ext uri="{BB962C8B-B14F-4D97-AF65-F5344CB8AC3E}">
        <p14:creationId xmlns:p14="http://schemas.microsoft.com/office/powerpoint/2010/main" val="254159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10" presetID="16" presetClass="entr" presetSubtype="37"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18" presetID="6" presetClass="entr" presetSubtype="16"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023447" y="-381424"/>
            <a:ext cx="12484667" cy="2231634"/>
          </a:xfrm>
          <a:custGeom>
            <a:avLst/>
            <a:gdLst/>
            <a:ahLst/>
            <a:cxnLst/>
            <a:rect l="l" t="t" r="r" b="b"/>
            <a:pathLst>
              <a:path w="18727000" h="3347451">
                <a:moveTo>
                  <a:pt x="0" y="0"/>
                </a:moveTo>
                <a:lnTo>
                  <a:pt x="18727000" y="0"/>
                </a:lnTo>
                <a:lnTo>
                  <a:pt x="18727000" y="3347451"/>
                </a:lnTo>
                <a:lnTo>
                  <a:pt x="0" y="33474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0732608">
            <a:off x="7031864" y="922070"/>
            <a:ext cx="6351569" cy="920977"/>
          </a:xfrm>
          <a:custGeom>
            <a:avLst/>
            <a:gdLst/>
            <a:ahLst/>
            <a:cxnLst/>
            <a:rect l="l" t="t" r="r" b="b"/>
            <a:pathLst>
              <a:path w="9527354" h="1381466">
                <a:moveTo>
                  <a:pt x="0" y="0"/>
                </a:moveTo>
                <a:lnTo>
                  <a:pt x="9527354" y="0"/>
                </a:lnTo>
                <a:lnTo>
                  <a:pt x="9527354" y="1381466"/>
                </a:lnTo>
                <a:lnTo>
                  <a:pt x="0" y="13814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rot="-10800000">
            <a:off x="3504286" y="-6848295"/>
            <a:ext cx="13119133" cy="7708200"/>
            <a:chOff x="0" y="0"/>
            <a:chExt cx="1383362" cy="812800"/>
          </a:xfrm>
        </p:grpSpPr>
        <p:sp>
          <p:nvSpPr>
            <p:cNvPr id="5" name="Freeform 5"/>
            <p:cNvSpPr/>
            <p:nvPr/>
          </p:nvSpPr>
          <p:spPr>
            <a:xfrm>
              <a:off x="0" y="0"/>
              <a:ext cx="1383362" cy="812800"/>
            </a:xfrm>
            <a:custGeom>
              <a:avLst/>
              <a:gdLst/>
              <a:ahLst/>
              <a:cxnLst/>
              <a:rect l="l" t="t" r="r" b="b"/>
              <a:pathLst>
                <a:path w="1383362" h="812800">
                  <a:moveTo>
                    <a:pt x="691681" y="0"/>
                  </a:moveTo>
                  <a:cubicBezTo>
                    <a:pt x="309676" y="0"/>
                    <a:pt x="0" y="181951"/>
                    <a:pt x="0" y="406400"/>
                  </a:cubicBezTo>
                  <a:cubicBezTo>
                    <a:pt x="0" y="630849"/>
                    <a:pt x="309676" y="812800"/>
                    <a:pt x="691681" y="812800"/>
                  </a:cubicBezTo>
                  <a:cubicBezTo>
                    <a:pt x="1073686" y="812800"/>
                    <a:pt x="1383362" y="630849"/>
                    <a:pt x="1383362" y="406400"/>
                  </a:cubicBezTo>
                  <a:cubicBezTo>
                    <a:pt x="1383362" y="181951"/>
                    <a:pt x="1073686" y="0"/>
                    <a:pt x="691681" y="0"/>
                  </a:cubicBezTo>
                  <a:close/>
                </a:path>
              </a:pathLst>
            </a:custGeom>
            <a:solidFill>
              <a:srgbClr val="012F7F"/>
            </a:solidFill>
          </p:spPr>
        </p:sp>
        <p:sp>
          <p:nvSpPr>
            <p:cNvPr id="6" name="TextBox 6"/>
            <p:cNvSpPr txBox="1"/>
            <p:nvPr/>
          </p:nvSpPr>
          <p:spPr>
            <a:xfrm>
              <a:off x="129690" y="38100"/>
              <a:ext cx="1123982" cy="698500"/>
            </a:xfrm>
            <a:prstGeom prst="rect">
              <a:avLst/>
            </a:prstGeom>
          </p:spPr>
          <p:txBody>
            <a:bodyPr lIns="50800" tIns="50800" rIns="50800" bIns="50800" rtlCol="0" anchor="ctr"/>
            <a:lstStyle/>
            <a:p>
              <a:pPr algn="ctr">
                <a:lnSpc>
                  <a:spcPts val="1772"/>
                </a:lnSpc>
              </a:pPr>
              <a:endParaRPr sz="3200" b="1">
                <a:latin typeface="Calibri" pitchFamily="34" charset="0"/>
                <a:cs typeface="Calibri" pitchFamily="34" charset="0"/>
              </a:endParaRPr>
            </a:p>
          </p:txBody>
        </p:sp>
      </p:grpSp>
      <p:grpSp>
        <p:nvGrpSpPr>
          <p:cNvPr id="7" name="Group 7"/>
          <p:cNvGrpSpPr/>
          <p:nvPr/>
        </p:nvGrpSpPr>
        <p:grpSpPr>
          <a:xfrm>
            <a:off x="1425213" y="1690717"/>
            <a:ext cx="1028700" cy="10287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F7F"/>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sz="3200" b="1">
                <a:latin typeface="Calibri" pitchFamily="34" charset="0"/>
                <a:cs typeface="Calibri" pitchFamily="34" charset="0"/>
              </a:endParaRPr>
            </a:p>
          </p:txBody>
        </p:sp>
      </p:grpSp>
      <p:grpSp>
        <p:nvGrpSpPr>
          <p:cNvPr id="10" name="Group 10"/>
          <p:cNvGrpSpPr/>
          <p:nvPr/>
        </p:nvGrpSpPr>
        <p:grpSpPr>
          <a:xfrm>
            <a:off x="4611279" y="1674951"/>
            <a:ext cx="1028700" cy="10287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F7F"/>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sz="4000" b="1">
                <a:latin typeface="Calibri" pitchFamily="34" charset="0"/>
                <a:cs typeface="Calibri" pitchFamily="34" charset="0"/>
              </a:endParaRPr>
            </a:p>
          </p:txBody>
        </p:sp>
      </p:grpSp>
      <p:grpSp>
        <p:nvGrpSpPr>
          <p:cNvPr id="13" name="Group 13"/>
          <p:cNvGrpSpPr/>
          <p:nvPr/>
        </p:nvGrpSpPr>
        <p:grpSpPr>
          <a:xfrm>
            <a:off x="8301858" y="1674951"/>
            <a:ext cx="1028700" cy="10287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F7F"/>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sz="3200" b="1">
                <a:latin typeface="Calibri" pitchFamily="34" charset="0"/>
                <a:cs typeface="Calibri" pitchFamily="34" charset="0"/>
              </a:endParaRPr>
            </a:p>
          </p:txBody>
        </p:sp>
      </p:grpSp>
      <p:sp>
        <p:nvSpPr>
          <p:cNvPr id="16" name="TextBox 16"/>
          <p:cNvSpPr txBox="1"/>
          <p:nvPr/>
        </p:nvSpPr>
        <p:spPr>
          <a:xfrm>
            <a:off x="0" y="72666"/>
            <a:ext cx="7494983" cy="1231106"/>
          </a:xfrm>
          <a:prstGeom prst="rect">
            <a:avLst/>
          </a:prstGeom>
        </p:spPr>
        <p:txBody>
          <a:bodyPr wrap="square" lIns="0" tIns="0" rIns="0" bIns="0" rtlCol="0" anchor="t">
            <a:spAutoFit/>
          </a:bodyPr>
          <a:lstStyle/>
          <a:p>
            <a:pPr algn="ctr"/>
            <a:r>
              <a:rPr lang="en-US" sz="4000" b="1" dirty="0">
                <a:solidFill>
                  <a:srgbClr val="000B5D"/>
                </a:solidFill>
                <a:latin typeface="Calibri" pitchFamily="34" charset="0"/>
                <a:cs typeface="Calibri" pitchFamily="34" charset="0"/>
              </a:rPr>
              <a:t>CƠ CẤU  ĐA DẠNG</a:t>
            </a:r>
            <a:r>
              <a:rPr lang="en-US" sz="4000" b="1">
                <a:solidFill>
                  <a:srgbClr val="000B5D"/>
                </a:solidFill>
                <a:latin typeface="Calibri" pitchFamily="34" charset="0"/>
                <a:cs typeface="Calibri" pitchFamily="34" charset="0"/>
              </a:rPr>
              <a:t>, </a:t>
            </a:r>
            <a:endParaRPr lang="en-US" sz="4000" b="1" smtClean="0">
              <a:solidFill>
                <a:srgbClr val="000B5D"/>
              </a:solidFill>
              <a:latin typeface="Calibri" pitchFamily="34" charset="0"/>
              <a:cs typeface="Calibri" pitchFamily="34" charset="0"/>
            </a:endParaRPr>
          </a:p>
          <a:p>
            <a:pPr algn="ctr"/>
            <a:r>
              <a:rPr lang="en-US" sz="4000" b="1" smtClean="0">
                <a:solidFill>
                  <a:srgbClr val="000B5D"/>
                </a:solidFill>
                <a:latin typeface="Calibri" pitchFamily="34" charset="0"/>
                <a:cs typeface="Calibri" pitchFamily="34" charset="0"/>
              </a:rPr>
              <a:t>GẮN </a:t>
            </a:r>
            <a:r>
              <a:rPr lang="en-US" sz="4000" b="1" dirty="0">
                <a:solidFill>
                  <a:srgbClr val="000B5D"/>
                </a:solidFill>
                <a:latin typeface="Calibri" pitchFamily="34" charset="0"/>
                <a:cs typeface="Calibri" pitchFamily="34" charset="0"/>
              </a:rPr>
              <a:t>VỚI VÙNG NGUYÊN LIỆU</a:t>
            </a:r>
          </a:p>
        </p:txBody>
      </p:sp>
      <p:sp>
        <p:nvSpPr>
          <p:cNvPr id="17" name="TextBox 17"/>
          <p:cNvSpPr txBox="1"/>
          <p:nvPr/>
        </p:nvSpPr>
        <p:spPr>
          <a:xfrm>
            <a:off x="1510261" y="1877619"/>
            <a:ext cx="858604" cy="628377"/>
          </a:xfrm>
          <a:prstGeom prst="rect">
            <a:avLst/>
          </a:prstGeom>
        </p:spPr>
        <p:txBody>
          <a:bodyPr lIns="0" tIns="0" rIns="0" bIns="0" rtlCol="0" anchor="t">
            <a:spAutoFit/>
          </a:bodyPr>
          <a:lstStyle/>
          <a:p>
            <a:pPr algn="ctr">
              <a:lnSpc>
                <a:spcPts val="4852"/>
              </a:lnSpc>
            </a:pPr>
            <a:r>
              <a:rPr lang="en-US" sz="4000" b="1">
                <a:solidFill>
                  <a:srgbClr val="FBB03B"/>
                </a:solidFill>
                <a:latin typeface="Calibri" pitchFamily="34" charset="0"/>
                <a:cs typeface="Calibri" pitchFamily="34" charset="0"/>
              </a:rPr>
              <a:t>01</a:t>
            </a:r>
          </a:p>
        </p:txBody>
      </p:sp>
      <p:sp>
        <p:nvSpPr>
          <p:cNvPr id="18" name="TextBox 18"/>
          <p:cNvSpPr txBox="1"/>
          <p:nvPr/>
        </p:nvSpPr>
        <p:spPr>
          <a:xfrm>
            <a:off x="810356" y="2831966"/>
            <a:ext cx="2357030" cy="662361"/>
          </a:xfrm>
          <a:prstGeom prst="rect">
            <a:avLst/>
          </a:prstGeom>
        </p:spPr>
        <p:txBody>
          <a:bodyPr lIns="0" tIns="0" rIns="0" bIns="0" rtlCol="0" anchor="t">
            <a:spAutoFit/>
          </a:bodyPr>
          <a:lstStyle/>
          <a:p>
            <a:pPr algn="l">
              <a:lnSpc>
                <a:spcPct val="150000"/>
              </a:lnSpc>
            </a:pPr>
            <a:r>
              <a:rPr lang="en-US" sz="3200" b="1" dirty="0">
                <a:solidFill>
                  <a:srgbClr val="000082"/>
                </a:solidFill>
                <a:latin typeface="Calibri" pitchFamily="34" charset="0"/>
                <a:cs typeface="Calibri" pitchFamily="34" charset="0"/>
              </a:rPr>
              <a:t>NÔNG SẢN</a:t>
            </a:r>
          </a:p>
        </p:txBody>
      </p:sp>
      <p:sp>
        <p:nvSpPr>
          <p:cNvPr id="19" name="TextBox 19"/>
          <p:cNvSpPr txBox="1"/>
          <p:nvPr/>
        </p:nvSpPr>
        <p:spPr>
          <a:xfrm>
            <a:off x="4043704" y="2753130"/>
            <a:ext cx="2357030" cy="662361"/>
          </a:xfrm>
          <a:prstGeom prst="rect">
            <a:avLst/>
          </a:prstGeom>
        </p:spPr>
        <p:txBody>
          <a:bodyPr lIns="0" tIns="0" rIns="0" bIns="0" rtlCol="0" anchor="t">
            <a:spAutoFit/>
          </a:bodyPr>
          <a:lstStyle/>
          <a:p>
            <a:pPr algn="l">
              <a:lnSpc>
                <a:spcPct val="150000"/>
              </a:lnSpc>
            </a:pPr>
            <a:r>
              <a:rPr lang="en-US" sz="3200" b="1">
                <a:solidFill>
                  <a:srgbClr val="000082"/>
                </a:solidFill>
                <a:latin typeface="Calibri" pitchFamily="34" charset="0"/>
                <a:cs typeface="Calibri" pitchFamily="34" charset="0"/>
              </a:rPr>
              <a:t>LÂM SẢN</a:t>
            </a:r>
          </a:p>
        </p:txBody>
      </p:sp>
      <p:sp>
        <p:nvSpPr>
          <p:cNvPr id="20" name="TextBox 20"/>
          <p:cNvSpPr txBox="1"/>
          <p:nvPr/>
        </p:nvSpPr>
        <p:spPr>
          <a:xfrm>
            <a:off x="268014" y="3534061"/>
            <a:ext cx="3805349" cy="3149195"/>
          </a:xfrm>
          <a:prstGeom prst="rect">
            <a:avLst/>
          </a:prstGeom>
        </p:spPr>
        <p:txBody>
          <a:bodyPr wrap="square" lIns="0" tIns="0" rIns="0" bIns="0" rtlCol="0" anchor="t">
            <a:spAutoFit/>
          </a:bodyPr>
          <a:lstStyle/>
          <a:p>
            <a:pPr marL="431757" lvl="1" indent="-215878">
              <a:lnSpc>
                <a:spcPct val="130000"/>
              </a:lnSpc>
              <a:buFont typeface="Arial"/>
              <a:buChar char="•"/>
            </a:pPr>
            <a:r>
              <a:rPr lang="en-US" sz="3200" b="1" dirty="0" err="1">
                <a:solidFill>
                  <a:srgbClr val="000000"/>
                </a:solidFill>
                <a:latin typeface="Calibri" pitchFamily="34" charset="0"/>
                <a:cs typeface="Calibri" pitchFamily="34" charset="0"/>
              </a:rPr>
              <a:t>Xay</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xát</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đường</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mía</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chè</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cà</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phê</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nước</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ngọt</a:t>
            </a:r>
            <a:r>
              <a:rPr lang="en-US" sz="3200" b="1" dirty="0">
                <a:solidFill>
                  <a:srgbClr val="000000"/>
                </a:solidFill>
                <a:latin typeface="Calibri" pitchFamily="34" charset="0"/>
                <a:cs typeface="Calibri" pitchFamily="34" charset="0"/>
              </a:rPr>
              <a:t>...</a:t>
            </a:r>
          </a:p>
          <a:p>
            <a:pPr marL="431757" lvl="1" indent="-215878">
              <a:lnSpc>
                <a:spcPct val="130000"/>
              </a:lnSpc>
              <a:buFont typeface="Arial"/>
              <a:buChar char="•"/>
            </a:pPr>
            <a:r>
              <a:rPr lang="en-US" sz="3200" b="1" dirty="0" err="1">
                <a:solidFill>
                  <a:srgbClr val="000000"/>
                </a:solidFill>
                <a:latin typeface="Calibri" pitchFamily="34" charset="0"/>
                <a:cs typeface="Calibri" pitchFamily="34" charset="0"/>
              </a:rPr>
              <a:t>Sản</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phẩm</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chế</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biến</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từ</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sữa</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thịt</a:t>
            </a:r>
            <a:r>
              <a:rPr lang="en-US" sz="3200" b="1" dirty="0">
                <a:solidFill>
                  <a:srgbClr val="000000"/>
                </a:solidFill>
                <a:latin typeface="Calibri" pitchFamily="34" charset="0"/>
                <a:cs typeface="Calibri" pitchFamily="34" charset="0"/>
              </a:rPr>
              <a:t>...</a:t>
            </a:r>
          </a:p>
        </p:txBody>
      </p:sp>
      <p:sp>
        <p:nvSpPr>
          <p:cNvPr id="21" name="TextBox 21"/>
          <p:cNvSpPr txBox="1"/>
          <p:nvPr/>
        </p:nvSpPr>
        <p:spPr>
          <a:xfrm>
            <a:off x="4073363" y="3534061"/>
            <a:ext cx="3690578" cy="1868845"/>
          </a:xfrm>
          <a:prstGeom prst="rect">
            <a:avLst/>
          </a:prstGeom>
        </p:spPr>
        <p:txBody>
          <a:bodyPr wrap="square" lIns="0" tIns="0" rIns="0" bIns="0" rtlCol="0" anchor="t">
            <a:spAutoFit/>
          </a:bodyPr>
          <a:lstStyle/>
          <a:p>
            <a:pPr marL="431757" lvl="1" indent="-215878">
              <a:lnSpc>
                <a:spcPct val="130000"/>
              </a:lnSpc>
              <a:buFont typeface="Arial"/>
              <a:buChar char="•"/>
            </a:pPr>
            <a:r>
              <a:rPr lang="en-US" sz="3200" b="1" dirty="0" err="1">
                <a:solidFill>
                  <a:srgbClr val="000000"/>
                </a:solidFill>
                <a:latin typeface="Calibri" pitchFamily="34" charset="0"/>
                <a:cs typeface="Calibri" pitchFamily="34" charset="0"/>
              </a:rPr>
              <a:t>Măng tre</a:t>
            </a:r>
          </a:p>
          <a:p>
            <a:pPr marL="431757" lvl="1" indent="-215878">
              <a:lnSpc>
                <a:spcPct val="130000"/>
              </a:lnSpc>
              <a:buFont typeface="Arial"/>
              <a:buChar char="•"/>
            </a:pPr>
            <a:r>
              <a:rPr lang="en-US" sz="3200" b="1" dirty="0" err="1">
                <a:solidFill>
                  <a:srgbClr val="000000"/>
                </a:solidFill>
                <a:latin typeface="Calibri" pitchFamily="34" charset="0"/>
                <a:cs typeface="Calibri" pitchFamily="34" charset="0"/>
              </a:rPr>
              <a:t>Các sản phẩm cây gia vị, dược liệu</a:t>
            </a:r>
          </a:p>
        </p:txBody>
      </p:sp>
      <p:sp>
        <p:nvSpPr>
          <p:cNvPr id="22" name="TextBox 22"/>
          <p:cNvSpPr txBox="1"/>
          <p:nvPr/>
        </p:nvSpPr>
        <p:spPr>
          <a:xfrm>
            <a:off x="7781580" y="2816194"/>
            <a:ext cx="2357030" cy="662361"/>
          </a:xfrm>
          <a:prstGeom prst="rect">
            <a:avLst/>
          </a:prstGeom>
        </p:spPr>
        <p:txBody>
          <a:bodyPr lIns="0" tIns="0" rIns="0" bIns="0" rtlCol="0" anchor="t">
            <a:spAutoFit/>
          </a:bodyPr>
          <a:lstStyle/>
          <a:p>
            <a:pPr algn="l">
              <a:lnSpc>
                <a:spcPct val="150000"/>
              </a:lnSpc>
            </a:pPr>
            <a:r>
              <a:rPr lang="en-US" sz="3200" b="1">
                <a:solidFill>
                  <a:srgbClr val="000082"/>
                </a:solidFill>
                <a:latin typeface="Calibri" pitchFamily="34" charset="0"/>
                <a:cs typeface="Calibri" pitchFamily="34" charset="0"/>
              </a:rPr>
              <a:t>THỦY SẢN</a:t>
            </a:r>
          </a:p>
        </p:txBody>
      </p:sp>
      <p:sp>
        <p:nvSpPr>
          <p:cNvPr id="23" name="TextBox 23"/>
          <p:cNvSpPr txBox="1"/>
          <p:nvPr/>
        </p:nvSpPr>
        <p:spPr>
          <a:xfrm>
            <a:off x="7763941" y="3534060"/>
            <a:ext cx="3690579" cy="1868845"/>
          </a:xfrm>
          <a:prstGeom prst="rect">
            <a:avLst/>
          </a:prstGeom>
        </p:spPr>
        <p:txBody>
          <a:bodyPr wrap="square" lIns="0" tIns="0" rIns="0" bIns="0" rtlCol="0" anchor="t">
            <a:spAutoFit/>
          </a:bodyPr>
          <a:lstStyle/>
          <a:p>
            <a:pPr marL="431757" lvl="1" indent="-215878">
              <a:lnSpc>
                <a:spcPct val="130000"/>
              </a:lnSpc>
              <a:buFont typeface="Arial"/>
              <a:buChar char="•"/>
            </a:pPr>
            <a:r>
              <a:rPr lang="en-US" sz="3200" b="1" dirty="0" err="1">
                <a:solidFill>
                  <a:srgbClr val="000000"/>
                </a:solidFill>
                <a:latin typeface="Calibri" pitchFamily="34" charset="0"/>
                <a:cs typeface="Calibri" pitchFamily="34" charset="0"/>
              </a:rPr>
              <a:t>Nước</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mắm</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muối</a:t>
            </a:r>
            <a:endParaRPr lang="en-US" sz="3200" b="1" dirty="0">
              <a:solidFill>
                <a:srgbClr val="000000"/>
              </a:solidFill>
              <a:latin typeface="Calibri" pitchFamily="34" charset="0"/>
              <a:cs typeface="Calibri" pitchFamily="34" charset="0"/>
            </a:endParaRPr>
          </a:p>
          <a:p>
            <a:pPr marL="431757" lvl="1" indent="-215878">
              <a:lnSpc>
                <a:spcPct val="130000"/>
              </a:lnSpc>
              <a:buFont typeface="Arial"/>
              <a:buChar char="•"/>
            </a:pPr>
            <a:r>
              <a:rPr lang="en-US" sz="3200" b="1" dirty="0" err="1">
                <a:solidFill>
                  <a:srgbClr val="000000"/>
                </a:solidFill>
                <a:latin typeface="Calibri" pitchFamily="34" charset="0"/>
                <a:cs typeface="Calibri" pitchFamily="34" charset="0"/>
              </a:rPr>
              <a:t>Sản</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phẩm</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chế</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biến</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từ</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tôm</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cá</a:t>
            </a:r>
            <a:r>
              <a:rPr lang="en-US" sz="3200" b="1" dirty="0">
                <a:solidFill>
                  <a:srgbClr val="000000"/>
                </a:solidFill>
                <a:latin typeface="Calibri" pitchFamily="34" charset="0"/>
                <a:cs typeface="Calibri" pitchFamily="34" charset="0"/>
              </a:rPr>
              <a:t>...</a:t>
            </a:r>
          </a:p>
        </p:txBody>
      </p:sp>
      <p:sp>
        <p:nvSpPr>
          <p:cNvPr id="24" name="TextBox 24"/>
          <p:cNvSpPr txBox="1"/>
          <p:nvPr/>
        </p:nvSpPr>
        <p:spPr>
          <a:xfrm>
            <a:off x="4696327" y="1861853"/>
            <a:ext cx="858604" cy="628377"/>
          </a:xfrm>
          <a:prstGeom prst="rect">
            <a:avLst/>
          </a:prstGeom>
        </p:spPr>
        <p:txBody>
          <a:bodyPr lIns="0" tIns="0" rIns="0" bIns="0" rtlCol="0" anchor="t">
            <a:spAutoFit/>
          </a:bodyPr>
          <a:lstStyle/>
          <a:p>
            <a:pPr algn="ctr">
              <a:lnSpc>
                <a:spcPts val="4852"/>
              </a:lnSpc>
            </a:pPr>
            <a:r>
              <a:rPr lang="en-US" sz="4000" b="1">
                <a:solidFill>
                  <a:srgbClr val="FBB03B"/>
                </a:solidFill>
                <a:latin typeface="Calibri" pitchFamily="34" charset="0"/>
                <a:cs typeface="Calibri" pitchFamily="34" charset="0"/>
              </a:rPr>
              <a:t>02</a:t>
            </a:r>
          </a:p>
        </p:txBody>
      </p:sp>
      <p:sp>
        <p:nvSpPr>
          <p:cNvPr id="25" name="TextBox 25"/>
          <p:cNvSpPr txBox="1"/>
          <p:nvPr/>
        </p:nvSpPr>
        <p:spPr>
          <a:xfrm>
            <a:off x="8386906" y="1861853"/>
            <a:ext cx="858604" cy="628377"/>
          </a:xfrm>
          <a:prstGeom prst="rect">
            <a:avLst/>
          </a:prstGeom>
        </p:spPr>
        <p:txBody>
          <a:bodyPr lIns="0" tIns="0" rIns="0" bIns="0" rtlCol="0" anchor="t">
            <a:spAutoFit/>
          </a:bodyPr>
          <a:lstStyle/>
          <a:p>
            <a:pPr algn="ctr">
              <a:lnSpc>
                <a:spcPts val="4852"/>
              </a:lnSpc>
            </a:pPr>
            <a:r>
              <a:rPr lang="en-US" sz="4000" b="1">
                <a:solidFill>
                  <a:srgbClr val="FBB03B"/>
                </a:solidFill>
                <a:latin typeface="Calibri" pitchFamily="34" charset="0"/>
                <a:cs typeface="Calibri" pitchFamily="34" charset="0"/>
              </a:rPr>
              <a:t>03</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9"/>
          <p:cNvPicPr>
            <a:picLocks noChangeAspect="1" noChangeArrowheads="1"/>
          </p:cNvPicPr>
          <p:nvPr/>
        </p:nvPicPr>
        <p:blipFill>
          <a:blip r:embed="rId3"/>
          <a:srcRect/>
          <a:stretch>
            <a:fillRect/>
          </a:stretch>
        </p:blipFill>
        <p:spPr bwMode="auto">
          <a:xfrm>
            <a:off x="6387736" y="0"/>
            <a:ext cx="5669281" cy="3357156"/>
          </a:xfrm>
          <a:prstGeom prst="rect">
            <a:avLst/>
          </a:prstGeom>
          <a:ln>
            <a:noFill/>
          </a:ln>
          <a:effectLst>
            <a:outerShdw blurRad="292100" dist="139700" dir="2700000" algn="tl" rotWithShape="0">
              <a:srgbClr val="333333">
                <a:alpha val="65000"/>
              </a:srgbClr>
            </a:outerShdw>
          </a:effectLst>
        </p:spPr>
      </p:pic>
      <p:pic>
        <p:nvPicPr>
          <p:cNvPr id="24579" name="Picture 62"/>
          <p:cNvPicPr>
            <a:picLocks noChangeAspect="1" noChangeArrowheads="1"/>
          </p:cNvPicPr>
          <p:nvPr/>
        </p:nvPicPr>
        <p:blipFill>
          <a:blip r:embed="rId4"/>
          <a:srcRect/>
          <a:stretch>
            <a:fillRect/>
          </a:stretch>
        </p:blipFill>
        <p:spPr bwMode="auto">
          <a:xfrm>
            <a:off x="52252" y="3487781"/>
            <a:ext cx="6230983" cy="3200400"/>
          </a:xfrm>
          <a:prstGeom prst="rect">
            <a:avLst/>
          </a:prstGeom>
          <a:ln>
            <a:noFill/>
          </a:ln>
          <a:effectLst>
            <a:outerShdw blurRad="292100" dist="139700" dir="2700000" algn="tl" rotWithShape="0">
              <a:srgbClr val="333333">
                <a:alpha val="65000"/>
              </a:srgbClr>
            </a:outerShdw>
          </a:effectLst>
        </p:spPr>
      </p:pic>
      <p:pic>
        <p:nvPicPr>
          <p:cNvPr id="24580" name="Picture 64"/>
          <p:cNvPicPr>
            <a:picLocks noChangeAspect="1" noChangeArrowheads="1"/>
          </p:cNvPicPr>
          <p:nvPr/>
        </p:nvPicPr>
        <p:blipFill>
          <a:blip r:embed="rId5"/>
          <a:srcRect/>
          <a:stretch>
            <a:fillRect/>
          </a:stretch>
        </p:blipFill>
        <p:spPr bwMode="auto">
          <a:xfrm>
            <a:off x="6361611" y="3526970"/>
            <a:ext cx="5747659" cy="3200400"/>
          </a:xfrm>
          <a:prstGeom prst="rect">
            <a:avLst/>
          </a:prstGeom>
          <a:ln>
            <a:noFill/>
          </a:ln>
          <a:effectLst>
            <a:outerShdw blurRad="292100" dist="139700" dir="2700000" algn="tl" rotWithShape="0">
              <a:srgbClr val="333333">
                <a:alpha val="65000"/>
              </a:srgbClr>
            </a:outerShdw>
          </a:effectLst>
        </p:spPr>
      </p:pic>
      <p:pic>
        <p:nvPicPr>
          <p:cNvPr id="24581" name="Picture 66" descr="xuat khaaur gaoj tai cang sai gon"/>
          <p:cNvPicPr>
            <a:picLocks noChangeAspect="1" noChangeArrowheads="1"/>
          </p:cNvPicPr>
          <p:nvPr/>
        </p:nvPicPr>
        <p:blipFill>
          <a:blip r:embed="rId6"/>
          <a:srcRect/>
          <a:stretch>
            <a:fillRect/>
          </a:stretch>
        </p:blipFill>
        <p:spPr bwMode="auto">
          <a:xfrm>
            <a:off x="65315" y="0"/>
            <a:ext cx="6217920" cy="3370219"/>
          </a:xfrm>
          <a:prstGeom prst="rect">
            <a:avLst/>
          </a:prstGeom>
          <a:ln>
            <a:noFill/>
          </a:ln>
          <a:effectLst>
            <a:outerShdw blurRad="292100" dist="139700" dir="2700000" algn="tl" rotWithShape="0">
              <a:srgbClr val="333333">
                <a:alpha val="65000"/>
              </a:srgbClr>
            </a:outerShdw>
          </a:effectLst>
        </p:spPr>
      </p:pic>
      <p:sp>
        <p:nvSpPr>
          <p:cNvPr id="24583" name="TextBox 6"/>
          <p:cNvSpPr txBox="1">
            <a:spLocks noChangeArrowheads="1"/>
          </p:cNvSpPr>
          <p:nvPr/>
        </p:nvSpPr>
        <p:spPr bwMode="auto">
          <a:xfrm>
            <a:off x="1384662" y="3213464"/>
            <a:ext cx="3796937" cy="461665"/>
          </a:xfrm>
          <a:prstGeom prst="rect">
            <a:avLst/>
          </a:prstGeom>
          <a:solidFill>
            <a:schemeClr val="bg1"/>
          </a:solidFill>
          <a:ln w="9525">
            <a:noFill/>
            <a:miter lim="800000"/>
            <a:headEnd/>
            <a:tailEnd/>
          </a:ln>
        </p:spPr>
        <p:txBody>
          <a:bodyPr wrap="square">
            <a:spAutoFit/>
          </a:bodyPr>
          <a:lstStyle/>
          <a:p>
            <a:pPr algn="ctr" eaLnBrk="1" hangingPunct="1"/>
            <a:r>
              <a:rPr lang="en-US" altLang="en-US" sz="2400" b="1">
                <a:solidFill>
                  <a:srgbClr val="0000FF"/>
                </a:solidFill>
                <a:latin typeface="Calibri" pitchFamily="34" charset="0"/>
                <a:cs typeface="Calibri" pitchFamily="34" charset="0"/>
              </a:rPr>
              <a:t>Chế biến - xuất khẩu gạo</a:t>
            </a:r>
          </a:p>
        </p:txBody>
      </p:sp>
      <p:sp>
        <p:nvSpPr>
          <p:cNvPr id="24584" name="TextBox 7"/>
          <p:cNvSpPr txBox="1">
            <a:spLocks noChangeArrowheads="1"/>
          </p:cNvSpPr>
          <p:nvPr/>
        </p:nvSpPr>
        <p:spPr bwMode="auto">
          <a:xfrm>
            <a:off x="7889966" y="3200401"/>
            <a:ext cx="2756264" cy="461665"/>
          </a:xfrm>
          <a:prstGeom prst="rect">
            <a:avLst/>
          </a:prstGeom>
          <a:solidFill>
            <a:schemeClr val="bg1"/>
          </a:solidFill>
          <a:ln w="9525">
            <a:noFill/>
            <a:miter lim="800000"/>
            <a:headEnd/>
            <a:tailEnd/>
          </a:ln>
        </p:spPr>
        <p:txBody>
          <a:bodyPr wrap="square">
            <a:spAutoFit/>
          </a:bodyPr>
          <a:lstStyle/>
          <a:p>
            <a:pPr algn="ctr" eaLnBrk="1" hangingPunct="1"/>
            <a:r>
              <a:rPr lang="en-US" altLang="en-US" sz="2400" b="1">
                <a:solidFill>
                  <a:srgbClr val="0000FF"/>
                </a:solidFill>
                <a:latin typeface="Calibri" pitchFamily="34" charset="0"/>
                <a:cs typeface="Calibri" pitchFamily="34" charset="0"/>
              </a:rPr>
              <a:t> Chế biến hạt điều</a:t>
            </a:r>
          </a:p>
        </p:txBody>
      </p:sp>
      <p:sp>
        <p:nvSpPr>
          <p:cNvPr id="24585" name="TextBox 8"/>
          <p:cNvSpPr txBox="1">
            <a:spLocks noChangeArrowheads="1"/>
          </p:cNvSpPr>
          <p:nvPr/>
        </p:nvSpPr>
        <p:spPr bwMode="auto">
          <a:xfrm>
            <a:off x="1528354" y="6409101"/>
            <a:ext cx="2599510" cy="461665"/>
          </a:xfrm>
          <a:prstGeom prst="rect">
            <a:avLst/>
          </a:prstGeom>
          <a:solidFill>
            <a:schemeClr val="bg1"/>
          </a:solidFill>
          <a:ln w="9525">
            <a:noFill/>
            <a:miter lim="800000"/>
            <a:headEnd/>
            <a:tailEnd/>
          </a:ln>
        </p:spPr>
        <p:txBody>
          <a:bodyPr wrap="square">
            <a:spAutoFit/>
          </a:bodyPr>
          <a:lstStyle/>
          <a:p>
            <a:pPr algn="ctr" eaLnBrk="1" hangingPunct="1"/>
            <a:r>
              <a:rPr lang="en-US" altLang="en-US" sz="2400" b="1">
                <a:solidFill>
                  <a:srgbClr val="0000FF"/>
                </a:solidFill>
                <a:latin typeface="Calibri" pitchFamily="34" charset="0"/>
                <a:cs typeface="Calibri" pitchFamily="34" charset="0"/>
              </a:rPr>
              <a:t>Chế biến cà phê</a:t>
            </a:r>
          </a:p>
        </p:txBody>
      </p:sp>
      <p:sp>
        <p:nvSpPr>
          <p:cNvPr id="24586" name="TextBox 9"/>
          <p:cNvSpPr txBox="1">
            <a:spLocks noChangeArrowheads="1"/>
          </p:cNvSpPr>
          <p:nvPr/>
        </p:nvSpPr>
        <p:spPr bwMode="auto">
          <a:xfrm>
            <a:off x="8072845" y="6396038"/>
            <a:ext cx="2534195" cy="461665"/>
          </a:xfrm>
          <a:prstGeom prst="rect">
            <a:avLst/>
          </a:prstGeom>
          <a:solidFill>
            <a:schemeClr val="bg1"/>
          </a:solidFill>
          <a:ln w="9525">
            <a:noFill/>
            <a:miter lim="800000"/>
            <a:headEnd/>
            <a:tailEnd/>
          </a:ln>
        </p:spPr>
        <p:txBody>
          <a:bodyPr wrap="square">
            <a:spAutoFit/>
          </a:bodyPr>
          <a:lstStyle/>
          <a:p>
            <a:pPr algn="ctr" eaLnBrk="1" hangingPunct="1"/>
            <a:r>
              <a:rPr lang="en-US" altLang="en-US" sz="2400" b="1">
                <a:solidFill>
                  <a:srgbClr val="0000FF"/>
                </a:solidFill>
                <a:latin typeface="Calibri" pitchFamily="34" charset="0"/>
                <a:cs typeface="Calibri" pitchFamily="34" charset="0"/>
              </a:rPr>
              <a:t>Chế biến cá basa</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1000" fill="hold"/>
                                        <p:tgtEl>
                                          <p:spTgt spid="24578"/>
                                        </p:tgtEl>
                                        <p:attrNameLst>
                                          <p:attrName>ppt_x</p:attrName>
                                        </p:attrNameLst>
                                      </p:cBhvr>
                                      <p:tavLst>
                                        <p:tav tm="0">
                                          <p:val>
                                            <p:strVal val="#ppt_x-.2"/>
                                          </p:val>
                                        </p:tav>
                                        <p:tav tm="100000">
                                          <p:val>
                                            <p:strVal val="#ppt_x"/>
                                          </p:val>
                                        </p:tav>
                                      </p:tavLst>
                                    </p:anim>
                                    <p:anim calcmode="lin" valueType="num">
                                      <p:cBhvr>
                                        <p:cTn id="8" dur="1000" fill="hold"/>
                                        <p:tgtEl>
                                          <p:spTgt spid="24578"/>
                                        </p:tgtEl>
                                        <p:attrNameLst>
                                          <p:attrName>ppt_y</p:attrName>
                                        </p:attrNameLst>
                                      </p:cBhvr>
                                      <p:tavLst>
                                        <p:tav tm="0">
                                          <p:val>
                                            <p:strVal val="#ppt_y"/>
                                          </p:val>
                                        </p:tav>
                                        <p:tav tm="100000">
                                          <p:val>
                                            <p:strVal val="#ppt_y"/>
                                          </p:val>
                                        </p:tav>
                                      </p:tavLst>
                                    </p:anim>
                                    <p:animEffect transition="in" filter="wipe(right)" prLst="gradientSize: 0.1">
                                      <p:cBhvr>
                                        <p:cTn id="9" dur="1000"/>
                                        <p:tgtEl>
                                          <p:spTgt spid="24578"/>
                                        </p:tgtEl>
                                      </p:cBhvr>
                                    </p:animEffect>
                                  </p:childTnLst>
                                </p:cTn>
                              </p:par>
                              <p:par>
                                <p:cTn id="10" presetID="29" presetClass="entr" presetSubtype="0" fill="hold" nodeType="withEffect">
                                  <p:stCondLst>
                                    <p:cond delay="0"/>
                                  </p:stCondLst>
                                  <p:childTnLst>
                                    <p:set>
                                      <p:cBhvr>
                                        <p:cTn id="11" dur="1" fill="hold">
                                          <p:stCondLst>
                                            <p:cond delay="0"/>
                                          </p:stCondLst>
                                        </p:cTn>
                                        <p:tgtEl>
                                          <p:spTgt spid="24579"/>
                                        </p:tgtEl>
                                        <p:attrNameLst>
                                          <p:attrName>style.visibility</p:attrName>
                                        </p:attrNameLst>
                                      </p:cBhvr>
                                      <p:to>
                                        <p:strVal val="visible"/>
                                      </p:to>
                                    </p:set>
                                    <p:anim calcmode="lin" valueType="num">
                                      <p:cBhvr>
                                        <p:cTn id="12" dur="1000" fill="hold"/>
                                        <p:tgtEl>
                                          <p:spTgt spid="24579"/>
                                        </p:tgtEl>
                                        <p:attrNameLst>
                                          <p:attrName>ppt_x</p:attrName>
                                        </p:attrNameLst>
                                      </p:cBhvr>
                                      <p:tavLst>
                                        <p:tav tm="0">
                                          <p:val>
                                            <p:strVal val="#ppt_x-.2"/>
                                          </p:val>
                                        </p:tav>
                                        <p:tav tm="100000">
                                          <p:val>
                                            <p:strVal val="#ppt_x"/>
                                          </p:val>
                                        </p:tav>
                                      </p:tavLst>
                                    </p:anim>
                                    <p:anim calcmode="lin" valueType="num">
                                      <p:cBhvr>
                                        <p:cTn id="13" dur="1000" fill="hold"/>
                                        <p:tgtEl>
                                          <p:spTgt spid="2457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4579"/>
                                        </p:tgtEl>
                                      </p:cBhvr>
                                    </p:animEffect>
                                  </p:childTnLst>
                                </p:cTn>
                              </p:par>
                              <p:par>
                                <p:cTn id="15" presetID="29" presetClass="entr" presetSubtype="0" fill="hold" nodeType="withEffect">
                                  <p:stCondLst>
                                    <p:cond delay="0"/>
                                  </p:stCondLst>
                                  <p:childTnLst>
                                    <p:set>
                                      <p:cBhvr>
                                        <p:cTn id="16" dur="1" fill="hold">
                                          <p:stCondLst>
                                            <p:cond delay="0"/>
                                          </p:stCondLst>
                                        </p:cTn>
                                        <p:tgtEl>
                                          <p:spTgt spid="24580"/>
                                        </p:tgtEl>
                                        <p:attrNameLst>
                                          <p:attrName>style.visibility</p:attrName>
                                        </p:attrNameLst>
                                      </p:cBhvr>
                                      <p:to>
                                        <p:strVal val="visible"/>
                                      </p:to>
                                    </p:set>
                                    <p:anim calcmode="lin" valueType="num">
                                      <p:cBhvr>
                                        <p:cTn id="17" dur="1000" fill="hold"/>
                                        <p:tgtEl>
                                          <p:spTgt spid="24580"/>
                                        </p:tgtEl>
                                        <p:attrNameLst>
                                          <p:attrName>ppt_x</p:attrName>
                                        </p:attrNameLst>
                                      </p:cBhvr>
                                      <p:tavLst>
                                        <p:tav tm="0">
                                          <p:val>
                                            <p:strVal val="#ppt_x-.2"/>
                                          </p:val>
                                        </p:tav>
                                        <p:tav tm="100000">
                                          <p:val>
                                            <p:strVal val="#ppt_x"/>
                                          </p:val>
                                        </p:tav>
                                      </p:tavLst>
                                    </p:anim>
                                    <p:anim calcmode="lin" valueType="num">
                                      <p:cBhvr>
                                        <p:cTn id="18" dur="1000" fill="hold"/>
                                        <p:tgtEl>
                                          <p:spTgt spid="24580"/>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4580"/>
                                        </p:tgtEl>
                                      </p:cBhvr>
                                    </p:animEffect>
                                  </p:childTnLst>
                                </p:cTn>
                              </p:par>
                              <p:par>
                                <p:cTn id="20" presetID="29" presetClass="entr" presetSubtype="0" fill="hold" nodeType="withEffect">
                                  <p:stCondLst>
                                    <p:cond delay="0"/>
                                  </p:stCondLst>
                                  <p:childTnLst>
                                    <p:set>
                                      <p:cBhvr>
                                        <p:cTn id="21" dur="1" fill="hold">
                                          <p:stCondLst>
                                            <p:cond delay="0"/>
                                          </p:stCondLst>
                                        </p:cTn>
                                        <p:tgtEl>
                                          <p:spTgt spid="24581"/>
                                        </p:tgtEl>
                                        <p:attrNameLst>
                                          <p:attrName>style.visibility</p:attrName>
                                        </p:attrNameLst>
                                      </p:cBhvr>
                                      <p:to>
                                        <p:strVal val="visible"/>
                                      </p:to>
                                    </p:set>
                                    <p:anim calcmode="lin" valueType="num">
                                      <p:cBhvr>
                                        <p:cTn id="22" dur="1000" fill="hold"/>
                                        <p:tgtEl>
                                          <p:spTgt spid="24581"/>
                                        </p:tgtEl>
                                        <p:attrNameLst>
                                          <p:attrName>ppt_x</p:attrName>
                                        </p:attrNameLst>
                                      </p:cBhvr>
                                      <p:tavLst>
                                        <p:tav tm="0">
                                          <p:val>
                                            <p:strVal val="#ppt_x-.2"/>
                                          </p:val>
                                        </p:tav>
                                        <p:tav tm="100000">
                                          <p:val>
                                            <p:strVal val="#ppt_x"/>
                                          </p:val>
                                        </p:tav>
                                      </p:tavLst>
                                    </p:anim>
                                    <p:anim calcmode="lin" valueType="num">
                                      <p:cBhvr>
                                        <p:cTn id="23" dur="1000" fill="hold"/>
                                        <p:tgtEl>
                                          <p:spTgt spid="24581"/>
                                        </p:tgtEl>
                                        <p:attrNameLst>
                                          <p:attrName>ppt_y</p:attrName>
                                        </p:attrNameLst>
                                      </p:cBhvr>
                                      <p:tavLst>
                                        <p:tav tm="0">
                                          <p:val>
                                            <p:strVal val="#ppt_y"/>
                                          </p:val>
                                        </p:tav>
                                        <p:tav tm="100000">
                                          <p:val>
                                            <p:strVal val="#ppt_y"/>
                                          </p:val>
                                        </p:tav>
                                      </p:tavLst>
                                    </p:anim>
                                    <p:animEffect transition="in" filter="wipe(right)" prLst="gradientSize: 0.1">
                                      <p:cBhvr>
                                        <p:cTn id="24" dur="1000"/>
                                        <p:tgtEl>
                                          <p:spTgt spid="24581"/>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24583"/>
                                        </p:tgtEl>
                                        <p:attrNameLst>
                                          <p:attrName>style.visibility</p:attrName>
                                        </p:attrNameLst>
                                      </p:cBhvr>
                                      <p:to>
                                        <p:strVal val="visible"/>
                                      </p:to>
                                    </p:set>
                                    <p:anim calcmode="lin" valueType="num">
                                      <p:cBhvr>
                                        <p:cTn id="27" dur="1000" fill="hold"/>
                                        <p:tgtEl>
                                          <p:spTgt spid="24583"/>
                                        </p:tgtEl>
                                        <p:attrNameLst>
                                          <p:attrName>ppt_x</p:attrName>
                                        </p:attrNameLst>
                                      </p:cBhvr>
                                      <p:tavLst>
                                        <p:tav tm="0">
                                          <p:val>
                                            <p:strVal val="#ppt_x-.2"/>
                                          </p:val>
                                        </p:tav>
                                        <p:tav tm="100000">
                                          <p:val>
                                            <p:strVal val="#ppt_x"/>
                                          </p:val>
                                        </p:tav>
                                      </p:tavLst>
                                    </p:anim>
                                    <p:anim calcmode="lin" valueType="num">
                                      <p:cBhvr>
                                        <p:cTn id="28" dur="1000" fill="hold"/>
                                        <p:tgtEl>
                                          <p:spTgt spid="2458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24583"/>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24584"/>
                                        </p:tgtEl>
                                        <p:attrNameLst>
                                          <p:attrName>style.visibility</p:attrName>
                                        </p:attrNameLst>
                                      </p:cBhvr>
                                      <p:to>
                                        <p:strVal val="visible"/>
                                      </p:to>
                                    </p:set>
                                    <p:anim calcmode="lin" valueType="num">
                                      <p:cBhvr>
                                        <p:cTn id="32" dur="1000" fill="hold"/>
                                        <p:tgtEl>
                                          <p:spTgt spid="24584"/>
                                        </p:tgtEl>
                                        <p:attrNameLst>
                                          <p:attrName>ppt_x</p:attrName>
                                        </p:attrNameLst>
                                      </p:cBhvr>
                                      <p:tavLst>
                                        <p:tav tm="0">
                                          <p:val>
                                            <p:strVal val="#ppt_x-.2"/>
                                          </p:val>
                                        </p:tav>
                                        <p:tav tm="100000">
                                          <p:val>
                                            <p:strVal val="#ppt_x"/>
                                          </p:val>
                                        </p:tav>
                                      </p:tavLst>
                                    </p:anim>
                                    <p:anim calcmode="lin" valueType="num">
                                      <p:cBhvr>
                                        <p:cTn id="33" dur="1000" fill="hold"/>
                                        <p:tgtEl>
                                          <p:spTgt spid="2458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24584"/>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24585"/>
                                        </p:tgtEl>
                                        <p:attrNameLst>
                                          <p:attrName>style.visibility</p:attrName>
                                        </p:attrNameLst>
                                      </p:cBhvr>
                                      <p:to>
                                        <p:strVal val="visible"/>
                                      </p:to>
                                    </p:set>
                                    <p:anim calcmode="lin" valueType="num">
                                      <p:cBhvr>
                                        <p:cTn id="37" dur="1000" fill="hold"/>
                                        <p:tgtEl>
                                          <p:spTgt spid="24585"/>
                                        </p:tgtEl>
                                        <p:attrNameLst>
                                          <p:attrName>ppt_x</p:attrName>
                                        </p:attrNameLst>
                                      </p:cBhvr>
                                      <p:tavLst>
                                        <p:tav tm="0">
                                          <p:val>
                                            <p:strVal val="#ppt_x-.2"/>
                                          </p:val>
                                        </p:tav>
                                        <p:tav tm="100000">
                                          <p:val>
                                            <p:strVal val="#ppt_x"/>
                                          </p:val>
                                        </p:tav>
                                      </p:tavLst>
                                    </p:anim>
                                    <p:anim calcmode="lin" valueType="num">
                                      <p:cBhvr>
                                        <p:cTn id="38" dur="1000" fill="hold"/>
                                        <p:tgtEl>
                                          <p:spTgt spid="24585"/>
                                        </p:tgtEl>
                                        <p:attrNameLst>
                                          <p:attrName>ppt_y</p:attrName>
                                        </p:attrNameLst>
                                      </p:cBhvr>
                                      <p:tavLst>
                                        <p:tav tm="0">
                                          <p:val>
                                            <p:strVal val="#ppt_y"/>
                                          </p:val>
                                        </p:tav>
                                        <p:tav tm="100000">
                                          <p:val>
                                            <p:strVal val="#ppt_y"/>
                                          </p:val>
                                        </p:tav>
                                      </p:tavLst>
                                    </p:anim>
                                    <p:animEffect transition="in" filter="wipe(right)" prLst="gradientSize: 0.1">
                                      <p:cBhvr>
                                        <p:cTn id="39" dur="1000"/>
                                        <p:tgtEl>
                                          <p:spTgt spid="24585"/>
                                        </p:tgtEl>
                                      </p:cBhvr>
                                    </p:animEffect>
                                  </p:childTnLst>
                                </p:cTn>
                              </p:par>
                              <p:par>
                                <p:cTn id="40" presetID="29" presetClass="entr" presetSubtype="0" fill="hold" grpId="0" nodeType="withEffect">
                                  <p:stCondLst>
                                    <p:cond delay="0"/>
                                  </p:stCondLst>
                                  <p:childTnLst>
                                    <p:set>
                                      <p:cBhvr>
                                        <p:cTn id="41" dur="1" fill="hold">
                                          <p:stCondLst>
                                            <p:cond delay="0"/>
                                          </p:stCondLst>
                                        </p:cTn>
                                        <p:tgtEl>
                                          <p:spTgt spid="24586"/>
                                        </p:tgtEl>
                                        <p:attrNameLst>
                                          <p:attrName>style.visibility</p:attrName>
                                        </p:attrNameLst>
                                      </p:cBhvr>
                                      <p:to>
                                        <p:strVal val="visible"/>
                                      </p:to>
                                    </p:set>
                                    <p:anim calcmode="lin" valueType="num">
                                      <p:cBhvr>
                                        <p:cTn id="42" dur="1000" fill="hold"/>
                                        <p:tgtEl>
                                          <p:spTgt spid="24586"/>
                                        </p:tgtEl>
                                        <p:attrNameLst>
                                          <p:attrName>ppt_x</p:attrName>
                                        </p:attrNameLst>
                                      </p:cBhvr>
                                      <p:tavLst>
                                        <p:tav tm="0">
                                          <p:val>
                                            <p:strVal val="#ppt_x-.2"/>
                                          </p:val>
                                        </p:tav>
                                        <p:tav tm="100000">
                                          <p:val>
                                            <p:strVal val="#ppt_x"/>
                                          </p:val>
                                        </p:tav>
                                      </p:tavLst>
                                    </p:anim>
                                    <p:anim calcmode="lin" valueType="num">
                                      <p:cBhvr>
                                        <p:cTn id="43" dur="1000" fill="hold"/>
                                        <p:tgtEl>
                                          <p:spTgt spid="24586"/>
                                        </p:tgtEl>
                                        <p:attrNameLst>
                                          <p:attrName>ppt_y</p:attrName>
                                        </p:attrNameLst>
                                      </p:cBhvr>
                                      <p:tavLst>
                                        <p:tav tm="0">
                                          <p:val>
                                            <p:strVal val="#ppt_y"/>
                                          </p:val>
                                        </p:tav>
                                        <p:tav tm="100000">
                                          <p:val>
                                            <p:strVal val="#ppt_y"/>
                                          </p:val>
                                        </p:tav>
                                      </p:tavLst>
                                    </p:anim>
                                    <p:animEffect transition="in" filter="wipe(right)" prLst="gradientSize: 0.1">
                                      <p:cBhvr>
                                        <p:cTn id="44" dur="1000"/>
                                        <p:tgtEl>
                                          <p:spTgt spid="24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3" grpId="0" animBg="1"/>
      <p:bldP spid="24584" grpId="0" animBg="1"/>
      <p:bldP spid="24585" grpId="0" animBg="1"/>
      <p:bldP spid="2458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31818" y="-718338"/>
            <a:ext cx="6426237" cy="5486400"/>
          </a:xfrm>
          <a:custGeom>
            <a:avLst/>
            <a:gdLst/>
            <a:ahLst/>
            <a:cxnLst/>
            <a:rect l="l" t="t" r="r" b="b"/>
            <a:pathLst>
              <a:path w="9639356" h="8229600">
                <a:moveTo>
                  <a:pt x="0" y="0"/>
                </a:moveTo>
                <a:lnTo>
                  <a:pt x="9639356" y="0"/>
                </a:lnTo>
                <a:lnTo>
                  <a:pt x="9639356" y="8229600"/>
                </a:lnTo>
                <a:lnTo>
                  <a:pt x="0" y="8229600"/>
                </a:lnTo>
                <a:lnTo>
                  <a:pt x="0" y="0"/>
                </a:lnTo>
                <a:close/>
              </a:path>
            </a:pathLst>
          </a:custGeom>
          <a:blipFill>
            <a:blip r:embed="rId2" cstate="print">
              <a:alphaModFix amt="46000"/>
            </a:blip>
            <a:stretch>
              <a:fillRect/>
            </a:stretch>
          </a:blipFill>
        </p:spPr>
      </p:sp>
      <p:sp>
        <p:nvSpPr>
          <p:cNvPr id="22" name="TextBox 25"/>
          <p:cNvSpPr txBox="1"/>
          <p:nvPr/>
        </p:nvSpPr>
        <p:spPr>
          <a:xfrm>
            <a:off x="169817" y="2112883"/>
            <a:ext cx="11654321" cy="3542829"/>
          </a:xfrm>
          <a:prstGeom prst="rect">
            <a:avLst/>
          </a:prstGeom>
          <a:noFill/>
        </p:spPr>
        <p:txBody>
          <a:bodyPr wrap="square" lIns="0" tIns="0" rIns="0" bIns="0" rtlCol="0" anchor="t">
            <a:spAutoFit/>
          </a:bodyPr>
          <a:lstStyle/>
          <a:p>
            <a:pPr algn="just">
              <a:lnSpc>
                <a:spcPct val="130000"/>
              </a:lnSpc>
            </a:pPr>
            <a:r>
              <a:rPr lang="en-US" sz="3600" b="1" dirty="0" smtClean="0">
                <a:solidFill>
                  <a:srgbClr val="002060"/>
                </a:solidFill>
                <a:latin typeface="Calibri" pitchFamily="34" charset="0"/>
                <a:cs typeface="Calibri" pitchFamily="34" charset="0"/>
              </a:rPr>
              <a:t>- </a:t>
            </a:r>
            <a:r>
              <a:rPr lang="en-US" sz="3600" b="1" dirty="0" err="1" smtClean="0">
                <a:solidFill>
                  <a:srgbClr val="002060"/>
                </a:solidFill>
                <a:latin typeface="Calibri" pitchFamily="34" charset="0"/>
                <a:cs typeface="Calibri" pitchFamily="34" charset="0"/>
              </a:rPr>
              <a:t>Đây</a:t>
            </a:r>
            <a:r>
              <a:rPr lang="en-US" sz="3600" b="1" dirty="0" smtClean="0">
                <a:solidFill>
                  <a:srgbClr val="002060"/>
                </a:solidFill>
                <a:latin typeface="Calibri" pitchFamily="34" charset="0"/>
                <a:cs typeface="Calibri" pitchFamily="34" charset="0"/>
              </a:rPr>
              <a:t> </a:t>
            </a:r>
            <a:r>
              <a:rPr lang="en-US" sz="3600" b="1" dirty="0" err="1" smtClean="0">
                <a:solidFill>
                  <a:srgbClr val="002060"/>
                </a:solidFill>
                <a:latin typeface="Calibri" pitchFamily="34" charset="0"/>
                <a:cs typeface="Calibri" pitchFamily="34" charset="0"/>
              </a:rPr>
              <a:t>là</a:t>
            </a:r>
            <a:r>
              <a:rPr lang="vi-VN" sz="3600" b="1" dirty="0" smtClean="0">
                <a:solidFill>
                  <a:srgbClr val="002060"/>
                </a:solidFill>
                <a:latin typeface="Calibri" pitchFamily="34" charset="0"/>
                <a:cs typeface="Calibri" pitchFamily="34" charset="0"/>
              </a:rPr>
              <a:t> ngành có hàm lượng công nghệ cao, áp dụng nhiều công nghệ hiện đại vào sản xuất</a:t>
            </a:r>
            <a:r>
              <a:rPr lang="en-US" sz="3600" b="1" dirty="0" smtClean="0">
                <a:solidFill>
                  <a:srgbClr val="002060"/>
                </a:solidFill>
                <a:latin typeface="Calibri" pitchFamily="34" charset="0"/>
                <a:cs typeface="Calibri" pitchFamily="34" charset="0"/>
              </a:rPr>
              <a:t>, </a:t>
            </a:r>
            <a:r>
              <a:rPr lang="en-US" sz="3600" b="1" dirty="0" err="1" smtClean="0">
                <a:solidFill>
                  <a:srgbClr val="002060"/>
                </a:solidFill>
                <a:latin typeface="Calibri" pitchFamily="34" charset="0"/>
                <a:cs typeface="Calibri" pitchFamily="34" charset="0"/>
              </a:rPr>
              <a:t>đe</a:t>
            </a:r>
            <a:r>
              <a:rPr lang="vi-VN" sz="3600" b="1" dirty="0" smtClean="0">
                <a:solidFill>
                  <a:srgbClr val="002060"/>
                </a:solidFill>
                <a:latin typeface="Calibri" pitchFamily="34" charset="0"/>
                <a:cs typeface="Calibri" pitchFamily="34" charset="0"/>
              </a:rPr>
              <a:t>m lại giá trị kinh tế lớn. </a:t>
            </a:r>
            <a:endParaRPr lang="en-US" sz="3600" b="1" dirty="0" smtClean="0">
              <a:solidFill>
                <a:srgbClr val="002060"/>
              </a:solidFill>
              <a:latin typeface="Calibri" pitchFamily="34" charset="0"/>
              <a:cs typeface="Calibri" pitchFamily="34" charset="0"/>
            </a:endParaRPr>
          </a:p>
          <a:p>
            <a:pPr algn="just">
              <a:lnSpc>
                <a:spcPct val="130000"/>
              </a:lnSpc>
            </a:pPr>
            <a:r>
              <a:rPr lang="en-US" sz="3600" b="1" dirty="0" smtClean="0">
                <a:solidFill>
                  <a:srgbClr val="002060"/>
                </a:solidFill>
                <a:latin typeface="Calibri" pitchFamily="34" charset="0"/>
                <a:cs typeface="Calibri" pitchFamily="34" charset="0"/>
              </a:rPr>
              <a:t>- </a:t>
            </a:r>
            <a:r>
              <a:rPr lang="vi-VN" sz="3600" b="1" dirty="0" smtClean="0">
                <a:solidFill>
                  <a:srgbClr val="002060"/>
                </a:solidFill>
                <a:latin typeface="Calibri" pitchFamily="34" charset="0"/>
                <a:cs typeface="Calibri" pitchFamily="34" charset="0"/>
              </a:rPr>
              <a:t>Sản lượng các sản phẩm của ngành tăng nhanh. </a:t>
            </a:r>
            <a:endParaRPr lang="en-US" sz="3600" b="1" dirty="0" smtClean="0">
              <a:solidFill>
                <a:srgbClr val="002060"/>
              </a:solidFill>
              <a:latin typeface="Calibri" pitchFamily="34" charset="0"/>
              <a:cs typeface="Calibri" pitchFamily="34" charset="0"/>
            </a:endParaRPr>
          </a:p>
          <a:p>
            <a:pPr algn="just">
              <a:lnSpc>
                <a:spcPct val="130000"/>
              </a:lnSpc>
            </a:pPr>
            <a:r>
              <a:rPr lang="en-US" sz="3600" b="1" dirty="0" smtClean="0">
                <a:solidFill>
                  <a:srgbClr val="002060"/>
                </a:solidFill>
                <a:latin typeface="Calibri" pitchFamily="34" charset="0"/>
                <a:cs typeface="Calibri" pitchFamily="34" charset="0"/>
              </a:rPr>
              <a:t>- </a:t>
            </a:r>
            <a:r>
              <a:rPr lang="vi-VN" sz="3600" b="1" dirty="0" smtClean="0">
                <a:solidFill>
                  <a:srgbClr val="002060"/>
                </a:solidFill>
                <a:latin typeface="Calibri" pitchFamily="34" charset="0"/>
                <a:cs typeface="Calibri" pitchFamily="34" charset="0"/>
              </a:rPr>
              <a:t>Cơ cấu đa dạng</a:t>
            </a:r>
            <a:r>
              <a:rPr lang="en-US" sz="3600" b="1" dirty="0" smtClean="0">
                <a:solidFill>
                  <a:srgbClr val="002060"/>
                </a:solidFill>
                <a:latin typeface="Calibri" pitchFamily="34" charset="0"/>
                <a:cs typeface="Calibri" pitchFamily="34" charset="0"/>
              </a:rPr>
              <a:t>: </a:t>
            </a:r>
            <a:r>
              <a:rPr lang="vi-VN" sz="3600" b="1" dirty="0" smtClean="0">
                <a:solidFill>
                  <a:srgbClr val="002060"/>
                </a:solidFill>
                <a:latin typeface="Calibri" pitchFamily="34" charset="0"/>
                <a:cs typeface="Calibri" pitchFamily="34" charset="0"/>
              </a:rPr>
              <a:t>sản xuất linh kiện điện tử, sản xuất máy vi tính, thiết bị truyền thông, điện dân dụng</a:t>
            </a:r>
            <a:r>
              <a:rPr lang="en-US" sz="3600" b="1" dirty="0" smtClean="0">
                <a:solidFill>
                  <a:srgbClr val="002060"/>
                </a:solidFill>
                <a:latin typeface="Calibri" pitchFamily="34" charset="0"/>
                <a:cs typeface="Calibri" pitchFamily="34" charset="0"/>
              </a:rPr>
              <a:t>,…</a:t>
            </a:r>
            <a:endParaRPr lang="en-US" sz="3600" b="1" dirty="0">
              <a:solidFill>
                <a:srgbClr val="002060"/>
              </a:solidFill>
              <a:latin typeface="Calibri" pitchFamily="34" charset="0"/>
              <a:cs typeface="Calibri" pitchFamily="34" charset="0"/>
            </a:endParaRPr>
          </a:p>
        </p:txBody>
      </p:sp>
      <p:sp>
        <p:nvSpPr>
          <p:cNvPr id="23" name="TextBox 12"/>
          <p:cNvSpPr txBox="1"/>
          <p:nvPr/>
        </p:nvSpPr>
        <p:spPr>
          <a:xfrm>
            <a:off x="295834" y="1674159"/>
            <a:ext cx="8403557" cy="430887"/>
          </a:xfrm>
          <a:prstGeom prst="rect">
            <a:avLst/>
          </a:prstGeom>
        </p:spPr>
        <p:txBody>
          <a:bodyPr lIns="0" tIns="0" rIns="0" bIns="0" rtlCol="0" anchor="t">
            <a:spAutoFit/>
          </a:bodyPr>
          <a:lstStyle/>
          <a:p>
            <a:r>
              <a:rPr lang="en-US" sz="2800" b="1" i="1" dirty="0" smtClean="0">
                <a:solidFill>
                  <a:srgbClr val="000B5D"/>
                </a:solidFill>
                <a:latin typeface="Calibri" pitchFamily="34" charset="0"/>
                <a:cs typeface="Calibri" pitchFamily="34" charset="0"/>
              </a:rPr>
              <a:t>*</a:t>
            </a:r>
            <a:r>
              <a:rPr lang="en-US" sz="2800" b="1" i="1" dirty="0" err="1" smtClean="0">
                <a:solidFill>
                  <a:srgbClr val="00B050"/>
                </a:solidFill>
                <a:latin typeface="Calibri" pitchFamily="34" charset="0"/>
                <a:cs typeface="Calibri" pitchFamily="34" charset="0"/>
              </a:rPr>
              <a:t>Công</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nghiệp</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sản</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xuất</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sản</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phẩm</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điện</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tử</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máy</a:t>
            </a:r>
            <a:r>
              <a:rPr lang="en-US" sz="2800" b="1" i="1" dirty="0" smtClean="0">
                <a:solidFill>
                  <a:srgbClr val="00B050"/>
                </a:solidFill>
                <a:latin typeface="Calibri" pitchFamily="34" charset="0"/>
                <a:cs typeface="Calibri" pitchFamily="34" charset="0"/>
              </a:rPr>
              <a:t> vi </a:t>
            </a:r>
            <a:r>
              <a:rPr lang="en-US" sz="2800" b="1" i="1" dirty="0" err="1" smtClean="0">
                <a:solidFill>
                  <a:srgbClr val="00B050"/>
                </a:solidFill>
                <a:latin typeface="Calibri" pitchFamily="34" charset="0"/>
                <a:cs typeface="Calibri" pitchFamily="34" charset="0"/>
              </a:rPr>
              <a:t>tính</a:t>
            </a:r>
            <a:endParaRPr lang="en-US" sz="2800" b="1" i="1" dirty="0">
              <a:solidFill>
                <a:srgbClr val="00B050"/>
              </a:solidFill>
              <a:latin typeface="Calibri" pitchFamily="34" charset="0"/>
              <a:cs typeface="Calibri" pitchFamily="34" charset="0"/>
            </a:endParaRPr>
          </a:p>
        </p:txBody>
      </p:sp>
      <p:sp>
        <p:nvSpPr>
          <p:cNvPr id="25" name="Rectangle 24"/>
          <p:cNvSpPr/>
          <p:nvPr/>
        </p:nvSpPr>
        <p:spPr>
          <a:xfrm>
            <a:off x="94129" y="739588"/>
            <a:ext cx="11527726" cy="1015659"/>
          </a:xfrm>
          <a:prstGeom prst="rect">
            <a:avLst/>
          </a:prstGeom>
        </p:spPr>
        <p:txBody>
          <a:bodyPr wrap="square" lIns="91436" tIns="45718" rIns="91436" bIns="45718">
            <a:spAutoFit/>
          </a:bodyPr>
          <a:lstStyle/>
          <a:p>
            <a:pPr algn="just"/>
            <a:r>
              <a:rPr lang="en-US" sz="3000" b="1" smtClean="0">
                <a:solidFill>
                  <a:srgbClr val="002060"/>
                </a:solidFill>
                <a:latin typeface="Calibri" pitchFamily="34" charset="0"/>
                <a:cs typeface="Calibri" pitchFamily="34" charset="0"/>
              </a:rPr>
              <a:t>2. Các ngành công nghiệp chủ yếu</a:t>
            </a:r>
          </a:p>
          <a:p>
            <a:r>
              <a:rPr lang="en-US" sz="3000" b="1" i="1" smtClean="0">
                <a:solidFill>
                  <a:srgbClr val="002060"/>
                </a:solidFill>
                <a:latin typeface="Calibri" pitchFamily="34" charset="0"/>
                <a:cs typeface="Calibri" pitchFamily="34" charset="0"/>
              </a:rPr>
              <a:t>b. Một số ngành Công nghiệp chủ yếu</a:t>
            </a:r>
            <a:endParaRPr lang="en-US" sz="3000" b="1" i="1">
              <a:latin typeface="Calibri" pitchFamily="34" charset="0"/>
              <a:cs typeface="Calibri" pitchFamily="34" charset="0"/>
            </a:endParaRPr>
          </a:p>
        </p:txBody>
      </p:sp>
      <p:cxnSp>
        <p:nvCxnSpPr>
          <p:cNvPr id="26" name="Straight Connector 25">
            <a:extLst>
              <a:ext uri="{FF2B5EF4-FFF2-40B4-BE49-F238E27FC236}">
                <a16:creationId xmlns=""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40477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p:cTn id="7" dur="1000" fill="hold"/>
                                        <p:tgtEl>
                                          <p:spTgt spid="22">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2">
                                            <p:txEl>
                                              <p:pRg st="1" end="1"/>
                                            </p:txEl>
                                          </p:spTgt>
                                        </p:tgtEl>
                                        <p:attrNameLst>
                                          <p:attrName>style.visibility</p:attrName>
                                        </p:attrNameLst>
                                      </p:cBhvr>
                                      <p:to>
                                        <p:strVal val="visible"/>
                                      </p:to>
                                    </p:set>
                                    <p:anim calcmode="lin" valueType="num">
                                      <p:cBhvr>
                                        <p:cTn id="14" dur="1000" fill="hold"/>
                                        <p:tgtEl>
                                          <p:spTgt spid="22">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2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22">
                                            <p:txEl>
                                              <p:pRg st="2" end="2"/>
                                            </p:txEl>
                                          </p:spTgt>
                                        </p:tgtEl>
                                        <p:attrNameLst>
                                          <p:attrName>style.visibility</p:attrName>
                                        </p:attrNameLst>
                                      </p:cBhvr>
                                      <p:to>
                                        <p:strVal val="visible"/>
                                      </p:to>
                                    </p:set>
                                    <p:anim calcmode="lin" valueType="num">
                                      <p:cBhvr>
                                        <p:cTn id="21" dur="1000" fill="hold"/>
                                        <p:tgtEl>
                                          <p:spTgt spid="22">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22">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41525" y="-1067857"/>
            <a:ext cx="685800" cy="1753657"/>
            <a:chOff x="0" y="0"/>
            <a:chExt cx="698500" cy="1786132"/>
          </a:xfrm>
        </p:grpSpPr>
        <p:sp>
          <p:nvSpPr>
            <p:cNvPr id="3" name="Freeform 3"/>
            <p:cNvSpPr/>
            <p:nvPr/>
          </p:nvSpPr>
          <p:spPr>
            <a:xfrm>
              <a:off x="0" y="13661"/>
              <a:ext cx="698500" cy="1758810"/>
            </a:xfrm>
            <a:custGeom>
              <a:avLst/>
              <a:gdLst/>
              <a:ahLst/>
              <a:cxnLst/>
              <a:rect l="l" t="t" r="r" b="b"/>
              <a:pathLst>
                <a:path w="698500" h="1758810">
                  <a:moveTo>
                    <a:pt x="410743" y="22117"/>
                  </a:moveTo>
                  <a:lnTo>
                    <a:pt x="637007" y="153761"/>
                  </a:lnTo>
                  <a:cubicBezTo>
                    <a:pt x="675079" y="175912"/>
                    <a:pt x="698500" y="216636"/>
                    <a:pt x="698500" y="260683"/>
                  </a:cubicBezTo>
                  <a:lnTo>
                    <a:pt x="698500" y="1498128"/>
                  </a:lnTo>
                  <a:cubicBezTo>
                    <a:pt x="698500" y="1542174"/>
                    <a:pt x="675079" y="1582898"/>
                    <a:pt x="637007" y="1605049"/>
                  </a:cubicBezTo>
                  <a:lnTo>
                    <a:pt x="410743" y="1736694"/>
                  </a:lnTo>
                  <a:cubicBezTo>
                    <a:pt x="372730" y="1758810"/>
                    <a:pt x="325770" y="1758810"/>
                    <a:pt x="287757" y="1736694"/>
                  </a:cubicBezTo>
                  <a:lnTo>
                    <a:pt x="61493" y="1605049"/>
                  </a:lnTo>
                  <a:cubicBezTo>
                    <a:pt x="23421" y="1582898"/>
                    <a:pt x="0" y="1542174"/>
                    <a:pt x="0" y="1498128"/>
                  </a:cubicBezTo>
                  <a:lnTo>
                    <a:pt x="0" y="260683"/>
                  </a:lnTo>
                  <a:cubicBezTo>
                    <a:pt x="0" y="216636"/>
                    <a:pt x="23421" y="175912"/>
                    <a:pt x="61493" y="153761"/>
                  </a:cubicBezTo>
                  <a:lnTo>
                    <a:pt x="287757" y="22117"/>
                  </a:lnTo>
                  <a:cubicBezTo>
                    <a:pt x="325770" y="0"/>
                    <a:pt x="372730" y="0"/>
                    <a:pt x="410743" y="22117"/>
                  </a:cubicBezTo>
                  <a:close/>
                </a:path>
              </a:pathLst>
            </a:custGeom>
            <a:solidFill>
              <a:srgbClr val="00ADEF"/>
            </a:solidFill>
          </p:spPr>
        </p:sp>
        <p:sp>
          <p:nvSpPr>
            <p:cNvPr id="4" name="TextBox 4"/>
            <p:cNvSpPr txBox="1"/>
            <p:nvPr/>
          </p:nvSpPr>
          <p:spPr>
            <a:xfrm>
              <a:off x="0" y="158750"/>
              <a:ext cx="698500" cy="1487682"/>
            </a:xfrm>
            <a:prstGeom prst="rect">
              <a:avLst/>
            </a:prstGeom>
          </p:spPr>
          <p:txBody>
            <a:bodyPr lIns="50800" tIns="50800" rIns="50800" bIns="50800" rtlCol="0" anchor="ctr"/>
            <a:lstStyle/>
            <a:p>
              <a:pPr algn="ctr">
                <a:lnSpc>
                  <a:spcPts val="1584"/>
                </a:lnSpc>
              </a:pPr>
              <a:endParaRPr sz="3000" b="1">
                <a:latin typeface="Calibri" pitchFamily="34" charset="0"/>
                <a:cs typeface="Calibri" pitchFamily="34" charset="0"/>
              </a:endParaRPr>
            </a:p>
          </p:txBody>
        </p:sp>
      </p:grpSp>
      <p:grpSp>
        <p:nvGrpSpPr>
          <p:cNvPr id="5" name="Group 5"/>
          <p:cNvGrpSpPr/>
          <p:nvPr/>
        </p:nvGrpSpPr>
        <p:grpSpPr>
          <a:xfrm>
            <a:off x="11893550" y="-456843"/>
            <a:ext cx="685800" cy="1753657"/>
            <a:chOff x="0" y="0"/>
            <a:chExt cx="698500" cy="1786132"/>
          </a:xfrm>
        </p:grpSpPr>
        <p:sp>
          <p:nvSpPr>
            <p:cNvPr id="6" name="Freeform 6"/>
            <p:cNvSpPr/>
            <p:nvPr/>
          </p:nvSpPr>
          <p:spPr>
            <a:xfrm>
              <a:off x="0" y="13661"/>
              <a:ext cx="698500" cy="1758810"/>
            </a:xfrm>
            <a:custGeom>
              <a:avLst/>
              <a:gdLst/>
              <a:ahLst/>
              <a:cxnLst/>
              <a:rect l="l" t="t" r="r" b="b"/>
              <a:pathLst>
                <a:path w="698500" h="1758810">
                  <a:moveTo>
                    <a:pt x="410743" y="22117"/>
                  </a:moveTo>
                  <a:lnTo>
                    <a:pt x="637007" y="153761"/>
                  </a:lnTo>
                  <a:cubicBezTo>
                    <a:pt x="675079" y="175912"/>
                    <a:pt x="698500" y="216636"/>
                    <a:pt x="698500" y="260683"/>
                  </a:cubicBezTo>
                  <a:lnTo>
                    <a:pt x="698500" y="1498128"/>
                  </a:lnTo>
                  <a:cubicBezTo>
                    <a:pt x="698500" y="1542174"/>
                    <a:pt x="675079" y="1582898"/>
                    <a:pt x="637007" y="1605049"/>
                  </a:cubicBezTo>
                  <a:lnTo>
                    <a:pt x="410743" y="1736694"/>
                  </a:lnTo>
                  <a:cubicBezTo>
                    <a:pt x="372730" y="1758810"/>
                    <a:pt x="325770" y="1758810"/>
                    <a:pt x="287757" y="1736694"/>
                  </a:cubicBezTo>
                  <a:lnTo>
                    <a:pt x="61493" y="1605049"/>
                  </a:lnTo>
                  <a:cubicBezTo>
                    <a:pt x="23421" y="1582898"/>
                    <a:pt x="0" y="1542174"/>
                    <a:pt x="0" y="1498128"/>
                  </a:cubicBezTo>
                  <a:lnTo>
                    <a:pt x="0" y="260683"/>
                  </a:lnTo>
                  <a:cubicBezTo>
                    <a:pt x="0" y="216636"/>
                    <a:pt x="23421" y="175912"/>
                    <a:pt x="61493" y="153761"/>
                  </a:cubicBezTo>
                  <a:lnTo>
                    <a:pt x="287757" y="22117"/>
                  </a:lnTo>
                  <a:cubicBezTo>
                    <a:pt x="325770" y="0"/>
                    <a:pt x="372730" y="0"/>
                    <a:pt x="410743" y="22117"/>
                  </a:cubicBezTo>
                  <a:close/>
                </a:path>
              </a:pathLst>
            </a:custGeom>
            <a:solidFill>
              <a:srgbClr val="000B5D"/>
            </a:solidFill>
          </p:spPr>
        </p:sp>
        <p:sp>
          <p:nvSpPr>
            <p:cNvPr id="7" name="TextBox 7"/>
            <p:cNvSpPr txBox="1"/>
            <p:nvPr/>
          </p:nvSpPr>
          <p:spPr>
            <a:xfrm>
              <a:off x="0" y="158750"/>
              <a:ext cx="698500" cy="1487682"/>
            </a:xfrm>
            <a:prstGeom prst="rect">
              <a:avLst/>
            </a:prstGeom>
          </p:spPr>
          <p:txBody>
            <a:bodyPr lIns="50800" tIns="50800" rIns="50800" bIns="50800" rtlCol="0" anchor="ctr"/>
            <a:lstStyle/>
            <a:p>
              <a:pPr algn="ctr">
                <a:lnSpc>
                  <a:spcPts val="1584"/>
                </a:lnSpc>
              </a:pPr>
              <a:endParaRPr sz="3000" b="1">
                <a:latin typeface="Calibri" pitchFamily="34" charset="0"/>
                <a:cs typeface="Calibri" pitchFamily="34" charset="0"/>
              </a:endParaRPr>
            </a:p>
          </p:txBody>
        </p:sp>
      </p:grpSp>
      <p:grpSp>
        <p:nvGrpSpPr>
          <p:cNvPr id="8" name="Group 8"/>
          <p:cNvGrpSpPr/>
          <p:nvPr/>
        </p:nvGrpSpPr>
        <p:grpSpPr>
          <a:xfrm>
            <a:off x="-1649977" y="3335812"/>
            <a:ext cx="14229327" cy="575617"/>
            <a:chOff x="0" y="0"/>
            <a:chExt cx="17266993" cy="698500"/>
          </a:xfrm>
        </p:grpSpPr>
        <p:sp>
          <p:nvSpPr>
            <p:cNvPr id="9" name="Freeform 9"/>
            <p:cNvSpPr/>
            <p:nvPr/>
          </p:nvSpPr>
          <p:spPr>
            <a:xfrm>
              <a:off x="766" y="0"/>
              <a:ext cx="17265461" cy="698500"/>
            </a:xfrm>
            <a:custGeom>
              <a:avLst/>
              <a:gdLst/>
              <a:ahLst/>
              <a:cxnLst/>
              <a:rect l="l" t="t" r="r" b="b"/>
              <a:pathLst>
                <a:path w="17265461" h="698500">
                  <a:moveTo>
                    <a:pt x="17264220" y="352699"/>
                  </a:moveTo>
                  <a:lnTo>
                    <a:pt x="17065033" y="695051"/>
                  </a:lnTo>
                  <a:cubicBezTo>
                    <a:pt x="17063791" y="697186"/>
                    <a:pt x="17061507" y="698500"/>
                    <a:pt x="17059036" y="698500"/>
                  </a:cubicBezTo>
                  <a:lnTo>
                    <a:pt x="206424" y="698500"/>
                  </a:lnTo>
                  <a:cubicBezTo>
                    <a:pt x="203954" y="698500"/>
                    <a:pt x="201670" y="697186"/>
                    <a:pt x="200427" y="695051"/>
                  </a:cubicBezTo>
                  <a:lnTo>
                    <a:pt x="1241" y="352699"/>
                  </a:lnTo>
                  <a:cubicBezTo>
                    <a:pt x="0" y="350567"/>
                    <a:pt x="0" y="347933"/>
                    <a:pt x="1241" y="345801"/>
                  </a:cubicBezTo>
                  <a:lnTo>
                    <a:pt x="200427" y="3449"/>
                  </a:lnTo>
                  <a:cubicBezTo>
                    <a:pt x="201670" y="1314"/>
                    <a:pt x="203954" y="0"/>
                    <a:pt x="206424" y="0"/>
                  </a:cubicBezTo>
                  <a:lnTo>
                    <a:pt x="17059036" y="0"/>
                  </a:lnTo>
                  <a:cubicBezTo>
                    <a:pt x="17061507" y="0"/>
                    <a:pt x="17063791" y="1314"/>
                    <a:pt x="17065033" y="3449"/>
                  </a:cubicBezTo>
                  <a:lnTo>
                    <a:pt x="17264220" y="345801"/>
                  </a:lnTo>
                  <a:cubicBezTo>
                    <a:pt x="17265461" y="347933"/>
                    <a:pt x="17265461" y="350567"/>
                    <a:pt x="17264220" y="352699"/>
                  </a:cubicBezTo>
                  <a:close/>
                </a:path>
              </a:pathLst>
            </a:custGeom>
            <a:solidFill>
              <a:srgbClr val="000B5D"/>
            </a:solidFill>
          </p:spPr>
        </p:sp>
        <p:sp>
          <p:nvSpPr>
            <p:cNvPr id="10" name="TextBox 10"/>
            <p:cNvSpPr txBox="1"/>
            <p:nvPr/>
          </p:nvSpPr>
          <p:spPr>
            <a:xfrm>
              <a:off x="114300" y="19050"/>
              <a:ext cx="17038393" cy="679450"/>
            </a:xfrm>
            <a:prstGeom prst="rect">
              <a:avLst/>
            </a:prstGeom>
          </p:spPr>
          <p:txBody>
            <a:bodyPr lIns="50800" tIns="50800" rIns="50800" bIns="50800" rtlCol="0" anchor="ctr"/>
            <a:lstStyle/>
            <a:p>
              <a:pPr algn="ctr">
                <a:lnSpc>
                  <a:spcPts val="1584"/>
                </a:lnSpc>
              </a:pPr>
              <a:endParaRPr sz="3000" b="1">
                <a:latin typeface="Calibri" pitchFamily="34" charset="0"/>
                <a:cs typeface="Calibri" pitchFamily="34" charset="0"/>
              </a:endParaRPr>
            </a:p>
          </p:txBody>
        </p:sp>
      </p:grpSp>
      <p:grpSp>
        <p:nvGrpSpPr>
          <p:cNvPr id="11" name="Group 11"/>
          <p:cNvGrpSpPr/>
          <p:nvPr/>
        </p:nvGrpSpPr>
        <p:grpSpPr>
          <a:xfrm>
            <a:off x="2752603" y="6690718"/>
            <a:ext cx="2142172" cy="575617"/>
            <a:chOff x="0" y="0"/>
            <a:chExt cx="2599481" cy="698500"/>
          </a:xfrm>
        </p:grpSpPr>
        <p:sp>
          <p:nvSpPr>
            <p:cNvPr id="12" name="Freeform 12"/>
            <p:cNvSpPr/>
            <p:nvPr/>
          </p:nvSpPr>
          <p:spPr>
            <a:xfrm>
              <a:off x="5089" y="0"/>
              <a:ext cx="2589303" cy="698500"/>
            </a:xfrm>
            <a:custGeom>
              <a:avLst/>
              <a:gdLst/>
              <a:ahLst/>
              <a:cxnLst/>
              <a:rect l="l" t="t" r="r" b="b"/>
              <a:pathLst>
                <a:path w="2589303" h="698500">
                  <a:moveTo>
                    <a:pt x="2581064" y="372158"/>
                  </a:moveTo>
                  <a:lnTo>
                    <a:pt x="2404521" y="675592"/>
                  </a:lnTo>
                  <a:cubicBezTo>
                    <a:pt x="2396269" y="689775"/>
                    <a:pt x="2381098" y="698500"/>
                    <a:pt x="2364689" y="698500"/>
                  </a:cubicBezTo>
                  <a:lnTo>
                    <a:pt x="224614" y="698500"/>
                  </a:lnTo>
                  <a:cubicBezTo>
                    <a:pt x="208205" y="698500"/>
                    <a:pt x="193035" y="689775"/>
                    <a:pt x="184783" y="675592"/>
                  </a:cubicBezTo>
                  <a:lnTo>
                    <a:pt x="8239" y="372158"/>
                  </a:lnTo>
                  <a:cubicBezTo>
                    <a:pt x="0" y="357997"/>
                    <a:pt x="0" y="340503"/>
                    <a:pt x="8239" y="326342"/>
                  </a:cubicBezTo>
                  <a:lnTo>
                    <a:pt x="184783" y="22908"/>
                  </a:lnTo>
                  <a:cubicBezTo>
                    <a:pt x="193035" y="8725"/>
                    <a:pt x="208205" y="0"/>
                    <a:pt x="224614" y="0"/>
                  </a:cubicBezTo>
                  <a:lnTo>
                    <a:pt x="2364689" y="0"/>
                  </a:lnTo>
                  <a:cubicBezTo>
                    <a:pt x="2381098" y="0"/>
                    <a:pt x="2396269" y="8725"/>
                    <a:pt x="2404521" y="22908"/>
                  </a:cubicBezTo>
                  <a:lnTo>
                    <a:pt x="2581064" y="326342"/>
                  </a:lnTo>
                  <a:cubicBezTo>
                    <a:pt x="2589303" y="340503"/>
                    <a:pt x="2589303" y="357997"/>
                    <a:pt x="2581064" y="372158"/>
                  </a:cubicBezTo>
                  <a:close/>
                </a:path>
              </a:pathLst>
            </a:custGeom>
            <a:solidFill>
              <a:srgbClr val="00ADEF"/>
            </a:solidFill>
          </p:spPr>
        </p:sp>
        <p:sp>
          <p:nvSpPr>
            <p:cNvPr id="13" name="TextBox 13"/>
            <p:cNvSpPr txBox="1"/>
            <p:nvPr/>
          </p:nvSpPr>
          <p:spPr>
            <a:xfrm>
              <a:off x="114300" y="19050"/>
              <a:ext cx="2370881" cy="679450"/>
            </a:xfrm>
            <a:prstGeom prst="rect">
              <a:avLst/>
            </a:prstGeom>
          </p:spPr>
          <p:txBody>
            <a:bodyPr lIns="50800" tIns="50800" rIns="50800" bIns="50800" rtlCol="0" anchor="ctr"/>
            <a:lstStyle/>
            <a:p>
              <a:pPr algn="ctr">
                <a:lnSpc>
                  <a:spcPts val="1584"/>
                </a:lnSpc>
              </a:pPr>
              <a:endParaRPr sz="3000" b="1">
                <a:latin typeface="Calibri" pitchFamily="34" charset="0"/>
                <a:cs typeface="Calibri" pitchFamily="34" charset="0"/>
              </a:endParaRPr>
            </a:p>
          </p:txBody>
        </p:sp>
      </p:grpSp>
      <p:grpSp>
        <p:nvGrpSpPr>
          <p:cNvPr id="14" name="Group 14"/>
          <p:cNvGrpSpPr/>
          <p:nvPr/>
        </p:nvGrpSpPr>
        <p:grpSpPr>
          <a:xfrm>
            <a:off x="-208933" y="6570192"/>
            <a:ext cx="4032623" cy="575617"/>
            <a:chOff x="0" y="0"/>
            <a:chExt cx="4893504" cy="698500"/>
          </a:xfrm>
        </p:grpSpPr>
        <p:sp>
          <p:nvSpPr>
            <p:cNvPr id="15" name="Freeform 15"/>
            <p:cNvSpPr/>
            <p:nvPr/>
          </p:nvSpPr>
          <p:spPr>
            <a:xfrm>
              <a:off x="2703" y="0"/>
              <a:ext cx="4888098" cy="698500"/>
            </a:xfrm>
            <a:custGeom>
              <a:avLst/>
              <a:gdLst/>
              <a:ahLst/>
              <a:cxnLst/>
              <a:rect l="l" t="t" r="r" b="b"/>
              <a:pathLst>
                <a:path w="4888098" h="698500">
                  <a:moveTo>
                    <a:pt x="4883721" y="361419"/>
                  </a:moveTo>
                  <a:lnTo>
                    <a:pt x="4694682" y="686331"/>
                  </a:lnTo>
                  <a:cubicBezTo>
                    <a:pt x="4690298" y="693865"/>
                    <a:pt x="4682239" y="698500"/>
                    <a:pt x="4673523" y="698500"/>
                  </a:cubicBezTo>
                  <a:lnTo>
                    <a:pt x="214576" y="698500"/>
                  </a:lnTo>
                  <a:cubicBezTo>
                    <a:pt x="205859" y="698500"/>
                    <a:pt x="197800" y="693865"/>
                    <a:pt x="193417" y="686331"/>
                  </a:cubicBezTo>
                  <a:lnTo>
                    <a:pt x="4377" y="361419"/>
                  </a:lnTo>
                  <a:cubicBezTo>
                    <a:pt x="0" y="353897"/>
                    <a:pt x="0" y="344603"/>
                    <a:pt x="4377" y="337081"/>
                  </a:cubicBezTo>
                  <a:lnTo>
                    <a:pt x="193417" y="12169"/>
                  </a:lnTo>
                  <a:cubicBezTo>
                    <a:pt x="197800" y="4635"/>
                    <a:pt x="205859" y="0"/>
                    <a:pt x="214576" y="0"/>
                  </a:cubicBezTo>
                  <a:lnTo>
                    <a:pt x="4673523" y="0"/>
                  </a:lnTo>
                  <a:cubicBezTo>
                    <a:pt x="4682239" y="0"/>
                    <a:pt x="4690298" y="4635"/>
                    <a:pt x="4694682" y="12169"/>
                  </a:cubicBezTo>
                  <a:lnTo>
                    <a:pt x="4883721" y="337081"/>
                  </a:lnTo>
                  <a:cubicBezTo>
                    <a:pt x="4888098" y="344603"/>
                    <a:pt x="4888098" y="353897"/>
                    <a:pt x="4883721" y="361419"/>
                  </a:cubicBezTo>
                  <a:close/>
                </a:path>
              </a:pathLst>
            </a:custGeom>
            <a:solidFill>
              <a:srgbClr val="000B5D"/>
            </a:solidFill>
          </p:spPr>
        </p:sp>
        <p:sp>
          <p:nvSpPr>
            <p:cNvPr id="16" name="TextBox 16"/>
            <p:cNvSpPr txBox="1"/>
            <p:nvPr/>
          </p:nvSpPr>
          <p:spPr>
            <a:xfrm>
              <a:off x="114300" y="19050"/>
              <a:ext cx="4664904" cy="679450"/>
            </a:xfrm>
            <a:prstGeom prst="rect">
              <a:avLst/>
            </a:prstGeom>
          </p:spPr>
          <p:txBody>
            <a:bodyPr lIns="50800" tIns="50800" rIns="50800" bIns="50800" rtlCol="0" anchor="ctr"/>
            <a:lstStyle/>
            <a:p>
              <a:pPr algn="ctr">
                <a:lnSpc>
                  <a:spcPts val="1584"/>
                </a:lnSpc>
              </a:pPr>
              <a:endParaRPr sz="3000" b="1">
                <a:latin typeface="Calibri" pitchFamily="34" charset="0"/>
                <a:cs typeface="Calibri" pitchFamily="34" charset="0"/>
              </a:endParaRPr>
            </a:p>
          </p:txBody>
        </p:sp>
      </p:grpSp>
      <p:grpSp>
        <p:nvGrpSpPr>
          <p:cNvPr id="17" name="Group 17"/>
          <p:cNvGrpSpPr/>
          <p:nvPr/>
        </p:nvGrpSpPr>
        <p:grpSpPr>
          <a:xfrm>
            <a:off x="879505" y="2215174"/>
            <a:ext cx="3277840" cy="2816894"/>
            <a:chOff x="0" y="0"/>
            <a:chExt cx="812800" cy="698500"/>
          </a:xfrm>
        </p:grpSpPr>
        <p:sp>
          <p:nvSpPr>
            <p:cNvPr id="18" name="Freeform 18"/>
            <p:cNvSpPr/>
            <p:nvPr/>
          </p:nvSpPr>
          <p:spPr>
            <a:xfrm>
              <a:off x="3326" y="0"/>
              <a:ext cx="806148" cy="698500"/>
            </a:xfrm>
            <a:custGeom>
              <a:avLst/>
              <a:gdLst/>
              <a:ahLst/>
              <a:cxnLst/>
              <a:rect l="l" t="t" r="r" b="b"/>
              <a:pathLst>
                <a:path w="806148" h="698500">
                  <a:moveTo>
                    <a:pt x="800764" y="364221"/>
                  </a:moveTo>
                  <a:lnTo>
                    <a:pt x="614984" y="683529"/>
                  </a:lnTo>
                  <a:cubicBezTo>
                    <a:pt x="609592" y="692798"/>
                    <a:pt x="599677" y="698500"/>
                    <a:pt x="588953" y="698500"/>
                  </a:cubicBezTo>
                  <a:lnTo>
                    <a:pt x="217195" y="698500"/>
                  </a:lnTo>
                  <a:cubicBezTo>
                    <a:pt x="206471" y="698500"/>
                    <a:pt x="196556" y="692798"/>
                    <a:pt x="191164" y="683529"/>
                  </a:cubicBezTo>
                  <a:lnTo>
                    <a:pt x="5384" y="364221"/>
                  </a:lnTo>
                  <a:cubicBezTo>
                    <a:pt x="0" y="354967"/>
                    <a:pt x="0" y="343533"/>
                    <a:pt x="5384" y="334279"/>
                  </a:cubicBezTo>
                  <a:lnTo>
                    <a:pt x="191164" y="14971"/>
                  </a:lnTo>
                  <a:cubicBezTo>
                    <a:pt x="196556" y="5702"/>
                    <a:pt x="206471" y="0"/>
                    <a:pt x="217195" y="0"/>
                  </a:cubicBezTo>
                  <a:lnTo>
                    <a:pt x="588953" y="0"/>
                  </a:lnTo>
                  <a:cubicBezTo>
                    <a:pt x="599677" y="0"/>
                    <a:pt x="609592" y="5702"/>
                    <a:pt x="614984" y="14971"/>
                  </a:cubicBezTo>
                  <a:lnTo>
                    <a:pt x="800764" y="334279"/>
                  </a:lnTo>
                  <a:cubicBezTo>
                    <a:pt x="806148" y="343533"/>
                    <a:pt x="806148" y="354967"/>
                    <a:pt x="800764" y="364221"/>
                  </a:cubicBezTo>
                  <a:close/>
                </a:path>
              </a:pathLst>
            </a:custGeom>
            <a:solidFill>
              <a:srgbClr val="000B5D"/>
            </a:solidFill>
          </p:spPr>
        </p:sp>
        <p:sp>
          <p:nvSpPr>
            <p:cNvPr id="19" name="TextBox 19"/>
            <p:cNvSpPr txBox="1"/>
            <p:nvPr/>
          </p:nvSpPr>
          <p:spPr>
            <a:xfrm>
              <a:off x="114300" y="28575"/>
              <a:ext cx="584200" cy="669925"/>
            </a:xfrm>
            <a:prstGeom prst="rect">
              <a:avLst/>
            </a:prstGeom>
          </p:spPr>
          <p:txBody>
            <a:bodyPr lIns="50800" tIns="50800" rIns="50800" bIns="50800" rtlCol="0" anchor="ctr"/>
            <a:lstStyle/>
            <a:p>
              <a:pPr algn="ctr">
                <a:lnSpc>
                  <a:spcPts val="1736"/>
                </a:lnSpc>
              </a:pPr>
              <a:endParaRPr sz="3000" b="1">
                <a:latin typeface="Calibri" pitchFamily="34" charset="0"/>
                <a:cs typeface="Calibri" pitchFamily="34" charset="0"/>
              </a:endParaRPr>
            </a:p>
          </p:txBody>
        </p:sp>
      </p:grpSp>
      <p:grpSp>
        <p:nvGrpSpPr>
          <p:cNvPr id="20" name="Group 20"/>
          <p:cNvGrpSpPr/>
          <p:nvPr/>
        </p:nvGrpSpPr>
        <p:grpSpPr>
          <a:xfrm>
            <a:off x="4553933" y="2215174"/>
            <a:ext cx="3277840" cy="2816894"/>
            <a:chOff x="0" y="0"/>
            <a:chExt cx="812800" cy="698500"/>
          </a:xfrm>
        </p:grpSpPr>
        <p:sp>
          <p:nvSpPr>
            <p:cNvPr id="21" name="Freeform 21"/>
            <p:cNvSpPr/>
            <p:nvPr/>
          </p:nvSpPr>
          <p:spPr>
            <a:xfrm>
              <a:off x="3326" y="0"/>
              <a:ext cx="806148" cy="698500"/>
            </a:xfrm>
            <a:custGeom>
              <a:avLst/>
              <a:gdLst/>
              <a:ahLst/>
              <a:cxnLst/>
              <a:rect l="l" t="t" r="r" b="b"/>
              <a:pathLst>
                <a:path w="806148" h="698500">
                  <a:moveTo>
                    <a:pt x="800764" y="364221"/>
                  </a:moveTo>
                  <a:lnTo>
                    <a:pt x="614984" y="683529"/>
                  </a:lnTo>
                  <a:cubicBezTo>
                    <a:pt x="609592" y="692798"/>
                    <a:pt x="599677" y="698500"/>
                    <a:pt x="588953" y="698500"/>
                  </a:cubicBezTo>
                  <a:lnTo>
                    <a:pt x="217195" y="698500"/>
                  </a:lnTo>
                  <a:cubicBezTo>
                    <a:pt x="206471" y="698500"/>
                    <a:pt x="196556" y="692798"/>
                    <a:pt x="191164" y="683529"/>
                  </a:cubicBezTo>
                  <a:lnTo>
                    <a:pt x="5384" y="364221"/>
                  </a:lnTo>
                  <a:cubicBezTo>
                    <a:pt x="0" y="354967"/>
                    <a:pt x="0" y="343533"/>
                    <a:pt x="5384" y="334279"/>
                  </a:cubicBezTo>
                  <a:lnTo>
                    <a:pt x="191164" y="14971"/>
                  </a:lnTo>
                  <a:cubicBezTo>
                    <a:pt x="196556" y="5702"/>
                    <a:pt x="206471" y="0"/>
                    <a:pt x="217195" y="0"/>
                  </a:cubicBezTo>
                  <a:lnTo>
                    <a:pt x="588953" y="0"/>
                  </a:lnTo>
                  <a:cubicBezTo>
                    <a:pt x="599677" y="0"/>
                    <a:pt x="609592" y="5702"/>
                    <a:pt x="614984" y="14971"/>
                  </a:cubicBezTo>
                  <a:lnTo>
                    <a:pt x="800764" y="334279"/>
                  </a:lnTo>
                  <a:cubicBezTo>
                    <a:pt x="806148" y="343533"/>
                    <a:pt x="806148" y="354967"/>
                    <a:pt x="800764" y="364221"/>
                  </a:cubicBezTo>
                  <a:close/>
                </a:path>
              </a:pathLst>
            </a:custGeom>
            <a:solidFill>
              <a:srgbClr val="000B5D"/>
            </a:solidFill>
          </p:spPr>
        </p:sp>
        <p:sp>
          <p:nvSpPr>
            <p:cNvPr id="22" name="TextBox 22"/>
            <p:cNvSpPr txBox="1"/>
            <p:nvPr/>
          </p:nvSpPr>
          <p:spPr>
            <a:xfrm>
              <a:off x="114300" y="28575"/>
              <a:ext cx="584200" cy="669925"/>
            </a:xfrm>
            <a:prstGeom prst="rect">
              <a:avLst/>
            </a:prstGeom>
          </p:spPr>
          <p:txBody>
            <a:bodyPr lIns="50800" tIns="50800" rIns="50800" bIns="50800" rtlCol="0" anchor="ctr"/>
            <a:lstStyle/>
            <a:p>
              <a:pPr algn="ctr">
                <a:lnSpc>
                  <a:spcPts val="1736"/>
                </a:lnSpc>
              </a:pPr>
              <a:endParaRPr sz="3000" b="1">
                <a:latin typeface="Calibri" pitchFamily="34" charset="0"/>
                <a:cs typeface="Calibri" pitchFamily="34" charset="0"/>
              </a:endParaRPr>
            </a:p>
          </p:txBody>
        </p:sp>
      </p:grpSp>
      <p:grpSp>
        <p:nvGrpSpPr>
          <p:cNvPr id="23" name="Group 23"/>
          <p:cNvGrpSpPr/>
          <p:nvPr/>
        </p:nvGrpSpPr>
        <p:grpSpPr>
          <a:xfrm>
            <a:off x="8228360" y="2215174"/>
            <a:ext cx="3277840" cy="2816894"/>
            <a:chOff x="0" y="0"/>
            <a:chExt cx="812800" cy="698500"/>
          </a:xfrm>
        </p:grpSpPr>
        <p:sp>
          <p:nvSpPr>
            <p:cNvPr id="24" name="Freeform 24"/>
            <p:cNvSpPr/>
            <p:nvPr/>
          </p:nvSpPr>
          <p:spPr>
            <a:xfrm>
              <a:off x="3326" y="0"/>
              <a:ext cx="806148" cy="698500"/>
            </a:xfrm>
            <a:custGeom>
              <a:avLst/>
              <a:gdLst/>
              <a:ahLst/>
              <a:cxnLst/>
              <a:rect l="l" t="t" r="r" b="b"/>
              <a:pathLst>
                <a:path w="806148" h="698500">
                  <a:moveTo>
                    <a:pt x="800764" y="364221"/>
                  </a:moveTo>
                  <a:lnTo>
                    <a:pt x="614984" y="683529"/>
                  </a:lnTo>
                  <a:cubicBezTo>
                    <a:pt x="609592" y="692798"/>
                    <a:pt x="599677" y="698500"/>
                    <a:pt x="588953" y="698500"/>
                  </a:cubicBezTo>
                  <a:lnTo>
                    <a:pt x="217195" y="698500"/>
                  </a:lnTo>
                  <a:cubicBezTo>
                    <a:pt x="206471" y="698500"/>
                    <a:pt x="196556" y="692798"/>
                    <a:pt x="191164" y="683529"/>
                  </a:cubicBezTo>
                  <a:lnTo>
                    <a:pt x="5384" y="364221"/>
                  </a:lnTo>
                  <a:cubicBezTo>
                    <a:pt x="0" y="354967"/>
                    <a:pt x="0" y="343533"/>
                    <a:pt x="5384" y="334279"/>
                  </a:cubicBezTo>
                  <a:lnTo>
                    <a:pt x="191164" y="14971"/>
                  </a:lnTo>
                  <a:cubicBezTo>
                    <a:pt x="196556" y="5702"/>
                    <a:pt x="206471" y="0"/>
                    <a:pt x="217195" y="0"/>
                  </a:cubicBezTo>
                  <a:lnTo>
                    <a:pt x="588953" y="0"/>
                  </a:lnTo>
                  <a:cubicBezTo>
                    <a:pt x="599677" y="0"/>
                    <a:pt x="609592" y="5702"/>
                    <a:pt x="614984" y="14971"/>
                  </a:cubicBezTo>
                  <a:lnTo>
                    <a:pt x="800764" y="334279"/>
                  </a:lnTo>
                  <a:cubicBezTo>
                    <a:pt x="806148" y="343533"/>
                    <a:pt x="806148" y="354967"/>
                    <a:pt x="800764" y="364221"/>
                  </a:cubicBezTo>
                  <a:close/>
                </a:path>
              </a:pathLst>
            </a:custGeom>
            <a:solidFill>
              <a:srgbClr val="000B5D"/>
            </a:solidFill>
          </p:spPr>
        </p:sp>
        <p:sp>
          <p:nvSpPr>
            <p:cNvPr id="25" name="TextBox 25"/>
            <p:cNvSpPr txBox="1"/>
            <p:nvPr/>
          </p:nvSpPr>
          <p:spPr>
            <a:xfrm>
              <a:off x="114300" y="28575"/>
              <a:ext cx="584200" cy="669925"/>
            </a:xfrm>
            <a:prstGeom prst="rect">
              <a:avLst/>
            </a:prstGeom>
          </p:spPr>
          <p:txBody>
            <a:bodyPr lIns="50800" tIns="50800" rIns="50800" bIns="50800" rtlCol="0" anchor="ctr"/>
            <a:lstStyle/>
            <a:p>
              <a:pPr algn="ctr">
                <a:lnSpc>
                  <a:spcPts val="1736"/>
                </a:lnSpc>
              </a:pPr>
              <a:endParaRPr sz="3000" b="1">
                <a:latin typeface="Calibri" pitchFamily="34" charset="0"/>
                <a:cs typeface="Calibri" pitchFamily="34" charset="0"/>
              </a:endParaRPr>
            </a:p>
          </p:txBody>
        </p:sp>
      </p:grpSp>
      <p:grpSp>
        <p:nvGrpSpPr>
          <p:cNvPr id="26" name="Group 26"/>
          <p:cNvGrpSpPr/>
          <p:nvPr/>
        </p:nvGrpSpPr>
        <p:grpSpPr>
          <a:xfrm>
            <a:off x="968374" y="2291545"/>
            <a:ext cx="3100103" cy="2664151"/>
            <a:chOff x="0" y="0"/>
            <a:chExt cx="812800" cy="698500"/>
          </a:xfrm>
        </p:grpSpPr>
        <p:sp>
          <p:nvSpPr>
            <p:cNvPr id="27" name="Freeform 27"/>
            <p:cNvSpPr/>
            <p:nvPr/>
          </p:nvSpPr>
          <p:spPr>
            <a:xfrm>
              <a:off x="3517" y="0"/>
              <a:ext cx="805767" cy="698500"/>
            </a:xfrm>
            <a:custGeom>
              <a:avLst/>
              <a:gdLst/>
              <a:ahLst/>
              <a:cxnLst/>
              <a:rect l="l" t="t" r="r" b="b"/>
              <a:pathLst>
                <a:path w="805767" h="698500">
                  <a:moveTo>
                    <a:pt x="800073" y="365079"/>
                  </a:moveTo>
                  <a:lnTo>
                    <a:pt x="615293" y="682671"/>
                  </a:lnTo>
                  <a:cubicBezTo>
                    <a:pt x="609591" y="692471"/>
                    <a:pt x="599108" y="698500"/>
                    <a:pt x="587769" y="698500"/>
                  </a:cubicBezTo>
                  <a:lnTo>
                    <a:pt x="217997" y="698500"/>
                  </a:lnTo>
                  <a:cubicBezTo>
                    <a:pt x="206658" y="698500"/>
                    <a:pt x="196175" y="692471"/>
                    <a:pt x="190473" y="682671"/>
                  </a:cubicBezTo>
                  <a:lnTo>
                    <a:pt x="5693" y="365079"/>
                  </a:lnTo>
                  <a:cubicBezTo>
                    <a:pt x="0" y="355294"/>
                    <a:pt x="0" y="343206"/>
                    <a:pt x="5693" y="333421"/>
                  </a:cubicBezTo>
                  <a:lnTo>
                    <a:pt x="190473" y="15829"/>
                  </a:lnTo>
                  <a:cubicBezTo>
                    <a:pt x="196175" y="6029"/>
                    <a:pt x="206658" y="0"/>
                    <a:pt x="217997" y="0"/>
                  </a:cubicBezTo>
                  <a:lnTo>
                    <a:pt x="587769" y="0"/>
                  </a:lnTo>
                  <a:cubicBezTo>
                    <a:pt x="599108" y="0"/>
                    <a:pt x="609591" y="6029"/>
                    <a:pt x="615293" y="15829"/>
                  </a:cubicBezTo>
                  <a:lnTo>
                    <a:pt x="800073" y="333421"/>
                  </a:lnTo>
                  <a:cubicBezTo>
                    <a:pt x="805766" y="343206"/>
                    <a:pt x="805766" y="355294"/>
                    <a:pt x="800073" y="365079"/>
                  </a:cubicBezTo>
                  <a:close/>
                </a:path>
              </a:pathLst>
            </a:custGeom>
            <a:solidFill>
              <a:srgbClr val="FFFFFF"/>
            </a:solidFill>
          </p:spPr>
        </p:sp>
        <p:sp>
          <p:nvSpPr>
            <p:cNvPr id="28" name="TextBox 28"/>
            <p:cNvSpPr txBox="1"/>
            <p:nvPr/>
          </p:nvSpPr>
          <p:spPr>
            <a:xfrm>
              <a:off x="114300" y="28575"/>
              <a:ext cx="584200" cy="669925"/>
            </a:xfrm>
            <a:prstGeom prst="rect">
              <a:avLst/>
            </a:prstGeom>
          </p:spPr>
          <p:txBody>
            <a:bodyPr lIns="50800" tIns="50800" rIns="50800" bIns="50800" rtlCol="0" anchor="ctr"/>
            <a:lstStyle/>
            <a:p>
              <a:pPr algn="ctr">
                <a:lnSpc>
                  <a:spcPts val="1736"/>
                </a:lnSpc>
              </a:pPr>
              <a:endParaRPr sz="3000" b="1">
                <a:latin typeface="Calibri" pitchFamily="34" charset="0"/>
                <a:cs typeface="Calibri" pitchFamily="34" charset="0"/>
              </a:endParaRPr>
            </a:p>
          </p:txBody>
        </p:sp>
      </p:grpSp>
      <p:grpSp>
        <p:nvGrpSpPr>
          <p:cNvPr id="29" name="Group 29"/>
          <p:cNvGrpSpPr/>
          <p:nvPr/>
        </p:nvGrpSpPr>
        <p:grpSpPr>
          <a:xfrm>
            <a:off x="4642801" y="2291545"/>
            <a:ext cx="3100103" cy="2664151"/>
            <a:chOff x="0" y="0"/>
            <a:chExt cx="812800" cy="698500"/>
          </a:xfrm>
        </p:grpSpPr>
        <p:sp>
          <p:nvSpPr>
            <p:cNvPr id="30" name="Freeform 30"/>
            <p:cNvSpPr/>
            <p:nvPr/>
          </p:nvSpPr>
          <p:spPr>
            <a:xfrm>
              <a:off x="3517" y="0"/>
              <a:ext cx="805767" cy="698500"/>
            </a:xfrm>
            <a:custGeom>
              <a:avLst/>
              <a:gdLst/>
              <a:ahLst/>
              <a:cxnLst/>
              <a:rect l="l" t="t" r="r" b="b"/>
              <a:pathLst>
                <a:path w="805767" h="698500">
                  <a:moveTo>
                    <a:pt x="800073" y="365079"/>
                  </a:moveTo>
                  <a:lnTo>
                    <a:pt x="615293" y="682671"/>
                  </a:lnTo>
                  <a:cubicBezTo>
                    <a:pt x="609591" y="692471"/>
                    <a:pt x="599108" y="698500"/>
                    <a:pt x="587769" y="698500"/>
                  </a:cubicBezTo>
                  <a:lnTo>
                    <a:pt x="217997" y="698500"/>
                  </a:lnTo>
                  <a:cubicBezTo>
                    <a:pt x="206658" y="698500"/>
                    <a:pt x="196175" y="692471"/>
                    <a:pt x="190473" y="682671"/>
                  </a:cubicBezTo>
                  <a:lnTo>
                    <a:pt x="5693" y="365079"/>
                  </a:lnTo>
                  <a:cubicBezTo>
                    <a:pt x="0" y="355294"/>
                    <a:pt x="0" y="343206"/>
                    <a:pt x="5693" y="333421"/>
                  </a:cubicBezTo>
                  <a:lnTo>
                    <a:pt x="190473" y="15829"/>
                  </a:lnTo>
                  <a:cubicBezTo>
                    <a:pt x="196175" y="6029"/>
                    <a:pt x="206658" y="0"/>
                    <a:pt x="217997" y="0"/>
                  </a:cubicBezTo>
                  <a:lnTo>
                    <a:pt x="587769" y="0"/>
                  </a:lnTo>
                  <a:cubicBezTo>
                    <a:pt x="599108" y="0"/>
                    <a:pt x="609591" y="6029"/>
                    <a:pt x="615293" y="15829"/>
                  </a:cubicBezTo>
                  <a:lnTo>
                    <a:pt x="800073" y="333421"/>
                  </a:lnTo>
                  <a:cubicBezTo>
                    <a:pt x="805766" y="343206"/>
                    <a:pt x="805766" y="355294"/>
                    <a:pt x="800073" y="365079"/>
                  </a:cubicBezTo>
                  <a:close/>
                </a:path>
              </a:pathLst>
            </a:custGeom>
            <a:solidFill>
              <a:srgbClr val="FFFFFF"/>
            </a:solidFill>
          </p:spPr>
        </p:sp>
        <p:sp>
          <p:nvSpPr>
            <p:cNvPr id="31" name="TextBox 31"/>
            <p:cNvSpPr txBox="1"/>
            <p:nvPr/>
          </p:nvSpPr>
          <p:spPr>
            <a:xfrm>
              <a:off x="114300" y="28575"/>
              <a:ext cx="584200" cy="669925"/>
            </a:xfrm>
            <a:prstGeom prst="rect">
              <a:avLst/>
            </a:prstGeom>
          </p:spPr>
          <p:txBody>
            <a:bodyPr lIns="50800" tIns="50800" rIns="50800" bIns="50800" rtlCol="0" anchor="ctr"/>
            <a:lstStyle/>
            <a:p>
              <a:pPr algn="ctr">
                <a:lnSpc>
                  <a:spcPts val="1736"/>
                </a:lnSpc>
              </a:pPr>
              <a:endParaRPr sz="3000" b="1">
                <a:latin typeface="Calibri" pitchFamily="34" charset="0"/>
                <a:cs typeface="Calibri" pitchFamily="34" charset="0"/>
              </a:endParaRPr>
            </a:p>
          </p:txBody>
        </p:sp>
      </p:grpSp>
      <p:grpSp>
        <p:nvGrpSpPr>
          <p:cNvPr id="32" name="Group 32"/>
          <p:cNvGrpSpPr/>
          <p:nvPr/>
        </p:nvGrpSpPr>
        <p:grpSpPr>
          <a:xfrm>
            <a:off x="8317229" y="2291545"/>
            <a:ext cx="3100103" cy="2664151"/>
            <a:chOff x="0" y="0"/>
            <a:chExt cx="812800" cy="698500"/>
          </a:xfrm>
        </p:grpSpPr>
        <p:sp>
          <p:nvSpPr>
            <p:cNvPr id="33" name="Freeform 33"/>
            <p:cNvSpPr/>
            <p:nvPr/>
          </p:nvSpPr>
          <p:spPr>
            <a:xfrm>
              <a:off x="3517" y="0"/>
              <a:ext cx="805767" cy="698500"/>
            </a:xfrm>
            <a:custGeom>
              <a:avLst/>
              <a:gdLst/>
              <a:ahLst/>
              <a:cxnLst/>
              <a:rect l="l" t="t" r="r" b="b"/>
              <a:pathLst>
                <a:path w="805767" h="698500">
                  <a:moveTo>
                    <a:pt x="800073" y="365079"/>
                  </a:moveTo>
                  <a:lnTo>
                    <a:pt x="615293" y="682671"/>
                  </a:lnTo>
                  <a:cubicBezTo>
                    <a:pt x="609591" y="692471"/>
                    <a:pt x="599108" y="698500"/>
                    <a:pt x="587769" y="698500"/>
                  </a:cubicBezTo>
                  <a:lnTo>
                    <a:pt x="217997" y="698500"/>
                  </a:lnTo>
                  <a:cubicBezTo>
                    <a:pt x="206658" y="698500"/>
                    <a:pt x="196175" y="692471"/>
                    <a:pt x="190473" y="682671"/>
                  </a:cubicBezTo>
                  <a:lnTo>
                    <a:pt x="5693" y="365079"/>
                  </a:lnTo>
                  <a:cubicBezTo>
                    <a:pt x="0" y="355294"/>
                    <a:pt x="0" y="343206"/>
                    <a:pt x="5693" y="333421"/>
                  </a:cubicBezTo>
                  <a:lnTo>
                    <a:pt x="190473" y="15829"/>
                  </a:lnTo>
                  <a:cubicBezTo>
                    <a:pt x="196175" y="6029"/>
                    <a:pt x="206658" y="0"/>
                    <a:pt x="217997" y="0"/>
                  </a:cubicBezTo>
                  <a:lnTo>
                    <a:pt x="587769" y="0"/>
                  </a:lnTo>
                  <a:cubicBezTo>
                    <a:pt x="599108" y="0"/>
                    <a:pt x="609591" y="6029"/>
                    <a:pt x="615293" y="15829"/>
                  </a:cubicBezTo>
                  <a:lnTo>
                    <a:pt x="800073" y="333421"/>
                  </a:lnTo>
                  <a:cubicBezTo>
                    <a:pt x="805766" y="343206"/>
                    <a:pt x="805766" y="355294"/>
                    <a:pt x="800073" y="365079"/>
                  </a:cubicBezTo>
                  <a:close/>
                </a:path>
              </a:pathLst>
            </a:custGeom>
            <a:solidFill>
              <a:srgbClr val="FFFFFF"/>
            </a:solidFill>
          </p:spPr>
        </p:sp>
        <p:sp>
          <p:nvSpPr>
            <p:cNvPr id="34" name="TextBox 34"/>
            <p:cNvSpPr txBox="1"/>
            <p:nvPr/>
          </p:nvSpPr>
          <p:spPr>
            <a:xfrm>
              <a:off x="114300" y="28575"/>
              <a:ext cx="584200" cy="669925"/>
            </a:xfrm>
            <a:prstGeom prst="rect">
              <a:avLst/>
            </a:prstGeom>
          </p:spPr>
          <p:txBody>
            <a:bodyPr lIns="50800" tIns="50800" rIns="50800" bIns="50800" rtlCol="0" anchor="ctr"/>
            <a:lstStyle/>
            <a:p>
              <a:pPr algn="ctr">
                <a:lnSpc>
                  <a:spcPts val="1736"/>
                </a:lnSpc>
              </a:pPr>
              <a:endParaRPr sz="3000" b="1">
                <a:latin typeface="Calibri" pitchFamily="34" charset="0"/>
                <a:cs typeface="Calibri" pitchFamily="34" charset="0"/>
              </a:endParaRPr>
            </a:p>
          </p:txBody>
        </p:sp>
      </p:grpSp>
      <p:grpSp>
        <p:nvGrpSpPr>
          <p:cNvPr id="35" name="Group 35"/>
          <p:cNvGrpSpPr/>
          <p:nvPr/>
        </p:nvGrpSpPr>
        <p:grpSpPr>
          <a:xfrm>
            <a:off x="1082185" y="2379901"/>
            <a:ext cx="2872481" cy="2487439"/>
            <a:chOff x="0" y="0"/>
            <a:chExt cx="4282440" cy="3708400"/>
          </a:xfrm>
        </p:grpSpPr>
        <p:sp>
          <p:nvSpPr>
            <p:cNvPr id="36" name="Freeform 3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print"/>
              <a:stretch>
                <a:fillRect l="-14987" r="-14987"/>
              </a:stretch>
            </a:blipFill>
          </p:spPr>
        </p:sp>
      </p:grpSp>
      <p:grpSp>
        <p:nvGrpSpPr>
          <p:cNvPr id="37" name="Group 37"/>
          <p:cNvGrpSpPr/>
          <p:nvPr/>
        </p:nvGrpSpPr>
        <p:grpSpPr>
          <a:xfrm>
            <a:off x="4756612" y="2379901"/>
            <a:ext cx="2872481" cy="2487439"/>
            <a:chOff x="0" y="0"/>
            <a:chExt cx="4282440" cy="3708400"/>
          </a:xfrm>
        </p:grpSpPr>
        <p:sp>
          <p:nvSpPr>
            <p:cNvPr id="38" name="Freeform 38"/>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19319" r="-19319"/>
              </a:stretch>
            </a:blipFill>
          </p:spPr>
        </p:sp>
      </p:grpSp>
      <p:grpSp>
        <p:nvGrpSpPr>
          <p:cNvPr id="39" name="Group 39"/>
          <p:cNvGrpSpPr/>
          <p:nvPr/>
        </p:nvGrpSpPr>
        <p:grpSpPr>
          <a:xfrm>
            <a:off x="8431040" y="2379901"/>
            <a:ext cx="2872481" cy="2487439"/>
            <a:chOff x="0" y="0"/>
            <a:chExt cx="4282440" cy="3708400"/>
          </a:xfrm>
        </p:grpSpPr>
        <p:sp>
          <p:nvSpPr>
            <p:cNvPr id="40" name="Freeform 40"/>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39111" r="-39111"/>
              </a:stretch>
            </a:blipFill>
          </p:spPr>
        </p:sp>
      </p:grpSp>
      <p:sp>
        <p:nvSpPr>
          <p:cNvPr id="41" name="Freeform 41"/>
          <p:cNvSpPr/>
          <p:nvPr/>
        </p:nvSpPr>
        <p:spPr>
          <a:xfrm>
            <a:off x="7197678" y="114762"/>
            <a:ext cx="3188972" cy="1969190"/>
          </a:xfrm>
          <a:custGeom>
            <a:avLst/>
            <a:gdLst/>
            <a:ahLst/>
            <a:cxnLst/>
            <a:rect l="l" t="t" r="r" b="b"/>
            <a:pathLst>
              <a:path w="4783458" h="2953785">
                <a:moveTo>
                  <a:pt x="0" y="0"/>
                </a:moveTo>
                <a:lnTo>
                  <a:pt x="4783458" y="0"/>
                </a:lnTo>
                <a:lnTo>
                  <a:pt x="4783458" y="2953785"/>
                </a:lnTo>
                <a:lnTo>
                  <a:pt x="0" y="2953785"/>
                </a:lnTo>
                <a:lnTo>
                  <a:pt x="0" y="0"/>
                </a:lnTo>
                <a:close/>
              </a:path>
            </a:pathLst>
          </a:custGeom>
          <a:blipFill>
            <a:blip r:embed="rId5" cstate="print"/>
            <a:stretch>
              <a:fillRect/>
            </a:stretch>
          </a:blipFill>
        </p:spPr>
      </p:sp>
      <p:sp>
        <p:nvSpPr>
          <p:cNvPr id="42" name="TextBox 42"/>
          <p:cNvSpPr txBox="1"/>
          <p:nvPr/>
        </p:nvSpPr>
        <p:spPr>
          <a:xfrm>
            <a:off x="567559" y="5076088"/>
            <a:ext cx="11017469" cy="1046440"/>
          </a:xfrm>
          <a:prstGeom prst="rect">
            <a:avLst/>
          </a:prstGeom>
        </p:spPr>
        <p:txBody>
          <a:bodyPr wrap="square" lIns="0" tIns="0" rIns="0" bIns="0" rtlCol="0" anchor="t">
            <a:spAutoFit/>
          </a:bodyPr>
          <a:lstStyle/>
          <a:p>
            <a:pPr algn="just"/>
            <a:r>
              <a:rPr lang="en-US" sz="3400" b="1" smtClean="0">
                <a:solidFill>
                  <a:srgbClr val="000B5D"/>
                </a:solidFill>
                <a:latin typeface="Calibri" pitchFamily="34" charset="0"/>
                <a:cs typeface="Calibri" pitchFamily="34" charset="0"/>
              </a:rPr>
              <a:t> điện </a:t>
            </a:r>
            <a:r>
              <a:rPr lang="en-US" sz="3400" b="1" dirty="0" err="1">
                <a:solidFill>
                  <a:srgbClr val="000B5D"/>
                </a:solidFill>
                <a:latin typeface="Calibri" pitchFamily="34" charset="0"/>
                <a:cs typeface="Calibri" pitchFamily="34" charset="0"/>
              </a:rPr>
              <a:t>thoại</a:t>
            </a:r>
            <a:r>
              <a:rPr lang="en-US" sz="3400" b="1" dirty="0">
                <a:solidFill>
                  <a:srgbClr val="000B5D"/>
                </a:solidFill>
                <a:latin typeface="Calibri" pitchFamily="34" charset="0"/>
                <a:cs typeface="Calibri" pitchFamily="34" charset="0"/>
              </a:rPr>
              <a:t> di </a:t>
            </a:r>
            <a:r>
              <a:rPr lang="en-US" sz="3400" b="1" dirty="0" err="1">
                <a:solidFill>
                  <a:srgbClr val="000B5D"/>
                </a:solidFill>
                <a:latin typeface="Calibri" pitchFamily="34" charset="0"/>
                <a:cs typeface="Calibri" pitchFamily="34" charset="0"/>
              </a:rPr>
              <a:t>động</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tivi</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lắp</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ráp</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máy</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điều</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hòa</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không</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khí</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máy</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giặt</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máy</a:t>
            </a:r>
            <a:r>
              <a:rPr lang="en-US" sz="3400" b="1" dirty="0">
                <a:solidFill>
                  <a:srgbClr val="000B5D"/>
                </a:solidFill>
                <a:latin typeface="Calibri" pitchFamily="34" charset="0"/>
                <a:cs typeface="Calibri" pitchFamily="34" charset="0"/>
              </a:rPr>
              <a:t> vi </a:t>
            </a:r>
            <a:r>
              <a:rPr lang="en-US" sz="3400" b="1" dirty="0" err="1">
                <a:solidFill>
                  <a:srgbClr val="000B5D"/>
                </a:solidFill>
                <a:latin typeface="Calibri" pitchFamily="34" charset="0"/>
                <a:cs typeface="Calibri" pitchFamily="34" charset="0"/>
              </a:rPr>
              <a:t>tính</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máy</a:t>
            </a:r>
            <a:r>
              <a:rPr lang="en-US" sz="3400" b="1" dirty="0">
                <a:solidFill>
                  <a:srgbClr val="000B5D"/>
                </a:solidFill>
                <a:latin typeface="Calibri" pitchFamily="34" charset="0"/>
                <a:cs typeface="Calibri" pitchFamily="34" charset="0"/>
              </a:rPr>
              <a:t> in,... </a:t>
            </a:r>
          </a:p>
        </p:txBody>
      </p:sp>
      <p:sp>
        <p:nvSpPr>
          <p:cNvPr id="43" name="TextBox 43"/>
          <p:cNvSpPr txBox="1"/>
          <p:nvPr/>
        </p:nvSpPr>
        <p:spPr>
          <a:xfrm>
            <a:off x="362608" y="323181"/>
            <a:ext cx="6684578" cy="2154436"/>
          </a:xfrm>
          <a:prstGeom prst="rect">
            <a:avLst/>
          </a:prstGeom>
        </p:spPr>
        <p:txBody>
          <a:bodyPr wrap="square" lIns="0" tIns="0" rIns="0" bIns="0" rtlCol="0" anchor="t">
            <a:spAutoFit/>
          </a:bodyPr>
          <a:lstStyle/>
          <a:p>
            <a:pPr algn="ctr"/>
            <a:r>
              <a:rPr lang="en-US" sz="3500" b="1" dirty="0">
                <a:solidFill>
                  <a:srgbClr val="000B5D"/>
                </a:solidFill>
                <a:latin typeface="Calibri" pitchFamily="34" charset="0"/>
                <a:cs typeface="Calibri" pitchFamily="34" charset="0"/>
              </a:rPr>
              <a:t>CƠ CẤU </a:t>
            </a:r>
            <a:r>
              <a:rPr lang="en-US" sz="3500" b="1">
                <a:solidFill>
                  <a:srgbClr val="000B5D"/>
                </a:solidFill>
                <a:latin typeface="Calibri" pitchFamily="34" charset="0"/>
                <a:cs typeface="Calibri" pitchFamily="34" charset="0"/>
              </a:rPr>
              <a:t>NGÀNH </a:t>
            </a:r>
            <a:endParaRPr lang="en-US" sz="3500" b="1" smtClean="0">
              <a:solidFill>
                <a:srgbClr val="000B5D"/>
              </a:solidFill>
              <a:latin typeface="Calibri" pitchFamily="34" charset="0"/>
              <a:cs typeface="Calibri" pitchFamily="34" charset="0"/>
            </a:endParaRPr>
          </a:p>
          <a:p>
            <a:pPr algn="ctr"/>
            <a:r>
              <a:rPr lang="en-US" sz="3500" b="1" smtClean="0">
                <a:solidFill>
                  <a:srgbClr val="000B5D"/>
                </a:solidFill>
                <a:latin typeface="Calibri" pitchFamily="34" charset="0"/>
                <a:cs typeface="Calibri" pitchFamily="34" charset="0"/>
              </a:rPr>
              <a:t>CÔNG NGHIỆP SẢN XUẤT </a:t>
            </a:r>
          </a:p>
          <a:p>
            <a:pPr algn="ctr"/>
            <a:r>
              <a:rPr lang="en-US" sz="3500" b="1" smtClean="0">
                <a:solidFill>
                  <a:srgbClr val="000B5D"/>
                </a:solidFill>
                <a:latin typeface="Calibri" pitchFamily="34" charset="0"/>
                <a:cs typeface="Calibri" pitchFamily="34" charset="0"/>
              </a:rPr>
              <a:t>SẢN PHẨM ĐIỆN </a:t>
            </a:r>
            <a:r>
              <a:rPr lang="en-US" sz="3500" b="1" dirty="0">
                <a:solidFill>
                  <a:srgbClr val="000B5D"/>
                </a:solidFill>
                <a:latin typeface="Calibri" pitchFamily="34" charset="0"/>
                <a:cs typeface="Calibri" pitchFamily="34" charset="0"/>
              </a:rPr>
              <a:t>TỬ, MÁY VI TÍNH</a:t>
            </a:r>
          </a:p>
          <a:p>
            <a:pPr algn="ctr"/>
            <a:endParaRPr lang="en-US" sz="3500" b="1" dirty="0">
              <a:solidFill>
                <a:srgbClr val="000B5D"/>
              </a:solidFill>
              <a:latin typeface="Calibri" pitchFamily="34" charset="0"/>
              <a:cs typeface="Calibri" pitchFamily="34" charset="0"/>
            </a:endParaRPr>
          </a:p>
        </p:txBody>
      </p:sp>
    </p:spTree>
    <p:extLst>
      <p:ext uri="{BB962C8B-B14F-4D97-AF65-F5344CB8AC3E}">
        <p14:creationId xmlns:p14="http://schemas.microsoft.com/office/powerpoint/2010/main" val="41917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par>
                                <p:cTn id="13" presetID="6" presetClass="entr" presetSubtype="16"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circle(in)">
                                      <p:cBhvr>
                                        <p:cTn id="15" dur="2000"/>
                                        <p:tgtEl>
                                          <p:spTgt spid="26"/>
                                        </p:tgtEl>
                                      </p:cBhvr>
                                    </p:animEffect>
                                  </p:childTnLst>
                                </p:cTn>
                              </p:par>
                              <p:par>
                                <p:cTn id="16" presetID="6" presetClass="entr" presetSubtype="16"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circle(in)">
                                      <p:cBhvr>
                                        <p:cTn id="18" dur="20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par>
                                <p:cTn id="24" presetID="6" presetClass="entr" presetSubtype="16"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circle(in)">
                                      <p:cBhvr>
                                        <p:cTn id="26" dur="2000"/>
                                        <p:tgtEl>
                                          <p:spTgt spid="29"/>
                                        </p:tgtEl>
                                      </p:cBhvr>
                                    </p:animEffect>
                                  </p:childTnLst>
                                </p:cTn>
                              </p:par>
                              <p:par>
                                <p:cTn id="27" presetID="6" presetClass="entr" presetSubtype="16"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circle(in)">
                                      <p:cBhvr>
                                        <p:cTn id="29" dur="20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ircle(in)">
                                      <p:cBhvr>
                                        <p:cTn id="34" dur="2000"/>
                                        <p:tgtEl>
                                          <p:spTgt spid="23"/>
                                        </p:tgtEl>
                                      </p:cBhvr>
                                    </p:animEffect>
                                  </p:childTnLst>
                                </p:cTn>
                              </p:par>
                              <p:par>
                                <p:cTn id="35" presetID="6"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circle(in)">
                                      <p:cBhvr>
                                        <p:cTn id="37" dur="2000"/>
                                        <p:tgtEl>
                                          <p:spTgt spid="32"/>
                                        </p:tgtEl>
                                      </p:cBhvr>
                                    </p:animEffect>
                                  </p:childTnLst>
                                </p:cTn>
                              </p:par>
                              <p:par>
                                <p:cTn id="38" presetID="6" presetClass="entr" presetSubtype="16"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circle(in)">
                                      <p:cBhvr>
                                        <p:cTn id="40"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5"/>
          <p:cNvSpPr txBox="1"/>
          <p:nvPr/>
        </p:nvSpPr>
        <p:spPr>
          <a:xfrm>
            <a:off x="152401" y="5427134"/>
            <a:ext cx="11813627" cy="1200329"/>
          </a:xfrm>
          <a:prstGeom prst="rect">
            <a:avLst/>
          </a:prstGeom>
          <a:solidFill>
            <a:srgbClr val="012F7F"/>
          </a:solidFill>
        </p:spPr>
        <p:txBody>
          <a:bodyPr wrap="square" lIns="0" tIns="0" rIns="0" bIns="0" rtlCol="0" anchor="t">
            <a:spAutoFit/>
          </a:bodyPr>
          <a:lstStyle/>
          <a:p>
            <a:pPr marL="194290" lvl="1" algn="just">
              <a:lnSpc>
                <a:spcPct val="130000"/>
              </a:lnSpc>
            </a:pPr>
            <a:r>
              <a:rPr lang="en-US" sz="3000" b="1" dirty="0" smtClean="0">
                <a:solidFill>
                  <a:schemeClr val="bg1"/>
                </a:solidFill>
                <a:latin typeface="Calibri" pitchFamily="34" charset="0"/>
                <a:cs typeface="Calibri" pitchFamily="34" charset="0"/>
              </a:rPr>
              <a:t>- </a:t>
            </a:r>
            <a:r>
              <a:rPr lang="vi-VN" sz="3000" b="1" dirty="0" smtClean="0">
                <a:solidFill>
                  <a:schemeClr val="bg1"/>
                </a:solidFill>
                <a:latin typeface="Calibri" pitchFamily="34" charset="0"/>
                <a:cs typeface="Calibri" pitchFamily="34" charset="0"/>
              </a:rPr>
              <a:t>S</a:t>
            </a:r>
            <a:r>
              <a:rPr lang="en-US" sz="3000" b="1" dirty="0" smtClean="0">
                <a:solidFill>
                  <a:schemeClr val="bg1"/>
                </a:solidFill>
                <a:latin typeface="Calibri" pitchFamily="34" charset="0"/>
                <a:cs typeface="Calibri" pitchFamily="34" charset="0"/>
              </a:rPr>
              <a:t>ố</a:t>
            </a:r>
            <a:r>
              <a:rPr lang="vi-VN" sz="3000" b="1" dirty="0" smtClean="0">
                <a:solidFill>
                  <a:schemeClr val="bg1"/>
                </a:solidFill>
                <a:latin typeface="Calibri" pitchFamily="34" charset="0"/>
                <a:cs typeface="Calibri" pitchFamily="34" charset="0"/>
              </a:rPr>
              <a:t> </a:t>
            </a:r>
            <a:r>
              <a:rPr lang="vi-VN" sz="3000" b="1" dirty="0">
                <a:solidFill>
                  <a:schemeClr val="bg1"/>
                </a:solidFill>
                <a:latin typeface="Calibri" pitchFamily="34" charset="0"/>
                <a:cs typeface="Calibri" pitchFamily="34" charset="0"/>
              </a:rPr>
              <a:t>lượng </a:t>
            </a:r>
            <a:r>
              <a:rPr lang="vi-VN" sz="3000" b="1" dirty="0" smtClean="0">
                <a:solidFill>
                  <a:srgbClr val="FFFF00"/>
                </a:solidFill>
                <a:latin typeface="Calibri" pitchFamily="34" charset="0"/>
                <a:cs typeface="Calibri" pitchFamily="34" charset="0"/>
              </a:rPr>
              <a:t>điện thoại di </a:t>
            </a:r>
            <a:r>
              <a:rPr lang="vi-VN" sz="3000" b="1" smtClean="0">
                <a:solidFill>
                  <a:srgbClr val="FFFF00"/>
                </a:solidFill>
                <a:latin typeface="Calibri" pitchFamily="34" charset="0"/>
                <a:cs typeface="Calibri" pitchFamily="34" charset="0"/>
              </a:rPr>
              <a:t>động tăng</a:t>
            </a:r>
            <a:r>
              <a:rPr lang="en-US" sz="3000" b="1" smtClean="0">
                <a:solidFill>
                  <a:srgbClr val="FFFF00"/>
                </a:solidFill>
                <a:latin typeface="Calibri" pitchFamily="34" charset="0"/>
                <a:cs typeface="Calibri" pitchFamily="34" charset="0"/>
              </a:rPr>
              <a:t> </a:t>
            </a:r>
            <a:r>
              <a:rPr lang="en-US" sz="3000" b="1" smtClean="0">
                <a:solidFill>
                  <a:schemeClr val="bg1"/>
                </a:solidFill>
                <a:latin typeface="Calibri" pitchFamily="34" charset="0"/>
                <a:cs typeface="Calibri" pitchFamily="34" charset="0"/>
              </a:rPr>
              <a:t>145,8 triệu cái, tăng gấp 4,9 lần; nhưng tăng</a:t>
            </a:r>
            <a:r>
              <a:rPr lang="vi-VN" sz="3000" b="1" smtClean="0">
                <a:solidFill>
                  <a:srgbClr val="FFFF00"/>
                </a:solidFill>
                <a:latin typeface="Calibri" pitchFamily="34" charset="0"/>
                <a:cs typeface="Calibri" pitchFamily="34" charset="0"/>
              </a:rPr>
              <a:t> </a:t>
            </a:r>
            <a:r>
              <a:rPr lang="en-US" sz="3000" b="1" dirty="0" err="1" smtClean="0">
                <a:solidFill>
                  <a:srgbClr val="FFFF00"/>
                </a:solidFill>
                <a:latin typeface="Calibri" pitchFamily="34" charset="0"/>
                <a:cs typeface="Calibri" pitchFamily="34" charset="0"/>
              </a:rPr>
              <a:t>không</a:t>
            </a:r>
            <a:r>
              <a:rPr lang="en-US" sz="3000" b="1" dirty="0" smtClean="0">
                <a:solidFill>
                  <a:srgbClr val="FFFF00"/>
                </a:solidFill>
                <a:latin typeface="Calibri" pitchFamily="34" charset="0"/>
                <a:cs typeface="Calibri" pitchFamily="34" charset="0"/>
              </a:rPr>
              <a:t> </a:t>
            </a:r>
            <a:r>
              <a:rPr lang="en-US" sz="3000" b="1" err="1" smtClean="0">
                <a:solidFill>
                  <a:srgbClr val="FFFF00"/>
                </a:solidFill>
                <a:latin typeface="Calibri" pitchFamily="34" charset="0"/>
                <a:cs typeface="Calibri" pitchFamily="34" charset="0"/>
              </a:rPr>
              <a:t>liên</a:t>
            </a:r>
            <a:r>
              <a:rPr lang="en-US" sz="3000" b="1" smtClean="0">
                <a:solidFill>
                  <a:srgbClr val="FFFF00"/>
                </a:solidFill>
                <a:latin typeface="Calibri" pitchFamily="34" charset="0"/>
                <a:cs typeface="Calibri" pitchFamily="34" charset="0"/>
              </a:rPr>
              <a:t> tục</a:t>
            </a:r>
            <a:endParaRPr lang="vi-VN" sz="3000" b="1" dirty="0">
              <a:solidFill>
                <a:schemeClr val="bg1"/>
              </a:solidFill>
              <a:latin typeface="Calibri" pitchFamily="34" charset="0"/>
              <a:cs typeface="Calibri" pitchFamily="34" charset="0"/>
            </a:endParaRPr>
          </a:p>
        </p:txBody>
      </p:sp>
      <p:sp>
        <p:nvSpPr>
          <p:cNvPr id="9" name="TextBox 25"/>
          <p:cNvSpPr txBox="1"/>
          <p:nvPr/>
        </p:nvSpPr>
        <p:spPr>
          <a:xfrm>
            <a:off x="173790" y="5416912"/>
            <a:ext cx="11808003" cy="600164"/>
          </a:xfrm>
          <a:prstGeom prst="rect">
            <a:avLst/>
          </a:prstGeom>
          <a:solidFill>
            <a:srgbClr val="012F7F"/>
          </a:solidFill>
        </p:spPr>
        <p:txBody>
          <a:bodyPr wrap="square" lIns="0" tIns="0" rIns="0" bIns="0" rtlCol="0" anchor="t">
            <a:spAutoFit/>
          </a:bodyPr>
          <a:lstStyle/>
          <a:p>
            <a:pPr marL="194290" lvl="1" algn="just">
              <a:lnSpc>
                <a:spcPct val="130000"/>
              </a:lnSpc>
            </a:pPr>
            <a:r>
              <a:rPr lang="en-US" sz="3000" b="1" dirty="0">
                <a:solidFill>
                  <a:schemeClr val="bg1"/>
                </a:solidFill>
                <a:latin typeface="Calibri" pitchFamily="34" charset="0"/>
                <a:cs typeface="Calibri" pitchFamily="34" charset="0"/>
              </a:rPr>
              <a:t>- </a:t>
            </a:r>
            <a:r>
              <a:rPr lang="vi-VN" sz="3000" b="1" dirty="0">
                <a:solidFill>
                  <a:schemeClr val="bg1"/>
                </a:solidFill>
                <a:latin typeface="Calibri" pitchFamily="34" charset="0"/>
                <a:cs typeface="Calibri" pitchFamily="34" charset="0"/>
              </a:rPr>
              <a:t>S</a:t>
            </a:r>
            <a:r>
              <a:rPr lang="en-US" sz="3000" b="1" dirty="0">
                <a:solidFill>
                  <a:schemeClr val="bg1"/>
                </a:solidFill>
                <a:latin typeface="Calibri" pitchFamily="34" charset="0"/>
                <a:cs typeface="Calibri" pitchFamily="34" charset="0"/>
              </a:rPr>
              <a:t>ố</a:t>
            </a:r>
            <a:r>
              <a:rPr lang="vi-VN" sz="3000" b="1" dirty="0">
                <a:solidFill>
                  <a:schemeClr val="bg1"/>
                </a:solidFill>
                <a:latin typeface="Calibri" pitchFamily="34" charset="0"/>
                <a:cs typeface="Calibri" pitchFamily="34" charset="0"/>
              </a:rPr>
              <a:t> lượng </a:t>
            </a:r>
            <a:r>
              <a:rPr lang="en-US" sz="3000" b="1" dirty="0" smtClean="0">
                <a:solidFill>
                  <a:srgbClr val="FFFF00"/>
                </a:solidFill>
                <a:latin typeface="Calibri" pitchFamily="34" charset="0"/>
                <a:cs typeface="Calibri" pitchFamily="34" charset="0"/>
              </a:rPr>
              <a:t>t</a:t>
            </a:r>
            <a:r>
              <a:rPr lang="vi-VN" sz="3000" b="1" dirty="0" smtClean="0">
                <a:solidFill>
                  <a:srgbClr val="FFFF00"/>
                </a:solidFill>
                <a:latin typeface="Calibri" pitchFamily="34" charset="0"/>
                <a:cs typeface="Calibri" pitchFamily="34" charset="0"/>
              </a:rPr>
              <a:t>ivi </a:t>
            </a:r>
            <a:r>
              <a:rPr lang="vi-VN" sz="3000" b="1" dirty="0">
                <a:solidFill>
                  <a:srgbClr val="FFFF00"/>
                </a:solidFill>
                <a:latin typeface="Calibri" pitchFamily="34" charset="0"/>
                <a:cs typeface="Calibri" pitchFamily="34" charset="0"/>
              </a:rPr>
              <a:t>lắp ráp </a:t>
            </a:r>
            <a:r>
              <a:rPr lang="vi-VN" sz="3000" b="1">
                <a:solidFill>
                  <a:srgbClr val="FFFF00"/>
                </a:solidFill>
                <a:latin typeface="Calibri" pitchFamily="34" charset="0"/>
                <a:cs typeface="Calibri" pitchFamily="34" charset="0"/>
              </a:rPr>
              <a:t>tăng </a:t>
            </a:r>
            <a:r>
              <a:rPr lang="en-US" sz="3000" b="1" smtClean="0">
                <a:solidFill>
                  <a:schemeClr val="bg1"/>
                </a:solidFill>
                <a:latin typeface="Calibri" pitchFamily="34" charset="0"/>
                <a:cs typeface="Calibri" pitchFamily="34" charset="0"/>
              </a:rPr>
              <a:t>17,8 triệu cái, tăng gấp </a:t>
            </a:r>
            <a:r>
              <a:rPr lang="en-US" sz="3000" b="1" smtClean="0">
                <a:solidFill>
                  <a:srgbClr val="FFFF00"/>
                </a:solidFill>
                <a:latin typeface="Calibri" pitchFamily="34" charset="0"/>
                <a:cs typeface="Calibri" pitchFamily="34" charset="0"/>
              </a:rPr>
              <a:t>7,4 </a:t>
            </a:r>
            <a:r>
              <a:rPr lang="en-US" sz="3000" b="1" smtClean="0">
                <a:solidFill>
                  <a:schemeClr val="bg1"/>
                </a:solidFill>
                <a:latin typeface="Calibri" pitchFamily="34" charset="0"/>
                <a:cs typeface="Calibri" pitchFamily="34" charset="0"/>
              </a:rPr>
              <a:t>lần</a:t>
            </a:r>
            <a:endParaRPr lang="vi-VN" sz="3000" b="1" dirty="0">
              <a:solidFill>
                <a:schemeClr val="bg1"/>
              </a:solidFill>
              <a:latin typeface="Calibri" pitchFamily="34" charset="0"/>
              <a:cs typeface="Calibri" pitchFamily="34" charset="0"/>
            </a:endParaRPr>
          </a:p>
        </p:txBody>
      </p:sp>
      <p:sp>
        <p:nvSpPr>
          <p:cNvPr id="10" name="TextBox 25"/>
          <p:cNvSpPr txBox="1"/>
          <p:nvPr/>
        </p:nvSpPr>
        <p:spPr>
          <a:xfrm>
            <a:off x="189187" y="5411349"/>
            <a:ext cx="11733048" cy="1200329"/>
          </a:xfrm>
          <a:prstGeom prst="rect">
            <a:avLst/>
          </a:prstGeom>
          <a:solidFill>
            <a:srgbClr val="012F7F"/>
          </a:solidFill>
        </p:spPr>
        <p:txBody>
          <a:bodyPr wrap="square" lIns="0" tIns="0" rIns="0" bIns="0" rtlCol="0" anchor="t">
            <a:spAutoFit/>
          </a:bodyPr>
          <a:lstStyle/>
          <a:p>
            <a:pPr marL="194290" lvl="1" algn="just">
              <a:lnSpc>
                <a:spcPct val="130000"/>
              </a:lnSpc>
            </a:pPr>
            <a:r>
              <a:rPr lang="en-US" sz="3000" b="1" dirty="0">
                <a:solidFill>
                  <a:schemeClr val="bg1"/>
                </a:solidFill>
                <a:latin typeface="Calibri" pitchFamily="34" charset="0"/>
                <a:cs typeface="Calibri" pitchFamily="34" charset="0"/>
              </a:rPr>
              <a:t>- </a:t>
            </a:r>
            <a:r>
              <a:rPr lang="vi-VN" sz="3000" b="1" dirty="0">
                <a:solidFill>
                  <a:schemeClr val="bg1"/>
                </a:solidFill>
                <a:latin typeface="Calibri" pitchFamily="34" charset="0"/>
                <a:cs typeface="Calibri" pitchFamily="34" charset="0"/>
              </a:rPr>
              <a:t>S</a:t>
            </a:r>
            <a:r>
              <a:rPr lang="en-US" sz="3000" b="1" dirty="0">
                <a:solidFill>
                  <a:schemeClr val="bg1"/>
                </a:solidFill>
                <a:latin typeface="Calibri" pitchFamily="34" charset="0"/>
                <a:cs typeface="Calibri" pitchFamily="34" charset="0"/>
              </a:rPr>
              <a:t>ố</a:t>
            </a:r>
            <a:r>
              <a:rPr lang="vi-VN" sz="3000" b="1" dirty="0">
                <a:solidFill>
                  <a:schemeClr val="bg1"/>
                </a:solidFill>
                <a:latin typeface="Calibri" pitchFamily="34" charset="0"/>
                <a:cs typeface="Calibri" pitchFamily="34" charset="0"/>
              </a:rPr>
              <a:t> lượng </a:t>
            </a:r>
            <a:r>
              <a:rPr lang="en-US" sz="3000" b="1" dirty="0" smtClean="0">
                <a:solidFill>
                  <a:srgbClr val="FFFF00"/>
                </a:solidFill>
                <a:latin typeface="Calibri" pitchFamily="34" charset="0"/>
                <a:cs typeface="Calibri" pitchFamily="34" charset="0"/>
              </a:rPr>
              <a:t>TỦ LẠNH, TỦ ĐÔNG DÙNG TRONG GIA </a:t>
            </a:r>
            <a:r>
              <a:rPr lang="en-US" sz="3000" b="1" smtClean="0">
                <a:solidFill>
                  <a:srgbClr val="FFFF00"/>
                </a:solidFill>
                <a:latin typeface="Calibri" pitchFamily="34" charset="0"/>
                <a:cs typeface="Calibri" pitchFamily="34" charset="0"/>
              </a:rPr>
              <a:t>ĐÌNH tăng </a:t>
            </a:r>
            <a:r>
              <a:rPr lang="en-US" sz="3000" b="1" smtClean="0">
                <a:solidFill>
                  <a:schemeClr val="bg1"/>
                </a:solidFill>
                <a:latin typeface="Calibri" pitchFamily="34" charset="0"/>
                <a:cs typeface="Calibri" pitchFamily="34" charset="0"/>
              </a:rPr>
              <a:t>1,2 triệu caí, tăng gấp </a:t>
            </a:r>
            <a:r>
              <a:rPr lang="en-US" sz="3000" b="1" smtClean="0">
                <a:solidFill>
                  <a:srgbClr val="FFFF00"/>
                </a:solidFill>
                <a:latin typeface="Calibri" pitchFamily="34" charset="0"/>
                <a:cs typeface="Calibri" pitchFamily="34" charset="0"/>
              </a:rPr>
              <a:t>1,8 </a:t>
            </a:r>
            <a:r>
              <a:rPr lang="en-US" sz="3000" b="1" smtClean="0">
                <a:solidFill>
                  <a:schemeClr val="bg1"/>
                </a:solidFill>
                <a:latin typeface="Calibri" pitchFamily="34" charset="0"/>
                <a:cs typeface="Calibri" pitchFamily="34" charset="0"/>
              </a:rPr>
              <a:t>lần</a:t>
            </a:r>
            <a:endParaRPr lang="vi-VN" sz="3000" b="1" dirty="0">
              <a:solidFill>
                <a:schemeClr val="bg1"/>
              </a:solidFill>
              <a:latin typeface="Calibri" pitchFamily="34" charset="0"/>
              <a:cs typeface="Calibri" pitchFamily="34" charset="0"/>
            </a:endParaRPr>
          </a:p>
        </p:txBody>
      </p:sp>
      <p:graphicFrame>
        <p:nvGraphicFramePr>
          <p:cNvPr id="6" name="Table 5"/>
          <p:cNvGraphicFramePr>
            <a:graphicFrameLocks noGrp="1"/>
          </p:cNvGraphicFramePr>
          <p:nvPr>
            <p:extLst/>
          </p:nvPr>
        </p:nvGraphicFramePr>
        <p:xfrm>
          <a:off x="159576" y="1741675"/>
          <a:ext cx="11606742" cy="3200400"/>
        </p:xfrm>
        <a:graphic>
          <a:graphicData uri="http://schemas.openxmlformats.org/drawingml/2006/table">
            <a:tbl>
              <a:tblPr firstRow="1" firstCol="1" bandRow="1">
                <a:tableStyleId>{5C22544A-7EE6-4342-B048-85BDC9FD1C3A}</a:tableStyleId>
              </a:tblPr>
              <a:tblGrid>
                <a:gridCol w="5673652">
                  <a:extLst>
                    <a:ext uri="{9D8B030D-6E8A-4147-A177-3AD203B41FA5}">
                      <a16:colId xmlns:a16="http://schemas.microsoft.com/office/drawing/2014/main" xmlns="" val="3277472049"/>
                    </a:ext>
                  </a:extLst>
                </a:gridCol>
                <a:gridCol w="2065283">
                  <a:extLst>
                    <a:ext uri="{9D8B030D-6E8A-4147-A177-3AD203B41FA5}">
                      <a16:colId xmlns:a16="http://schemas.microsoft.com/office/drawing/2014/main" xmlns="" val="2347923730"/>
                    </a:ext>
                  </a:extLst>
                </a:gridCol>
                <a:gridCol w="2017986">
                  <a:extLst>
                    <a:ext uri="{9D8B030D-6E8A-4147-A177-3AD203B41FA5}">
                      <a16:colId xmlns:a16="http://schemas.microsoft.com/office/drawing/2014/main" xmlns="" val="1381409638"/>
                    </a:ext>
                  </a:extLst>
                </a:gridCol>
                <a:gridCol w="1849821">
                  <a:extLst>
                    <a:ext uri="{9D8B030D-6E8A-4147-A177-3AD203B41FA5}">
                      <a16:colId xmlns:a16="http://schemas.microsoft.com/office/drawing/2014/main" xmlns="" val="1189948970"/>
                    </a:ext>
                  </a:extLst>
                </a:gridCol>
              </a:tblGrid>
              <a:tr h="650240">
                <a:tc>
                  <a:txBody>
                    <a:bodyPr/>
                    <a:lstStyle/>
                    <a:p>
                      <a:pPr algn="r">
                        <a:lnSpc>
                          <a:spcPct val="150000"/>
                        </a:lnSpc>
                        <a:spcAft>
                          <a:spcPts val="0"/>
                        </a:spcAft>
                      </a:pPr>
                      <a:r>
                        <a:rPr lang="vi-VN" sz="2800" dirty="0">
                          <a:effectLst/>
                          <a:latin typeface="Calibri" pitchFamily="34" charset="0"/>
                          <a:cs typeface="Calibri" pitchFamily="34" charset="0"/>
                        </a:rPr>
                        <a:t>                       Năm</a:t>
                      </a:r>
                      <a:endParaRPr lang="en-US" sz="2800" dirty="0">
                        <a:effectLst/>
                        <a:latin typeface="Calibri" pitchFamily="34" charset="0"/>
                        <a:cs typeface="Calibri" pitchFamily="34" charset="0"/>
                      </a:endParaRPr>
                    </a:p>
                    <a:p>
                      <a:pPr algn="just">
                        <a:lnSpc>
                          <a:spcPct val="150000"/>
                        </a:lnSpc>
                        <a:spcAft>
                          <a:spcPts val="0"/>
                        </a:spcAft>
                      </a:pPr>
                      <a:r>
                        <a:rPr lang="vi-VN" sz="2800" dirty="0">
                          <a:effectLst/>
                          <a:latin typeface="Calibri" pitchFamily="34" charset="0"/>
                          <a:cs typeface="Calibri" pitchFamily="34" charset="0"/>
                        </a:rPr>
                        <a:t>Sản phẩm</a:t>
                      </a:r>
                      <a:endParaRPr lang="en-US" sz="2800"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a:txBody>
                    <a:bodyPr/>
                    <a:lstStyle/>
                    <a:p>
                      <a:pPr algn="ctr">
                        <a:lnSpc>
                          <a:spcPct val="150000"/>
                        </a:lnSpc>
                        <a:spcAft>
                          <a:spcPts val="0"/>
                        </a:spcAft>
                      </a:pPr>
                      <a:r>
                        <a:rPr lang="en-US" sz="2800" dirty="0">
                          <a:effectLst/>
                          <a:latin typeface="Calibri" pitchFamily="34" charset="0"/>
                          <a:cs typeface="Calibri" pitchFamily="34" charset="0"/>
                        </a:rPr>
                        <a:t>2010</a:t>
                      </a:r>
                      <a:endParaRPr lang="en-US" sz="2800"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a:effectLst/>
                          <a:latin typeface="Calibri" pitchFamily="34" charset="0"/>
                          <a:cs typeface="Calibri" pitchFamily="34" charset="0"/>
                        </a:rPr>
                        <a:t>2015</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a:effectLst/>
                          <a:latin typeface="Calibri" pitchFamily="34" charset="0"/>
                          <a:cs typeface="Calibri" pitchFamily="34" charset="0"/>
                        </a:rPr>
                        <a:t>2021</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76703659"/>
                  </a:ext>
                </a:extLst>
              </a:tr>
              <a:tr h="325120">
                <a:tc>
                  <a:txBody>
                    <a:bodyPr/>
                    <a:lstStyle/>
                    <a:p>
                      <a:pPr algn="just">
                        <a:lnSpc>
                          <a:spcPct val="150000"/>
                        </a:lnSpc>
                        <a:spcAft>
                          <a:spcPts val="0"/>
                        </a:spcAft>
                      </a:pPr>
                      <a:r>
                        <a:rPr lang="vi-VN" sz="2800">
                          <a:effectLst/>
                          <a:latin typeface="Calibri" pitchFamily="34" charset="0"/>
                          <a:cs typeface="Calibri" pitchFamily="34" charset="0"/>
                        </a:rPr>
                        <a:t>Ti vi lắp ráp</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800">
                          <a:effectLst/>
                          <a:latin typeface="Calibri" pitchFamily="34" charset="0"/>
                          <a:cs typeface="Calibri" pitchFamily="34" charset="0"/>
                        </a:rPr>
                        <a:t>2,8</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800">
                          <a:effectLst/>
                          <a:latin typeface="Calibri" pitchFamily="34" charset="0"/>
                          <a:cs typeface="Calibri" pitchFamily="34" charset="0"/>
                        </a:rPr>
                        <a:t>5,5</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800">
                          <a:effectLst/>
                          <a:latin typeface="Calibri" pitchFamily="34" charset="0"/>
                          <a:cs typeface="Calibri" pitchFamily="34" charset="0"/>
                        </a:rPr>
                        <a:t>20,6</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831898857"/>
                  </a:ext>
                </a:extLst>
              </a:tr>
              <a:tr h="325120">
                <a:tc>
                  <a:txBody>
                    <a:bodyPr/>
                    <a:lstStyle/>
                    <a:p>
                      <a:pPr algn="just">
                        <a:lnSpc>
                          <a:spcPct val="150000"/>
                        </a:lnSpc>
                        <a:spcAft>
                          <a:spcPts val="0"/>
                        </a:spcAft>
                      </a:pPr>
                      <a:r>
                        <a:rPr lang="vi-VN" sz="2800">
                          <a:effectLst/>
                          <a:latin typeface="Calibri" pitchFamily="34" charset="0"/>
                          <a:cs typeface="Calibri" pitchFamily="34" charset="0"/>
                        </a:rPr>
                        <a:t>Điện thoại di động</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800">
                          <a:effectLst/>
                          <a:latin typeface="Calibri" pitchFamily="34" charset="0"/>
                          <a:cs typeface="Calibri" pitchFamily="34" charset="0"/>
                        </a:rPr>
                        <a:t>37,5</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800">
                          <a:effectLst/>
                          <a:latin typeface="Calibri" pitchFamily="34" charset="0"/>
                          <a:cs typeface="Calibri" pitchFamily="34" charset="0"/>
                        </a:rPr>
                        <a:t>235,6</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800">
                          <a:effectLst/>
                          <a:latin typeface="Calibri" pitchFamily="34" charset="0"/>
                          <a:cs typeface="Calibri" pitchFamily="34" charset="0"/>
                        </a:rPr>
                        <a:t>183,3</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890804204"/>
                  </a:ext>
                </a:extLst>
              </a:tr>
              <a:tr h="325120">
                <a:tc>
                  <a:txBody>
                    <a:bodyPr/>
                    <a:lstStyle/>
                    <a:p>
                      <a:pPr algn="just">
                        <a:lnSpc>
                          <a:spcPct val="150000"/>
                        </a:lnSpc>
                        <a:spcAft>
                          <a:spcPts val="0"/>
                        </a:spcAft>
                      </a:pPr>
                      <a:r>
                        <a:rPr lang="vi-VN" sz="2800" dirty="0">
                          <a:effectLst/>
                          <a:latin typeface="Calibri" pitchFamily="34" charset="0"/>
                          <a:cs typeface="Calibri" pitchFamily="34" charset="0"/>
                        </a:rPr>
                        <a:t>Tủ lạnh, tủ đông dùng trong gia đình</a:t>
                      </a:r>
                      <a:endParaRPr lang="en-US" sz="2800"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800">
                          <a:effectLst/>
                          <a:latin typeface="Calibri" pitchFamily="34" charset="0"/>
                          <a:cs typeface="Calibri" pitchFamily="34" charset="0"/>
                        </a:rPr>
                        <a:t>1,5</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800">
                          <a:effectLst/>
                          <a:latin typeface="Calibri" pitchFamily="34" charset="0"/>
                          <a:cs typeface="Calibri" pitchFamily="34" charset="0"/>
                        </a:rPr>
                        <a:t>1,6</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800" dirty="0">
                          <a:effectLst/>
                          <a:latin typeface="Calibri" pitchFamily="34" charset="0"/>
                          <a:cs typeface="Calibri" pitchFamily="34" charset="0"/>
                        </a:rPr>
                        <a:t>2,7</a:t>
                      </a:r>
                      <a:endParaRPr lang="en-US" sz="2800"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69657742"/>
                  </a:ext>
                </a:extLst>
              </a:tr>
            </a:tbl>
          </a:graphicData>
        </a:graphic>
      </p:graphicFrame>
      <p:sp>
        <p:nvSpPr>
          <p:cNvPr id="12" name="Rectangle 11"/>
          <p:cNvSpPr/>
          <p:nvPr/>
        </p:nvSpPr>
        <p:spPr>
          <a:xfrm>
            <a:off x="2690949" y="583195"/>
            <a:ext cx="9265765" cy="892546"/>
          </a:xfrm>
          <a:prstGeom prst="rect">
            <a:avLst/>
          </a:prstGeom>
        </p:spPr>
        <p:txBody>
          <a:bodyPr wrap="square" lIns="60954" tIns="30477" rIns="60954" bIns="30477">
            <a:spAutoFit/>
          </a:bodyPr>
          <a:lstStyle/>
          <a:p>
            <a:pPr algn="ctr"/>
            <a:r>
              <a:rPr lang="vi-VN" sz="2700" b="1">
                <a:latin typeface="Calibri" pitchFamily="34" charset="0"/>
                <a:cs typeface="Calibri" pitchFamily="34" charset="0"/>
              </a:rPr>
              <a:t>Bảng </a:t>
            </a:r>
            <a:r>
              <a:rPr lang="vi-VN" sz="2700" b="1" smtClean="0">
                <a:latin typeface="Calibri" pitchFamily="34" charset="0"/>
                <a:cs typeface="Calibri" pitchFamily="34" charset="0"/>
              </a:rPr>
              <a:t>7.</a:t>
            </a:r>
            <a:r>
              <a:rPr lang="en-US" sz="2700" b="1" smtClean="0">
                <a:latin typeface="Calibri" pitchFamily="34" charset="0"/>
                <a:cs typeface="Calibri" pitchFamily="34" charset="0"/>
              </a:rPr>
              <a:t>3</a:t>
            </a:r>
            <a:r>
              <a:rPr lang="vi-VN" sz="2700" b="1" smtClean="0">
                <a:latin typeface="Calibri" pitchFamily="34" charset="0"/>
                <a:cs typeface="Calibri" pitchFamily="34" charset="0"/>
              </a:rPr>
              <a:t>. </a:t>
            </a:r>
            <a:r>
              <a:rPr lang="en-US" sz="2700" b="1" smtClean="0">
                <a:latin typeface="Calibri" pitchFamily="34" charset="0"/>
                <a:cs typeface="Calibri" pitchFamily="34" charset="0"/>
              </a:rPr>
              <a:t>Một số sản phẩm của ngành công nghiệp sản xuất sản phẩm điện tử, máy vi tính ở nước ta, giai đoạn</a:t>
            </a:r>
            <a:r>
              <a:rPr lang="vi-VN" sz="2700" b="1" smtClean="0">
                <a:latin typeface="Calibri" pitchFamily="34" charset="0"/>
                <a:cs typeface="Calibri" pitchFamily="34" charset="0"/>
              </a:rPr>
              <a:t> </a:t>
            </a:r>
            <a:r>
              <a:rPr lang="vi-VN" sz="2700" b="1">
                <a:latin typeface="Calibri" pitchFamily="34" charset="0"/>
                <a:cs typeface="Calibri" pitchFamily="34" charset="0"/>
              </a:rPr>
              <a:t>2010 </a:t>
            </a:r>
            <a:r>
              <a:rPr lang="en-US" sz="2700" b="1" smtClean="0">
                <a:latin typeface="Calibri" pitchFamily="34" charset="0"/>
                <a:cs typeface="Calibri" pitchFamily="34" charset="0"/>
              </a:rPr>
              <a:t>-</a:t>
            </a:r>
            <a:r>
              <a:rPr lang="vi-VN" sz="2700" b="1" smtClean="0">
                <a:latin typeface="Calibri" pitchFamily="34" charset="0"/>
                <a:cs typeface="Calibri" pitchFamily="34" charset="0"/>
              </a:rPr>
              <a:t> </a:t>
            </a:r>
            <a:r>
              <a:rPr lang="vi-VN" sz="2700" b="1" dirty="0">
                <a:latin typeface="Calibri" pitchFamily="34" charset="0"/>
                <a:cs typeface="Calibri" pitchFamily="34" charset="0"/>
              </a:rPr>
              <a:t>2021</a:t>
            </a:r>
            <a:endParaRPr lang="en-US" sz="2700" b="1" dirty="0">
              <a:latin typeface="Calibri" pitchFamily="34" charset="0"/>
              <a:cs typeface="Calibri" pitchFamily="34"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053" y="100783"/>
            <a:ext cx="2202953" cy="1211859"/>
          </a:xfrm>
          <a:prstGeom prst="rect">
            <a:avLst/>
          </a:prstGeom>
        </p:spPr>
      </p:pic>
      <p:sp>
        <p:nvSpPr>
          <p:cNvPr id="14" name="TextBox 36"/>
          <p:cNvSpPr txBox="1"/>
          <p:nvPr/>
        </p:nvSpPr>
        <p:spPr>
          <a:xfrm>
            <a:off x="5365745" y="13042"/>
            <a:ext cx="6013455" cy="615553"/>
          </a:xfrm>
          <a:prstGeom prst="rect">
            <a:avLst/>
          </a:prstGeom>
        </p:spPr>
        <p:txBody>
          <a:bodyPr wrap="square" lIns="0" tIns="0" rIns="0" bIns="0" rtlCol="0" anchor="t">
            <a:spAutoFit/>
          </a:bodyPr>
          <a:lstStyle/>
          <a:p>
            <a:pPr algn="ctr" defTabSz="609539">
              <a:defRPr/>
            </a:pPr>
            <a:r>
              <a:rPr lang="en-US" sz="4000" b="1" smtClean="0">
                <a:solidFill>
                  <a:srgbClr val="000B5D"/>
                </a:solidFill>
                <a:latin typeface="Calibri" pitchFamily="34" charset="0"/>
                <a:cs typeface="Calibri" pitchFamily="34" charset="0"/>
              </a:rPr>
              <a:t>NHẬN XÉT BẢNG </a:t>
            </a:r>
            <a:r>
              <a:rPr lang="en-US" sz="4000" b="1" dirty="0" smtClean="0">
                <a:solidFill>
                  <a:srgbClr val="000B5D"/>
                </a:solidFill>
                <a:latin typeface="Calibri" pitchFamily="34" charset="0"/>
                <a:cs typeface="Calibri" pitchFamily="34" charset="0"/>
              </a:rPr>
              <a:t>SỐ LIỆU</a:t>
            </a:r>
            <a:endParaRPr lang="en-US" sz="4000" b="1" dirty="0">
              <a:solidFill>
                <a:srgbClr val="000B5D"/>
              </a:solidFill>
              <a:latin typeface="Calibri" pitchFamily="34" charset="0"/>
              <a:cs typeface="Calibri" pitchFamily="34" charset="0"/>
            </a:endParaRPr>
          </a:p>
        </p:txBody>
      </p:sp>
      <p:sp>
        <p:nvSpPr>
          <p:cNvPr id="15" name="TextBox 8"/>
          <p:cNvSpPr txBox="1"/>
          <p:nvPr/>
        </p:nvSpPr>
        <p:spPr>
          <a:xfrm>
            <a:off x="2895600" y="3813"/>
            <a:ext cx="3409908" cy="615553"/>
          </a:xfrm>
          <a:prstGeom prst="rect">
            <a:avLst/>
          </a:prstGeom>
        </p:spPr>
        <p:txBody>
          <a:bodyPr wrap="square" lIns="0" tIns="0" rIns="0" bIns="0" rtlCol="0" anchor="t">
            <a:spAutoFit/>
          </a:bodyPr>
          <a:lstStyle/>
          <a:p>
            <a:pPr algn="just" defTabSz="609539">
              <a:defRPr/>
            </a:pPr>
            <a:r>
              <a:rPr lang="en-US" sz="4000" b="1" smtClean="0">
                <a:solidFill>
                  <a:srgbClr val="FF0000"/>
                </a:solidFill>
                <a:latin typeface="Calibri" pitchFamily="34" charset="0"/>
                <a:cs typeface="Calibri" pitchFamily="34" charset="0"/>
              </a:rPr>
              <a:t>Bài tập nhỏ</a:t>
            </a:r>
            <a:endParaRPr lang="en-US" sz="4000" b="1" dirty="0">
              <a:solidFill>
                <a:srgbClr val="FF0000"/>
              </a:solidFill>
              <a:latin typeface="Calibri" pitchFamily="34" charset="0"/>
              <a:cs typeface="Calibri" pitchFamily="34" charset="0"/>
            </a:endParaRPr>
          </a:p>
        </p:txBody>
      </p:sp>
      <p:sp>
        <p:nvSpPr>
          <p:cNvPr id="16" name="TextBox 25"/>
          <p:cNvSpPr txBox="1"/>
          <p:nvPr/>
        </p:nvSpPr>
        <p:spPr>
          <a:xfrm>
            <a:off x="183932" y="4881188"/>
            <a:ext cx="11787154" cy="525785"/>
          </a:xfrm>
          <a:prstGeom prst="rect">
            <a:avLst/>
          </a:prstGeom>
          <a:solidFill>
            <a:srgbClr val="012F7F"/>
          </a:solidFill>
        </p:spPr>
        <p:txBody>
          <a:bodyPr wrap="square" lIns="0" tIns="0" rIns="0" bIns="0" rtlCol="0" anchor="t">
            <a:spAutoFit/>
          </a:bodyPr>
          <a:lstStyle/>
          <a:p>
            <a:pPr marL="194290" lvl="1" algn="just">
              <a:lnSpc>
                <a:spcPts val="4067"/>
              </a:lnSpc>
            </a:pPr>
            <a:r>
              <a:rPr lang="en-US" sz="2900" b="1" smtClean="0">
                <a:solidFill>
                  <a:schemeClr val="bg1">
                    <a:lumMod val="95000"/>
                  </a:schemeClr>
                </a:solidFill>
                <a:latin typeface="Calibri" pitchFamily="34" charset="0"/>
                <a:cs typeface="Calibri" pitchFamily="34" charset="0"/>
              </a:rPr>
              <a:t>- Giai đoạn 2010 - 2021:</a:t>
            </a:r>
            <a:endParaRPr lang="en-US" sz="2900" b="1" smtClean="0">
              <a:solidFill>
                <a:prstClr val="white"/>
              </a:solidFill>
              <a:latin typeface="Calibri" pitchFamily="34" charset="0"/>
              <a:cs typeface="Calibri" pitchFamily="34" charset="0"/>
            </a:endParaRPr>
          </a:p>
        </p:txBody>
      </p:sp>
    </p:spTree>
    <p:extLst>
      <p:ext uri="{BB962C8B-B14F-4D97-AF65-F5344CB8AC3E}">
        <p14:creationId xmlns:p14="http://schemas.microsoft.com/office/powerpoint/2010/main" val="2045861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ppt_x</p:attrName>
                                        </p:attrNameLst>
                                      </p:cBhvr>
                                      <p:tavLst>
                                        <p:tav tm="0">
                                          <p:val>
                                            <p:strVal val="#ppt_x-.2"/>
                                          </p:val>
                                        </p:tav>
                                        <p:tav tm="100000">
                                          <p:val>
                                            <p:strVal val="#ppt_x"/>
                                          </p:val>
                                        </p:tav>
                                      </p:tavLst>
                                    </p:anim>
                                    <p:anim calcmode="lin" valueType="num">
                                      <p:cBhvr>
                                        <p:cTn id="1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grpId="1" nodeType="clickEffect">
                                  <p:stCondLst>
                                    <p:cond delay="0"/>
                                  </p:stCondLst>
                                  <p:childTnLst>
                                    <p:anim calcmode="lin" valueType="num">
                                      <p:cBhvr>
                                        <p:cTn id="18" dur="1000"/>
                                        <p:tgtEl>
                                          <p:spTgt spid="9"/>
                                        </p:tgtEl>
                                        <p:attrNameLst>
                                          <p:attrName>ppt_x</p:attrName>
                                        </p:attrNameLst>
                                      </p:cBhvr>
                                      <p:tavLst>
                                        <p:tav tm="0">
                                          <p:val>
                                            <p:strVal val="ppt_x"/>
                                          </p:val>
                                        </p:tav>
                                        <p:tav tm="100000">
                                          <p:val>
                                            <p:strVal val="ppt_x-.2"/>
                                          </p:val>
                                        </p:tav>
                                      </p:tavLst>
                                    </p:anim>
                                    <p:anim calcmode="lin" valueType="num">
                                      <p:cBhvr>
                                        <p:cTn id="19" dur="1000"/>
                                        <p:tgtEl>
                                          <p:spTgt spid="9"/>
                                        </p:tgtEl>
                                        <p:attrNameLst>
                                          <p:attrName>ppt_y</p:attrName>
                                        </p:attrNameLst>
                                      </p:cBhvr>
                                      <p:tavLst>
                                        <p:tav tm="0">
                                          <p:val>
                                            <p:strVal val="ppt_y"/>
                                          </p:val>
                                        </p:tav>
                                        <p:tav tm="100000">
                                          <p:val>
                                            <p:strVal val="ppt_y"/>
                                          </p:val>
                                        </p:tav>
                                      </p:tavLst>
                                    </p:anim>
                                    <p:animEffect transition="out" filter="fade">
                                      <p:cBhvr>
                                        <p:cTn id="20" dur="1000"/>
                                        <p:tgtEl>
                                          <p:spTgt spid="9"/>
                                        </p:tgtEl>
                                      </p:cBhvr>
                                    </p:animEffect>
                                    <p:set>
                                      <p:cBhvr>
                                        <p:cTn id="21" dur="1" fill="hold">
                                          <p:stCondLst>
                                            <p:cond delay="999"/>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ppt_x</p:attrName>
                                        </p:attrNameLst>
                                      </p:cBhvr>
                                      <p:tavLst>
                                        <p:tav tm="0">
                                          <p:val>
                                            <p:strVal val="#ppt_x-.2"/>
                                          </p:val>
                                        </p:tav>
                                        <p:tav tm="100000">
                                          <p:val>
                                            <p:strVal val="#ppt_x"/>
                                          </p:val>
                                        </p:tav>
                                      </p:tavLst>
                                    </p:anim>
                                    <p:anim calcmode="lin" valueType="num">
                                      <p:cBhvr>
                                        <p:cTn id="27"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xit" presetSubtype="0" fill="hold" grpId="1" nodeType="clickEffect">
                                  <p:stCondLst>
                                    <p:cond delay="0"/>
                                  </p:stCondLst>
                                  <p:childTnLst>
                                    <p:anim calcmode="lin" valueType="num">
                                      <p:cBhvr>
                                        <p:cTn id="32" dur="1000"/>
                                        <p:tgtEl>
                                          <p:spTgt spid="8"/>
                                        </p:tgtEl>
                                        <p:attrNameLst>
                                          <p:attrName>ppt_x</p:attrName>
                                        </p:attrNameLst>
                                      </p:cBhvr>
                                      <p:tavLst>
                                        <p:tav tm="0">
                                          <p:val>
                                            <p:strVal val="ppt_x"/>
                                          </p:val>
                                        </p:tav>
                                        <p:tav tm="100000">
                                          <p:val>
                                            <p:strVal val="ppt_x-.2"/>
                                          </p:val>
                                        </p:tav>
                                      </p:tavLst>
                                    </p:anim>
                                    <p:anim calcmode="lin" valueType="num">
                                      <p:cBhvr>
                                        <p:cTn id="33" dur="1000"/>
                                        <p:tgtEl>
                                          <p:spTgt spid="8"/>
                                        </p:tgtEl>
                                        <p:attrNameLst>
                                          <p:attrName>ppt_y</p:attrName>
                                        </p:attrNameLst>
                                      </p:cBhvr>
                                      <p:tavLst>
                                        <p:tav tm="0">
                                          <p:val>
                                            <p:strVal val="ppt_y"/>
                                          </p:val>
                                        </p:tav>
                                        <p:tav tm="100000">
                                          <p:val>
                                            <p:strVal val="ppt_y"/>
                                          </p:val>
                                        </p:tav>
                                      </p:tavLst>
                                    </p:anim>
                                    <p:animEffect transition="out" filter="fade">
                                      <p:cBhvr>
                                        <p:cTn id="34" dur="1000"/>
                                        <p:tgtEl>
                                          <p:spTgt spid="8"/>
                                        </p:tgtEl>
                                      </p:cBhvr>
                                    </p:animEffect>
                                    <p:set>
                                      <p:cBhvr>
                                        <p:cTn id="35" dur="1" fill="hold">
                                          <p:stCondLst>
                                            <p:cond delay="999"/>
                                          </p:stCondLst>
                                        </p:cTn>
                                        <p:tgtEl>
                                          <p:spTgt spid="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ppt_x</p:attrName>
                                        </p:attrNameLst>
                                      </p:cBhvr>
                                      <p:tavLst>
                                        <p:tav tm="0">
                                          <p:val>
                                            <p:strVal val="#ppt_x-.2"/>
                                          </p:val>
                                        </p:tav>
                                        <p:tav tm="100000">
                                          <p:val>
                                            <p:strVal val="#ppt_x"/>
                                          </p:val>
                                        </p:tav>
                                      </p:tavLst>
                                    </p:anim>
                                    <p:anim calcmode="lin" valueType="num">
                                      <p:cBhvr>
                                        <p:cTn id="41"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42" dur="1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9" presetClass="exit" presetSubtype="0" fill="hold" grpId="1" nodeType="clickEffect">
                                  <p:stCondLst>
                                    <p:cond delay="0"/>
                                  </p:stCondLst>
                                  <p:childTnLst>
                                    <p:anim calcmode="lin" valueType="num">
                                      <p:cBhvr>
                                        <p:cTn id="46" dur="1000"/>
                                        <p:tgtEl>
                                          <p:spTgt spid="10"/>
                                        </p:tgtEl>
                                        <p:attrNameLst>
                                          <p:attrName>ppt_x</p:attrName>
                                        </p:attrNameLst>
                                      </p:cBhvr>
                                      <p:tavLst>
                                        <p:tav tm="0">
                                          <p:val>
                                            <p:strVal val="ppt_x"/>
                                          </p:val>
                                        </p:tav>
                                        <p:tav tm="100000">
                                          <p:val>
                                            <p:strVal val="ppt_x-.2"/>
                                          </p:val>
                                        </p:tav>
                                      </p:tavLst>
                                    </p:anim>
                                    <p:anim calcmode="lin" valueType="num">
                                      <p:cBhvr>
                                        <p:cTn id="47" dur="1000"/>
                                        <p:tgtEl>
                                          <p:spTgt spid="10"/>
                                        </p:tgtEl>
                                        <p:attrNameLst>
                                          <p:attrName>ppt_y</p:attrName>
                                        </p:attrNameLst>
                                      </p:cBhvr>
                                      <p:tavLst>
                                        <p:tav tm="0">
                                          <p:val>
                                            <p:strVal val="ppt_y"/>
                                          </p:val>
                                        </p:tav>
                                        <p:tav tm="100000">
                                          <p:val>
                                            <p:strVal val="ppt_y"/>
                                          </p:val>
                                        </p:tav>
                                      </p:tavLst>
                                    </p:anim>
                                    <p:animEffect transition="out" filter="fade">
                                      <p:cBhvr>
                                        <p:cTn id="48" dur="1000"/>
                                        <p:tgtEl>
                                          <p:spTgt spid="10"/>
                                        </p:tgtEl>
                                      </p:cBhvr>
                                    </p:animEffect>
                                    <p:set>
                                      <p:cBhvr>
                                        <p:cTn id="49"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97378" y="1671439"/>
            <a:ext cx="3217646" cy="1371600"/>
            <a:chOff x="0" y="0"/>
            <a:chExt cx="1638616" cy="698500"/>
          </a:xfrm>
        </p:grpSpPr>
        <p:sp>
          <p:nvSpPr>
            <p:cNvPr id="3" name="Freeform 3"/>
            <p:cNvSpPr/>
            <p:nvPr/>
          </p:nvSpPr>
          <p:spPr>
            <a:xfrm>
              <a:off x="3388" y="0"/>
              <a:ext cx="1631839" cy="698500"/>
            </a:xfrm>
            <a:custGeom>
              <a:avLst/>
              <a:gdLst/>
              <a:ahLst/>
              <a:cxnLst/>
              <a:rect l="l" t="t" r="r" b="b"/>
              <a:pathLst>
                <a:path w="1631839" h="698500">
                  <a:moveTo>
                    <a:pt x="1626355" y="364501"/>
                  </a:moveTo>
                  <a:lnTo>
                    <a:pt x="1440901" y="683249"/>
                  </a:lnTo>
                  <a:cubicBezTo>
                    <a:pt x="1435408" y="692691"/>
                    <a:pt x="1425308" y="698500"/>
                    <a:pt x="1414383" y="698500"/>
                  </a:cubicBezTo>
                  <a:lnTo>
                    <a:pt x="217457" y="698500"/>
                  </a:lnTo>
                  <a:cubicBezTo>
                    <a:pt x="206532" y="698500"/>
                    <a:pt x="196432" y="692691"/>
                    <a:pt x="190939" y="683249"/>
                  </a:cubicBezTo>
                  <a:lnTo>
                    <a:pt x="5485" y="364501"/>
                  </a:lnTo>
                  <a:cubicBezTo>
                    <a:pt x="0" y="355073"/>
                    <a:pt x="0" y="343427"/>
                    <a:pt x="5485" y="333999"/>
                  </a:cubicBezTo>
                  <a:lnTo>
                    <a:pt x="190939" y="15251"/>
                  </a:lnTo>
                  <a:cubicBezTo>
                    <a:pt x="196432" y="5809"/>
                    <a:pt x="206532" y="0"/>
                    <a:pt x="217457" y="0"/>
                  </a:cubicBezTo>
                  <a:lnTo>
                    <a:pt x="1414383" y="0"/>
                  </a:lnTo>
                  <a:cubicBezTo>
                    <a:pt x="1425308" y="0"/>
                    <a:pt x="1435408" y="5809"/>
                    <a:pt x="1440901" y="15251"/>
                  </a:cubicBezTo>
                  <a:lnTo>
                    <a:pt x="1626355" y="333999"/>
                  </a:lnTo>
                  <a:cubicBezTo>
                    <a:pt x="1631840" y="343427"/>
                    <a:pt x="1631840" y="355073"/>
                    <a:pt x="1626355" y="364501"/>
                  </a:cubicBezTo>
                  <a:close/>
                </a:path>
              </a:pathLst>
            </a:custGeom>
            <a:solidFill>
              <a:srgbClr val="00ADEF"/>
            </a:solidFill>
          </p:spPr>
        </p:sp>
        <p:sp>
          <p:nvSpPr>
            <p:cNvPr id="4" name="TextBox 4"/>
            <p:cNvSpPr txBox="1"/>
            <p:nvPr/>
          </p:nvSpPr>
          <p:spPr>
            <a:xfrm>
              <a:off x="114300" y="19050"/>
              <a:ext cx="1410016" cy="679450"/>
            </a:xfrm>
            <a:prstGeom prst="rect">
              <a:avLst/>
            </a:prstGeom>
          </p:spPr>
          <p:txBody>
            <a:bodyPr lIns="50800" tIns="50800" rIns="50800" bIns="50800" rtlCol="0" anchor="ctr"/>
            <a:lstStyle/>
            <a:p>
              <a:pPr algn="ctr">
                <a:lnSpc>
                  <a:spcPts val="1584"/>
                </a:lnSpc>
              </a:pPr>
              <a:endParaRPr/>
            </a:p>
          </p:txBody>
        </p:sp>
      </p:grpSp>
      <p:grpSp>
        <p:nvGrpSpPr>
          <p:cNvPr id="5" name="Group 5"/>
          <p:cNvGrpSpPr/>
          <p:nvPr/>
        </p:nvGrpSpPr>
        <p:grpSpPr>
          <a:xfrm>
            <a:off x="8211044" y="1962557"/>
            <a:ext cx="5786317" cy="4972616"/>
            <a:chOff x="0" y="0"/>
            <a:chExt cx="812800" cy="698500"/>
          </a:xfrm>
        </p:grpSpPr>
        <p:sp>
          <p:nvSpPr>
            <p:cNvPr id="6" name="Freeform 6"/>
            <p:cNvSpPr/>
            <p:nvPr/>
          </p:nvSpPr>
          <p:spPr>
            <a:xfrm>
              <a:off x="1884" y="0"/>
              <a:ext cx="809032" cy="698500"/>
            </a:xfrm>
            <a:custGeom>
              <a:avLst/>
              <a:gdLst/>
              <a:ahLst/>
              <a:cxnLst/>
              <a:rect l="l" t="t" r="r" b="b"/>
              <a:pathLst>
                <a:path w="809032" h="698500">
                  <a:moveTo>
                    <a:pt x="805982" y="357731"/>
                  </a:moveTo>
                  <a:lnTo>
                    <a:pt x="612650" y="690019"/>
                  </a:lnTo>
                  <a:cubicBezTo>
                    <a:pt x="609595" y="695270"/>
                    <a:pt x="603979" y="698500"/>
                    <a:pt x="597904" y="698500"/>
                  </a:cubicBezTo>
                  <a:lnTo>
                    <a:pt x="211128" y="698500"/>
                  </a:lnTo>
                  <a:cubicBezTo>
                    <a:pt x="205053" y="698500"/>
                    <a:pt x="199437" y="695270"/>
                    <a:pt x="196382" y="690019"/>
                  </a:cubicBezTo>
                  <a:lnTo>
                    <a:pt x="3050" y="357731"/>
                  </a:lnTo>
                  <a:cubicBezTo>
                    <a:pt x="0" y="352488"/>
                    <a:pt x="0" y="346012"/>
                    <a:pt x="3050" y="340769"/>
                  </a:cubicBezTo>
                  <a:lnTo>
                    <a:pt x="196382" y="8481"/>
                  </a:lnTo>
                  <a:cubicBezTo>
                    <a:pt x="199437" y="3230"/>
                    <a:pt x="205053" y="0"/>
                    <a:pt x="211128" y="0"/>
                  </a:cubicBezTo>
                  <a:lnTo>
                    <a:pt x="597904" y="0"/>
                  </a:lnTo>
                  <a:cubicBezTo>
                    <a:pt x="603979" y="0"/>
                    <a:pt x="609595" y="3230"/>
                    <a:pt x="612650" y="8481"/>
                  </a:cubicBezTo>
                  <a:lnTo>
                    <a:pt x="805982" y="340769"/>
                  </a:lnTo>
                  <a:cubicBezTo>
                    <a:pt x="809032" y="346012"/>
                    <a:pt x="809032" y="352488"/>
                    <a:pt x="805982" y="357731"/>
                  </a:cubicBezTo>
                  <a:close/>
                </a:path>
              </a:pathLst>
            </a:custGeom>
            <a:solidFill>
              <a:srgbClr val="000B5D"/>
            </a:solidFill>
          </p:spPr>
        </p:sp>
        <p:sp>
          <p:nvSpPr>
            <p:cNvPr id="7" name="TextBox 7"/>
            <p:cNvSpPr txBox="1"/>
            <p:nvPr/>
          </p:nvSpPr>
          <p:spPr>
            <a:xfrm>
              <a:off x="114300" y="19050"/>
              <a:ext cx="584200" cy="679450"/>
            </a:xfrm>
            <a:prstGeom prst="rect">
              <a:avLst/>
            </a:prstGeom>
          </p:spPr>
          <p:txBody>
            <a:bodyPr lIns="50800" tIns="50800" rIns="50800" bIns="50800" rtlCol="0" anchor="ctr"/>
            <a:lstStyle/>
            <a:p>
              <a:pPr algn="ctr">
                <a:lnSpc>
                  <a:spcPts val="1584"/>
                </a:lnSpc>
              </a:pPr>
              <a:endParaRPr/>
            </a:p>
          </p:txBody>
        </p:sp>
      </p:grpSp>
      <p:grpSp>
        <p:nvGrpSpPr>
          <p:cNvPr id="8" name="Group 8"/>
          <p:cNvGrpSpPr/>
          <p:nvPr/>
        </p:nvGrpSpPr>
        <p:grpSpPr>
          <a:xfrm>
            <a:off x="8567764" y="1904311"/>
            <a:ext cx="5876873" cy="5089107"/>
            <a:chOff x="0" y="0"/>
            <a:chExt cx="4282440" cy="3708400"/>
          </a:xfrm>
        </p:grpSpPr>
        <p:sp>
          <p:nvSpPr>
            <p:cNvPr id="9" name="Freeform 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4926" r="-14926"/>
              </a:stretch>
            </a:blipFill>
          </p:spPr>
        </p:sp>
      </p:grpSp>
      <p:grpSp>
        <p:nvGrpSpPr>
          <p:cNvPr id="10" name="Group 10"/>
          <p:cNvGrpSpPr/>
          <p:nvPr/>
        </p:nvGrpSpPr>
        <p:grpSpPr>
          <a:xfrm>
            <a:off x="6799193" y="5076533"/>
            <a:ext cx="2633203" cy="2280235"/>
            <a:chOff x="0" y="0"/>
            <a:chExt cx="4282440" cy="3708400"/>
          </a:xfrm>
        </p:grpSpPr>
        <p:sp>
          <p:nvSpPr>
            <p:cNvPr id="11" name="Freeform 11"/>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print"/>
              <a:stretch>
                <a:fillRect l="-30622" t="-30330" r="-38668"/>
              </a:stretch>
            </a:blipFill>
          </p:spPr>
        </p:sp>
      </p:grpSp>
      <p:grpSp>
        <p:nvGrpSpPr>
          <p:cNvPr id="12" name="Group 12"/>
          <p:cNvGrpSpPr/>
          <p:nvPr/>
        </p:nvGrpSpPr>
        <p:grpSpPr>
          <a:xfrm>
            <a:off x="8798443" y="6172200"/>
            <a:ext cx="1596043" cy="1371600"/>
            <a:chOff x="0" y="0"/>
            <a:chExt cx="812800" cy="698500"/>
          </a:xfrm>
        </p:grpSpPr>
        <p:sp>
          <p:nvSpPr>
            <p:cNvPr id="13" name="Freeform 13"/>
            <p:cNvSpPr/>
            <p:nvPr/>
          </p:nvSpPr>
          <p:spPr>
            <a:xfrm>
              <a:off x="6831" y="0"/>
              <a:ext cx="799139" cy="698500"/>
            </a:xfrm>
            <a:custGeom>
              <a:avLst/>
              <a:gdLst/>
              <a:ahLst/>
              <a:cxnLst/>
              <a:rect l="l" t="t" r="r" b="b"/>
              <a:pathLst>
                <a:path w="799139" h="698500">
                  <a:moveTo>
                    <a:pt x="788080" y="379996"/>
                  </a:moveTo>
                  <a:lnTo>
                    <a:pt x="620658" y="667754"/>
                  </a:lnTo>
                  <a:cubicBezTo>
                    <a:pt x="609582" y="686789"/>
                    <a:pt x="589221" y="698500"/>
                    <a:pt x="567197" y="698500"/>
                  </a:cubicBezTo>
                  <a:lnTo>
                    <a:pt x="231941" y="698500"/>
                  </a:lnTo>
                  <a:cubicBezTo>
                    <a:pt x="209918" y="698500"/>
                    <a:pt x="189556" y="686789"/>
                    <a:pt x="178480" y="667754"/>
                  </a:cubicBezTo>
                  <a:lnTo>
                    <a:pt x="11058" y="379996"/>
                  </a:lnTo>
                  <a:cubicBezTo>
                    <a:pt x="0" y="360990"/>
                    <a:pt x="0" y="337510"/>
                    <a:pt x="11058" y="318504"/>
                  </a:cubicBezTo>
                  <a:lnTo>
                    <a:pt x="178480" y="30746"/>
                  </a:lnTo>
                  <a:cubicBezTo>
                    <a:pt x="189556" y="11711"/>
                    <a:pt x="209918" y="0"/>
                    <a:pt x="231941" y="0"/>
                  </a:cubicBezTo>
                  <a:lnTo>
                    <a:pt x="567197" y="0"/>
                  </a:lnTo>
                  <a:cubicBezTo>
                    <a:pt x="589221" y="0"/>
                    <a:pt x="609582" y="11711"/>
                    <a:pt x="620658" y="30746"/>
                  </a:cubicBezTo>
                  <a:lnTo>
                    <a:pt x="788080" y="318504"/>
                  </a:lnTo>
                  <a:cubicBezTo>
                    <a:pt x="799138" y="337510"/>
                    <a:pt x="799138" y="360990"/>
                    <a:pt x="788080" y="379996"/>
                  </a:cubicBezTo>
                  <a:close/>
                </a:path>
              </a:pathLst>
            </a:custGeom>
            <a:solidFill>
              <a:srgbClr val="000B5D"/>
            </a:solidFill>
          </p:spPr>
        </p:sp>
        <p:sp>
          <p:nvSpPr>
            <p:cNvPr id="14" name="TextBox 14"/>
            <p:cNvSpPr txBox="1"/>
            <p:nvPr/>
          </p:nvSpPr>
          <p:spPr>
            <a:xfrm>
              <a:off x="114300" y="19050"/>
              <a:ext cx="584200" cy="679450"/>
            </a:xfrm>
            <a:prstGeom prst="rect">
              <a:avLst/>
            </a:prstGeom>
          </p:spPr>
          <p:txBody>
            <a:bodyPr lIns="50800" tIns="50800" rIns="50800" bIns="50800" rtlCol="0" anchor="ctr"/>
            <a:lstStyle/>
            <a:p>
              <a:pPr algn="ctr">
                <a:lnSpc>
                  <a:spcPts val="1584"/>
                </a:lnSpc>
              </a:pPr>
              <a:endParaRPr/>
            </a:p>
          </p:txBody>
        </p:sp>
      </p:grpSp>
      <p:sp>
        <p:nvSpPr>
          <p:cNvPr id="15" name="Freeform 15"/>
          <p:cNvSpPr/>
          <p:nvPr/>
        </p:nvSpPr>
        <p:spPr>
          <a:xfrm>
            <a:off x="891620" y="2664120"/>
            <a:ext cx="2563345" cy="847875"/>
          </a:xfrm>
          <a:custGeom>
            <a:avLst/>
            <a:gdLst/>
            <a:ahLst/>
            <a:cxnLst/>
            <a:rect l="l" t="t" r="r" b="b"/>
            <a:pathLst>
              <a:path w="3845017" h="1271813">
                <a:moveTo>
                  <a:pt x="0" y="0"/>
                </a:moveTo>
                <a:lnTo>
                  <a:pt x="3845017" y="0"/>
                </a:lnTo>
                <a:lnTo>
                  <a:pt x="3845017" y="1271814"/>
                </a:lnTo>
                <a:lnTo>
                  <a:pt x="0" y="1271814"/>
                </a:lnTo>
                <a:lnTo>
                  <a:pt x="0" y="0"/>
                </a:lnTo>
                <a:close/>
              </a:path>
            </a:pathLst>
          </a:custGeom>
          <a:blipFill>
            <a:blip r:embed="rId4"/>
            <a:stretch>
              <a:fillRect/>
            </a:stretch>
          </a:blipFill>
        </p:spPr>
      </p:sp>
      <p:sp>
        <p:nvSpPr>
          <p:cNvPr id="16" name="Freeform 16"/>
          <p:cNvSpPr/>
          <p:nvPr/>
        </p:nvSpPr>
        <p:spPr>
          <a:xfrm>
            <a:off x="5696611" y="2143858"/>
            <a:ext cx="2051208" cy="1078538"/>
          </a:xfrm>
          <a:custGeom>
            <a:avLst/>
            <a:gdLst/>
            <a:ahLst/>
            <a:cxnLst/>
            <a:rect l="l" t="t" r="r" b="b"/>
            <a:pathLst>
              <a:path w="3076812" h="1617807">
                <a:moveTo>
                  <a:pt x="0" y="0"/>
                </a:moveTo>
                <a:lnTo>
                  <a:pt x="3076811" y="0"/>
                </a:lnTo>
                <a:lnTo>
                  <a:pt x="3076811" y="1617808"/>
                </a:lnTo>
                <a:lnTo>
                  <a:pt x="0" y="1617808"/>
                </a:lnTo>
                <a:lnTo>
                  <a:pt x="0" y="0"/>
                </a:lnTo>
                <a:close/>
              </a:path>
            </a:pathLst>
          </a:custGeom>
          <a:blipFill>
            <a:blip r:embed="rId5"/>
            <a:stretch>
              <a:fillRect/>
            </a:stretch>
          </a:blipFill>
        </p:spPr>
      </p:sp>
      <p:sp>
        <p:nvSpPr>
          <p:cNvPr id="17" name="Freeform 17"/>
          <p:cNvSpPr/>
          <p:nvPr/>
        </p:nvSpPr>
        <p:spPr>
          <a:xfrm>
            <a:off x="1586128" y="4524739"/>
            <a:ext cx="1618644" cy="1063513"/>
          </a:xfrm>
          <a:custGeom>
            <a:avLst/>
            <a:gdLst/>
            <a:ahLst/>
            <a:cxnLst/>
            <a:rect l="l" t="t" r="r" b="b"/>
            <a:pathLst>
              <a:path w="2427966" h="1595270">
                <a:moveTo>
                  <a:pt x="0" y="0"/>
                </a:moveTo>
                <a:lnTo>
                  <a:pt x="2427966" y="0"/>
                </a:lnTo>
                <a:lnTo>
                  <a:pt x="2427966" y="1595270"/>
                </a:lnTo>
                <a:lnTo>
                  <a:pt x="0" y="1595270"/>
                </a:lnTo>
                <a:lnTo>
                  <a:pt x="0" y="0"/>
                </a:lnTo>
                <a:close/>
              </a:path>
            </a:pathLst>
          </a:custGeom>
          <a:blipFill>
            <a:blip r:embed="rId6"/>
            <a:stretch>
              <a:fillRect/>
            </a:stretch>
          </a:blipFill>
        </p:spPr>
      </p:sp>
      <p:sp>
        <p:nvSpPr>
          <p:cNvPr id="18" name="Freeform 18"/>
          <p:cNvSpPr/>
          <p:nvPr/>
        </p:nvSpPr>
        <p:spPr>
          <a:xfrm>
            <a:off x="3909816" y="4458338"/>
            <a:ext cx="2732552" cy="786412"/>
          </a:xfrm>
          <a:custGeom>
            <a:avLst/>
            <a:gdLst/>
            <a:ahLst/>
            <a:cxnLst/>
            <a:rect l="l" t="t" r="r" b="b"/>
            <a:pathLst>
              <a:path w="4098828" h="1179618">
                <a:moveTo>
                  <a:pt x="0" y="0"/>
                </a:moveTo>
                <a:lnTo>
                  <a:pt x="4098828" y="0"/>
                </a:lnTo>
                <a:lnTo>
                  <a:pt x="4098828" y="1179618"/>
                </a:lnTo>
                <a:lnTo>
                  <a:pt x="0" y="1179618"/>
                </a:lnTo>
                <a:lnTo>
                  <a:pt x="0" y="0"/>
                </a:lnTo>
                <a:close/>
              </a:path>
            </a:pathLst>
          </a:custGeom>
          <a:blipFill>
            <a:blip r:embed="rId7"/>
            <a:stretch>
              <a:fillRect t="-59916" b="-88571"/>
            </a:stretch>
          </a:blipFill>
        </p:spPr>
      </p:sp>
      <p:sp>
        <p:nvSpPr>
          <p:cNvPr id="20" name="TextBox 20"/>
          <p:cNvSpPr txBox="1"/>
          <p:nvPr/>
        </p:nvSpPr>
        <p:spPr>
          <a:xfrm>
            <a:off x="685800" y="571500"/>
            <a:ext cx="11264462" cy="690958"/>
          </a:xfrm>
          <a:prstGeom prst="rect">
            <a:avLst/>
          </a:prstGeom>
        </p:spPr>
        <p:txBody>
          <a:bodyPr wrap="square" lIns="0" tIns="0" rIns="0" bIns="0" rtlCol="0" anchor="t">
            <a:spAutoFit/>
          </a:bodyPr>
          <a:lstStyle/>
          <a:p>
            <a:pPr algn="ctr">
              <a:lnSpc>
                <a:spcPts val="5556"/>
              </a:lnSpc>
            </a:pPr>
            <a:r>
              <a:rPr lang="en-US" sz="4500" b="1" dirty="0">
                <a:solidFill>
                  <a:srgbClr val="000B5D"/>
                </a:solidFill>
                <a:latin typeface="Calibri" pitchFamily="34" charset="0"/>
                <a:cs typeface="Calibri" pitchFamily="34" charset="0"/>
              </a:rPr>
              <a:t>CÁC HÃNG </a:t>
            </a:r>
            <a:r>
              <a:rPr lang="en-US" sz="4500" b="1">
                <a:solidFill>
                  <a:srgbClr val="000B5D"/>
                </a:solidFill>
                <a:latin typeface="Calibri" pitchFamily="34" charset="0"/>
                <a:cs typeface="Calibri" pitchFamily="34" charset="0"/>
              </a:rPr>
              <a:t>NỔI </a:t>
            </a:r>
            <a:r>
              <a:rPr lang="en-US" sz="4500" b="1" smtClean="0">
                <a:solidFill>
                  <a:srgbClr val="000B5D"/>
                </a:solidFill>
                <a:latin typeface="Calibri" pitchFamily="34" charset="0"/>
                <a:cs typeface="Calibri" pitchFamily="34" charset="0"/>
              </a:rPr>
              <a:t>TIẾNG SẢN </a:t>
            </a:r>
            <a:r>
              <a:rPr lang="en-US" sz="4500" b="1" dirty="0">
                <a:solidFill>
                  <a:srgbClr val="000B5D"/>
                </a:solidFill>
                <a:latin typeface="Calibri" pitchFamily="34" charset="0"/>
                <a:cs typeface="Calibri" pitchFamily="34" charset="0"/>
              </a:rPr>
              <a:t>XUẤT TẠI VIỆT NAM</a:t>
            </a:r>
          </a:p>
        </p:txBody>
      </p:sp>
    </p:spTree>
    <p:extLst>
      <p:ext uri="{BB962C8B-B14F-4D97-AF65-F5344CB8AC3E}">
        <p14:creationId xmlns:p14="http://schemas.microsoft.com/office/powerpoint/2010/main" val="12159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Freeform 3"/>
          <p:cNvSpPr/>
          <p:nvPr/>
        </p:nvSpPr>
        <p:spPr>
          <a:xfrm>
            <a:off x="0" y="0"/>
            <a:ext cx="12201277" cy="6858000"/>
          </a:xfrm>
          <a:custGeom>
            <a:avLst/>
            <a:gdLst/>
            <a:ahLst/>
            <a:cxnLst/>
            <a:rect l="l" t="t" r="r" b="b"/>
            <a:pathLst>
              <a:path w="18301915" h="10287000">
                <a:moveTo>
                  <a:pt x="0" y="0"/>
                </a:moveTo>
                <a:lnTo>
                  <a:pt x="18301915" y="0"/>
                </a:lnTo>
                <a:lnTo>
                  <a:pt x="18301915" y="10287000"/>
                </a:lnTo>
                <a:lnTo>
                  <a:pt x="0" y="10287000"/>
                </a:lnTo>
                <a:lnTo>
                  <a:pt x="0" y="0"/>
                </a:lnTo>
                <a:close/>
              </a:path>
            </a:pathLst>
          </a:custGeom>
          <a:blipFill>
            <a:blip r:embed="rId3"/>
            <a:stretch>
              <a:fillRect/>
            </a:stretch>
          </a:blipFill>
        </p:spPr>
      </p:sp>
      <p:grpSp>
        <p:nvGrpSpPr>
          <p:cNvPr id="4" name="Group 4"/>
          <p:cNvGrpSpPr/>
          <p:nvPr/>
        </p:nvGrpSpPr>
        <p:grpSpPr>
          <a:xfrm>
            <a:off x="-2173911" y="-389970"/>
            <a:ext cx="7443281" cy="3688125"/>
            <a:chOff x="0" y="0"/>
            <a:chExt cx="848922" cy="420638"/>
          </a:xfrm>
        </p:grpSpPr>
        <p:sp>
          <p:nvSpPr>
            <p:cNvPr id="5" name="Freeform 5"/>
            <p:cNvSpPr/>
            <p:nvPr/>
          </p:nvSpPr>
          <p:spPr>
            <a:xfrm>
              <a:off x="2344" y="0"/>
              <a:ext cx="844234" cy="420638"/>
            </a:xfrm>
            <a:custGeom>
              <a:avLst/>
              <a:gdLst/>
              <a:ahLst/>
              <a:cxnLst/>
              <a:rect l="l" t="t" r="r" b="b"/>
              <a:pathLst>
                <a:path w="844234" h="420638">
                  <a:moveTo>
                    <a:pt x="841278" y="215805"/>
                  </a:moveTo>
                  <a:lnTo>
                    <a:pt x="648678" y="415153"/>
                  </a:lnTo>
                  <a:cubicBezTo>
                    <a:pt x="645291" y="418659"/>
                    <a:pt x="640625" y="420638"/>
                    <a:pt x="635750" y="420638"/>
                  </a:cubicBezTo>
                  <a:lnTo>
                    <a:pt x="208484" y="420638"/>
                  </a:lnTo>
                  <a:cubicBezTo>
                    <a:pt x="203609" y="420638"/>
                    <a:pt x="198943" y="418659"/>
                    <a:pt x="195556" y="415153"/>
                  </a:cubicBezTo>
                  <a:lnTo>
                    <a:pt x="2956" y="215805"/>
                  </a:lnTo>
                  <a:cubicBezTo>
                    <a:pt x="0" y="212745"/>
                    <a:pt x="0" y="207893"/>
                    <a:pt x="2956" y="204834"/>
                  </a:cubicBezTo>
                  <a:lnTo>
                    <a:pt x="195556" y="5486"/>
                  </a:lnTo>
                  <a:cubicBezTo>
                    <a:pt x="198943" y="1980"/>
                    <a:pt x="203609" y="0"/>
                    <a:pt x="208484" y="0"/>
                  </a:cubicBezTo>
                  <a:lnTo>
                    <a:pt x="635750" y="0"/>
                  </a:lnTo>
                  <a:cubicBezTo>
                    <a:pt x="640625" y="0"/>
                    <a:pt x="645291" y="1980"/>
                    <a:pt x="648678" y="5486"/>
                  </a:cubicBezTo>
                  <a:lnTo>
                    <a:pt x="841278" y="204834"/>
                  </a:lnTo>
                  <a:cubicBezTo>
                    <a:pt x="844234" y="207893"/>
                    <a:pt x="844234" y="212745"/>
                    <a:pt x="841278" y="215805"/>
                  </a:cubicBezTo>
                  <a:close/>
                </a:path>
              </a:pathLst>
            </a:custGeom>
            <a:solidFill>
              <a:srgbClr val="000B5D"/>
            </a:solidFill>
          </p:spPr>
        </p:sp>
        <p:sp>
          <p:nvSpPr>
            <p:cNvPr id="6" name="TextBox 6"/>
            <p:cNvSpPr txBox="1"/>
            <p:nvPr/>
          </p:nvSpPr>
          <p:spPr>
            <a:xfrm>
              <a:off x="114300" y="19050"/>
              <a:ext cx="620322" cy="401588"/>
            </a:xfrm>
            <a:prstGeom prst="rect">
              <a:avLst/>
            </a:prstGeom>
          </p:spPr>
          <p:txBody>
            <a:bodyPr lIns="50800" tIns="50800" rIns="50800" bIns="50800" rtlCol="0" anchor="ctr"/>
            <a:lstStyle/>
            <a:p>
              <a:pPr algn="ctr">
                <a:lnSpc>
                  <a:spcPts val="1584"/>
                </a:lnSpc>
              </a:pPr>
              <a:endParaRPr sz="3000" b="1">
                <a:latin typeface="Calibri" pitchFamily="34" charset="0"/>
                <a:cs typeface="Calibri" pitchFamily="34" charset="0"/>
              </a:endParaRPr>
            </a:p>
          </p:txBody>
        </p:sp>
      </p:grpSp>
      <p:grpSp>
        <p:nvGrpSpPr>
          <p:cNvPr id="7" name="Group 8"/>
          <p:cNvGrpSpPr/>
          <p:nvPr/>
        </p:nvGrpSpPr>
        <p:grpSpPr>
          <a:xfrm>
            <a:off x="-614855" y="273317"/>
            <a:ext cx="5360276" cy="3035688"/>
            <a:chOff x="0" y="-76200"/>
            <a:chExt cx="7206143" cy="6071376"/>
          </a:xfrm>
        </p:grpSpPr>
        <p:sp>
          <p:nvSpPr>
            <p:cNvPr id="9" name="TextBox 9"/>
            <p:cNvSpPr txBox="1"/>
            <p:nvPr/>
          </p:nvSpPr>
          <p:spPr>
            <a:xfrm>
              <a:off x="0" y="-76200"/>
              <a:ext cx="7206143" cy="1795364"/>
            </a:xfrm>
            <a:prstGeom prst="rect">
              <a:avLst/>
            </a:prstGeom>
          </p:spPr>
          <p:txBody>
            <a:bodyPr lIns="0" tIns="0" rIns="0" bIns="0" rtlCol="0" anchor="t">
              <a:spAutoFit/>
            </a:bodyPr>
            <a:lstStyle/>
            <a:p>
              <a:pPr algn="ctr">
                <a:lnSpc>
                  <a:spcPts val="3476"/>
                </a:lnSpc>
              </a:pPr>
              <a:r>
                <a:rPr lang="en-US" sz="3000" b="1" dirty="0" smtClean="0">
                  <a:solidFill>
                    <a:schemeClr val="bg1"/>
                  </a:solidFill>
                  <a:latin typeface="Calibri" pitchFamily="34" charset="0"/>
                  <a:cs typeface="Calibri" pitchFamily="34" charset="0"/>
                </a:rPr>
                <a:t>MỘT NHÀ MÁY </a:t>
              </a:r>
              <a:r>
                <a:rPr lang="en-US" sz="3000" b="1" smtClean="0">
                  <a:solidFill>
                    <a:schemeClr val="bg1"/>
                  </a:solidFill>
                  <a:latin typeface="Calibri" pitchFamily="34" charset="0"/>
                  <a:cs typeface="Calibri" pitchFamily="34" charset="0"/>
                </a:rPr>
                <a:t>FOXCONN </a:t>
              </a:r>
            </a:p>
            <a:p>
              <a:pPr algn="ctr">
                <a:lnSpc>
                  <a:spcPts val="3476"/>
                </a:lnSpc>
              </a:pPr>
              <a:r>
                <a:rPr lang="en-US" sz="3000" b="1" smtClean="0">
                  <a:solidFill>
                    <a:schemeClr val="bg1"/>
                  </a:solidFill>
                  <a:latin typeface="Calibri" pitchFamily="34" charset="0"/>
                  <a:cs typeface="Calibri" pitchFamily="34" charset="0"/>
                </a:rPr>
                <a:t>TẠI </a:t>
              </a:r>
              <a:r>
                <a:rPr lang="en-US" sz="3000" b="1" dirty="0" smtClean="0">
                  <a:solidFill>
                    <a:schemeClr val="bg1"/>
                  </a:solidFill>
                  <a:latin typeface="Calibri" pitchFamily="34" charset="0"/>
                  <a:cs typeface="Calibri" pitchFamily="34" charset="0"/>
                </a:rPr>
                <a:t>VIỆT NAM</a:t>
              </a:r>
              <a:endParaRPr lang="en-US" sz="3000" b="1" dirty="0">
                <a:solidFill>
                  <a:schemeClr val="bg1"/>
                </a:solidFill>
                <a:latin typeface="Calibri" pitchFamily="34" charset="0"/>
                <a:cs typeface="Calibri" pitchFamily="34" charset="0"/>
              </a:endParaRPr>
            </a:p>
          </p:txBody>
        </p:sp>
        <p:sp>
          <p:nvSpPr>
            <p:cNvPr id="10" name="TextBox 10"/>
            <p:cNvSpPr txBox="1"/>
            <p:nvPr/>
          </p:nvSpPr>
          <p:spPr>
            <a:xfrm>
              <a:off x="39640" y="2259026"/>
              <a:ext cx="6660671" cy="3736150"/>
            </a:xfrm>
            <a:prstGeom prst="rect">
              <a:avLst/>
            </a:prstGeom>
          </p:spPr>
          <p:txBody>
            <a:bodyPr lIns="0" tIns="0" rIns="0" bIns="0" rtlCol="0" anchor="t">
              <a:spAutoFit/>
            </a:bodyPr>
            <a:lstStyle/>
            <a:p>
              <a:pPr algn="just">
                <a:lnSpc>
                  <a:spcPts val="2919"/>
                </a:lnSpc>
              </a:pPr>
              <a:r>
                <a:rPr lang="en-US" sz="3000" b="1" dirty="0" err="1">
                  <a:solidFill>
                    <a:srgbClr val="FFFFFF"/>
                  </a:solidFill>
                  <a:latin typeface="Calibri" pitchFamily="34" charset="0"/>
                  <a:cs typeface="Calibri" pitchFamily="34" charset="0"/>
                </a:rPr>
                <a:t>nổi</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tiếng</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nhất</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là</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việc</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họ</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lắp</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ráp</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các</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sản</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phẩm</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điện</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thoại</a:t>
              </a:r>
              <a:r>
                <a:rPr lang="en-US" sz="3000" b="1" dirty="0">
                  <a:solidFill>
                    <a:srgbClr val="FFFFFF"/>
                  </a:solidFill>
                  <a:latin typeface="Calibri" pitchFamily="34" charset="0"/>
                  <a:cs typeface="Calibri" pitchFamily="34" charset="0"/>
                </a:rPr>
                <a:t>, tai </a:t>
              </a:r>
              <a:r>
                <a:rPr lang="en-US" sz="3000" b="1" dirty="0" err="1">
                  <a:solidFill>
                    <a:srgbClr val="FFFFFF"/>
                  </a:solidFill>
                  <a:latin typeface="Calibri" pitchFamily="34" charset="0"/>
                  <a:cs typeface="Calibri" pitchFamily="34" charset="0"/>
                </a:rPr>
                <a:t>nghe</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và</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máy</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tính</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bảng</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của</a:t>
              </a:r>
              <a:r>
                <a:rPr lang="en-US" sz="3000" b="1" dirty="0">
                  <a:solidFill>
                    <a:srgbClr val="FFFFFF"/>
                  </a:solidFill>
                  <a:latin typeface="Calibri" pitchFamily="34" charset="0"/>
                  <a:cs typeface="Calibri" pitchFamily="34" charset="0"/>
                </a:rPr>
                <a:t> Apple.</a:t>
              </a:r>
            </a:p>
            <a:p>
              <a:pPr algn="just">
                <a:lnSpc>
                  <a:spcPts val="2919"/>
                </a:lnSpc>
              </a:pPr>
              <a:endParaRPr lang="en-US" sz="3000" b="1" dirty="0">
                <a:solidFill>
                  <a:srgbClr val="FFFFFF"/>
                </a:solidFill>
                <a:latin typeface="Calibri" pitchFamily="34" charset="0"/>
                <a:cs typeface="Calibri" pitchFamily="34" charset="0"/>
              </a:endParaRPr>
            </a:p>
          </p:txBody>
        </p:sp>
      </p:grpSp>
    </p:spTree>
    <p:extLst>
      <p:ext uri="{BB962C8B-B14F-4D97-AF65-F5344CB8AC3E}">
        <p14:creationId xmlns:p14="http://schemas.microsoft.com/office/powerpoint/2010/main" val="2164543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47" r="-1247"/>
            </a:stretch>
          </a:blipFill>
        </p:spPr>
      </p:sp>
      <p:grpSp>
        <p:nvGrpSpPr>
          <p:cNvPr id="3" name="Group 3"/>
          <p:cNvGrpSpPr/>
          <p:nvPr/>
        </p:nvGrpSpPr>
        <p:grpSpPr>
          <a:xfrm>
            <a:off x="8588929" y="4978930"/>
            <a:ext cx="3603071" cy="1497920"/>
            <a:chOff x="0" y="-123824"/>
            <a:chExt cx="7206143" cy="2995842"/>
          </a:xfrm>
        </p:grpSpPr>
        <p:sp>
          <p:nvSpPr>
            <p:cNvPr id="4" name="TextBox 4"/>
            <p:cNvSpPr txBox="1"/>
            <p:nvPr/>
          </p:nvSpPr>
          <p:spPr>
            <a:xfrm>
              <a:off x="0" y="-123824"/>
              <a:ext cx="7206143" cy="1051571"/>
            </a:xfrm>
            <a:prstGeom prst="rect">
              <a:avLst/>
            </a:prstGeom>
          </p:spPr>
          <p:txBody>
            <a:bodyPr lIns="0" tIns="0" rIns="0" bIns="0" rtlCol="0" anchor="t">
              <a:spAutoFit/>
            </a:bodyPr>
            <a:lstStyle/>
            <a:p>
              <a:pPr algn="ctr">
                <a:lnSpc>
                  <a:spcPts val="4129"/>
                </a:lnSpc>
              </a:pPr>
              <a:r>
                <a:rPr lang="en-US" sz="2900">
                  <a:solidFill>
                    <a:srgbClr val="FFFFFF"/>
                  </a:solidFill>
                  <a:latin typeface="Poppins Heavy"/>
                </a:rPr>
                <a:t>INTEL</a:t>
              </a:r>
            </a:p>
          </p:txBody>
        </p:sp>
        <p:sp>
          <p:nvSpPr>
            <p:cNvPr id="5" name="TextBox 5"/>
            <p:cNvSpPr txBox="1"/>
            <p:nvPr/>
          </p:nvSpPr>
          <p:spPr>
            <a:xfrm>
              <a:off x="448616" y="974061"/>
              <a:ext cx="6660669" cy="1897957"/>
            </a:xfrm>
            <a:prstGeom prst="rect">
              <a:avLst/>
            </a:prstGeom>
          </p:spPr>
          <p:txBody>
            <a:bodyPr lIns="0" tIns="0" rIns="0" bIns="0" rtlCol="0" anchor="t">
              <a:spAutoFit/>
            </a:bodyPr>
            <a:lstStyle/>
            <a:p>
              <a:pPr algn="r">
                <a:lnSpc>
                  <a:spcPts val="3689"/>
                </a:lnSpc>
              </a:pPr>
              <a:r>
                <a:rPr lang="en-US" sz="2200">
                  <a:solidFill>
                    <a:srgbClr val="FFFFFF"/>
                  </a:solidFill>
                  <a:latin typeface="Open Sauce Bold"/>
                </a:rPr>
                <a:t>đã đầu tư vào Việt Nam hơn 1 tỷ USD</a:t>
              </a:r>
            </a:p>
          </p:txBody>
        </p:sp>
      </p:grpSp>
    </p:spTree>
    <p:extLst>
      <p:ext uri="{BB962C8B-B14F-4D97-AF65-F5344CB8AC3E}">
        <p14:creationId xmlns:p14="http://schemas.microsoft.com/office/powerpoint/2010/main" val="2365735717"/>
      </p:ext>
    </p:extLst>
  </p:cSld>
  <p:clrMapOvr>
    <a:masterClrMapping/>
  </p:clrMapOvr>
  <p:transition spd="slow">
    <p:randomBar dir="ver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8612" cy="6858000"/>
          </a:xfrm>
          <a:custGeom>
            <a:avLst/>
            <a:gdLst/>
            <a:ahLst/>
            <a:cxnLst/>
            <a:rect l="l" t="t" r="r" b="b"/>
            <a:pathLst>
              <a:path w="18297918" h="10287000">
                <a:moveTo>
                  <a:pt x="0" y="0"/>
                </a:moveTo>
                <a:lnTo>
                  <a:pt x="18297918" y="0"/>
                </a:lnTo>
                <a:lnTo>
                  <a:pt x="18297918" y="10287000"/>
                </a:lnTo>
                <a:lnTo>
                  <a:pt x="0" y="10287000"/>
                </a:lnTo>
                <a:lnTo>
                  <a:pt x="0" y="0"/>
                </a:lnTo>
                <a:close/>
              </a:path>
            </a:pathLst>
          </a:custGeom>
          <a:blipFill>
            <a:blip r:embed="rId2"/>
            <a:stretch>
              <a:fillRect/>
            </a:stretch>
          </a:blipFill>
        </p:spPr>
      </p:sp>
      <p:grpSp>
        <p:nvGrpSpPr>
          <p:cNvPr id="3" name="Group 3"/>
          <p:cNvGrpSpPr/>
          <p:nvPr/>
        </p:nvGrpSpPr>
        <p:grpSpPr>
          <a:xfrm>
            <a:off x="498668" y="88908"/>
            <a:ext cx="11194665" cy="1511291"/>
            <a:chOff x="0" y="-57150"/>
            <a:chExt cx="10520475" cy="1420275"/>
          </a:xfrm>
        </p:grpSpPr>
        <p:sp>
          <p:nvSpPr>
            <p:cNvPr id="4" name="Freeform 4"/>
            <p:cNvSpPr/>
            <p:nvPr/>
          </p:nvSpPr>
          <p:spPr>
            <a:xfrm>
              <a:off x="0" y="-1"/>
              <a:ext cx="10520475" cy="1363126"/>
            </a:xfrm>
            <a:custGeom>
              <a:avLst/>
              <a:gdLst/>
              <a:ahLst/>
              <a:cxnLst/>
              <a:rect l="l" t="t" r="r" b="b"/>
              <a:pathLst>
                <a:path w="10520475" h="1007589">
                  <a:moveTo>
                    <a:pt x="10520475" y="503794"/>
                  </a:moveTo>
                  <a:lnTo>
                    <a:pt x="10317275" y="1007589"/>
                  </a:lnTo>
                  <a:lnTo>
                    <a:pt x="203200" y="1007589"/>
                  </a:lnTo>
                  <a:lnTo>
                    <a:pt x="0" y="503794"/>
                  </a:lnTo>
                  <a:lnTo>
                    <a:pt x="203200" y="0"/>
                  </a:lnTo>
                  <a:lnTo>
                    <a:pt x="10317275" y="0"/>
                  </a:lnTo>
                  <a:lnTo>
                    <a:pt x="10520475" y="503794"/>
                  </a:lnTo>
                  <a:close/>
                </a:path>
              </a:pathLst>
            </a:custGeom>
            <a:gradFill rotWithShape="1">
              <a:gsLst>
                <a:gs pos="0">
                  <a:srgbClr val="27AAE1">
                    <a:alpha val="100000"/>
                  </a:srgbClr>
                </a:gs>
                <a:gs pos="100000">
                  <a:srgbClr val="254287">
                    <a:alpha val="100000"/>
                  </a:srgbClr>
                </a:gs>
              </a:gsLst>
              <a:lin ang="0"/>
            </a:gradFill>
          </p:spPr>
        </p:sp>
        <p:sp>
          <p:nvSpPr>
            <p:cNvPr id="5" name="TextBox 5"/>
            <p:cNvSpPr txBox="1"/>
            <p:nvPr/>
          </p:nvSpPr>
          <p:spPr>
            <a:xfrm>
              <a:off x="114300" y="-57150"/>
              <a:ext cx="10291875" cy="1064739"/>
            </a:xfrm>
            <a:prstGeom prst="rect">
              <a:avLst/>
            </a:prstGeom>
          </p:spPr>
          <p:txBody>
            <a:bodyPr lIns="50800" tIns="50800" rIns="50800" bIns="50800" rtlCol="0" anchor="ctr"/>
            <a:lstStyle/>
            <a:p>
              <a:pPr algn="ctr">
                <a:lnSpc>
                  <a:spcPts val="1772"/>
                </a:lnSpc>
              </a:pPr>
              <a:endParaRPr/>
            </a:p>
          </p:txBody>
        </p:sp>
      </p:grpSp>
      <p:sp>
        <p:nvSpPr>
          <p:cNvPr id="6" name="TextBox 6"/>
          <p:cNvSpPr txBox="1"/>
          <p:nvPr/>
        </p:nvSpPr>
        <p:spPr>
          <a:xfrm>
            <a:off x="848432" y="272238"/>
            <a:ext cx="10495137" cy="1182055"/>
          </a:xfrm>
          <a:prstGeom prst="rect">
            <a:avLst/>
          </a:prstGeom>
        </p:spPr>
        <p:txBody>
          <a:bodyPr lIns="0" tIns="0" rIns="0" bIns="0" rtlCol="0" anchor="t">
            <a:spAutoFit/>
          </a:bodyPr>
          <a:lstStyle/>
          <a:p>
            <a:pPr algn="ctr">
              <a:lnSpc>
                <a:spcPct val="150000"/>
              </a:lnSpc>
            </a:pPr>
            <a:r>
              <a:rPr lang="en-US" sz="2700" b="1" dirty="0" err="1">
                <a:solidFill>
                  <a:srgbClr val="FFFF00"/>
                </a:solidFill>
                <a:latin typeface="Calibri" pitchFamily="34" charset="0"/>
                <a:cs typeface="Calibri" pitchFamily="34" charset="0"/>
              </a:rPr>
              <a:t>Với</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tổng</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vốn</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đầu</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tư</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lên</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đến</a:t>
            </a:r>
            <a:r>
              <a:rPr lang="en-US" sz="2700" b="1" dirty="0">
                <a:solidFill>
                  <a:srgbClr val="FFFF00"/>
                </a:solidFill>
                <a:latin typeface="Calibri" pitchFamily="34" charset="0"/>
                <a:cs typeface="Calibri" pitchFamily="34" charset="0"/>
              </a:rPr>
              <a:t> 2 </a:t>
            </a:r>
            <a:r>
              <a:rPr lang="en-US" sz="2700" b="1" dirty="0" err="1">
                <a:solidFill>
                  <a:srgbClr val="FFFF00"/>
                </a:solidFill>
                <a:latin typeface="Calibri" pitchFamily="34" charset="0"/>
                <a:cs typeface="Calibri" pitchFamily="34" charset="0"/>
              </a:rPr>
              <a:t>tỷ</a:t>
            </a:r>
            <a:r>
              <a:rPr lang="en-US" sz="2700" b="1" dirty="0">
                <a:solidFill>
                  <a:srgbClr val="FFFF00"/>
                </a:solidFill>
                <a:latin typeface="Calibri" pitchFamily="34" charset="0"/>
                <a:cs typeface="Calibri" pitchFamily="34" charset="0"/>
              </a:rPr>
              <a:t> USD, Samsung </a:t>
            </a:r>
            <a:r>
              <a:rPr lang="en-US" sz="2700" b="1" dirty="0" err="1">
                <a:solidFill>
                  <a:srgbClr val="FFFF00"/>
                </a:solidFill>
                <a:latin typeface="Calibri" pitchFamily="34" charset="0"/>
                <a:cs typeface="Calibri" pitchFamily="34" charset="0"/>
              </a:rPr>
              <a:t>Thái</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Nguyên</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trở</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thành</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nhà</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sản</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xuất</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điện</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thoại</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và</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linh</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kiện</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lớn</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nhất</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thế</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giới</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tại</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Việt</a:t>
            </a:r>
            <a:r>
              <a:rPr lang="en-US" sz="2700" b="1" dirty="0">
                <a:solidFill>
                  <a:srgbClr val="FFFF00"/>
                </a:solidFill>
                <a:latin typeface="Calibri" pitchFamily="34" charset="0"/>
                <a:cs typeface="Calibri" pitchFamily="34" charset="0"/>
              </a:rPr>
              <a:t> Nam.</a:t>
            </a:r>
          </a:p>
        </p:txBody>
      </p:sp>
    </p:spTree>
    <p:extLst>
      <p:ext uri="{BB962C8B-B14F-4D97-AF65-F5344CB8AC3E}">
        <p14:creationId xmlns:p14="http://schemas.microsoft.com/office/powerpoint/2010/main" val="19226001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hông có mô tả ả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1242972"/>
            <a:ext cx="12166600" cy="80755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6"/>
          <p:cNvSpPr txBox="1"/>
          <p:nvPr/>
        </p:nvSpPr>
        <p:spPr>
          <a:xfrm>
            <a:off x="1069145" y="-317734"/>
            <a:ext cx="10723458" cy="446276"/>
          </a:xfrm>
          <a:prstGeom prst="rect">
            <a:avLst/>
          </a:prstGeom>
          <a:solidFill>
            <a:srgbClr val="0000FF"/>
          </a:solidFill>
        </p:spPr>
        <p:txBody>
          <a:bodyPr wrap="square" lIns="0" tIns="0" rIns="0" bIns="0" rtlCol="0" anchor="t">
            <a:spAutoFit/>
          </a:bodyPr>
          <a:lstStyle/>
          <a:p>
            <a:pPr algn="ctr"/>
            <a:r>
              <a:rPr lang="vi-VN" sz="2900" b="1" dirty="0">
                <a:solidFill>
                  <a:schemeClr val="bg1"/>
                </a:solidFill>
                <a:latin typeface="Calibri" pitchFamily="34" charset="0"/>
                <a:cs typeface="Calibri" pitchFamily="34" charset="0"/>
              </a:rPr>
              <a:t>Khu Công nghệ cao TPHCM (SHTP</a:t>
            </a:r>
            <a:r>
              <a:rPr lang="vi-VN" sz="2900" b="1">
                <a:solidFill>
                  <a:schemeClr val="bg1"/>
                </a:solidFill>
                <a:latin typeface="Calibri" pitchFamily="34" charset="0"/>
                <a:cs typeface="Calibri" pitchFamily="34" charset="0"/>
              </a:rPr>
              <a:t>) </a:t>
            </a:r>
            <a:r>
              <a:rPr lang="vi-VN" sz="2900" b="1" smtClean="0">
                <a:solidFill>
                  <a:schemeClr val="bg1"/>
                </a:solidFill>
                <a:latin typeface="Calibri" pitchFamily="34" charset="0"/>
                <a:cs typeface="Calibri" pitchFamily="34" charset="0"/>
              </a:rPr>
              <a:t> </a:t>
            </a:r>
            <a:r>
              <a:rPr lang="vi-VN" sz="2900" b="1" dirty="0">
                <a:solidFill>
                  <a:schemeClr val="bg1"/>
                </a:solidFill>
                <a:latin typeface="Calibri" pitchFamily="34" charset="0"/>
                <a:cs typeface="Calibri" pitchFamily="34" charset="0"/>
              </a:rPr>
              <a:t>"Thung lũng Silicon" của Việt Nam</a:t>
            </a:r>
            <a:endParaRPr lang="en-US" sz="2900"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8442112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 xmlns:a16="http://schemas.microsoft.com/office/drawing/2014/main" id="{4A4CBA69-8EBF-4290-8565-87A249ECFE96}"/>
              </a:ext>
            </a:extLst>
          </p:cNvPr>
          <p:cNvPicPr>
            <a:picLocks noChangeAspect="1"/>
          </p:cNvPicPr>
          <p:nvPr>
            <a:videoFile r:link="rId2"/>
            <p:extLst>
              <p:ext uri="{DAA4B4D4-6D71-4841-9C94-3DE7FCFB9230}">
                <p14:media xmlns:p14="http://schemas.microsoft.com/office/powerpoint/2010/main">
                  <p14:trim end="5251.3333"/>
                </p14:media>
              </p:ext>
            </p:extLst>
          </p:nvPr>
        </p:nvPicPr>
        <p:blipFill>
          <a:blip r:embed="rId6"/>
          <a:stretch>
            <a:fillRect/>
          </a:stretch>
        </p:blipFill>
        <p:spPr>
          <a:xfrm>
            <a:off x="0" y="0"/>
            <a:ext cx="12192000" cy="6858000"/>
          </a:xfrm>
          <a:prstGeom prst="rect">
            <a:avLst/>
          </a:prstGeom>
        </p:spPr>
      </p:pic>
      <p:pic>
        <p:nvPicPr>
          <p:cNvPr id="16" name="nhac 10s 2.wav">
            <a:hlinkClick r:id="" action="ppaction://media"/>
          </p:cNvPr>
          <p:cNvPicPr>
            <a:picLocks noChangeAspect="1"/>
          </p:cNvPicPr>
          <p:nvPr>
            <a:videoFile r:link="rId2"/>
            <p:extLst>
              <p:ext uri="{DAA4B4D4-6D71-4841-9C94-3DE7FCFB9230}">
                <p14:media xmlns:p14="http://schemas.microsoft.com/office/powerpoint/2010/main"/>
              </p:ext>
            </p:extLst>
          </p:nvPr>
        </p:nvPicPr>
        <p:blipFill>
          <a:blip r:embed="rId7" cstate="print"/>
          <a:stretch>
            <a:fillRect/>
          </a:stretch>
        </p:blipFill>
        <p:spPr>
          <a:xfrm>
            <a:off x="-1407751" y="0"/>
            <a:ext cx="548243" cy="548243"/>
          </a:xfrm>
          <a:prstGeom prst="rect">
            <a:avLst/>
          </a:prstGeom>
        </p:spPr>
      </p:pic>
      <p:pic>
        <p:nvPicPr>
          <p:cNvPr id="18" name="nhac thoi gian 15s.wav">
            <a:hlinkClick r:id="" action="ppaction://media"/>
          </p:cNvPr>
          <p:cNvPicPr>
            <a:picLocks noChangeAspect="1"/>
          </p:cNvPicPr>
          <p:nvPr>
            <a:videoFile r:link="rId2"/>
            <p:extLst>
              <p:ext uri="{DAA4B4D4-6D71-4841-9C94-3DE7FCFB9230}">
                <p14:media xmlns:p14="http://schemas.microsoft.com/office/powerpoint/2010/main"/>
              </p:ext>
            </p:extLst>
          </p:nvPr>
        </p:nvPicPr>
        <p:blipFill>
          <a:blip r:embed="rId7" cstate="print"/>
          <a:stretch>
            <a:fillRect/>
          </a:stretch>
        </p:blipFill>
        <p:spPr>
          <a:xfrm>
            <a:off x="-1407751" y="896625"/>
            <a:ext cx="548243" cy="548243"/>
          </a:xfrm>
          <a:prstGeom prst="rect">
            <a:avLst/>
          </a:prstGeom>
        </p:spPr>
      </p:pic>
      <p:sp>
        <p:nvSpPr>
          <p:cNvPr id="19" name="TextBox 1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uLnTx/>
                <a:uFillTx/>
                <a:latin typeface="Calibri"/>
                <a:ea typeface="+mn-ea"/>
                <a:cs typeface="+mn-cs"/>
              </a:rPr>
              <a:t>15</a:t>
            </a:r>
            <a:endParaRPr kumimoji="0" lang="vi-VN" sz="4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132146" y="106636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vi-VN" sz="4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grpSp>
        <p:nvGrpSpPr>
          <p:cNvPr id="4" name="Nhóm 44">
            <a:extLst>
              <a:ext uri="{FF2B5EF4-FFF2-40B4-BE49-F238E27FC236}">
                <a16:creationId xmlns="" xmlns:a16="http://schemas.microsoft.com/office/drawing/2014/main" id="{8F2EBFAD-18BB-4FAE-B325-E9A8EA8F09B8}"/>
              </a:ext>
            </a:extLst>
          </p:cNvPr>
          <p:cNvGrpSpPr/>
          <p:nvPr/>
        </p:nvGrpSpPr>
        <p:grpSpPr>
          <a:xfrm>
            <a:off x="1695451" y="40964"/>
            <a:ext cx="8458200" cy="4833324"/>
            <a:chOff x="1695451" y="40964"/>
            <a:chExt cx="8458200" cy="4833324"/>
          </a:xfrm>
        </p:grpSpPr>
        <p:sp>
          <p:nvSpPr>
            <p:cNvPr id="40" name="Đám mây 39">
              <a:extLst>
                <a:ext uri="{FF2B5EF4-FFF2-40B4-BE49-F238E27FC236}">
                  <a16:creationId xmlns="" xmlns:a16="http://schemas.microsoft.com/office/drawing/2014/main" id="{DC5931B3-0DD4-4150-8806-1608188D274B}"/>
                </a:ext>
              </a:extLst>
            </p:cNvPr>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2" name="Đường nối Thẳng 41">
              <a:extLst>
                <a:ext uri="{FF2B5EF4-FFF2-40B4-BE49-F238E27FC236}">
                  <a16:creationId xmlns="" xmlns:a16="http://schemas.microsoft.com/office/drawing/2014/main"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a:extLst>
              <a:ext uri="{FF2B5EF4-FFF2-40B4-BE49-F238E27FC236}">
                <a16:creationId xmlns="" xmlns:a16="http://schemas.microsoft.com/office/drawing/2014/main" id="{CBBA5AD0-B737-49F6-8DEB-7CFC619F67A6}"/>
              </a:ext>
            </a:extLst>
          </p:cNvPr>
          <p:cNvSpPr/>
          <p:nvPr/>
        </p:nvSpPr>
        <p:spPr>
          <a:xfrm>
            <a:off x="2038349" y="2457183"/>
            <a:ext cx="7880261" cy="1708160"/>
          </a:xfrm>
          <a:prstGeom prst="rect">
            <a:avLst/>
          </a:prstGeom>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Nhà</a:t>
            </a:r>
            <a:r>
              <a:rPr kumimoji="0" lang="en-US"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US"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máy</a:t>
            </a:r>
            <a:r>
              <a:rPr kumimoji="0" lang="en-US"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US"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thuỷ</a:t>
            </a:r>
            <a:r>
              <a:rPr kumimoji="0" lang="en-US"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US"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điện</a:t>
            </a:r>
            <a:r>
              <a:rPr kumimoji="0" lang="en-US"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US" sz="3500" b="1" i="0" u="none" strike="noStrike" kern="1200" cap="none" spc="0" normalizeH="0" baseline="0" noProof="0" err="1">
                <a:ln>
                  <a:noFill/>
                </a:ln>
                <a:solidFill>
                  <a:srgbClr val="C00000"/>
                </a:solidFill>
                <a:effectLst/>
                <a:uLnTx/>
                <a:uFillTx/>
                <a:latin typeface="Calibri" pitchFamily="34" charset="0"/>
                <a:cs typeface="Calibri" pitchFamily="34" charset="0"/>
              </a:rPr>
              <a:t>nào</a:t>
            </a:r>
            <a:r>
              <a:rPr kumimoji="0" lang="en-US" sz="3500" b="1" i="0" u="none" strike="noStrike" kern="1200" cap="none" spc="0" normalizeH="0" baseline="0" noProof="0">
                <a:ln>
                  <a:noFill/>
                </a:ln>
                <a:solidFill>
                  <a:srgbClr val="C00000"/>
                </a:solidFill>
                <a:effectLst/>
                <a:uLnTx/>
                <a:uFillTx/>
                <a:latin typeface="Calibri" pitchFamily="34" charset="0"/>
                <a:cs typeface="Calibri" pitchFamily="34" charset="0"/>
              </a:rPr>
              <a:t> </a:t>
            </a:r>
            <a:r>
              <a:rPr lang="en-US" sz="3500" b="1" smtClean="0">
                <a:solidFill>
                  <a:srgbClr val="C00000"/>
                </a:solidFill>
                <a:latin typeface="Calibri" pitchFamily="34" charset="0"/>
                <a:cs typeface="Calibri" pitchFamily="34" charset="0"/>
              </a:rPr>
              <a:t>ở </a:t>
            </a:r>
            <a:r>
              <a:rPr kumimoji="0" lang="en-US" sz="3500" b="1" i="0" u="none" strike="noStrike" kern="1200" cap="none" spc="0" normalizeH="0" baseline="0" noProof="0" smtClean="0">
                <a:ln>
                  <a:noFill/>
                </a:ln>
                <a:solidFill>
                  <a:srgbClr val="C00000"/>
                </a:solidFill>
                <a:effectLst/>
                <a:uLnTx/>
                <a:uFillTx/>
                <a:latin typeface="Calibri" pitchFamily="34" charset="0"/>
                <a:cs typeface="Calibri" pitchFamily="34" charset="0"/>
              </a:rPr>
              <a:t>n</a:t>
            </a:r>
            <a:r>
              <a:rPr kumimoji="0" lang="vi-VN" sz="3500" b="1" i="0" u="none" strike="noStrike" kern="1200" cap="none" spc="0" normalizeH="0" baseline="0" noProof="0" dirty="0">
                <a:ln>
                  <a:noFill/>
                </a:ln>
                <a:solidFill>
                  <a:srgbClr val="C00000"/>
                </a:solidFill>
                <a:effectLst/>
                <a:uLnTx/>
                <a:uFillTx/>
                <a:latin typeface="Calibri" pitchFamily="34" charset="0"/>
                <a:cs typeface="Calibri" pitchFamily="34" charset="0"/>
              </a:rPr>
              <a:t>ư</a:t>
            </a:r>
            <a:r>
              <a:rPr lang="en-US" sz="3500" b="1" dirty="0" err="1">
                <a:solidFill>
                  <a:srgbClr val="C00000"/>
                </a:solidFill>
                <a:latin typeface="Calibri" pitchFamily="34" charset="0"/>
                <a:cs typeface="Calibri" pitchFamily="34" charset="0"/>
              </a:rPr>
              <a:t>ớc</a:t>
            </a:r>
            <a:r>
              <a:rPr lang="en-US" sz="3500" b="1" dirty="0">
                <a:solidFill>
                  <a:srgbClr val="C00000"/>
                </a:solidFill>
                <a:latin typeface="Calibri" pitchFamily="34" charset="0"/>
                <a:cs typeface="Calibri" pitchFamily="34" charset="0"/>
              </a:rPr>
              <a:t> ta </a:t>
            </a:r>
            <a:r>
              <a:rPr lang="en-US" sz="3500" b="1" dirty="0" err="1">
                <a:solidFill>
                  <a:srgbClr val="C00000"/>
                </a:solidFill>
                <a:latin typeface="Calibri" pitchFamily="34" charset="0"/>
                <a:cs typeface="Calibri" pitchFamily="34" charset="0"/>
              </a:rPr>
              <a:t>có</a:t>
            </a:r>
            <a:r>
              <a:rPr lang="en-US" sz="3500" b="1" dirty="0">
                <a:solidFill>
                  <a:srgbClr val="C00000"/>
                </a:solidFill>
                <a:latin typeface="Calibri" pitchFamily="34" charset="0"/>
                <a:cs typeface="Calibri" pitchFamily="34" charset="0"/>
              </a:rPr>
              <a:t> </a:t>
            </a:r>
            <a:r>
              <a:rPr lang="en-US" sz="3500" b="1" dirty="0" err="1">
                <a:solidFill>
                  <a:srgbClr val="C00000"/>
                </a:solidFill>
                <a:latin typeface="Calibri" pitchFamily="34" charset="0"/>
                <a:cs typeface="Calibri" pitchFamily="34" charset="0"/>
              </a:rPr>
              <a:t>công</a:t>
            </a:r>
            <a:r>
              <a:rPr lang="en-US" sz="3500" b="1" dirty="0">
                <a:solidFill>
                  <a:srgbClr val="C00000"/>
                </a:solidFill>
                <a:latin typeface="Calibri" pitchFamily="34" charset="0"/>
                <a:cs typeface="Calibri" pitchFamily="34" charset="0"/>
              </a:rPr>
              <a:t> </a:t>
            </a:r>
            <a:r>
              <a:rPr lang="en-US" sz="3500" b="1" dirty="0" err="1">
                <a:solidFill>
                  <a:srgbClr val="C00000"/>
                </a:solidFill>
                <a:latin typeface="Calibri" pitchFamily="34" charset="0"/>
                <a:cs typeface="Calibri" pitchFamily="34" charset="0"/>
              </a:rPr>
              <a:t>suất</a:t>
            </a:r>
            <a:r>
              <a:rPr lang="en-US" sz="3500" b="1" dirty="0">
                <a:solidFill>
                  <a:srgbClr val="C00000"/>
                </a:solidFill>
                <a:latin typeface="Calibri" pitchFamily="34" charset="0"/>
                <a:cs typeface="Calibri" pitchFamily="34" charset="0"/>
              </a:rPr>
              <a:t> </a:t>
            </a:r>
            <a:r>
              <a:rPr lang="en-US" sz="3500" b="1" dirty="0" err="1">
                <a:solidFill>
                  <a:srgbClr val="C00000"/>
                </a:solidFill>
                <a:latin typeface="Calibri" pitchFamily="34" charset="0"/>
                <a:cs typeface="Calibri" pitchFamily="34" charset="0"/>
              </a:rPr>
              <a:t>lớn</a:t>
            </a:r>
            <a:r>
              <a:rPr lang="en-US" sz="3500" b="1" dirty="0">
                <a:solidFill>
                  <a:srgbClr val="C00000"/>
                </a:solidFill>
                <a:latin typeface="Calibri" pitchFamily="34" charset="0"/>
                <a:cs typeface="Calibri" pitchFamily="34" charset="0"/>
              </a:rPr>
              <a:t> </a:t>
            </a:r>
            <a:r>
              <a:rPr lang="en-US" sz="3500" b="1" dirty="0" err="1">
                <a:solidFill>
                  <a:srgbClr val="C00000"/>
                </a:solidFill>
                <a:latin typeface="Calibri" pitchFamily="34" charset="0"/>
                <a:cs typeface="Calibri" pitchFamily="34" charset="0"/>
              </a:rPr>
              <a:t>nhất</a:t>
            </a:r>
            <a:r>
              <a:rPr lang="en-US" sz="3500" b="1" dirty="0">
                <a:solidFill>
                  <a:srgbClr val="C00000"/>
                </a:solidFill>
                <a:latin typeface="Calibri" pitchFamily="34" charset="0"/>
                <a:cs typeface="Calibri" pitchFamily="34" charset="0"/>
              </a:rPr>
              <a:t>?</a:t>
            </a:r>
            <a:endParaRPr kumimoji="0" lang="en-BZ" sz="3500" b="1" i="0" u="none" strike="noStrike" kern="1200" cap="none" spc="0" normalizeH="0" baseline="0" noProof="0" dirty="0">
              <a:ln>
                <a:noFill/>
              </a:ln>
              <a:solidFill>
                <a:srgbClr val="C00000"/>
              </a:solidFill>
              <a:effectLst/>
              <a:uLnTx/>
              <a:uFillTx/>
              <a:latin typeface="Calibri" pitchFamily="34" charset="0"/>
              <a:cs typeface="Calibri" pitchFamily="34" charset="0"/>
            </a:endParaRPr>
          </a:p>
        </p:txBody>
      </p:sp>
      <p:pic>
        <p:nvPicPr>
          <p:cNvPr id="36" name="Hình ảnh 35">
            <a:extLst>
              <a:ext uri="{FF2B5EF4-FFF2-40B4-BE49-F238E27FC236}">
                <a16:creationId xmlns="" xmlns:a16="http://schemas.microsoft.com/office/drawing/2014/main" id="{A060736F-5B87-44AB-8EAA-DCDC114622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3207" y="5254539"/>
            <a:ext cx="1309763" cy="130976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7" name="Hình ảnh 36" descr="Ảnh có chứa trong nhà, đối tượng&#10;&#10;Mô tả được tạo với mức tin cậy cao">
            <a:extLst>
              <a:ext uri="{FF2B5EF4-FFF2-40B4-BE49-F238E27FC236}">
                <a16:creationId xmlns="" xmlns:a16="http://schemas.microsoft.com/office/drawing/2014/main" id="{03619153-8622-47C3-B23B-2FCE27C575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9417" y="4772070"/>
            <a:ext cx="2945333" cy="2618074"/>
          </a:xfrm>
          <a:prstGeom prst="rect">
            <a:avLst/>
          </a:prstGeom>
        </p:spPr>
      </p:pic>
    </p:spTree>
    <p:custDataLst>
      <p:tags r:id="rId1"/>
    </p:custDataLst>
    <p:extLst>
      <p:ext uri="{BB962C8B-B14F-4D97-AF65-F5344CB8AC3E}">
        <p14:creationId xmlns:p14="http://schemas.microsoft.com/office/powerpoint/2010/main" val="2292635022"/>
      </p:ext>
    </p:extLst>
  </p:cSld>
  <p:clrMapOvr>
    <a:masterClrMapping/>
  </p:clrMapOvr>
  <mc:AlternateContent xmlns:mc="http://schemas.openxmlformats.org/markup-compatibility/2006" xmlns:p14="http://schemas.microsoft.com/office/powerpoint/2010/main">
    <mc:Choice Requires="p14">
      <p:transition p14:dur="10" advClick="0" advTm="0">
        <p:fade/>
      </p:transition>
    </mc:Choice>
    <mc:Fallback xmlns="">
      <p:transition advClick="0" advTm="0">
        <p:fade/>
        <p:sndAc>
          <p:stSnd>
            <p:snd r:embed="rId10"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repeatCount="500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500"/>
                                        <p:tgtEl>
                                          <p:spTgt spid="36"/>
                                        </p:tgtEl>
                                      </p:cBhvr>
                                    </p:animEffect>
                                  </p:childTnLst>
                                </p:cTn>
                              </p:par>
                              <p:par>
                                <p:cTn id="8" presetID="1" presetClass="mediacall" presetSubtype="0" fill="hold" nodeType="withEffect">
                                  <p:stCondLst>
                                    <p:cond delay="0"/>
                                  </p:stCondLst>
                                  <p:childTnLst>
                                    <p:cmd type="call" cmd="playFrom(0.0)">
                                      <p:cBhvr>
                                        <p:cTn id="9" dur="9731" fill="hold"/>
                                        <p:tgtEl>
                                          <p:spTgt spid="16"/>
                                        </p:tgtEl>
                                      </p:cBhvr>
                                    </p:cmd>
                                  </p:childTnLst>
                                </p:cTn>
                              </p:par>
                              <p:par>
                                <p:cTn id="10" presetID="1" presetClass="mediacall" presetSubtype="0" fill="hold" nodeType="withEffect">
                                  <p:stCondLst>
                                    <p:cond delay="0"/>
                                  </p:stCondLst>
                                  <p:childTnLst>
                                    <p:cmd type="call" cmd="playFrom(0.0)">
                                      <p:cBhvr>
                                        <p:cTn id="11" dur="14857" fill="hold"/>
                                        <p:tgtEl>
                                          <p:spTgt spid="3"/>
                                        </p:tgtEl>
                                      </p:cBhvr>
                                    </p:cmd>
                                  </p:childTnLst>
                                </p:cTn>
                              </p:par>
                              <p:par>
                                <p:cTn id="12" presetID="1" presetClass="mediacall" presetSubtype="0" fill="hold" nodeType="withEffect">
                                  <p:stCondLst>
                                    <p:cond delay="0"/>
                                  </p:stCondLst>
                                  <p:childTnLst>
                                    <p:cmd type="call" cmd="playFrom(0.0)">
                                      <p:cBhvr>
                                        <p:cTn id="13" dur="16735" fill="hold"/>
                                        <p:tgtEl>
                                          <p:spTgt spid="18"/>
                                        </p:tgtEl>
                                      </p:cBhvr>
                                    </p:cmd>
                                  </p:childTnLst>
                                </p:cTn>
                              </p:par>
                              <p:par>
                                <p:cTn id="14" presetID="1" presetClass="entr" presetSubtype="0" fill="hold" grpId="1"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par>
                                <p:cTn id="16" presetID="1" presetClass="exit" presetSubtype="0" fill="hold" grpId="0" nodeType="withEffect">
                                  <p:stCondLst>
                                    <p:cond delay="1000"/>
                                  </p:stCondLst>
                                  <p:childTnLst>
                                    <p:set>
                                      <p:cBhvr>
                                        <p:cTn id="17" dur="1" fill="hold">
                                          <p:stCondLst>
                                            <p:cond delay="0"/>
                                          </p:stCondLst>
                                        </p:cTn>
                                        <p:tgtEl>
                                          <p:spTgt spid="34"/>
                                        </p:tgtEl>
                                        <p:attrNameLst>
                                          <p:attrName>style.visibility</p:attrName>
                                        </p:attrNameLst>
                                      </p:cBhvr>
                                      <p:to>
                                        <p:strVal val="hidden"/>
                                      </p:to>
                                    </p:set>
                                  </p:childTnLst>
                                </p:cTn>
                              </p:par>
                              <p:par>
                                <p:cTn id="18" presetID="21" presetClass="entr" presetSubtype="1" fill="hold" grpId="16"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heel(1)">
                                      <p:cBhvr>
                                        <p:cTn id="20" dur="1000"/>
                                        <p:tgtEl>
                                          <p:spTgt spid="35"/>
                                        </p:tgtEl>
                                      </p:cBhvr>
                                    </p:animEffect>
                                  </p:childTnLst>
                                </p:cTn>
                              </p:par>
                              <p:par>
                                <p:cTn id="21" presetID="1" presetClass="entr" presetSubtype="0" fill="hold" grpId="1" nodeType="withEffect">
                                  <p:stCondLst>
                                    <p:cond delay="100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xit" presetSubtype="0" fill="hold" grpId="0" nodeType="withEffect">
                                  <p:stCondLst>
                                    <p:cond delay="2000"/>
                                  </p:stCondLst>
                                  <p:childTnLst>
                                    <p:set>
                                      <p:cBhvr>
                                        <p:cTn id="24" dur="1" fill="hold">
                                          <p:stCondLst>
                                            <p:cond delay="0"/>
                                          </p:stCondLst>
                                        </p:cTn>
                                        <p:tgtEl>
                                          <p:spTgt spid="33"/>
                                        </p:tgtEl>
                                        <p:attrNameLst>
                                          <p:attrName>style.visibility</p:attrName>
                                        </p:attrNameLst>
                                      </p:cBhvr>
                                      <p:to>
                                        <p:strVal val="hidden"/>
                                      </p:to>
                                    </p:set>
                                  </p:childTnLst>
                                </p:cTn>
                              </p:par>
                              <p:par>
                                <p:cTn id="25" presetID="21" presetClass="entr" presetSubtype="1" fill="hold" grpId="1" nodeType="withEffect">
                                  <p:stCondLst>
                                    <p:cond delay="1000"/>
                                  </p:stCondLst>
                                  <p:childTnLst>
                                    <p:set>
                                      <p:cBhvr>
                                        <p:cTn id="26" dur="1" fill="hold">
                                          <p:stCondLst>
                                            <p:cond delay="0"/>
                                          </p:stCondLst>
                                        </p:cTn>
                                        <p:tgtEl>
                                          <p:spTgt spid="35"/>
                                        </p:tgtEl>
                                        <p:attrNameLst>
                                          <p:attrName>style.visibility</p:attrName>
                                        </p:attrNameLst>
                                      </p:cBhvr>
                                      <p:to>
                                        <p:strVal val="visible"/>
                                      </p:to>
                                    </p:set>
                                    <p:animEffect transition="in" filter="wheel(1)">
                                      <p:cBhvr>
                                        <p:cTn id="27" dur="1000"/>
                                        <p:tgtEl>
                                          <p:spTgt spid="35"/>
                                        </p:tgtEl>
                                      </p:cBhvr>
                                    </p:animEffect>
                                  </p:childTnLst>
                                  <p:subTnLst>
                                    <p:audio>
                                      <p:cMediaNode>
                                        <p:cTn display="0" masterRel="sameClick">
                                          <p:stCondLst>
                                            <p:cond evt="begin" delay="0">
                                              <p:tn val="25"/>
                                            </p:cond>
                                          </p:stCondLst>
                                          <p:endCondLst>
                                            <p:cond evt="onStopAudio" delay="0">
                                              <p:tgtEl>
                                                <p:sldTgt/>
                                              </p:tgtEl>
                                            </p:cond>
                                          </p:endCondLst>
                                        </p:cTn>
                                        <p:tgtEl>
                                          <p:sndTgt r:embed="rId4" name="cashreg.wav"/>
                                        </p:tgtEl>
                                      </p:cMediaNode>
                                    </p:audio>
                                  </p:subTnLst>
                                </p:cTn>
                              </p:par>
                              <p:par>
                                <p:cTn id="28" presetID="1" presetClass="entr" presetSubtype="0" fill="hold" grpId="1" nodeType="withEffect">
                                  <p:stCondLst>
                                    <p:cond delay="2000"/>
                                  </p:stCondLst>
                                  <p:childTnLst>
                                    <p:set>
                                      <p:cBhvr>
                                        <p:cTn id="29" dur="1" fill="hold">
                                          <p:stCondLst>
                                            <p:cond delay="0"/>
                                          </p:stCondLst>
                                        </p:cTn>
                                        <p:tgtEl>
                                          <p:spTgt spid="32"/>
                                        </p:tgtEl>
                                        <p:attrNameLst>
                                          <p:attrName>style.visibility</p:attrName>
                                        </p:attrNameLst>
                                      </p:cBhvr>
                                      <p:to>
                                        <p:strVal val="visible"/>
                                      </p:to>
                                    </p:set>
                                  </p:childTnLst>
                                </p:cTn>
                              </p:par>
                              <p:par>
                                <p:cTn id="30" presetID="1" presetClass="exit" presetSubtype="0" fill="hold" grpId="0" nodeType="withEffect">
                                  <p:stCondLst>
                                    <p:cond delay="3000"/>
                                  </p:stCondLst>
                                  <p:childTnLst>
                                    <p:set>
                                      <p:cBhvr>
                                        <p:cTn id="31" dur="1" fill="hold">
                                          <p:stCondLst>
                                            <p:cond delay="0"/>
                                          </p:stCondLst>
                                        </p:cTn>
                                        <p:tgtEl>
                                          <p:spTgt spid="32"/>
                                        </p:tgtEl>
                                        <p:attrNameLst>
                                          <p:attrName>style.visibility</p:attrName>
                                        </p:attrNameLst>
                                      </p:cBhvr>
                                      <p:to>
                                        <p:strVal val="hidden"/>
                                      </p:to>
                                    </p:set>
                                  </p:childTnLst>
                                </p:cTn>
                              </p:par>
                              <p:par>
                                <p:cTn id="32" presetID="21" presetClass="entr" presetSubtype="1" fill="hold" grpId="3" nodeType="withEffect">
                                  <p:stCondLst>
                                    <p:cond delay="2000"/>
                                  </p:stCondLst>
                                  <p:childTnLst>
                                    <p:set>
                                      <p:cBhvr>
                                        <p:cTn id="33" dur="1" fill="hold">
                                          <p:stCondLst>
                                            <p:cond delay="0"/>
                                          </p:stCondLst>
                                        </p:cTn>
                                        <p:tgtEl>
                                          <p:spTgt spid="35"/>
                                        </p:tgtEl>
                                        <p:attrNameLst>
                                          <p:attrName>style.visibility</p:attrName>
                                        </p:attrNameLst>
                                      </p:cBhvr>
                                      <p:to>
                                        <p:strVal val="visible"/>
                                      </p:to>
                                    </p:set>
                                    <p:animEffect transition="in" filter="wheel(1)">
                                      <p:cBhvr>
                                        <p:cTn id="34" dur="1000"/>
                                        <p:tgtEl>
                                          <p:spTgt spid="35"/>
                                        </p:tgtEl>
                                      </p:cBhvr>
                                    </p:animEffect>
                                  </p:childTnLst>
                                  <p:subTnLst>
                                    <p:audio>
                                      <p:cMediaNode>
                                        <p:cTn display="0" masterRel="sameClick">
                                          <p:stCondLst>
                                            <p:cond evt="begin" delay="0">
                                              <p:tn val="32"/>
                                            </p:cond>
                                          </p:stCondLst>
                                          <p:endCondLst>
                                            <p:cond evt="onStopAudio" delay="0">
                                              <p:tgtEl>
                                                <p:sldTgt/>
                                              </p:tgtEl>
                                            </p:cond>
                                          </p:endCondLst>
                                        </p:cTn>
                                        <p:tgtEl>
                                          <p:sndTgt r:embed="rId4" name="cashreg.wav"/>
                                        </p:tgtEl>
                                      </p:cMediaNode>
                                    </p:audio>
                                  </p:subTnLst>
                                </p:cTn>
                              </p:par>
                              <p:par>
                                <p:cTn id="35" presetID="1" presetClass="entr" presetSubtype="0" fill="hold" grpId="1" nodeType="withEffect">
                                  <p:stCondLst>
                                    <p:cond delay="300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xit" presetSubtype="0" fill="hold" grpId="0" nodeType="withEffect">
                                  <p:stCondLst>
                                    <p:cond delay="4000"/>
                                  </p:stCondLst>
                                  <p:childTnLst>
                                    <p:set>
                                      <p:cBhvr>
                                        <p:cTn id="38" dur="1" fill="hold">
                                          <p:stCondLst>
                                            <p:cond delay="0"/>
                                          </p:stCondLst>
                                        </p:cTn>
                                        <p:tgtEl>
                                          <p:spTgt spid="31"/>
                                        </p:tgtEl>
                                        <p:attrNameLst>
                                          <p:attrName>style.visibility</p:attrName>
                                        </p:attrNameLst>
                                      </p:cBhvr>
                                      <p:to>
                                        <p:strVal val="hidden"/>
                                      </p:to>
                                    </p:set>
                                  </p:childTnLst>
                                </p:cTn>
                              </p:par>
                              <p:par>
                                <p:cTn id="39" presetID="21" presetClass="entr" presetSubtype="1" fill="hold" grpId="4" nodeType="withEffect">
                                  <p:stCondLst>
                                    <p:cond delay="3000"/>
                                  </p:stCondLst>
                                  <p:childTnLst>
                                    <p:set>
                                      <p:cBhvr>
                                        <p:cTn id="40" dur="1" fill="hold">
                                          <p:stCondLst>
                                            <p:cond delay="0"/>
                                          </p:stCondLst>
                                        </p:cTn>
                                        <p:tgtEl>
                                          <p:spTgt spid="35"/>
                                        </p:tgtEl>
                                        <p:attrNameLst>
                                          <p:attrName>style.visibility</p:attrName>
                                        </p:attrNameLst>
                                      </p:cBhvr>
                                      <p:to>
                                        <p:strVal val="visible"/>
                                      </p:to>
                                    </p:set>
                                    <p:animEffect transition="in" filter="wheel(1)">
                                      <p:cBhvr>
                                        <p:cTn id="41" dur="1000"/>
                                        <p:tgtEl>
                                          <p:spTgt spid="35"/>
                                        </p:tgtEl>
                                      </p:cBhvr>
                                    </p:animEffect>
                                  </p:childTnLst>
                                  <p:subTnLst>
                                    <p:audio>
                                      <p:cMediaNode>
                                        <p:cTn display="0" masterRel="sameClick">
                                          <p:stCondLst>
                                            <p:cond evt="begin" delay="0">
                                              <p:tn val="39"/>
                                            </p:cond>
                                          </p:stCondLst>
                                          <p:endCondLst>
                                            <p:cond evt="onStopAudio" delay="0">
                                              <p:tgtEl>
                                                <p:sldTgt/>
                                              </p:tgtEl>
                                            </p:cond>
                                          </p:endCondLst>
                                        </p:cTn>
                                        <p:tgtEl>
                                          <p:sndTgt r:embed="rId4" name="cashreg.wav"/>
                                        </p:tgtEl>
                                      </p:cMediaNode>
                                    </p:audio>
                                  </p:subTnLst>
                                </p:cTn>
                              </p:par>
                              <p:par>
                                <p:cTn id="42" presetID="1" presetClass="entr" presetSubtype="0" fill="hold" grpId="1" nodeType="withEffect">
                                  <p:stCondLst>
                                    <p:cond delay="4000"/>
                                  </p:stCondLst>
                                  <p:childTnLst>
                                    <p:set>
                                      <p:cBhvr>
                                        <p:cTn id="43" dur="1" fill="hold">
                                          <p:stCondLst>
                                            <p:cond delay="0"/>
                                          </p:stCondLst>
                                        </p:cTn>
                                        <p:tgtEl>
                                          <p:spTgt spid="30"/>
                                        </p:tgtEl>
                                        <p:attrNameLst>
                                          <p:attrName>style.visibility</p:attrName>
                                        </p:attrNameLst>
                                      </p:cBhvr>
                                      <p:to>
                                        <p:strVal val="visible"/>
                                      </p:to>
                                    </p:set>
                                  </p:childTnLst>
                                </p:cTn>
                              </p:par>
                              <p:par>
                                <p:cTn id="44" presetID="1" presetClass="exit" presetSubtype="0" fill="hold" grpId="0" nodeType="withEffect">
                                  <p:stCondLst>
                                    <p:cond delay="5000"/>
                                  </p:stCondLst>
                                  <p:childTnLst>
                                    <p:set>
                                      <p:cBhvr>
                                        <p:cTn id="45" dur="1" fill="hold">
                                          <p:stCondLst>
                                            <p:cond delay="0"/>
                                          </p:stCondLst>
                                        </p:cTn>
                                        <p:tgtEl>
                                          <p:spTgt spid="30"/>
                                        </p:tgtEl>
                                        <p:attrNameLst>
                                          <p:attrName>style.visibility</p:attrName>
                                        </p:attrNameLst>
                                      </p:cBhvr>
                                      <p:to>
                                        <p:strVal val="hidden"/>
                                      </p:to>
                                    </p:set>
                                  </p:childTnLst>
                                </p:cTn>
                              </p:par>
                              <p:par>
                                <p:cTn id="46" presetID="21" presetClass="entr" presetSubtype="1" fill="hold" grpId="5" nodeType="withEffect">
                                  <p:stCondLst>
                                    <p:cond delay="4000"/>
                                  </p:stCondLst>
                                  <p:childTnLst>
                                    <p:set>
                                      <p:cBhvr>
                                        <p:cTn id="47" dur="1" fill="hold">
                                          <p:stCondLst>
                                            <p:cond delay="0"/>
                                          </p:stCondLst>
                                        </p:cTn>
                                        <p:tgtEl>
                                          <p:spTgt spid="35"/>
                                        </p:tgtEl>
                                        <p:attrNameLst>
                                          <p:attrName>style.visibility</p:attrName>
                                        </p:attrNameLst>
                                      </p:cBhvr>
                                      <p:to>
                                        <p:strVal val="visible"/>
                                      </p:to>
                                    </p:set>
                                    <p:animEffect transition="in" filter="wheel(1)">
                                      <p:cBhvr>
                                        <p:cTn id="48" dur="1000"/>
                                        <p:tgtEl>
                                          <p:spTgt spid="35"/>
                                        </p:tgtEl>
                                      </p:cBhvr>
                                    </p:animEffec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par>
                                <p:cTn id="49" presetID="1" presetClass="entr" presetSubtype="0" fill="hold" grpId="1" nodeType="withEffect">
                                  <p:stCondLst>
                                    <p:cond delay="500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xit" presetSubtype="0" fill="hold" grpId="0" nodeType="withEffect">
                                  <p:stCondLst>
                                    <p:cond delay="6000"/>
                                  </p:stCondLst>
                                  <p:childTnLst>
                                    <p:set>
                                      <p:cBhvr>
                                        <p:cTn id="52" dur="1" fill="hold">
                                          <p:stCondLst>
                                            <p:cond delay="0"/>
                                          </p:stCondLst>
                                        </p:cTn>
                                        <p:tgtEl>
                                          <p:spTgt spid="29"/>
                                        </p:tgtEl>
                                        <p:attrNameLst>
                                          <p:attrName>style.visibility</p:attrName>
                                        </p:attrNameLst>
                                      </p:cBhvr>
                                      <p:to>
                                        <p:strVal val="hidden"/>
                                      </p:to>
                                    </p:set>
                                  </p:childTnLst>
                                </p:cTn>
                              </p:par>
                              <p:par>
                                <p:cTn id="53" presetID="21" presetClass="entr" presetSubtype="1" fill="hold" grpId="6" nodeType="withEffect">
                                  <p:stCondLst>
                                    <p:cond delay="5000"/>
                                  </p:stCondLst>
                                  <p:childTnLst>
                                    <p:set>
                                      <p:cBhvr>
                                        <p:cTn id="54" dur="1" fill="hold">
                                          <p:stCondLst>
                                            <p:cond delay="0"/>
                                          </p:stCondLst>
                                        </p:cTn>
                                        <p:tgtEl>
                                          <p:spTgt spid="35"/>
                                        </p:tgtEl>
                                        <p:attrNameLst>
                                          <p:attrName>style.visibility</p:attrName>
                                        </p:attrNameLst>
                                      </p:cBhvr>
                                      <p:to>
                                        <p:strVal val="visible"/>
                                      </p:to>
                                    </p:set>
                                    <p:animEffect transition="in" filter="wheel(1)">
                                      <p:cBhvr>
                                        <p:cTn id="55" dur="1000"/>
                                        <p:tgtEl>
                                          <p:spTgt spid="35"/>
                                        </p:tgtEl>
                                      </p:cBhvr>
                                    </p:animEffect>
                                  </p:childTnLst>
                                  <p:subTnLst>
                                    <p:audio>
                                      <p:cMediaNode>
                                        <p:cTn display="0" masterRel="sameClick">
                                          <p:stCondLst>
                                            <p:cond evt="begin" delay="0">
                                              <p:tn val="53"/>
                                            </p:cond>
                                          </p:stCondLst>
                                          <p:endCondLst>
                                            <p:cond evt="onStopAudio" delay="0">
                                              <p:tgtEl>
                                                <p:sldTgt/>
                                              </p:tgtEl>
                                            </p:cond>
                                          </p:endCondLst>
                                        </p:cTn>
                                        <p:tgtEl>
                                          <p:sndTgt r:embed="rId4" name="cashreg.wav"/>
                                        </p:tgtEl>
                                      </p:cMediaNode>
                                    </p:audio>
                                  </p:subTnLst>
                                </p:cTn>
                              </p:par>
                              <p:par>
                                <p:cTn id="56" presetID="1" presetClass="entr" presetSubtype="0" fill="hold" grpId="1" nodeType="withEffect">
                                  <p:stCondLst>
                                    <p:cond delay="6000"/>
                                  </p:stCondLst>
                                  <p:childTnLst>
                                    <p:set>
                                      <p:cBhvr>
                                        <p:cTn id="57" dur="1" fill="hold">
                                          <p:stCondLst>
                                            <p:cond delay="0"/>
                                          </p:stCondLst>
                                        </p:cTn>
                                        <p:tgtEl>
                                          <p:spTgt spid="28"/>
                                        </p:tgtEl>
                                        <p:attrNameLst>
                                          <p:attrName>style.visibility</p:attrName>
                                        </p:attrNameLst>
                                      </p:cBhvr>
                                      <p:to>
                                        <p:strVal val="visible"/>
                                      </p:to>
                                    </p:set>
                                  </p:childTnLst>
                                </p:cTn>
                              </p:par>
                              <p:par>
                                <p:cTn id="58" presetID="1" presetClass="exit" presetSubtype="0" fill="hold" grpId="0" nodeType="withEffect">
                                  <p:stCondLst>
                                    <p:cond delay="7000"/>
                                  </p:stCondLst>
                                  <p:childTnLst>
                                    <p:set>
                                      <p:cBhvr>
                                        <p:cTn id="59" dur="1" fill="hold">
                                          <p:stCondLst>
                                            <p:cond delay="0"/>
                                          </p:stCondLst>
                                        </p:cTn>
                                        <p:tgtEl>
                                          <p:spTgt spid="28"/>
                                        </p:tgtEl>
                                        <p:attrNameLst>
                                          <p:attrName>style.visibility</p:attrName>
                                        </p:attrNameLst>
                                      </p:cBhvr>
                                      <p:to>
                                        <p:strVal val="hidden"/>
                                      </p:to>
                                    </p:set>
                                  </p:childTnLst>
                                </p:cTn>
                              </p:par>
                              <p:par>
                                <p:cTn id="60" presetID="21" presetClass="entr" presetSubtype="1" fill="hold" grpId="7" nodeType="withEffect">
                                  <p:stCondLst>
                                    <p:cond delay="6000"/>
                                  </p:stCondLst>
                                  <p:childTnLst>
                                    <p:set>
                                      <p:cBhvr>
                                        <p:cTn id="61" dur="1" fill="hold">
                                          <p:stCondLst>
                                            <p:cond delay="0"/>
                                          </p:stCondLst>
                                        </p:cTn>
                                        <p:tgtEl>
                                          <p:spTgt spid="35"/>
                                        </p:tgtEl>
                                        <p:attrNameLst>
                                          <p:attrName>style.visibility</p:attrName>
                                        </p:attrNameLst>
                                      </p:cBhvr>
                                      <p:to>
                                        <p:strVal val="visible"/>
                                      </p:to>
                                    </p:set>
                                    <p:animEffect transition="in" filter="wheel(1)">
                                      <p:cBhvr>
                                        <p:cTn id="62" dur="1000"/>
                                        <p:tgtEl>
                                          <p:spTgt spid="35"/>
                                        </p:tgtEl>
                                      </p:cBhvr>
                                    </p:animEffect>
                                  </p:childTnLst>
                                  <p:subTnLst>
                                    <p:audio>
                                      <p:cMediaNode>
                                        <p:cTn display="0" masterRel="sameClick">
                                          <p:stCondLst>
                                            <p:cond evt="begin" delay="0">
                                              <p:tn val="60"/>
                                            </p:cond>
                                          </p:stCondLst>
                                          <p:endCondLst>
                                            <p:cond evt="onStopAudio" delay="0">
                                              <p:tgtEl>
                                                <p:sldTgt/>
                                              </p:tgtEl>
                                            </p:cond>
                                          </p:endCondLst>
                                        </p:cTn>
                                        <p:tgtEl>
                                          <p:sndTgt r:embed="rId4" name="cashreg.wav"/>
                                        </p:tgtEl>
                                      </p:cMediaNode>
                                    </p:audio>
                                  </p:subTnLst>
                                </p:cTn>
                              </p:par>
                              <p:par>
                                <p:cTn id="63" presetID="1" presetClass="entr" presetSubtype="0" fill="hold" grpId="1" nodeType="withEffect">
                                  <p:stCondLst>
                                    <p:cond delay="700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xit" presetSubtype="0" fill="hold" grpId="0" nodeType="withEffect">
                                  <p:stCondLst>
                                    <p:cond delay="8000"/>
                                  </p:stCondLst>
                                  <p:childTnLst>
                                    <p:set>
                                      <p:cBhvr>
                                        <p:cTn id="66" dur="1" fill="hold">
                                          <p:stCondLst>
                                            <p:cond delay="0"/>
                                          </p:stCondLst>
                                        </p:cTn>
                                        <p:tgtEl>
                                          <p:spTgt spid="27"/>
                                        </p:tgtEl>
                                        <p:attrNameLst>
                                          <p:attrName>style.visibility</p:attrName>
                                        </p:attrNameLst>
                                      </p:cBhvr>
                                      <p:to>
                                        <p:strVal val="hidden"/>
                                      </p:to>
                                    </p:set>
                                  </p:childTnLst>
                                </p:cTn>
                              </p:par>
                              <p:par>
                                <p:cTn id="67" presetID="21" presetClass="entr" presetSubtype="1" fill="hold" grpId="8" nodeType="withEffect">
                                  <p:stCondLst>
                                    <p:cond delay="7000"/>
                                  </p:stCondLst>
                                  <p:childTnLst>
                                    <p:set>
                                      <p:cBhvr>
                                        <p:cTn id="68" dur="1" fill="hold">
                                          <p:stCondLst>
                                            <p:cond delay="0"/>
                                          </p:stCondLst>
                                        </p:cTn>
                                        <p:tgtEl>
                                          <p:spTgt spid="35"/>
                                        </p:tgtEl>
                                        <p:attrNameLst>
                                          <p:attrName>style.visibility</p:attrName>
                                        </p:attrNameLst>
                                      </p:cBhvr>
                                      <p:to>
                                        <p:strVal val="visible"/>
                                      </p:to>
                                    </p:set>
                                    <p:animEffect transition="in" filter="wheel(1)">
                                      <p:cBhvr>
                                        <p:cTn id="69" dur="1000"/>
                                        <p:tgtEl>
                                          <p:spTgt spid="35"/>
                                        </p:tgtEl>
                                      </p:cBhvr>
                                    </p:animEffect>
                                  </p:childTnLst>
                                  <p:subTnLst>
                                    <p:audio>
                                      <p:cMediaNode>
                                        <p:cTn display="0" masterRel="sameClick">
                                          <p:stCondLst>
                                            <p:cond evt="begin" delay="0">
                                              <p:tn val="67"/>
                                            </p:cond>
                                          </p:stCondLst>
                                          <p:endCondLst>
                                            <p:cond evt="onStopAudio" delay="0">
                                              <p:tgtEl>
                                                <p:sldTgt/>
                                              </p:tgtEl>
                                            </p:cond>
                                          </p:endCondLst>
                                        </p:cTn>
                                        <p:tgtEl>
                                          <p:sndTgt r:embed="rId4" name="cashreg.wav"/>
                                        </p:tgtEl>
                                      </p:cMediaNode>
                                    </p:audio>
                                  </p:subTnLst>
                                </p:cTn>
                              </p:par>
                              <p:par>
                                <p:cTn id="70" presetID="1" presetClass="entr" presetSubtype="0" fill="hold" grpId="1" nodeType="withEffect">
                                  <p:stCondLst>
                                    <p:cond delay="8000"/>
                                  </p:stCondLst>
                                  <p:childTnLst>
                                    <p:set>
                                      <p:cBhvr>
                                        <p:cTn id="71" dur="1" fill="hold">
                                          <p:stCondLst>
                                            <p:cond delay="0"/>
                                          </p:stCondLst>
                                        </p:cTn>
                                        <p:tgtEl>
                                          <p:spTgt spid="26"/>
                                        </p:tgtEl>
                                        <p:attrNameLst>
                                          <p:attrName>style.visibility</p:attrName>
                                        </p:attrNameLst>
                                      </p:cBhvr>
                                      <p:to>
                                        <p:strVal val="visible"/>
                                      </p:to>
                                    </p:set>
                                  </p:childTnLst>
                                </p:cTn>
                              </p:par>
                              <p:par>
                                <p:cTn id="72" presetID="1" presetClass="exit" presetSubtype="0" fill="hold" grpId="0" nodeType="withEffect">
                                  <p:stCondLst>
                                    <p:cond delay="9000"/>
                                  </p:stCondLst>
                                  <p:childTnLst>
                                    <p:set>
                                      <p:cBhvr>
                                        <p:cTn id="73" dur="1" fill="hold">
                                          <p:stCondLst>
                                            <p:cond delay="0"/>
                                          </p:stCondLst>
                                        </p:cTn>
                                        <p:tgtEl>
                                          <p:spTgt spid="26"/>
                                        </p:tgtEl>
                                        <p:attrNameLst>
                                          <p:attrName>style.visibility</p:attrName>
                                        </p:attrNameLst>
                                      </p:cBhvr>
                                      <p:to>
                                        <p:strVal val="hidden"/>
                                      </p:to>
                                    </p:set>
                                  </p:childTnLst>
                                </p:cTn>
                              </p:par>
                              <p:par>
                                <p:cTn id="74" presetID="21" presetClass="entr" presetSubtype="1" fill="hold" grpId="2" nodeType="withEffect">
                                  <p:stCondLst>
                                    <p:cond delay="8000"/>
                                  </p:stCondLst>
                                  <p:childTnLst>
                                    <p:set>
                                      <p:cBhvr>
                                        <p:cTn id="75" dur="1" fill="hold">
                                          <p:stCondLst>
                                            <p:cond delay="0"/>
                                          </p:stCondLst>
                                        </p:cTn>
                                        <p:tgtEl>
                                          <p:spTgt spid="35"/>
                                        </p:tgtEl>
                                        <p:attrNameLst>
                                          <p:attrName>style.visibility</p:attrName>
                                        </p:attrNameLst>
                                      </p:cBhvr>
                                      <p:to>
                                        <p:strVal val="visible"/>
                                      </p:to>
                                    </p:set>
                                    <p:animEffect transition="in" filter="wheel(1)">
                                      <p:cBhvr>
                                        <p:cTn id="76" dur="1000"/>
                                        <p:tgtEl>
                                          <p:spTgt spid="35"/>
                                        </p:tgtEl>
                                      </p:cBhvr>
                                    </p:animEffect>
                                  </p:childTnLst>
                                  <p:subTnLst>
                                    <p:audio>
                                      <p:cMediaNode>
                                        <p:cTn display="0" masterRel="sameClick">
                                          <p:stCondLst>
                                            <p:cond evt="begin" delay="0">
                                              <p:tn val="74"/>
                                            </p:cond>
                                          </p:stCondLst>
                                          <p:endCondLst>
                                            <p:cond evt="onStopAudio" delay="0">
                                              <p:tgtEl>
                                                <p:sldTgt/>
                                              </p:tgtEl>
                                            </p:cond>
                                          </p:endCondLst>
                                        </p:cTn>
                                        <p:tgtEl>
                                          <p:sndTgt r:embed="rId4" name="cashreg.wav"/>
                                        </p:tgtEl>
                                      </p:cMediaNode>
                                    </p:audio>
                                  </p:subTnLst>
                                </p:cTn>
                              </p:par>
                              <p:par>
                                <p:cTn id="77" presetID="1" presetClass="entr" presetSubtype="0" fill="hold" grpId="1" nodeType="withEffect">
                                  <p:stCondLst>
                                    <p:cond delay="9000"/>
                                  </p:stCondLst>
                                  <p:childTnLst>
                                    <p:set>
                                      <p:cBhvr>
                                        <p:cTn id="78" dur="1" fill="hold">
                                          <p:stCondLst>
                                            <p:cond delay="0"/>
                                          </p:stCondLst>
                                        </p:cTn>
                                        <p:tgtEl>
                                          <p:spTgt spid="25"/>
                                        </p:tgtEl>
                                        <p:attrNameLst>
                                          <p:attrName>style.visibility</p:attrName>
                                        </p:attrNameLst>
                                      </p:cBhvr>
                                      <p:to>
                                        <p:strVal val="visible"/>
                                      </p:to>
                                    </p:set>
                                  </p:childTnLst>
                                </p:cTn>
                              </p:par>
                              <p:par>
                                <p:cTn id="79" presetID="1" presetClass="exit" presetSubtype="0" fill="hold" grpId="0" nodeType="withEffect">
                                  <p:stCondLst>
                                    <p:cond delay="10000"/>
                                  </p:stCondLst>
                                  <p:childTnLst>
                                    <p:set>
                                      <p:cBhvr>
                                        <p:cTn id="80" dur="1" fill="hold">
                                          <p:stCondLst>
                                            <p:cond delay="0"/>
                                          </p:stCondLst>
                                        </p:cTn>
                                        <p:tgtEl>
                                          <p:spTgt spid="25"/>
                                        </p:tgtEl>
                                        <p:attrNameLst>
                                          <p:attrName>style.visibility</p:attrName>
                                        </p:attrNameLst>
                                      </p:cBhvr>
                                      <p:to>
                                        <p:strVal val="hidden"/>
                                      </p:to>
                                    </p:set>
                                  </p:childTnLst>
                                </p:cTn>
                              </p:par>
                              <p:par>
                                <p:cTn id="81" presetID="21" presetClass="entr" presetSubtype="1" fill="hold" grpId="10" nodeType="withEffect">
                                  <p:stCondLst>
                                    <p:cond delay="900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subTnLst>
                                    <p:audio>
                                      <p:cMediaNode>
                                        <p:cTn display="0" masterRel="sameClick">
                                          <p:stCondLst>
                                            <p:cond evt="begin" delay="0">
                                              <p:tn val="81"/>
                                            </p:cond>
                                          </p:stCondLst>
                                          <p:endCondLst>
                                            <p:cond evt="onStopAudio" delay="0">
                                              <p:tgtEl>
                                                <p:sldTgt/>
                                              </p:tgtEl>
                                            </p:cond>
                                          </p:endCondLst>
                                        </p:cTn>
                                        <p:tgtEl>
                                          <p:sndTgt r:embed="rId4" name="cashreg.wav"/>
                                        </p:tgtEl>
                                      </p:cMediaNode>
                                    </p:audio>
                                  </p:subTnLst>
                                </p:cTn>
                              </p:par>
                              <p:par>
                                <p:cTn id="84" presetID="1" presetClass="entr" presetSubtype="0" fill="hold" grpId="1" nodeType="withEffect">
                                  <p:stCondLst>
                                    <p:cond delay="10000"/>
                                  </p:stCondLst>
                                  <p:childTnLst>
                                    <p:set>
                                      <p:cBhvr>
                                        <p:cTn id="85" dur="1" fill="hold">
                                          <p:stCondLst>
                                            <p:cond delay="0"/>
                                          </p:stCondLst>
                                        </p:cTn>
                                        <p:tgtEl>
                                          <p:spTgt spid="24"/>
                                        </p:tgtEl>
                                        <p:attrNameLst>
                                          <p:attrName>style.visibility</p:attrName>
                                        </p:attrNameLst>
                                      </p:cBhvr>
                                      <p:to>
                                        <p:strVal val="visible"/>
                                      </p:to>
                                    </p:set>
                                  </p:childTnLst>
                                </p:cTn>
                              </p:par>
                              <p:par>
                                <p:cTn id="86" presetID="1" presetClass="exit" presetSubtype="0" fill="hold" grpId="0" nodeType="withEffect">
                                  <p:stCondLst>
                                    <p:cond delay="11000"/>
                                  </p:stCondLst>
                                  <p:childTnLst>
                                    <p:set>
                                      <p:cBhvr>
                                        <p:cTn id="87" dur="1" fill="hold">
                                          <p:stCondLst>
                                            <p:cond delay="0"/>
                                          </p:stCondLst>
                                        </p:cTn>
                                        <p:tgtEl>
                                          <p:spTgt spid="24"/>
                                        </p:tgtEl>
                                        <p:attrNameLst>
                                          <p:attrName>style.visibility</p:attrName>
                                        </p:attrNameLst>
                                      </p:cBhvr>
                                      <p:to>
                                        <p:strVal val="hidden"/>
                                      </p:to>
                                    </p:set>
                                  </p:childTnLst>
                                </p:cTn>
                              </p:par>
                              <p:par>
                                <p:cTn id="88" presetID="21" presetClass="entr" presetSubtype="1" fill="hold" grpId="11" nodeType="withEffect">
                                  <p:stCondLst>
                                    <p:cond delay="10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4" name="cashreg.wav"/>
                                        </p:tgtEl>
                                      </p:cMediaNode>
                                    </p:audio>
                                  </p:subTnLst>
                                </p:cTn>
                              </p:par>
                              <p:par>
                                <p:cTn id="91" presetID="1" presetClass="entr" presetSubtype="0" fill="hold" grpId="1" nodeType="withEffect">
                                  <p:stCondLst>
                                    <p:cond delay="11000"/>
                                  </p:stCondLst>
                                  <p:childTnLst>
                                    <p:set>
                                      <p:cBhvr>
                                        <p:cTn id="92" dur="1" fill="hold">
                                          <p:stCondLst>
                                            <p:cond delay="0"/>
                                          </p:stCondLst>
                                        </p:cTn>
                                        <p:tgtEl>
                                          <p:spTgt spid="23"/>
                                        </p:tgtEl>
                                        <p:attrNameLst>
                                          <p:attrName>style.visibility</p:attrName>
                                        </p:attrNameLst>
                                      </p:cBhvr>
                                      <p:to>
                                        <p:strVal val="visible"/>
                                      </p:to>
                                    </p:set>
                                  </p:childTnLst>
                                </p:cTn>
                              </p:par>
                              <p:par>
                                <p:cTn id="93" presetID="1" presetClass="exit" presetSubtype="0" fill="hold" grpId="0" nodeType="withEffect">
                                  <p:stCondLst>
                                    <p:cond delay="12000"/>
                                  </p:stCondLst>
                                  <p:childTnLst>
                                    <p:set>
                                      <p:cBhvr>
                                        <p:cTn id="94" dur="1" fill="hold">
                                          <p:stCondLst>
                                            <p:cond delay="0"/>
                                          </p:stCondLst>
                                        </p:cTn>
                                        <p:tgtEl>
                                          <p:spTgt spid="23"/>
                                        </p:tgtEl>
                                        <p:attrNameLst>
                                          <p:attrName>style.visibility</p:attrName>
                                        </p:attrNameLst>
                                      </p:cBhvr>
                                      <p:to>
                                        <p:strVal val="hidden"/>
                                      </p:to>
                                    </p:set>
                                  </p:childTnLst>
                                </p:cTn>
                              </p:par>
                              <p:par>
                                <p:cTn id="95" presetID="21" presetClass="entr" presetSubtype="1" fill="hold" grpId="12" nodeType="withEffect">
                                  <p:stCondLst>
                                    <p:cond delay="11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4" name="cashreg.wav"/>
                                        </p:tgtEl>
                                      </p:cMediaNode>
                                    </p:audio>
                                  </p:subTnLst>
                                </p:cTn>
                              </p:par>
                              <p:par>
                                <p:cTn id="98" presetID="1" presetClass="entr" presetSubtype="0" fill="hold" grpId="1" nodeType="withEffect">
                                  <p:stCondLst>
                                    <p:cond delay="12000"/>
                                  </p:stCondLst>
                                  <p:childTnLst>
                                    <p:set>
                                      <p:cBhvr>
                                        <p:cTn id="99" dur="1" fill="hold">
                                          <p:stCondLst>
                                            <p:cond delay="0"/>
                                          </p:stCondLst>
                                        </p:cTn>
                                        <p:tgtEl>
                                          <p:spTgt spid="22"/>
                                        </p:tgtEl>
                                        <p:attrNameLst>
                                          <p:attrName>style.visibility</p:attrName>
                                        </p:attrNameLst>
                                      </p:cBhvr>
                                      <p:to>
                                        <p:strVal val="visible"/>
                                      </p:to>
                                    </p:set>
                                  </p:childTnLst>
                                </p:cTn>
                              </p:par>
                              <p:par>
                                <p:cTn id="100" presetID="1" presetClass="exit" presetSubtype="0" fill="hold" grpId="0" nodeType="withEffect">
                                  <p:stCondLst>
                                    <p:cond delay="13000"/>
                                  </p:stCondLst>
                                  <p:childTnLst>
                                    <p:set>
                                      <p:cBhvr>
                                        <p:cTn id="101" dur="1" fill="hold">
                                          <p:stCondLst>
                                            <p:cond delay="0"/>
                                          </p:stCondLst>
                                        </p:cTn>
                                        <p:tgtEl>
                                          <p:spTgt spid="22"/>
                                        </p:tgtEl>
                                        <p:attrNameLst>
                                          <p:attrName>style.visibility</p:attrName>
                                        </p:attrNameLst>
                                      </p:cBhvr>
                                      <p:to>
                                        <p:strVal val="hidden"/>
                                      </p:to>
                                    </p:set>
                                  </p:childTnLst>
                                </p:cTn>
                              </p:par>
                              <p:par>
                                <p:cTn id="102" presetID="21" presetClass="entr" presetSubtype="1" fill="hold" grpId="13" nodeType="withEffect">
                                  <p:stCondLst>
                                    <p:cond delay="12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4" name="cashreg.wav"/>
                                        </p:tgtEl>
                                      </p:cMediaNode>
                                    </p:audio>
                                  </p:subTnLst>
                                </p:cTn>
                              </p:par>
                              <p:par>
                                <p:cTn id="105" presetID="1" presetClass="entr" presetSubtype="0" fill="hold" grpId="1" nodeType="withEffect">
                                  <p:stCondLst>
                                    <p:cond delay="13000"/>
                                  </p:stCondLst>
                                  <p:childTnLst>
                                    <p:set>
                                      <p:cBhvr>
                                        <p:cTn id="106" dur="1" fill="hold">
                                          <p:stCondLst>
                                            <p:cond delay="0"/>
                                          </p:stCondLst>
                                        </p:cTn>
                                        <p:tgtEl>
                                          <p:spTgt spid="21"/>
                                        </p:tgtEl>
                                        <p:attrNameLst>
                                          <p:attrName>style.visibility</p:attrName>
                                        </p:attrNameLst>
                                      </p:cBhvr>
                                      <p:to>
                                        <p:strVal val="visible"/>
                                      </p:to>
                                    </p:set>
                                  </p:childTnLst>
                                </p:cTn>
                              </p:par>
                              <p:par>
                                <p:cTn id="107" presetID="1" presetClass="exit" presetSubtype="0" fill="hold" grpId="0" nodeType="withEffect">
                                  <p:stCondLst>
                                    <p:cond delay="14000"/>
                                  </p:stCondLst>
                                  <p:childTnLst>
                                    <p:set>
                                      <p:cBhvr>
                                        <p:cTn id="108" dur="1" fill="hold">
                                          <p:stCondLst>
                                            <p:cond delay="0"/>
                                          </p:stCondLst>
                                        </p:cTn>
                                        <p:tgtEl>
                                          <p:spTgt spid="21"/>
                                        </p:tgtEl>
                                        <p:attrNameLst>
                                          <p:attrName>style.visibility</p:attrName>
                                        </p:attrNameLst>
                                      </p:cBhvr>
                                      <p:to>
                                        <p:strVal val="hidden"/>
                                      </p:to>
                                    </p:set>
                                  </p:childTnLst>
                                </p:cTn>
                              </p:par>
                              <p:par>
                                <p:cTn id="109" presetID="21" presetClass="entr" presetSubtype="1" fill="hold" grpId="14" nodeType="withEffect">
                                  <p:stCondLst>
                                    <p:cond delay="13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4" name="cashreg.wav"/>
                                        </p:tgtEl>
                                      </p:cMediaNode>
                                    </p:audio>
                                  </p:subTnLst>
                                </p:cTn>
                              </p:par>
                              <p:par>
                                <p:cTn id="112" presetID="1" presetClass="entr" presetSubtype="0" fill="hold" grpId="1" nodeType="withEffect">
                                  <p:stCondLst>
                                    <p:cond delay="14000"/>
                                  </p:stCondLst>
                                  <p:childTnLst>
                                    <p:set>
                                      <p:cBhvr>
                                        <p:cTn id="113"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12"/>
                                            </p:cond>
                                          </p:stCondLst>
                                          <p:endCondLst>
                                            <p:cond evt="onStopAudio" delay="0">
                                              <p:tgtEl>
                                                <p:sldTgt/>
                                              </p:tgtEl>
                                            </p:cond>
                                          </p:endCondLst>
                                        </p:cTn>
                                        <p:tgtEl>
                                          <p:sndTgt r:embed="rId4" name="cashreg.wav"/>
                                        </p:tgtEl>
                                      </p:cMediaNode>
                                    </p:audio>
                                  </p:subTnLst>
                                </p:cTn>
                              </p:par>
                              <p:par>
                                <p:cTn id="114" presetID="1" presetClass="exit" presetSubtype="0" fill="hold" grpId="0" nodeType="withEffect">
                                  <p:stCondLst>
                                    <p:cond delay="15000"/>
                                  </p:stCondLst>
                                  <p:childTnLst>
                                    <p:set>
                                      <p:cBhvr>
                                        <p:cTn id="115"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cashreg.wav"/>
                                        </p:tgtEl>
                                      </p:cMediaNode>
                                    </p:audio>
                                  </p:subTnLst>
                                </p:cTn>
                              </p:par>
                              <p:par>
                                <p:cTn id="116" presetID="21" presetClass="entr" presetSubtype="1" fill="hold" grpId="9" nodeType="withEffect">
                                  <p:stCondLst>
                                    <p:cond delay="14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4" name="cashreg.wav"/>
                                        </p:tgtEl>
                                      </p:cMediaNode>
                                    </p:audio>
                                  </p:subTnLst>
                                </p:cTn>
                              </p:par>
                              <p:par>
                                <p:cTn id="119" presetID="1" presetClass="entr" presetSubtype="0" fill="hold" grpId="1" nodeType="withEffect">
                                  <p:stCondLst>
                                    <p:cond delay="15000"/>
                                  </p:stCondLst>
                                  <p:childTnLst>
                                    <p:set>
                                      <p:cBhvr>
                                        <p:cTn id="120"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9"/>
                                            </p:cond>
                                          </p:stCondLst>
                                          <p:endCondLst>
                                            <p:cond evt="onStopAudio" delay="0">
                                              <p:tgtEl>
                                                <p:sldTgt/>
                                              </p:tgtEl>
                                            </p:cond>
                                          </p:endCondLst>
                                        </p:cTn>
                                        <p:tgtEl>
                                          <p:sndTgt r:embed="rId5" name="cashreg.wav"/>
                                        </p:tgtEl>
                                      </p:cMediaNode>
                                    </p:audio>
                                  </p:subTnLst>
                                </p:cTn>
                              </p:par>
                              <p:par>
                                <p:cTn id="121" presetID="1" presetClass="exit" presetSubtype="0" fill="hold" grpId="0" nodeType="withEffect">
                                  <p:stCondLst>
                                    <p:cond delay="16000"/>
                                  </p:stCondLst>
                                  <p:childTnLst>
                                    <p:set>
                                      <p:cBhvr>
                                        <p:cTn id="122" dur="1" fill="hold">
                                          <p:stCondLst>
                                            <p:cond delay="0"/>
                                          </p:stCondLst>
                                        </p:cTn>
                                        <p:tgtEl>
                                          <p:spTgt spid="19"/>
                                        </p:tgtEl>
                                        <p:attrNameLst>
                                          <p:attrName>style.visibility</p:attrName>
                                        </p:attrNameLst>
                                      </p:cBhvr>
                                      <p:to>
                                        <p:strVal val="hidden"/>
                                      </p:to>
                                    </p:set>
                                  </p:childTnLst>
                                </p:cTn>
                              </p:par>
                              <p:par>
                                <p:cTn id="123" presetID="21" presetClass="entr" presetSubtype="1" fill="hold" grpId="0" nodeType="withEffect">
                                  <p:stCondLst>
                                    <p:cond delay="15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vol="100000">
                                        <p:cTn display="0" masterRel="sameClick">
                                          <p:stCondLst>
                                            <p:cond evt="begin" delay="0">
                                              <p:tn val="123"/>
                                            </p:cond>
                                          </p:stCondLst>
                                          <p:endCondLst>
                                            <p:cond evt="onStopAudio" delay="0">
                                              <p:tgtEl>
                                                <p:sldTgt/>
                                              </p:tgtEl>
                                            </p:cond>
                                          </p:endCondLst>
                                        </p:cTn>
                                        <p:tgtEl>
                                          <p:sndTgt r:embed="rId5" name="cashreg.wav"/>
                                        </p:tgtEl>
                                      </p:cMediaNode>
                                    </p:audio>
                                  </p:subTnLst>
                                </p:cTn>
                              </p:par>
                              <p:par>
                                <p:cTn id="126" presetID="1" presetClass="exit" presetSubtype="0" fill="hold" grpId="15" nodeType="withEffect">
                                  <p:stCondLst>
                                    <p:cond delay="16000"/>
                                  </p:stCondLst>
                                  <p:childTnLst>
                                    <p:set>
                                      <p:cBhvr>
                                        <p:cTn id="127"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19697">
                <p:cTn id="128" fill="hold" display="0">
                  <p:stCondLst>
                    <p:cond delay="indefinite"/>
                  </p:stCondLst>
                  <p:endCondLst>
                    <p:cond evt="onStopAudio" delay="0">
                      <p:tgtEl>
                        <p:sldTgt/>
                      </p:tgtEl>
                    </p:cond>
                  </p:endCondLst>
                </p:cTn>
                <p:tgtEl>
                  <p:spTgt spid="16"/>
                </p:tgtEl>
              </p:cMediaNode>
            </p:video>
            <p:video>
              <p:cMediaNode vol="24242">
                <p:cTn id="129" fill="hold" display="0">
                  <p:stCondLst>
                    <p:cond delay="indefinite"/>
                  </p:stCondLst>
                  <p:endCondLst>
                    <p:cond evt="onStopAudio" delay="0">
                      <p:tgtEl>
                        <p:sldTgt/>
                      </p:tgtEl>
                    </p:cond>
                  </p:endCondLst>
                </p:cTn>
                <p:tgtEl>
                  <p:spTgt spid="18"/>
                </p:tgtEl>
              </p:cMediaNode>
            </p:video>
            <p:video>
              <p:cMediaNode vol="80000">
                <p:cTn id="130"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ông có mô tả ảnh."/>
          <p:cNvPicPr>
            <a:picLocks noChangeAspect="1" noChangeArrowheads="1"/>
          </p:cNvPicPr>
          <p:nvPr/>
        </p:nvPicPr>
        <p:blipFill rotWithShape="1">
          <a:blip r:embed="rId3">
            <a:extLst>
              <a:ext uri="{28A0092B-C50C-407E-A947-70E740481C1C}">
                <a14:useLocalDpi xmlns:a14="http://schemas.microsoft.com/office/drawing/2010/main" val="0"/>
              </a:ext>
            </a:extLst>
          </a:blip>
          <a:srcRect t="27302" b="11696"/>
          <a:stretch/>
        </p:blipFill>
        <p:spPr bwMode="auto">
          <a:xfrm>
            <a:off x="-13369" y="1397000"/>
            <a:ext cx="12192000" cy="5461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
          <p:cNvGrpSpPr/>
          <p:nvPr/>
        </p:nvGrpSpPr>
        <p:grpSpPr>
          <a:xfrm>
            <a:off x="498668" y="149721"/>
            <a:ext cx="11194665" cy="1072159"/>
            <a:chOff x="0" y="0"/>
            <a:chExt cx="10520475" cy="1007589"/>
          </a:xfrm>
        </p:grpSpPr>
        <p:sp>
          <p:nvSpPr>
            <p:cNvPr id="4" name="Freeform 4"/>
            <p:cNvSpPr/>
            <p:nvPr/>
          </p:nvSpPr>
          <p:spPr>
            <a:xfrm>
              <a:off x="0" y="0"/>
              <a:ext cx="10520475" cy="1007589"/>
            </a:xfrm>
            <a:custGeom>
              <a:avLst/>
              <a:gdLst/>
              <a:ahLst/>
              <a:cxnLst/>
              <a:rect l="l" t="t" r="r" b="b"/>
              <a:pathLst>
                <a:path w="10520475" h="1007589">
                  <a:moveTo>
                    <a:pt x="10520475" y="503794"/>
                  </a:moveTo>
                  <a:lnTo>
                    <a:pt x="10317275" y="1007589"/>
                  </a:lnTo>
                  <a:lnTo>
                    <a:pt x="203200" y="1007589"/>
                  </a:lnTo>
                  <a:lnTo>
                    <a:pt x="0" y="503794"/>
                  </a:lnTo>
                  <a:lnTo>
                    <a:pt x="203200" y="0"/>
                  </a:lnTo>
                  <a:lnTo>
                    <a:pt x="10317275" y="0"/>
                  </a:lnTo>
                  <a:lnTo>
                    <a:pt x="10520475" y="503794"/>
                  </a:lnTo>
                  <a:close/>
                </a:path>
              </a:pathLst>
            </a:custGeom>
            <a:gradFill rotWithShape="1">
              <a:gsLst>
                <a:gs pos="0">
                  <a:srgbClr val="27AAE1">
                    <a:alpha val="100000"/>
                  </a:srgbClr>
                </a:gs>
                <a:gs pos="100000">
                  <a:srgbClr val="254287">
                    <a:alpha val="100000"/>
                  </a:srgbClr>
                </a:gs>
              </a:gsLst>
              <a:lin ang="0"/>
            </a:gradFill>
          </p:spPr>
        </p:sp>
        <p:sp>
          <p:nvSpPr>
            <p:cNvPr id="5" name="TextBox 5"/>
            <p:cNvSpPr txBox="1"/>
            <p:nvPr/>
          </p:nvSpPr>
          <p:spPr>
            <a:xfrm>
              <a:off x="114300" y="-57150"/>
              <a:ext cx="10291875" cy="1064739"/>
            </a:xfrm>
            <a:prstGeom prst="rect">
              <a:avLst/>
            </a:prstGeom>
          </p:spPr>
          <p:txBody>
            <a:bodyPr lIns="50800" tIns="50800" rIns="50800" bIns="50800" rtlCol="0" anchor="ctr"/>
            <a:lstStyle/>
            <a:p>
              <a:pPr algn="ctr">
                <a:lnSpc>
                  <a:spcPts val="1772"/>
                </a:lnSpc>
              </a:pPr>
              <a:endParaRPr/>
            </a:p>
          </p:txBody>
        </p:sp>
      </p:grpSp>
      <p:sp>
        <p:nvSpPr>
          <p:cNvPr id="6" name="TextBox 6"/>
          <p:cNvSpPr txBox="1"/>
          <p:nvPr/>
        </p:nvSpPr>
        <p:spPr>
          <a:xfrm>
            <a:off x="848432" y="272238"/>
            <a:ext cx="10495137" cy="923330"/>
          </a:xfrm>
          <a:prstGeom prst="rect">
            <a:avLst/>
          </a:prstGeom>
        </p:spPr>
        <p:txBody>
          <a:bodyPr lIns="0" tIns="0" rIns="0" bIns="0" rtlCol="0" anchor="t">
            <a:spAutoFit/>
          </a:bodyPr>
          <a:lstStyle/>
          <a:p>
            <a:pPr algn="ctr">
              <a:lnSpc>
                <a:spcPts val="3646"/>
              </a:lnSpc>
            </a:pPr>
            <a:r>
              <a:rPr lang="vi-VN" sz="3000" b="1" dirty="0">
                <a:solidFill>
                  <a:srgbClr val="F4F4F4"/>
                </a:solidFill>
                <a:latin typeface="Calibri" pitchFamily="34" charset="0"/>
                <a:cs typeface="Calibri" pitchFamily="34" charset="0"/>
              </a:rPr>
              <a:t>Cụm tiểu thủ công nghiệp và công nghiệp nhỏ Cầu Giấy, hay được dân công nghệ, kinh tế gọi là "phố IT của Hà Nội"</a:t>
            </a:r>
            <a:endParaRPr lang="en-US" sz="3000" b="1" dirty="0">
              <a:solidFill>
                <a:srgbClr val="F4F4F4"/>
              </a:solidFill>
              <a:latin typeface="Calibri" pitchFamily="34" charset="0"/>
              <a:cs typeface="Calibri" pitchFamily="34" charset="0"/>
            </a:endParaRPr>
          </a:p>
        </p:txBody>
      </p:sp>
    </p:spTree>
    <p:extLst>
      <p:ext uri="{BB962C8B-B14F-4D97-AF65-F5344CB8AC3E}">
        <p14:creationId xmlns:p14="http://schemas.microsoft.com/office/powerpoint/2010/main" val="150736835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31818" y="-718338"/>
            <a:ext cx="6426237" cy="5486400"/>
          </a:xfrm>
          <a:custGeom>
            <a:avLst/>
            <a:gdLst/>
            <a:ahLst/>
            <a:cxnLst/>
            <a:rect l="l" t="t" r="r" b="b"/>
            <a:pathLst>
              <a:path w="9639356" h="8229600">
                <a:moveTo>
                  <a:pt x="0" y="0"/>
                </a:moveTo>
                <a:lnTo>
                  <a:pt x="9639356" y="0"/>
                </a:lnTo>
                <a:lnTo>
                  <a:pt x="9639356" y="8229600"/>
                </a:lnTo>
                <a:lnTo>
                  <a:pt x="0" y="8229600"/>
                </a:lnTo>
                <a:lnTo>
                  <a:pt x="0" y="0"/>
                </a:lnTo>
                <a:close/>
              </a:path>
            </a:pathLst>
          </a:custGeom>
          <a:blipFill>
            <a:blip r:embed="rId2" cstate="print">
              <a:alphaModFix amt="46000"/>
            </a:blip>
            <a:stretch>
              <a:fillRect/>
            </a:stretch>
          </a:blipFill>
        </p:spPr>
      </p:sp>
      <p:sp>
        <p:nvSpPr>
          <p:cNvPr id="22" name="TextBox 25"/>
          <p:cNvSpPr txBox="1"/>
          <p:nvPr/>
        </p:nvSpPr>
        <p:spPr>
          <a:xfrm>
            <a:off x="346841" y="2112883"/>
            <a:ext cx="11477297" cy="4026167"/>
          </a:xfrm>
          <a:prstGeom prst="rect">
            <a:avLst/>
          </a:prstGeom>
          <a:noFill/>
        </p:spPr>
        <p:txBody>
          <a:bodyPr wrap="square" lIns="0" tIns="0" rIns="0" bIns="0" rtlCol="0" anchor="t">
            <a:spAutoFit/>
          </a:bodyPr>
          <a:lstStyle/>
          <a:p>
            <a:pPr algn="just">
              <a:lnSpc>
                <a:spcPct val="130000"/>
              </a:lnSpc>
            </a:pPr>
            <a:r>
              <a:rPr lang="en-US" sz="3400" b="1" dirty="0" smtClean="0">
                <a:latin typeface="Calibri" pitchFamily="34" charset="0"/>
                <a:cs typeface="Calibri" pitchFamily="34" charset="0"/>
              </a:rPr>
              <a:t>- L</a:t>
            </a:r>
            <a:r>
              <a:rPr lang="vi-VN" sz="3400" b="1" dirty="0" smtClean="0">
                <a:latin typeface="Calibri" pitchFamily="34" charset="0"/>
                <a:cs typeface="Calibri" pitchFamily="34" charset="0"/>
              </a:rPr>
              <a:t>à các ngành sản xuất hàng tiêu dùng quan trọng của nước ta. </a:t>
            </a:r>
            <a:endParaRPr lang="en-US" sz="3400" b="1" dirty="0" smtClean="0">
              <a:latin typeface="Calibri" pitchFamily="34" charset="0"/>
              <a:cs typeface="Calibri" pitchFamily="34" charset="0"/>
            </a:endParaRPr>
          </a:p>
          <a:p>
            <a:pPr algn="just">
              <a:lnSpc>
                <a:spcPct val="130000"/>
              </a:lnSpc>
            </a:pPr>
            <a:r>
              <a:rPr lang="en-US" sz="3400" b="1" dirty="0" smtClean="0">
                <a:latin typeface="Calibri" pitchFamily="34" charset="0"/>
                <a:cs typeface="Calibri" pitchFamily="34" charset="0"/>
              </a:rPr>
              <a:t>- </a:t>
            </a:r>
            <a:r>
              <a:rPr lang="vi-VN" sz="3400" b="1" dirty="0" smtClean="0">
                <a:latin typeface="Calibri" pitchFamily="34" charset="0"/>
                <a:cs typeface="Calibri" pitchFamily="34" charset="0"/>
              </a:rPr>
              <a:t>Sản lượng tăng nhanh</a:t>
            </a:r>
            <a:r>
              <a:rPr lang="en-US" sz="3400" b="1" dirty="0" smtClean="0">
                <a:latin typeface="Calibri" pitchFamily="34" charset="0"/>
                <a:cs typeface="Calibri" pitchFamily="34" charset="0"/>
              </a:rPr>
              <a:t> </a:t>
            </a:r>
            <a:r>
              <a:rPr lang="en-US" sz="3400" b="1" dirty="0" err="1" smtClean="0">
                <a:latin typeface="Calibri" pitchFamily="34" charset="0"/>
                <a:cs typeface="Calibri" pitchFamily="34" charset="0"/>
              </a:rPr>
              <a:t>và</a:t>
            </a:r>
            <a:r>
              <a:rPr lang="en-US" sz="3400" b="1" dirty="0" smtClean="0">
                <a:latin typeface="Calibri" pitchFamily="34" charset="0"/>
                <a:cs typeface="Calibri" pitchFamily="34" charset="0"/>
              </a:rPr>
              <a:t> </a:t>
            </a:r>
            <a:r>
              <a:rPr lang="vi-VN" sz="3400" b="1" dirty="0" smtClean="0">
                <a:latin typeface="Calibri" pitchFamily="34" charset="0"/>
                <a:cs typeface="Calibri" pitchFamily="34" charset="0"/>
              </a:rPr>
              <a:t>là mặt hàng xuất khẩu chủ lực.</a:t>
            </a:r>
            <a:endParaRPr lang="en-US" sz="3400" b="1" dirty="0" smtClean="0">
              <a:latin typeface="Calibri" pitchFamily="34" charset="0"/>
              <a:cs typeface="Calibri" pitchFamily="34" charset="0"/>
            </a:endParaRPr>
          </a:p>
          <a:p>
            <a:pPr algn="just">
              <a:lnSpc>
                <a:spcPct val="130000"/>
              </a:lnSpc>
            </a:pPr>
            <a:r>
              <a:rPr lang="en-US" sz="3400" b="1" dirty="0" smtClean="0">
                <a:latin typeface="Calibri" pitchFamily="34" charset="0"/>
                <a:cs typeface="Calibri" pitchFamily="34" charset="0"/>
              </a:rPr>
              <a:t>- </a:t>
            </a:r>
            <a:r>
              <a:rPr lang="vi-VN" sz="3400" b="1" dirty="0" smtClean="0">
                <a:latin typeface="Calibri" pitchFamily="34" charset="0"/>
                <a:cs typeface="Calibri" pitchFamily="34" charset="0"/>
              </a:rPr>
              <a:t>Các </a:t>
            </a:r>
            <a:r>
              <a:rPr lang="en-US" sz="3400" b="1" dirty="0" smtClean="0">
                <a:latin typeface="Calibri" pitchFamily="34" charset="0"/>
                <a:cs typeface="Calibri" pitchFamily="34" charset="0"/>
              </a:rPr>
              <a:t>TTCN </a:t>
            </a:r>
            <a:r>
              <a:rPr lang="vi-VN" sz="3400" b="1" dirty="0" smtClean="0">
                <a:latin typeface="Calibri" pitchFamily="34" charset="0"/>
                <a:cs typeface="Calibri" pitchFamily="34" charset="0"/>
              </a:rPr>
              <a:t>lớn là T</a:t>
            </a:r>
            <a:r>
              <a:rPr lang="en-US" sz="3400" b="1" dirty="0" smtClean="0">
                <a:latin typeface="Calibri" pitchFamily="34" charset="0"/>
                <a:cs typeface="Calibri" pitchFamily="34" charset="0"/>
              </a:rPr>
              <a:t>P.</a:t>
            </a:r>
            <a:r>
              <a:rPr lang="vi-VN" sz="3400" b="1" dirty="0" smtClean="0">
                <a:latin typeface="Calibri" pitchFamily="34" charset="0"/>
                <a:cs typeface="Calibri" pitchFamily="34" charset="0"/>
              </a:rPr>
              <a:t> Hồ Chí Minh, Hà Nội, Đà Nẵng, Nam Định,... </a:t>
            </a:r>
            <a:endParaRPr lang="en-US" sz="3400" b="1" dirty="0" smtClean="0">
              <a:latin typeface="Calibri" pitchFamily="34" charset="0"/>
              <a:cs typeface="Calibri" pitchFamily="34" charset="0"/>
            </a:endParaRPr>
          </a:p>
          <a:p>
            <a:pPr algn="just">
              <a:lnSpc>
                <a:spcPct val="130000"/>
              </a:lnSpc>
            </a:pPr>
            <a:r>
              <a:rPr lang="en-US" sz="3400" b="1" dirty="0" smtClean="0">
                <a:latin typeface="Calibri" pitchFamily="34" charset="0"/>
                <a:cs typeface="Calibri" pitchFamily="34" charset="0"/>
              </a:rPr>
              <a:t>- H</a:t>
            </a:r>
            <a:r>
              <a:rPr lang="vi-VN" sz="3400" b="1" dirty="0" smtClean="0">
                <a:latin typeface="Calibri" pitchFamily="34" charset="0"/>
                <a:cs typeface="Calibri" pitchFamily="34" charset="0"/>
              </a:rPr>
              <a:t>iện nay, </a:t>
            </a:r>
            <a:r>
              <a:rPr lang="en-US" sz="3400" b="1" dirty="0" err="1" smtClean="0">
                <a:latin typeface="Calibri" pitchFamily="34" charset="0"/>
                <a:cs typeface="Calibri" pitchFamily="34" charset="0"/>
              </a:rPr>
              <a:t>ngành</a:t>
            </a:r>
            <a:r>
              <a:rPr lang="en-US" sz="3400" b="1" dirty="0" smtClean="0">
                <a:latin typeface="Calibri" pitchFamily="34" charset="0"/>
                <a:cs typeface="Calibri" pitchFamily="34" charset="0"/>
              </a:rPr>
              <a:t> </a:t>
            </a:r>
            <a:r>
              <a:rPr lang="en-US" sz="3400" b="1" dirty="0" err="1" smtClean="0">
                <a:latin typeface="Calibri" pitchFamily="34" charset="0"/>
                <a:cs typeface="Calibri" pitchFamily="34" charset="0"/>
              </a:rPr>
              <a:t>này</a:t>
            </a:r>
            <a:r>
              <a:rPr lang="en-US" sz="3400" b="1" dirty="0" smtClean="0">
                <a:latin typeface="Calibri" pitchFamily="34" charset="0"/>
                <a:cs typeface="Calibri" pitchFamily="34" charset="0"/>
              </a:rPr>
              <a:t> </a:t>
            </a:r>
            <a:r>
              <a:rPr lang="en-US" sz="3400" b="1" dirty="0" err="1" smtClean="0">
                <a:latin typeface="Calibri" pitchFamily="34" charset="0"/>
                <a:cs typeface="Calibri" pitchFamily="34" charset="0"/>
              </a:rPr>
              <a:t>đang</a:t>
            </a:r>
            <a:r>
              <a:rPr lang="en-US" sz="3400" b="1" dirty="0" smtClean="0">
                <a:latin typeface="Calibri" pitchFamily="34" charset="0"/>
                <a:cs typeface="Calibri" pitchFamily="34" charset="0"/>
              </a:rPr>
              <a:t> </a:t>
            </a:r>
            <a:r>
              <a:rPr lang="en-US" sz="3400" b="1" dirty="0" err="1" smtClean="0">
                <a:latin typeface="Calibri" pitchFamily="34" charset="0"/>
                <a:cs typeface="Calibri" pitchFamily="34" charset="0"/>
              </a:rPr>
              <a:t>đẩy</a:t>
            </a:r>
            <a:r>
              <a:rPr lang="en-US" sz="3400" b="1" dirty="0" smtClean="0">
                <a:latin typeface="Calibri" pitchFamily="34" charset="0"/>
                <a:cs typeface="Calibri" pitchFamily="34" charset="0"/>
              </a:rPr>
              <a:t> </a:t>
            </a:r>
            <a:r>
              <a:rPr lang="en-US" sz="3400" b="1" dirty="0" err="1" smtClean="0">
                <a:latin typeface="Calibri" pitchFamily="34" charset="0"/>
                <a:cs typeface="Calibri" pitchFamily="34" charset="0"/>
              </a:rPr>
              <a:t>mạnh</a:t>
            </a:r>
            <a:r>
              <a:rPr lang="vi-VN" sz="3400" b="1" dirty="0" smtClean="0">
                <a:latin typeface="Calibri" pitchFamily="34" charset="0"/>
                <a:cs typeface="Calibri" pitchFamily="34" charset="0"/>
              </a:rPr>
              <a:t> ứng dụng công nghệ tự động hoá, in 3D, trí tuệ nhân tạo,...</a:t>
            </a:r>
            <a:endParaRPr lang="en-US" sz="3400" b="1" dirty="0">
              <a:latin typeface="Calibri" pitchFamily="34" charset="0"/>
              <a:cs typeface="Calibri" pitchFamily="34" charset="0"/>
            </a:endParaRPr>
          </a:p>
        </p:txBody>
      </p:sp>
      <p:sp>
        <p:nvSpPr>
          <p:cNvPr id="23" name="TextBox 12"/>
          <p:cNvSpPr txBox="1"/>
          <p:nvPr/>
        </p:nvSpPr>
        <p:spPr>
          <a:xfrm>
            <a:off x="295834" y="1674159"/>
            <a:ext cx="9510318" cy="430887"/>
          </a:xfrm>
          <a:prstGeom prst="rect">
            <a:avLst/>
          </a:prstGeom>
        </p:spPr>
        <p:txBody>
          <a:bodyPr wrap="square" lIns="0" tIns="0" rIns="0" bIns="0" rtlCol="0" anchor="t">
            <a:spAutoFit/>
          </a:bodyPr>
          <a:lstStyle/>
          <a:p>
            <a:r>
              <a:rPr lang="en-US" sz="2800" b="1" i="1" dirty="0" smtClean="0">
                <a:solidFill>
                  <a:srgbClr val="00B050"/>
                </a:solidFill>
                <a:latin typeface="Calibri" pitchFamily="34" charset="0"/>
                <a:cs typeface="Calibri" pitchFamily="34" charset="0"/>
              </a:rPr>
              <a:t>*</a:t>
            </a:r>
            <a:r>
              <a:rPr lang="en-US" sz="2800" b="1" i="1" dirty="0" err="1" smtClean="0">
                <a:solidFill>
                  <a:srgbClr val="00B050"/>
                </a:solidFill>
                <a:latin typeface="Calibri" pitchFamily="34" charset="0"/>
                <a:cs typeface="Calibri" pitchFamily="34" charset="0"/>
              </a:rPr>
              <a:t>Công</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nghiệp</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dệt</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và</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sản</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xuất</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trang</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phục</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sản</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xuất</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giày</a:t>
            </a:r>
            <a:r>
              <a:rPr lang="en-US" sz="2800" b="1" i="1" dirty="0" smtClean="0">
                <a:solidFill>
                  <a:srgbClr val="00B050"/>
                </a:solidFill>
                <a:latin typeface="Calibri" pitchFamily="34" charset="0"/>
                <a:cs typeface="Calibri" pitchFamily="34" charset="0"/>
              </a:rPr>
              <a:t>, </a:t>
            </a:r>
            <a:r>
              <a:rPr lang="en-US" sz="2800" b="1" i="1" dirty="0" err="1" smtClean="0">
                <a:solidFill>
                  <a:srgbClr val="00B050"/>
                </a:solidFill>
                <a:latin typeface="Calibri" pitchFamily="34" charset="0"/>
                <a:cs typeface="Calibri" pitchFamily="34" charset="0"/>
              </a:rPr>
              <a:t>dép</a:t>
            </a:r>
            <a:endParaRPr lang="en-US" sz="2800" b="1" i="1" dirty="0">
              <a:solidFill>
                <a:srgbClr val="00B050"/>
              </a:solidFill>
              <a:latin typeface="Calibri" pitchFamily="34" charset="0"/>
              <a:cs typeface="Calibri" pitchFamily="34" charset="0"/>
            </a:endParaRPr>
          </a:p>
        </p:txBody>
      </p:sp>
      <p:sp>
        <p:nvSpPr>
          <p:cNvPr id="25" name="Rectangle 24"/>
          <p:cNvSpPr/>
          <p:nvPr/>
        </p:nvSpPr>
        <p:spPr>
          <a:xfrm>
            <a:off x="331075" y="739588"/>
            <a:ext cx="11290779" cy="1015659"/>
          </a:xfrm>
          <a:prstGeom prst="rect">
            <a:avLst/>
          </a:prstGeom>
        </p:spPr>
        <p:txBody>
          <a:bodyPr wrap="square" lIns="91436" tIns="45718" rIns="91436" bIns="45718">
            <a:spAutoFit/>
          </a:bodyPr>
          <a:lstStyle/>
          <a:p>
            <a:pPr algn="just"/>
            <a:r>
              <a:rPr lang="en-US" sz="3000" b="1" smtClean="0">
                <a:solidFill>
                  <a:srgbClr val="002060"/>
                </a:solidFill>
                <a:latin typeface="Calibri" pitchFamily="34" charset="0"/>
                <a:cs typeface="Calibri" pitchFamily="34" charset="0"/>
              </a:rPr>
              <a:t>2. Các ngành công nghiệp chủ yếu</a:t>
            </a:r>
          </a:p>
          <a:p>
            <a:r>
              <a:rPr lang="en-US" sz="3000" b="1" i="1" smtClean="0">
                <a:solidFill>
                  <a:srgbClr val="002060"/>
                </a:solidFill>
                <a:latin typeface="Calibri" pitchFamily="34" charset="0"/>
                <a:cs typeface="Calibri" pitchFamily="34" charset="0"/>
              </a:rPr>
              <a:t>b. Một số ngành Công nghiệp chủ yếu</a:t>
            </a:r>
            <a:endParaRPr lang="en-US" sz="3000" b="1" i="1">
              <a:latin typeface="Calibri" pitchFamily="34" charset="0"/>
              <a:cs typeface="Calibri" pitchFamily="34" charset="0"/>
            </a:endParaRPr>
          </a:p>
        </p:txBody>
      </p:sp>
      <p:cxnSp>
        <p:nvCxnSpPr>
          <p:cNvPr id="26" name="Straight Connector 25">
            <a:extLst>
              <a:ext uri="{FF2B5EF4-FFF2-40B4-BE49-F238E27FC236}">
                <a16:creationId xmlns=""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40477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p:cTn id="7" dur="1000" fill="hold"/>
                                        <p:tgtEl>
                                          <p:spTgt spid="22">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2">
                                            <p:txEl>
                                              <p:pRg st="1" end="1"/>
                                            </p:txEl>
                                          </p:spTgt>
                                        </p:tgtEl>
                                        <p:attrNameLst>
                                          <p:attrName>style.visibility</p:attrName>
                                        </p:attrNameLst>
                                      </p:cBhvr>
                                      <p:to>
                                        <p:strVal val="visible"/>
                                      </p:to>
                                    </p:set>
                                    <p:anim calcmode="lin" valueType="num">
                                      <p:cBhvr>
                                        <p:cTn id="14" dur="1000" fill="hold"/>
                                        <p:tgtEl>
                                          <p:spTgt spid="22">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2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22">
                                            <p:txEl>
                                              <p:pRg st="2" end="2"/>
                                            </p:txEl>
                                          </p:spTgt>
                                        </p:tgtEl>
                                        <p:attrNameLst>
                                          <p:attrName>style.visibility</p:attrName>
                                        </p:attrNameLst>
                                      </p:cBhvr>
                                      <p:to>
                                        <p:strVal val="visible"/>
                                      </p:to>
                                    </p:set>
                                    <p:anim calcmode="lin" valueType="num">
                                      <p:cBhvr>
                                        <p:cTn id="21" dur="1000" fill="hold"/>
                                        <p:tgtEl>
                                          <p:spTgt spid="22">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22">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 calcmode="lin" valueType="num">
                                      <p:cBhvr>
                                        <p:cTn id="28" dur="1000" fill="hold"/>
                                        <p:tgtEl>
                                          <p:spTgt spid="22">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22">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5"/>
          <p:cNvSpPr txBox="1"/>
          <p:nvPr/>
        </p:nvSpPr>
        <p:spPr>
          <a:xfrm>
            <a:off x="129803" y="5142498"/>
            <a:ext cx="11785599" cy="495905"/>
          </a:xfrm>
          <a:prstGeom prst="rect">
            <a:avLst/>
          </a:prstGeom>
          <a:solidFill>
            <a:srgbClr val="012F7F"/>
          </a:solidFill>
        </p:spPr>
        <p:txBody>
          <a:bodyPr wrap="square" lIns="0" tIns="0" rIns="0" bIns="0" rtlCol="0" anchor="t">
            <a:spAutoFit/>
          </a:bodyPr>
          <a:lstStyle/>
          <a:p>
            <a:pPr marL="194290" lvl="1" algn="just">
              <a:lnSpc>
                <a:spcPts val="4067"/>
              </a:lnSpc>
            </a:pPr>
            <a:r>
              <a:rPr lang="en-US" sz="3000" b="1" dirty="0">
                <a:solidFill>
                  <a:schemeClr val="bg1"/>
                </a:solidFill>
                <a:latin typeface="Calibri" pitchFamily="34" charset="0"/>
                <a:cs typeface="Calibri" pitchFamily="34" charset="0"/>
              </a:rPr>
              <a:t>- S</a:t>
            </a:r>
            <a:r>
              <a:rPr lang="vi-VN" sz="3000" b="1" dirty="0">
                <a:solidFill>
                  <a:schemeClr val="bg1"/>
                </a:solidFill>
                <a:latin typeface="Calibri" pitchFamily="34" charset="0"/>
                <a:cs typeface="Calibri" pitchFamily="34" charset="0"/>
              </a:rPr>
              <a:t>ản lượng </a:t>
            </a:r>
            <a:r>
              <a:rPr lang="vi-VN" sz="3000" b="1" dirty="0">
                <a:solidFill>
                  <a:srgbClr val="FFFF00"/>
                </a:solidFill>
                <a:latin typeface="Calibri" pitchFamily="34" charset="0"/>
                <a:cs typeface="Calibri" pitchFamily="34" charset="0"/>
              </a:rPr>
              <a:t>VẢI </a:t>
            </a:r>
            <a:r>
              <a:rPr lang="vi-VN" sz="3000" b="1">
                <a:solidFill>
                  <a:srgbClr val="FFFF00"/>
                </a:solidFill>
                <a:latin typeface="Calibri" pitchFamily="34" charset="0"/>
                <a:cs typeface="Calibri" pitchFamily="34" charset="0"/>
              </a:rPr>
              <a:t>tăng </a:t>
            </a:r>
            <a:r>
              <a:rPr lang="vi-VN" sz="3000" b="1" smtClean="0">
                <a:solidFill>
                  <a:schemeClr val="bg1"/>
                </a:solidFill>
                <a:latin typeface="Calibri" pitchFamily="34" charset="0"/>
                <a:cs typeface="Calibri" pitchFamily="34" charset="0"/>
              </a:rPr>
              <a:t>t</a:t>
            </a:r>
            <a:r>
              <a:rPr lang="en-US" sz="3000" b="1" smtClean="0">
                <a:solidFill>
                  <a:schemeClr val="bg1"/>
                </a:solidFill>
                <a:latin typeface="Calibri" pitchFamily="34" charset="0"/>
                <a:cs typeface="Calibri" pitchFamily="34" charset="0"/>
              </a:rPr>
              <a:t>ăng 1,4</a:t>
            </a:r>
            <a:r>
              <a:rPr lang="vi-VN" sz="3000" b="1" smtClean="0">
                <a:solidFill>
                  <a:schemeClr val="bg1"/>
                </a:solidFill>
                <a:latin typeface="Calibri" pitchFamily="34" charset="0"/>
                <a:cs typeface="Calibri" pitchFamily="34" charset="0"/>
              </a:rPr>
              <a:t> </a:t>
            </a:r>
            <a:r>
              <a:rPr lang="en-US" sz="3000" b="1" dirty="0" err="1">
                <a:solidFill>
                  <a:schemeClr val="bg1"/>
                </a:solidFill>
                <a:latin typeface="Calibri" pitchFamily="34" charset="0"/>
                <a:cs typeface="Calibri" pitchFamily="34" charset="0"/>
              </a:rPr>
              <a:t>tỉ</a:t>
            </a:r>
            <a:r>
              <a:rPr lang="vi-VN" sz="3000" b="1" dirty="0">
                <a:solidFill>
                  <a:schemeClr val="bg1"/>
                </a:solidFill>
                <a:latin typeface="Calibri" pitchFamily="34" charset="0"/>
                <a:cs typeface="Calibri" pitchFamily="34" charset="0"/>
              </a:rPr>
              <a:t> </a:t>
            </a:r>
            <a:r>
              <a:rPr lang="vi-VN" sz="3000" b="1">
                <a:solidFill>
                  <a:schemeClr val="bg1"/>
                </a:solidFill>
                <a:latin typeface="Calibri" pitchFamily="34" charset="0"/>
                <a:cs typeface="Calibri" pitchFamily="34" charset="0"/>
              </a:rPr>
              <a:t>m² </a:t>
            </a:r>
            <a:r>
              <a:rPr lang="en-US" sz="3000" b="1" smtClean="0">
                <a:solidFill>
                  <a:schemeClr val="bg1"/>
                </a:solidFill>
                <a:latin typeface="Calibri" pitchFamily="34" charset="0"/>
                <a:cs typeface="Calibri" pitchFamily="34" charset="0"/>
              </a:rPr>
              <a:t>; tăng </a:t>
            </a:r>
            <a:r>
              <a:rPr lang="en-US" sz="3000" b="1" smtClean="0">
                <a:solidFill>
                  <a:srgbClr val="FFFF00"/>
                </a:solidFill>
                <a:latin typeface="Calibri" pitchFamily="34" charset="0"/>
                <a:cs typeface="Calibri" pitchFamily="34" charset="0"/>
              </a:rPr>
              <a:t>2,3 lần</a:t>
            </a:r>
            <a:endParaRPr lang="vi-VN" sz="3000" b="1" dirty="0">
              <a:solidFill>
                <a:schemeClr val="bg1"/>
              </a:solidFill>
              <a:latin typeface="Calibri" pitchFamily="34" charset="0"/>
              <a:cs typeface="Calibri" pitchFamily="34" charset="0"/>
            </a:endParaRPr>
          </a:p>
        </p:txBody>
      </p:sp>
      <p:sp>
        <p:nvSpPr>
          <p:cNvPr id="9" name="TextBox 25"/>
          <p:cNvSpPr txBox="1"/>
          <p:nvPr/>
        </p:nvSpPr>
        <p:spPr>
          <a:xfrm>
            <a:off x="129802" y="5151749"/>
            <a:ext cx="11792155" cy="495905"/>
          </a:xfrm>
          <a:prstGeom prst="rect">
            <a:avLst/>
          </a:prstGeom>
          <a:solidFill>
            <a:srgbClr val="012F7F"/>
          </a:solidFill>
        </p:spPr>
        <p:txBody>
          <a:bodyPr wrap="square" lIns="0" tIns="0" rIns="0" bIns="0" rtlCol="0" anchor="t">
            <a:spAutoFit/>
          </a:bodyPr>
          <a:lstStyle/>
          <a:p>
            <a:pPr marL="194290" lvl="1" algn="just">
              <a:lnSpc>
                <a:spcPts val="4067"/>
              </a:lnSpc>
            </a:pPr>
            <a:r>
              <a:rPr lang="en-US" sz="3000" b="1" dirty="0">
                <a:solidFill>
                  <a:schemeClr val="bg1"/>
                </a:solidFill>
                <a:latin typeface="Calibri" pitchFamily="34" charset="0"/>
                <a:cs typeface="Calibri" pitchFamily="34" charset="0"/>
              </a:rPr>
              <a:t>- S</a:t>
            </a:r>
            <a:r>
              <a:rPr lang="vi-VN" sz="3000" b="1" dirty="0">
                <a:solidFill>
                  <a:schemeClr val="bg1"/>
                </a:solidFill>
                <a:latin typeface="Calibri" pitchFamily="34" charset="0"/>
                <a:cs typeface="Calibri" pitchFamily="34" charset="0"/>
              </a:rPr>
              <a:t>ản lượng </a:t>
            </a:r>
            <a:r>
              <a:rPr lang="vi-VN" sz="3000" b="1" dirty="0" smtClean="0">
                <a:solidFill>
                  <a:srgbClr val="FFFF00"/>
                </a:solidFill>
                <a:latin typeface="Calibri" pitchFamily="34" charset="0"/>
                <a:cs typeface="Calibri" pitchFamily="34" charset="0"/>
              </a:rPr>
              <a:t>QUẦN ÁO MẶC THƯỜNG  </a:t>
            </a:r>
            <a:r>
              <a:rPr lang="vi-VN" sz="3000" b="1">
                <a:solidFill>
                  <a:srgbClr val="FFFF00"/>
                </a:solidFill>
                <a:latin typeface="Calibri" pitchFamily="34" charset="0"/>
                <a:cs typeface="Calibri" pitchFamily="34" charset="0"/>
              </a:rPr>
              <a:t>tăng </a:t>
            </a:r>
            <a:r>
              <a:rPr lang="en-US" sz="3000" b="1" smtClean="0">
                <a:solidFill>
                  <a:schemeClr val="bg1"/>
                </a:solidFill>
                <a:latin typeface="Calibri" pitchFamily="34" charset="0"/>
                <a:cs typeface="Calibri" pitchFamily="34" charset="0"/>
              </a:rPr>
              <a:t>2,9 </a:t>
            </a:r>
            <a:r>
              <a:rPr lang="en-US" sz="3000" b="1" dirty="0" err="1" smtClean="0">
                <a:solidFill>
                  <a:schemeClr val="bg1"/>
                </a:solidFill>
                <a:latin typeface="Calibri" pitchFamily="34" charset="0"/>
                <a:cs typeface="Calibri" pitchFamily="34" charset="0"/>
              </a:rPr>
              <a:t>tỉ</a:t>
            </a:r>
            <a:r>
              <a:rPr lang="en-US" sz="3000" b="1" dirty="0" smtClean="0">
                <a:solidFill>
                  <a:schemeClr val="bg1"/>
                </a:solidFill>
                <a:latin typeface="Calibri" pitchFamily="34" charset="0"/>
                <a:cs typeface="Calibri" pitchFamily="34" charset="0"/>
              </a:rPr>
              <a:t> </a:t>
            </a:r>
            <a:r>
              <a:rPr lang="en-US" sz="3000" b="1" err="1" smtClean="0">
                <a:solidFill>
                  <a:schemeClr val="bg1"/>
                </a:solidFill>
                <a:latin typeface="Calibri" pitchFamily="34" charset="0"/>
                <a:cs typeface="Calibri" pitchFamily="34" charset="0"/>
              </a:rPr>
              <a:t>cái</a:t>
            </a:r>
            <a:r>
              <a:rPr lang="en-US" sz="3000" b="1" smtClean="0">
                <a:solidFill>
                  <a:schemeClr val="bg1"/>
                </a:solidFill>
                <a:latin typeface="Calibri" pitchFamily="34" charset="0"/>
                <a:cs typeface="Calibri" pitchFamily="34" charset="0"/>
              </a:rPr>
              <a:t> , tăng </a:t>
            </a:r>
            <a:r>
              <a:rPr lang="en-US" sz="3000" b="1">
                <a:solidFill>
                  <a:srgbClr val="FFFF00"/>
                </a:solidFill>
                <a:latin typeface="Calibri" pitchFamily="34" charset="0"/>
                <a:cs typeface="Calibri" pitchFamily="34" charset="0"/>
              </a:rPr>
              <a:t>2,1 </a:t>
            </a:r>
            <a:r>
              <a:rPr lang="en-US" sz="3000" b="1" smtClean="0">
                <a:solidFill>
                  <a:srgbClr val="FFFF00"/>
                </a:solidFill>
                <a:latin typeface="Calibri" pitchFamily="34" charset="0"/>
                <a:cs typeface="Calibri" pitchFamily="34" charset="0"/>
              </a:rPr>
              <a:t>lần</a:t>
            </a:r>
            <a:endParaRPr lang="vi-VN" sz="3000" b="1" dirty="0">
              <a:solidFill>
                <a:srgbClr val="FFFF00"/>
              </a:solidFill>
              <a:latin typeface="Calibri" pitchFamily="34" charset="0"/>
              <a:cs typeface="Calibri" pitchFamily="34" charset="0"/>
            </a:endParaRPr>
          </a:p>
        </p:txBody>
      </p:sp>
      <p:sp>
        <p:nvSpPr>
          <p:cNvPr id="10" name="TextBox 25"/>
          <p:cNvSpPr txBox="1"/>
          <p:nvPr/>
        </p:nvSpPr>
        <p:spPr>
          <a:xfrm>
            <a:off x="129802" y="5113702"/>
            <a:ext cx="11785600" cy="495905"/>
          </a:xfrm>
          <a:prstGeom prst="rect">
            <a:avLst/>
          </a:prstGeom>
          <a:solidFill>
            <a:srgbClr val="012F7F"/>
          </a:solidFill>
        </p:spPr>
        <p:txBody>
          <a:bodyPr wrap="square" lIns="0" tIns="0" rIns="0" bIns="0" rtlCol="0" anchor="t">
            <a:spAutoFit/>
          </a:bodyPr>
          <a:lstStyle/>
          <a:p>
            <a:pPr marL="194290" lvl="1" algn="just">
              <a:lnSpc>
                <a:spcPts val="4067"/>
              </a:lnSpc>
            </a:pPr>
            <a:r>
              <a:rPr lang="en-US" sz="3000" b="1" dirty="0">
                <a:solidFill>
                  <a:schemeClr val="bg1"/>
                </a:solidFill>
                <a:latin typeface="Calibri" pitchFamily="34" charset="0"/>
                <a:cs typeface="Calibri" pitchFamily="34" charset="0"/>
              </a:rPr>
              <a:t>- </a:t>
            </a:r>
            <a:r>
              <a:rPr lang="vi-VN" sz="3000" b="1" dirty="0">
                <a:solidFill>
                  <a:schemeClr val="bg1"/>
                </a:solidFill>
                <a:latin typeface="Calibri" pitchFamily="34" charset="0"/>
                <a:cs typeface="Calibri" pitchFamily="34" charset="0"/>
              </a:rPr>
              <a:t>Sản lượng </a:t>
            </a:r>
            <a:r>
              <a:rPr lang="vi-VN" sz="3000" b="1" dirty="0" smtClean="0">
                <a:solidFill>
                  <a:srgbClr val="FFFF00"/>
                </a:solidFill>
                <a:latin typeface="Calibri" pitchFamily="34" charset="0"/>
                <a:cs typeface="Calibri" pitchFamily="34" charset="0"/>
              </a:rPr>
              <a:t>GIÀY, DÉP DA </a:t>
            </a:r>
            <a:r>
              <a:rPr lang="en-US" sz="3000" b="1" err="1" smtClean="0">
                <a:solidFill>
                  <a:srgbClr val="FFFF00"/>
                </a:solidFill>
                <a:latin typeface="Calibri" pitchFamily="34" charset="0"/>
                <a:cs typeface="Calibri" pitchFamily="34" charset="0"/>
              </a:rPr>
              <a:t>tăng</a:t>
            </a:r>
            <a:r>
              <a:rPr lang="en-US" sz="3000" b="1" smtClean="0">
                <a:solidFill>
                  <a:srgbClr val="FFFF00"/>
                </a:solidFill>
                <a:latin typeface="Calibri" pitchFamily="34" charset="0"/>
                <a:cs typeface="Calibri" pitchFamily="34" charset="0"/>
              </a:rPr>
              <a:t> </a:t>
            </a:r>
            <a:r>
              <a:rPr lang="en-US" sz="3000" b="1" smtClean="0">
                <a:solidFill>
                  <a:schemeClr val="bg1"/>
                </a:solidFill>
                <a:latin typeface="Calibri" pitchFamily="34" charset="0"/>
                <a:cs typeface="Calibri" pitchFamily="34" charset="0"/>
              </a:rPr>
              <a:t>124,8</a:t>
            </a:r>
            <a:r>
              <a:rPr lang="vi-VN" sz="3000" b="1" smtClean="0">
                <a:solidFill>
                  <a:schemeClr val="bg1"/>
                </a:solidFill>
                <a:latin typeface="Calibri" pitchFamily="34" charset="0"/>
                <a:cs typeface="Calibri" pitchFamily="34" charset="0"/>
              </a:rPr>
              <a:t> </a:t>
            </a:r>
            <a:r>
              <a:rPr lang="vi-VN" sz="3000" b="1" dirty="0">
                <a:solidFill>
                  <a:schemeClr val="bg1"/>
                </a:solidFill>
                <a:latin typeface="Calibri" pitchFamily="34" charset="0"/>
                <a:cs typeface="Calibri" pitchFamily="34" charset="0"/>
              </a:rPr>
              <a:t>triệu </a:t>
            </a:r>
            <a:r>
              <a:rPr lang="en-US" sz="3000" b="1" err="1">
                <a:solidFill>
                  <a:schemeClr val="bg1"/>
                </a:solidFill>
                <a:latin typeface="Calibri" pitchFamily="34" charset="0"/>
                <a:cs typeface="Calibri" pitchFamily="34" charset="0"/>
              </a:rPr>
              <a:t>đôi</a:t>
            </a:r>
            <a:r>
              <a:rPr lang="vi-VN" sz="3000" b="1">
                <a:solidFill>
                  <a:schemeClr val="bg1"/>
                </a:solidFill>
                <a:latin typeface="Calibri" pitchFamily="34" charset="0"/>
                <a:cs typeface="Calibri" pitchFamily="34" charset="0"/>
              </a:rPr>
              <a:t> </a:t>
            </a:r>
            <a:r>
              <a:rPr lang="en-US" sz="3000" b="1" smtClean="0">
                <a:solidFill>
                  <a:schemeClr val="bg1"/>
                </a:solidFill>
                <a:latin typeface="Calibri" pitchFamily="34" charset="0"/>
                <a:cs typeface="Calibri" pitchFamily="34" charset="0"/>
              </a:rPr>
              <a:t>; tăng </a:t>
            </a:r>
            <a:r>
              <a:rPr lang="en-US" sz="3000" b="1" smtClean="0">
                <a:solidFill>
                  <a:srgbClr val="FFFF00"/>
                </a:solidFill>
                <a:latin typeface="Calibri" pitchFamily="34" charset="0"/>
                <a:cs typeface="Calibri" pitchFamily="34" charset="0"/>
              </a:rPr>
              <a:t>1,7 lần</a:t>
            </a:r>
            <a:endParaRPr lang="vi-VN" sz="3000" b="1" dirty="0">
              <a:solidFill>
                <a:schemeClr val="bg1"/>
              </a:solidFill>
              <a:latin typeface="Calibri" pitchFamily="34" charset="0"/>
              <a:cs typeface="Calibri"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767711985"/>
              </p:ext>
            </p:extLst>
          </p:nvPr>
        </p:nvGraphicFramePr>
        <p:xfrm>
          <a:off x="129802" y="1635645"/>
          <a:ext cx="11769557" cy="2773680"/>
        </p:xfrm>
        <a:graphic>
          <a:graphicData uri="http://schemas.openxmlformats.org/drawingml/2006/table">
            <a:tbl>
              <a:tblPr firstRow="1" firstCol="1" bandRow="1">
                <a:tableStyleId>{5C22544A-7EE6-4342-B048-85BDC9FD1C3A}</a:tableStyleId>
              </a:tblPr>
              <a:tblGrid>
                <a:gridCol w="5027603">
                  <a:extLst>
                    <a:ext uri="{9D8B030D-6E8A-4147-A177-3AD203B41FA5}">
                      <a16:colId xmlns="" xmlns:a16="http://schemas.microsoft.com/office/drawing/2014/main" val="2025142244"/>
                    </a:ext>
                  </a:extLst>
                </a:gridCol>
                <a:gridCol w="2246548">
                  <a:extLst>
                    <a:ext uri="{9D8B030D-6E8A-4147-A177-3AD203B41FA5}">
                      <a16:colId xmlns="" xmlns:a16="http://schemas.microsoft.com/office/drawing/2014/main" val="3625229724"/>
                    </a:ext>
                  </a:extLst>
                </a:gridCol>
                <a:gridCol w="2247703">
                  <a:extLst>
                    <a:ext uri="{9D8B030D-6E8A-4147-A177-3AD203B41FA5}">
                      <a16:colId xmlns="" xmlns:a16="http://schemas.microsoft.com/office/drawing/2014/main" val="268133812"/>
                    </a:ext>
                  </a:extLst>
                </a:gridCol>
                <a:gridCol w="2247703">
                  <a:extLst>
                    <a:ext uri="{9D8B030D-6E8A-4147-A177-3AD203B41FA5}">
                      <a16:colId xmlns="" xmlns:a16="http://schemas.microsoft.com/office/drawing/2014/main" val="1662943459"/>
                    </a:ext>
                  </a:extLst>
                </a:gridCol>
              </a:tblGrid>
              <a:tr h="650240">
                <a:tc>
                  <a:txBody>
                    <a:bodyPr/>
                    <a:lstStyle/>
                    <a:p>
                      <a:pPr algn="just">
                        <a:lnSpc>
                          <a:spcPct val="100000"/>
                        </a:lnSpc>
                        <a:spcAft>
                          <a:spcPts val="0"/>
                        </a:spcAft>
                      </a:pPr>
                      <a:r>
                        <a:rPr lang="vi-VN" sz="2800" dirty="0">
                          <a:effectLst/>
                          <a:latin typeface="Calibri" pitchFamily="34" charset="0"/>
                          <a:cs typeface="Calibri" pitchFamily="34" charset="0"/>
                        </a:rPr>
                        <a:t>                       Năm</a:t>
                      </a:r>
                      <a:endParaRPr lang="en-US" sz="2800" dirty="0">
                        <a:effectLst/>
                        <a:latin typeface="Calibri" pitchFamily="34" charset="0"/>
                        <a:cs typeface="Calibri" pitchFamily="34" charset="0"/>
                      </a:endParaRPr>
                    </a:p>
                    <a:p>
                      <a:pPr algn="just">
                        <a:lnSpc>
                          <a:spcPct val="100000"/>
                        </a:lnSpc>
                        <a:spcAft>
                          <a:spcPts val="0"/>
                        </a:spcAft>
                      </a:pPr>
                      <a:r>
                        <a:rPr lang="vi-VN" sz="2800" dirty="0">
                          <a:effectLst/>
                          <a:latin typeface="Calibri" pitchFamily="34" charset="0"/>
                          <a:cs typeface="Calibri" pitchFamily="34" charset="0"/>
                        </a:rPr>
                        <a:t>Sản phẩm</a:t>
                      </a:r>
                      <a:endParaRPr lang="en-US" sz="2800"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a:txBody>
                    <a:bodyPr/>
                    <a:lstStyle/>
                    <a:p>
                      <a:pPr algn="just">
                        <a:lnSpc>
                          <a:spcPct val="100000"/>
                        </a:lnSpc>
                        <a:spcAft>
                          <a:spcPts val="0"/>
                        </a:spcAft>
                      </a:pPr>
                      <a:r>
                        <a:rPr lang="en-US" sz="2800">
                          <a:effectLst/>
                          <a:latin typeface="Calibri" pitchFamily="34" charset="0"/>
                          <a:cs typeface="Calibri" pitchFamily="34" charset="0"/>
                        </a:rPr>
                        <a:t>2010</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en-US" sz="2800">
                          <a:effectLst/>
                          <a:latin typeface="Calibri" pitchFamily="34" charset="0"/>
                          <a:cs typeface="Calibri" pitchFamily="34" charset="0"/>
                        </a:rPr>
                        <a:t>2015</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en-US" sz="2800">
                          <a:effectLst/>
                          <a:latin typeface="Calibri" pitchFamily="34" charset="0"/>
                          <a:cs typeface="Calibri" pitchFamily="34" charset="0"/>
                        </a:rPr>
                        <a:t>2021</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604583018"/>
                  </a:ext>
                </a:extLst>
              </a:tr>
              <a:tr h="325120">
                <a:tc>
                  <a:txBody>
                    <a:bodyPr/>
                    <a:lstStyle/>
                    <a:p>
                      <a:pPr algn="just">
                        <a:lnSpc>
                          <a:spcPct val="150000"/>
                        </a:lnSpc>
                        <a:spcAft>
                          <a:spcPts val="0"/>
                        </a:spcAft>
                      </a:pPr>
                      <a:r>
                        <a:rPr lang="en-US" sz="2800" dirty="0" err="1">
                          <a:effectLst/>
                          <a:latin typeface="Calibri" pitchFamily="34" charset="0"/>
                          <a:cs typeface="Calibri" pitchFamily="34" charset="0"/>
                        </a:rPr>
                        <a:t>Vải</a:t>
                      </a:r>
                      <a:r>
                        <a:rPr lang="en-US" sz="2800" dirty="0">
                          <a:effectLst/>
                          <a:latin typeface="Calibri" pitchFamily="34" charset="0"/>
                          <a:cs typeface="Calibri" pitchFamily="34" charset="0"/>
                        </a:rPr>
                        <a:t> (</a:t>
                      </a:r>
                      <a:r>
                        <a:rPr lang="en-US" sz="2800" err="1">
                          <a:effectLst/>
                          <a:latin typeface="Calibri" pitchFamily="34" charset="0"/>
                          <a:cs typeface="Calibri" pitchFamily="34" charset="0"/>
                        </a:rPr>
                        <a:t>tỉ</a:t>
                      </a:r>
                      <a:r>
                        <a:rPr lang="en-US" sz="2800">
                          <a:effectLst/>
                          <a:latin typeface="Calibri" pitchFamily="34" charset="0"/>
                          <a:cs typeface="Calibri" pitchFamily="34" charset="0"/>
                        </a:rPr>
                        <a:t> </a:t>
                      </a:r>
                      <a:r>
                        <a:rPr lang="en-US" sz="2800" smtClean="0">
                          <a:effectLst/>
                          <a:latin typeface="Calibri" pitchFamily="34" charset="0"/>
                          <a:cs typeface="Calibri" pitchFamily="34" charset="0"/>
                        </a:rPr>
                        <a:t>m</a:t>
                      </a:r>
                      <a:r>
                        <a:rPr lang="en-US" sz="2800" baseline="30000" smtClean="0">
                          <a:effectLst/>
                          <a:latin typeface="Calibri" pitchFamily="34" charset="0"/>
                          <a:cs typeface="Calibri" pitchFamily="34" charset="0"/>
                        </a:rPr>
                        <a:t>2</a:t>
                      </a:r>
                      <a:r>
                        <a:rPr lang="en-US" sz="2800" smtClean="0">
                          <a:effectLst/>
                          <a:latin typeface="Calibri" pitchFamily="34" charset="0"/>
                          <a:cs typeface="Calibri" pitchFamily="34" charset="0"/>
                        </a:rPr>
                        <a:t>)</a:t>
                      </a:r>
                      <a:endParaRPr lang="en-US" sz="2800"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b="1">
                          <a:effectLst/>
                          <a:latin typeface="Calibri" pitchFamily="34" charset="0"/>
                          <a:cs typeface="Calibri" pitchFamily="34" charset="0"/>
                        </a:rPr>
                        <a:t>1,1</a:t>
                      </a:r>
                      <a:endParaRPr lang="en-US" sz="28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b="1">
                          <a:effectLst/>
                          <a:latin typeface="Calibri" pitchFamily="34" charset="0"/>
                          <a:cs typeface="Calibri" pitchFamily="34" charset="0"/>
                        </a:rPr>
                        <a:t>1,5</a:t>
                      </a:r>
                      <a:endParaRPr lang="en-US" sz="28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b="1">
                          <a:effectLst/>
                          <a:latin typeface="Calibri" pitchFamily="34" charset="0"/>
                          <a:cs typeface="Calibri" pitchFamily="34" charset="0"/>
                        </a:rPr>
                        <a:t>2,5</a:t>
                      </a:r>
                      <a:endParaRPr lang="en-US" sz="28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393228571"/>
                  </a:ext>
                </a:extLst>
              </a:tr>
              <a:tr h="325120">
                <a:tc>
                  <a:txBody>
                    <a:bodyPr/>
                    <a:lstStyle/>
                    <a:p>
                      <a:pPr algn="just">
                        <a:lnSpc>
                          <a:spcPct val="150000"/>
                        </a:lnSpc>
                        <a:spcAft>
                          <a:spcPts val="0"/>
                        </a:spcAft>
                      </a:pPr>
                      <a:r>
                        <a:rPr lang="vi-VN" sz="2800" dirty="0">
                          <a:effectLst/>
                          <a:latin typeface="Calibri" pitchFamily="34" charset="0"/>
                          <a:cs typeface="Calibri" pitchFamily="34" charset="0"/>
                        </a:rPr>
                        <a:t>Quần áo mặc thường (tỉ cái)</a:t>
                      </a:r>
                      <a:endParaRPr lang="en-US" sz="2800"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b="1">
                          <a:effectLst/>
                          <a:latin typeface="Calibri" pitchFamily="34" charset="0"/>
                          <a:cs typeface="Calibri" pitchFamily="34" charset="0"/>
                        </a:rPr>
                        <a:t>2,6</a:t>
                      </a:r>
                      <a:endParaRPr lang="en-US" sz="28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b="1">
                          <a:effectLst/>
                          <a:latin typeface="Calibri" pitchFamily="34" charset="0"/>
                          <a:cs typeface="Calibri" pitchFamily="34" charset="0"/>
                        </a:rPr>
                        <a:t>4,3</a:t>
                      </a:r>
                      <a:endParaRPr lang="en-US" sz="28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b="1">
                          <a:effectLst/>
                          <a:latin typeface="Calibri" pitchFamily="34" charset="0"/>
                          <a:cs typeface="Calibri" pitchFamily="34" charset="0"/>
                        </a:rPr>
                        <a:t>5,5</a:t>
                      </a:r>
                      <a:endParaRPr lang="en-US" sz="28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445969493"/>
                  </a:ext>
                </a:extLst>
              </a:tr>
              <a:tr h="325120">
                <a:tc>
                  <a:txBody>
                    <a:bodyPr/>
                    <a:lstStyle/>
                    <a:p>
                      <a:pPr algn="just">
                        <a:lnSpc>
                          <a:spcPct val="150000"/>
                        </a:lnSpc>
                        <a:spcAft>
                          <a:spcPts val="0"/>
                        </a:spcAft>
                      </a:pPr>
                      <a:r>
                        <a:rPr lang="vi-VN" sz="2800" dirty="0">
                          <a:effectLst/>
                          <a:latin typeface="Calibri" pitchFamily="34" charset="0"/>
                          <a:cs typeface="Calibri" pitchFamily="34" charset="0"/>
                        </a:rPr>
                        <a:t>Giày, dép da (triệu đôi)</a:t>
                      </a:r>
                      <a:endParaRPr lang="en-US" sz="2800"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800" b="1">
                          <a:effectLst/>
                          <a:latin typeface="Calibri" pitchFamily="34" charset="0"/>
                          <a:cs typeface="Calibri" pitchFamily="34" charset="0"/>
                        </a:rPr>
                        <a:t>192,2</a:t>
                      </a:r>
                      <a:endParaRPr lang="en-US" sz="28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800" b="1">
                          <a:effectLst/>
                          <a:latin typeface="Calibri" pitchFamily="34" charset="0"/>
                          <a:cs typeface="Calibri" pitchFamily="34" charset="0"/>
                        </a:rPr>
                        <a:t>253,0</a:t>
                      </a:r>
                      <a:endParaRPr lang="en-US" sz="28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800" b="1" dirty="0">
                          <a:effectLst/>
                          <a:latin typeface="Calibri" pitchFamily="34" charset="0"/>
                          <a:cs typeface="Calibri" pitchFamily="34" charset="0"/>
                        </a:rPr>
                        <a:t>317,0</a:t>
                      </a:r>
                      <a:endParaRPr lang="en-US" sz="2800" b="1"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0400808"/>
                  </a:ext>
                </a:extLst>
              </a:tr>
            </a:tbl>
          </a:graphicData>
        </a:graphic>
      </p:graphicFrame>
      <p:sp>
        <p:nvSpPr>
          <p:cNvPr id="12" name="Rectangle 11"/>
          <p:cNvSpPr/>
          <p:nvPr/>
        </p:nvSpPr>
        <p:spPr>
          <a:xfrm>
            <a:off x="2096801" y="583195"/>
            <a:ext cx="9685283" cy="892546"/>
          </a:xfrm>
          <a:prstGeom prst="rect">
            <a:avLst/>
          </a:prstGeom>
        </p:spPr>
        <p:txBody>
          <a:bodyPr wrap="square" lIns="60954" tIns="30477" rIns="60954" bIns="30477">
            <a:spAutoFit/>
          </a:bodyPr>
          <a:lstStyle/>
          <a:p>
            <a:pPr algn="ctr"/>
            <a:r>
              <a:rPr lang="vi-VN" sz="2700" b="1">
                <a:latin typeface="Calibri" pitchFamily="34" charset="0"/>
                <a:cs typeface="Calibri" pitchFamily="34" charset="0"/>
              </a:rPr>
              <a:t>Bảng </a:t>
            </a:r>
            <a:r>
              <a:rPr lang="vi-VN" sz="2700" b="1" smtClean="0">
                <a:latin typeface="Calibri" pitchFamily="34" charset="0"/>
                <a:cs typeface="Calibri" pitchFamily="34" charset="0"/>
              </a:rPr>
              <a:t>7.</a:t>
            </a:r>
            <a:r>
              <a:rPr lang="en-US" sz="2700" b="1" smtClean="0">
                <a:latin typeface="Calibri" pitchFamily="34" charset="0"/>
                <a:cs typeface="Calibri" pitchFamily="34" charset="0"/>
              </a:rPr>
              <a:t>3</a:t>
            </a:r>
            <a:r>
              <a:rPr lang="vi-VN" sz="2700" b="1" smtClean="0">
                <a:latin typeface="Calibri" pitchFamily="34" charset="0"/>
                <a:cs typeface="Calibri" pitchFamily="34" charset="0"/>
              </a:rPr>
              <a:t>. </a:t>
            </a:r>
            <a:r>
              <a:rPr lang="en-US" sz="2700" b="1" smtClean="0">
                <a:latin typeface="Calibri" pitchFamily="34" charset="0"/>
                <a:cs typeface="Calibri" pitchFamily="34" charset="0"/>
              </a:rPr>
              <a:t>Một số sản phẩm của ngành công nghiệp dệt và sản xuất trang phục; sản xuất giày, dép ở nước ta, giai đoạn</a:t>
            </a:r>
            <a:r>
              <a:rPr lang="vi-VN" sz="2700" b="1" smtClean="0">
                <a:latin typeface="Calibri" pitchFamily="34" charset="0"/>
                <a:cs typeface="Calibri" pitchFamily="34" charset="0"/>
              </a:rPr>
              <a:t> </a:t>
            </a:r>
            <a:r>
              <a:rPr lang="vi-VN" sz="2700" b="1">
                <a:latin typeface="Calibri" pitchFamily="34" charset="0"/>
                <a:cs typeface="Calibri" pitchFamily="34" charset="0"/>
              </a:rPr>
              <a:t>2010 </a:t>
            </a:r>
            <a:r>
              <a:rPr lang="en-US" sz="2700" b="1" smtClean="0">
                <a:latin typeface="Calibri" pitchFamily="34" charset="0"/>
                <a:cs typeface="Calibri" pitchFamily="34" charset="0"/>
              </a:rPr>
              <a:t>-</a:t>
            </a:r>
            <a:r>
              <a:rPr lang="vi-VN" sz="2700" b="1" smtClean="0">
                <a:latin typeface="Calibri" pitchFamily="34" charset="0"/>
                <a:cs typeface="Calibri" pitchFamily="34" charset="0"/>
              </a:rPr>
              <a:t> </a:t>
            </a:r>
            <a:r>
              <a:rPr lang="vi-VN" sz="2700" b="1" dirty="0">
                <a:latin typeface="Calibri" pitchFamily="34" charset="0"/>
                <a:cs typeface="Calibri" pitchFamily="34" charset="0"/>
              </a:rPr>
              <a:t>2021</a:t>
            </a:r>
            <a:endParaRPr lang="en-US" sz="2700" b="1" dirty="0">
              <a:latin typeface="Calibri" pitchFamily="34" charset="0"/>
              <a:cs typeface="Calibri" pitchFamily="34"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31" y="100783"/>
            <a:ext cx="2202953" cy="1211859"/>
          </a:xfrm>
          <a:prstGeom prst="rect">
            <a:avLst/>
          </a:prstGeom>
        </p:spPr>
      </p:pic>
      <p:sp>
        <p:nvSpPr>
          <p:cNvPr id="14" name="TextBox 36"/>
          <p:cNvSpPr txBox="1"/>
          <p:nvPr/>
        </p:nvSpPr>
        <p:spPr>
          <a:xfrm>
            <a:off x="5365745" y="13042"/>
            <a:ext cx="6013455" cy="615553"/>
          </a:xfrm>
          <a:prstGeom prst="rect">
            <a:avLst/>
          </a:prstGeom>
        </p:spPr>
        <p:txBody>
          <a:bodyPr wrap="square" lIns="0" tIns="0" rIns="0" bIns="0" rtlCol="0" anchor="t">
            <a:spAutoFit/>
          </a:bodyPr>
          <a:lstStyle/>
          <a:p>
            <a:pPr algn="ctr" defTabSz="609539">
              <a:defRPr/>
            </a:pPr>
            <a:r>
              <a:rPr lang="en-US" sz="4000" b="1" smtClean="0">
                <a:solidFill>
                  <a:srgbClr val="000B5D"/>
                </a:solidFill>
                <a:latin typeface="Calibri" pitchFamily="34" charset="0"/>
                <a:cs typeface="Calibri" pitchFamily="34" charset="0"/>
              </a:rPr>
              <a:t>NHẬN XÉT BẢNG </a:t>
            </a:r>
            <a:r>
              <a:rPr lang="en-US" sz="4000" b="1" dirty="0" smtClean="0">
                <a:solidFill>
                  <a:srgbClr val="000B5D"/>
                </a:solidFill>
                <a:latin typeface="Calibri" pitchFamily="34" charset="0"/>
                <a:cs typeface="Calibri" pitchFamily="34" charset="0"/>
              </a:rPr>
              <a:t>SỐ LIỆU</a:t>
            </a:r>
            <a:endParaRPr lang="en-US" sz="4000" b="1" dirty="0">
              <a:solidFill>
                <a:srgbClr val="000B5D"/>
              </a:solidFill>
              <a:latin typeface="Calibri" pitchFamily="34" charset="0"/>
              <a:cs typeface="Calibri" pitchFamily="34" charset="0"/>
            </a:endParaRPr>
          </a:p>
        </p:txBody>
      </p:sp>
      <p:sp>
        <p:nvSpPr>
          <p:cNvPr id="15" name="TextBox 8"/>
          <p:cNvSpPr txBox="1"/>
          <p:nvPr/>
        </p:nvSpPr>
        <p:spPr>
          <a:xfrm>
            <a:off x="2895600" y="3813"/>
            <a:ext cx="3409908" cy="615553"/>
          </a:xfrm>
          <a:prstGeom prst="rect">
            <a:avLst/>
          </a:prstGeom>
        </p:spPr>
        <p:txBody>
          <a:bodyPr wrap="square" lIns="0" tIns="0" rIns="0" bIns="0" rtlCol="0" anchor="t">
            <a:spAutoFit/>
          </a:bodyPr>
          <a:lstStyle/>
          <a:p>
            <a:pPr algn="just" defTabSz="609539">
              <a:defRPr/>
            </a:pPr>
            <a:r>
              <a:rPr lang="en-US" sz="4000" b="1" smtClean="0">
                <a:solidFill>
                  <a:srgbClr val="FF0000"/>
                </a:solidFill>
                <a:latin typeface="Calibri" pitchFamily="34" charset="0"/>
                <a:cs typeface="Calibri" pitchFamily="34" charset="0"/>
              </a:rPr>
              <a:t>Bài tập nhỏ</a:t>
            </a:r>
            <a:endParaRPr lang="en-US" sz="4000" b="1" dirty="0">
              <a:solidFill>
                <a:srgbClr val="FF0000"/>
              </a:solidFill>
              <a:latin typeface="Calibri" pitchFamily="34" charset="0"/>
              <a:cs typeface="Calibri" pitchFamily="34" charset="0"/>
            </a:endParaRPr>
          </a:p>
        </p:txBody>
      </p:sp>
      <p:sp>
        <p:nvSpPr>
          <p:cNvPr id="16" name="TextBox 25"/>
          <p:cNvSpPr txBox="1"/>
          <p:nvPr/>
        </p:nvSpPr>
        <p:spPr>
          <a:xfrm>
            <a:off x="183932" y="4408208"/>
            <a:ext cx="11787154" cy="525785"/>
          </a:xfrm>
          <a:prstGeom prst="rect">
            <a:avLst/>
          </a:prstGeom>
          <a:solidFill>
            <a:srgbClr val="012F7F"/>
          </a:solidFill>
        </p:spPr>
        <p:txBody>
          <a:bodyPr wrap="square" lIns="0" tIns="0" rIns="0" bIns="0" rtlCol="0" anchor="t">
            <a:spAutoFit/>
          </a:bodyPr>
          <a:lstStyle/>
          <a:p>
            <a:pPr marL="194290" lvl="1" algn="just">
              <a:lnSpc>
                <a:spcPts val="4067"/>
              </a:lnSpc>
            </a:pPr>
            <a:r>
              <a:rPr lang="en-US" sz="2900" b="1" smtClean="0">
                <a:solidFill>
                  <a:schemeClr val="bg1">
                    <a:lumMod val="95000"/>
                  </a:schemeClr>
                </a:solidFill>
                <a:latin typeface="Calibri" pitchFamily="34" charset="0"/>
                <a:cs typeface="Calibri" pitchFamily="34" charset="0"/>
              </a:rPr>
              <a:t>- Giai đoạn 2010 - 2021:</a:t>
            </a:r>
            <a:endParaRPr lang="en-US" sz="2900" b="1" smtClean="0">
              <a:solidFill>
                <a:prstClr val="white"/>
              </a:solidFill>
              <a:latin typeface="Calibri" pitchFamily="34" charset="0"/>
              <a:cs typeface="Calibri" pitchFamily="34" charset="0"/>
            </a:endParaRPr>
          </a:p>
        </p:txBody>
      </p:sp>
    </p:spTree>
    <p:extLst>
      <p:ext uri="{BB962C8B-B14F-4D97-AF65-F5344CB8AC3E}">
        <p14:creationId xmlns:p14="http://schemas.microsoft.com/office/powerpoint/2010/main" val="13521462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xit" presetSubtype="0" fill="hold" grpId="1" nodeType="clickEffect">
                                  <p:stCondLst>
                                    <p:cond delay="0"/>
                                  </p:stCondLst>
                                  <p:childTnLst>
                                    <p:anim calcmode="lin" valueType="num">
                                      <p:cBhvr>
                                        <p:cTn id="16" dur="1000"/>
                                        <p:tgtEl>
                                          <p:spTgt spid="8"/>
                                        </p:tgtEl>
                                        <p:attrNameLst>
                                          <p:attrName>ppt_x</p:attrName>
                                        </p:attrNameLst>
                                      </p:cBhvr>
                                      <p:tavLst>
                                        <p:tav tm="0">
                                          <p:val>
                                            <p:strVal val="ppt_x"/>
                                          </p:val>
                                        </p:tav>
                                        <p:tav tm="100000">
                                          <p:val>
                                            <p:strVal val="ppt_x-.2"/>
                                          </p:val>
                                        </p:tav>
                                      </p:tavLst>
                                    </p:anim>
                                    <p:anim calcmode="lin" valueType="num">
                                      <p:cBhvr>
                                        <p:cTn id="17" dur="1000"/>
                                        <p:tgtEl>
                                          <p:spTgt spid="8"/>
                                        </p:tgtEl>
                                        <p:attrNameLst>
                                          <p:attrName>ppt_y</p:attrName>
                                        </p:attrNameLst>
                                      </p:cBhvr>
                                      <p:tavLst>
                                        <p:tav tm="0">
                                          <p:val>
                                            <p:strVal val="ppt_y"/>
                                          </p:val>
                                        </p:tav>
                                        <p:tav tm="100000">
                                          <p:val>
                                            <p:strVal val="ppt_y"/>
                                          </p:val>
                                        </p:tav>
                                      </p:tavLst>
                                    </p:anim>
                                    <p:animEffect transition="out" filter="fade">
                                      <p:cBhvr>
                                        <p:cTn id="18" dur="1000"/>
                                        <p:tgtEl>
                                          <p:spTgt spid="8"/>
                                        </p:tgtEl>
                                      </p:cBhvr>
                                    </p:animEffect>
                                    <p:set>
                                      <p:cBhvr>
                                        <p:cTn id="19" dur="1" fill="hold">
                                          <p:stCondLst>
                                            <p:cond delay="9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xit" presetSubtype="0" fill="hold" grpId="1" nodeType="clickEffect">
                                  <p:stCondLst>
                                    <p:cond delay="0"/>
                                  </p:stCondLst>
                                  <p:childTnLst>
                                    <p:anim calcmode="lin" valueType="num">
                                      <p:cBhvr>
                                        <p:cTn id="28" dur="1000"/>
                                        <p:tgtEl>
                                          <p:spTgt spid="9"/>
                                        </p:tgtEl>
                                        <p:attrNameLst>
                                          <p:attrName>ppt_x</p:attrName>
                                        </p:attrNameLst>
                                      </p:cBhvr>
                                      <p:tavLst>
                                        <p:tav tm="0">
                                          <p:val>
                                            <p:strVal val="ppt_x"/>
                                          </p:val>
                                        </p:tav>
                                        <p:tav tm="100000">
                                          <p:val>
                                            <p:strVal val="ppt_x-.2"/>
                                          </p:val>
                                        </p:tav>
                                      </p:tavLst>
                                    </p:anim>
                                    <p:anim calcmode="lin" valueType="num">
                                      <p:cBhvr>
                                        <p:cTn id="29" dur="1000"/>
                                        <p:tgtEl>
                                          <p:spTgt spid="9"/>
                                        </p:tgtEl>
                                        <p:attrNameLst>
                                          <p:attrName>ppt_y</p:attrName>
                                        </p:attrNameLst>
                                      </p:cBhvr>
                                      <p:tavLst>
                                        <p:tav tm="0">
                                          <p:val>
                                            <p:strVal val="ppt_y"/>
                                          </p:val>
                                        </p:tav>
                                        <p:tav tm="100000">
                                          <p:val>
                                            <p:strVal val="ppt_y"/>
                                          </p:val>
                                        </p:tav>
                                      </p:tavLst>
                                    </p:anim>
                                    <p:animEffect transition="out" filter="fade">
                                      <p:cBhvr>
                                        <p:cTn id="30" dur="1000"/>
                                        <p:tgtEl>
                                          <p:spTgt spid="9"/>
                                        </p:tgtEl>
                                      </p:cBhvr>
                                    </p:animEffect>
                                    <p:set>
                                      <p:cBhvr>
                                        <p:cTn id="31" dur="1" fill="hold">
                                          <p:stCondLst>
                                            <p:cond delay="999"/>
                                          </p:stCondLst>
                                        </p:cTn>
                                        <p:tgtEl>
                                          <p:spTgt spid="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9" presetClass="exit" presetSubtype="0" fill="hold" grpId="1" nodeType="clickEffect">
                                  <p:stCondLst>
                                    <p:cond delay="0"/>
                                  </p:stCondLst>
                                  <p:childTnLst>
                                    <p:anim calcmode="lin" valueType="num">
                                      <p:cBhvr>
                                        <p:cTn id="40" dur="1000"/>
                                        <p:tgtEl>
                                          <p:spTgt spid="10"/>
                                        </p:tgtEl>
                                        <p:attrNameLst>
                                          <p:attrName>ppt_x</p:attrName>
                                        </p:attrNameLst>
                                      </p:cBhvr>
                                      <p:tavLst>
                                        <p:tav tm="0">
                                          <p:val>
                                            <p:strVal val="ppt_x"/>
                                          </p:val>
                                        </p:tav>
                                        <p:tav tm="100000">
                                          <p:val>
                                            <p:strVal val="ppt_x-.2"/>
                                          </p:val>
                                        </p:tav>
                                      </p:tavLst>
                                    </p:anim>
                                    <p:anim calcmode="lin" valueType="num">
                                      <p:cBhvr>
                                        <p:cTn id="41" dur="1000"/>
                                        <p:tgtEl>
                                          <p:spTgt spid="10"/>
                                        </p:tgtEl>
                                        <p:attrNameLst>
                                          <p:attrName>ppt_y</p:attrName>
                                        </p:attrNameLst>
                                      </p:cBhvr>
                                      <p:tavLst>
                                        <p:tav tm="0">
                                          <p:val>
                                            <p:strVal val="ppt_y"/>
                                          </p:val>
                                        </p:tav>
                                        <p:tav tm="100000">
                                          <p:val>
                                            <p:strVal val="ppt_y"/>
                                          </p:val>
                                        </p:tav>
                                      </p:tavLst>
                                    </p:anim>
                                    <p:animEffect transition="out" filter="fade">
                                      <p:cBhvr>
                                        <p:cTn id="42" dur="1000"/>
                                        <p:tgtEl>
                                          <p:spTgt spid="10"/>
                                        </p:tgtEl>
                                      </p:cBhvr>
                                    </p:animEffect>
                                    <p:set>
                                      <p:cBhvr>
                                        <p:cTn id="43"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1" animBg="1"/>
      <p:bldP spid="10" grpId="0" animBg="1"/>
      <p:bldP spid="10" grpId="1" animBg="1"/>
      <p:bldP spid="1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ần hình thành nền công nghiệp hỗ trợ trong ngành dệt may"/>
          <p:cNvPicPr>
            <a:picLocks noChangeAspect="1" noChangeArrowheads="1"/>
          </p:cNvPicPr>
          <p:nvPr/>
        </p:nvPicPr>
        <p:blipFill rotWithShape="1">
          <a:blip r:embed="rId2">
            <a:extLst>
              <a:ext uri="{28A0092B-C50C-407E-A947-70E740481C1C}">
                <a14:useLocalDpi xmlns:a14="http://schemas.microsoft.com/office/drawing/2010/main" val="0"/>
              </a:ext>
            </a:extLst>
          </a:blip>
          <a:srcRect l="36106"/>
          <a:stretch/>
        </p:blipFill>
        <p:spPr bwMode="auto">
          <a:xfrm>
            <a:off x="5638801" y="0"/>
            <a:ext cx="6576923"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27"/>
          <p:cNvGrpSpPr/>
          <p:nvPr/>
        </p:nvGrpSpPr>
        <p:grpSpPr>
          <a:xfrm>
            <a:off x="646427" y="515787"/>
            <a:ext cx="4175985" cy="4418802"/>
            <a:chOff x="0" y="0"/>
            <a:chExt cx="2047176" cy="1067423"/>
          </a:xfrm>
        </p:grpSpPr>
        <p:sp>
          <p:nvSpPr>
            <p:cNvPr id="5" name="Freeform 28"/>
            <p:cNvSpPr/>
            <p:nvPr/>
          </p:nvSpPr>
          <p:spPr>
            <a:xfrm>
              <a:off x="1722" y="0"/>
              <a:ext cx="2043733" cy="1067423"/>
            </a:xfrm>
            <a:custGeom>
              <a:avLst/>
              <a:gdLst/>
              <a:ahLst/>
              <a:cxnLst/>
              <a:rect l="l" t="t" r="r" b="b"/>
              <a:pathLst>
                <a:path w="2043733" h="1067423">
                  <a:moveTo>
                    <a:pt x="2040617" y="546417"/>
                  </a:moveTo>
                  <a:lnTo>
                    <a:pt x="1847092" y="1054718"/>
                  </a:lnTo>
                  <a:cubicBezTo>
                    <a:pt x="1844179" y="1062367"/>
                    <a:pt x="1836844" y="1067423"/>
                    <a:pt x="1828659" y="1067423"/>
                  </a:cubicBezTo>
                  <a:lnTo>
                    <a:pt x="215073" y="1067423"/>
                  </a:lnTo>
                  <a:cubicBezTo>
                    <a:pt x="206888" y="1067423"/>
                    <a:pt x="199553" y="1062367"/>
                    <a:pt x="196641" y="1054718"/>
                  </a:cubicBezTo>
                  <a:lnTo>
                    <a:pt x="3115" y="546417"/>
                  </a:lnTo>
                  <a:cubicBezTo>
                    <a:pt x="0" y="538233"/>
                    <a:pt x="0" y="529190"/>
                    <a:pt x="3115" y="521006"/>
                  </a:cubicBezTo>
                  <a:lnTo>
                    <a:pt x="196641" y="12706"/>
                  </a:lnTo>
                  <a:cubicBezTo>
                    <a:pt x="199553" y="5056"/>
                    <a:pt x="206888" y="0"/>
                    <a:pt x="215073" y="0"/>
                  </a:cubicBezTo>
                  <a:lnTo>
                    <a:pt x="1828659" y="0"/>
                  </a:lnTo>
                  <a:cubicBezTo>
                    <a:pt x="1836844" y="0"/>
                    <a:pt x="1844179" y="5056"/>
                    <a:pt x="1847092" y="12706"/>
                  </a:cubicBezTo>
                  <a:lnTo>
                    <a:pt x="2040617" y="521006"/>
                  </a:lnTo>
                  <a:cubicBezTo>
                    <a:pt x="2043733" y="529190"/>
                    <a:pt x="2043733" y="538233"/>
                    <a:pt x="2040617" y="546417"/>
                  </a:cubicBezTo>
                  <a:close/>
                </a:path>
              </a:pathLst>
            </a:custGeom>
            <a:solidFill>
              <a:srgbClr val="FFFFFF"/>
            </a:solidFill>
            <a:ln w="57150" cap="sq">
              <a:solidFill>
                <a:srgbClr val="000B5D"/>
              </a:solidFill>
              <a:prstDash val="solid"/>
              <a:miter/>
            </a:ln>
          </p:spPr>
        </p:sp>
        <p:sp>
          <p:nvSpPr>
            <p:cNvPr id="6" name="TextBox 29"/>
            <p:cNvSpPr txBox="1"/>
            <p:nvPr/>
          </p:nvSpPr>
          <p:spPr>
            <a:xfrm>
              <a:off x="114300" y="-180975"/>
              <a:ext cx="1818576" cy="1248398"/>
            </a:xfrm>
            <a:prstGeom prst="rect">
              <a:avLst/>
            </a:prstGeom>
          </p:spPr>
          <p:txBody>
            <a:bodyPr lIns="101600" tIns="101600" rIns="101600" bIns="101600" rtlCol="0" anchor="ctr"/>
            <a:lstStyle/>
            <a:p>
              <a:pPr algn="ctr">
                <a:lnSpc>
                  <a:spcPct val="150000"/>
                </a:lnSpc>
              </a:pPr>
              <a:endParaRPr sz="1300">
                <a:latin typeface="#9Slide03 Cabin Condensed Bold" panose="00000806000000000000" pitchFamily="2" charset="-93"/>
              </a:endParaRPr>
            </a:p>
          </p:txBody>
        </p:sp>
      </p:grpSp>
      <p:sp>
        <p:nvSpPr>
          <p:cNvPr id="15" name="TextBox 53"/>
          <p:cNvSpPr txBox="1"/>
          <p:nvPr/>
        </p:nvSpPr>
        <p:spPr>
          <a:xfrm>
            <a:off x="1120709" y="621753"/>
            <a:ext cx="3246339" cy="4016484"/>
          </a:xfrm>
          <a:prstGeom prst="rect">
            <a:avLst/>
          </a:prstGeom>
        </p:spPr>
        <p:txBody>
          <a:bodyPr wrap="square" lIns="0" tIns="0" rIns="0" bIns="0" rtlCol="0" anchor="t">
            <a:spAutoFit/>
          </a:bodyPr>
          <a:lstStyle/>
          <a:p>
            <a:pPr algn="just">
              <a:lnSpc>
                <a:spcPct val="150000"/>
              </a:lnSpc>
            </a:pPr>
            <a:r>
              <a:rPr lang="en-US" sz="2900" b="1" dirty="0" err="1" smtClean="0">
                <a:solidFill>
                  <a:srgbClr val="000B5D"/>
                </a:solidFill>
                <a:latin typeface="Calibri" pitchFamily="34" charset="0"/>
                <a:cs typeface="Calibri" pitchFamily="34" charset="0"/>
              </a:rPr>
              <a:t>Tại</a:t>
            </a:r>
            <a:r>
              <a:rPr lang="en-US" sz="2900" b="1" dirty="0" smtClean="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sao</a:t>
            </a:r>
            <a:r>
              <a:rPr lang="en-US" sz="2900" b="1" dirty="0">
                <a:solidFill>
                  <a:srgbClr val="000B5D"/>
                </a:solidFill>
                <a:latin typeface="Calibri" pitchFamily="34" charset="0"/>
                <a:cs typeface="Calibri" pitchFamily="34" charset="0"/>
              </a:rPr>
              <a:t> </a:t>
            </a:r>
            <a:r>
              <a:rPr lang="en-US" sz="2900" b="1" dirty="0" err="1" smtClean="0">
                <a:solidFill>
                  <a:srgbClr val="000B5D"/>
                </a:solidFill>
                <a:latin typeface="Calibri" pitchFamily="34" charset="0"/>
                <a:cs typeface="Calibri" pitchFamily="34" charset="0"/>
              </a:rPr>
              <a:t>ngành</a:t>
            </a:r>
            <a:r>
              <a:rPr lang="en-US" sz="2900" b="1" dirty="0" smtClean="0">
                <a:solidFill>
                  <a:srgbClr val="000B5D"/>
                </a:solidFill>
                <a:latin typeface="Calibri" pitchFamily="34" charset="0"/>
                <a:cs typeface="Calibri" pitchFamily="34" charset="0"/>
              </a:rPr>
              <a:t> </a:t>
            </a:r>
            <a:r>
              <a:rPr lang="en-US" sz="2900" b="1" dirty="0" err="1" smtClean="0">
                <a:solidFill>
                  <a:srgbClr val="000B5D"/>
                </a:solidFill>
                <a:latin typeface="Calibri" pitchFamily="34" charset="0"/>
                <a:cs typeface="Calibri" pitchFamily="34" charset="0"/>
              </a:rPr>
              <a:t>công</a:t>
            </a:r>
            <a:r>
              <a:rPr lang="en-US" sz="2900" b="1" dirty="0" smtClean="0">
                <a:solidFill>
                  <a:srgbClr val="000B5D"/>
                </a:solidFill>
                <a:latin typeface="Calibri" pitchFamily="34" charset="0"/>
                <a:cs typeface="Calibri" pitchFamily="34" charset="0"/>
              </a:rPr>
              <a:t> </a:t>
            </a:r>
            <a:r>
              <a:rPr lang="en-US" sz="2900" b="1" dirty="0" err="1" smtClean="0">
                <a:solidFill>
                  <a:srgbClr val="000B5D"/>
                </a:solidFill>
                <a:latin typeface="Calibri" pitchFamily="34" charset="0"/>
                <a:cs typeface="Calibri" pitchFamily="34" charset="0"/>
              </a:rPr>
              <a:t>nghiệp</a:t>
            </a:r>
            <a:r>
              <a:rPr lang="en-US" sz="2900" b="1" dirty="0" smtClean="0">
                <a:solidFill>
                  <a:srgbClr val="000B5D"/>
                </a:solidFill>
                <a:latin typeface="Calibri" pitchFamily="34" charset="0"/>
                <a:cs typeface="Calibri" pitchFamily="34" charset="0"/>
              </a:rPr>
              <a:t> </a:t>
            </a:r>
            <a:r>
              <a:rPr lang="en-US" sz="2900" b="1" dirty="0" err="1" smtClean="0">
                <a:solidFill>
                  <a:srgbClr val="000B5D"/>
                </a:solidFill>
                <a:latin typeface="Calibri" pitchFamily="34" charset="0"/>
                <a:cs typeface="Calibri" pitchFamily="34" charset="0"/>
              </a:rPr>
              <a:t>dệt</a:t>
            </a:r>
            <a:r>
              <a:rPr lang="en-US" sz="2900" b="1" dirty="0" smtClean="0">
                <a:solidFill>
                  <a:srgbClr val="000B5D"/>
                </a:solidFill>
                <a:latin typeface="Calibri" pitchFamily="34" charset="0"/>
                <a:cs typeface="Calibri" pitchFamily="34" charset="0"/>
              </a:rPr>
              <a:t> </a:t>
            </a:r>
            <a:r>
              <a:rPr lang="en-US" sz="2900" b="1" dirty="0" err="1" smtClean="0">
                <a:solidFill>
                  <a:srgbClr val="000B5D"/>
                </a:solidFill>
                <a:latin typeface="Calibri" pitchFamily="34" charset="0"/>
                <a:cs typeface="Calibri" pitchFamily="34" charset="0"/>
              </a:rPr>
              <a:t>và</a:t>
            </a:r>
            <a:r>
              <a:rPr lang="en-US" sz="2900" b="1" dirty="0" smtClean="0">
                <a:solidFill>
                  <a:srgbClr val="000B5D"/>
                </a:solidFill>
                <a:latin typeface="Calibri" pitchFamily="34" charset="0"/>
                <a:cs typeface="Calibri" pitchFamily="34" charset="0"/>
              </a:rPr>
              <a:t> </a:t>
            </a:r>
            <a:r>
              <a:rPr lang="en-US" sz="2900" b="1" dirty="0" err="1" smtClean="0">
                <a:solidFill>
                  <a:srgbClr val="000B5D"/>
                </a:solidFill>
                <a:latin typeface="Calibri" pitchFamily="34" charset="0"/>
                <a:cs typeface="Calibri" pitchFamily="34" charset="0"/>
              </a:rPr>
              <a:t>sản</a:t>
            </a:r>
            <a:r>
              <a:rPr lang="en-US" sz="2900" b="1" dirty="0" smtClean="0">
                <a:solidFill>
                  <a:srgbClr val="000B5D"/>
                </a:solidFill>
                <a:latin typeface="Calibri" pitchFamily="34" charset="0"/>
                <a:cs typeface="Calibri" pitchFamily="34" charset="0"/>
              </a:rPr>
              <a:t> </a:t>
            </a:r>
            <a:r>
              <a:rPr lang="en-US" sz="2900" b="1" dirty="0" err="1" smtClean="0">
                <a:solidFill>
                  <a:srgbClr val="000B5D"/>
                </a:solidFill>
                <a:latin typeface="Calibri" pitchFamily="34" charset="0"/>
                <a:cs typeface="Calibri" pitchFamily="34" charset="0"/>
              </a:rPr>
              <a:t>xuất</a:t>
            </a:r>
            <a:r>
              <a:rPr lang="en-US" sz="2900" b="1" dirty="0" smtClean="0">
                <a:solidFill>
                  <a:srgbClr val="000B5D"/>
                </a:solidFill>
                <a:latin typeface="Calibri" pitchFamily="34" charset="0"/>
                <a:cs typeface="Calibri" pitchFamily="34" charset="0"/>
              </a:rPr>
              <a:t> </a:t>
            </a:r>
            <a:r>
              <a:rPr lang="en-US" sz="2900" b="1" dirty="0" err="1" smtClean="0">
                <a:solidFill>
                  <a:srgbClr val="000B5D"/>
                </a:solidFill>
                <a:latin typeface="Calibri" pitchFamily="34" charset="0"/>
                <a:cs typeface="Calibri" pitchFamily="34" charset="0"/>
              </a:rPr>
              <a:t>trang</a:t>
            </a:r>
            <a:r>
              <a:rPr lang="en-US" sz="2900" b="1" dirty="0" smtClean="0">
                <a:solidFill>
                  <a:srgbClr val="000B5D"/>
                </a:solidFill>
                <a:latin typeface="Calibri" pitchFamily="34" charset="0"/>
                <a:cs typeface="Calibri" pitchFamily="34" charset="0"/>
              </a:rPr>
              <a:t> </a:t>
            </a:r>
            <a:r>
              <a:rPr lang="en-US" sz="2900" b="1" dirty="0" err="1" smtClean="0">
                <a:solidFill>
                  <a:srgbClr val="000B5D"/>
                </a:solidFill>
                <a:latin typeface="Calibri" pitchFamily="34" charset="0"/>
                <a:cs typeface="Calibri" pitchFamily="34" charset="0"/>
              </a:rPr>
              <a:t>phục</a:t>
            </a:r>
            <a:r>
              <a:rPr lang="en-US" sz="2900" b="1" dirty="0" smtClean="0">
                <a:solidFill>
                  <a:srgbClr val="000B5D"/>
                </a:solidFill>
                <a:latin typeface="Calibri" pitchFamily="34" charset="0"/>
                <a:cs typeface="Calibri" pitchFamily="34" charset="0"/>
              </a:rPr>
              <a:t>, </a:t>
            </a:r>
            <a:r>
              <a:rPr lang="en-US" sz="2900" b="1" dirty="0" err="1" smtClean="0">
                <a:solidFill>
                  <a:srgbClr val="000B5D"/>
                </a:solidFill>
                <a:latin typeface="Calibri" pitchFamily="34" charset="0"/>
                <a:cs typeface="Calibri" pitchFamily="34" charset="0"/>
              </a:rPr>
              <a:t>sản</a:t>
            </a:r>
            <a:r>
              <a:rPr lang="en-US" sz="2900" b="1" dirty="0" smtClean="0">
                <a:solidFill>
                  <a:srgbClr val="000B5D"/>
                </a:solidFill>
                <a:latin typeface="Calibri" pitchFamily="34" charset="0"/>
                <a:cs typeface="Calibri" pitchFamily="34" charset="0"/>
              </a:rPr>
              <a:t> </a:t>
            </a:r>
            <a:r>
              <a:rPr lang="en-US" sz="2900" b="1" dirty="0" err="1" smtClean="0">
                <a:solidFill>
                  <a:srgbClr val="000B5D"/>
                </a:solidFill>
                <a:latin typeface="Calibri" pitchFamily="34" charset="0"/>
                <a:cs typeface="Calibri" pitchFamily="34" charset="0"/>
              </a:rPr>
              <a:t>xuất</a:t>
            </a:r>
            <a:r>
              <a:rPr lang="en-US" sz="2900" b="1" dirty="0" smtClean="0">
                <a:solidFill>
                  <a:srgbClr val="000B5D"/>
                </a:solidFill>
                <a:latin typeface="Calibri" pitchFamily="34" charset="0"/>
                <a:cs typeface="Calibri" pitchFamily="34" charset="0"/>
              </a:rPr>
              <a:t> </a:t>
            </a:r>
            <a:r>
              <a:rPr lang="en-US" sz="2900" b="1" dirty="0" err="1" smtClean="0">
                <a:solidFill>
                  <a:srgbClr val="000B5D"/>
                </a:solidFill>
                <a:latin typeface="Calibri" pitchFamily="34" charset="0"/>
                <a:cs typeface="Calibri" pitchFamily="34" charset="0"/>
              </a:rPr>
              <a:t>giày</a:t>
            </a:r>
            <a:r>
              <a:rPr lang="en-US" sz="2900" b="1" dirty="0" smtClean="0">
                <a:solidFill>
                  <a:srgbClr val="000B5D"/>
                </a:solidFill>
                <a:latin typeface="Calibri" pitchFamily="34" charset="0"/>
                <a:cs typeface="Calibri" pitchFamily="34" charset="0"/>
              </a:rPr>
              <a:t>, </a:t>
            </a:r>
            <a:r>
              <a:rPr lang="en-US" sz="2900" b="1" dirty="0" err="1" smtClean="0">
                <a:solidFill>
                  <a:srgbClr val="000B5D"/>
                </a:solidFill>
                <a:latin typeface="Calibri" pitchFamily="34" charset="0"/>
                <a:cs typeface="Calibri" pitchFamily="34" charset="0"/>
              </a:rPr>
              <a:t>dép</a:t>
            </a:r>
            <a:r>
              <a:rPr lang="en-US" sz="2900" b="1" dirty="0" smtClean="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lại</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phân</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bố</a:t>
            </a:r>
            <a:r>
              <a:rPr lang="en-US" sz="2900" b="1" dirty="0">
                <a:solidFill>
                  <a:srgbClr val="000B5D"/>
                </a:solidFill>
                <a:latin typeface="Calibri" pitchFamily="34" charset="0"/>
                <a:cs typeface="Calibri" pitchFamily="34" charset="0"/>
              </a:rPr>
              <a:t> ở </a:t>
            </a:r>
            <a:r>
              <a:rPr lang="en-US" sz="2900" b="1" dirty="0" err="1">
                <a:solidFill>
                  <a:srgbClr val="000B5D"/>
                </a:solidFill>
                <a:latin typeface="Calibri" pitchFamily="34" charset="0"/>
                <a:cs typeface="Calibri" pitchFamily="34" charset="0"/>
              </a:rPr>
              <a:t>các</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thành</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phố</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lớn</a:t>
            </a:r>
            <a:r>
              <a:rPr lang="en-US" sz="2900" b="1" dirty="0">
                <a:solidFill>
                  <a:srgbClr val="000B5D"/>
                </a:solidFill>
                <a:latin typeface="Calibri" pitchFamily="34" charset="0"/>
                <a:cs typeface="Calibri" pitchFamily="34" charset="0"/>
              </a:rPr>
              <a:t>? </a:t>
            </a:r>
          </a:p>
        </p:txBody>
      </p:sp>
      <p:sp>
        <p:nvSpPr>
          <p:cNvPr id="3" name="Rectangle 2"/>
          <p:cNvSpPr/>
          <p:nvPr/>
        </p:nvSpPr>
        <p:spPr>
          <a:xfrm>
            <a:off x="391650" y="5246256"/>
            <a:ext cx="5110516" cy="1446544"/>
          </a:xfrm>
          <a:prstGeom prst="rect">
            <a:avLst/>
          </a:prstGeom>
        </p:spPr>
        <p:txBody>
          <a:bodyPr wrap="square" lIns="60954" tIns="30477" rIns="60954" bIns="30477">
            <a:spAutoFit/>
          </a:bodyPr>
          <a:lstStyle/>
          <a:p>
            <a:pPr algn="just">
              <a:lnSpc>
                <a:spcPct val="150000"/>
              </a:lnSpc>
            </a:pPr>
            <a:r>
              <a:rPr lang="en-US" sz="3000" b="1" dirty="0" err="1" smtClean="0">
                <a:solidFill>
                  <a:srgbClr val="C00000"/>
                </a:solidFill>
                <a:latin typeface="Calibri" pitchFamily="34" charset="0"/>
                <a:ea typeface="Times New Roman" panose="02020603050405020304" pitchFamily="18" charset="0"/>
                <a:cs typeface="Calibri" pitchFamily="34" charset="0"/>
              </a:rPr>
              <a:t>Vì</a:t>
            </a:r>
            <a:r>
              <a:rPr lang="en-US" sz="3000" b="1" dirty="0" smtClean="0">
                <a:solidFill>
                  <a:srgbClr val="C00000"/>
                </a:solidFill>
                <a:latin typeface="Calibri" pitchFamily="34" charset="0"/>
                <a:ea typeface="Times New Roman" panose="02020603050405020304" pitchFamily="18" charset="0"/>
                <a:cs typeface="Calibri" pitchFamily="34" charset="0"/>
              </a:rPr>
              <a:t> </a:t>
            </a:r>
            <a:r>
              <a:rPr lang="vi-VN" sz="3000" b="1" dirty="0" smtClean="0">
                <a:solidFill>
                  <a:srgbClr val="C00000"/>
                </a:solidFill>
                <a:latin typeface="Calibri" pitchFamily="34" charset="0"/>
                <a:ea typeface="Times New Roman" panose="02020603050405020304" pitchFamily="18" charset="0"/>
                <a:cs typeface="Calibri" pitchFamily="34" charset="0"/>
              </a:rPr>
              <a:t>có </a:t>
            </a:r>
            <a:r>
              <a:rPr lang="vi-VN" sz="3000" b="1" dirty="0">
                <a:solidFill>
                  <a:srgbClr val="C00000"/>
                </a:solidFill>
                <a:latin typeface="Calibri" pitchFamily="34" charset="0"/>
                <a:ea typeface="Times New Roman" panose="02020603050405020304" pitchFamily="18" charset="0"/>
                <a:cs typeface="Calibri" pitchFamily="34" charset="0"/>
              </a:rPr>
              <a:t>nguồn lao động dồi dào và thị trường tiêu thụ rộng lớn</a:t>
            </a:r>
            <a:endParaRPr lang="en-US" sz="3000" b="1" dirty="0">
              <a:solidFill>
                <a:srgbClr val="C00000"/>
              </a:solidFill>
              <a:latin typeface="Calibri" pitchFamily="34" charset="0"/>
              <a:cs typeface="Calibri" pitchFamily="34" charset="0"/>
            </a:endParaRPr>
          </a:p>
        </p:txBody>
      </p:sp>
    </p:spTree>
    <p:extLst>
      <p:ext uri="{BB962C8B-B14F-4D97-AF65-F5344CB8AC3E}">
        <p14:creationId xmlns:p14="http://schemas.microsoft.com/office/powerpoint/2010/main" val="27407886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ircle(in)">
                                      <p:cBhvr>
                                        <p:cTn id="1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ông ty may mặc lớn nhất ở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1" y="-245067"/>
            <a:ext cx="12203471" cy="712682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a:off x="355600" y="5613400"/>
            <a:ext cx="11194665" cy="1072159"/>
            <a:chOff x="0" y="0"/>
            <a:chExt cx="10520475" cy="1007589"/>
          </a:xfrm>
        </p:grpSpPr>
        <p:sp>
          <p:nvSpPr>
            <p:cNvPr id="4" name="Freeform 3"/>
            <p:cNvSpPr/>
            <p:nvPr/>
          </p:nvSpPr>
          <p:spPr>
            <a:xfrm>
              <a:off x="0" y="0"/>
              <a:ext cx="10520475" cy="1007589"/>
            </a:xfrm>
            <a:custGeom>
              <a:avLst/>
              <a:gdLst/>
              <a:ahLst/>
              <a:cxnLst/>
              <a:rect l="l" t="t" r="r" b="b"/>
              <a:pathLst>
                <a:path w="10520475" h="1007589">
                  <a:moveTo>
                    <a:pt x="10520475" y="503794"/>
                  </a:moveTo>
                  <a:lnTo>
                    <a:pt x="10317275" y="1007589"/>
                  </a:lnTo>
                  <a:lnTo>
                    <a:pt x="203200" y="1007589"/>
                  </a:lnTo>
                  <a:lnTo>
                    <a:pt x="0" y="503794"/>
                  </a:lnTo>
                  <a:lnTo>
                    <a:pt x="203200" y="0"/>
                  </a:lnTo>
                  <a:lnTo>
                    <a:pt x="10317275" y="0"/>
                  </a:lnTo>
                  <a:lnTo>
                    <a:pt x="10520475" y="503794"/>
                  </a:lnTo>
                  <a:close/>
                </a:path>
              </a:pathLst>
            </a:custGeom>
            <a:gradFill rotWithShape="1">
              <a:gsLst>
                <a:gs pos="0">
                  <a:srgbClr val="27AAE1">
                    <a:alpha val="100000"/>
                  </a:srgbClr>
                </a:gs>
                <a:gs pos="100000">
                  <a:srgbClr val="254287">
                    <a:alpha val="100000"/>
                  </a:srgbClr>
                </a:gs>
              </a:gsLst>
              <a:lin ang="0"/>
            </a:gradFill>
          </p:spPr>
        </p:sp>
        <p:sp>
          <p:nvSpPr>
            <p:cNvPr id="5" name="TextBox 4"/>
            <p:cNvSpPr txBox="1"/>
            <p:nvPr/>
          </p:nvSpPr>
          <p:spPr>
            <a:xfrm>
              <a:off x="114300" y="-57150"/>
              <a:ext cx="10291875" cy="1064739"/>
            </a:xfrm>
            <a:prstGeom prst="rect">
              <a:avLst/>
            </a:prstGeom>
          </p:spPr>
          <p:txBody>
            <a:bodyPr lIns="50800" tIns="50800" rIns="50800" bIns="50800" rtlCol="0" anchor="ctr"/>
            <a:lstStyle/>
            <a:p>
              <a:pPr algn="ctr">
                <a:lnSpc>
                  <a:spcPts val="1772"/>
                </a:lnSpc>
              </a:pPr>
              <a:endParaRPr/>
            </a:p>
          </p:txBody>
        </p:sp>
      </p:grpSp>
      <p:sp>
        <p:nvSpPr>
          <p:cNvPr id="6" name="TextBox 5"/>
          <p:cNvSpPr txBox="1"/>
          <p:nvPr/>
        </p:nvSpPr>
        <p:spPr>
          <a:xfrm>
            <a:off x="548752" y="5937796"/>
            <a:ext cx="10814380" cy="294953"/>
          </a:xfrm>
          <a:prstGeom prst="rect">
            <a:avLst/>
          </a:prstGeom>
        </p:spPr>
        <p:txBody>
          <a:bodyPr lIns="0" tIns="0" rIns="0" bIns="0" rtlCol="0" anchor="t">
            <a:spAutoFit/>
          </a:bodyPr>
          <a:lstStyle/>
          <a:p>
            <a:pPr algn="ctr">
              <a:lnSpc>
                <a:spcPts val="2316"/>
              </a:lnSpc>
              <a:spcBef>
                <a:spcPct val="0"/>
              </a:spcBef>
            </a:pPr>
            <a:r>
              <a:rPr lang="en-US" sz="2900" b="1" dirty="0" err="1">
                <a:solidFill>
                  <a:srgbClr val="FFFFFF"/>
                </a:solidFill>
                <a:latin typeface="Calibri" pitchFamily="34" charset="0"/>
                <a:cs typeface="Calibri" pitchFamily="34" charset="0"/>
              </a:rPr>
              <a:t>Công</a:t>
            </a:r>
            <a:r>
              <a:rPr lang="en-US" sz="2900" b="1" dirty="0">
                <a:solidFill>
                  <a:srgbClr val="FFFFFF"/>
                </a:solidFill>
                <a:latin typeface="Calibri" pitchFamily="34" charset="0"/>
                <a:cs typeface="Calibri" pitchFamily="34" charset="0"/>
              </a:rPr>
              <a:t> </a:t>
            </a:r>
            <a:r>
              <a:rPr lang="en-US" sz="2900" b="1">
                <a:solidFill>
                  <a:srgbClr val="FFFFFF"/>
                </a:solidFill>
                <a:latin typeface="Calibri" pitchFamily="34" charset="0"/>
                <a:cs typeface="Calibri" pitchFamily="34" charset="0"/>
              </a:rPr>
              <a:t>Ty </a:t>
            </a:r>
            <a:r>
              <a:rPr lang="en-US" sz="2900" b="1" smtClean="0">
                <a:solidFill>
                  <a:srgbClr val="FFFFFF"/>
                </a:solidFill>
                <a:latin typeface="Calibri" pitchFamily="34" charset="0"/>
                <a:cs typeface="Calibri" pitchFamily="34" charset="0"/>
              </a:rPr>
              <a:t>may Việt </a:t>
            </a:r>
            <a:r>
              <a:rPr lang="en-US" sz="2900" b="1" dirty="0" err="1">
                <a:solidFill>
                  <a:srgbClr val="FFFFFF"/>
                </a:solidFill>
                <a:latin typeface="Calibri" pitchFamily="34" charset="0"/>
                <a:cs typeface="Calibri" pitchFamily="34" charset="0"/>
              </a:rPr>
              <a:t>Tiến</a:t>
            </a:r>
            <a:r>
              <a:rPr lang="en-US" sz="2900" b="1" dirty="0">
                <a:solidFill>
                  <a:srgbClr val="FFFFFF"/>
                </a:solidFill>
                <a:latin typeface="Calibri" pitchFamily="34" charset="0"/>
                <a:cs typeface="Calibri" pitchFamily="34" charset="0"/>
              </a:rPr>
              <a:t> </a:t>
            </a:r>
            <a:r>
              <a:rPr lang="en-US" sz="2900" b="1">
                <a:solidFill>
                  <a:srgbClr val="FFFFFF"/>
                </a:solidFill>
                <a:latin typeface="Calibri" pitchFamily="34" charset="0"/>
                <a:cs typeface="Calibri" pitchFamily="34" charset="0"/>
              </a:rPr>
              <a:t>– </a:t>
            </a:r>
            <a:r>
              <a:rPr lang="en-US" sz="2900" b="1" smtClean="0">
                <a:solidFill>
                  <a:srgbClr val="FFFFFF"/>
                </a:solidFill>
                <a:latin typeface="Calibri" pitchFamily="34" charset="0"/>
                <a:cs typeface="Calibri" pitchFamily="34" charset="0"/>
              </a:rPr>
              <a:t>Doanh nghiệp may mặc hàng đầu Việt </a:t>
            </a:r>
            <a:r>
              <a:rPr lang="en-US" sz="2900" b="1" dirty="0">
                <a:solidFill>
                  <a:srgbClr val="FFFFFF"/>
                </a:solidFill>
                <a:latin typeface="Calibri" pitchFamily="34" charset="0"/>
                <a:cs typeface="Calibri" pitchFamily="34" charset="0"/>
              </a:rPr>
              <a:t>Nam</a:t>
            </a:r>
          </a:p>
        </p:txBody>
      </p:sp>
    </p:spTree>
    <p:extLst>
      <p:ext uri="{BB962C8B-B14F-4D97-AF65-F5344CB8AC3E}">
        <p14:creationId xmlns:p14="http://schemas.microsoft.com/office/powerpoint/2010/main" val="2871093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ông Ty Phong Phú"/>
          <p:cNvPicPr>
            <a:picLocks noChangeAspect="1" noChangeArrowheads="1"/>
          </p:cNvPicPr>
          <p:nvPr/>
        </p:nvPicPr>
        <p:blipFill rotWithShape="1">
          <a:blip r:embed="rId2">
            <a:extLst>
              <a:ext uri="{28A0092B-C50C-407E-A947-70E740481C1C}">
                <a14:useLocalDpi xmlns:a14="http://schemas.microsoft.com/office/drawing/2010/main" val="0"/>
              </a:ext>
            </a:extLst>
          </a:blip>
          <a:srcRect t="7813" b="7813"/>
          <a:stretch/>
        </p:blipFill>
        <p:spPr bwMode="auto">
          <a:xfrm>
            <a:off x="0" y="-10652"/>
            <a:ext cx="12210936" cy="6868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253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31818" y="-718338"/>
            <a:ext cx="6426237" cy="5486400"/>
          </a:xfrm>
          <a:custGeom>
            <a:avLst/>
            <a:gdLst/>
            <a:ahLst/>
            <a:cxnLst/>
            <a:rect l="l" t="t" r="r" b="b"/>
            <a:pathLst>
              <a:path w="9639356" h="8229600">
                <a:moveTo>
                  <a:pt x="0" y="0"/>
                </a:moveTo>
                <a:lnTo>
                  <a:pt x="9639356" y="0"/>
                </a:lnTo>
                <a:lnTo>
                  <a:pt x="9639356" y="8229600"/>
                </a:lnTo>
                <a:lnTo>
                  <a:pt x="0" y="8229600"/>
                </a:lnTo>
                <a:lnTo>
                  <a:pt x="0" y="0"/>
                </a:lnTo>
                <a:close/>
              </a:path>
            </a:pathLst>
          </a:custGeom>
          <a:blipFill>
            <a:blip r:embed="rId2" cstate="print">
              <a:alphaModFix amt="46000"/>
            </a:blip>
            <a:stretch>
              <a:fillRect/>
            </a:stretch>
          </a:blipFill>
        </p:spPr>
      </p:sp>
      <p:sp>
        <p:nvSpPr>
          <p:cNvPr id="25" name="Rectangle 24"/>
          <p:cNvSpPr/>
          <p:nvPr/>
        </p:nvSpPr>
        <p:spPr>
          <a:xfrm>
            <a:off x="267555" y="739588"/>
            <a:ext cx="11527726" cy="1015659"/>
          </a:xfrm>
          <a:prstGeom prst="rect">
            <a:avLst/>
          </a:prstGeom>
        </p:spPr>
        <p:txBody>
          <a:bodyPr wrap="square" lIns="91436" tIns="45718" rIns="91436" bIns="45718">
            <a:spAutoFit/>
          </a:bodyPr>
          <a:lstStyle/>
          <a:p>
            <a:pPr algn="just"/>
            <a:r>
              <a:rPr lang="en-US" sz="3000" b="1" smtClean="0">
                <a:solidFill>
                  <a:srgbClr val="002060"/>
                </a:solidFill>
                <a:latin typeface="Calibri" pitchFamily="34" charset="0"/>
                <a:cs typeface="Calibri" pitchFamily="34" charset="0"/>
              </a:rPr>
              <a:t>2. Các ngành công nghiệp chủ yếu</a:t>
            </a:r>
          </a:p>
          <a:p>
            <a:r>
              <a:rPr lang="en-US" sz="3000" b="1" i="1" smtClean="0">
                <a:solidFill>
                  <a:srgbClr val="002060"/>
                </a:solidFill>
                <a:latin typeface="Calibri" pitchFamily="34" charset="0"/>
                <a:cs typeface="Calibri" pitchFamily="34" charset="0"/>
              </a:rPr>
              <a:t>b. Một số ngành Công nghiệp chủ yếu</a:t>
            </a:r>
            <a:endParaRPr lang="en-US" sz="3000" b="1" i="1">
              <a:latin typeface="Calibri" pitchFamily="34" charset="0"/>
              <a:cs typeface="Calibri" pitchFamily="34" charset="0"/>
            </a:endParaRPr>
          </a:p>
        </p:txBody>
      </p:sp>
      <p:cxnSp>
        <p:nvCxnSpPr>
          <p:cNvPr id="26" name="Straight Connector 25">
            <a:extLst>
              <a:ext uri="{FF2B5EF4-FFF2-40B4-BE49-F238E27FC236}">
                <a16:creationId xmlns=""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 name="TextBox 25"/>
          <p:cNvSpPr txBox="1"/>
          <p:nvPr/>
        </p:nvSpPr>
        <p:spPr>
          <a:xfrm>
            <a:off x="346841" y="1655669"/>
            <a:ext cx="11477297" cy="2560701"/>
          </a:xfrm>
          <a:prstGeom prst="rect">
            <a:avLst/>
          </a:prstGeom>
          <a:noFill/>
        </p:spPr>
        <p:txBody>
          <a:bodyPr wrap="square" lIns="0" tIns="0" rIns="0" bIns="0" rtlCol="0" anchor="t">
            <a:spAutoFit/>
          </a:bodyPr>
          <a:lstStyle/>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Ngoài ra, còn có các ngành công nghiệp khác</a:t>
            </a:r>
            <a:r>
              <a:rPr lang="en-US" sz="3200" b="1" smtClean="0">
                <a:latin typeface="Calibri" pitchFamily="34" charset="0"/>
                <a:cs typeface="Calibri" pitchFamily="34" charset="0"/>
              </a:rPr>
              <a:t>:</a:t>
            </a:r>
            <a:r>
              <a:rPr lang="vi-VN" sz="3200" b="1" smtClean="0">
                <a:latin typeface="Calibri" pitchFamily="34" charset="0"/>
                <a:cs typeface="Calibri" pitchFamily="34" charset="0"/>
              </a:rPr>
              <a:t> sản xuất kim loại, cơ khí, sản xuất hoá chất, sản xuất vật liệu xây dựng,...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Các ngành này vẫn duy trì được tốc độ phát triển khá, góp phần phát triển kinh tế đất nước.</a:t>
            </a:r>
            <a:endParaRPr lang="en-US" sz="3200" b="1">
              <a:latin typeface="Calibri" pitchFamily="34" charset="0"/>
              <a:cs typeface="Calibri" pitchFamily="34" charset="0"/>
            </a:endParaRPr>
          </a:p>
        </p:txBody>
      </p:sp>
      <p:sp>
        <p:nvSpPr>
          <p:cNvPr id="7" name="TextBox 6"/>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val="240477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31818" y="-718338"/>
            <a:ext cx="6426237" cy="5486400"/>
          </a:xfrm>
          <a:custGeom>
            <a:avLst/>
            <a:gdLst/>
            <a:ahLst/>
            <a:cxnLst/>
            <a:rect l="l" t="t" r="r" b="b"/>
            <a:pathLst>
              <a:path w="9639356" h="8229600">
                <a:moveTo>
                  <a:pt x="0" y="0"/>
                </a:moveTo>
                <a:lnTo>
                  <a:pt x="9639356" y="0"/>
                </a:lnTo>
                <a:lnTo>
                  <a:pt x="9639356" y="8229600"/>
                </a:lnTo>
                <a:lnTo>
                  <a:pt x="0" y="8229600"/>
                </a:lnTo>
                <a:lnTo>
                  <a:pt x="0" y="0"/>
                </a:lnTo>
                <a:close/>
              </a:path>
            </a:pathLst>
          </a:custGeom>
          <a:blipFill>
            <a:blip r:embed="rId2" cstate="print">
              <a:alphaModFix amt="46000"/>
            </a:blip>
            <a:stretch>
              <a:fillRect/>
            </a:stretch>
          </a:blipFill>
        </p:spPr>
      </p:sp>
      <p:sp>
        <p:nvSpPr>
          <p:cNvPr id="25" name="Rectangle 24"/>
          <p:cNvSpPr/>
          <p:nvPr/>
        </p:nvSpPr>
        <p:spPr>
          <a:xfrm>
            <a:off x="267555" y="739588"/>
            <a:ext cx="11527726" cy="553994"/>
          </a:xfrm>
          <a:prstGeom prst="rect">
            <a:avLst/>
          </a:prstGeom>
        </p:spPr>
        <p:txBody>
          <a:bodyPr wrap="square" lIns="91436" tIns="45718" rIns="91436" bIns="45718">
            <a:spAutoFit/>
          </a:bodyPr>
          <a:lstStyle/>
          <a:p>
            <a:pPr algn="just"/>
            <a:r>
              <a:rPr lang="en-US" sz="3000" b="1" smtClean="0">
                <a:solidFill>
                  <a:srgbClr val="002060"/>
                </a:solidFill>
                <a:latin typeface="Calibri" pitchFamily="34" charset="0"/>
                <a:cs typeface="Calibri" pitchFamily="34" charset="0"/>
              </a:rPr>
              <a:t>3. Vấn đề phát triển công nghiệp xanh</a:t>
            </a:r>
            <a:endParaRPr lang="en-US" sz="3000" b="1" i="1">
              <a:latin typeface="Calibri" pitchFamily="34" charset="0"/>
              <a:cs typeface="Calibri" pitchFamily="34" charset="0"/>
            </a:endParaRPr>
          </a:p>
        </p:txBody>
      </p:sp>
      <p:cxnSp>
        <p:nvCxnSpPr>
          <p:cNvPr id="26" name="Straight Connector 25">
            <a:extLst>
              <a:ext uri="{FF2B5EF4-FFF2-40B4-BE49-F238E27FC236}">
                <a16:creationId xmlns:a16="http://schemas.microsoft.com/office/drawing/2014/main" xmlns=""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28600" y="-25399"/>
            <a:ext cx="1171956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7. CÔNG NGHIỆP</a:t>
            </a:r>
            <a:endParaRPr lang="en-US" sz="4500" b="1">
              <a:solidFill>
                <a:srgbClr val="007A37"/>
              </a:solidFill>
              <a:latin typeface="Calibri" pitchFamily="34" charset="0"/>
              <a:cs typeface="Calibri" pitchFamily="34" charset="0"/>
            </a:endParaRPr>
          </a:p>
        </p:txBody>
      </p:sp>
      <p:pic>
        <p:nvPicPr>
          <p:cNvPr id="1026" name="Picture 2" descr="C:\Users\Administrator\Desktop\Ảnh GS 9\ava-fb-kcn-xanh-huong-di-ben-vung-cho-bds-cong-nghiep-viet-nam-blue-ocean-realty.jpg"/>
          <p:cNvPicPr>
            <a:picLocks noChangeAspect="1" noChangeArrowheads="1"/>
          </p:cNvPicPr>
          <p:nvPr/>
        </p:nvPicPr>
        <p:blipFill>
          <a:blip r:embed="rId3"/>
          <a:srcRect/>
          <a:stretch>
            <a:fillRect/>
          </a:stretch>
        </p:blipFill>
        <p:spPr bwMode="auto">
          <a:xfrm>
            <a:off x="6168792" y="3635990"/>
            <a:ext cx="5743433" cy="2871717"/>
          </a:xfrm>
          <a:prstGeom prst="rect">
            <a:avLst/>
          </a:prstGeom>
          <a:ln>
            <a:noFill/>
          </a:ln>
          <a:effectLst>
            <a:outerShdw blurRad="292100" dist="139700" dir="2700000" algn="tl" rotWithShape="0">
              <a:srgbClr val="333333">
                <a:alpha val="65000"/>
              </a:srgbClr>
            </a:outerShdw>
          </a:effectLst>
        </p:spPr>
      </p:pic>
      <p:pic>
        <p:nvPicPr>
          <p:cNvPr id="1027" name="Picture 3" descr="C:\Users\Administrator\Desktop\Ảnh GS 9\cong-nghiep-xanh.jpg"/>
          <p:cNvPicPr>
            <a:picLocks noChangeAspect="1" noChangeArrowheads="1"/>
          </p:cNvPicPr>
          <p:nvPr/>
        </p:nvPicPr>
        <p:blipFill>
          <a:blip r:embed="rId4"/>
          <a:srcRect/>
          <a:stretch>
            <a:fillRect/>
          </a:stretch>
        </p:blipFill>
        <p:spPr bwMode="auto">
          <a:xfrm>
            <a:off x="277502" y="1443251"/>
            <a:ext cx="5773003" cy="4329752"/>
          </a:xfrm>
          <a:prstGeom prst="ellipse">
            <a:avLst/>
          </a:prstGeom>
          <a:ln>
            <a:noFill/>
          </a:ln>
          <a:effectLst>
            <a:softEdge rad="112500"/>
          </a:effectLst>
        </p:spPr>
      </p:pic>
    </p:spTree>
    <p:extLst>
      <p:ext uri="{BB962C8B-B14F-4D97-AF65-F5344CB8AC3E}">
        <p14:creationId xmlns:p14="http://schemas.microsoft.com/office/powerpoint/2010/main" val="240477091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164546"/>
            <a:ext cx="12484667" cy="2231634"/>
          </a:xfrm>
          <a:custGeom>
            <a:avLst/>
            <a:gdLst/>
            <a:ahLst/>
            <a:cxnLst/>
            <a:rect l="l" t="t" r="r" b="b"/>
            <a:pathLst>
              <a:path w="18727000" h="3347451">
                <a:moveTo>
                  <a:pt x="0" y="0"/>
                </a:moveTo>
                <a:lnTo>
                  <a:pt x="18727000" y="0"/>
                </a:lnTo>
                <a:lnTo>
                  <a:pt x="18727000" y="3347451"/>
                </a:lnTo>
                <a:lnTo>
                  <a:pt x="0" y="3347451"/>
                </a:lnTo>
                <a:lnTo>
                  <a:pt x="0" y="0"/>
                </a:lnTo>
                <a:close/>
              </a:path>
            </a:pathLst>
          </a:custGeom>
          <a:blipFill>
            <a:blip r:embed="rId2">
              <a:extLst>
                <a:ext uri="{96DAC541-7B7A-43D3-8B79-37D633B846F1}">
                  <asvg:svgBlip xmlns="" xmlns:asvg="http://schemas.microsoft.com/office/drawing/2016/SVG/main" r:embed=""/>
                </a:ext>
              </a:extLst>
            </a:blip>
            <a:stretch>
              <a:fillRect/>
            </a:stretch>
          </a:blipFill>
        </p:spPr>
      </p:sp>
      <p:sp>
        <p:nvSpPr>
          <p:cNvPr id="3" name="Freeform 3"/>
          <p:cNvSpPr/>
          <p:nvPr/>
        </p:nvSpPr>
        <p:spPr>
          <a:xfrm rot="67391">
            <a:off x="6561220" y="5521468"/>
            <a:ext cx="6351569" cy="920977"/>
          </a:xfrm>
          <a:custGeom>
            <a:avLst/>
            <a:gdLst/>
            <a:ahLst/>
            <a:cxnLst/>
            <a:rect l="l" t="t" r="r" b="b"/>
            <a:pathLst>
              <a:path w="9527354" h="1381466">
                <a:moveTo>
                  <a:pt x="0" y="0"/>
                </a:moveTo>
                <a:lnTo>
                  <a:pt x="9527354" y="0"/>
                </a:lnTo>
                <a:lnTo>
                  <a:pt x="9527354" y="1381466"/>
                </a:lnTo>
                <a:lnTo>
                  <a:pt x="0" y="1381466"/>
                </a:lnTo>
                <a:lnTo>
                  <a:pt x="0" y="0"/>
                </a:lnTo>
                <a:close/>
              </a:path>
            </a:pathLst>
          </a:custGeom>
          <a:blipFill>
            <a:blip r:embed="rId3">
              <a:extLst>
                <a:ext uri="{96DAC541-7B7A-43D3-8B79-37D633B846F1}">
                  <asvg:svgBlip xmlns="" xmlns:asvg="http://schemas.microsoft.com/office/drawing/2016/SVG/main" r:embed=""/>
                </a:ext>
              </a:extLst>
            </a:blip>
            <a:stretch>
              <a:fillRect/>
            </a:stretch>
          </a:blipFill>
        </p:spPr>
      </p:sp>
      <p:grpSp>
        <p:nvGrpSpPr>
          <p:cNvPr id="10" name="Group 10"/>
          <p:cNvGrpSpPr/>
          <p:nvPr/>
        </p:nvGrpSpPr>
        <p:grpSpPr>
          <a:xfrm>
            <a:off x="2884696" y="6154849"/>
            <a:ext cx="13119133" cy="7708200"/>
            <a:chOff x="0" y="0"/>
            <a:chExt cx="1383362" cy="812800"/>
          </a:xfrm>
        </p:grpSpPr>
        <p:sp>
          <p:nvSpPr>
            <p:cNvPr id="11" name="Freeform 11"/>
            <p:cNvSpPr/>
            <p:nvPr/>
          </p:nvSpPr>
          <p:spPr>
            <a:xfrm>
              <a:off x="0" y="0"/>
              <a:ext cx="1383362" cy="812800"/>
            </a:xfrm>
            <a:custGeom>
              <a:avLst/>
              <a:gdLst/>
              <a:ahLst/>
              <a:cxnLst/>
              <a:rect l="l" t="t" r="r" b="b"/>
              <a:pathLst>
                <a:path w="1383362" h="812800">
                  <a:moveTo>
                    <a:pt x="691681" y="0"/>
                  </a:moveTo>
                  <a:cubicBezTo>
                    <a:pt x="309676" y="0"/>
                    <a:pt x="0" y="181951"/>
                    <a:pt x="0" y="406400"/>
                  </a:cubicBezTo>
                  <a:cubicBezTo>
                    <a:pt x="0" y="630849"/>
                    <a:pt x="309676" y="812800"/>
                    <a:pt x="691681" y="812800"/>
                  </a:cubicBezTo>
                  <a:cubicBezTo>
                    <a:pt x="1073686" y="812800"/>
                    <a:pt x="1383362" y="630849"/>
                    <a:pt x="1383362" y="406400"/>
                  </a:cubicBezTo>
                  <a:cubicBezTo>
                    <a:pt x="1383362" y="181951"/>
                    <a:pt x="1073686" y="0"/>
                    <a:pt x="691681" y="0"/>
                  </a:cubicBezTo>
                  <a:close/>
                </a:path>
              </a:pathLst>
            </a:custGeom>
            <a:solidFill>
              <a:srgbClr val="012F7F"/>
            </a:solidFill>
          </p:spPr>
        </p:sp>
        <p:sp>
          <p:nvSpPr>
            <p:cNvPr id="12" name="TextBox 12"/>
            <p:cNvSpPr txBox="1"/>
            <p:nvPr/>
          </p:nvSpPr>
          <p:spPr>
            <a:xfrm>
              <a:off x="129690" y="38100"/>
              <a:ext cx="1123982" cy="698500"/>
            </a:xfrm>
            <a:prstGeom prst="rect">
              <a:avLst/>
            </a:prstGeom>
          </p:spPr>
          <p:txBody>
            <a:bodyPr lIns="50800" tIns="50800" rIns="50800" bIns="50800" rtlCol="0" anchor="ctr"/>
            <a:lstStyle/>
            <a:p>
              <a:pPr algn="ctr">
                <a:lnSpc>
                  <a:spcPts val="1772"/>
                </a:lnSpc>
              </a:pPr>
              <a:endParaRPr/>
            </a:p>
          </p:txBody>
        </p:sp>
      </p:grpSp>
      <p:grpSp>
        <p:nvGrpSpPr>
          <p:cNvPr id="13" name="Group 13"/>
          <p:cNvGrpSpPr/>
          <p:nvPr/>
        </p:nvGrpSpPr>
        <p:grpSpPr>
          <a:xfrm>
            <a:off x="1002666" y="0"/>
            <a:ext cx="1028700" cy="10287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F7F"/>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p>
          </p:txBody>
        </p:sp>
      </p:grpSp>
      <p:sp>
        <p:nvSpPr>
          <p:cNvPr id="16" name="Freeform 16"/>
          <p:cNvSpPr/>
          <p:nvPr/>
        </p:nvSpPr>
        <p:spPr>
          <a:xfrm>
            <a:off x="1245105" y="181973"/>
            <a:ext cx="615869" cy="635736"/>
          </a:xfrm>
          <a:custGeom>
            <a:avLst/>
            <a:gdLst/>
            <a:ahLst/>
            <a:cxnLst/>
            <a:rect l="l" t="t" r="r" b="b"/>
            <a:pathLst>
              <a:path w="923804" h="953604">
                <a:moveTo>
                  <a:pt x="0" y="0"/>
                </a:moveTo>
                <a:lnTo>
                  <a:pt x="923804" y="0"/>
                </a:lnTo>
                <a:lnTo>
                  <a:pt x="923804" y="953604"/>
                </a:lnTo>
                <a:lnTo>
                  <a:pt x="0" y="953604"/>
                </a:lnTo>
                <a:lnTo>
                  <a:pt x="0" y="0"/>
                </a:lnTo>
                <a:close/>
              </a:path>
            </a:pathLst>
          </a:custGeom>
          <a:blipFill>
            <a:blip r:embed="rId4" cstate="print">
              <a:extLst>
                <a:ext uri="{96DAC541-7B7A-43D3-8B79-37D633B846F1}">
                  <asvg:svgBlip xmlns="" xmlns:asvg="http://schemas.microsoft.com/office/drawing/2016/SVG/main" r:embed=""/>
                </a:ext>
              </a:extLst>
            </a:blip>
            <a:stretch>
              <a:fillRect/>
            </a:stretch>
          </a:blipFill>
        </p:spPr>
      </p:sp>
      <p:sp>
        <p:nvSpPr>
          <p:cNvPr id="17" name="TextBox 17"/>
          <p:cNvSpPr txBox="1"/>
          <p:nvPr/>
        </p:nvSpPr>
        <p:spPr>
          <a:xfrm>
            <a:off x="472980" y="1028701"/>
            <a:ext cx="11335392" cy="1800493"/>
          </a:xfrm>
          <a:prstGeom prst="rect">
            <a:avLst/>
          </a:prstGeom>
          <a:solidFill>
            <a:srgbClr val="012F7F"/>
          </a:solidFill>
        </p:spPr>
        <p:txBody>
          <a:bodyPr wrap="square" lIns="0" tIns="0" rIns="0" bIns="0" rtlCol="0" anchor="t">
            <a:spAutoFit/>
          </a:bodyPr>
          <a:lstStyle/>
          <a:p>
            <a:pPr algn="just">
              <a:lnSpc>
                <a:spcPct val="130000"/>
              </a:lnSpc>
            </a:pPr>
            <a:r>
              <a:rPr lang="en-US" sz="3000" b="1" smtClean="0">
                <a:solidFill>
                  <a:schemeClr val="bg1"/>
                </a:solidFill>
                <a:latin typeface="Calibri" pitchFamily="34" charset="0"/>
                <a:cs typeface="Calibri" pitchFamily="34" charset="0"/>
              </a:rPr>
              <a:t>Công nghiệp xanh </a:t>
            </a:r>
            <a:r>
              <a:rPr lang="vi-VN" sz="3000" b="1" dirty="0" smtClean="0">
                <a:solidFill>
                  <a:schemeClr val="bg1"/>
                </a:solidFill>
                <a:latin typeface="Calibri" pitchFamily="34" charset="0"/>
                <a:cs typeface="Calibri" pitchFamily="34" charset="0"/>
              </a:rPr>
              <a:t>là </a:t>
            </a:r>
            <a:r>
              <a:rPr lang="vi-VN" sz="3000" b="1" dirty="0">
                <a:solidFill>
                  <a:schemeClr val="bg1"/>
                </a:solidFill>
                <a:latin typeface="Calibri" pitchFamily="34" charset="0"/>
                <a:cs typeface="Calibri" pitchFamily="34" charset="0"/>
              </a:rPr>
              <a:t>nền công nghiệp </a:t>
            </a:r>
            <a:r>
              <a:rPr lang="vi-VN" sz="3000" b="1" dirty="0">
                <a:solidFill>
                  <a:srgbClr val="FFFF00"/>
                </a:solidFill>
                <a:latin typeface="Calibri" pitchFamily="34" charset="0"/>
                <a:cs typeface="Calibri" pitchFamily="34" charset="0"/>
              </a:rPr>
              <a:t>thân thiện với môi trường, </a:t>
            </a:r>
            <a:r>
              <a:rPr lang="vi-VN" sz="3000" b="1" dirty="0">
                <a:solidFill>
                  <a:schemeClr val="bg1"/>
                </a:solidFill>
                <a:latin typeface="Calibri" pitchFamily="34" charset="0"/>
                <a:cs typeface="Calibri" pitchFamily="34" charset="0"/>
              </a:rPr>
              <a:t>sản xuất ra các sản phẩm thân thiện với môi trường và giúp cho các điều kiện tự nhiên của môi trường </a:t>
            </a:r>
            <a:r>
              <a:rPr lang="vi-VN" sz="3000" b="1" dirty="0">
                <a:solidFill>
                  <a:srgbClr val="FFFF00"/>
                </a:solidFill>
                <a:latin typeface="Calibri" pitchFamily="34" charset="0"/>
                <a:cs typeface="Calibri" pitchFamily="34" charset="0"/>
              </a:rPr>
              <a:t>tốt hơn.</a:t>
            </a:r>
            <a:endParaRPr lang="en-US" sz="3000" b="1" dirty="0">
              <a:solidFill>
                <a:srgbClr val="FFFF00"/>
              </a:solidFill>
              <a:latin typeface="Calibri" pitchFamily="34" charset="0"/>
              <a:cs typeface="Calibri" pitchFamily="34" charset="0"/>
            </a:endParaRPr>
          </a:p>
        </p:txBody>
      </p:sp>
      <p:sp>
        <p:nvSpPr>
          <p:cNvPr id="18" name="TextBox 18"/>
          <p:cNvSpPr txBox="1"/>
          <p:nvPr/>
        </p:nvSpPr>
        <p:spPr>
          <a:xfrm>
            <a:off x="2210079" y="204168"/>
            <a:ext cx="3162169" cy="551689"/>
          </a:xfrm>
          <a:prstGeom prst="rect">
            <a:avLst/>
          </a:prstGeom>
        </p:spPr>
        <p:txBody>
          <a:bodyPr lIns="0" tIns="0" rIns="0" bIns="0" rtlCol="0" anchor="t">
            <a:spAutoFit/>
          </a:bodyPr>
          <a:lstStyle/>
          <a:p>
            <a:pPr>
              <a:lnSpc>
                <a:spcPct val="130000"/>
              </a:lnSpc>
            </a:pPr>
            <a:r>
              <a:rPr lang="en-US" sz="3000" b="1" dirty="0">
                <a:solidFill>
                  <a:srgbClr val="012F7F"/>
                </a:solidFill>
                <a:latin typeface="Calibri" pitchFamily="34" charset="0"/>
                <a:cs typeface="Calibri" pitchFamily="34" charset="0"/>
              </a:rPr>
              <a:t>KHÁI NIỆM</a:t>
            </a:r>
          </a:p>
        </p:txBody>
      </p:sp>
      <p:sp>
        <p:nvSpPr>
          <p:cNvPr id="19" name="TextBox 5"/>
          <p:cNvSpPr txBox="1"/>
          <p:nvPr/>
        </p:nvSpPr>
        <p:spPr>
          <a:xfrm>
            <a:off x="488731" y="379392"/>
            <a:ext cx="11193517" cy="1897955"/>
          </a:xfrm>
          <a:prstGeom prst="rect">
            <a:avLst/>
          </a:prstGeom>
          <a:ln>
            <a:solidFill>
              <a:schemeClr val="accent1"/>
            </a:solidFill>
          </a:ln>
        </p:spPr>
        <p:txBody>
          <a:bodyPr wrap="square" lIns="0" tIns="0" rIns="0" bIns="0" rtlCol="0" anchor="t">
            <a:spAutoFit/>
          </a:bodyPr>
          <a:lstStyle/>
          <a:p>
            <a:pPr marL="457154" indent="-457154" algn="just">
              <a:lnSpc>
                <a:spcPts val="3663"/>
              </a:lnSpc>
              <a:buFont typeface="Arial" panose="020B0604020202020204" pitchFamily="34" charset="0"/>
              <a:buChar char="•"/>
            </a:pPr>
            <a:r>
              <a:rPr lang="en-US" sz="3000" b="1" smtClean="0">
                <a:solidFill>
                  <a:srgbClr val="000B5D"/>
                </a:solidFill>
                <a:latin typeface="Calibri" pitchFamily="34" charset="0"/>
                <a:cs typeface="Calibri" pitchFamily="34" charset="0"/>
              </a:rPr>
              <a:t>Khai thác thông tin mục 3.SGK, </a:t>
            </a:r>
            <a:r>
              <a:rPr lang="en-US" sz="3000" b="1" dirty="0" err="1">
                <a:solidFill>
                  <a:srgbClr val="000B5D"/>
                </a:solidFill>
                <a:latin typeface="Calibri" pitchFamily="34" charset="0"/>
                <a:cs typeface="Calibri" pitchFamily="34" charset="0"/>
              </a:rPr>
              <a:t>nêu</a:t>
            </a:r>
            <a:r>
              <a:rPr lang="en-US" sz="3000" b="1" dirty="0">
                <a:solidFill>
                  <a:srgbClr val="000B5D"/>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khái</a:t>
            </a:r>
            <a:r>
              <a:rPr lang="en-US" sz="3000" b="1" dirty="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niệm</a:t>
            </a:r>
            <a:r>
              <a:rPr lang="en-US" sz="3000" b="1" dirty="0">
                <a:solidFill>
                  <a:srgbClr val="FF0000"/>
                </a:solidFill>
                <a:latin typeface="Calibri" pitchFamily="34" charset="0"/>
                <a:cs typeface="Calibri" pitchFamily="34" charset="0"/>
              </a:rPr>
              <a:t> </a:t>
            </a:r>
            <a:r>
              <a:rPr lang="en-US" sz="3000" b="1" dirty="0" err="1" smtClean="0">
                <a:solidFill>
                  <a:srgbClr val="000B5D"/>
                </a:solidFill>
                <a:latin typeface="Calibri" pitchFamily="34" charset="0"/>
                <a:cs typeface="Calibri" pitchFamily="34" charset="0"/>
              </a:rPr>
              <a:t>và</a:t>
            </a:r>
            <a:r>
              <a:rPr lang="en-US" sz="3000" b="1" dirty="0" smtClean="0">
                <a:solidFill>
                  <a:srgbClr val="000B5D"/>
                </a:solidFill>
                <a:latin typeface="Calibri" pitchFamily="34" charset="0"/>
                <a:cs typeface="Calibri" pitchFamily="34" charset="0"/>
              </a:rPr>
              <a:t> </a:t>
            </a:r>
            <a:r>
              <a:rPr lang="en-US" sz="3000" b="1" dirty="0" err="1" smtClean="0">
                <a:solidFill>
                  <a:srgbClr val="FF0000"/>
                </a:solidFill>
                <a:latin typeface="Calibri" pitchFamily="34" charset="0"/>
                <a:cs typeface="Calibri" pitchFamily="34" charset="0"/>
              </a:rPr>
              <a:t>lợi</a:t>
            </a:r>
            <a:r>
              <a:rPr lang="en-US" sz="3000" b="1" dirty="0" smtClean="0">
                <a:solidFill>
                  <a:srgbClr val="FF0000"/>
                </a:solidFill>
                <a:latin typeface="Calibri" pitchFamily="34" charset="0"/>
                <a:cs typeface="Calibri" pitchFamily="34" charset="0"/>
              </a:rPr>
              <a:t> </a:t>
            </a:r>
            <a:r>
              <a:rPr lang="en-US" sz="3000" b="1" dirty="0" err="1" smtClean="0">
                <a:solidFill>
                  <a:srgbClr val="FF0000"/>
                </a:solidFill>
                <a:latin typeface="Calibri" pitchFamily="34" charset="0"/>
                <a:cs typeface="Calibri" pitchFamily="34" charset="0"/>
              </a:rPr>
              <a:t>ích</a:t>
            </a:r>
            <a:r>
              <a:rPr lang="en-US" sz="3000" b="1" dirty="0" smtClean="0">
                <a:solidFill>
                  <a:srgbClr val="FF0000"/>
                </a:solidFill>
                <a:latin typeface="Calibri" pitchFamily="34" charset="0"/>
                <a:cs typeface="Calibri" pitchFamily="34" charset="0"/>
              </a:rPr>
              <a:t> </a:t>
            </a:r>
            <a:r>
              <a:rPr lang="en-US" sz="3000" b="1" dirty="0" err="1" smtClean="0">
                <a:solidFill>
                  <a:srgbClr val="000B5D"/>
                </a:solidFill>
                <a:latin typeface="Calibri" pitchFamily="34" charset="0"/>
                <a:cs typeface="Calibri" pitchFamily="34" charset="0"/>
              </a:rPr>
              <a:t>công</a:t>
            </a:r>
            <a:r>
              <a:rPr lang="en-US" sz="3000" b="1" dirty="0" smtClean="0">
                <a:solidFill>
                  <a:srgbClr val="000B5D"/>
                </a:solidFill>
                <a:latin typeface="Calibri" pitchFamily="34" charset="0"/>
                <a:cs typeface="Calibri" pitchFamily="34" charset="0"/>
              </a:rPr>
              <a:t> </a:t>
            </a:r>
            <a:r>
              <a:rPr lang="en-US" sz="3000" b="1" dirty="0" err="1">
                <a:solidFill>
                  <a:srgbClr val="000B5D"/>
                </a:solidFill>
                <a:latin typeface="Calibri" pitchFamily="34" charset="0"/>
                <a:cs typeface="Calibri" pitchFamily="34" charset="0"/>
              </a:rPr>
              <a:t>nghiệp</a:t>
            </a:r>
            <a:r>
              <a:rPr lang="en-US" sz="3000" b="1" dirty="0">
                <a:solidFill>
                  <a:srgbClr val="000B5D"/>
                </a:solidFill>
                <a:latin typeface="Calibri" pitchFamily="34" charset="0"/>
                <a:cs typeface="Calibri" pitchFamily="34" charset="0"/>
              </a:rPr>
              <a:t> </a:t>
            </a:r>
            <a:r>
              <a:rPr lang="en-US" sz="3000" b="1" dirty="0" err="1" smtClean="0">
                <a:solidFill>
                  <a:srgbClr val="000B5D"/>
                </a:solidFill>
                <a:latin typeface="Calibri" pitchFamily="34" charset="0"/>
                <a:cs typeface="Calibri" pitchFamily="34" charset="0"/>
              </a:rPr>
              <a:t>xanh</a:t>
            </a:r>
            <a:endParaRPr lang="en-US" sz="3000" b="1" dirty="0" smtClean="0">
              <a:solidFill>
                <a:srgbClr val="000B5D"/>
              </a:solidFill>
              <a:latin typeface="Calibri" pitchFamily="34" charset="0"/>
              <a:cs typeface="Calibri" pitchFamily="34" charset="0"/>
            </a:endParaRPr>
          </a:p>
          <a:p>
            <a:pPr marL="457154" indent="-457154" algn="just">
              <a:lnSpc>
                <a:spcPts val="3663"/>
              </a:lnSpc>
              <a:buFont typeface="Arial" panose="020B0604020202020204" pitchFamily="34" charset="0"/>
              <a:buChar char="•"/>
            </a:pPr>
            <a:r>
              <a:rPr lang="en-US" sz="3000" b="1" dirty="0" err="1" smtClean="0">
                <a:solidFill>
                  <a:srgbClr val="000B5D"/>
                </a:solidFill>
                <a:latin typeface="Calibri" pitchFamily="34" charset="0"/>
                <a:cs typeface="Calibri" pitchFamily="34" charset="0"/>
              </a:rPr>
              <a:t>Gạch</a:t>
            </a:r>
            <a:r>
              <a:rPr lang="en-US" sz="3000" b="1" dirty="0" smtClean="0">
                <a:solidFill>
                  <a:srgbClr val="000B5D"/>
                </a:solidFill>
                <a:latin typeface="Calibri" pitchFamily="34" charset="0"/>
                <a:cs typeface="Calibri" pitchFamily="34" charset="0"/>
              </a:rPr>
              <a:t> </a:t>
            </a:r>
            <a:r>
              <a:rPr lang="en-US" sz="3000" b="1" dirty="0" err="1">
                <a:solidFill>
                  <a:srgbClr val="000B5D"/>
                </a:solidFill>
                <a:latin typeface="Calibri" pitchFamily="34" charset="0"/>
                <a:cs typeface="Calibri" pitchFamily="34" charset="0"/>
              </a:rPr>
              <a:t>chân</a:t>
            </a:r>
            <a:r>
              <a:rPr lang="en-US" sz="3000" b="1" dirty="0">
                <a:solidFill>
                  <a:srgbClr val="000B5D"/>
                </a:solidFill>
                <a:latin typeface="Calibri" pitchFamily="34" charset="0"/>
                <a:cs typeface="Calibri" pitchFamily="34" charset="0"/>
              </a:rPr>
              <a:t> </a:t>
            </a:r>
            <a:r>
              <a:rPr lang="en-US" sz="3000" b="1" dirty="0" err="1">
                <a:solidFill>
                  <a:srgbClr val="000B5D"/>
                </a:solidFill>
                <a:latin typeface="Calibri" pitchFamily="34" charset="0"/>
                <a:cs typeface="Calibri" pitchFamily="34" charset="0"/>
              </a:rPr>
              <a:t>trong</a:t>
            </a:r>
            <a:r>
              <a:rPr lang="en-US" sz="3000" b="1" dirty="0">
                <a:solidFill>
                  <a:srgbClr val="000B5D"/>
                </a:solidFill>
                <a:latin typeface="Calibri" pitchFamily="34" charset="0"/>
                <a:cs typeface="Calibri" pitchFamily="34" charset="0"/>
              </a:rPr>
              <a:t> </a:t>
            </a:r>
            <a:r>
              <a:rPr lang="en-US" sz="3000" b="1" dirty="0" err="1" smtClean="0">
                <a:solidFill>
                  <a:srgbClr val="000B5D"/>
                </a:solidFill>
                <a:latin typeface="Calibri" pitchFamily="34" charset="0"/>
                <a:cs typeface="Calibri" pitchFamily="34" charset="0"/>
              </a:rPr>
              <a:t>sách</a:t>
            </a:r>
            <a:r>
              <a:rPr lang="en-US" sz="3000" b="1" dirty="0" smtClean="0">
                <a:solidFill>
                  <a:srgbClr val="000B5D"/>
                </a:solidFill>
                <a:latin typeface="Calibri" pitchFamily="34" charset="0"/>
                <a:cs typeface="Calibri" pitchFamily="34" charset="0"/>
              </a:rPr>
              <a:t> </a:t>
            </a:r>
            <a:r>
              <a:rPr lang="vi-VN" sz="3000" b="1" dirty="0" smtClean="0">
                <a:solidFill>
                  <a:srgbClr val="000B5D"/>
                </a:solidFill>
                <a:latin typeface="Calibri" pitchFamily="34" charset="0"/>
                <a:cs typeface="Calibri" pitchFamily="34" charset="0"/>
              </a:rPr>
              <a:t>công nghiệp xanh cần được chú trọng để </a:t>
            </a:r>
            <a:r>
              <a:rPr lang="vi-VN" sz="3000" b="1" dirty="0" smtClean="0">
                <a:solidFill>
                  <a:srgbClr val="FF0000"/>
                </a:solidFill>
                <a:latin typeface="Calibri" pitchFamily="34" charset="0"/>
                <a:cs typeface="Calibri" pitchFamily="34" charset="0"/>
              </a:rPr>
              <a:t>giải quyết vấn đề</a:t>
            </a:r>
            <a:r>
              <a:rPr lang="en-US" sz="3000" b="1" dirty="0" smtClean="0">
                <a:solidFill>
                  <a:srgbClr val="FF0000"/>
                </a:solidFill>
                <a:latin typeface="Calibri" pitchFamily="34" charset="0"/>
                <a:cs typeface="Calibri" pitchFamily="34" charset="0"/>
              </a:rPr>
              <a:t> </a:t>
            </a:r>
            <a:r>
              <a:rPr lang="en-US" sz="3000" b="1" dirty="0" err="1" smtClean="0">
                <a:solidFill>
                  <a:srgbClr val="FF0000"/>
                </a:solidFill>
                <a:latin typeface="Calibri" pitchFamily="34" charset="0"/>
                <a:cs typeface="Calibri" pitchFamily="34" charset="0"/>
              </a:rPr>
              <a:t>gì</a:t>
            </a:r>
            <a:r>
              <a:rPr lang="en-US" sz="3000" b="1" dirty="0" smtClean="0">
                <a:solidFill>
                  <a:srgbClr val="FF0000"/>
                </a:solidFill>
                <a:latin typeface="Calibri" pitchFamily="34" charset="0"/>
                <a:cs typeface="Calibri" pitchFamily="34" charset="0"/>
              </a:rPr>
              <a:t>?</a:t>
            </a:r>
            <a:endParaRPr lang="vi-VN" sz="3000" b="1" dirty="0" smtClean="0">
              <a:solidFill>
                <a:srgbClr val="FF0000"/>
              </a:solidFill>
              <a:latin typeface="Calibri" pitchFamily="34" charset="0"/>
              <a:cs typeface="Calibri" pitchFamily="34" charset="0"/>
            </a:endParaRPr>
          </a:p>
        </p:txBody>
      </p:sp>
      <p:sp>
        <p:nvSpPr>
          <p:cNvPr id="23" name="TextBox 18"/>
          <p:cNvSpPr txBox="1"/>
          <p:nvPr/>
        </p:nvSpPr>
        <p:spPr>
          <a:xfrm>
            <a:off x="430699" y="3821075"/>
            <a:ext cx="1852705" cy="551689"/>
          </a:xfrm>
          <a:prstGeom prst="rect">
            <a:avLst/>
          </a:prstGeom>
        </p:spPr>
        <p:txBody>
          <a:bodyPr wrap="square" lIns="0" tIns="0" rIns="0" bIns="0" rtlCol="0" anchor="t">
            <a:spAutoFit/>
          </a:bodyPr>
          <a:lstStyle/>
          <a:p>
            <a:pPr>
              <a:lnSpc>
                <a:spcPct val="130000"/>
              </a:lnSpc>
            </a:pPr>
            <a:r>
              <a:rPr lang="en-US" sz="3000" b="1" dirty="0" smtClean="0">
                <a:solidFill>
                  <a:srgbClr val="012F7F"/>
                </a:solidFill>
                <a:latin typeface="Calibri" pitchFamily="34" charset="0"/>
                <a:cs typeface="Calibri" pitchFamily="34" charset="0"/>
              </a:rPr>
              <a:t>LỢI ÍCH</a:t>
            </a:r>
            <a:endParaRPr lang="en-US" sz="3000" b="1" dirty="0">
              <a:solidFill>
                <a:srgbClr val="012F7F"/>
              </a:solidFill>
              <a:latin typeface="Calibri" pitchFamily="34" charset="0"/>
              <a:cs typeface="Calibri" pitchFamily="34" charset="0"/>
            </a:endParaRPr>
          </a:p>
        </p:txBody>
      </p:sp>
      <p:sp>
        <p:nvSpPr>
          <p:cNvPr id="24" name="TextBox 17"/>
          <p:cNvSpPr txBox="1"/>
          <p:nvPr/>
        </p:nvSpPr>
        <p:spPr>
          <a:xfrm>
            <a:off x="1765763" y="3027802"/>
            <a:ext cx="9979547" cy="3600986"/>
          </a:xfrm>
          <a:prstGeom prst="rect">
            <a:avLst/>
          </a:prstGeom>
          <a:solidFill>
            <a:srgbClr val="012F7F"/>
          </a:solidFill>
        </p:spPr>
        <p:txBody>
          <a:bodyPr wrap="square" lIns="0" tIns="0" rIns="0" bIns="0" rtlCol="0" anchor="t">
            <a:spAutoFit/>
          </a:bodyPr>
          <a:lstStyle/>
          <a:p>
            <a:pPr algn="just">
              <a:lnSpc>
                <a:spcPct val="130000"/>
              </a:lnSpc>
            </a:pPr>
            <a:r>
              <a:rPr lang="en-US" sz="3000" b="1" smtClean="0">
                <a:solidFill>
                  <a:srgbClr val="FFFF00"/>
                </a:solidFill>
                <a:latin typeface="Calibri" pitchFamily="34" charset="0"/>
                <a:cs typeface="Calibri" pitchFamily="34" charset="0"/>
              </a:rPr>
              <a:t>- T</a:t>
            </a:r>
            <a:r>
              <a:rPr lang="vi-VN" sz="3000" b="1" dirty="0" smtClean="0">
                <a:solidFill>
                  <a:srgbClr val="FFFF00"/>
                </a:solidFill>
                <a:latin typeface="Calibri" pitchFamily="34" charset="0"/>
                <a:cs typeface="Calibri" pitchFamily="34" charset="0"/>
              </a:rPr>
              <a:t>ái </a:t>
            </a:r>
            <a:r>
              <a:rPr lang="vi-VN" sz="3000" b="1" dirty="0">
                <a:solidFill>
                  <a:srgbClr val="FFFF00"/>
                </a:solidFill>
                <a:latin typeface="Calibri" pitchFamily="34" charset="0"/>
                <a:cs typeface="Calibri" pitchFamily="34" charset="0"/>
              </a:rPr>
              <a:t>sử dụng các </a:t>
            </a:r>
            <a:r>
              <a:rPr lang="vi-VN" sz="3000" b="1">
                <a:solidFill>
                  <a:srgbClr val="FFFF00"/>
                </a:solidFill>
                <a:latin typeface="Calibri" pitchFamily="34" charset="0"/>
                <a:cs typeface="Calibri" pitchFamily="34" charset="0"/>
              </a:rPr>
              <a:t>chất </a:t>
            </a:r>
            <a:r>
              <a:rPr lang="vi-VN" sz="3000" b="1" smtClean="0">
                <a:solidFill>
                  <a:srgbClr val="FFFF00"/>
                </a:solidFill>
                <a:latin typeface="Calibri" pitchFamily="34" charset="0"/>
                <a:cs typeface="Calibri" pitchFamily="34" charset="0"/>
              </a:rPr>
              <a:t>thải</a:t>
            </a:r>
            <a:r>
              <a:rPr lang="en-US" sz="3000" b="1" smtClean="0">
                <a:solidFill>
                  <a:srgbClr val="FFFF00"/>
                </a:solidFill>
                <a:latin typeface="Calibri" pitchFamily="34" charset="0"/>
                <a:cs typeface="Calibri" pitchFamily="34" charset="0"/>
              </a:rPr>
              <a:t>;</a:t>
            </a:r>
          </a:p>
          <a:p>
            <a:pPr algn="just">
              <a:lnSpc>
                <a:spcPct val="130000"/>
              </a:lnSpc>
            </a:pPr>
            <a:r>
              <a:rPr lang="en-US" sz="3000" b="1" smtClean="0">
                <a:solidFill>
                  <a:srgbClr val="FFFF00"/>
                </a:solidFill>
                <a:latin typeface="Calibri" pitchFamily="34" charset="0"/>
                <a:cs typeface="Calibri" pitchFamily="34" charset="0"/>
              </a:rPr>
              <a:t>- N</a:t>
            </a:r>
            <a:r>
              <a:rPr lang="vi-VN" sz="3000" b="1" smtClean="0">
                <a:solidFill>
                  <a:srgbClr val="FFFF00"/>
                </a:solidFill>
                <a:latin typeface="Calibri" pitchFamily="34" charset="0"/>
                <a:cs typeface="Calibri" pitchFamily="34" charset="0"/>
              </a:rPr>
              <a:t>âng </a:t>
            </a:r>
            <a:r>
              <a:rPr lang="vi-VN" sz="3000" b="1" dirty="0">
                <a:solidFill>
                  <a:srgbClr val="FFFF00"/>
                </a:solidFill>
                <a:latin typeface="Calibri" pitchFamily="34" charset="0"/>
                <a:cs typeface="Calibri" pitchFamily="34" charset="0"/>
              </a:rPr>
              <a:t>cao hiệu quả </a:t>
            </a:r>
            <a:r>
              <a:rPr lang="vi-VN" sz="3000" b="1" dirty="0">
                <a:solidFill>
                  <a:schemeClr val="bg1"/>
                </a:solidFill>
                <a:latin typeface="Calibri" pitchFamily="34" charset="0"/>
                <a:cs typeface="Calibri" pitchFamily="34" charset="0"/>
              </a:rPr>
              <a:t>sử dụng </a:t>
            </a:r>
            <a:r>
              <a:rPr lang="vi-VN" sz="3000" b="1" dirty="0">
                <a:solidFill>
                  <a:srgbClr val="FFFF00"/>
                </a:solidFill>
                <a:latin typeface="Calibri" pitchFamily="34" charset="0"/>
                <a:cs typeface="Calibri" pitchFamily="34" charset="0"/>
              </a:rPr>
              <a:t>tài nguyên </a:t>
            </a:r>
            <a:r>
              <a:rPr lang="vi-VN" sz="3000" b="1" dirty="0">
                <a:solidFill>
                  <a:schemeClr val="bg1"/>
                </a:solidFill>
                <a:latin typeface="Calibri" pitchFamily="34" charset="0"/>
                <a:cs typeface="Calibri" pitchFamily="34" charset="0"/>
              </a:rPr>
              <a:t>và </a:t>
            </a:r>
            <a:r>
              <a:rPr lang="vi-VN" sz="3000" b="1">
                <a:solidFill>
                  <a:srgbClr val="FFFF00"/>
                </a:solidFill>
                <a:latin typeface="Calibri" pitchFamily="34" charset="0"/>
                <a:cs typeface="Calibri" pitchFamily="34" charset="0"/>
              </a:rPr>
              <a:t>năng </a:t>
            </a:r>
            <a:r>
              <a:rPr lang="vi-VN" sz="3000" b="1" smtClean="0">
                <a:solidFill>
                  <a:srgbClr val="FFFF00"/>
                </a:solidFill>
                <a:latin typeface="Calibri" pitchFamily="34" charset="0"/>
                <a:cs typeface="Calibri" pitchFamily="34" charset="0"/>
              </a:rPr>
              <a:t>lượng</a:t>
            </a:r>
            <a:r>
              <a:rPr lang="en-US" sz="3000" b="1" smtClean="0">
                <a:solidFill>
                  <a:srgbClr val="FFFF00"/>
                </a:solidFill>
                <a:latin typeface="Calibri" pitchFamily="34" charset="0"/>
                <a:cs typeface="Calibri" pitchFamily="34" charset="0"/>
              </a:rPr>
              <a:t>;</a:t>
            </a:r>
          </a:p>
          <a:p>
            <a:pPr algn="just">
              <a:lnSpc>
                <a:spcPct val="130000"/>
              </a:lnSpc>
            </a:pPr>
            <a:r>
              <a:rPr lang="en-US" sz="3000" b="1" smtClean="0">
                <a:solidFill>
                  <a:srgbClr val="FFFF00"/>
                </a:solidFill>
                <a:latin typeface="Calibri" pitchFamily="34" charset="0"/>
                <a:cs typeface="Calibri" pitchFamily="34" charset="0"/>
              </a:rPr>
              <a:t>- B</a:t>
            </a:r>
            <a:r>
              <a:rPr lang="vi-VN" sz="3000" b="1" smtClean="0">
                <a:solidFill>
                  <a:srgbClr val="FFFF00"/>
                </a:solidFill>
                <a:latin typeface="Calibri" pitchFamily="34" charset="0"/>
                <a:cs typeface="Calibri" pitchFamily="34" charset="0"/>
              </a:rPr>
              <a:t>ảo </a:t>
            </a:r>
            <a:r>
              <a:rPr lang="vi-VN" sz="3000" b="1" dirty="0">
                <a:solidFill>
                  <a:srgbClr val="FFFF00"/>
                </a:solidFill>
                <a:latin typeface="Calibri" pitchFamily="34" charset="0"/>
                <a:cs typeface="Calibri" pitchFamily="34" charset="0"/>
              </a:rPr>
              <a:t>vệ môi trường </a:t>
            </a:r>
            <a:r>
              <a:rPr lang="vi-VN" sz="3000" b="1" dirty="0">
                <a:solidFill>
                  <a:schemeClr val="bg1"/>
                </a:solidFill>
                <a:latin typeface="Calibri" pitchFamily="34" charset="0"/>
                <a:cs typeface="Calibri" pitchFamily="34" charset="0"/>
              </a:rPr>
              <a:t>và </a:t>
            </a:r>
            <a:r>
              <a:rPr lang="vi-VN" sz="3000" b="1" dirty="0">
                <a:solidFill>
                  <a:srgbClr val="FFFF00"/>
                </a:solidFill>
                <a:latin typeface="Calibri" pitchFamily="34" charset="0"/>
                <a:cs typeface="Calibri" pitchFamily="34" charset="0"/>
              </a:rPr>
              <a:t>giảm nhẹ biến đổi khí hậu</a:t>
            </a:r>
            <a:r>
              <a:rPr lang="vi-VN" sz="3000" b="1">
                <a:solidFill>
                  <a:schemeClr val="bg1"/>
                </a:solidFill>
                <a:latin typeface="Calibri" pitchFamily="34" charset="0"/>
                <a:cs typeface="Calibri" pitchFamily="34" charset="0"/>
              </a:rPr>
              <a:t>, </a:t>
            </a:r>
            <a:endParaRPr lang="en-US" sz="3000" b="1" smtClean="0">
              <a:solidFill>
                <a:schemeClr val="bg1"/>
              </a:solidFill>
              <a:latin typeface="Calibri" pitchFamily="34" charset="0"/>
              <a:cs typeface="Calibri" pitchFamily="34" charset="0"/>
            </a:endParaRPr>
          </a:p>
          <a:p>
            <a:pPr algn="just">
              <a:lnSpc>
                <a:spcPct val="130000"/>
              </a:lnSpc>
            </a:pPr>
            <a:r>
              <a:rPr lang="en-US" sz="3000" b="1" smtClean="0">
                <a:solidFill>
                  <a:schemeClr val="bg1"/>
                </a:solidFill>
                <a:latin typeface="Calibri" pitchFamily="34" charset="0"/>
                <a:cs typeface="Calibri" pitchFamily="34" charset="0"/>
              </a:rPr>
              <a:t>- Đ</a:t>
            </a:r>
            <a:r>
              <a:rPr lang="vi-VN" sz="3000" b="1" smtClean="0">
                <a:solidFill>
                  <a:schemeClr val="bg1"/>
                </a:solidFill>
                <a:latin typeface="Calibri" pitchFamily="34" charset="0"/>
                <a:cs typeface="Calibri" pitchFamily="34" charset="0"/>
              </a:rPr>
              <a:t>ảm </a:t>
            </a:r>
            <a:r>
              <a:rPr lang="vi-VN" sz="3000" b="1" dirty="0">
                <a:solidFill>
                  <a:schemeClr val="bg1"/>
                </a:solidFill>
                <a:latin typeface="Calibri" pitchFamily="34" charset="0"/>
                <a:cs typeface="Calibri" pitchFamily="34" charset="0"/>
              </a:rPr>
              <a:t>bảo </a:t>
            </a:r>
            <a:r>
              <a:rPr lang="vi-VN" sz="3000" b="1" dirty="0">
                <a:solidFill>
                  <a:srgbClr val="FFFF00"/>
                </a:solidFill>
                <a:latin typeface="Calibri" pitchFamily="34" charset="0"/>
                <a:cs typeface="Calibri" pitchFamily="34" charset="0"/>
              </a:rPr>
              <a:t>sức khoẻ </a:t>
            </a:r>
            <a:r>
              <a:rPr lang="vi-VN" sz="3000" b="1" dirty="0">
                <a:solidFill>
                  <a:schemeClr val="bg1"/>
                </a:solidFill>
                <a:latin typeface="Calibri" pitchFamily="34" charset="0"/>
                <a:cs typeface="Calibri" pitchFamily="34" charset="0"/>
              </a:rPr>
              <a:t>của </a:t>
            </a:r>
            <a:r>
              <a:rPr lang="vi-VN" sz="3000" b="1">
                <a:solidFill>
                  <a:schemeClr val="bg1"/>
                </a:solidFill>
                <a:latin typeface="Calibri" pitchFamily="34" charset="0"/>
                <a:cs typeface="Calibri" pitchFamily="34" charset="0"/>
              </a:rPr>
              <a:t>người </a:t>
            </a:r>
            <a:r>
              <a:rPr lang="vi-VN" sz="3000" b="1" smtClean="0">
                <a:solidFill>
                  <a:schemeClr val="bg1"/>
                </a:solidFill>
                <a:latin typeface="Calibri" pitchFamily="34" charset="0"/>
                <a:cs typeface="Calibri" pitchFamily="34" charset="0"/>
              </a:rPr>
              <a:t>dân</a:t>
            </a:r>
            <a:r>
              <a:rPr lang="en-US" sz="3000" b="1" smtClean="0">
                <a:solidFill>
                  <a:schemeClr val="bg1"/>
                </a:solidFill>
                <a:latin typeface="Calibri" pitchFamily="34" charset="0"/>
                <a:cs typeface="Calibri" pitchFamily="34" charset="0"/>
              </a:rPr>
              <a:t>;</a:t>
            </a:r>
          </a:p>
          <a:p>
            <a:pPr algn="just">
              <a:lnSpc>
                <a:spcPct val="130000"/>
              </a:lnSpc>
            </a:pPr>
            <a:r>
              <a:rPr lang="en-US" sz="3000" b="1" smtClean="0">
                <a:solidFill>
                  <a:schemeClr val="bg1"/>
                </a:solidFill>
                <a:latin typeface="Calibri" pitchFamily="34" charset="0"/>
                <a:cs typeface="Calibri" pitchFamily="34" charset="0"/>
              </a:rPr>
              <a:t>- T</a:t>
            </a:r>
            <a:r>
              <a:rPr lang="vi-VN" sz="3000" b="1" smtClean="0">
                <a:solidFill>
                  <a:schemeClr val="bg1"/>
                </a:solidFill>
                <a:latin typeface="Calibri" pitchFamily="34" charset="0"/>
                <a:cs typeface="Calibri" pitchFamily="34" charset="0"/>
              </a:rPr>
              <a:t>ạo </a:t>
            </a:r>
            <a:r>
              <a:rPr lang="vi-VN" sz="3000" b="1" dirty="0">
                <a:solidFill>
                  <a:schemeClr val="bg1"/>
                </a:solidFill>
                <a:latin typeface="Calibri" pitchFamily="34" charset="0"/>
                <a:cs typeface="Calibri" pitchFamily="34" charset="0"/>
              </a:rPr>
              <a:t>ra các sản phẩm </a:t>
            </a:r>
            <a:r>
              <a:rPr lang="vi-VN" sz="3000" b="1" dirty="0">
                <a:solidFill>
                  <a:srgbClr val="FFFF00"/>
                </a:solidFill>
                <a:latin typeface="Calibri" pitchFamily="34" charset="0"/>
                <a:cs typeface="Calibri" pitchFamily="34" charset="0"/>
              </a:rPr>
              <a:t>an toàn</a:t>
            </a:r>
            <a:r>
              <a:rPr lang="vi-VN" sz="3000" b="1" dirty="0">
                <a:solidFill>
                  <a:schemeClr val="bg1"/>
                </a:solidFill>
                <a:latin typeface="Calibri" pitchFamily="34" charset="0"/>
                <a:cs typeface="Calibri" pitchFamily="34" charset="0"/>
              </a:rPr>
              <a:t>, thông qua sử dụng </a:t>
            </a:r>
            <a:r>
              <a:rPr lang="vi-VN" sz="3000" b="1" dirty="0">
                <a:solidFill>
                  <a:srgbClr val="FFFF00"/>
                </a:solidFill>
                <a:latin typeface="Calibri" pitchFamily="34" charset="0"/>
                <a:cs typeface="Calibri" pitchFamily="34" charset="0"/>
              </a:rPr>
              <a:t>các công nghệ tiên tiến.</a:t>
            </a:r>
            <a:endParaRPr lang="en-US" sz="3000" b="1" dirty="0">
              <a:solidFill>
                <a:srgbClr val="FFFF00"/>
              </a:solidFill>
              <a:latin typeface="Calibri" pitchFamily="34" charset="0"/>
              <a:cs typeface="Calibri" pitchFamily="34" charset="0"/>
            </a:endParaRPr>
          </a:p>
        </p:txBody>
      </p:sp>
      <p:grpSp>
        <p:nvGrpSpPr>
          <p:cNvPr id="28" name="Group 6"/>
          <p:cNvGrpSpPr/>
          <p:nvPr/>
        </p:nvGrpSpPr>
        <p:grpSpPr>
          <a:xfrm>
            <a:off x="0" y="4382826"/>
            <a:ext cx="1504638" cy="1529255"/>
            <a:chOff x="0" y="0"/>
            <a:chExt cx="812800" cy="812800"/>
          </a:xfrm>
        </p:grpSpPr>
        <p:sp>
          <p:nvSpPr>
            <p:cNvPr id="29"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F7F"/>
            </a:solidFill>
          </p:spPr>
        </p:sp>
        <p:sp>
          <p:nvSpPr>
            <p:cNvPr id="30"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1" name="Freeform 9"/>
          <p:cNvSpPr/>
          <p:nvPr/>
        </p:nvSpPr>
        <p:spPr>
          <a:xfrm>
            <a:off x="266271" y="4680343"/>
            <a:ext cx="924941" cy="983084"/>
          </a:xfrm>
          <a:custGeom>
            <a:avLst/>
            <a:gdLst/>
            <a:ahLst/>
            <a:cxnLst/>
            <a:rect l="l" t="t" r="r" b="b"/>
            <a:pathLst>
              <a:path w="1452974" h="1519450">
                <a:moveTo>
                  <a:pt x="0" y="0"/>
                </a:moveTo>
                <a:lnTo>
                  <a:pt x="1452974" y="0"/>
                </a:lnTo>
                <a:lnTo>
                  <a:pt x="1452974" y="1519450"/>
                </a:lnTo>
                <a:lnTo>
                  <a:pt x="0" y="1519450"/>
                </a:lnTo>
                <a:lnTo>
                  <a:pt x="0" y="0"/>
                </a:lnTo>
                <a:close/>
              </a:path>
            </a:pathLst>
          </a:custGeom>
          <a:blipFill>
            <a:blip r:embed="rId5" cstate="print">
              <a:extLst>
                <a:ext uri="{96DAC541-7B7A-43D3-8B79-37D633B846F1}">
                  <asvg:svgBlip xmlns="" xmlns:asvg="http://schemas.microsoft.com/office/drawing/2016/SVG/main" r:embed=""/>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9" presetClass="exit" presetSubtype="0" fill="hold" grpId="1" nodeType="clickEffect">
                                  <p:stCondLst>
                                    <p:cond delay="0"/>
                                  </p:stCondLst>
                                  <p:childTnLst>
                                    <p:anim calcmode="lin" valueType="num">
                                      <p:cBhvr>
                                        <p:cTn id="13" dur="1000"/>
                                        <p:tgtEl>
                                          <p:spTgt spid="19"/>
                                        </p:tgtEl>
                                        <p:attrNameLst>
                                          <p:attrName>ppt_x</p:attrName>
                                        </p:attrNameLst>
                                      </p:cBhvr>
                                      <p:tavLst>
                                        <p:tav tm="0">
                                          <p:val>
                                            <p:strVal val="ppt_x"/>
                                          </p:val>
                                        </p:tav>
                                        <p:tav tm="100000">
                                          <p:val>
                                            <p:strVal val="ppt_x-.2"/>
                                          </p:val>
                                        </p:tav>
                                      </p:tavLst>
                                    </p:anim>
                                    <p:anim calcmode="lin" valueType="num">
                                      <p:cBhvr>
                                        <p:cTn id="14" dur="1000"/>
                                        <p:tgtEl>
                                          <p:spTgt spid="19"/>
                                        </p:tgtEl>
                                        <p:attrNameLst>
                                          <p:attrName>ppt_y</p:attrName>
                                        </p:attrNameLst>
                                      </p:cBhvr>
                                      <p:tavLst>
                                        <p:tav tm="0">
                                          <p:val>
                                            <p:strVal val="ppt_y"/>
                                          </p:val>
                                        </p:tav>
                                        <p:tav tm="100000">
                                          <p:val>
                                            <p:strVal val="ppt_y"/>
                                          </p:val>
                                        </p:tav>
                                      </p:tavLst>
                                    </p:anim>
                                    <p:animEffect transition="out" filter="fade">
                                      <p:cBhvr>
                                        <p:cTn id="15" dur="1000"/>
                                        <p:tgtEl>
                                          <p:spTgt spid="19"/>
                                        </p:tgtEl>
                                      </p:cBhvr>
                                    </p:animEffect>
                                    <p:set>
                                      <p:cBhvr>
                                        <p:cTn id="16" dur="1" fill="hold">
                                          <p:stCondLst>
                                            <p:cond delay="999"/>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ppt_x</p:attrName>
                                        </p:attrNameLst>
                                      </p:cBhvr>
                                      <p:tavLst>
                                        <p:tav tm="0">
                                          <p:val>
                                            <p:strVal val="#ppt_x-.2"/>
                                          </p:val>
                                        </p:tav>
                                        <p:tav tm="100000">
                                          <p:val>
                                            <p:strVal val="#ppt_x"/>
                                          </p:val>
                                        </p:tav>
                                      </p:tavLst>
                                    </p:anim>
                                    <p:anim calcmode="lin" valueType="num">
                                      <p:cBhvr>
                                        <p:cTn id="22"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3"/>
                                        </p:tgtEl>
                                      </p:cBhvr>
                                    </p:animEffect>
                                  </p:childTnLst>
                                </p:cTn>
                              </p:par>
                              <p:par>
                                <p:cTn id="24" presetID="29"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1000" fill="hold"/>
                                        <p:tgtEl>
                                          <p:spTgt spid="16"/>
                                        </p:tgtEl>
                                        <p:attrNameLst>
                                          <p:attrName>ppt_x</p:attrName>
                                        </p:attrNameLst>
                                      </p:cBhvr>
                                      <p:tavLst>
                                        <p:tav tm="0">
                                          <p:val>
                                            <p:strVal val="#ppt_x-.2"/>
                                          </p:val>
                                        </p:tav>
                                        <p:tav tm="100000">
                                          <p:val>
                                            <p:strVal val="#ppt_x"/>
                                          </p:val>
                                        </p:tav>
                                      </p:tavLst>
                                    </p:anim>
                                    <p:anim calcmode="lin" valueType="num">
                                      <p:cBhvr>
                                        <p:cTn id="27"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6"/>
                                        </p:tgtEl>
                                      </p:cBhvr>
                                    </p:animEffect>
                                  </p:childTnLst>
                                </p:cTn>
                              </p:par>
                              <p:par>
                                <p:cTn id="29" presetID="29"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1000" fill="hold"/>
                                        <p:tgtEl>
                                          <p:spTgt spid="18"/>
                                        </p:tgtEl>
                                        <p:attrNameLst>
                                          <p:attrName>ppt_x</p:attrName>
                                        </p:attrNameLst>
                                      </p:cBhvr>
                                      <p:tavLst>
                                        <p:tav tm="0">
                                          <p:val>
                                            <p:strVal val="#ppt_x-.2"/>
                                          </p:val>
                                        </p:tav>
                                        <p:tav tm="100000">
                                          <p:val>
                                            <p:strVal val="#ppt_x"/>
                                          </p:val>
                                        </p:tav>
                                      </p:tavLst>
                                    </p:anim>
                                    <p:anim calcmode="lin" valueType="num">
                                      <p:cBhvr>
                                        <p:cTn id="32"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xit" presetSubtype="0" fill="hold" nodeType="clickEffect">
                                  <p:stCondLst>
                                    <p:cond delay="0"/>
                                  </p:stCondLst>
                                  <p:childTnLst>
                                    <p:anim calcmode="lin" valueType="num">
                                      <p:cBhvr>
                                        <p:cTn id="42" dur="1000"/>
                                        <p:tgtEl>
                                          <p:spTgt spid="16"/>
                                        </p:tgtEl>
                                        <p:attrNameLst>
                                          <p:attrName>ppt_x</p:attrName>
                                        </p:attrNameLst>
                                      </p:cBhvr>
                                      <p:tavLst>
                                        <p:tav tm="0">
                                          <p:val>
                                            <p:strVal val="ppt_x"/>
                                          </p:val>
                                        </p:tav>
                                        <p:tav tm="100000">
                                          <p:val>
                                            <p:strVal val="ppt_x-.2"/>
                                          </p:val>
                                        </p:tav>
                                      </p:tavLst>
                                    </p:anim>
                                    <p:anim calcmode="lin" valueType="num">
                                      <p:cBhvr>
                                        <p:cTn id="43" dur="1000"/>
                                        <p:tgtEl>
                                          <p:spTgt spid="16"/>
                                        </p:tgtEl>
                                        <p:attrNameLst>
                                          <p:attrName>ppt_y</p:attrName>
                                        </p:attrNameLst>
                                      </p:cBhvr>
                                      <p:tavLst>
                                        <p:tav tm="0">
                                          <p:val>
                                            <p:strVal val="ppt_y"/>
                                          </p:val>
                                        </p:tav>
                                        <p:tav tm="100000">
                                          <p:val>
                                            <p:strVal val="ppt_y"/>
                                          </p:val>
                                        </p:tav>
                                      </p:tavLst>
                                    </p:anim>
                                    <p:animEffect transition="out" filter="fade">
                                      <p:cBhvr>
                                        <p:cTn id="44" dur="1000"/>
                                        <p:tgtEl>
                                          <p:spTgt spid="16"/>
                                        </p:tgtEl>
                                      </p:cBhvr>
                                    </p:animEffect>
                                    <p:set>
                                      <p:cBhvr>
                                        <p:cTn id="45" dur="1" fill="hold">
                                          <p:stCondLst>
                                            <p:cond delay="999"/>
                                          </p:stCondLst>
                                        </p:cTn>
                                        <p:tgtEl>
                                          <p:spTgt spid="16"/>
                                        </p:tgtEl>
                                        <p:attrNameLst>
                                          <p:attrName>style.visibility</p:attrName>
                                        </p:attrNameLst>
                                      </p:cBhvr>
                                      <p:to>
                                        <p:strVal val="hidden"/>
                                      </p:to>
                                    </p:set>
                                  </p:childTnLst>
                                </p:cTn>
                              </p:par>
                              <p:par>
                                <p:cTn id="46" presetID="29" presetClass="exit" presetSubtype="0" fill="hold" nodeType="withEffect">
                                  <p:stCondLst>
                                    <p:cond delay="0"/>
                                  </p:stCondLst>
                                  <p:childTnLst>
                                    <p:anim calcmode="lin" valueType="num">
                                      <p:cBhvr>
                                        <p:cTn id="47" dur="1000"/>
                                        <p:tgtEl>
                                          <p:spTgt spid="13"/>
                                        </p:tgtEl>
                                        <p:attrNameLst>
                                          <p:attrName>ppt_x</p:attrName>
                                        </p:attrNameLst>
                                      </p:cBhvr>
                                      <p:tavLst>
                                        <p:tav tm="0">
                                          <p:val>
                                            <p:strVal val="ppt_x"/>
                                          </p:val>
                                        </p:tav>
                                        <p:tav tm="100000">
                                          <p:val>
                                            <p:strVal val="ppt_x-.2"/>
                                          </p:val>
                                        </p:tav>
                                      </p:tavLst>
                                    </p:anim>
                                    <p:anim calcmode="lin" valueType="num">
                                      <p:cBhvr>
                                        <p:cTn id="48" dur="1000"/>
                                        <p:tgtEl>
                                          <p:spTgt spid="13"/>
                                        </p:tgtEl>
                                        <p:attrNameLst>
                                          <p:attrName>ppt_y</p:attrName>
                                        </p:attrNameLst>
                                      </p:cBhvr>
                                      <p:tavLst>
                                        <p:tav tm="0">
                                          <p:val>
                                            <p:strVal val="ppt_y"/>
                                          </p:val>
                                        </p:tav>
                                        <p:tav tm="100000">
                                          <p:val>
                                            <p:strVal val="ppt_y"/>
                                          </p:val>
                                        </p:tav>
                                      </p:tavLst>
                                    </p:anim>
                                    <p:animEffect transition="out" filter="fade">
                                      <p:cBhvr>
                                        <p:cTn id="49" dur="1000"/>
                                        <p:tgtEl>
                                          <p:spTgt spid="13"/>
                                        </p:tgtEl>
                                      </p:cBhvr>
                                    </p:animEffect>
                                    <p:set>
                                      <p:cBhvr>
                                        <p:cTn id="50" dur="1" fill="hold">
                                          <p:stCondLst>
                                            <p:cond delay="999"/>
                                          </p:stCondLst>
                                        </p:cTn>
                                        <p:tgtEl>
                                          <p:spTgt spid="13"/>
                                        </p:tgtEl>
                                        <p:attrNameLst>
                                          <p:attrName>style.visibility</p:attrName>
                                        </p:attrNameLst>
                                      </p:cBhvr>
                                      <p:to>
                                        <p:strVal val="hidden"/>
                                      </p:to>
                                    </p:set>
                                  </p:childTnLst>
                                </p:cTn>
                              </p:par>
                              <p:par>
                                <p:cTn id="51" presetID="29" presetClass="exit" presetSubtype="0" fill="hold" grpId="1" nodeType="withEffect">
                                  <p:stCondLst>
                                    <p:cond delay="0"/>
                                  </p:stCondLst>
                                  <p:childTnLst>
                                    <p:anim calcmode="lin" valueType="num">
                                      <p:cBhvr>
                                        <p:cTn id="52" dur="1000"/>
                                        <p:tgtEl>
                                          <p:spTgt spid="18"/>
                                        </p:tgtEl>
                                        <p:attrNameLst>
                                          <p:attrName>ppt_x</p:attrName>
                                        </p:attrNameLst>
                                      </p:cBhvr>
                                      <p:tavLst>
                                        <p:tav tm="0">
                                          <p:val>
                                            <p:strVal val="ppt_x"/>
                                          </p:val>
                                        </p:tav>
                                        <p:tav tm="100000">
                                          <p:val>
                                            <p:strVal val="ppt_x-.2"/>
                                          </p:val>
                                        </p:tav>
                                      </p:tavLst>
                                    </p:anim>
                                    <p:anim calcmode="lin" valueType="num">
                                      <p:cBhvr>
                                        <p:cTn id="53" dur="1000"/>
                                        <p:tgtEl>
                                          <p:spTgt spid="18"/>
                                        </p:tgtEl>
                                        <p:attrNameLst>
                                          <p:attrName>ppt_y</p:attrName>
                                        </p:attrNameLst>
                                      </p:cBhvr>
                                      <p:tavLst>
                                        <p:tav tm="0">
                                          <p:val>
                                            <p:strVal val="ppt_y"/>
                                          </p:val>
                                        </p:tav>
                                        <p:tav tm="100000">
                                          <p:val>
                                            <p:strVal val="ppt_y"/>
                                          </p:val>
                                        </p:tav>
                                      </p:tavLst>
                                    </p:anim>
                                    <p:animEffect transition="out" filter="fade">
                                      <p:cBhvr>
                                        <p:cTn id="54" dur="1000"/>
                                        <p:tgtEl>
                                          <p:spTgt spid="18"/>
                                        </p:tgtEl>
                                      </p:cBhvr>
                                    </p:animEffect>
                                    <p:set>
                                      <p:cBhvr>
                                        <p:cTn id="55" dur="1" fill="hold">
                                          <p:stCondLst>
                                            <p:cond delay="999"/>
                                          </p:stCondLst>
                                        </p:cTn>
                                        <p:tgtEl>
                                          <p:spTgt spid="18"/>
                                        </p:tgtEl>
                                        <p:attrNameLst>
                                          <p:attrName>style.visibility</p:attrName>
                                        </p:attrNameLst>
                                      </p:cBhvr>
                                      <p:to>
                                        <p:strVal val="hidden"/>
                                      </p:to>
                                    </p:set>
                                  </p:childTnLst>
                                </p:cTn>
                              </p:par>
                              <p:par>
                                <p:cTn id="56" presetID="29" presetClass="exit" presetSubtype="0" fill="hold" grpId="1" nodeType="withEffect">
                                  <p:stCondLst>
                                    <p:cond delay="0"/>
                                  </p:stCondLst>
                                  <p:childTnLst>
                                    <p:anim calcmode="lin" valueType="num">
                                      <p:cBhvr>
                                        <p:cTn id="57" dur="1000"/>
                                        <p:tgtEl>
                                          <p:spTgt spid="17"/>
                                        </p:tgtEl>
                                        <p:attrNameLst>
                                          <p:attrName>ppt_x</p:attrName>
                                        </p:attrNameLst>
                                      </p:cBhvr>
                                      <p:tavLst>
                                        <p:tav tm="0">
                                          <p:val>
                                            <p:strVal val="ppt_x"/>
                                          </p:val>
                                        </p:tav>
                                        <p:tav tm="100000">
                                          <p:val>
                                            <p:strVal val="ppt_x-.2"/>
                                          </p:val>
                                        </p:tav>
                                      </p:tavLst>
                                    </p:anim>
                                    <p:anim calcmode="lin" valueType="num">
                                      <p:cBhvr>
                                        <p:cTn id="58" dur="1000"/>
                                        <p:tgtEl>
                                          <p:spTgt spid="17"/>
                                        </p:tgtEl>
                                        <p:attrNameLst>
                                          <p:attrName>ppt_y</p:attrName>
                                        </p:attrNameLst>
                                      </p:cBhvr>
                                      <p:tavLst>
                                        <p:tav tm="0">
                                          <p:val>
                                            <p:strVal val="ppt_y"/>
                                          </p:val>
                                        </p:tav>
                                        <p:tav tm="100000">
                                          <p:val>
                                            <p:strVal val="ppt_y"/>
                                          </p:val>
                                        </p:tav>
                                      </p:tavLst>
                                    </p:anim>
                                    <p:animEffect transition="out" filter="fade">
                                      <p:cBhvr>
                                        <p:cTn id="59" dur="1000"/>
                                        <p:tgtEl>
                                          <p:spTgt spid="17"/>
                                        </p:tgtEl>
                                      </p:cBhvr>
                                    </p:animEffect>
                                    <p:set>
                                      <p:cBhvr>
                                        <p:cTn id="60" dur="1" fill="hold">
                                          <p:stCondLst>
                                            <p:cond delay="999"/>
                                          </p:stCondLst>
                                        </p:cTn>
                                        <p:tgtEl>
                                          <p:spTgt spid="1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8" presetClass="entr" presetSubtype="16"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diamond(in)">
                                      <p:cBhvr>
                                        <p:cTn id="65" dur="1000"/>
                                        <p:tgtEl>
                                          <p:spTgt spid="31"/>
                                        </p:tgtEl>
                                      </p:cBhvr>
                                    </p:animEffect>
                                  </p:childTnLst>
                                </p:cTn>
                              </p:par>
                              <p:par>
                                <p:cTn id="66" presetID="8" presetClass="entr" presetSubtype="16" fill="hold"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diamond(in)">
                                      <p:cBhvr>
                                        <p:cTn id="68" dur="1000"/>
                                        <p:tgtEl>
                                          <p:spTgt spid="28"/>
                                        </p:tgtEl>
                                      </p:cBhvr>
                                    </p:animEffect>
                                  </p:childTnLst>
                                </p:cTn>
                              </p:par>
                              <p:par>
                                <p:cTn id="69" presetID="8" presetClass="entr" presetSubtype="16"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diamond(in)">
                                      <p:cBhvr>
                                        <p:cTn id="71" dur="10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barn(inVertical)">
                                      <p:cBhvr>
                                        <p:cTn id="7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p:bldP spid="18" grpId="1"/>
      <p:bldP spid="19" grpId="0" animBg="1"/>
      <p:bldP spid="19" grpId="1" animBg="1"/>
      <p:bldP spid="23" grpId="0"/>
      <p:bldP spid="2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784079" y="-350030"/>
            <a:ext cx="10828153" cy="3947764"/>
          </a:xfrm>
          <a:custGeom>
            <a:avLst/>
            <a:gdLst/>
            <a:ahLst/>
            <a:cxnLst/>
            <a:rect l="l" t="t" r="r" b="b"/>
            <a:pathLst>
              <a:path w="16242230" h="5921646">
                <a:moveTo>
                  <a:pt x="0" y="0"/>
                </a:moveTo>
                <a:lnTo>
                  <a:pt x="16242230" y="0"/>
                </a:lnTo>
                <a:lnTo>
                  <a:pt x="16242230" y="5921646"/>
                </a:lnTo>
                <a:lnTo>
                  <a:pt x="0" y="5921646"/>
                </a:lnTo>
                <a:lnTo>
                  <a:pt x="0" y="0"/>
                </a:lnTo>
                <a:close/>
              </a:path>
            </a:pathLst>
          </a:custGeom>
          <a:blipFill>
            <a:blip r:embed="rId2">
              <a:extLst>
                <a:ext uri="{96DAC541-7B7A-43D3-8B79-37D633B846F1}">
                  <asvg:svgBlip xmlns="" xmlns:asvg="http://schemas.microsoft.com/office/drawing/2016/SVG/main" r:embed=""/>
                </a:ext>
              </a:extLst>
            </a:blip>
            <a:stretch>
              <a:fillRect/>
            </a:stretch>
          </a:blipFill>
        </p:spPr>
      </p:sp>
      <p:sp>
        <p:nvSpPr>
          <p:cNvPr id="3" name="Freeform 3"/>
          <p:cNvSpPr/>
          <p:nvPr/>
        </p:nvSpPr>
        <p:spPr>
          <a:xfrm rot="-4346926">
            <a:off x="-2541317" y="3055345"/>
            <a:ext cx="5794265" cy="840169"/>
          </a:xfrm>
          <a:custGeom>
            <a:avLst/>
            <a:gdLst/>
            <a:ahLst/>
            <a:cxnLst/>
            <a:rect l="l" t="t" r="r" b="b"/>
            <a:pathLst>
              <a:path w="8691398" h="1260253">
                <a:moveTo>
                  <a:pt x="0" y="0"/>
                </a:moveTo>
                <a:lnTo>
                  <a:pt x="8691397" y="0"/>
                </a:lnTo>
                <a:lnTo>
                  <a:pt x="8691397" y="1260253"/>
                </a:lnTo>
                <a:lnTo>
                  <a:pt x="0" y="1260253"/>
                </a:lnTo>
                <a:lnTo>
                  <a:pt x="0" y="0"/>
                </a:lnTo>
                <a:close/>
              </a:path>
            </a:pathLst>
          </a:custGeom>
          <a:blipFill>
            <a:blip r:embed="rId3">
              <a:extLst>
                <a:ext uri="{96DAC541-7B7A-43D3-8B79-37D633B846F1}">
                  <asvg:svgBlip xmlns="" xmlns:asvg="http://schemas.microsoft.com/office/drawing/2016/SVG/main" r:embed=""/>
                </a:ext>
              </a:extLst>
            </a:blip>
            <a:stretch>
              <a:fillRect/>
            </a:stretch>
          </a:blipFill>
        </p:spPr>
      </p:sp>
      <p:sp>
        <p:nvSpPr>
          <p:cNvPr id="4" name="Freeform 4"/>
          <p:cNvSpPr/>
          <p:nvPr/>
        </p:nvSpPr>
        <p:spPr>
          <a:xfrm rot="-4322692">
            <a:off x="-768581" y="2272356"/>
            <a:ext cx="5794265" cy="840169"/>
          </a:xfrm>
          <a:custGeom>
            <a:avLst/>
            <a:gdLst/>
            <a:ahLst/>
            <a:cxnLst/>
            <a:rect l="l" t="t" r="r" b="b"/>
            <a:pathLst>
              <a:path w="8691398" h="1260253">
                <a:moveTo>
                  <a:pt x="0" y="0"/>
                </a:moveTo>
                <a:lnTo>
                  <a:pt x="8691398" y="0"/>
                </a:lnTo>
                <a:lnTo>
                  <a:pt x="8691398" y="1260253"/>
                </a:lnTo>
                <a:lnTo>
                  <a:pt x="0" y="1260253"/>
                </a:lnTo>
                <a:lnTo>
                  <a:pt x="0" y="0"/>
                </a:lnTo>
                <a:close/>
              </a:path>
            </a:pathLst>
          </a:custGeom>
          <a:blipFill>
            <a:blip r:embed="rId3">
              <a:extLst>
                <a:ext uri="{96DAC541-7B7A-43D3-8B79-37D633B846F1}">
                  <asvg:svgBlip xmlns="" xmlns:asvg="http://schemas.microsoft.com/office/drawing/2016/SVG/main" r:embed=""/>
                </a:ext>
              </a:extLst>
            </a:blip>
            <a:stretch>
              <a:fillRect/>
            </a:stretch>
          </a:blipFill>
        </p:spPr>
      </p:sp>
      <p:sp>
        <p:nvSpPr>
          <p:cNvPr id="5" name="Freeform 5"/>
          <p:cNvSpPr/>
          <p:nvPr/>
        </p:nvSpPr>
        <p:spPr>
          <a:xfrm rot="5400000">
            <a:off x="-1076706" y="-785115"/>
            <a:ext cx="2153412" cy="2743200"/>
          </a:xfrm>
          <a:custGeom>
            <a:avLst/>
            <a:gdLst/>
            <a:ahLst/>
            <a:cxnLst/>
            <a:rect l="l" t="t" r="r" b="b"/>
            <a:pathLst>
              <a:path w="3230118" h="4114800">
                <a:moveTo>
                  <a:pt x="0" y="0"/>
                </a:moveTo>
                <a:lnTo>
                  <a:pt x="3230118" y="0"/>
                </a:lnTo>
                <a:lnTo>
                  <a:pt x="3230118" y="4114800"/>
                </a:lnTo>
                <a:lnTo>
                  <a:pt x="0" y="4114800"/>
                </a:lnTo>
                <a:lnTo>
                  <a:pt x="0" y="0"/>
                </a:lnTo>
                <a:close/>
              </a:path>
            </a:pathLst>
          </a:custGeom>
          <a:blipFill>
            <a:blip r:embed="rId4">
              <a:extLst>
                <a:ext uri="{96DAC541-7B7A-43D3-8B79-37D633B846F1}">
                  <asvg:svgBlip xmlns="" xmlns:asvg="http://schemas.microsoft.com/office/drawing/2016/SVG/main" r:embed=""/>
                </a:ext>
              </a:extLst>
            </a:blip>
            <a:stretch>
              <a:fillRect/>
            </a:stretch>
          </a:blipFill>
        </p:spPr>
      </p:sp>
      <p:grpSp>
        <p:nvGrpSpPr>
          <p:cNvPr id="6" name="Group 6"/>
          <p:cNvGrpSpPr/>
          <p:nvPr/>
        </p:nvGrpSpPr>
        <p:grpSpPr>
          <a:xfrm>
            <a:off x="3421283" y="210764"/>
            <a:ext cx="1575741" cy="157574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F7F"/>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ct val="130000"/>
                </a:lnSpc>
              </a:pPr>
              <a:endParaRPr sz="3000" b="1">
                <a:latin typeface="Calibri" pitchFamily="34" charset="0"/>
                <a:cs typeface="Calibri" pitchFamily="34" charset="0"/>
              </a:endParaRPr>
            </a:p>
          </p:txBody>
        </p:sp>
      </p:grpSp>
      <p:sp>
        <p:nvSpPr>
          <p:cNvPr id="9" name="Freeform 9"/>
          <p:cNvSpPr/>
          <p:nvPr/>
        </p:nvSpPr>
        <p:spPr>
          <a:xfrm>
            <a:off x="3724828" y="492151"/>
            <a:ext cx="968649" cy="1012967"/>
          </a:xfrm>
          <a:custGeom>
            <a:avLst/>
            <a:gdLst/>
            <a:ahLst/>
            <a:cxnLst/>
            <a:rect l="l" t="t" r="r" b="b"/>
            <a:pathLst>
              <a:path w="1452974" h="1519450">
                <a:moveTo>
                  <a:pt x="0" y="0"/>
                </a:moveTo>
                <a:lnTo>
                  <a:pt x="1452974" y="0"/>
                </a:lnTo>
                <a:lnTo>
                  <a:pt x="1452974" y="1519450"/>
                </a:lnTo>
                <a:lnTo>
                  <a:pt x="0" y="1519450"/>
                </a:lnTo>
                <a:lnTo>
                  <a:pt x="0" y="0"/>
                </a:lnTo>
                <a:close/>
              </a:path>
            </a:pathLst>
          </a:custGeom>
          <a:blipFill>
            <a:blip r:embed="rId5" cstate="print">
              <a:extLst>
                <a:ext uri="{96DAC541-7B7A-43D3-8B79-37D633B846F1}">
                  <asvg:svgBlip xmlns="" xmlns:asvg="http://schemas.microsoft.com/office/drawing/2016/SVG/main" r:embed=""/>
                </a:ext>
              </a:extLst>
            </a:blip>
            <a:stretch>
              <a:fillRect/>
            </a:stretch>
          </a:blipFill>
        </p:spPr>
      </p:sp>
      <p:sp>
        <p:nvSpPr>
          <p:cNvPr id="10" name="Freeform 10"/>
          <p:cNvSpPr/>
          <p:nvPr/>
        </p:nvSpPr>
        <p:spPr>
          <a:xfrm>
            <a:off x="2049724" y="3158830"/>
            <a:ext cx="953857" cy="1058371"/>
          </a:xfrm>
          <a:custGeom>
            <a:avLst/>
            <a:gdLst/>
            <a:ahLst/>
            <a:cxnLst/>
            <a:rect l="l" t="t" r="r" b="b"/>
            <a:pathLst>
              <a:path w="1430786" h="1587557">
                <a:moveTo>
                  <a:pt x="0" y="0"/>
                </a:moveTo>
                <a:lnTo>
                  <a:pt x="1430786" y="0"/>
                </a:lnTo>
                <a:lnTo>
                  <a:pt x="1430786" y="1587557"/>
                </a:lnTo>
                <a:lnTo>
                  <a:pt x="0" y="1587557"/>
                </a:lnTo>
                <a:lnTo>
                  <a:pt x="0" y="0"/>
                </a:lnTo>
                <a:close/>
              </a:path>
            </a:pathLst>
          </a:custGeom>
          <a:blipFill>
            <a:blip r:embed="rId6" cstate="print"/>
            <a:stretch>
              <a:fillRect/>
            </a:stretch>
          </a:blipFill>
        </p:spPr>
      </p:sp>
      <p:sp>
        <p:nvSpPr>
          <p:cNvPr id="11" name="Freeform 11"/>
          <p:cNvSpPr/>
          <p:nvPr/>
        </p:nvSpPr>
        <p:spPr>
          <a:xfrm>
            <a:off x="1835097" y="4838725"/>
            <a:ext cx="1081493" cy="1057897"/>
          </a:xfrm>
          <a:custGeom>
            <a:avLst/>
            <a:gdLst/>
            <a:ahLst/>
            <a:cxnLst/>
            <a:rect l="l" t="t" r="r" b="b"/>
            <a:pathLst>
              <a:path w="1622240" h="1586846">
                <a:moveTo>
                  <a:pt x="0" y="0"/>
                </a:moveTo>
                <a:lnTo>
                  <a:pt x="1622240" y="0"/>
                </a:lnTo>
                <a:lnTo>
                  <a:pt x="1622240" y="1586845"/>
                </a:lnTo>
                <a:lnTo>
                  <a:pt x="0" y="1586845"/>
                </a:lnTo>
                <a:lnTo>
                  <a:pt x="0" y="0"/>
                </a:lnTo>
                <a:close/>
              </a:path>
            </a:pathLst>
          </a:custGeom>
          <a:blipFill>
            <a:blip r:embed="rId7" cstate="print">
              <a:extLst>
                <a:ext uri="{96DAC541-7B7A-43D3-8B79-37D633B846F1}">
                  <asvg:svgBlip xmlns="" xmlns:asvg="http://schemas.microsoft.com/office/drawing/2016/SVG/main" r:embed=""/>
                </a:ext>
              </a:extLst>
            </a:blip>
            <a:stretch>
              <a:fillRect/>
            </a:stretch>
          </a:blipFill>
        </p:spPr>
      </p:sp>
      <p:sp>
        <p:nvSpPr>
          <p:cNvPr id="12" name="Freeform 12"/>
          <p:cNvSpPr/>
          <p:nvPr/>
        </p:nvSpPr>
        <p:spPr>
          <a:xfrm>
            <a:off x="2419937" y="1526284"/>
            <a:ext cx="1290214" cy="1185384"/>
          </a:xfrm>
          <a:custGeom>
            <a:avLst/>
            <a:gdLst/>
            <a:ahLst/>
            <a:cxnLst/>
            <a:rect l="l" t="t" r="r" b="b"/>
            <a:pathLst>
              <a:path w="1935321" h="1778076">
                <a:moveTo>
                  <a:pt x="0" y="0"/>
                </a:moveTo>
                <a:lnTo>
                  <a:pt x="1935322" y="0"/>
                </a:lnTo>
                <a:lnTo>
                  <a:pt x="1935322" y="1778076"/>
                </a:lnTo>
                <a:lnTo>
                  <a:pt x="0" y="1778076"/>
                </a:lnTo>
                <a:lnTo>
                  <a:pt x="0" y="0"/>
                </a:lnTo>
                <a:close/>
              </a:path>
            </a:pathLst>
          </a:custGeom>
          <a:blipFill>
            <a:blip r:embed="rId8" cstate="print">
              <a:extLst>
                <a:ext uri="{96DAC541-7B7A-43D3-8B79-37D633B846F1}">
                  <asvg:svgBlip xmlns="" xmlns:asvg="http://schemas.microsoft.com/office/drawing/2016/SVG/main" r:embed=""/>
                </a:ext>
              </a:extLst>
            </a:blip>
            <a:stretch>
              <a:fillRect/>
            </a:stretch>
          </a:blipFill>
        </p:spPr>
      </p:sp>
      <p:sp>
        <p:nvSpPr>
          <p:cNvPr id="14" name="TextBox 14"/>
          <p:cNvSpPr txBox="1"/>
          <p:nvPr/>
        </p:nvSpPr>
        <p:spPr>
          <a:xfrm>
            <a:off x="5117673" y="370577"/>
            <a:ext cx="6785293" cy="2400657"/>
          </a:xfrm>
          <a:prstGeom prst="rect">
            <a:avLst/>
          </a:prstGeom>
        </p:spPr>
        <p:txBody>
          <a:bodyPr wrap="square" lIns="0" tIns="0" rIns="0" bIns="0" rtlCol="0" anchor="t">
            <a:spAutoFit/>
          </a:bodyPr>
          <a:lstStyle/>
          <a:p>
            <a:pPr algn="r">
              <a:lnSpc>
                <a:spcPct val="130000"/>
              </a:lnSpc>
            </a:pPr>
            <a:r>
              <a:rPr lang="en-US" sz="3000" b="1" dirty="0">
                <a:solidFill>
                  <a:srgbClr val="012F7F"/>
                </a:solidFill>
                <a:latin typeface="Calibri" pitchFamily="34" charset="0"/>
                <a:cs typeface="Calibri" pitchFamily="34" charset="0"/>
              </a:rPr>
              <a:t>·Ở VIỆT NAM, CÔNG NGHIỆP XANH CẦN ĐƯỢC CHÚ TRỌNG ĐỂ GIẢI QUYẾT ĐƯỢC MỘT SỐ VẤN ĐỀ</a:t>
            </a:r>
          </a:p>
          <a:p>
            <a:pPr algn="r">
              <a:lnSpc>
                <a:spcPct val="130000"/>
              </a:lnSpc>
            </a:pPr>
            <a:endParaRPr lang="en-US" sz="3000" b="1" dirty="0">
              <a:solidFill>
                <a:srgbClr val="012F7F"/>
              </a:solidFill>
              <a:latin typeface="Calibri" pitchFamily="34" charset="0"/>
              <a:cs typeface="Calibri" pitchFamily="34" charset="0"/>
            </a:endParaRPr>
          </a:p>
        </p:txBody>
      </p:sp>
      <p:sp>
        <p:nvSpPr>
          <p:cNvPr id="15" name="TextBox 15"/>
          <p:cNvSpPr txBox="1"/>
          <p:nvPr/>
        </p:nvSpPr>
        <p:spPr>
          <a:xfrm>
            <a:off x="3121689" y="2474125"/>
            <a:ext cx="8655152" cy="1200329"/>
          </a:xfrm>
          <a:prstGeom prst="rect">
            <a:avLst/>
          </a:prstGeom>
        </p:spPr>
        <p:txBody>
          <a:bodyPr wrap="square" lIns="0" tIns="0" rIns="0" bIns="0" rtlCol="0" anchor="t">
            <a:spAutoFit/>
          </a:bodyPr>
          <a:lstStyle/>
          <a:p>
            <a:pPr>
              <a:lnSpc>
                <a:spcPct val="130000"/>
              </a:lnSpc>
            </a:pPr>
            <a:r>
              <a:rPr lang="vi-VN" sz="3000" b="1" smtClean="0">
                <a:solidFill>
                  <a:srgbClr val="000000"/>
                </a:solidFill>
                <a:latin typeface="Calibri" pitchFamily="34" charset="0"/>
                <a:cs typeface="Calibri" pitchFamily="34" charset="0"/>
              </a:rPr>
              <a:t></a:t>
            </a:r>
            <a:r>
              <a:rPr lang="en-US" sz="3000" b="1" dirty="0" smtClean="0">
                <a:solidFill>
                  <a:srgbClr val="FF0000"/>
                </a:solidFill>
                <a:latin typeface="Calibri" pitchFamily="34" charset="0"/>
                <a:cs typeface="Calibri" pitchFamily="34" charset="0"/>
              </a:rPr>
              <a:t> </a:t>
            </a:r>
            <a:r>
              <a:rPr lang="vi-VN" sz="3000" b="1" smtClean="0">
                <a:solidFill>
                  <a:srgbClr val="FF0000"/>
                </a:solidFill>
                <a:latin typeface="Calibri" pitchFamily="34" charset="0"/>
                <a:cs typeface="Calibri" pitchFamily="34" charset="0"/>
              </a:rPr>
              <a:t>Giảm </a:t>
            </a:r>
            <a:r>
              <a:rPr lang="vi-VN" sz="3000" b="1" dirty="0">
                <a:solidFill>
                  <a:srgbClr val="000000"/>
                </a:solidFill>
                <a:latin typeface="Calibri" pitchFamily="34" charset="0"/>
                <a:cs typeface="Calibri" pitchFamily="34" charset="0"/>
              </a:rPr>
              <a:t>thiểu chất thải công nghiệp, qua đó </a:t>
            </a:r>
            <a:r>
              <a:rPr lang="vi-VN" sz="3000" b="1" dirty="0">
                <a:solidFill>
                  <a:srgbClr val="FF0000"/>
                </a:solidFill>
                <a:latin typeface="Calibri" pitchFamily="34" charset="0"/>
                <a:cs typeface="Calibri" pitchFamily="34" charset="0"/>
              </a:rPr>
              <a:t>khắc phục và giải quyết </a:t>
            </a:r>
            <a:r>
              <a:rPr lang="vi-VN" sz="3000" b="1" dirty="0">
                <a:solidFill>
                  <a:srgbClr val="000000"/>
                </a:solidFill>
                <a:latin typeface="Calibri" pitchFamily="34" charset="0"/>
                <a:cs typeface="Calibri" pitchFamily="34" charset="0"/>
              </a:rPr>
              <a:t>được tình trạng </a:t>
            </a:r>
            <a:r>
              <a:rPr lang="vi-VN" sz="3000" b="1" dirty="0">
                <a:solidFill>
                  <a:srgbClr val="FF0000"/>
                </a:solidFill>
                <a:latin typeface="Calibri" pitchFamily="34" charset="0"/>
                <a:cs typeface="Calibri" pitchFamily="34" charset="0"/>
              </a:rPr>
              <a:t>ô nhiễm </a:t>
            </a:r>
            <a:r>
              <a:rPr lang="vi-VN" sz="3000" b="1" dirty="0">
                <a:solidFill>
                  <a:srgbClr val="000000"/>
                </a:solidFill>
                <a:latin typeface="Calibri" pitchFamily="34" charset="0"/>
                <a:cs typeface="Calibri" pitchFamily="34" charset="0"/>
              </a:rPr>
              <a:t>môi trường.</a:t>
            </a:r>
            <a:endParaRPr lang="en-US" sz="3000" b="1" dirty="0">
              <a:solidFill>
                <a:srgbClr val="000000"/>
              </a:solidFill>
              <a:latin typeface="Calibri" pitchFamily="34" charset="0"/>
              <a:cs typeface="Calibri" pitchFamily="34" charset="0"/>
            </a:endParaRPr>
          </a:p>
        </p:txBody>
      </p:sp>
      <p:sp>
        <p:nvSpPr>
          <p:cNvPr id="16" name="TextBox 16"/>
          <p:cNvSpPr txBox="1"/>
          <p:nvPr/>
        </p:nvSpPr>
        <p:spPr>
          <a:xfrm>
            <a:off x="3145751" y="4923728"/>
            <a:ext cx="8788746" cy="1800493"/>
          </a:xfrm>
          <a:prstGeom prst="rect">
            <a:avLst/>
          </a:prstGeom>
        </p:spPr>
        <p:txBody>
          <a:bodyPr wrap="square" lIns="0" tIns="0" rIns="0" bIns="0" rtlCol="0" anchor="t">
            <a:spAutoFit/>
          </a:bodyPr>
          <a:lstStyle/>
          <a:p>
            <a:pPr>
              <a:lnSpc>
                <a:spcPct val="130000"/>
              </a:lnSpc>
            </a:pPr>
            <a:r>
              <a:rPr lang="vi-VN" sz="3000" b="1" dirty="0">
                <a:solidFill>
                  <a:srgbClr val="000000"/>
                </a:solidFill>
                <a:latin typeface="Calibri" pitchFamily="34" charset="0"/>
                <a:cs typeface="Calibri" pitchFamily="34" charset="0"/>
              </a:rPr>
              <a:t>	Tạo ra sản phẩm công nghiệp </a:t>
            </a:r>
            <a:r>
              <a:rPr lang="vi-VN" sz="3000" b="1" dirty="0">
                <a:solidFill>
                  <a:srgbClr val="FF0000"/>
                </a:solidFill>
                <a:latin typeface="Calibri" pitchFamily="34" charset="0"/>
                <a:cs typeface="Calibri" pitchFamily="34" charset="0"/>
              </a:rPr>
              <a:t>chất lượng cao, </a:t>
            </a:r>
            <a:r>
              <a:rPr lang="vi-VN" sz="3000" b="1" dirty="0">
                <a:solidFill>
                  <a:srgbClr val="000000"/>
                </a:solidFill>
                <a:latin typeface="Calibri" pitchFamily="34" charset="0"/>
                <a:cs typeface="Calibri" pitchFamily="34" charset="0"/>
              </a:rPr>
              <a:t>đáp ứng được các </a:t>
            </a:r>
            <a:r>
              <a:rPr lang="vi-VN" sz="3000" b="1" dirty="0">
                <a:solidFill>
                  <a:srgbClr val="FF0000"/>
                </a:solidFill>
                <a:latin typeface="Calibri" pitchFamily="34" charset="0"/>
                <a:cs typeface="Calibri" pitchFamily="34" charset="0"/>
              </a:rPr>
              <a:t>tiêu chuẩn khắt khe </a:t>
            </a:r>
            <a:r>
              <a:rPr lang="vi-VN" sz="3000" b="1" dirty="0">
                <a:solidFill>
                  <a:srgbClr val="000000"/>
                </a:solidFill>
                <a:latin typeface="Calibri" pitchFamily="34" charset="0"/>
                <a:cs typeface="Calibri" pitchFamily="34" charset="0"/>
              </a:rPr>
              <a:t>của thị trường, chịu mức </a:t>
            </a:r>
            <a:r>
              <a:rPr lang="vi-VN" sz="3000" b="1" dirty="0">
                <a:solidFill>
                  <a:srgbClr val="FF0000"/>
                </a:solidFill>
                <a:latin typeface="Calibri" pitchFamily="34" charset="0"/>
                <a:cs typeface="Calibri" pitchFamily="34" charset="0"/>
              </a:rPr>
              <a:t>thuế thấp hơn.</a:t>
            </a:r>
            <a:endParaRPr lang="en-US" sz="3000" b="1" dirty="0">
              <a:solidFill>
                <a:srgbClr val="FF0000"/>
              </a:solidFill>
              <a:latin typeface="Calibri" pitchFamily="34" charset="0"/>
              <a:cs typeface="Calibri" pitchFamily="34" charset="0"/>
            </a:endParaRPr>
          </a:p>
        </p:txBody>
      </p:sp>
      <p:sp>
        <p:nvSpPr>
          <p:cNvPr id="17" name="TextBox 17"/>
          <p:cNvSpPr txBox="1"/>
          <p:nvPr/>
        </p:nvSpPr>
        <p:spPr>
          <a:xfrm>
            <a:off x="3184634" y="3611704"/>
            <a:ext cx="8576442" cy="1200329"/>
          </a:xfrm>
          <a:prstGeom prst="rect">
            <a:avLst/>
          </a:prstGeom>
        </p:spPr>
        <p:txBody>
          <a:bodyPr wrap="square" lIns="0" tIns="0" rIns="0" bIns="0" rtlCol="0" anchor="t">
            <a:spAutoFit/>
          </a:bodyPr>
          <a:lstStyle/>
          <a:p>
            <a:pPr algn="r">
              <a:lnSpc>
                <a:spcPct val="130000"/>
              </a:lnSpc>
            </a:pPr>
            <a:r>
              <a:rPr lang="vi-VN" sz="3000" b="1" dirty="0">
                <a:solidFill>
                  <a:srgbClr val="000000"/>
                </a:solidFill>
                <a:latin typeface="Calibri" pitchFamily="34" charset="0"/>
                <a:cs typeface="Calibri" pitchFamily="34" charset="0"/>
              </a:rPr>
              <a:t></a:t>
            </a:r>
            <a:r>
              <a:rPr lang="vi-VN" sz="3000" b="1" dirty="0">
                <a:solidFill>
                  <a:srgbClr val="FF0000"/>
                </a:solidFill>
                <a:latin typeface="Calibri" pitchFamily="34" charset="0"/>
                <a:cs typeface="Calibri" pitchFamily="34" charset="0"/>
              </a:rPr>
              <a:t>	</a:t>
            </a:r>
            <a:r>
              <a:rPr lang="en-US" sz="3000" b="1" dirty="0" err="1" smtClean="0">
                <a:solidFill>
                  <a:srgbClr val="FF0000"/>
                </a:solidFill>
                <a:latin typeface="Calibri" pitchFamily="34" charset="0"/>
                <a:cs typeface="Calibri" pitchFamily="34" charset="0"/>
              </a:rPr>
              <a:t>Tiết</a:t>
            </a:r>
            <a:r>
              <a:rPr lang="en-US" sz="3000" b="1" dirty="0" smtClean="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kiệm</a:t>
            </a:r>
            <a:r>
              <a:rPr lang="en-US" sz="3000" b="1" dirty="0">
                <a:solidFill>
                  <a:srgbClr val="FF0000"/>
                </a:solidFill>
                <a:latin typeface="Calibri" pitchFamily="34" charset="0"/>
                <a:cs typeface="Calibri" pitchFamily="34" charset="0"/>
              </a:rPr>
              <a:t> chi </a:t>
            </a:r>
            <a:r>
              <a:rPr lang="en-US" sz="3000" b="1" dirty="0" err="1">
                <a:solidFill>
                  <a:srgbClr val="FF0000"/>
                </a:solidFill>
                <a:latin typeface="Calibri" pitchFamily="34" charset="0"/>
                <a:cs typeface="Calibri" pitchFamily="34" charset="0"/>
              </a:rPr>
              <a:t>phí</a:t>
            </a:r>
            <a:r>
              <a:rPr lang="en-US" sz="3000" b="1" dirty="0">
                <a:solidFill>
                  <a:srgbClr val="FF0000"/>
                </a:solidFill>
                <a:latin typeface="Calibri" pitchFamily="34" charset="0"/>
                <a:cs typeface="Calibri" pitchFamily="34" charset="0"/>
              </a:rPr>
              <a:t> </a:t>
            </a:r>
            <a:r>
              <a:rPr lang="en-US" sz="3000" b="1" dirty="0" err="1">
                <a:solidFill>
                  <a:srgbClr val="000000"/>
                </a:solidFill>
                <a:latin typeface="Calibri" pitchFamily="34" charset="0"/>
                <a:cs typeface="Calibri" pitchFamily="34" charset="0"/>
              </a:rPr>
              <a:t>đầu</a:t>
            </a:r>
            <a:r>
              <a:rPr lang="en-US" sz="3000" b="1" dirty="0">
                <a:solidFill>
                  <a:srgbClr val="000000"/>
                </a:solidFill>
                <a:latin typeface="Calibri" pitchFamily="34" charset="0"/>
                <a:cs typeface="Calibri" pitchFamily="34" charset="0"/>
              </a:rPr>
              <a:t> </a:t>
            </a:r>
            <a:r>
              <a:rPr lang="en-US" sz="3000" b="1" dirty="0" err="1">
                <a:solidFill>
                  <a:srgbClr val="000000"/>
                </a:solidFill>
                <a:latin typeface="Calibri" pitchFamily="34" charset="0"/>
                <a:cs typeface="Calibri" pitchFamily="34" charset="0"/>
              </a:rPr>
              <a:t>vào</a:t>
            </a:r>
            <a:r>
              <a:rPr lang="en-US" sz="3000" b="1" dirty="0">
                <a:solidFill>
                  <a:srgbClr val="000000"/>
                </a:solidFill>
                <a:latin typeface="Calibri" pitchFamily="34" charset="0"/>
                <a:cs typeface="Calibri" pitchFamily="34" charset="0"/>
              </a:rPr>
              <a:t>, </a:t>
            </a:r>
            <a:r>
              <a:rPr lang="vi-VN" sz="3000" b="1" dirty="0" smtClean="0">
                <a:solidFill>
                  <a:srgbClr val="000000"/>
                </a:solidFill>
                <a:latin typeface="Calibri" pitchFamily="34" charset="0"/>
                <a:cs typeface="Calibri" pitchFamily="34" charset="0"/>
              </a:rPr>
              <a:t>nguyên </a:t>
            </a:r>
            <a:r>
              <a:rPr lang="vi-VN" sz="3000" b="1" dirty="0">
                <a:solidFill>
                  <a:srgbClr val="000000"/>
                </a:solidFill>
                <a:latin typeface="Calibri" pitchFamily="34" charset="0"/>
                <a:cs typeface="Calibri" pitchFamily="34" charset="0"/>
              </a:rPr>
              <a:t>liệu và năng lượng trong sản xuất.</a:t>
            </a:r>
            <a:endParaRPr lang="en-US" sz="3000" b="1" dirty="0">
              <a:solidFill>
                <a:srgbClr val="000000"/>
              </a:solidFill>
              <a:latin typeface="Calibri" pitchFamily="34" charset="0"/>
              <a:cs typeface="Calibri"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Káº¿t quáº£ hÃ¬nh áº£nh cho nhÃ£n lá»ng">
            <a:extLst>
              <a:ext uri="{FF2B5EF4-FFF2-40B4-BE49-F238E27FC236}">
                <a16:creationId xmlns="" xmlns:a16="http://schemas.microsoft.com/office/drawing/2014/main" id="{2E9BC231-FA8F-43CB-BB98-0E838A4578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4" descr="Káº¿t quáº£ hÃ¬nh áº£nh cho nhÃ£n lá»ng">
            <a:extLst>
              <a:ext uri="{FF2B5EF4-FFF2-40B4-BE49-F238E27FC236}">
                <a16:creationId xmlns="" xmlns:a16="http://schemas.microsoft.com/office/drawing/2014/main" id="{9E610F46-E2D1-42B1-A673-E4BEC15C2B8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Hình ảnh 8">
            <a:extLst>
              <a:ext uri="{FF2B5EF4-FFF2-40B4-BE49-F238E27FC236}">
                <a16:creationId xmlns="" xmlns:a16="http://schemas.microsoft.com/office/drawing/2014/main" id="{2CA338E4-20B1-438B-8148-73599477286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61633" y="1387366"/>
            <a:ext cx="5553967" cy="351571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reflection blurRad="6350" stA="52000" endA="300" endPos="35000" dir="5400000" sy="-100000" algn="bl" rotWithShape="0"/>
          </a:effectLst>
          <a:scene3d>
            <a:camera prst="perspectiveFront" fov="5400000"/>
            <a:lightRig rig="threePt" dir="t">
              <a:rot lat="0" lon="0" rev="19200000"/>
            </a:lightRig>
          </a:scene3d>
          <a:sp3d extrusionH="25400">
            <a:bevelT w="304800" h="152400" prst="hardEdge"/>
            <a:extrusionClr>
              <a:srgbClr val="FFFFFF"/>
            </a:extrusionClr>
          </a:sp3d>
        </p:spPr>
      </p:pic>
      <p:sp>
        <p:nvSpPr>
          <p:cNvPr id="21" name="Hộp Văn bản 20">
            <a:extLst>
              <a:ext uri="{FF2B5EF4-FFF2-40B4-BE49-F238E27FC236}">
                <a16:creationId xmlns="" xmlns:a16="http://schemas.microsoft.com/office/drawing/2014/main" id="{A8B21324-D353-4EBD-80E3-D90054C58590}"/>
              </a:ext>
            </a:extLst>
          </p:cNvPr>
          <p:cNvSpPr txBox="1"/>
          <p:nvPr/>
        </p:nvSpPr>
        <p:spPr>
          <a:xfrm>
            <a:off x="2011148" y="4626077"/>
            <a:ext cx="2045583"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BZ" sz="4800" b="1" i="0" u="none" strike="noStrike" kern="1200" cap="none" spc="0" normalizeH="0" baseline="0" noProof="0" dirty="0" err="1">
                <a:ln>
                  <a:noFill/>
                </a:ln>
                <a:solidFill>
                  <a:srgbClr val="002060"/>
                </a:solidFill>
                <a:effectLst/>
                <a:uLnTx/>
                <a:uFillTx/>
                <a:latin typeface="Calibri" pitchFamily="34" charset="0"/>
                <a:cs typeface="Calibri" pitchFamily="34" charset="0"/>
              </a:rPr>
              <a:t>Sơn</a:t>
            </a:r>
            <a:r>
              <a:rPr kumimoji="0" lang="en-BZ" sz="4800" b="1" i="0" u="none" strike="noStrike" kern="1200" cap="none" spc="0" normalizeH="0" noProof="0" dirty="0">
                <a:ln>
                  <a:noFill/>
                </a:ln>
                <a:solidFill>
                  <a:srgbClr val="002060"/>
                </a:solidFill>
                <a:effectLst/>
                <a:uLnTx/>
                <a:uFillTx/>
                <a:latin typeface="Calibri" pitchFamily="34" charset="0"/>
                <a:cs typeface="Calibri" pitchFamily="34" charset="0"/>
              </a:rPr>
              <a:t> La</a:t>
            </a:r>
            <a:endParaRPr kumimoji="0" lang="en-BZ" sz="4800" b="1" i="0" u="none" strike="noStrike" kern="1200" cap="none" spc="0" normalizeH="0" baseline="0" noProof="0" dirty="0">
              <a:ln>
                <a:noFill/>
              </a:ln>
              <a:solidFill>
                <a:srgbClr val="002060"/>
              </a:solidFill>
              <a:effectLst/>
              <a:uLnTx/>
              <a:uFillTx/>
              <a:latin typeface="Calibri" pitchFamily="34" charset="0"/>
              <a:cs typeface="Calibri" pitchFamily="34" charset="0"/>
            </a:endParaRPr>
          </a:p>
        </p:txBody>
      </p:sp>
      <p:pic>
        <p:nvPicPr>
          <p:cNvPr id="23" name="Hình ảnh 22">
            <a:extLst>
              <a:ext uri="{FF2B5EF4-FFF2-40B4-BE49-F238E27FC236}">
                <a16:creationId xmlns="" xmlns:a16="http://schemas.microsoft.com/office/drawing/2014/main" id="{E643DB57-4C76-4A31-A694-37A56EF723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811" y="961471"/>
            <a:ext cx="2315129" cy="2315129"/>
          </a:xfrm>
          <a:prstGeom prst="ellipse">
            <a:avLst/>
          </a:prstGeom>
        </p:spPr>
      </p:pic>
      <p:sp>
        <p:nvSpPr>
          <p:cNvPr id="24" name="Rounded Rectangle 3">
            <a:hlinkClick r:id="rId7" action="ppaction://hlinksldjump"/>
            <a:extLst>
              <a:ext uri="{FF2B5EF4-FFF2-40B4-BE49-F238E27FC236}">
                <a16:creationId xmlns="" xmlns:a16="http://schemas.microsoft.com/office/drawing/2014/main" id="{2927E737-7EAB-4506-BE0C-FB03E8D2A29A}"/>
              </a:ext>
            </a:extLst>
          </p:cNvPr>
          <p:cNvSpPr/>
          <p:nvPr/>
        </p:nvSpPr>
        <p:spPr>
          <a:xfrm>
            <a:off x="4526184" y="266501"/>
            <a:ext cx="2997687" cy="946758"/>
          </a:xfrm>
          <a:prstGeom prst="roundRect">
            <a:avLst/>
          </a:prstGeom>
          <a:solidFill>
            <a:srgbClr val="206E6E"/>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ĐÁP</a:t>
            </a:r>
            <a:r>
              <a:rPr kumimoji="0" lang="en-US" sz="54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ÁN</a:t>
            </a:r>
            <a:r>
              <a:rPr kumimoji="0" lang="en-US" sz="5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a:t>
            </a:r>
          </a:p>
        </p:txBody>
      </p:sp>
    </p:spTree>
    <p:extLst>
      <p:ext uri="{BB962C8B-B14F-4D97-AF65-F5344CB8AC3E}">
        <p14:creationId xmlns:p14="http://schemas.microsoft.com/office/powerpoint/2010/main" val="254159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10" presetID="16" presetClass="entr" presetSubtype="37"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18" presetID="6" presetClass="entr" presetSubtype="16"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7">
            <a:extLst>
              <a:ext uri="{FF2B5EF4-FFF2-40B4-BE49-F238E27FC236}">
                <a16:creationId xmlns:a16="http://schemas.microsoft.com/office/drawing/2014/main" xmlns="" id="{83943E22-6FC5-4857-96F1-DB4BDF369685}"/>
              </a:ext>
            </a:extLst>
          </p:cNvPr>
          <p:cNvSpPr/>
          <p:nvPr/>
        </p:nvSpPr>
        <p:spPr>
          <a:xfrm>
            <a:off x="142653" y="1835248"/>
            <a:ext cx="6796029" cy="2965819"/>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2800" b="1" i="1" smtClean="0">
                <a:solidFill>
                  <a:srgbClr val="0000FF"/>
                </a:solidFill>
                <a:latin typeface="Calibri" pitchFamily="34" charset="0"/>
                <a:cs typeface="Calibri" pitchFamily="34" charset="0"/>
              </a:rPr>
              <a:t>	Dựa vào H.7.1, hãy:</a:t>
            </a:r>
          </a:p>
          <a:p>
            <a:pPr algn="just">
              <a:lnSpc>
                <a:spcPct val="130000"/>
              </a:lnSpc>
            </a:pPr>
            <a:r>
              <a:rPr lang="en-US" sz="2800" b="1" i="1" smtClean="0">
                <a:solidFill>
                  <a:srgbClr val="0000FF"/>
                </a:solidFill>
                <a:latin typeface="Calibri" pitchFamily="34" charset="0"/>
                <a:cs typeface="Calibri" pitchFamily="34" charset="0"/>
              </a:rPr>
              <a:t>- Xác định 2 khu vực tập trung công nghiệp cao nhất cả n</a:t>
            </a:r>
            <a:r>
              <a:rPr lang="vi-VN" sz="2800" b="1" i="1" smtClean="0">
                <a:solidFill>
                  <a:srgbClr val="0000FF"/>
                </a:solidFill>
                <a:latin typeface="Calibri" pitchFamily="34" charset="0"/>
                <a:cs typeface="Calibri" pitchFamily="34" charset="0"/>
              </a:rPr>
              <a:t>ư</a:t>
            </a:r>
            <a:r>
              <a:rPr lang="en-US" sz="2800" b="1" i="1" smtClean="0">
                <a:solidFill>
                  <a:srgbClr val="0000FF"/>
                </a:solidFill>
                <a:latin typeface="Calibri" pitchFamily="34" charset="0"/>
                <a:cs typeface="Calibri" pitchFamily="34" charset="0"/>
              </a:rPr>
              <a:t>ớc.</a:t>
            </a:r>
          </a:p>
          <a:p>
            <a:pPr algn="just">
              <a:lnSpc>
                <a:spcPct val="130000"/>
              </a:lnSpc>
            </a:pPr>
            <a:r>
              <a:rPr lang="en-US" sz="2800" b="1" i="1" smtClean="0">
                <a:solidFill>
                  <a:srgbClr val="0000FF"/>
                </a:solidFill>
                <a:latin typeface="Calibri" pitchFamily="34" charset="0"/>
                <a:cs typeface="Calibri" pitchFamily="34" charset="0"/>
              </a:rPr>
              <a:t>- Kể tên 1 số trung tâm công nghiệp tiêu biểu cho 2 khu vực trên.</a:t>
            </a:r>
            <a:endParaRPr lang="en-US" sz="2800" b="1" i="1" dirty="0">
              <a:solidFill>
                <a:srgbClr val="0000FF"/>
              </a:solidFill>
              <a:latin typeface="Calibri" pitchFamily="34" charset="0"/>
              <a:cs typeface="Calibri" pitchFamily="34" charset="0"/>
            </a:endParaRPr>
          </a:p>
        </p:txBody>
      </p:sp>
      <p:pic>
        <p:nvPicPr>
          <p:cNvPr id="21" name="Picture 20">
            <a:extLst>
              <a:ext uri="{FF2B5EF4-FFF2-40B4-BE49-F238E27FC236}">
                <a16:creationId xmlns:a16="http://schemas.microsoft.com/office/drawing/2014/main" xmlns="" id="{604A8784-7D1E-4B40-830D-706D02A34333}"/>
              </a:ext>
            </a:extLst>
          </p:cNvPr>
          <p:cNvPicPr>
            <a:picLocks noChangeAspect="1"/>
          </p:cNvPicPr>
          <p:nvPr/>
        </p:nvPicPr>
        <p:blipFill rotWithShape="1">
          <a:blip r:embed="rId3" cstate="print">
            <a:extLst/>
          </a:blip>
          <a:srcRect l="5192" t="22288" r="52690" b="31973"/>
          <a:stretch/>
        </p:blipFill>
        <p:spPr>
          <a:xfrm>
            <a:off x="423088" y="1057194"/>
            <a:ext cx="1000545" cy="1086608"/>
          </a:xfrm>
          <a:prstGeom prst="rect">
            <a:avLst/>
          </a:prstGeom>
        </p:spPr>
      </p:pic>
      <p:pic>
        <p:nvPicPr>
          <p:cNvPr id="8" name="Picture 2" descr="C:\Users\Administrator\Desktop\Ảnh GS 9\cau-hoi-trang-141-dia-li-lop-9.png"/>
          <p:cNvPicPr>
            <a:picLocks noChangeAspect="1" noChangeArrowheads="1"/>
          </p:cNvPicPr>
          <p:nvPr/>
        </p:nvPicPr>
        <p:blipFill>
          <a:blip r:embed="rId4"/>
          <a:srcRect/>
          <a:stretch>
            <a:fillRect/>
          </a:stretch>
        </p:blipFill>
        <p:spPr bwMode="auto">
          <a:xfrm>
            <a:off x="7346731" y="29724"/>
            <a:ext cx="4797972" cy="6776686"/>
          </a:xfrm>
          <a:prstGeom prst="rect">
            <a:avLst/>
          </a:prstGeom>
          <a:ln>
            <a:noFill/>
          </a:ln>
          <a:effectLst>
            <a:outerShdw blurRad="292100" dist="139700" dir="2700000" algn="tl" rotWithShape="0">
              <a:srgbClr val="333333">
                <a:alpha val="65000"/>
              </a:srgbClr>
            </a:outerShdw>
          </a:effectLst>
        </p:spPr>
      </p:pic>
      <p:sp>
        <p:nvSpPr>
          <p:cNvPr id="9" name="Rectangle: Rounded Corners 7">
            <a:extLst>
              <a:ext uri="{FF2B5EF4-FFF2-40B4-BE49-F238E27FC236}">
                <a16:creationId xmlns:a16="http://schemas.microsoft.com/office/drawing/2014/main" xmlns="" id="{83943E22-6FC5-4857-96F1-DB4BDF369685}"/>
              </a:ext>
            </a:extLst>
          </p:cNvPr>
          <p:cNvSpPr/>
          <p:nvPr/>
        </p:nvSpPr>
        <p:spPr>
          <a:xfrm>
            <a:off x="295053" y="1893052"/>
            <a:ext cx="6796029" cy="1970735"/>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indent="849313" algn="just">
              <a:lnSpc>
                <a:spcPct val="150000"/>
              </a:lnSpc>
              <a:spcBef>
                <a:spcPct val="50000"/>
              </a:spcBef>
            </a:pPr>
            <a:r>
              <a:rPr lang="en-US" sz="2800" b="1" i="1" smtClean="0">
                <a:solidFill>
                  <a:srgbClr val="0000FF"/>
                </a:solidFill>
                <a:latin typeface="Calibri" pitchFamily="34" charset="0"/>
                <a:cs typeface="Calibri" pitchFamily="34" charset="0"/>
              </a:rPr>
              <a:t>	</a:t>
            </a:r>
            <a:r>
              <a:rPr lang="en-US" sz="2800" b="1" i="1" smtClean="0">
                <a:solidFill>
                  <a:srgbClr val="0000FF"/>
                </a:solidFill>
                <a:latin typeface="Calibri" pitchFamily="34" charset="0"/>
                <a:cs typeface="Calibri" pitchFamily="34" charset="0"/>
                <a:sym typeface="Arial" pitchFamily="34" charset="0"/>
              </a:rPr>
              <a:t>Vì</a:t>
            </a:r>
            <a:r>
              <a:rPr lang="en-US" altLang="en-US" sz="2800" b="1" i="1" smtClean="0">
                <a:solidFill>
                  <a:srgbClr val="0000FF"/>
                </a:solidFill>
                <a:latin typeface="Calibri" pitchFamily="34" charset="0"/>
                <a:cs typeface="Calibri" pitchFamily="34" charset="0"/>
                <a:sym typeface="Arial" pitchFamily="34" charset="0"/>
              </a:rPr>
              <a:t> sao TP. Hồ Chí Minh và Hà Nội là hai trung tâm công nghiệp lớn nhất nước ta?</a:t>
            </a:r>
            <a:endParaRPr lang="en-US" altLang="en-US" sz="2800" b="1" i="1">
              <a:solidFill>
                <a:srgbClr val="0000FF"/>
              </a:solidFill>
              <a:latin typeface="Calibri" pitchFamily="34" charset="0"/>
              <a:cs typeface="Calibri" pitchFamily="34" charset="0"/>
              <a:sym typeface="Arial" pitchFamily="34" charset="0"/>
            </a:endParaRPr>
          </a:p>
        </p:txBody>
      </p:sp>
      <p:sp>
        <p:nvSpPr>
          <p:cNvPr id="10" name="Rectangle: Rounded Corners 7">
            <a:extLst>
              <a:ext uri="{FF2B5EF4-FFF2-40B4-BE49-F238E27FC236}">
                <a16:creationId xmlns:a16="http://schemas.microsoft.com/office/drawing/2014/main" xmlns="" id="{83943E22-6FC5-4857-96F1-DB4BDF369685}"/>
              </a:ext>
            </a:extLst>
          </p:cNvPr>
          <p:cNvSpPr/>
          <p:nvPr/>
        </p:nvSpPr>
        <p:spPr>
          <a:xfrm>
            <a:off x="152400" y="1895188"/>
            <a:ext cx="6796029" cy="2114171"/>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indent="849313" algn="just"/>
            <a:r>
              <a:rPr lang="en-US" sz="2800" b="1" i="1" smtClean="0">
                <a:solidFill>
                  <a:srgbClr val="0000FF"/>
                </a:solidFill>
                <a:latin typeface="Calibri" pitchFamily="34" charset="0"/>
                <a:cs typeface="Calibri" pitchFamily="34" charset="0"/>
              </a:rPr>
              <a:t>- Kể tên các ngành công nghiệp chính ở tỉnh  (thành phố) mình.</a:t>
            </a:r>
          </a:p>
          <a:p>
            <a:pPr indent="849313" algn="just"/>
            <a:r>
              <a:rPr lang="en-US" sz="2800" b="1" i="1" smtClean="0">
                <a:solidFill>
                  <a:srgbClr val="0000FF"/>
                </a:solidFill>
                <a:latin typeface="Calibri" pitchFamily="34" charset="0"/>
                <a:cs typeface="Calibri" pitchFamily="34" charset="0"/>
              </a:rPr>
              <a:t>- Cho biết t</a:t>
            </a:r>
            <a:r>
              <a:rPr lang="en-US" sz="2800" b="1" i="1" smtClean="0">
                <a:solidFill>
                  <a:srgbClr val="0000FF"/>
                </a:solidFill>
                <a:latin typeface="Calibri" pitchFamily="34" charset="0"/>
                <a:cs typeface="Calibri" pitchFamily="34" charset="0"/>
                <a:sym typeface="Arial" pitchFamily="34" charset="0"/>
              </a:rPr>
              <a:t>ỉnh mình có trung tâm công nghiệp nào không?</a:t>
            </a:r>
            <a:endParaRPr lang="en-US" altLang="en-US" sz="2800" b="1" i="1">
              <a:solidFill>
                <a:srgbClr val="0000FF"/>
              </a:solidFill>
              <a:latin typeface="Calibri" pitchFamily="34" charset="0"/>
              <a:cs typeface="Calibri" pitchFamily="34" charset="0"/>
              <a:sym typeface="Arial" pitchFamily="34" charset="0"/>
            </a:endParaRPr>
          </a:p>
        </p:txBody>
      </p:sp>
      <p:pic>
        <p:nvPicPr>
          <p:cNvPr id="11" name="Picture 10">
            <a:extLst>
              <a:ext uri="{FF2B5EF4-FFF2-40B4-BE49-F238E27FC236}">
                <a16:creationId xmlns:a16="http://schemas.microsoft.com/office/drawing/2014/main" xmlns="" id="{604A8784-7D1E-4B40-830D-706D02A34333}"/>
              </a:ext>
            </a:extLst>
          </p:cNvPr>
          <p:cNvPicPr>
            <a:picLocks noChangeAspect="1"/>
          </p:cNvPicPr>
          <p:nvPr/>
        </p:nvPicPr>
        <p:blipFill rotWithShape="1">
          <a:blip r:embed="rId3" cstate="print">
            <a:extLst/>
          </a:blip>
          <a:srcRect l="5192" t="22288" r="52690" b="31973"/>
          <a:stretch/>
        </p:blipFill>
        <p:spPr>
          <a:xfrm>
            <a:off x="496661" y="1146532"/>
            <a:ext cx="1000545" cy="1086608"/>
          </a:xfrm>
          <a:prstGeom prst="rect">
            <a:avLst/>
          </a:prstGeom>
        </p:spPr>
      </p:pic>
    </p:spTree>
    <p:extLst>
      <p:ext uri="{BB962C8B-B14F-4D97-AF65-F5344CB8AC3E}">
        <p14:creationId xmlns:p14="http://schemas.microsoft.com/office/powerpoint/2010/main" val="299107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ppt_x</p:attrName>
                                        </p:attrNameLst>
                                      </p:cBhvr>
                                      <p:tavLst>
                                        <p:tav tm="0">
                                          <p:val>
                                            <p:strVal val="#ppt_x-.2"/>
                                          </p:val>
                                        </p:tav>
                                        <p:tav tm="100000">
                                          <p:val>
                                            <p:strVal val="#ppt_x"/>
                                          </p:val>
                                        </p:tav>
                                      </p:tavLst>
                                    </p:anim>
                                    <p:anim calcmode="lin" valueType="num">
                                      <p:cBhvr>
                                        <p:cTn id="8"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9" dur="1000"/>
                                        <p:tgtEl>
                                          <p:spTgt spid="21"/>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ppt_x</p:attrName>
                                        </p:attrNameLst>
                                      </p:cBhvr>
                                      <p:tavLst>
                                        <p:tav tm="0">
                                          <p:val>
                                            <p:strVal val="#ppt_x-.2"/>
                                          </p:val>
                                        </p:tav>
                                        <p:tav tm="100000">
                                          <p:val>
                                            <p:strVal val="#ppt_x"/>
                                          </p:val>
                                        </p:tav>
                                      </p:tavLst>
                                    </p:anim>
                                    <p:anim calcmode="lin" valueType="num">
                                      <p:cBhvr>
                                        <p:cTn id="13"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21"/>
                                        </p:tgtEl>
                                        <p:attrNameLst>
                                          <p:attrName>ppt_x</p:attrName>
                                        </p:attrNameLst>
                                      </p:cBhvr>
                                      <p:tavLst>
                                        <p:tav tm="0">
                                          <p:val>
                                            <p:strVal val="ppt_x"/>
                                          </p:val>
                                        </p:tav>
                                        <p:tav tm="100000">
                                          <p:val>
                                            <p:strVal val="ppt_x-.2"/>
                                          </p:val>
                                        </p:tav>
                                      </p:tavLst>
                                    </p:anim>
                                    <p:anim calcmode="lin" valueType="num">
                                      <p:cBhvr>
                                        <p:cTn id="19" dur="1000"/>
                                        <p:tgtEl>
                                          <p:spTgt spid="21"/>
                                        </p:tgtEl>
                                        <p:attrNameLst>
                                          <p:attrName>ppt_y</p:attrName>
                                        </p:attrNameLst>
                                      </p:cBhvr>
                                      <p:tavLst>
                                        <p:tav tm="0">
                                          <p:val>
                                            <p:strVal val="ppt_y"/>
                                          </p:val>
                                        </p:tav>
                                        <p:tav tm="100000">
                                          <p:val>
                                            <p:strVal val="ppt_y"/>
                                          </p:val>
                                        </p:tav>
                                      </p:tavLst>
                                    </p:anim>
                                    <p:animEffect transition="out" filter="fade">
                                      <p:cBhvr>
                                        <p:cTn id="20" dur="1000"/>
                                        <p:tgtEl>
                                          <p:spTgt spid="21"/>
                                        </p:tgtEl>
                                      </p:cBhvr>
                                    </p:animEffect>
                                    <p:set>
                                      <p:cBhvr>
                                        <p:cTn id="21" dur="1" fill="hold">
                                          <p:stCondLst>
                                            <p:cond delay="999"/>
                                          </p:stCondLst>
                                        </p:cTn>
                                        <p:tgtEl>
                                          <p:spTgt spid="21"/>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20"/>
                                        </p:tgtEl>
                                        <p:attrNameLst>
                                          <p:attrName>ppt_x</p:attrName>
                                        </p:attrNameLst>
                                      </p:cBhvr>
                                      <p:tavLst>
                                        <p:tav tm="0">
                                          <p:val>
                                            <p:strVal val="ppt_x"/>
                                          </p:val>
                                        </p:tav>
                                        <p:tav tm="100000">
                                          <p:val>
                                            <p:strVal val="ppt_x-.2"/>
                                          </p:val>
                                        </p:tav>
                                      </p:tavLst>
                                    </p:anim>
                                    <p:anim calcmode="lin" valueType="num">
                                      <p:cBhvr>
                                        <p:cTn id="24" dur="1000"/>
                                        <p:tgtEl>
                                          <p:spTgt spid="20"/>
                                        </p:tgtEl>
                                        <p:attrNameLst>
                                          <p:attrName>ppt_y</p:attrName>
                                        </p:attrNameLst>
                                      </p:cBhvr>
                                      <p:tavLst>
                                        <p:tav tm="0">
                                          <p:val>
                                            <p:strVal val="ppt_y"/>
                                          </p:val>
                                        </p:tav>
                                        <p:tav tm="100000">
                                          <p:val>
                                            <p:strVal val="ppt_y"/>
                                          </p:val>
                                        </p:tav>
                                      </p:tavLst>
                                    </p:anim>
                                    <p:animEffect transition="out" filter="fade">
                                      <p:cBhvr>
                                        <p:cTn id="25" dur="1000"/>
                                        <p:tgtEl>
                                          <p:spTgt spid="20"/>
                                        </p:tgtEl>
                                      </p:cBhvr>
                                    </p:animEffect>
                                    <p:set>
                                      <p:cBhvr>
                                        <p:cTn id="26" dur="1" fill="hold">
                                          <p:stCondLst>
                                            <p:cond delay="999"/>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ppt_x</p:attrName>
                                        </p:attrNameLst>
                                      </p:cBhvr>
                                      <p:tavLst>
                                        <p:tav tm="0">
                                          <p:val>
                                            <p:strVal val="#ppt_x-.2"/>
                                          </p:val>
                                        </p:tav>
                                        <p:tav tm="100000">
                                          <p:val>
                                            <p:strVal val="#ppt_x"/>
                                          </p:val>
                                        </p:tav>
                                      </p:tavLst>
                                    </p:anim>
                                    <p:anim calcmode="lin" valueType="num">
                                      <p:cBhvr>
                                        <p:cTn id="32"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1"/>
                                        </p:tgtEl>
                                      </p:cBhvr>
                                    </p:animEffect>
                                  </p:childTnLst>
                                </p:cTn>
                              </p:par>
                              <p:par>
                                <p:cTn id="34" presetID="29"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ppt_x</p:attrName>
                                        </p:attrNameLst>
                                      </p:cBhvr>
                                      <p:tavLst>
                                        <p:tav tm="0">
                                          <p:val>
                                            <p:strVal val="#ppt_x-.2"/>
                                          </p:val>
                                        </p:tav>
                                        <p:tav tm="100000">
                                          <p:val>
                                            <p:strVal val="#ppt_x"/>
                                          </p:val>
                                        </p:tav>
                                      </p:tavLst>
                                    </p:anim>
                                    <p:anim calcmode="lin" valueType="num">
                                      <p:cBhvr>
                                        <p:cTn id="37"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8" dur="1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xit" presetSubtype="0" fill="hold" grpId="1" nodeType="clickEffect">
                                  <p:stCondLst>
                                    <p:cond delay="0"/>
                                  </p:stCondLst>
                                  <p:childTnLst>
                                    <p:anim calcmode="lin" valueType="num">
                                      <p:cBhvr>
                                        <p:cTn id="42" dur="1000"/>
                                        <p:tgtEl>
                                          <p:spTgt spid="9"/>
                                        </p:tgtEl>
                                        <p:attrNameLst>
                                          <p:attrName>ppt_x</p:attrName>
                                        </p:attrNameLst>
                                      </p:cBhvr>
                                      <p:tavLst>
                                        <p:tav tm="0">
                                          <p:val>
                                            <p:strVal val="ppt_x"/>
                                          </p:val>
                                        </p:tav>
                                        <p:tav tm="100000">
                                          <p:val>
                                            <p:strVal val="ppt_x-.2"/>
                                          </p:val>
                                        </p:tav>
                                      </p:tavLst>
                                    </p:anim>
                                    <p:anim calcmode="lin" valueType="num">
                                      <p:cBhvr>
                                        <p:cTn id="43" dur="1000"/>
                                        <p:tgtEl>
                                          <p:spTgt spid="9"/>
                                        </p:tgtEl>
                                        <p:attrNameLst>
                                          <p:attrName>ppt_y</p:attrName>
                                        </p:attrNameLst>
                                      </p:cBhvr>
                                      <p:tavLst>
                                        <p:tav tm="0">
                                          <p:val>
                                            <p:strVal val="ppt_y"/>
                                          </p:val>
                                        </p:tav>
                                        <p:tav tm="100000">
                                          <p:val>
                                            <p:strVal val="ppt_y"/>
                                          </p:val>
                                        </p:tav>
                                      </p:tavLst>
                                    </p:anim>
                                    <p:animEffect transition="out" filter="fade">
                                      <p:cBhvr>
                                        <p:cTn id="44" dur="1000"/>
                                        <p:tgtEl>
                                          <p:spTgt spid="9"/>
                                        </p:tgtEl>
                                      </p:cBhvr>
                                    </p:animEffect>
                                    <p:set>
                                      <p:cBhvr>
                                        <p:cTn id="45" dur="1" fill="hold">
                                          <p:stCondLst>
                                            <p:cond delay="999"/>
                                          </p:stCondLst>
                                        </p:cTn>
                                        <p:tgtEl>
                                          <p:spTgt spid="9"/>
                                        </p:tgtEl>
                                        <p:attrNameLst>
                                          <p:attrName>style.visibility</p:attrName>
                                        </p:attrNameLst>
                                      </p:cBhvr>
                                      <p:to>
                                        <p:strVal val="hidden"/>
                                      </p:to>
                                    </p:set>
                                  </p:childTnLst>
                                </p:cTn>
                              </p:par>
                              <p:par>
                                <p:cTn id="46" presetID="29"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ppt_x</p:attrName>
                                        </p:attrNameLst>
                                      </p:cBhvr>
                                      <p:tavLst>
                                        <p:tav tm="0">
                                          <p:val>
                                            <p:strVal val="#ppt_x-.2"/>
                                          </p:val>
                                        </p:tav>
                                        <p:tav tm="100000">
                                          <p:val>
                                            <p:strVal val="#ppt_x"/>
                                          </p:val>
                                        </p:tav>
                                      </p:tavLst>
                                    </p:anim>
                                    <p:anim calcmode="lin" valueType="num">
                                      <p:cBhvr>
                                        <p:cTn id="49"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5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9" grpId="0" animBg="1"/>
      <p:bldP spid="9" grpId="1" animBg="1"/>
      <p:bldP spid="1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10" name="Rectangle 9">
            <a:extLst>
              <a:ext uri="{FF2B5EF4-FFF2-40B4-BE49-F238E27FC236}">
                <a16:creationId xmlns="" xmlns:a16="http://schemas.microsoft.com/office/drawing/2014/main" id="{238BC6B9-B9C6-4412-9919-A2FC9E3E9582}"/>
              </a:ext>
            </a:extLst>
          </p:cNvPr>
          <p:cNvSpPr/>
          <p:nvPr/>
        </p:nvSpPr>
        <p:spPr>
          <a:xfrm>
            <a:off x="7628238" y="757881"/>
            <a:ext cx="2965621" cy="2800865"/>
          </a:xfrm>
          <a:prstGeom prst="rect">
            <a:avLst/>
          </a:prstGeom>
          <a:solidFill>
            <a:srgbClr val="0EA9AF"/>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609585">
              <a:defRPr/>
            </a:pPr>
            <a:endParaRPr lang="en-US" sz="2400">
              <a:solidFill>
                <a:srgbClr val="FFF6E9"/>
              </a:solidFill>
              <a:latin typeface="Arial"/>
            </a:endParaRPr>
          </a:p>
        </p:txBody>
      </p:sp>
      <p:pic>
        <p:nvPicPr>
          <p:cNvPr id="27" name="Picture 26">
            <a:extLst>
              <a:ext uri="{FF2B5EF4-FFF2-40B4-BE49-F238E27FC236}">
                <a16:creationId xmlns="" xmlns:a16="http://schemas.microsoft.com/office/drawing/2014/main" id="{FB978933-B5E5-485B-BF09-81F2A78E99D8}"/>
              </a:ext>
            </a:extLst>
          </p:cNvPr>
          <p:cNvPicPr>
            <a:picLocks noChangeAspect="1"/>
          </p:cNvPicPr>
          <p:nvPr/>
        </p:nvPicPr>
        <p:blipFill>
          <a:blip r:embed="rId3"/>
          <a:stretch>
            <a:fillRect/>
          </a:stretch>
        </p:blipFill>
        <p:spPr>
          <a:xfrm>
            <a:off x="2669057" y="430686"/>
            <a:ext cx="9030573" cy="55335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2">
              <a:extLst>
                <a:ext uri="{96DAC541-7B7A-43D3-8B79-37D633B846F1}">
                  <asvg:svgBlip xmlns="" xmlns:asvg="http://schemas.microsoft.com/office/drawing/2016/SVG/main" r:embed=""/>
                </a:ext>
              </a:extLst>
            </a:blip>
            <a:stretch>
              <a:fillRect/>
            </a:stretch>
          </a:blipFill>
        </p:spPr>
      </p:sp>
      <p:sp>
        <p:nvSpPr>
          <p:cNvPr id="5" name="Freeform 5"/>
          <p:cNvSpPr/>
          <p:nvPr/>
        </p:nvSpPr>
        <p:spPr>
          <a:xfrm rot="5400000">
            <a:off x="-1416980" y="1419492"/>
            <a:ext cx="5635698" cy="2796715"/>
          </a:xfrm>
          <a:custGeom>
            <a:avLst/>
            <a:gdLst/>
            <a:ahLst/>
            <a:cxnLst/>
            <a:rect l="l" t="t" r="r" b="b"/>
            <a:pathLst>
              <a:path w="8453547" h="4195073">
                <a:moveTo>
                  <a:pt x="0" y="0"/>
                </a:moveTo>
                <a:lnTo>
                  <a:pt x="8453547" y="0"/>
                </a:lnTo>
                <a:lnTo>
                  <a:pt x="8453547" y="4195073"/>
                </a:lnTo>
                <a:lnTo>
                  <a:pt x="0" y="4195073"/>
                </a:lnTo>
                <a:lnTo>
                  <a:pt x="0" y="0"/>
                </a:lnTo>
                <a:close/>
              </a:path>
            </a:pathLst>
          </a:custGeom>
          <a:blipFill>
            <a:blip r:embed="rId2">
              <a:extLst>
                <a:ext uri="{96DAC541-7B7A-43D3-8B79-37D633B846F1}">
                  <asvg:svgBlip xmlns="" xmlns:asvg="http://schemas.microsoft.com/office/drawing/2016/SVG/main" r:embed=""/>
                </a:ext>
              </a:extLst>
            </a:blip>
            <a:stretch>
              <a:fillRect/>
            </a:stretch>
          </a:blipFill>
        </p:spPr>
      </p:sp>
      <p:grpSp>
        <p:nvGrpSpPr>
          <p:cNvPr id="2"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lnSpc>
                  <a:spcPts val="2212"/>
                </a:lnSpc>
              </a:pPr>
              <a:endParaRPr/>
            </a:p>
          </p:txBody>
        </p:sp>
      </p:grpSp>
      <p:grpSp>
        <p:nvGrpSpPr>
          <p:cNvPr id="3" name="Group 9"/>
          <p:cNvGrpSpPr/>
          <p:nvPr/>
        </p:nvGrpSpPr>
        <p:grpSpPr>
          <a:xfrm rot="-5400000">
            <a:off x="9847820" y="-1093951"/>
            <a:ext cx="2500459" cy="2187901"/>
            <a:chOff x="0" y="0"/>
            <a:chExt cx="812800" cy="711200"/>
          </a:xfrm>
        </p:grpSpPr>
        <p:sp>
          <p:nvSpPr>
            <p:cNvPr id="10" name="Freeform 1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11" name="TextBox 11"/>
            <p:cNvSpPr txBox="1"/>
            <p:nvPr/>
          </p:nvSpPr>
          <p:spPr>
            <a:xfrm>
              <a:off x="127000" y="282575"/>
              <a:ext cx="558800" cy="377825"/>
            </a:xfrm>
            <a:prstGeom prst="rect">
              <a:avLst/>
            </a:prstGeom>
          </p:spPr>
          <p:txBody>
            <a:bodyPr lIns="50800" tIns="50800" rIns="50800" bIns="50800" rtlCol="0" anchor="ctr"/>
            <a:lstStyle/>
            <a:p>
              <a:pPr algn="ctr">
                <a:lnSpc>
                  <a:spcPts val="2212"/>
                </a:lnSpc>
              </a:pPr>
              <a:endParaRPr/>
            </a:p>
          </p:txBody>
        </p:sp>
      </p:grpSp>
      <p:sp>
        <p:nvSpPr>
          <p:cNvPr id="12" name="TextBox 12"/>
          <p:cNvSpPr txBox="1"/>
          <p:nvPr/>
        </p:nvSpPr>
        <p:spPr>
          <a:xfrm rot="18992056">
            <a:off x="806693" y="705208"/>
            <a:ext cx="5410200" cy="1090042"/>
          </a:xfrm>
          <a:prstGeom prst="rect">
            <a:avLst/>
          </a:prstGeom>
        </p:spPr>
        <p:txBody>
          <a:bodyPr lIns="0" tIns="0" rIns="0" bIns="0" rtlCol="0" anchor="t">
            <a:spAutoFit/>
          </a:bodyPr>
          <a:lstStyle/>
          <a:p>
            <a:pPr algn="ctr">
              <a:lnSpc>
                <a:spcPts val="8492"/>
              </a:lnSpc>
            </a:pPr>
            <a:r>
              <a:rPr lang="en-US" sz="13300" dirty="0" smtClean="0">
                <a:solidFill>
                  <a:srgbClr val="012F7F"/>
                </a:solidFill>
                <a:latin typeface="#9Slide05 Atlantika" pitchFamily="2" charset="-93"/>
              </a:rPr>
              <a:t>Game</a:t>
            </a:r>
            <a:endParaRPr lang="en-US" sz="13300" dirty="0">
              <a:solidFill>
                <a:srgbClr val="012F7F"/>
              </a:solidFill>
              <a:latin typeface="#9Slide05 Atlantika" pitchFamily="2" charset="-93"/>
            </a:endParaRPr>
          </a:p>
        </p:txBody>
      </p:sp>
      <p:pic>
        <p:nvPicPr>
          <p:cNvPr id="13" name="Picture 12">
            <a:extLst>
              <a:ext uri="{FF2B5EF4-FFF2-40B4-BE49-F238E27FC236}">
                <a16:creationId xmlns="" xmlns:a16="http://schemas.microsoft.com/office/drawing/2014/main" id="{2AB8A841-494C-4C05-B559-B83B93E27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226" y="174759"/>
            <a:ext cx="6858000" cy="6858000"/>
          </a:xfrm>
          <a:prstGeom prst="rect">
            <a:avLst/>
          </a:prstGeom>
        </p:spPr>
      </p:pic>
      <p:sp>
        <p:nvSpPr>
          <p:cNvPr id="14" name="TextBox 12"/>
          <p:cNvSpPr txBox="1"/>
          <p:nvPr/>
        </p:nvSpPr>
        <p:spPr>
          <a:xfrm rot="2792056">
            <a:off x="6312931" y="840425"/>
            <a:ext cx="5410200" cy="1090042"/>
          </a:xfrm>
          <a:prstGeom prst="rect">
            <a:avLst/>
          </a:prstGeom>
        </p:spPr>
        <p:txBody>
          <a:bodyPr lIns="0" tIns="0" rIns="0" bIns="0" rtlCol="0" anchor="t">
            <a:spAutoFit/>
          </a:bodyPr>
          <a:lstStyle/>
          <a:p>
            <a:pPr algn="ctr">
              <a:lnSpc>
                <a:spcPts val="8492"/>
              </a:lnSpc>
            </a:pPr>
            <a:r>
              <a:rPr lang="en-US" sz="13300" dirty="0" smtClean="0">
                <a:solidFill>
                  <a:srgbClr val="012F7F"/>
                </a:solidFill>
                <a:latin typeface="#9Slide05 Atlantika" pitchFamily="2" charset="-93"/>
              </a:rPr>
              <a:t>Game</a:t>
            </a:r>
            <a:endParaRPr lang="en-US" sz="13300" dirty="0">
              <a:solidFill>
                <a:srgbClr val="012F7F"/>
              </a:solidFill>
              <a:latin typeface="#9Slide05 Atlantika" pitchFamily="2" charset="-93"/>
            </a:endParaRPr>
          </a:p>
        </p:txBody>
      </p:sp>
    </p:spTree>
  </p:cSld>
  <p:clrMapOvr>
    <a:masterClrMapping/>
  </p:clrMapOvr>
  <p:transition spd="slow">
    <p:push dir="u"/>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2AB8A841-494C-4C05-B559-B83B93E27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1" y="-4919358"/>
            <a:ext cx="12339174" cy="12339174"/>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3">
              <a:extLst>
                <a:ext uri="{96DAC541-7B7A-43D3-8B79-37D633B846F1}">
                  <asvg:svgBlip xmlns="" xmlns:asvg="http://schemas.microsoft.com/office/drawing/2016/SVG/main" r:embed=""/>
                </a:ext>
              </a:extLst>
            </a:blip>
            <a:stretch>
              <a:fillRect/>
            </a:stretch>
          </a:blipFill>
        </p:spPr>
      </p:sp>
      <p:grpSp>
        <p:nvGrpSpPr>
          <p:cNvPr id="2"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endParaRPr sz="3000" b="1">
                <a:latin typeface="Calibri" pitchFamily="34" charset="0"/>
                <a:cs typeface="Calibri" pitchFamily="34" charset="0"/>
              </a:endParaRPr>
            </a:p>
          </p:txBody>
        </p:sp>
      </p:grpSp>
      <p:sp>
        <p:nvSpPr>
          <p:cNvPr id="18" name="Rectangle 17"/>
          <p:cNvSpPr/>
          <p:nvPr/>
        </p:nvSpPr>
        <p:spPr>
          <a:xfrm>
            <a:off x="0" y="1905000"/>
            <a:ext cx="12192000" cy="4419600"/>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000" b="1">
              <a:latin typeface="Calibri" pitchFamily="34" charset="0"/>
              <a:cs typeface="Calibri" pitchFamily="34" charset="0"/>
            </a:endParaRPr>
          </a:p>
        </p:txBody>
      </p:sp>
      <p:grpSp>
        <p:nvGrpSpPr>
          <p:cNvPr id="3" name="Group 2"/>
          <p:cNvGrpSpPr/>
          <p:nvPr/>
        </p:nvGrpSpPr>
        <p:grpSpPr>
          <a:xfrm>
            <a:off x="7852239" y="2819901"/>
            <a:ext cx="4197536" cy="3400943"/>
            <a:chOff x="0" y="0"/>
            <a:chExt cx="1513913" cy="856192"/>
          </a:xfrm>
        </p:grpSpPr>
        <p:sp>
          <p:nvSpPr>
            <p:cNvPr id="20" name="Freeform 3"/>
            <p:cNvSpPr/>
            <p:nvPr/>
          </p:nvSpPr>
          <p:spPr>
            <a:xfrm>
              <a:off x="2130" y="0"/>
              <a:ext cx="1509654" cy="856192"/>
            </a:xfrm>
            <a:custGeom>
              <a:avLst/>
              <a:gdLst/>
              <a:ahLst/>
              <a:cxnLst/>
              <a:rect l="l" t="t" r="r" b="b"/>
              <a:pathLst>
                <a:path w="1509654" h="856192">
                  <a:moveTo>
                    <a:pt x="1505983" y="440315"/>
                  </a:moveTo>
                  <a:lnTo>
                    <a:pt x="1314382" y="843973"/>
                  </a:lnTo>
                  <a:cubicBezTo>
                    <a:pt x="1310840" y="851436"/>
                    <a:pt x="1303318" y="856192"/>
                    <a:pt x="1295057" y="856192"/>
                  </a:cubicBezTo>
                  <a:lnTo>
                    <a:pt x="214596" y="856192"/>
                  </a:lnTo>
                  <a:cubicBezTo>
                    <a:pt x="206335" y="856192"/>
                    <a:pt x="198812" y="851436"/>
                    <a:pt x="195270" y="843973"/>
                  </a:cubicBezTo>
                  <a:lnTo>
                    <a:pt x="3670" y="440315"/>
                  </a:lnTo>
                  <a:cubicBezTo>
                    <a:pt x="0" y="432582"/>
                    <a:pt x="0" y="423610"/>
                    <a:pt x="3670" y="415877"/>
                  </a:cubicBezTo>
                  <a:lnTo>
                    <a:pt x="195270" y="12219"/>
                  </a:lnTo>
                  <a:cubicBezTo>
                    <a:pt x="198812" y="4756"/>
                    <a:pt x="206335" y="0"/>
                    <a:pt x="214596" y="0"/>
                  </a:cubicBezTo>
                  <a:lnTo>
                    <a:pt x="1295057" y="0"/>
                  </a:lnTo>
                  <a:cubicBezTo>
                    <a:pt x="1303318" y="0"/>
                    <a:pt x="1310840" y="4756"/>
                    <a:pt x="1314382" y="12219"/>
                  </a:cubicBezTo>
                  <a:lnTo>
                    <a:pt x="1505983" y="415877"/>
                  </a:lnTo>
                  <a:cubicBezTo>
                    <a:pt x="1509653" y="423610"/>
                    <a:pt x="1509653" y="432582"/>
                    <a:pt x="1505983" y="440315"/>
                  </a:cubicBezTo>
                  <a:close/>
                </a:path>
              </a:pathLst>
            </a:custGeom>
            <a:solidFill>
              <a:srgbClr val="FFFFFF"/>
            </a:solidFill>
            <a:ln w="47625" cap="sq">
              <a:solidFill>
                <a:srgbClr val="000B5D"/>
              </a:solidFill>
              <a:prstDash val="solid"/>
              <a:miter/>
            </a:ln>
          </p:spPr>
        </p:sp>
        <p:sp>
          <p:nvSpPr>
            <p:cNvPr id="21" name="TextBox 4"/>
            <p:cNvSpPr txBox="1"/>
            <p:nvPr/>
          </p:nvSpPr>
          <p:spPr>
            <a:xfrm>
              <a:off x="114300" y="-76200"/>
              <a:ext cx="1285313" cy="932392"/>
            </a:xfrm>
            <a:prstGeom prst="rect">
              <a:avLst/>
            </a:prstGeom>
          </p:spPr>
          <p:txBody>
            <a:bodyPr lIns="50800" tIns="50800" rIns="50800" bIns="50800" rtlCol="0" anchor="ctr"/>
            <a:lstStyle/>
            <a:p>
              <a:pPr algn="ctr">
                <a:spcBef>
                  <a:spcPct val="0"/>
                </a:spcBef>
              </a:pPr>
              <a:endParaRPr sz="3000" b="1">
                <a:latin typeface="Calibri" pitchFamily="34" charset="0"/>
                <a:cs typeface="Calibri" pitchFamily="34" charset="0"/>
              </a:endParaRPr>
            </a:p>
          </p:txBody>
        </p:sp>
      </p:grpSp>
      <p:grpSp>
        <p:nvGrpSpPr>
          <p:cNvPr id="5" name="Group 5"/>
          <p:cNvGrpSpPr/>
          <p:nvPr/>
        </p:nvGrpSpPr>
        <p:grpSpPr>
          <a:xfrm>
            <a:off x="4168001" y="2777437"/>
            <a:ext cx="4102346" cy="3323817"/>
            <a:chOff x="0" y="0"/>
            <a:chExt cx="1513913" cy="856192"/>
          </a:xfrm>
        </p:grpSpPr>
        <p:sp>
          <p:nvSpPr>
            <p:cNvPr id="23" name="Freeform 6"/>
            <p:cNvSpPr/>
            <p:nvPr/>
          </p:nvSpPr>
          <p:spPr>
            <a:xfrm>
              <a:off x="2179" y="0"/>
              <a:ext cx="1509555" cy="856192"/>
            </a:xfrm>
            <a:custGeom>
              <a:avLst/>
              <a:gdLst/>
              <a:ahLst/>
              <a:cxnLst/>
              <a:rect l="l" t="t" r="r" b="b"/>
              <a:pathLst>
                <a:path w="1509555" h="856192">
                  <a:moveTo>
                    <a:pt x="1505799" y="440598"/>
                  </a:moveTo>
                  <a:lnTo>
                    <a:pt x="1314468" y="843690"/>
                  </a:lnTo>
                  <a:cubicBezTo>
                    <a:pt x="1310844" y="851325"/>
                    <a:pt x="1303147" y="856192"/>
                    <a:pt x="1294694" y="856192"/>
                  </a:cubicBezTo>
                  <a:lnTo>
                    <a:pt x="214860" y="856192"/>
                  </a:lnTo>
                  <a:cubicBezTo>
                    <a:pt x="206408" y="856192"/>
                    <a:pt x="198711" y="851325"/>
                    <a:pt x="195087" y="843690"/>
                  </a:cubicBezTo>
                  <a:lnTo>
                    <a:pt x="3755" y="440598"/>
                  </a:lnTo>
                  <a:cubicBezTo>
                    <a:pt x="0" y="432687"/>
                    <a:pt x="0" y="423505"/>
                    <a:pt x="3755" y="415594"/>
                  </a:cubicBezTo>
                  <a:lnTo>
                    <a:pt x="195087" y="12502"/>
                  </a:lnTo>
                  <a:cubicBezTo>
                    <a:pt x="198711" y="4867"/>
                    <a:pt x="206408" y="0"/>
                    <a:pt x="214860" y="0"/>
                  </a:cubicBezTo>
                  <a:lnTo>
                    <a:pt x="1294694" y="0"/>
                  </a:lnTo>
                  <a:cubicBezTo>
                    <a:pt x="1303147" y="0"/>
                    <a:pt x="1310844" y="4867"/>
                    <a:pt x="1314468" y="12502"/>
                  </a:cubicBezTo>
                  <a:lnTo>
                    <a:pt x="1505799" y="415594"/>
                  </a:lnTo>
                  <a:cubicBezTo>
                    <a:pt x="1509555" y="423505"/>
                    <a:pt x="1509555" y="432687"/>
                    <a:pt x="1505799" y="440598"/>
                  </a:cubicBezTo>
                  <a:close/>
                </a:path>
              </a:pathLst>
            </a:custGeom>
            <a:solidFill>
              <a:srgbClr val="FFFFFF"/>
            </a:solidFill>
            <a:ln w="47625" cap="sq">
              <a:solidFill>
                <a:srgbClr val="000B5D"/>
              </a:solidFill>
              <a:prstDash val="solid"/>
              <a:miter/>
            </a:ln>
          </p:spPr>
        </p:sp>
        <p:sp>
          <p:nvSpPr>
            <p:cNvPr id="24" name="TextBox 7"/>
            <p:cNvSpPr txBox="1"/>
            <p:nvPr/>
          </p:nvSpPr>
          <p:spPr>
            <a:xfrm>
              <a:off x="114300" y="19050"/>
              <a:ext cx="1285313" cy="837142"/>
            </a:xfrm>
            <a:prstGeom prst="rect">
              <a:avLst/>
            </a:prstGeom>
          </p:spPr>
          <p:txBody>
            <a:bodyPr lIns="50800" tIns="50800" rIns="50800" bIns="50800" rtlCol="0" anchor="ctr"/>
            <a:lstStyle/>
            <a:p>
              <a:pPr algn="ctr"/>
              <a:endParaRPr sz="3000" b="1">
                <a:latin typeface="Calibri" pitchFamily="34" charset="0"/>
                <a:cs typeface="Calibri" pitchFamily="34" charset="0"/>
              </a:endParaRPr>
            </a:p>
          </p:txBody>
        </p:sp>
      </p:grpSp>
      <p:grpSp>
        <p:nvGrpSpPr>
          <p:cNvPr id="6" name="Group 8"/>
          <p:cNvGrpSpPr/>
          <p:nvPr/>
        </p:nvGrpSpPr>
        <p:grpSpPr>
          <a:xfrm>
            <a:off x="410591" y="2790497"/>
            <a:ext cx="4162037" cy="3436865"/>
            <a:chOff x="0" y="0"/>
            <a:chExt cx="1513913" cy="872615"/>
          </a:xfrm>
        </p:grpSpPr>
        <p:sp>
          <p:nvSpPr>
            <p:cNvPr id="26" name="Freeform 9"/>
            <p:cNvSpPr/>
            <p:nvPr/>
          </p:nvSpPr>
          <p:spPr>
            <a:xfrm>
              <a:off x="2108" y="0"/>
              <a:ext cx="1509697"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FFFFFF"/>
            </a:solidFill>
            <a:ln w="47625" cap="sq">
              <a:solidFill>
                <a:srgbClr val="000B5D"/>
              </a:solidFill>
              <a:prstDash val="solid"/>
              <a:miter/>
            </a:ln>
          </p:spPr>
        </p:sp>
        <p:sp>
          <p:nvSpPr>
            <p:cNvPr id="27" name="TextBox 10"/>
            <p:cNvSpPr txBox="1"/>
            <p:nvPr/>
          </p:nvSpPr>
          <p:spPr>
            <a:xfrm>
              <a:off x="114300" y="19050"/>
              <a:ext cx="1285313" cy="853565"/>
            </a:xfrm>
            <a:prstGeom prst="rect">
              <a:avLst/>
            </a:prstGeom>
          </p:spPr>
          <p:txBody>
            <a:bodyPr lIns="50800" tIns="50800" rIns="50800" bIns="50800" rtlCol="0" anchor="ctr"/>
            <a:lstStyle/>
            <a:p>
              <a:pPr algn="ctr">
                <a:spcBef>
                  <a:spcPct val="0"/>
                </a:spcBef>
              </a:pPr>
              <a:endParaRPr sz="3000" b="1">
                <a:latin typeface="Calibri" pitchFamily="34" charset="0"/>
                <a:cs typeface="Calibri" pitchFamily="34" charset="0"/>
              </a:endParaRPr>
            </a:p>
          </p:txBody>
        </p:sp>
      </p:grpSp>
      <p:sp>
        <p:nvSpPr>
          <p:cNvPr id="28" name="TextBox 11"/>
          <p:cNvSpPr txBox="1"/>
          <p:nvPr/>
        </p:nvSpPr>
        <p:spPr>
          <a:xfrm>
            <a:off x="1116982" y="3349638"/>
            <a:ext cx="2716145" cy="457433"/>
          </a:xfrm>
          <a:prstGeom prst="rect">
            <a:avLst/>
          </a:prstGeom>
        </p:spPr>
        <p:txBody>
          <a:bodyPr lIns="0" tIns="0" rIns="0" bIns="0" rtlCol="0" anchor="t">
            <a:spAutoFit/>
          </a:bodyPr>
          <a:lstStyle/>
          <a:p>
            <a:pPr algn="ctr"/>
            <a:r>
              <a:rPr lang="en-US" sz="3000" b="1" dirty="0">
                <a:solidFill>
                  <a:srgbClr val="FFFFFF"/>
                </a:solidFill>
                <a:latin typeface="Calibri" pitchFamily="34" charset="0"/>
                <a:cs typeface="Calibri" pitchFamily="34" charset="0"/>
              </a:rPr>
              <a:t>1</a:t>
            </a:r>
          </a:p>
        </p:txBody>
      </p:sp>
      <p:sp>
        <p:nvSpPr>
          <p:cNvPr id="29" name="TextBox 12"/>
          <p:cNvSpPr txBox="1"/>
          <p:nvPr/>
        </p:nvSpPr>
        <p:spPr>
          <a:xfrm>
            <a:off x="887533" y="3265319"/>
            <a:ext cx="3209699" cy="2308324"/>
          </a:xfrm>
          <a:prstGeom prst="rect">
            <a:avLst/>
          </a:prstGeom>
        </p:spPr>
        <p:txBody>
          <a:bodyPr wrap="square" lIns="0" tIns="0" rIns="0" bIns="0" rtlCol="0" anchor="t">
            <a:spAutoFit/>
          </a:bodyPr>
          <a:lstStyle/>
          <a:p>
            <a:pPr lvl="0" algn="just">
              <a:spcBef>
                <a:spcPct val="0"/>
              </a:spcBef>
            </a:pPr>
            <a:r>
              <a:rPr lang="en-US" sz="3000" b="1" dirty="0" smtClean="0">
                <a:solidFill>
                  <a:srgbClr val="000B5D"/>
                </a:solidFill>
                <a:latin typeface="Calibri" pitchFamily="34" charset="0"/>
                <a:cs typeface="Calibri" pitchFamily="34" charset="0"/>
              </a:rPr>
              <a:t>HS </a:t>
            </a:r>
            <a:r>
              <a:rPr lang="en-US" sz="3000" b="1" dirty="0" err="1" smtClean="0">
                <a:solidFill>
                  <a:srgbClr val="000B5D"/>
                </a:solidFill>
                <a:latin typeface="Calibri" pitchFamily="34" charset="0"/>
                <a:cs typeface="Calibri" pitchFamily="34" charset="0"/>
              </a:rPr>
              <a:t>cả</a:t>
            </a:r>
            <a:r>
              <a:rPr lang="en-US" sz="3000" b="1" dirty="0" smtClean="0">
                <a:solidFill>
                  <a:srgbClr val="000B5D"/>
                </a:solidFill>
                <a:latin typeface="Calibri" pitchFamily="34" charset="0"/>
                <a:cs typeface="Calibri" pitchFamily="34" charset="0"/>
              </a:rPr>
              <a:t> </a:t>
            </a:r>
            <a:r>
              <a:rPr lang="en-US" sz="3000" b="1" dirty="0" err="1" smtClean="0">
                <a:solidFill>
                  <a:srgbClr val="000B5D"/>
                </a:solidFill>
                <a:latin typeface="Calibri" pitchFamily="34" charset="0"/>
                <a:cs typeface="Calibri" pitchFamily="34" charset="0"/>
              </a:rPr>
              <a:t>lớp</a:t>
            </a:r>
            <a:r>
              <a:rPr lang="en-US" sz="3000" b="1" dirty="0" smtClean="0">
                <a:solidFill>
                  <a:srgbClr val="000B5D"/>
                </a:solidFill>
                <a:latin typeface="Calibri" pitchFamily="34" charset="0"/>
                <a:cs typeface="Calibri" pitchFamily="34" charset="0"/>
              </a:rPr>
              <a:t> </a:t>
            </a:r>
            <a:r>
              <a:rPr lang="en-US" sz="3000" b="1" dirty="0" err="1" smtClean="0">
                <a:solidFill>
                  <a:srgbClr val="000B5D"/>
                </a:solidFill>
                <a:latin typeface="Calibri" pitchFamily="34" charset="0"/>
                <a:cs typeface="Calibri" pitchFamily="34" charset="0"/>
              </a:rPr>
              <a:t>cùng</a:t>
            </a:r>
            <a:r>
              <a:rPr lang="en-US" sz="3000" b="1" dirty="0" smtClean="0">
                <a:solidFill>
                  <a:srgbClr val="000B5D"/>
                </a:solidFill>
                <a:latin typeface="Calibri" pitchFamily="34" charset="0"/>
                <a:cs typeface="Calibri" pitchFamily="34" charset="0"/>
              </a:rPr>
              <a:t> </a:t>
            </a:r>
            <a:r>
              <a:rPr lang="en-US" sz="3000" b="1" dirty="0" err="1" smtClean="0">
                <a:solidFill>
                  <a:srgbClr val="FF0000"/>
                </a:solidFill>
                <a:latin typeface="Calibri" pitchFamily="34" charset="0"/>
                <a:cs typeface="Calibri" pitchFamily="34" charset="0"/>
              </a:rPr>
              <a:t>chung</a:t>
            </a:r>
            <a:r>
              <a:rPr lang="en-US" sz="3000" b="1" dirty="0" smtClean="0">
                <a:solidFill>
                  <a:srgbClr val="FF0000"/>
                </a:solidFill>
                <a:latin typeface="Calibri" pitchFamily="34" charset="0"/>
                <a:cs typeface="Calibri" pitchFamily="34" charset="0"/>
              </a:rPr>
              <a:t> </a:t>
            </a:r>
            <a:r>
              <a:rPr lang="en-US" sz="3000" b="1" dirty="0" err="1" smtClean="0">
                <a:solidFill>
                  <a:srgbClr val="FF0000"/>
                </a:solidFill>
                <a:latin typeface="Calibri" pitchFamily="34" charset="0"/>
                <a:cs typeface="Calibri" pitchFamily="34" charset="0"/>
              </a:rPr>
              <a:t>sức</a:t>
            </a:r>
            <a:r>
              <a:rPr lang="en-US" sz="3000" b="1" dirty="0" smtClean="0">
                <a:solidFill>
                  <a:srgbClr val="FF0000"/>
                </a:solidFill>
                <a:latin typeface="Calibri" pitchFamily="34" charset="0"/>
                <a:cs typeface="Calibri" pitchFamily="34" charset="0"/>
              </a:rPr>
              <a:t> </a:t>
            </a:r>
            <a:r>
              <a:rPr lang="en-US" sz="3000" b="1" dirty="0" err="1" smtClean="0">
                <a:solidFill>
                  <a:srgbClr val="000B5D"/>
                </a:solidFill>
                <a:latin typeface="Calibri" pitchFamily="34" charset="0"/>
                <a:cs typeface="Calibri" pitchFamily="34" charset="0"/>
              </a:rPr>
              <a:t>chơi</a:t>
            </a:r>
            <a:r>
              <a:rPr lang="en-US" sz="3000" b="1" dirty="0" smtClean="0">
                <a:solidFill>
                  <a:srgbClr val="000B5D"/>
                </a:solidFill>
                <a:latin typeface="Calibri" pitchFamily="34" charset="0"/>
                <a:cs typeface="Calibri" pitchFamily="34" charset="0"/>
              </a:rPr>
              <a:t> </a:t>
            </a:r>
            <a:r>
              <a:rPr lang="en-US" sz="3000" b="1" dirty="0" err="1" smtClean="0">
                <a:solidFill>
                  <a:srgbClr val="000B5D"/>
                </a:solidFill>
                <a:latin typeface="Calibri" pitchFamily="34" charset="0"/>
                <a:cs typeface="Calibri" pitchFamily="34" charset="0"/>
              </a:rPr>
              <a:t>trò</a:t>
            </a:r>
            <a:r>
              <a:rPr lang="en-US" sz="3000" b="1" dirty="0" smtClean="0">
                <a:solidFill>
                  <a:srgbClr val="000B5D"/>
                </a:solidFill>
                <a:latin typeface="Calibri" pitchFamily="34" charset="0"/>
                <a:cs typeface="Calibri" pitchFamily="34" charset="0"/>
              </a:rPr>
              <a:t> </a:t>
            </a:r>
            <a:r>
              <a:rPr lang="en-US" sz="3000" b="1" dirty="0" err="1" smtClean="0">
                <a:solidFill>
                  <a:srgbClr val="000B5D"/>
                </a:solidFill>
                <a:latin typeface="Calibri" pitchFamily="34" charset="0"/>
                <a:cs typeface="Calibri" pitchFamily="34" charset="0"/>
              </a:rPr>
              <a:t>chơi</a:t>
            </a:r>
            <a:r>
              <a:rPr lang="en-US" sz="3000" b="1" dirty="0" smtClean="0">
                <a:solidFill>
                  <a:srgbClr val="000B5D"/>
                </a:solidFill>
                <a:latin typeface="Calibri" pitchFamily="34" charset="0"/>
                <a:cs typeface="Calibri" pitchFamily="34" charset="0"/>
              </a:rPr>
              <a:t>, HS </a:t>
            </a:r>
            <a:r>
              <a:rPr lang="en-US" sz="3000" b="1" dirty="0" err="1" smtClean="0">
                <a:solidFill>
                  <a:srgbClr val="FF0000"/>
                </a:solidFill>
                <a:latin typeface="Calibri" pitchFamily="34" charset="0"/>
                <a:cs typeface="Calibri" pitchFamily="34" charset="0"/>
              </a:rPr>
              <a:t>xung</a:t>
            </a:r>
            <a:r>
              <a:rPr lang="en-US" sz="3000" b="1" dirty="0" smtClean="0">
                <a:solidFill>
                  <a:srgbClr val="FF0000"/>
                </a:solidFill>
                <a:latin typeface="Calibri" pitchFamily="34" charset="0"/>
                <a:cs typeface="Calibri" pitchFamily="34" charset="0"/>
              </a:rPr>
              <a:t> </a:t>
            </a:r>
            <a:r>
              <a:rPr lang="en-US" sz="3000" b="1" dirty="0" err="1" smtClean="0">
                <a:solidFill>
                  <a:srgbClr val="FF0000"/>
                </a:solidFill>
                <a:latin typeface="Calibri" pitchFamily="34" charset="0"/>
                <a:cs typeface="Calibri" pitchFamily="34" charset="0"/>
              </a:rPr>
              <a:t>phong</a:t>
            </a:r>
            <a:r>
              <a:rPr lang="en-US" sz="3000" b="1" dirty="0" smtClean="0">
                <a:solidFill>
                  <a:srgbClr val="FF0000"/>
                </a:solidFill>
                <a:latin typeface="Calibri" pitchFamily="34" charset="0"/>
                <a:cs typeface="Calibri" pitchFamily="34" charset="0"/>
              </a:rPr>
              <a:t> </a:t>
            </a:r>
            <a:r>
              <a:rPr lang="en-US" sz="3000" b="1" dirty="0" err="1" smtClean="0">
                <a:solidFill>
                  <a:srgbClr val="000B5D"/>
                </a:solidFill>
                <a:latin typeface="Calibri" pitchFamily="34" charset="0"/>
                <a:cs typeface="Calibri" pitchFamily="34" charset="0"/>
              </a:rPr>
              <a:t>giơ</a:t>
            </a:r>
            <a:r>
              <a:rPr lang="en-US" sz="3000" b="1" dirty="0" smtClean="0">
                <a:solidFill>
                  <a:srgbClr val="000B5D"/>
                </a:solidFill>
                <a:latin typeface="Calibri" pitchFamily="34" charset="0"/>
                <a:cs typeface="Calibri" pitchFamily="34" charset="0"/>
              </a:rPr>
              <a:t> </a:t>
            </a:r>
            <a:r>
              <a:rPr lang="en-US" sz="3000" b="1" dirty="0" err="1" smtClean="0">
                <a:solidFill>
                  <a:srgbClr val="000B5D"/>
                </a:solidFill>
                <a:latin typeface="Calibri" pitchFamily="34" charset="0"/>
                <a:cs typeface="Calibri" pitchFamily="34" charset="0"/>
              </a:rPr>
              <a:t>tay</a:t>
            </a:r>
            <a:r>
              <a:rPr lang="en-US" sz="3000" b="1" dirty="0" smtClean="0">
                <a:solidFill>
                  <a:srgbClr val="000B5D"/>
                </a:solidFill>
                <a:latin typeface="Calibri" pitchFamily="34" charset="0"/>
                <a:cs typeface="Calibri" pitchFamily="34" charset="0"/>
              </a:rPr>
              <a:t> </a:t>
            </a:r>
            <a:r>
              <a:rPr lang="en-US" sz="3000" b="1" dirty="0" err="1" smtClean="0">
                <a:solidFill>
                  <a:srgbClr val="000B5D"/>
                </a:solidFill>
                <a:latin typeface="Calibri" pitchFamily="34" charset="0"/>
                <a:cs typeface="Calibri" pitchFamily="34" charset="0"/>
              </a:rPr>
              <a:t>trả</a:t>
            </a:r>
            <a:r>
              <a:rPr lang="en-US" sz="3000" b="1" dirty="0" smtClean="0">
                <a:solidFill>
                  <a:srgbClr val="000B5D"/>
                </a:solidFill>
                <a:latin typeface="Calibri" pitchFamily="34" charset="0"/>
                <a:cs typeface="Calibri" pitchFamily="34" charset="0"/>
              </a:rPr>
              <a:t> </a:t>
            </a:r>
            <a:r>
              <a:rPr lang="en-US" sz="3000" b="1" dirty="0" err="1" smtClean="0">
                <a:solidFill>
                  <a:srgbClr val="000B5D"/>
                </a:solidFill>
                <a:latin typeface="Calibri" pitchFamily="34" charset="0"/>
                <a:cs typeface="Calibri" pitchFamily="34" charset="0"/>
              </a:rPr>
              <a:t>lời</a:t>
            </a:r>
            <a:endParaRPr lang="vi-VN" sz="3000" b="1" dirty="0">
              <a:solidFill>
                <a:srgbClr val="000B5D"/>
              </a:solidFill>
              <a:latin typeface="Calibri" pitchFamily="34" charset="0"/>
              <a:cs typeface="Calibri" pitchFamily="34" charset="0"/>
            </a:endParaRPr>
          </a:p>
        </p:txBody>
      </p:sp>
      <p:sp>
        <p:nvSpPr>
          <p:cNvPr id="30" name="TextBox 14"/>
          <p:cNvSpPr txBox="1"/>
          <p:nvPr/>
        </p:nvSpPr>
        <p:spPr>
          <a:xfrm>
            <a:off x="4398574" y="2971003"/>
            <a:ext cx="3626068" cy="2769989"/>
          </a:xfrm>
          <a:prstGeom prst="rect">
            <a:avLst/>
          </a:prstGeom>
        </p:spPr>
        <p:txBody>
          <a:bodyPr wrap="square" lIns="0" tIns="0" rIns="0" bIns="0" rtlCol="0" anchor="t">
            <a:spAutoFit/>
          </a:bodyPr>
          <a:lstStyle/>
          <a:p>
            <a:pPr algn="ctr"/>
            <a:r>
              <a:rPr lang="vi-VN" sz="3000" b="1" dirty="0">
                <a:solidFill>
                  <a:srgbClr val="000B5D"/>
                </a:solidFill>
                <a:latin typeface="Calibri" pitchFamily="34" charset="0"/>
                <a:cs typeface="Calibri" pitchFamily="34" charset="0"/>
              </a:rPr>
              <a:t>Có</a:t>
            </a:r>
            <a:r>
              <a:rPr lang="vi-VN" sz="3000" b="1" dirty="0">
                <a:solidFill>
                  <a:srgbClr val="002060"/>
                </a:solidFill>
                <a:latin typeface="Calibri" pitchFamily="34" charset="0"/>
                <a:cs typeface="Calibri" pitchFamily="34" charset="0"/>
              </a:rPr>
              <a:t> </a:t>
            </a:r>
            <a:r>
              <a:rPr lang="vi-VN" sz="3000" b="1" dirty="0">
                <a:solidFill>
                  <a:srgbClr val="FF0000"/>
                </a:solidFill>
                <a:latin typeface="Calibri" pitchFamily="34" charset="0"/>
                <a:cs typeface="Calibri" pitchFamily="34" charset="0"/>
              </a:rPr>
              <a:t>10 câu hỏi, </a:t>
            </a:r>
            <a:r>
              <a:rPr lang="vi-VN" sz="3000" b="1" dirty="0">
                <a:solidFill>
                  <a:srgbClr val="000B5D"/>
                </a:solidFill>
                <a:latin typeface="Calibri" pitchFamily="34" charset="0"/>
                <a:cs typeface="Calibri" pitchFamily="34" charset="0"/>
              </a:rPr>
              <a:t>mỗi câu hỏi khi trả lời đúng được</a:t>
            </a:r>
            <a:r>
              <a:rPr lang="vi-VN" sz="3000" b="1" dirty="0">
                <a:solidFill>
                  <a:srgbClr val="FF0000"/>
                </a:solidFill>
                <a:latin typeface="Calibri" pitchFamily="34" charset="0"/>
                <a:cs typeface="Calibri" pitchFamily="34" charset="0"/>
              </a:rPr>
              <a:t> 1 điểm</a:t>
            </a:r>
            <a:r>
              <a:rPr lang="vi-VN" sz="3000" b="1" dirty="0">
                <a:solidFill>
                  <a:srgbClr val="000B5D"/>
                </a:solidFill>
                <a:latin typeface="Calibri" pitchFamily="34" charset="0"/>
                <a:cs typeface="Calibri" pitchFamily="34" charset="0"/>
              </a:rPr>
              <a:t>, trả lời đúng đến câu nào thì được điểm tương ứng với câu hỏi đó. </a:t>
            </a:r>
          </a:p>
        </p:txBody>
      </p:sp>
      <p:sp>
        <p:nvSpPr>
          <p:cNvPr id="31" name="TextBox 16"/>
          <p:cNvSpPr txBox="1"/>
          <p:nvPr/>
        </p:nvSpPr>
        <p:spPr>
          <a:xfrm>
            <a:off x="8468329" y="3226699"/>
            <a:ext cx="3182388" cy="2308324"/>
          </a:xfrm>
          <a:prstGeom prst="rect">
            <a:avLst/>
          </a:prstGeom>
        </p:spPr>
        <p:txBody>
          <a:bodyPr wrap="square" lIns="0" tIns="0" rIns="0" bIns="0" rtlCol="0" anchor="t">
            <a:spAutoFit/>
          </a:bodyPr>
          <a:lstStyle/>
          <a:p>
            <a:pPr lvl="0" algn="just">
              <a:spcBef>
                <a:spcPct val="0"/>
              </a:spcBef>
            </a:pPr>
            <a:r>
              <a:rPr lang="en-US" sz="3000" b="1" smtClean="0">
                <a:solidFill>
                  <a:srgbClr val="000B5D"/>
                </a:solidFill>
                <a:latin typeface="Calibri" pitchFamily="34" charset="0"/>
                <a:cs typeface="Calibri" pitchFamily="34" charset="0"/>
              </a:rPr>
              <a:t>2 quyền trợ giúp</a:t>
            </a:r>
            <a:r>
              <a:rPr lang="en-US" sz="3000" b="1" dirty="0">
                <a:solidFill>
                  <a:srgbClr val="000B5D"/>
                </a:solidFill>
                <a:latin typeface="Calibri" pitchFamily="34" charset="0"/>
                <a:cs typeface="Calibri" pitchFamily="34" charset="0"/>
              </a:rPr>
              <a:t>:</a:t>
            </a:r>
          </a:p>
          <a:p>
            <a:pPr lvl="0">
              <a:spcBef>
                <a:spcPct val="0"/>
              </a:spcBef>
            </a:pPr>
            <a:r>
              <a:rPr lang="en-US" sz="3000" b="1" smtClean="0">
                <a:solidFill>
                  <a:srgbClr val="000B5D"/>
                </a:solidFill>
                <a:latin typeface="Calibri" pitchFamily="34" charset="0"/>
                <a:cs typeface="Calibri" pitchFamily="34" charset="0"/>
              </a:rPr>
              <a:t> + </a:t>
            </a:r>
            <a:r>
              <a:rPr lang="en-US" sz="3000" b="1" dirty="0" err="1" smtClean="0">
                <a:solidFill>
                  <a:srgbClr val="000B5D"/>
                </a:solidFill>
                <a:latin typeface="Calibri" pitchFamily="34" charset="0"/>
                <a:cs typeface="Calibri" pitchFamily="34" charset="0"/>
              </a:rPr>
              <a:t>Xem</a:t>
            </a:r>
            <a:r>
              <a:rPr lang="en-US" sz="3000" b="1" dirty="0" smtClean="0">
                <a:solidFill>
                  <a:srgbClr val="000B5D"/>
                </a:solidFill>
                <a:latin typeface="Calibri" pitchFamily="34" charset="0"/>
                <a:cs typeface="Calibri" pitchFamily="34" charset="0"/>
              </a:rPr>
              <a:t> </a:t>
            </a:r>
            <a:r>
              <a:rPr lang="en-US" sz="3000" b="1" dirty="0" err="1" smtClean="0">
                <a:solidFill>
                  <a:srgbClr val="000B5D"/>
                </a:solidFill>
                <a:latin typeface="Calibri" pitchFamily="34" charset="0"/>
                <a:cs typeface="Calibri" pitchFamily="34" charset="0"/>
              </a:rPr>
              <a:t>thông</a:t>
            </a:r>
            <a:r>
              <a:rPr lang="en-US" sz="3000" b="1" dirty="0" smtClean="0">
                <a:solidFill>
                  <a:srgbClr val="000B5D"/>
                </a:solidFill>
                <a:latin typeface="Calibri" pitchFamily="34" charset="0"/>
                <a:cs typeface="Calibri" pitchFamily="34" charset="0"/>
              </a:rPr>
              <a:t> tin </a:t>
            </a:r>
            <a:r>
              <a:rPr lang="en-US" sz="3000" b="1" dirty="0" err="1" smtClean="0">
                <a:solidFill>
                  <a:srgbClr val="000B5D"/>
                </a:solidFill>
                <a:latin typeface="Calibri" pitchFamily="34" charset="0"/>
                <a:cs typeface="Calibri" pitchFamily="34" charset="0"/>
              </a:rPr>
              <a:t>từ</a:t>
            </a:r>
            <a:r>
              <a:rPr lang="en-US" sz="3000" b="1" dirty="0" smtClean="0">
                <a:solidFill>
                  <a:srgbClr val="000B5D"/>
                </a:solidFill>
                <a:latin typeface="Calibri" pitchFamily="34" charset="0"/>
                <a:cs typeface="Calibri" pitchFamily="34" charset="0"/>
              </a:rPr>
              <a:t> </a:t>
            </a:r>
            <a:r>
              <a:rPr lang="en-US" sz="3000" b="1" dirty="0" smtClean="0">
                <a:solidFill>
                  <a:srgbClr val="FF0000"/>
                </a:solidFill>
                <a:latin typeface="Calibri" pitchFamily="34" charset="0"/>
                <a:cs typeface="Calibri" pitchFamily="34" charset="0"/>
              </a:rPr>
              <a:t>SGK</a:t>
            </a:r>
            <a:endParaRPr lang="en-US" sz="3000" b="1" dirty="0">
              <a:solidFill>
                <a:srgbClr val="FF0000"/>
              </a:solidFill>
              <a:latin typeface="Calibri" pitchFamily="34" charset="0"/>
              <a:cs typeface="Calibri" pitchFamily="34" charset="0"/>
            </a:endParaRPr>
          </a:p>
          <a:p>
            <a:pPr lvl="0">
              <a:spcBef>
                <a:spcPct val="0"/>
              </a:spcBef>
            </a:pPr>
            <a:r>
              <a:rPr lang="en-US" sz="3000" b="1" smtClean="0">
                <a:solidFill>
                  <a:srgbClr val="000B5D"/>
                </a:solidFill>
                <a:latin typeface="Calibri" pitchFamily="34" charset="0"/>
                <a:cs typeface="Calibri" pitchFamily="34" charset="0"/>
              </a:rPr>
              <a:t> + </a:t>
            </a:r>
            <a:r>
              <a:rPr lang="en-US" sz="3000" b="1" dirty="0" err="1">
                <a:solidFill>
                  <a:srgbClr val="000B5D"/>
                </a:solidFill>
                <a:latin typeface="Calibri" pitchFamily="34" charset="0"/>
                <a:cs typeface="Calibri" pitchFamily="34" charset="0"/>
              </a:rPr>
              <a:t>Quyền</a:t>
            </a:r>
            <a:r>
              <a:rPr lang="en-US" sz="3000" b="1" dirty="0">
                <a:solidFill>
                  <a:srgbClr val="000B5D"/>
                </a:solidFill>
                <a:latin typeface="Calibri" pitchFamily="34" charset="0"/>
                <a:cs typeface="Calibri" pitchFamily="34" charset="0"/>
              </a:rPr>
              <a:t> </a:t>
            </a:r>
            <a:r>
              <a:rPr lang="en-US" sz="3000" b="1" dirty="0" err="1">
                <a:solidFill>
                  <a:srgbClr val="000B5D"/>
                </a:solidFill>
                <a:latin typeface="Calibri" pitchFamily="34" charset="0"/>
                <a:cs typeface="Calibri" pitchFamily="34" charset="0"/>
              </a:rPr>
              <a:t>xin</a:t>
            </a:r>
            <a:r>
              <a:rPr lang="en-US" sz="3000" b="1" dirty="0">
                <a:solidFill>
                  <a:srgbClr val="000B5D"/>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gợi</a:t>
            </a:r>
            <a:r>
              <a:rPr lang="en-US" sz="3000" b="1" dirty="0">
                <a:solidFill>
                  <a:srgbClr val="FF0000"/>
                </a:solidFill>
                <a:latin typeface="Calibri" pitchFamily="34" charset="0"/>
                <a:cs typeface="Calibri" pitchFamily="34" charset="0"/>
              </a:rPr>
              <a:t> ý </a:t>
            </a:r>
            <a:r>
              <a:rPr lang="en-US" sz="3000" b="1" dirty="0" err="1">
                <a:solidFill>
                  <a:srgbClr val="FF0000"/>
                </a:solidFill>
                <a:latin typeface="Calibri" pitchFamily="34" charset="0"/>
                <a:cs typeface="Calibri" pitchFamily="34" charset="0"/>
              </a:rPr>
              <a:t>từ</a:t>
            </a:r>
            <a:r>
              <a:rPr lang="en-US" sz="3000" b="1" dirty="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giáo</a:t>
            </a:r>
            <a:r>
              <a:rPr lang="en-US" sz="3000" b="1" dirty="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viên</a:t>
            </a:r>
            <a:endParaRPr lang="en-US" sz="3000" b="1" dirty="0">
              <a:solidFill>
                <a:srgbClr val="FF0000"/>
              </a:solidFill>
              <a:latin typeface="Calibri" pitchFamily="34" charset="0"/>
              <a:cs typeface="Calibri" pitchFamily="34" charset="0"/>
            </a:endParaRPr>
          </a:p>
        </p:txBody>
      </p:sp>
      <p:sp>
        <p:nvSpPr>
          <p:cNvPr id="32" name="TextBox 12"/>
          <p:cNvSpPr txBox="1"/>
          <p:nvPr/>
        </p:nvSpPr>
        <p:spPr>
          <a:xfrm>
            <a:off x="1553294" y="2058162"/>
            <a:ext cx="9969593" cy="615553"/>
          </a:xfrm>
          <a:prstGeom prst="rect">
            <a:avLst/>
          </a:prstGeom>
        </p:spPr>
        <p:txBody>
          <a:bodyPr wrap="square" lIns="0" tIns="0" rIns="0" bIns="0" rtlCol="0" anchor="t">
            <a:spAutoFit/>
          </a:bodyPr>
          <a:lstStyle/>
          <a:p>
            <a:pPr algn="ctr"/>
            <a:r>
              <a:rPr lang="en-US" sz="4000" b="1" dirty="0" err="1" smtClean="0">
                <a:solidFill>
                  <a:srgbClr val="FFFF00"/>
                </a:solidFill>
                <a:latin typeface="Tahoma" pitchFamily="34" charset="0"/>
                <a:ea typeface="Tahoma" pitchFamily="34" charset="0"/>
                <a:cs typeface="Tahoma" pitchFamily="34" charset="0"/>
              </a:rPr>
              <a:t>Luật</a:t>
            </a:r>
            <a:r>
              <a:rPr lang="en-US" sz="4000" b="1" dirty="0" smtClean="0">
                <a:solidFill>
                  <a:srgbClr val="FFFF00"/>
                </a:solidFill>
                <a:latin typeface="Tahoma" pitchFamily="34" charset="0"/>
                <a:ea typeface="Tahoma" pitchFamily="34" charset="0"/>
                <a:cs typeface="Tahoma" pitchFamily="34" charset="0"/>
              </a:rPr>
              <a:t> </a:t>
            </a:r>
            <a:r>
              <a:rPr lang="en-US" sz="4000" b="1" dirty="0" err="1" smtClean="0">
                <a:solidFill>
                  <a:srgbClr val="FFFF00"/>
                </a:solidFill>
                <a:latin typeface="Tahoma" pitchFamily="34" charset="0"/>
                <a:ea typeface="Tahoma" pitchFamily="34" charset="0"/>
                <a:cs typeface="Tahoma" pitchFamily="34" charset="0"/>
              </a:rPr>
              <a:t>chơi</a:t>
            </a:r>
            <a:endParaRPr lang="en-US" sz="4000" b="1" dirty="0">
              <a:solidFill>
                <a:srgbClr val="FFFF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45546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2AB8A841-494C-4C05-B559-B83B93E270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1" y="-4919358"/>
            <a:ext cx="12339174" cy="12339174"/>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6">
              <a:extLst>
                <a:ext uri="{96DAC541-7B7A-43D3-8B79-37D633B846F1}">
                  <asvg:svgBlip xmlns="" xmlns:asvg="http://schemas.microsoft.com/office/drawing/2016/SVG/main" r:embed=""/>
                </a:ext>
              </a:extLst>
            </a:blip>
            <a:stretch>
              <a:fillRect/>
            </a:stretch>
          </a:blipFill>
        </p:spPr>
      </p:sp>
      <p:grpSp>
        <p:nvGrpSpPr>
          <p:cNvPr id="6"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endParaRPr sz="3500" b="1">
                <a:latin typeface="Calibri" pitchFamily="34" charset="0"/>
                <a:cs typeface="Calibri" pitchFamily="34" charset="0"/>
              </a:endParaRPr>
            </a:p>
          </p:txBody>
        </p:sp>
      </p:grpSp>
      <p:sp>
        <p:nvSpPr>
          <p:cNvPr id="18" name="Rectangle 17"/>
          <p:cNvSpPr/>
          <p:nvPr/>
        </p:nvSpPr>
        <p:spPr>
          <a:xfrm>
            <a:off x="0" y="0"/>
            <a:ext cx="12192000" cy="1497584"/>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sp>
        <p:nvSpPr>
          <p:cNvPr id="32" name="TextBox 12"/>
          <p:cNvSpPr txBox="1"/>
          <p:nvPr/>
        </p:nvSpPr>
        <p:spPr>
          <a:xfrm>
            <a:off x="1234377" y="406986"/>
            <a:ext cx="9969593" cy="923330"/>
          </a:xfrm>
          <a:prstGeom prst="rect">
            <a:avLst/>
          </a:prstGeom>
        </p:spPr>
        <p:txBody>
          <a:bodyPr wrap="square" lIns="0" tIns="0" rIns="0" bIns="0" rtlCol="0" anchor="t">
            <a:spAutoFit/>
          </a:bodyPr>
          <a:lstStyle/>
          <a:p>
            <a:pPr algn="ctr"/>
            <a:r>
              <a:rPr lang="en-US" sz="6000" b="1" dirty="0" err="1" smtClean="0">
                <a:solidFill>
                  <a:srgbClr val="FFFF00"/>
                </a:solidFill>
                <a:latin typeface="Calibri" pitchFamily="34" charset="0"/>
                <a:cs typeface="Calibri" pitchFamily="34" charset="0"/>
              </a:rPr>
              <a:t>Câu</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hỏi</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số</a:t>
            </a:r>
            <a:r>
              <a:rPr lang="en-US" sz="6000" b="1" dirty="0" smtClean="0">
                <a:solidFill>
                  <a:srgbClr val="FFFF00"/>
                </a:solidFill>
                <a:latin typeface="Calibri" pitchFamily="34" charset="0"/>
                <a:cs typeface="Calibri" pitchFamily="34" charset="0"/>
              </a:rPr>
              <a:t> 1</a:t>
            </a:r>
            <a:endParaRPr lang="en-US" sz="6000" b="1" dirty="0">
              <a:solidFill>
                <a:srgbClr val="FFFF00"/>
              </a:solidFill>
              <a:latin typeface="Calibri" pitchFamily="34" charset="0"/>
              <a:cs typeface="Calibri" pitchFamily="34" charset="0"/>
            </a:endParaRPr>
          </a:p>
        </p:txBody>
      </p:sp>
      <p:sp>
        <p:nvSpPr>
          <p:cNvPr id="67" name="Rectangle 66"/>
          <p:cNvSpPr/>
          <p:nvPr/>
        </p:nvSpPr>
        <p:spPr>
          <a:xfrm>
            <a:off x="0" y="1477100"/>
            <a:ext cx="12192000" cy="538090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grpSp>
        <p:nvGrpSpPr>
          <p:cNvPr id="9" name="Group 67"/>
          <p:cNvGrpSpPr/>
          <p:nvPr/>
        </p:nvGrpSpPr>
        <p:grpSpPr>
          <a:xfrm>
            <a:off x="452115" y="3795681"/>
            <a:ext cx="2169572" cy="1766919"/>
            <a:chOff x="525106" y="4915272"/>
            <a:chExt cx="3690697" cy="3096673"/>
          </a:xfrm>
        </p:grpSpPr>
        <p:grpSp>
          <p:nvGrpSpPr>
            <p:cNvPr id="10"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70" name="TextBox 12"/>
            <p:cNvSpPr txBox="1"/>
            <p:nvPr/>
          </p:nvSpPr>
          <p:spPr>
            <a:xfrm>
              <a:off x="725295" y="5074061"/>
              <a:ext cx="2967418" cy="1887914"/>
            </a:xfrm>
            <a:prstGeom prst="rect">
              <a:avLst/>
            </a:prstGeom>
          </p:spPr>
          <p:txBody>
            <a:bodyPr wrap="square" lIns="0" tIns="0" rIns="0" bIns="0" rtlCol="0" anchor="t">
              <a:spAutoFit/>
            </a:bodyPr>
            <a:lstStyle/>
            <a:p>
              <a:pPr lvl="0" algn="ctr"/>
              <a:r>
                <a:rPr lang="en-US" sz="3500" b="1" dirty="0">
                  <a:solidFill>
                    <a:prstClr val="white"/>
                  </a:solidFill>
                  <a:latin typeface="Calibri" pitchFamily="34" charset="0"/>
                  <a:cs typeface="Calibri" pitchFamily="34" charset="0"/>
                </a:rPr>
                <a:t>A. </a:t>
              </a:r>
              <a:r>
                <a:rPr lang="en-US" sz="3500" b="1" dirty="0" smtClean="0">
                  <a:solidFill>
                    <a:prstClr val="white"/>
                  </a:solidFill>
                  <a:latin typeface="Calibri" pitchFamily="34" charset="0"/>
                  <a:cs typeface="Calibri" pitchFamily="34" charset="0"/>
                </a:rPr>
                <a:t/>
              </a:r>
              <a:br>
                <a:rPr lang="en-US" sz="3500" b="1" dirty="0" smtClean="0">
                  <a:solidFill>
                    <a:prstClr val="white"/>
                  </a:solidFill>
                  <a:latin typeface="Calibri" pitchFamily="34" charset="0"/>
                  <a:cs typeface="Calibri" pitchFamily="34" charset="0"/>
                </a:rPr>
              </a:br>
              <a:r>
                <a:rPr lang="en-US" sz="3500" b="1" dirty="0" err="1" smtClean="0">
                  <a:solidFill>
                    <a:prstClr val="white"/>
                  </a:solidFill>
                  <a:latin typeface="Calibri" pitchFamily="34" charset="0"/>
                  <a:cs typeface="Calibri" pitchFamily="34" charset="0"/>
                </a:rPr>
                <a:t>Vàng</a:t>
              </a:r>
              <a:r>
                <a:rPr lang="en-US" sz="3500" b="1" dirty="0">
                  <a:solidFill>
                    <a:prstClr val="white"/>
                  </a:solidFill>
                  <a:latin typeface="Calibri" pitchFamily="34" charset="0"/>
                  <a:cs typeface="Calibri" pitchFamily="34" charset="0"/>
                </a:rPr>
                <a:t>.</a:t>
              </a:r>
            </a:p>
          </p:txBody>
        </p:sp>
      </p:grpSp>
      <p:sp>
        <p:nvSpPr>
          <p:cNvPr id="73" name="AutoShape 6"/>
          <p:cNvSpPr/>
          <p:nvPr/>
        </p:nvSpPr>
        <p:spPr>
          <a:xfrm flipV="1">
            <a:off x="1510632" y="3127527"/>
            <a:ext cx="0" cy="593871"/>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520263" y="1621727"/>
            <a:ext cx="11256578" cy="1077218"/>
          </a:xfrm>
          <a:prstGeom prst="rect">
            <a:avLst/>
          </a:prstGeom>
        </p:spPr>
        <p:txBody>
          <a:bodyPr wrap="square" lIns="0" tIns="0" rIns="0" bIns="0" rtlCol="0" anchor="t">
            <a:spAutoFit/>
          </a:bodyPr>
          <a:lstStyle/>
          <a:p>
            <a:pPr algn="just">
              <a:spcBef>
                <a:spcPct val="0"/>
              </a:spcBef>
              <a:defRPr/>
            </a:pPr>
            <a:r>
              <a:rPr lang="vi-VN" sz="3500" b="1" dirty="0">
                <a:solidFill>
                  <a:srgbClr val="FF0000"/>
                </a:solidFill>
                <a:latin typeface="Calibri" pitchFamily="34" charset="0"/>
                <a:cs typeface="Calibri" pitchFamily="34" charset="0"/>
              </a:rPr>
              <a:t>Khoáng sản nào sau đây ở Việt Nam có trữ </a:t>
            </a:r>
            <a:r>
              <a:rPr lang="vi-VN" sz="3500" b="1">
                <a:solidFill>
                  <a:srgbClr val="FF0000"/>
                </a:solidFill>
                <a:latin typeface="Calibri" pitchFamily="34" charset="0"/>
                <a:cs typeface="Calibri" pitchFamily="34" charset="0"/>
              </a:rPr>
              <a:t>lượng </a:t>
            </a:r>
            <a:r>
              <a:rPr lang="en-US" sz="3500" b="1" smtClean="0">
                <a:solidFill>
                  <a:srgbClr val="FF0000"/>
                </a:solidFill>
                <a:latin typeface="Calibri" pitchFamily="34" charset="0"/>
                <a:cs typeface="Calibri" pitchFamily="34" charset="0"/>
              </a:rPr>
              <a:t>lớn, là nhiên liệu chính của công nghiệp sản xuất điện</a:t>
            </a:r>
            <a:r>
              <a:rPr lang="vi-VN" sz="3500" b="1" smtClean="0">
                <a:solidFill>
                  <a:srgbClr val="FF0000"/>
                </a:solidFill>
                <a:latin typeface="Calibri" pitchFamily="34" charset="0"/>
                <a:cs typeface="Calibri" pitchFamily="34" charset="0"/>
              </a:rPr>
              <a:t>? </a:t>
            </a:r>
            <a:endParaRPr lang="en-US" sz="3500" b="1" dirty="0">
              <a:solidFill>
                <a:srgbClr val="FF0000"/>
              </a:solidFill>
              <a:latin typeface="Calibri" pitchFamily="34" charset="0"/>
              <a:cs typeface="Calibri" pitchFamily="34" charset="0"/>
            </a:endParaRPr>
          </a:p>
        </p:txBody>
      </p:sp>
      <p:cxnSp>
        <p:nvCxnSpPr>
          <p:cNvPr id="75" name="Straight Connector 74"/>
          <p:cNvCxnSpPr>
            <a:stCxn id="73" idx="1"/>
          </p:cNvCxnSpPr>
          <p:nvPr/>
        </p:nvCxnSpPr>
        <p:spPr>
          <a:xfrm>
            <a:off x="1510633" y="312752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0857832" y="3127528"/>
            <a:ext cx="0" cy="508248"/>
          </a:xfrm>
          <a:prstGeom prst="line">
            <a:avLst/>
          </a:prstGeom>
          <a:ln w="38100" cap="rnd">
            <a:solidFill>
              <a:srgbClr val="000B5D"/>
            </a:solidFill>
            <a:prstDash val="solid"/>
            <a:headEnd type="triangle" w="lg" len="med"/>
            <a:tailEnd type="none" w="sm" len="sm"/>
          </a:ln>
        </p:spPr>
      </p:sp>
      <p:sp>
        <p:nvSpPr>
          <p:cNvPr id="79" name="AutoShape 22"/>
          <p:cNvSpPr/>
          <p:nvPr/>
        </p:nvSpPr>
        <p:spPr>
          <a:xfrm>
            <a:off x="714917" y="1488198"/>
            <a:ext cx="10880051" cy="44450"/>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4340270" y="3127529"/>
            <a:ext cx="0" cy="620843"/>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7765950" y="3127529"/>
            <a:ext cx="0" cy="620843"/>
          </a:xfrm>
          <a:prstGeom prst="line">
            <a:avLst/>
          </a:prstGeom>
          <a:ln w="38100" cap="rnd">
            <a:solidFill>
              <a:srgbClr val="000B5D"/>
            </a:solidFill>
            <a:prstDash val="solid"/>
            <a:headEnd type="triangle" w="lg" len="med"/>
            <a:tailEnd type="none" w="sm" len="sm"/>
          </a:ln>
        </p:spPr>
      </p:sp>
      <p:grpSp>
        <p:nvGrpSpPr>
          <p:cNvPr id="11" name="Group 81"/>
          <p:cNvGrpSpPr/>
          <p:nvPr/>
        </p:nvGrpSpPr>
        <p:grpSpPr>
          <a:xfrm>
            <a:off x="3367628" y="3784898"/>
            <a:ext cx="2169572" cy="1766919"/>
            <a:chOff x="525106" y="4915272"/>
            <a:chExt cx="3690697" cy="3096673"/>
          </a:xfrm>
        </p:grpSpPr>
        <p:grpSp>
          <p:nvGrpSpPr>
            <p:cNvPr id="12"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84" name="TextBox 12"/>
            <p:cNvSpPr txBox="1"/>
            <p:nvPr/>
          </p:nvSpPr>
          <p:spPr>
            <a:xfrm>
              <a:off x="725295" y="5074061"/>
              <a:ext cx="2967418" cy="1887914"/>
            </a:xfrm>
            <a:prstGeom prst="rect">
              <a:avLst/>
            </a:prstGeom>
          </p:spPr>
          <p:txBody>
            <a:bodyPr wrap="square" lIns="0" tIns="0" rIns="0" bIns="0" rtlCol="0" anchor="t">
              <a:spAutoFit/>
            </a:bodyPr>
            <a:lstStyle/>
            <a:p>
              <a:pPr lvl="0" algn="ctr"/>
              <a:r>
                <a:rPr lang="en-US" sz="3500" b="1" dirty="0">
                  <a:solidFill>
                    <a:prstClr val="white"/>
                  </a:solidFill>
                  <a:latin typeface="Calibri" pitchFamily="34" charset="0"/>
                  <a:cs typeface="Calibri" pitchFamily="34" charset="0"/>
                </a:rPr>
                <a:t>B</a:t>
              </a:r>
              <a:r>
                <a:rPr lang="en-US" sz="3500" b="1" dirty="0" smtClean="0">
                  <a:solidFill>
                    <a:prstClr val="white"/>
                  </a:solidFill>
                  <a:latin typeface="Calibri" pitchFamily="34" charset="0"/>
                  <a:cs typeface="Calibri" pitchFamily="34" charset="0"/>
                </a:rPr>
                <a:t>.</a:t>
              </a:r>
              <a:br>
                <a:rPr lang="en-US" sz="3500" b="1" dirty="0" smtClean="0">
                  <a:solidFill>
                    <a:prstClr val="white"/>
                  </a:solidFill>
                  <a:latin typeface="Calibri" pitchFamily="34" charset="0"/>
                  <a:cs typeface="Calibri" pitchFamily="34" charset="0"/>
                </a:rPr>
              </a:br>
              <a:r>
                <a:rPr lang="en-US" sz="3500" b="1" dirty="0" smtClean="0">
                  <a:solidFill>
                    <a:prstClr val="white"/>
                  </a:solidFill>
                  <a:latin typeface="Calibri" pitchFamily="34" charset="0"/>
                  <a:cs typeface="Calibri" pitchFamily="34" charset="0"/>
                </a:rPr>
                <a:t> </a:t>
              </a:r>
              <a:r>
                <a:rPr lang="en-US" sz="3500" b="1" dirty="0">
                  <a:solidFill>
                    <a:prstClr val="white"/>
                  </a:solidFill>
                  <a:latin typeface="Calibri" pitchFamily="34" charset="0"/>
                  <a:cs typeface="Calibri" pitchFamily="34" charset="0"/>
                </a:rPr>
                <a:t>Than </a:t>
              </a:r>
              <a:r>
                <a:rPr lang="en-US" sz="3500" b="1" dirty="0" err="1">
                  <a:solidFill>
                    <a:prstClr val="white"/>
                  </a:solidFill>
                  <a:latin typeface="Calibri" pitchFamily="34" charset="0"/>
                  <a:cs typeface="Calibri" pitchFamily="34" charset="0"/>
                </a:rPr>
                <a:t>đá</a:t>
              </a:r>
              <a:r>
                <a:rPr lang="en-US" sz="3500" b="1" dirty="0">
                  <a:solidFill>
                    <a:prstClr val="white"/>
                  </a:solidFill>
                  <a:latin typeface="Calibri" pitchFamily="34" charset="0"/>
                  <a:cs typeface="Calibri" pitchFamily="34" charset="0"/>
                </a:rPr>
                <a:t>.</a:t>
              </a:r>
            </a:p>
          </p:txBody>
        </p:sp>
      </p:grpSp>
      <p:grpSp>
        <p:nvGrpSpPr>
          <p:cNvPr id="13" name="Group 91"/>
          <p:cNvGrpSpPr/>
          <p:nvPr/>
        </p:nvGrpSpPr>
        <p:grpSpPr>
          <a:xfrm>
            <a:off x="6807200" y="3784898"/>
            <a:ext cx="2169572" cy="1766919"/>
            <a:chOff x="525106" y="4915272"/>
            <a:chExt cx="3690697" cy="3096673"/>
          </a:xfrm>
        </p:grpSpPr>
        <p:grpSp>
          <p:nvGrpSpPr>
            <p:cNvPr id="14"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4" name="TextBox 12"/>
            <p:cNvSpPr txBox="1"/>
            <p:nvPr/>
          </p:nvSpPr>
          <p:spPr>
            <a:xfrm>
              <a:off x="725295" y="5074061"/>
              <a:ext cx="2967418" cy="1887914"/>
            </a:xfrm>
            <a:prstGeom prst="rect">
              <a:avLst/>
            </a:prstGeom>
          </p:spPr>
          <p:txBody>
            <a:bodyPr wrap="square" lIns="0" tIns="0" rIns="0" bIns="0" rtlCol="0" anchor="t">
              <a:spAutoFit/>
            </a:bodyPr>
            <a:lstStyle/>
            <a:p>
              <a:pPr lvl="0" algn="ctr"/>
              <a:r>
                <a:rPr lang="en-US" sz="3500" b="1" dirty="0">
                  <a:solidFill>
                    <a:prstClr val="white"/>
                  </a:solidFill>
                  <a:latin typeface="Calibri" pitchFamily="34" charset="0"/>
                  <a:cs typeface="Calibri" pitchFamily="34" charset="0"/>
                </a:rPr>
                <a:t>C. </a:t>
              </a:r>
              <a:r>
                <a:rPr lang="en-US" sz="3500" b="1" dirty="0" smtClean="0">
                  <a:solidFill>
                    <a:prstClr val="white"/>
                  </a:solidFill>
                  <a:latin typeface="Calibri" pitchFamily="34" charset="0"/>
                  <a:cs typeface="Calibri" pitchFamily="34" charset="0"/>
                </a:rPr>
                <a:t/>
              </a:r>
              <a:br>
                <a:rPr lang="en-US" sz="3500" b="1" dirty="0" smtClean="0">
                  <a:solidFill>
                    <a:prstClr val="white"/>
                  </a:solidFill>
                  <a:latin typeface="Calibri" pitchFamily="34" charset="0"/>
                  <a:cs typeface="Calibri" pitchFamily="34" charset="0"/>
                </a:rPr>
              </a:br>
              <a:r>
                <a:rPr lang="en-US" sz="3500" b="1" dirty="0" err="1" smtClean="0">
                  <a:solidFill>
                    <a:prstClr val="white"/>
                  </a:solidFill>
                  <a:latin typeface="Calibri" pitchFamily="34" charset="0"/>
                  <a:cs typeface="Calibri" pitchFamily="34" charset="0"/>
                </a:rPr>
                <a:t>Sắt</a:t>
              </a:r>
              <a:r>
                <a:rPr lang="en-US" sz="3500" b="1" dirty="0">
                  <a:solidFill>
                    <a:prstClr val="white"/>
                  </a:solidFill>
                  <a:latin typeface="Calibri" pitchFamily="34" charset="0"/>
                  <a:cs typeface="Calibri" pitchFamily="34" charset="0"/>
                </a:rPr>
                <a:t>.</a:t>
              </a:r>
            </a:p>
          </p:txBody>
        </p:sp>
      </p:grpSp>
      <p:grpSp>
        <p:nvGrpSpPr>
          <p:cNvPr id="15" name="Group 96"/>
          <p:cNvGrpSpPr/>
          <p:nvPr/>
        </p:nvGrpSpPr>
        <p:grpSpPr>
          <a:xfrm>
            <a:off x="9906028" y="3784898"/>
            <a:ext cx="2169572" cy="1766919"/>
            <a:chOff x="525106" y="4915272"/>
            <a:chExt cx="3690697" cy="3096673"/>
          </a:xfrm>
        </p:grpSpPr>
        <p:grpSp>
          <p:nvGrpSpPr>
            <p:cNvPr id="17"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9" name="TextBox 12"/>
            <p:cNvSpPr txBox="1"/>
            <p:nvPr/>
          </p:nvSpPr>
          <p:spPr>
            <a:xfrm>
              <a:off x="725295" y="5074061"/>
              <a:ext cx="2967418" cy="1887914"/>
            </a:xfrm>
            <a:prstGeom prst="rect">
              <a:avLst/>
            </a:prstGeom>
          </p:spPr>
          <p:txBody>
            <a:bodyPr wrap="square" lIns="0" tIns="0" rIns="0" bIns="0" rtlCol="0" anchor="t">
              <a:spAutoFit/>
            </a:bodyPr>
            <a:lstStyle/>
            <a:p>
              <a:pPr lvl="0" algn="ctr"/>
              <a:r>
                <a:rPr lang="en-US" sz="3500" b="1" dirty="0">
                  <a:solidFill>
                    <a:prstClr val="white"/>
                  </a:solidFill>
                  <a:latin typeface="Calibri" pitchFamily="34" charset="0"/>
                  <a:cs typeface="Calibri" pitchFamily="34" charset="0"/>
                </a:rPr>
                <a:t>D. </a:t>
              </a:r>
              <a:r>
                <a:rPr lang="en-US" sz="3500" b="1" smtClean="0">
                  <a:solidFill>
                    <a:prstClr val="white"/>
                  </a:solidFill>
                  <a:latin typeface="Calibri" pitchFamily="34" charset="0"/>
                  <a:cs typeface="Calibri" pitchFamily="34" charset="0"/>
                </a:rPr>
                <a:t/>
              </a:r>
              <a:br>
                <a:rPr lang="en-US" sz="3500" b="1" smtClean="0">
                  <a:solidFill>
                    <a:prstClr val="white"/>
                  </a:solidFill>
                  <a:latin typeface="Calibri" pitchFamily="34" charset="0"/>
                  <a:cs typeface="Calibri" pitchFamily="34" charset="0"/>
                </a:rPr>
              </a:br>
              <a:r>
                <a:rPr lang="en-US" sz="3500" b="1" smtClean="0">
                  <a:solidFill>
                    <a:prstClr val="white"/>
                  </a:solidFill>
                  <a:latin typeface="Calibri" pitchFamily="34" charset="0"/>
                  <a:cs typeface="Calibri" pitchFamily="34" charset="0"/>
                </a:rPr>
                <a:t>Bô-xit.</a:t>
              </a:r>
              <a:endParaRPr lang="en-US" sz="3500" b="1" dirty="0">
                <a:solidFill>
                  <a:prstClr val="white"/>
                </a:solidFill>
                <a:latin typeface="Calibri" pitchFamily="34" charset="0"/>
                <a:cs typeface="Calibri" pitchFamily="34" charset="0"/>
              </a:endParaRPr>
            </a:p>
          </p:txBody>
        </p:sp>
      </p:grpSp>
      <p:pic>
        <p:nvPicPr>
          <p:cNvPr id="3" name="Picture 2"/>
          <p:cNvPicPr>
            <a:picLocks noChangeAspect="1"/>
          </p:cNvPicPr>
          <p:nvPr/>
        </p:nvPicPr>
        <p:blipFill>
          <a:blip r:embed="rId7"/>
          <a:stretch>
            <a:fillRect/>
          </a:stretch>
        </p:blipFill>
        <p:spPr>
          <a:xfrm>
            <a:off x="3555222" y="5675273"/>
            <a:ext cx="4986960" cy="1182727"/>
          </a:xfrm>
          <a:prstGeom prst="rect">
            <a:avLst/>
          </a:prstGeom>
        </p:spPr>
      </p:pic>
      <p:sp>
        <p:nvSpPr>
          <p:cNvPr id="111" name="TextBox 12"/>
          <p:cNvSpPr txBox="1"/>
          <p:nvPr/>
        </p:nvSpPr>
        <p:spPr>
          <a:xfrm>
            <a:off x="6419786" y="5842753"/>
            <a:ext cx="1198273" cy="769441"/>
          </a:xfrm>
          <a:prstGeom prst="rect">
            <a:avLst/>
          </a:prstGeom>
        </p:spPr>
        <p:txBody>
          <a:bodyPr wrap="square" lIns="0" tIns="0" rIns="0" bIns="0" rtlCol="0" anchor="t">
            <a:spAutoFit/>
          </a:bodyPr>
          <a:lstStyle/>
          <a:p>
            <a:pPr algn="ctr"/>
            <a:r>
              <a:rPr lang="en-US" sz="5000" b="1" dirty="0" smtClean="0">
                <a:solidFill>
                  <a:srgbClr val="FF0000"/>
                </a:solidFill>
                <a:latin typeface="Calibri" pitchFamily="34" charset="0"/>
                <a:cs typeface="Calibri" pitchFamily="34" charset="0"/>
              </a:rPr>
              <a:t>B</a:t>
            </a:r>
            <a:endParaRPr lang="en-US" sz="5000" b="1" dirty="0">
              <a:solidFill>
                <a:srgbClr val="FF0000"/>
              </a:solidFill>
              <a:latin typeface="Calibri" pitchFamily="34" charset="0"/>
              <a:cs typeface="Calibri" pitchFamily="34" charset="0"/>
            </a:endParaRPr>
          </a:p>
        </p:txBody>
      </p:sp>
      <p:pic>
        <p:nvPicPr>
          <p:cNvPr id="5" name="last-days-166612">
            <a:hlinkClick r:id="" action="ppaction://media"/>
          </p:cNvPr>
          <p:cNvPicPr>
            <a:picLocks noChangeAspect="1"/>
          </p:cNvPicPr>
          <p:nvPr>
            <a:videoFile r:link="rId1"/>
            <p:extLst>
              <p:ext uri="{DAA4B4D4-6D71-4841-9C94-3DE7FCFB9230}">
                <p14:media xmlns:p14="http://schemas.microsoft.com/office/powerpoint/2010/main">
                  <p14:trim st="7440"/>
                </p14:media>
              </p:ext>
            </p:extLst>
          </p:nvPr>
        </p:nvPicPr>
        <p:blipFill>
          <a:blip r:embed="rId8" cstate="print"/>
          <a:stretch>
            <a:fillRect/>
          </a:stretch>
        </p:blipFill>
        <p:spPr>
          <a:xfrm>
            <a:off x="12994169" y="837429"/>
            <a:ext cx="406400" cy="406400"/>
          </a:xfrm>
          <a:prstGeom prst="rect">
            <a:avLst/>
          </a:prstGeom>
        </p:spPr>
      </p:pic>
    </p:spTree>
    <p:extLst>
      <p:ext uri="{BB962C8B-B14F-4D97-AF65-F5344CB8AC3E}">
        <p14:creationId xmlns:p14="http://schemas.microsoft.com/office/powerpoint/2010/main" val="7236716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barn(inVertical)">
                                      <p:cBhvr>
                                        <p:cTn id="60" dur="500"/>
                                        <p:tgtEl>
                                          <p:spTgt spid="111"/>
                                        </p:tgtEl>
                                      </p:cBhvr>
                                    </p:animEffect>
                                  </p:childTnLst>
                                  <p:subTnLst>
                                    <p:audio>
                                      <p:cMediaNode>
                                        <p:cTn display="0" masterRel="sameClick">
                                          <p:stCondLst>
                                            <p:cond evt="begin" delay="0">
                                              <p:tn val="5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
                  </p:tgtEl>
                </p:cond>
              </p:nextCondLst>
            </p:seq>
            <p:video>
              <p:cMediaNode vol="80000">
                <p:cTn id="61" fill="hold" display="0">
                  <p:stCondLst>
                    <p:cond delay="indefinite"/>
                  </p:stCondLst>
                  <p:endCondLst>
                    <p:cond evt="onStopAudio" delay="0">
                      <p:tgtEl>
                        <p:sldTgt/>
                      </p:tgtEl>
                    </p:cond>
                  </p:endCondLst>
                </p:cTn>
                <p:tgtEl>
                  <p:spTgt spid="5"/>
                </p:tgtEl>
              </p:cMediaNode>
            </p:video>
          </p:childTnLst>
        </p:cTn>
      </p:par>
    </p:tnLst>
    <p:bldLst>
      <p:bldP spid="74" grpId="0"/>
      <p:bldP spid="11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2AB8A841-494C-4C05-B559-B83B93E270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1" y="-4919358"/>
            <a:ext cx="12339174" cy="12339174"/>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6">
              <a:extLst>
                <a:ext uri="{96DAC541-7B7A-43D3-8B79-37D633B846F1}">
                  <asvg:svgBlip xmlns="" xmlns:asvg="http://schemas.microsoft.com/office/drawing/2016/SVG/main" r:embed=""/>
                </a:ext>
              </a:extLst>
            </a:blip>
            <a:stretch>
              <a:fillRect/>
            </a:stretch>
          </a:blipFill>
        </p:spPr>
      </p:sp>
      <p:grpSp>
        <p:nvGrpSpPr>
          <p:cNvPr id="6"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endParaRPr sz="3500" b="1">
                <a:latin typeface="Calibri" pitchFamily="34" charset="0"/>
                <a:cs typeface="Calibri" pitchFamily="34" charset="0"/>
              </a:endParaRPr>
            </a:p>
          </p:txBody>
        </p:sp>
      </p:grpSp>
      <p:sp>
        <p:nvSpPr>
          <p:cNvPr id="18" name="Rectangle 17"/>
          <p:cNvSpPr/>
          <p:nvPr/>
        </p:nvSpPr>
        <p:spPr>
          <a:xfrm>
            <a:off x="0" y="0"/>
            <a:ext cx="12192000" cy="1497584"/>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sp>
        <p:nvSpPr>
          <p:cNvPr id="32" name="TextBox 12"/>
          <p:cNvSpPr txBox="1"/>
          <p:nvPr/>
        </p:nvSpPr>
        <p:spPr>
          <a:xfrm>
            <a:off x="1234377" y="406986"/>
            <a:ext cx="9969593" cy="923330"/>
          </a:xfrm>
          <a:prstGeom prst="rect">
            <a:avLst/>
          </a:prstGeom>
        </p:spPr>
        <p:txBody>
          <a:bodyPr wrap="square" lIns="0" tIns="0" rIns="0" bIns="0" rtlCol="0" anchor="t">
            <a:spAutoFit/>
          </a:bodyPr>
          <a:lstStyle/>
          <a:p>
            <a:pPr algn="ctr"/>
            <a:r>
              <a:rPr lang="en-US" sz="6000" b="1" dirty="0" err="1" smtClean="0">
                <a:solidFill>
                  <a:srgbClr val="FFFF00"/>
                </a:solidFill>
                <a:latin typeface="Calibri" pitchFamily="34" charset="0"/>
                <a:cs typeface="Calibri" pitchFamily="34" charset="0"/>
              </a:rPr>
              <a:t>Câu</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hỏi</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số</a:t>
            </a:r>
            <a:r>
              <a:rPr lang="en-US" sz="6000" b="1" dirty="0" smtClean="0">
                <a:solidFill>
                  <a:srgbClr val="FFFF00"/>
                </a:solidFill>
                <a:latin typeface="Calibri" pitchFamily="34" charset="0"/>
                <a:cs typeface="Calibri" pitchFamily="34" charset="0"/>
              </a:rPr>
              <a:t> 2</a:t>
            </a:r>
            <a:endParaRPr lang="en-US" sz="6000" b="1" dirty="0">
              <a:solidFill>
                <a:srgbClr val="FFFF00"/>
              </a:solidFill>
              <a:latin typeface="Calibri" pitchFamily="34" charset="0"/>
              <a:cs typeface="Calibri" pitchFamily="34" charset="0"/>
            </a:endParaRPr>
          </a:p>
        </p:txBody>
      </p:sp>
      <p:sp>
        <p:nvSpPr>
          <p:cNvPr id="67" name="Rectangle 66"/>
          <p:cNvSpPr/>
          <p:nvPr/>
        </p:nvSpPr>
        <p:spPr>
          <a:xfrm>
            <a:off x="0" y="1477100"/>
            <a:ext cx="12192000" cy="538090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grpSp>
        <p:nvGrpSpPr>
          <p:cNvPr id="9" name="Group 67"/>
          <p:cNvGrpSpPr/>
          <p:nvPr/>
        </p:nvGrpSpPr>
        <p:grpSpPr>
          <a:xfrm>
            <a:off x="452115" y="3795682"/>
            <a:ext cx="2169572" cy="1766918"/>
            <a:chOff x="525106" y="4915272"/>
            <a:chExt cx="3690697" cy="3096673"/>
          </a:xfrm>
        </p:grpSpPr>
        <p:grpSp>
          <p:nvGrpSpPr>
            <p:cNvPr id="10"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70" name="TextBox 12"/>
            <p:cNvSpPr txBox="1"/>
            <p:nvPr/>
          </p:nvSpPr>
          <p:spPr>
            <a:xfrm>
              <a:off x="725295" y="5074060"/>
              <a:ext cx="2967418" cy="2831873"/>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A. </a:t>
              </a:r>
              <a:r>
                <a:rPr lang="en-US" sz="3500" b="1" smtClean="0">
                  <a:solidFill>
                    <a:prstClr val="white"/>
                  </a:solidFill>
                  <a:latin typeface="Calibri" pitchFamily="34" charset="0"/>
                  <a:cs typeface="Calibri" pitchFamily="34" charset="0"/>
                </a:rPr>
                <a:t/>
              </a:r>
              <a:br>
                <a:rPr lang="en-US" sz="3500" b="1" smtClean="0">
                  <a:solidFill>
                    <a:prstClr val="white"/>
                  </a:solidFill>
                  <a:latin typeface="Calibri" pitchFamily="34" charset="0"/>
                  <a:cs typeface="Calibri" pitchFamily="34" charset="0"/>
                </a:rPr>
              </a:br>
              <a:r>
                <a:rPr lang="en-US" sz="3500" b="1" smtClean="0">
                  <a:solidFill>
                    <a:prstClr val="white"/>
                  </a:solidFill>
                  <a:latin typeface="Calibri" pitchFamily="34" charset="0"/>
                  <a:cs typeface="Calibri" pitchFamily="34" charset="0"/>
                </a:rPr>
                <a:t>Khai khoáng</a:t>
              </a:r>
              <a:endParaRPr lang="en-US" sz="3500" b="1" dirty="0">
                <a:solidFill>
                  <a:prstClr val="white"/>
                </a:solidFill>
                <a:latin typeface="Calibri" pitchFamily="34" charset="0"/>
                <a:cs typeface="Calibri" pitchFamily="34" charset="0"/>
              </a:endParaRPr>
            </a:p>
          </p:txBody>
        </p:sp>
      </p:grpSp>
      <p:sp>
        <p:nvSpPr>
          <p:cNvPr id="73" name="AutoShape 6"/>
          <p:cNvSpPr/>
          <p:nvPr/>
        </p:nvSpPr>
        <p:spPr>
          <a:xfrm flipV="1">
            <a:off x="1510632" y="3127527"/>
            <a:ext cx="0" cy="593871"/>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425669" y="1669025"/>
            <a:ext cx="11272345" cy="1077218"/>
          </a:xfrm>
          <a:prstGeom prst="rect">
            <a:avLst/>
          </a:prstGeom>
        </p:spPr>
        <p:txBody>
          <a:bodyPr wrap="square" lIns="0" tIns="0" rIns="0" bIns="0" rtlCol="0" anchor="t">
            <a:spAutoFit/>
          </a:bodyPr>
          <a:lstStyle/>
          <a:p>
            <a:pPr algn="just">
              <a:spcBef>
                <a:spcPct val="0"/>
              </a:spcBef>
              <a:defRPr/>
            </a:pPr>
            <a:r>
              <a:rPr lang="vi-VN" sz="3500" b="1" dirty="0">
                <a:solidFill>
                  <a:srgbClr val="FF0000"/>
                </a:solidFill>
                <a:latin typeface="Calibri" pitchFamily="34" charset="0"/>
                <a:cs typeface="Calibri" pitchFamily="34" charset="0"/>
              </a:rPr>
              <a:t>Nguồn nguyên liệu </a:t>
            </a:r>
            <a:r>
              <a:rPr lang="vi-VN" sz="3500" b="1">
                <a:solidFill>
                  <a:srgbClr val="FF0000"/>
                </a:solidFill>
                <a:latin typeface="Calibri" pitchFamily="34" charset="0"/>
                <a:cs typeface="Calibri" pitchFamily="34" charset="0"/>
              </a:rPr>
              <a:t>từ </a:t>
            </a:r>
            <a:r>
              <a:rPr lang="en-US" sz="3500" b="1" smtClean="0">
                <a:solidFill>
                  <a:srgbClr val="FF0000"/>
                </a:solidFill>
                <a:latin typeface="Calibri" pitchFamily="34" charset="0"/>
                <a:cs typeface="Calibri" pitchFamily="34" charset="0"/>
              </a:rPr>
              <a:t>lâm sản </a:t>
            </a:r>
            <a:r>
              <a:rPr lang="vi-VN" sz="3500" b="1" smtClean="0">
                <a:solidFill>
                  <a:srgbClr val="FF0000"/>
                </a:solidFill>
                <a:latin typeface="Calibri" pitchFamily="34" charset="0"/>
                <a:cs typeface="Calibri" pitchFamily="34" charset="0"/>
              </a:rPr>
              <a:t>ở </a:t>
            </a:r>
            <a:r>
              <a:rPr lang="vi-VN" sz="3500" b="1" dirty="0">
                <a:solidFill>
                  <a:srgbClr val="FF0000"/>
                </a:solidFill>
                <a:latin typeface="Calibri" pitchFamily="34" charset="0"/>
                <a:cs typeface="Calibri" pitchFamily="34" charset="0"/>
              </a:rPr>
              <a:t>Việt Nam chủ yếu phục vụ cho ngành công nghiệp nào? </a:t>
            </a:r>
            <a:endParaRPr lang="en-US" sz="3500" b="1" dirty="0">
              <a:solidFill>
                <a:srgbClr val="FF0000"/>
              </a:solidFill>
              <a:latin typeface="Calibri" pitchFamily="34" charset="0"/>
              <a:cs typeface="Calibri" pitchFamily="34" charset="0"/>
            </a:endParaRPr>
          </a:p>
        </p:txBody>
      </p:sp>
      <p:cxnSp>
        <p:nvCxnSpPr>
          <p:cNvPr id="75" name="Straight Connector 74"/>
          <p:cNvCxnSpPr>
            <a:stCxn id="73" idx="1"/>
          </p:cNvCxnSpPr>
          <p:nvPr/>
        </p:nvCxnSpPr>
        <p:spPr>
          <a:xfrm>
            <a:off x="1510633" y="312752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0857832" y="3127528"/>
            <a:ext cx="0" cy="508248"/>
          </a:xfrm>
          <a:prstGeom prst="line">
            <a:avLst/>
          </a:prstGeom>
          <a:ln w="38100" cap="rnd">
            <a:solidFill>
              <a:srgbClr val="000B5D"/>
            </a:solidFill>
            <a:prstDash val="solid"/>
            <a:headEnd type="triangle" w="lg" len="med"/>
            <a:tailEnd type="none" w="sm" len="sm"/>
          </a:ln>
        </p:spPr>
      </p:sp>
      <p:sp>
        <p:nvSpPr>
          <p:cNvPr id="79" name="AutoShape 22"/>
          <p:cNvSpPr/>
          <p:nvPr/>
        </p:nvSpPr>
        <p:spPr>
          <a:xfrm>
            <a:off x="714917" y="1488198"/>
            <a:ext cx="10880051" cy="44450"/>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4340270" y="3127529"/>
            <a:ext cx="0" cy="620843"/>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7765950" y="3127529"/>
            <a:ext cx="0" cy="620843"/>
          </a:xfrm>
          <a:prstGeom prst="line">
            <a:avLst/>
          </a:prstGeom>
          <a:ln w="38100" cap="rnd">
            <a:solidFill>
              <a:srgbClr val="000B5D"/>
            </a:solidFill>
            <a:prstDash val="solid"/>
            <a:headEnd type="triangle" w="lg" len="med"/>
            <a:tailEnd type="none" w="sm" len="sm"/>
          </a:ln>
        </p:spPr>
      </p:sp>
      <p:grpSp>
        <p:nvGrpSpPr>
          <p:cNvPr id="11" name="Group 81"/>
          <p:cNvGrpSpPr/>
          <p:nvPr/>
        </p:nvGrpSpPr>
        <p:grpSpPr>
          <a:xfrm>
            <a:off x="3367628" y="3784899"/>
            <a:ext cx="2197600" cy="1766919"/>
            <a:chOff x="525106" y="4915272"/>
            <a:chExt cx="3738376" cy="3096673"/>
          </a:xfrm>
        </p:grpSpPr>
        <p:grpSp>
          <p:nvGrpSpPr>
            <p:cNvPr id="12" name="Group 8"/>
            <p:cNvGrpSpPr/>
            <p:nvPr/>
          </p:nvGrpSpPr>
          <p:grpSpPr>
            <a:xfrm>
              <a:off x="525106" y="4915272"/>
              <a:ext cx="3738376" cy="3096673"/>
              <a:chOff x="2108" y="0"/>
              <a:chExt cx="1415559" cy="872615"/>
            </a:xfrm>
          </p:grpSpPr>
          <p:sp>
            <p:nvSpPr>
              <p:cNvPr id="85" name="Freeform 9"/>
              <p:cNvSpPr/>
              <p:nvPr/>
            </p:nvSpPr>
            <p:spPr>
              <a:xfrm>
                <a:off x="2108" y="0"/>
                <a:ext cx="1415559"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84" name="TextBox 12"/>
            <p:cNvSpPr txBox="1"/>
            <p:nvPr/>
          </p:nvSpPr>
          <p:spPr>
            <a:xfrm>
              <a:off x="562459" y="4935903"/>
              <a:ext cx="3566925" cy="2750960"/>
            </a:xfrm>
            <a:prstGeom prst="rect">
              <a:avLst/>
            </a:prstGeom>
          </p:spPr>
          <p:txBody>
            <a:bodyPr wrap="square" lIns="0" tIns="0" rIns="0" bIns="0" rtlCol="0" anchor="t">
              <a:spAutoFit/>
            </a:bodyPr>
            <a:lstStyle/>
            <a:p>
              <a:pPr algn="ctr"/>
              <a:r>
                <a:rPr lang="en-US" sz="3500" b="1" smtClean="0">
                  <a:solidFill>
                    <a:prstClr val="white"/>
                  </a:solidFill>
                  <a:latin typeface="Calibri" pitchFamily="34" charset="0"/>
                  <a:cs typeface="Calibri" pitchFamily="34" charset="0"/>
                </a:rPr>
                <a:t>B.  </a:t>
              </a:r>
            </a:p>
            <a:p>
              <a:pPr algn="ctr"/>
              <a:r>
                <a:rPr lang="en-US" sz="3500" b="1" smtClean="0">
                  <a:solidFill>
                    <a:prstClr val="white"/>
                  </a:solidFill>
                  <a:latin typeface="Calibri" pitchFamily="34" charset="0"/>
                  <a:cs typeface="Calibri" pitchFamily="34" charset="0"/>
                </a:rPr>
                <a:t>SX, CB</a:t>
              </a:r>
            </a:p>
            <a:p>
              <a:pPr algn="ctr"/>
              <a:r>
                <a:rPr lang="en-US" sz="3200" b="1" smtClean="0">
                  <a:solidFill>
                    <a:prstClr val="white"/>
                  </a:solidFill>
                  <a:latin typeface="Calibri" pitchFamily="34" charset="0"/>
                  <a:cs typeface="Calibri" pitchFamily="34" charset="0"/>
                </a:rPr>
                <a:t> thực phẩm.</a:t>
              </a:r>
              <a:endParaRPr lang="en-US" sz="3200" b="1" dirty="0">
                <a:solidFill>
                  <a:prstClr val="white"/>
                </a:solidFill>
                <a:latin typeface="Calibri" pitchFamily="34" charset="0"/>
                <a:cs typeface="Calibri" pitchFamily="34" charset="0"/>
              </a:endParaRPr>
            </a:p>
          </p:txBody>
        </p:sp>
      </p:grpSp>
      <p:grpSp>
        <p:nvGrpSpPr>
          <p:cNvPr id="13" name="Group 91"/>
          <p:cNvGrpSpPr/>
          <p:nvPr/>
        </p:nvGrpSpPr>
        <p:grpSpPr>
          <a:xfrm>
            <a:off x="6807200" y="3784897"/>
            <a:ext cx="2169572" cy="1766919"/>
            <a:chOff x="525106" y="4915272"/>
            <a:chExt cx="3690697" cy="3096673"/>
          </a:xfrm>
        </p:grpSpPr>
        <p:grpSp>
          <p:nvGrpSpPr>
            <p:cNvPr id="14"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4" name="TextBox 12"/>
            <p:cNvSpPr txBox="1"/>
            <p:nvPr/>
          </p:nvSpPr>
          <p:spPr>
            <a:xfrm>
              <a:off x="725295" y="5074063"/>
              <a:ext cx="2967418" cy="2831872"/>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C</a:t>
              </a:r>
              <a:r>
                <a:rPr lang="en-US" sz="3500" b="1">
                  <a:solidFill>
                    <a:prstClr val="white"/>
                  </a:solidFill>
                  <a:latin typeface="Calibri" pitchFamily="34" charset="0"/>
                  <a:cs typeface="Calibri" pitchFamily="34" charset="0"/>
                </a:rPr>
                <a:t>. </a:t>
              </a:r>
              <a:endParaRPr lang="en-US" sz="3500" b="1" smtClean="0">
                <a:solidFill>
                  <a:prstClr val="white"/>
                </a:solidFill>
                <a:latin typeface="Calibri" pitchFamily="34" charset="0"/>
                <a:cs typeface="Calibri" pitchFamily="34" charset="0"/>
              </a:endParaRPr>
            </a:p>
            <a:p>
              <a:pPr algn="ctr"/>
              <a:r>
                <a:rPr lang="en-US" sz="3500" b="1" smtClean="0">
                  <a:solidFill>
                    <a:prstClr val="white"/>
                  </a:solidFill>
                  <a:latin typeface="Calibri" pitchFamily="34" charset="0"/>
                  <a:cs typeface="Calibri" pitchFamily="34" charset="0"/>
                </a:rPr>
                <a:t>Sản </a:t>
              </a:r>
              <a:r>
                <a:rPr lang="en-US" sz="3500" b="1" err="1">
                  <a:solidFill>
                    <a:prstClr val="white"/>
                  </a:solidFill>
                  <a:latin typeface="Calibri" pitchFamily="34" charset="0"/>
                  <a:cs typeface="Calibri" pitchFamily="34" charset="0"/>
                </a:rPr>
                <a:t>xuất</a:t>
              </a:r>
              <a:r>
                <a:rPr lang="en-US" sz="3500" b="1">
                  <a:solidFill>
                    <a:prstClr val="white"/>
                  </a:solidFill>
                  <a:latin typeface="Calibri" pitchFamily="34" charset="0"/>
                  <a:cs typeface="Calibri" pitchFamily="34" charset="0"/>
                </a:rPr>
                <a:t> </a:t>
              </a:r>
              <a:r>
                <a:rPr lang="en-US" sz="3500" b="1" smtClean="0">
                  <a:solidFill>
                    <a:prstClr val="white"/>
                  </a:solidFill>
                  <a:latin typeface="Calibri" pitchFamily="34" charset="0"/>
                  <a:cs typeface="Calibri" pitchFamily="34" charset="0"/>
                </a:rPr>
                <a:t>điện</a:t>
              </a:r>
              <a:endParaRPr lang="en-US" sz="3500" b="1" dirty="0">
                <a:solidFill>
                  <a:prstClr val="white"/>
                </a:solidFill>
                <a:latin typeface="Calibri" pitchFamily="34" charset="0"/>
                <a:cs typeface="Calibri" pitchFamily="34" charset="0"/>
              </a:endParaRPr>
            </a:p>
          </p:txBody>
        </p:sp>
      </p:grpSp>
      <p:grpSp>
        <p:nvGrpSpPr>
          <p:cNvPr id="15" name="Group 96"/>
          <p:cNvGrpSpPr/>
          <p:nvPr/>
        </p:nvGrpSpPr>
        <p:grpSpPr>
          <a:xfrm>
            <a:off x="9906028" y="3784898"/>
            <a:ext cx="2169572" cy="1766919"/>
            <a:chOff x="525106" y="4915272"/>
            <a:chExt cx="3690697" cy="3096673"/>
          </a:xfrm>
        </p:grpSpPr>
        <p:grpSp>
          <p:nvGrpSpPr>
            <p:cNvPr id="17"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9" name="TextBox 12"/>
            <p:cNvSpPr txBox="1"/>
            <p:nvPr/>
          </p:nvSpPr>
          <p:spPr>
            <a:xfrm>
              <a:off x="725295" y="5074063"/>
              <a:ext cx="2967418" cy="2831872"/>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D. </a:t>
              </a:r>
              <a:r>
                <a:rPr lang="en-US" sz="3500" b="1" smtClean="0">
                  <a:solidFill>
                    <a:prstClr val="white"/>
                  </a:solidFill>
                  <a:latin typeface="Calibri" pitchFamily="34" charset="0"/>
                  <a:cs typeface="Calibri" pitchFamily="34" charset="0"/>
                </a:rPr>
                <a:t/>
              </a:r>
              <a:br>
                <a:rPr lang="en-US" sz="3500" b="1" smtClean="0">
                  <a:solidFill>
                    <a:prstClr val="white"/>
                  </a:solidFill>
                  <a:latin typeface="Calibri" pitchFamily="34" charset="0"/>
                  <a:cs typeface="Calibri" pitchFamily="34" charset="0"/>
                </a:rPr>
              </a:br>
              <a:r>
                <a:rPr lang="en-US" sz="3500" b="1" smtClean="0">
                  <a:solidFill>
                    <a:prstClr val="white"/>
                  </a:solidFill>
                  <a:latin typeface="Calibri" pitchFamily="34" charset="0"/>
                  <a:cs typeface="Calibri" pitchFamily="34" charset="0"/>
                </a:rPr>
                <a:t>Sản xuất kim loại</a:t>
              </a:r>
              <a:endParaRPr lang="en-US" sz="3500" b="1" dirty="0">
                <a:solidFill>
                  <a:prstClr val="white"/>
                </a:solidFill>
                <a:latin typeface="Calibri" pitchFamily="34" charset="0"/>
                <a:cs typeface="Calibri" pitchFamily="34" charset="0"/>
              </a:endParaRPr>
            </a:p>
          </p:txBody>
        </p:sp>
      </p:grpSp>
      <p:pic>
        <p:nvPicPr>
          <p:cNvPr id="3" name="Picture 2"/>
          <p:cNvPicPr>
            <a:picLocks noChangeAspect="1"/>
          </p:cNvPicPr>
          <p:nvPr/>
        </p:nvPicPr>
        <p:blipFill>
          <a:blip r:embed="rId7"/>
          <a:stretch>
            <a:fillRect/>
          </a:stretch>
        </p:blipFill>
        <p:spPr>
          <a:xfrm>
            <a:off x="3602520" y="5675273"/>
            <a:ext cx="4986960" cy="1182727"/>
          </a:xfrm>
          <a:prstGeom prst="rect">
            <a:avLst/>
          </a:prstGeom>
        </p:spPr>
      </p:pic>
      <p:sp>
        <p:nvSpPr>
          <p:cNvPr id="111" name="TextBox 12"/>
          <p:cNvSpPr txBox="1"/>
          <p:nvPr/>
        </p:nvSpPr>
        <p:spPr>
          <a:xfrm>
            <a:off x="6372491" y="5748164"/>
            <a:ext cx="1198273" cy="769441"/>
          </a:xfrm>
          <a:prstGeom prst="rect">
            <a:avLst/>
          </a:prstGeom>
        </p:spPr>
        <p:txBody>
          <a:bodyPr wrap="square" lIns="0" tIns="0" rIns="0" bIns="0" rtlCol="0" anchor="t">
            <a:spAutoFit/>
          </a:bodyPr>
          <a:lstStyle/>
          <a:p>
            <a:pPr algn="ctr"/>
            <a:r>
              <a:rPr lang="en-US" sz="5000" b="1" dirty="0" smtClean="0">
                <a:solidFill>
                  <a:srgbClr val="FF0000"/>
                </a:solidFill>
                <a:latin typeface="Calibri" pitchFamily="34" charset="0"/>
                <a:cs typeface="Calibri" pitchFamily="34" charset="0"/>
              </a:rPr>
              <a:t>B</a:t>
            </a:r>
            <a:endParaRPr lang="en-US" sz="5000" b="1" dirty="0">
              <a:solidFill>
                <a:srgbClr val="FF0000"/>
              </a:solidFill>
              <a:latin typeface="Calibri" pitchFamily="34" charset="0"/>
              <a:cs typeface="Calibri" pitchFamily="34" charset="0"/>
            </a:endParaRPr>
          </a:p>
        </p:txBody>
      </p:sp>
      <p:pic>
        <p:nvPicPr>
          <p:cNvPr id="5" name="last-days-166612">
            <a:hlinkClick r:id="" action="ppaction://media"/>
          </p:cNvPr>
          <p:cNvPicPr>
            <a:picLocks noChangeAspect="1"/>
          </p:cNvPicPr>
          <p:nvPr>
            <a:videoFile r:link="rId1"/>
            <p:extLst>
              <p:ext uri="{DAA4B4D4-6D71-4841-9C94-3DE7FCFB9230}">
                <p14:media xmlns:p14="http://schemas.microsoft.com/office/powerpoint/2010/main">
                  <p14:trim st="7440"/>
                </p14:media>
              </p:ext>
            </p:extLst>
          </p:nvPr>
        </p:nvPicPr>
        <p:blipFill>
          <a:blip r:embed="rId8" cstate="print"/>
          <a:stretch>
            <a:fillRect/>
          </a:stretch>
        </p:blipFill>
        <p:spPr>
          <a:xfrm>
            <a:off x="12994169" y="837429"/>
            <a:ext cx="406400" cy="406400"/>
          </a:xfrm>
          <a:prstGeom prst="rect">
            <a:avLst/>
          </a:prstGeom>
        </p:spPr>
      </p:pic>
    </p:spTree>
    <p:extLst>
      <p:ext uri="{BB962C8B-B14F-4D97-AF65-F5344CB8AC3E}">
        <p14:creationId xmlns:p14="http://schemas.microsoft.com/office/powerpoint/2010/main" val="26787107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barn(inVertical)">
                                      <p:cBhvr>
                                        <p:cTn id="60" dur="500"/>
                                        <p:tgtEl>
                                          <p:spTgt spid="111"/>
                                        </p:tgtEl>
                                      </p:cBhvr>
                                    </p:animEffect>
                                  </p:childTnLst>
                                  <p:subTnLst>
                                    <p:audio>
                                      <p:cMediaNode>
                                        <p:cTn display="0" masterRel="sameClick">
                                          <p:stCondLst>
                                            <p:cond evt="begin" delay="0">
                                              <p:tn val="5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
                  </p:tgtEl>
                </p:cond>
              </p:nextCondLst>
            </p:seq>
            <p:video>
              <p:cMediaNode vol="80000">
                <p:cTn id="61" fill="hold" display="0">
                  <p:stCondLst>
                    <p:cond delay="indefinite"/>
                  </p:stCondLst>
                  <p:endCondLst>
                    <p:cond evt="onStopAudio" delay="0">
                      <p:tgtEl>
                        <p:sldTgt/>
                      </p:tgtEl>
                    </p:cond>
                  </p:endCondLst>
                </p:cTn>
                <p:tgtEl>
                  <p:spTgt spid="5"/>
                </p:tgtEl>
              </p:cMediaNode>
            </p:video>
          </p:childTnLst>
        </p:cTn>
      </p:par>
    </p:tnLst>
    <p:bldLst>
      <p:bldP spid="74" grpId="0"/>
      <p:bldP spid="11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2AB8A841-494C-4C05-B559-B83B93E270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1" y="-4919358"/>
            <a:ext cx="12339174" cy="12339174"/>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6">
              <a:extLst>
                <a:ext uri="{96DAC541-7B7A-43D3-8B79-37D633B846F1}">
                  <asvg:svgBlip xmlns="" xmlns:asvg="http://schemas.microsoft.com/office/drawing/2016/SVG/main" r:embed=""/>
                </a:ext>
              </a:extLst>
            </a:blip>
            <a:stretch>
              <a:fillRect/>
            </a:stretch>
          </a:blipFill>
        </p:spPr>
      </p:sp>
      <p:grpSp>
        <p:nvGrpSpPr>
          <p:cNvPr id="6"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endParaRPr sz="3500" b="1">
                <a:latin typeface="Calibri" pitchFamily="34" charset="0"/>
                <a:cs typeface="Calibri" pitchFamily="34" charset="0"/>
              </a:endParaRPr>
            </a:p>
          </p:txBody>
        </p:sp>
      </p:grpSp>
      <p:sp>
        <p:nvSpPr>
          <p:cNvPr id="18" name="Rectangle 17"/>
          <p:cNvSpPr/>
          <p:nvPr/>
        </p:nvSpPr>
        <p:spPr>
          <a:xfrm>
            <a:off x="0" y="0"/>
            <a:ext cx="12192000" cy="1497584"/>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sp>
        <p:nvSpPr>
          <p:cNvPr id="32" name="TextBox 12"/>
          <p:cNvSpPr txBox="1"/>
          <p:nvPr/>
        </p:nvSpPr>
        <p:spPr>
          <a:xfrm>
            <a:off x="1234377" y="406986"/>
            <a:ext cx="9969593" cy="923330"/>
          </a:xfrm>
          <a:prstGeom prst="rect">
            <a:avLst/>
          </a:prstGeom>
        </p:spPr>
        <p:txBody>
          <a:bodyPr wrap="square" lIns="0" tIns="0" rIns="0" bIns="0" rtlCol="0" anchor="t">
            <a:spAutoFit/>
          </a:bodyPr>
          <a:lstStyle/>
          <a:p>
            <a:pPr algn="ctr"/>
            <a:r>
              <a:rPr lang="en-US" sz="6000" b="1" dirty="0" err="1" smtClean="0">
                <a:solidFill>
                  <a:srgbClr val="FFFF00"/>
                </a:solidFill>
                <a:latin typeface="Calibri" pitchFamily="34" charset="0"/>
                <a:cs typeface="Calibri" pitchFamily="34" charset="0"/>
              </a:rPr>
              <a:t>Câu</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hỏi</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số</a:t>
            </a:r>
            <a:r>
              <a:rPr lang="en-US" sz="6000" b="1" dirty="0" smtClean="0">
                <a:solidFill>
                  <a:srgbClr val="FFFF00"/>
                </a:solidFill>
                <a:latin typeface="Calibri" pitchFamily="34" charset="0"/>
                <a:cs typeface="Calibri" pitchFamily="34" charset="0"/>
              </a:rPr>
              <a:t> 3</a:t>
            </a:r>
            <a:endParaRPr lang="en-US" sz="6000" b="1" dirty="0">
              <a:solidFill>
                <a:srgbClr val="FFFF00"/>
              </a:solidFill>
              <a:latin typeface="Calibri" pitchFamily="34" charset="0"/>
              <a:cs typeface="Calibri" pitchFamily="34" charset="0"/>
            </a:endParaRPr>
          </a:p>
        </p:txBody>
      </p:sp>
      <p:sp>
        <p:nvSpPr>
          <p:cNvPr id="67" name="Rectangle 66"/>
          <p:cNvSpPr/>
          <p:nvPr/>
        </p:nvSpPr>
        <p:spPr>
          <a:xfrm>
            <a:off x="0" y="1477100"/>
            <a:ext cx="12192000" cy="538090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grpSp>
        <p:nvGrpSpPr>
          <p:cNvPr id="9" name="Group 67"/>
          <p:cNvGrpSpPr/>
          <p:nvPr/>
        </p:nvGrpSpPr>
        <p:grpSpPr>
          <a:xfrm>
            <a:off x="452115" y="3795682"/>
            <a:ext cx="2169572" cy="1766918"/>
            <a:chOff x="525106" y="4915272"/>
            <a:chExt cx="3690697" cy="3096673"/>
          </a:xfrm>
        </p:grpSpPr>
        <p:grpSp>
          <p:nvGrpSpPr>
            <p:cNvPr id="10"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70" name="TextBox 12"/>
            <p:cNvSpPr txBox="1"/>
            <p:nvPr/>
          </p:nvSpPr>
          <p:spPr>
            <a:xfrm>
              <a:off x="725295" y="5074060"/>
              <a:ext cx="2967418" cy="2831873"/>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A. </a:t>
              </a:r>
              <a:br>
                <a:rPr lang="en-US" sz="3500" b="1" dirty="0">
                  <a:solidFill>
                    <a:prstClr val="white"/>
                  </a:solidFill>
                  <a:latin typeface="Calibri" pitchFamily="34" charset="0"/>
                  <a:cs typeface="Calibri" pitchFamily="34" charset="0"/>
                </a:rPr>
              </a:br>
              <a:r>
                <a:rPr lang="en-US" sz="3500" b="1" dirty="0" err="1">
                  <a:solidFill>
                    <a:prstClr val="white"/>
                  </a:solidFill>
                  <a:latin typeface="Calibri" pitchFamily="34" charset="0"/>
                  <a:cs typeface="Calibri" pitchFamily="34" charset="0"/>
                </a:rPr>
                <a:t>Khoáng</a:t>
              </a:r>
              <a:r>
                <a:rPr lang="en-US" sz="3500" b="1" dirty="0">
                  <a:solidFill>
                    <a:prstClr val="white"/>
                  </a:solidFill>
                  <a:latin typeface="Calibri" pitchFamily="34" charset="0"/>
                  <a:cs typeface="Calibri" pitchFamily="34" charset="0"/>
                </a:rPr>
                <a:t> </a:t>
              </a:r>
              <a:r>
                <a:rPr lang="en-US" sz="3500" b="1" err="1">
                  <a:solidFill>
                    <a:prstClr val="white"/>
                  </a:solidFill>
                  <a:latin typeface="Calibri" pitchFamily="34" charset="0"/>
                  <a:cs typeface="Calibri" pitchFamily="34" charset="0"/>
                </a:rPr>
                <a:t>sản</a:t>
              </a:r>
              <a:r>
                <a:rPr lang="en-US" sz="3500" b="1">
                  <a:solidFill>
                    <a:prstClr val="white"/>
                  </a:solidFill>
                  <a:latin typeface="Calibri" pitchFamily="34" charset="0"/>
                  <a:cs typeface="Calibri" pitchFamily="34" charset="0"/>
                </a:rPr>
                <a:t> </a:t>
              </a:r>
              <a:endParaRPr lang="en-US" sz="3500" b="1" dirty="0">
                <a:solidFill>
                  <a:prstClr val="white"/>
                </a:solidFill>
                <a:latin typeface="Calibri" pitchFamily="34" charset="0"/>
                <a:cs typeface="Calibri" pitchFamily="34" charset="0"/>
              </a:endParaRPr>
            </a:p>
          </p:txBody>
        </p:sp>
      </p:grpSp>
      <p:sp>
        <p:nvSpPr>
          <p:cNvPr id="73" name="AutoShape 6"/>
          <p:cNvSpPr/>
          <p:nvPr/>
        </p:nvSpPr>
        <p:spPr>
          <a:xfrm flipV="1">
            <a:off x="1510632" y="3127527"/>
            <a:ext cx="0" cy="593871"/>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1418520" y="1574428"/>
            <a:ext cx="9959252" cy="1077218"/>
          </a:xfrm>
          <a:prstGeom prst="rect">
            <a:avLst/>
          </a:prstGeom>
        </p:spPr>
        <p:txBody>
          <a:bodyPr wrap="square" lIns="0" tIns="0" rIns="0" bIns="0" rtlCol="0" anchor="t">
            <a:spAutoFit/>
          </a:bodyPr>
          <a:lstStyle/>
          <a:p>
            <a:pPr algn="just">
              <a:spcBef>
                <a:spcPct val="0"/>
              </a:spcBef>
              <a:defRPr/>
            </a:pPr>
            <a:r>
              <a:rPr lang="vi-VN" sz="3500" b="1" dirty="0">
                <a:solidFill>
                  <a:srgbClr val="FF0000"/>
                </a:solidFill>
                <a:latin typeface="Calibri" pitchFamily="34" charset="0"/>
                <a:cs typeface="Calibri" pitchFamily="34" charset="0"/>
              </a:rPr>
              <a:t>Nhân tố nào dưới đây </a:t>
            </a:r>
            <a:r>
              <a:rPr lang="vi-VN" sz="3500" b="1" dirty="0">
                <a:solidFill>
                  <a:srgbClr val="002060"/>
                </a:solidFill>
                <a:latin typeface="Calibri" pitchFamily="34" charset="0"/>
                <a:cs typeface="Calibri" pitchFamily="34" charset="0"/>
              </a:rPr>
              <a:t>không phải </a:t>
            </a:r>
            <a:r>
              <a:rPr lang="vi-VN" sz="3500" b="1" dirty="0">
                <a:solidFill>
                  <a:srgbClr val="FF0000"/>
                </a:solidFill>
                <a:latin typeface="Calibri" pitchFamily="34" charset="0"/>
                <a:cs typeface="Calibri" pitchFamily="34" charset="0"/>
              </a:rPr>
              <a:t>là điều kiện tự nhiên ảnh hưởng đến </a:t>
            </a:r>
            <a:r>
              <a:rPr lang="vi-VN" sz="3500" b="1" dirty="0" smtClean="0">
                <a:solidFill>
                  <a:srgbClr val="FF0000"/>
                </a:solidFill>
                <a:latin typeface="Calibri" pitchFamily="34" charset="0"/>
                <a:cs typeface="Calibri" pitchFamily="34" charset="0"/>
              </a:rPr>
              <a:t>công </a:t>
            </a:r>
            <a:r>
              <a:rPr lang="vi-VN" sz="3500" b="1" dirty="0">
                <a:solidFill>
                  <a:srgbClr val="FF0000"/>
                </a:solidFill>
                <a:latin typeface="Calibri" pitchFamily="34" charset="0"/>
                <a:cs typeface="Calibri" pitchFamily="34" charset="0"/>
              </a:rPr>
              <a:t>nghiệp ở Việt Nam?</a:t>
            </a:r>
            <a:endParaRPr lang="en-US" sz="3500" b="1" dirty="0">
              <a:solidFill>
                <a:srgbClr val="FF0000"/>
              </a:solidFill>
              <a:latin typeface="Calibri" pitchFamily="34" charset="0"/>
              <a:cs typeface="Calibri" pitchFamily="34" charset="0"/>
            </a:endParaRPr>
          </a:p>
        </p:txBody>
      </p:sp>
      <p:cxnSp>
        <p:nvCxnSpPr>
          <p:cNvPr id="75" name="Straight Connector 74"/>
          <p:cNvCxnSpPr>
            <a:stCxn id="73" idx="1"/>
          </p:cNvCxnSpPr>
          <p:nvPr/>
        </p:nvCxnSpPr>
        <p:spPr>
          <a:xfrm>
            <a:off x="1510633" y="312752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0857832" y="3127528"/>
            <a:ext cx="0" cy="508248"/>
          </a:xfrm>
          <a:prstGeom prst="line">
            <a:avLst/>
          </a:prstGeom>
          <a:ln w="38100" cap="rnd">
            <a:solidFill>
              <a:srgbClr val="000B5D"/>
            </a:solidFill>
            <a:prstDash val="solid"/>
            <a:headEnd type="triangle" w="lg" len="med"/>
            <a:tailEnd type="none" w="sm" len="sm"/>
          </a:ln>
        </p:spPr>
      </p:sp>
      <p:sp>
        <p:nvSpPr>
          <p:cNvPr id="79" name="AutoShape 22"/>
          <p:cNvSpPr/>
          <p:nvPr/>
        </p:nvSpPr>
        <p:spPr>
          <a:xfrm>
            <a:off x="714917" y="1488198"/>
            <a:ext cx="10880051" cy="44450"/>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4340270" y="3127529"/>
            <a:ext cx="0" cy="620843"/>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7765950" y="3127529"/>
            <a:ext cx="0" cy="620843"/>
          </a:xfrm>
          <a:prstGeom prst="line">
            <a:avLst/>
          </a:prstGeom>
          <a:ln w="38100" cap="rnd">
            <a:solidFill>
              <a:srgbClr val="000B5D"/>
            </a:solidFill>
            <a:prstDash val="solid"/>
            <a:headEnd type="triangle" w="lg" len="med"/>
            <a:tailEnd type="none" w="sm" len="sm"/>
          </a:ln>
        </p:spPr>
      </p:sp>
      <p:grpSp>
        <p:nvGrpSpPr>
          <p:cNvPr id="11" name="Group 81"/>
          <p:cNvGrpSpPr/>
          <p:nvPr/>
        </p:nvGrpSpPr>
        <p:grpSpPr>
          <a:xfrm>
            <a:off x="3367628" y="3784899"/>
            <a:ext cx="2169572" cy="1766918"/>
            <a:chOff x="525106" y="4915272"/>
            <a:chExt cx="3690697" cy="3096673"/>
          </a:xfrm>
        </p:grpSpPr>
        <p:grpSp>
          <p:nvGrpSpPr>
            <p:cNvPr id="12"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84" name="TextBox 12"/>
            <p:cNvSpPr txBox="1"/>
            <p:nvPr/>
          </p:nvSpPr>
          <p:spPr>
            <a:xfrm>
              <a:off x="725295" y="5074060"/>
              <a:ext cx="2967418" cy="1887916"/>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B. </a:t>
              </a:r>
              <a:r>
                <a:rPr lang="en-US" sz="3500" b="1" smtClean="0">
                  <a:solidFill>
                    <a:prstClr val="white"/>
                  </a:solidFill>
                  <a:latin typeface="Calibri" pitchFamily="34" charset="0"/>
                  <a:cs typeface="Calibri" pitchFamily="34" charset="0"/>
                </a:rPr>
                <a:t/>
              </a:r>
              <a:br>
                <a:rPr lang="en-US" sz="3500" b="1" smtClean="0">
                  <a:solidFill>
                    <a:prstClr val="white"/>
                  </a:solidFill>
                  <a:latin typeface="Calibri" pitchFamily="34" charset="0"/>
                  <a:cs typeface="Calibri" pitchFamily="34" charset="0"/>
                </a:rPr>
              </a:br>
              <a:r>
                <a:rPr lang="en-US" sz="3500" b="1" smtClean="0">
                  <a:solidFill>
                    <a:prstClr val="white"/>
                  </a:solidFill>
                  <a:latin typeface="Calibri" pitchFamily="34" charset="0"/>
                  <a:cs typeface="Calibri" pitchFamily="34" charset="0"/>
                </a:rPr>
                <a:t>Khí hậu.</a:t>
              </a:r>
              <a:endParaRPr lang="en-US" sz="3500" b="1" dirty="0">
                <a:solidFill>
                  <a:prstClr val="white"/>
                </a:solidFill>
                <a:latin typeface="Calibri" pitchFamily="34" charset="0"/>
                <a:cs typeface="Calibri" pitchFamily="34" charset="0"/>
              </a:endParaRPr>
            </a:p>
          </p:txBody>
        </p:sp>
      </p:grpSp>
      <p:grpSp>
        <p:nvGrpSpPr>
          <p:cNvPr id="13" name="Group 91"/>
          <p:cNvGrpSpPr/>
          <p:nvPr/>
        </p:nvGrpSpPr>
        <p:grpSpPr>
          <a:xfrm>
            <a:off x="6807200" y="3784899"/>
            <a:ext cx="2169572" cy="1766919"/>
            <a:chOff x="525106" y="4915272"/>
            <a:chExt cx="3690697" cy="3096673"/>
          </a:xfrm>
        </p:grpSpPr>
        <p:grpSp>
          <p:nvGrpSpPr>
            <p:cNvPr id="14"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4" name="TextBox 12"/>
            <p:cNvSpPr txBox="1"/>
            <p:nvPr/>
          </p:nvSpPr>
          <p:spPr>
            <a:xfrm>
              <a:off x="725295" y="5074060"/>
              <a:ext cx="2967418" cy="2831872"/>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C. </a:t>
              </a:r>
              <a:r>
                <a:rPr lang="en-US" sz="3500" b="1" smtClean="0">
                  <a:solidFill>
                    <a:prstClr val="white"/>
                  </a:solidFill>
                  <a:latin typeface="Calibri" pitchFamily="34" charset="0"/>
                  <a:cs typeface="Calibri" pitchFamily="34" charset="0"/>
                </a:rPr>
                <a:t/>
              </a:r>
              <a:br>
                <a:rPr lang="en-US" sz="3500" b="1" smtClean="0">
                  <a:solidFill>
                    <a:prstClr val="white"/>
                  </a:solidFill>
                  <a:latin typeface="Calibri" pitchFamily="34" charset="0"/>
                  <a:cs typeface="Calibri" pitchFamily="34" charset="0"/>
                </a:rPr>
              </a:br>
              <a:r>
                <a:rPr lang="en-US" sz="3500" b="1" smtClean="0">
                  <a:solidFill>
                    <a:prstClr val="white"/>
                  </a:solidFill>
                  <a:latin typeface="Calibri" pitchFamily="34" charset="0"/>
                  <a:cs typeface="Calibri" pitchFamily="34" charset="0"/>
                </a:rPr>
                <a:t>Giao thông.</a:t>
              </a:r>
              <a:endParaRPr lang="en-US" sz="3500" b="1" dirty="0">
                <a:solidFill>
                  <a:prstClr val="white"/>
                </a:solidFill>
                <a:latin typeface="Calibri" pitchFamily="34" charset="0"/>
                <a:cs typeface="Calibri" pitchFamily="34" charset="0"/>
              </a:endParaRPr>
            </a:p>
          </p:txBody>
        </p:sp>
      </p:grpSp>
      <p:grpSp>
        <p:nvGrpSpPr>
          <p:cNvPr id="15" name="Group 96"/>
          <p:cNvGrpSpPr/>
          <p:nvPr/>
        </p:nvGrpSpPr>
        <p:grpSpPr>
          <a:xfrm>
            <a:off x="9906028" y="3784899"/>
            <a:ext cx="2169572" cy="1766918"/>
            <a:chOff x="525106" y="4915272"/>
            <a:chExt cx="3690697" cy="3096673"/>
          </a:xfrm>
        </p:grpSpPr>
        <p:grpSp>
          <p:nvGrpSpPr>
            <p:cNvPr id="17"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9" name="TextBox 12"/>
            <p:cNvSpPr txBox="1"/>
            <p:nvPr/>
          </p:nvSpPr>
          <p:spPr>
            <a:xfrm>
              <a:off x="725295" y="5074060"/>
              <a:ext cx="2967418" cy="2831873"/>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D. </a:t>
              </a:r>
              <a:r>
                <a:rPr lang="en-US" sz="3500" b="1" dirty="0" smtClean="0">
                  <a:solidFill>
                    <a:prstClr val="white"/>
                  </a:solidFill>
                  <a:latin typeface="Calibri" pitchFamily="34" charset="0"/>
                  <a:cs typeface="Calibri" pitchFamily="34" charset="0"/>
                </a:rPr>
                <a:t/>
              </a:r>
              <a:br>
                <a:rPr lang="en-US" sz="3500" b="1" dirty="0" smtClean="0">
                  <a:solidFill>
                    <a:prstClr val="white"/>
                  </a:solidFill>
                  <a:latin typeface="Calibri" pitchFamily="34" charset="0"/>
                  <a:cs typeface="Calibri" pitchFamily="34" charset="0"/>
                </a:rPr>
              </a:br>
              <a:r>
                <a:rPr lang="vi-VN" sz="3500" b="1" dirty="0">
                  <a:solidFill>
                    <a:prstClr val="white"/>
                  </a:solidFill>
                  <a:latin typeface="Calibri" pitchFamily="34" charset="0"/>
                  <a:cs typeface="Calibri" pitchFamily="34" charset="0"/>
                </a:rPr>
                <a:t>Nguồn </a:t>
              </a:r>
              <a:r>
                <a:rPr lang="vi-VN" sz="3500" b="1">
                  <a:solidFill>
                    <a:prstClr val="white"/>
                  </a:solidFill>
                  <a:latin typeface="Calibri" pitchFamily="34" charset="0"/>
                  <a:cs typeface="Calibri" pitchFamily="34" charset="0"/>
                </a:rPr>
                <a:t>nước </a:t>
              </a:r>
              <a:endParaRPr lang="en-US" sz="3500" b="1" dirty="0">
                <a:solidFill>
                  <a:prstClr val="white"/>
                </a:solidFill>
                <a:latin typeface="Calibri" pitchFamily="34" charset="0"/>
                <a:cs typeface="Calibri" pitchFamily="34" charset="0"/>
              </a:endParaRPr>
            </a:p>
          </p:txBody>
        </p:sp>
      </p:grpSp>
      <p:pic>
        <p:nvPicPr>
          <p:cNvPr id="3" name="Picture 2"/>
          <p:cNvPicPr>
            <a:picLocks noChangeAspect="1"/>
          </p:cNvPicPr>
          <p:nvPr/>
        </p:nvPicPr>
        <p:blipFill>
          <a:blip r:embed="rId7"/>
          <a:stretch>
            <a:fillRect/>
          </a:stretch>
        </p:blipFill>
        <p:spPr>
          <a:xfrm>
            <a:off x="3602520" y="5675273"/>
            <a:ext cx="4986960" cy="1182727"/>
          </a:xfrm>
          <a:prstGeom prst="rect">
            <a:avLst/>
          </a:prstGeom>
        </p:spPr>
      </p:pic>
      <p:sp>
        <p:nvSpPr>
          <p:cNvPr id="111" name="TextBox 12"/>
          <p:cNvSpPr txBox="1"/>
          <p:nvPr/>
        </p:nvSpPr>
        <p:spPr>
          <a:xfrm>
            <a:off x="6372491" y="5748164"/>
            <a:ext cx="1198273" cy="769441"/>
          </a:xfrm>
          <a:prstGeom prst="rect">
            <a:avLst/>
          </a:prstGeom>
        </p:spPr>
        <p:txBody>
          <a:bodyPr wrap="square" lIns="0" tIns="0" rIns="0" bIns="0" rtlCol="0" anchor="t">
            <a:spAutoFit/>
          </a:bodyPr>
          <a:lstStyle/>
          <a:p>
            <a:pPr algn="ctr"/>
            <a:r>
              <a:rPr lang="en-US" sz="5000" b="1" smtClean="0">
                <a:solidFill>
                  <a:srgbClr val="FF0000"/>
                </a:solidFill>
                <a:latin typeface="Calibri" pitchFamily="34" charset="0"/>
                <a:cs typeface="Calibri" pitchFamily="34" charset="0"/>
              </a:rPr>
              <a:t>C</a:t>
            </a:r>
            <a:endParaRPr lang="en-US" sz="5000" b="1" dirty="0">
              <a:solidFill>
                <a:srgbClr val="FF0000"/>
              </a:solidFill>
              <a:latin typeface="Calibri" pitchFamily="34" charset="0"/>
              <a:cs typeface="Calibri" pitchFamily="34" charset="0"/>
            </a:endParaRPr>
          </a:p>
        </p:txBody>
      </p:sp>
      <p:pic>
        <p:nvPicPr>
          <p:cNvPr id="5" name="last-days-166612">
            <a:hlinkClick r:id="" action="ppaction://media"/>
          </p:cNvPr>
          <p:cNvPicPr>
            <a:picLocks noChangeAspect="1"/>
          </p:cNvPicPr>
          <p:nvPr>
            <a:videoFile r:link="rId1"/>
            <p:extLst>
              <p:ext uri="{DAA4B4D4-6D71-4841-9C94-3DE7FCFB9230}">
                <p14:media xmlns:p14="http://schemas.microsoft.com/office/powerpoint/2010/main">
                  <p14:trim st="7440"/>
                </p14:media>
              </p:ext>
            </p:extLst>
          </p:nvPr>
        </p:nvPicPr>
        <p:blipFill>
          <a:blip r:embed="rId8" cstate="print"/>
          <a:stretch>
            <a:fillRect/>
          </a:stretch>
        </p:blipFill>
        <p:spPr>
          <a:xfrm>
            <a:off x="12994169" y="837429"/>
            <a:ext cx="406400" cy="406400"/>
          </a:xfrm>
          <a:prstGeom prst="rect">
            <a:avLst/>
          </a:prstGeom>
        </p:spPr>
      </p:pic>
    </p:spTree>
    <p:extLst>
      <p:ext uri="{BB962C8B-B14F-4D97-AF65-F5344CB8AC3E}">
        <p14:creationId xmlns:p14="http://schemas.microsoft.com/office/powerpoint/2010/main" val="27618571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barn(inVertical)">
                                      <p:cBhvr>
                                        <p:cTn id="60" dur="500"/>
                                        <p:tgtEl>
                                          <p:spTgt spid="111"/>
                                        </p:tgtEl>
                                      </p:cBhvr>
                                    </p:animEffect>
                                  </p:childTnLst>
                                  <p:subTnLst>
                                    <p:audio>
                                      <p:cMediaNode>
                                        <p:cTn display="0" masterRel="sameClick">
                                          <p:stCondLst>
                                            <p:cond evt="begin" delay="0">
                                              <p:tn val="5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
                  </p:tgtEl>
                </p:cond>
              </p:nextCondLst>
            </p:seq>
            <p:video>
              <p:cMediaNode vol="80000">
                <p:cTn id="61" fill="hold" display="0">
                  <p:stCondLst>
                    <p:cond delay="indefinite"/>
                  </p:stCondLst>
                  <p:endCondLst>
                    <p:cond evt="onStopAudio" delay="0">
                      <p:tgtEl>
                        <p:sldTgt/>
                      </p:tgtEl>
                    </p:cond>
                  </p:endCondLst>
                </p:cTn>
                <p:tgtEl>
                  <p:spTgt spid="5"/>
                </p:tgtEl>
              </p:cMediaNode>
            </p:video>
          </p:childTnLst>
        </p:cTn>
      </p:par>
    </p:tnLst>
    <p:bldLst>
      <p:bldP spid="74" grpId="0"/>
      <p:bldP spid="11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2AB8A841-494C-4C05-B559-B83B93E270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1" y="-4919358"/>
            <a:ext cx="12339174" cy="12339174"/>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6">
              <a:extLst>
                <a:ext uri="{96DAC541-7B7A-43D3-8B79-37D633B846F1}">
                  <asvg:svgBlip xmlns="" xmlns:asvg="http://schemas.microsoft.com/office/drawing/2016/SVG/main" r:embed=""/>
                </a:ext>
              </a:extLst>
            </a:blip>
            <a:stretch>
              <a:fillRect/>
            </a:stretch>
          </a:blipFill>
        </p:spPr>
      </p:sp>
      <p:grpSp>
        <p:nvGrpSpPr>
          <p:cNvPr id="6"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endParaRPr sz="3500" b="1">
                <a:latin typeface="Calibri" pitchFamily="34" charset="0"/>
                <a:cs typeface="Calibri" pitchFamily="34" charset="0"/>
              </a:endParaRPr>
            </a:p>
          </p:txBody>
        </p:sp>
      </p:grpSp>
      <p:sp>
        <p:nvSpPr>
          <p:cNvPr id="18" name="Rectangle 17"/>
          <p:cNvSpPr/>
          <p:nvPr/>
        </p:nvSpPr>
        <p:spPr>
          <a:xfrm>
            <a:off x="0" y="0"/>
            <a:ext cx="12192000" cy="1497584"/>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sp>
        <p:nvSpPr>
          <p:cNvPr id="32" name="TextBox 12"/>
          <p:cNvSpPr txBox="1"/>
          <p:nvPr/>
        </p:nvSpPr>
        <p:spPr>
          <a:xfrm>
            <a:off x="1234377" y="406986"/>
            <a:ext cx="9969593" cy="923330"/>
          </a:xfrm>
          <a:prstGeom prst="rect">
            <a:avLst/>
          </a:prstGeom>
        </p:spPr>
        <p:txBody>
          <a:bodyPr wrap="square" lIns="0" tIns="0" rIns="0" bIns="0" rtlCol="0" anchor="t">
            <a:spAutoFit/>
          </a:bodyPr>
          <a:lstStyle/>
          <a:p>
            <a:pPr algn="ctr"/>
            <a:r>
              <a:rPr lang="en-US" sz="6000" b="1" dirty="0" err="1" smtClean="0">
                <a:solidFill>
                  <a:srgbClr val="FFFF00"/>
                </a:solidFill>
                <a:latin typeface="Calibri" pitchFamily="34" charset="0"/>
                <a:cs typeface="Calibri" pitchFamily="34" charset="0"/>
              </a:rPr>
              <a:t>Câu</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hỏi</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số</a:t>
            </a:r>
            <a:r>
              <a:rPr lang="en-US" sz="6000" b="1" dirty="0" smtClean="0">
                <a:solidFill>
                  <a:srgbClr val="FFFF00"/>
                </a:solidFill>
                <a:latin typeface="Calibri" pitchFamily="34" charset="0"/>
                <a:cs typeface="Calibri" pitchFamily="34" charset="0"/>
              </a:rPr>
              <a:t> 4</a:t>
            </a:r>
            <a:endParaRPr lang="en-US" sz="6000" b="1" dirty="0">
              <a:solidFill>
                <a:srgbClr val="FFFF00"/>
              </a:solidFill>
              <a:latin typeface="Calibri" pitchFamily="34" charset="0"/>
              <a:cs typeface="Calibri" pitchFamily="34" charset="0"/>
            </a:endParaRPr>
          </a:p>
        </p:txBody>
      </p:sp>
      <p:sp>
        <p:nvSpPr>
          <p:cNvPr id="67" name="Rectangle 66"/>
          <p:cNvSpPr/>
          <p:nvPr/>
        </p:nvSpPr>
        <p:spPr>
          <a:xfrm>
            <a:off x="0" y="1477100"/>
            <a:ext cx="12192000" cy="538090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grpSp>
        <p:nvGrpSpPr>
          <p:cNvPr id="9" name="Group 67"/>
          <p:cNvGrpSpPr/>
          <p:nvPr/>
        </p:nvGrpSpPr>
        <p:grpSpPr>
          <a:xfrm>
            <a:off x="452115" y="3795681"/>
            <a:ext cx="2527568" cy="1766919"/>
            <a:chOff x="525106" y="4915272"/>
            <a:chExt cx="3690697" cy="3096673"/>
          </a:xfrm>
        </p:grpSpPr>
        <p:grpSp>
          <p:nvGrpSpPr>
            <p:cNvPr id="10"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70" name="TextBox 12"/>
            <p:cNvSpPr txBox="1"/>
            <p:nvPr/>
          </p:nvSpPr>
          <p:spPr>
            <a:xfrm>
              <a:off x="555552" y="5074061"/>
              <a:ext cx="3314944" cy="1887914"/>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A. </a:t>
              </a:r>
              <a:r>
                <a:rPr lang="en-US" sz="3500" b="1" smtClean="0">
                  <a:solidFill>
                    <a:prstClr val="white"/>
                  </a:solidFill>
                  <a:latin typeface="Calibri" pitchFamily="34" charset="0"/>
                  <a:cs typeface="Calibri" pitchFamily="34" charset="0"/>
                </a:rPr>
                <a:t/>
              </a:r>
              <a:br>
                <a:rPr lang="en-US" sz="3500" b="1" smtClean="0">
                  <a:solidFill>
                    <a:prstClr val="white"/>
                  </a:solidFill>
                  <a:latin typeface="Calibri" pitchFamily="34" charset="0"/>
                  <a:cs typeface="Calibri" pitchFamily="34" charset="0"/>
                </a:rPr>
              </a:br>
              <a:r>
                <a:rPr lang="en-US" sz="3500" b="1" smtClean="0">
                  <a:solidFill>
                    <a:prstClr val="white"/>
                  </a:solidFill>
                  <a:latin typeface="Calibri" pitchFamily="34" charset="0"/>
                  <a:cs typeface="Calibri" pitchFamily="34" charset="0"/>
                </a:rPr>
                <a:t>Tây Nguyên</a:t>
              </a:r>
              <a:r>
                <a:rPr lang="en-US" sz="3500" b="1" dirty="0">
                  <a:solidFill>
                    <a:prstClr val="white"/>
                  </a:solidFill>
                  <a:latin typeface="Calibri" pitchFamily="34" charset="0"/>
                  <a:cs typeface="Calibri" pitchFamily="34" charset="0"/>
                </a:rPr>
                <a:t>.</a:t>
              </a:r>
            </a:p>
          </p:txBody>
        </p:sp>
      </p:grpSp>
      <p:sp>
        <p:nvSpPr>
          <p:cNvPr id="73" name="AutoShape 6"/>
          <p:cNvSpPr/>
          <p:nvPr/>
        </p:nvSpPr>
        <p:spPr>
          <a:xfrm flipV="1">
            <a:off x="1510632" y="3127527"/>
            <a:ext cx="0" cy="593871"/>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457200" y="1574428"/>
            <a:ext cx="11240814" cy="1077218"/>
          </a:xfrm>
          <a:prstGeom prst="rect">
            <a:avLst/>
          </a:prstGeom>
        </p:spPr>
        <p:txBody>
          <a:bodyPr wrap="square" lIns="0" tIns="0" rIns="0" bIns="0" rtlCol="0" anchor="t">
            <a:spAutoFit/>
          </a:bodyPr>
          <a:lstStyle/>
          <a:p>
            <a:pPr algn="just">
              <a:spcBef>
                <a:spcPct val="0"/>
              </a:spcBef>
              <a:defRPr/>
            </a:pPr>
            <a:r>
              <a:rPr lang="vi-VN" sz="3500" b="1" dirty="0">
                <a:solidFill>
                  <a:srgbClr val="FF0000"/>
                </a:solidFill>
                <a:latin typeface="Calibri" pitchFamily="34" charset="0"/>
                <a:cs typeface="Calibri" pitchFamily="34" charset="0"/>
              </a:rPr>
              <a:t>Ngành công </a:t>
            </a:r>
            <a:r>
              <a:rPr lang="vi-VN" sz="3500" b="1">
                <a:solidFill>
                  <a:srgbClr val="FF0000"/>
                </a:solidFill>
                <a:latin typeface="Calibri" pitchFamily="34" charset="0"/>
                <a:cs typeface="Calibri" pitchFamily="34" charset="0"/>
              </a:rPr>
              <a:t>nghiệp </a:t>
            </a:r>
            <a:r>
              <a:rPr lang="en-US" sz="3500" b="1" smtClean="0">
                <a:solidFill>
                  <a:srgbClr val="FF0000"/>
                </a:solidFill>
                <a:latin typeface="Calibri" pitchFamily="34" charset="0"/>
                <a:cs typeface="Calibri" pitchFamily="34" charset="0"/>
              </a:rPr>
              <a:t>thủy điện </a:t>
            </a:r>
            <a:r>
              <a:rPr lang="vi-VN" sz="3500" b="1" smtClean="0">
                <a:solidFill>
                  <a:srgbClr val="FF0000"/>
                </a:solidFill>
                <a:latin typeface="Calibri" pitchFamily="34" charset="0"/>
                <a:cs typeface="Calibri" pitchFamily="34" charset="0"/>
              </a:rPr>
              <a:t>chủ </a:t>
            </a:r>
            <a:r>
              <a:rPr lang="vi-VN" sz="3500" b="1" dirty="0">
                <a:solidFill>
                  <a:srgbClr val="FF0000"/>
                </a:solidFill>
                <a:latin typeface="Calibri" pitchFamily="34" charset="0"/>
                <a:cs typeface="Calibri" pitchFamily="34" charset="0"/>
              </a:rPr>
              <a:t>yếu phân bố </a:t>
            </a:r>
            <a:r>
              <a:rPr lang="vi-VN" sz="3500" b="1">
                <a:solidFill>
                  <a:srgbClr val="FF0000"/>
                </a:solidFill>
                <a:latin typeface="Calibri" pitchFamily="34" charset="0"/>
                <a:cs typeface="Calibri" pitchFamily="34" charset="0"/>
              </a:rPr>
              <a:t>ở </a:t>
            </a:r>
            <a:r>
              <a:rPr lang="en-US" sz="3500" b="1" smtClean="0">
                <a:solidFill>
                  <a:srgbClr val="FF0000"/>
                </a:solidFill>
                <a:latin typeface="Calibri" pitchFamily="34" charset="0"/>
                <a:cs typeface="Calibri" pitchFamily="34" charset="0"/>
              </a:rPr>
              <a:t>khu vực nào sau đây?</a:t>
            </a:r>
            <a:endParaRPr lang="en-US" sz="3500" b="1" dirty="0">
              <a:solidFill>
                <a:srgbClr val="FF0000"/>
              </a:solidFill>
              <a:latin typeface="Calibri" pitchFamily="34" charset="0"/>
              <a:cs typeface="Calibri" pitchFamily="34" charset="0"/>
            </a:endParaRPr>
          </a:p>
        </p:txBody>
      </p:sp>
      <p:cxnSp>
        <p:nvCxnSpPr>
          <p:cNvPr id="75" name="Straight Connector 74"/>
          <p:cNvCxnSpPr>
            <a:stCxn id="73" idx="1"/>
          </p:cNvCxnSpPr>
          <p:nvPr/>
        </p:nvCxnSpPr>
        <p:spPr>
          <a:xfrm>
            <a:off x="1510633" y="312752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0857832" y="3127528"/>
            <a:ext cx="0" cy="508248"/>
          </a:xfrm>
          <a:prstGeom prst="line">
            <a:avLst/>
          </a:prstGeom>
          <a:ln w="38100" cap="rnd">
            <a:solidFill>
              <a:srgbClr val="000B5D"/>
            </a:solidFill>
            <a:prstDash val="solid"/>
            <a:headEnd type="triangle" w="lg" len="med"/>
            <a:tailEnd type="none" w="sm" len="sm"/>
          </a:ln>
        </p:spPr>
      </p:sp>
      <p:sp>
        <p:nvSpPr>
          <p:cNvPr id="79" name="AutoShape 22"/>
          <p:cNvSpPr/>
          <p:nvPr/>
        </p:nvSpPr>
        <p:spPr>
          <a:xfrm>
            <a:off x="714917" y="1488198"/>
            <a:ext cx="10880051" cy="44450"/>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4340270" y="3127529"/>
            <a:ext cx="0" cy="620843"/>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7765950" y="3127529"/>
            <a:ext cx="0" cy="620843"/>
          </a:xfrm>
          <a:prstGeom prst="line">
            <a:avLst/>
          </a:prstGeom>
          <a:ln w="38100" cap="rnd">
            <a:solidFill>
              <a:srgbClr val="000B5D"/>
            </a:solidFill>
            <a:prstDash val="solid"/>
            <a:headEnd type="triangle" w="lg" len="med"/>
            <a:tailEnd type="none" w="sm" len="sm"/>
          </a:ln>
        </p:spPr>
      </p:sp>
      <p:grpSp>
        <p:nvGrpSpPr>
          <p:cNvPr id="11" name="Group 81"/>
          <p:cNvGrpSpPr/>
          <p:nvPr/>
        </p:nvGrpSpPr>
        <p:grpSpPr>
          <a:xfrm>
            <a:off x="3367628" y="3784899"/>
            <a:ext cx="2702096" cy="1766918"/>
            <a:chOff x="525106" y="4915272"/>
            <a:chExt cx="3690697" cy="3096673"/>
          </a:xfrm>
        </p:grpSpPr>
        <p:grpSp>
          <p:nvGrpSpPr>
            <p:cNvPr id="12"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84" name="TextBox 12"/>
            <p:cNvSpPr txBox="1"/>
            <p:nvPr/>
          </p:nvSpPr>
          <p:spPr>
            <a:xfrm>
              <a:off x="725295" y="5074060"/>
              <a:ext cx="3189539" cy="2831873"/>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B</a:t>
              </a:r>
              <a:r>
                <a:rPr lang="en-US" sz="3500" b="1">
                  <a:solidFill>
                    <a:prstClr val="white"/>
                  </a:solidFill>
                  <a:latin typeface="Calibri" pitchFamily="34" charset="0"/>
                  <a:cs typeface="Calibri" pitchFamily="34" charset="0"/>
                </a:rPr>
                <a:t>. </a:t>
              </a:r>
              <a:r>
                <a:rPr lang="en-US" sz="3500" b="1" smtClean="0">
                  <a:solidFill>
                    <a:prstClr val="white"/>
                  </a:solidFill>
                  <a:latin typeface="Calibri" pitchFamily="34" charset="0"/>
                  <a:cs typeface="Calibri" pitchFamily="34" charset="0"/>
                </a:rPr>
                <a:t>Đồng </a:t>
              </a:r>
              <a:r>
                <a:rPr lang="en-US" sz="3500" b="1" dirty="0" err="1">
                  <a:solidFill>
                    <a:prstClr val="white"/>
                  </a:solidFill>
                  <a:latin typeface="Calibri" pitchFamily="34" charset="0"/>
                  <a:cs typeface="Calibri" pitchFamily="34" charset="0"/>
                </a:rPr>
                <a:t>bằng</a:t>
              </a:r>
              <a:r>
                <a:rPr lang="en-US" sz="3500" b="1" dirty="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sông</a:t>
              </a:r>
              <a:r>
                <a:rPr lang="en-US" sz="3500" b="1" dirty="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Hồng</a:t>
              </a:r>
              <a:r>
                <a:rPr lang="en-US" sz="3500" b="1" dirty="0">
                  <a:solidFill>
                    <a:prstClr val="white"/>
                  </a:solidFill>
                  <a:latin typeface="Calibri" pitchFamily="34" charset="0"/>
                  <a:cs typeface="Calibri" pitchFamily="34" charset="0"/>
                </a:rPr>
                <a:t>.</a:t>
              </a:r>
            </a:p>
          </p:txBody>
        </p:sp>
      </p:grpSp>
      <p:grpSp>
        <p:nvGrpSpPr>
          <p:cNvPr id="13" name="Group 91"/>
          <p:cNvGrpSpPr/>
          <p:nvPr/>
        </p:nvGrpSpPr>
        <p:grpSpPr>
          <a:xfrm>
            <a:off x="6807199" y="3784899"/>
            <a:ext cx="2620579" cy="1766919"/>
            <a:chOff x="525106" y="4915272"/>
            <a:chExt cx="3690697" cy="3096673"/>
          </a:xfrm>
        </p:grpSpPr>
        <p:grpSp>
          <p:nvGrpSpPr>
            <p:cNvPr id="14"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4" name="TextBox 12"/>
            <p:cNvSpPr txBox="1"/>
            <p:nvPr/>
          </p:nvSpPr>
          <p:spPr>
            <a:xfrm>
              <a:off x="725295" y="5074060"/>
              <a:ext cx="2967418" cy="2831872"/>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C</a:t>
              </a:r>
              <a:r>
                <a:rPr lang="en-US" sz="3500" b="1">
                  <a:solidFill>
                    <a:prstClr val="white"/>
                  </a:solidFill>
                  <a:latin typeface="Calibri" pitchFamily="34" charset="0"/>
                  <a:cs typeface="Calibri" pitchFamily="34" charset="0"/>
                </a:rPr>
                <a:t>. </a:t>
              </a:r>
              <a:endParaRPr lang="en-US" sz="3500" b="1" smtClean="0">
                <a:solidFill>
                  <a:prstClr val="white"/>
                </a:solidFill>
                <a:latin typeface="Calibri" pitchFamily="34" charset="0"/>
                <a:cs typeface="Calibri" pitchFamily="34" charset="0"/>
              </a:endParaRPr>
            </a:p>
            <a:p>
              <a:pPr algn="ctr"/>
              <a:r>
                <a:rPr lang="en-US" sz="3500" b="1" smtClean="0">
                  <a:solidFill>
                    <a:prstClr val="white"/>
                  </a:solidFill>
                  <a:latin typeface="Calibri" pitchFamily="34" charset="0"/>
                  <a:cs typeface="Calibri" pitchFamily="34" charset="0"/>
                </a:rPr>
                <a:t>Đông Nam Bộ.</a:t>
              </a:r>
              <a:endParaRPr lang="en-US" sz="3500" b="1" dirty="0">
                <a:solidFill>
                  <a:prstClr val="white"/>
                </a:solidFill>
                <a:latin typeface="Calibri" pitchFamily="34" charset="0"/>
                <a:cs typeface="Calibri" pitchFamily="34" charset="0"/>
              </a:endParaRPr>
            </a:p>
          </p:txBody>
        </p:sp>
      </p:grpSp>
      <p:grpSp>
        <p:nvGrpSpPr>
          <p:cNvPr id="15" name="Group 96"/>
          <p:cNvGrpSpPr/>
          <p:nvPr/>
        </p:nvGrpSpPr>
        <p:grpSpPr>
          <a:xfrm>
            <a:off x="9884981" y="3784901"/>
            <a:ext cx="2190619" cy="1766919"/>
            <a:chOff x="489303" y="4915272"/>
            <a:chExt cx="3726500" cy="3096673"/>
          </a:xfrm>
        </p:grpSpPr>
        <p:grpSp>
          <p:nvGrpSpPr>
            <p:cNvPr id="17"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9" name="TextBox 12"/>
            <p:cNvSpPr txBox="1"/>
            <p:nvPr/>
          </p:nvSpPr>
          <p:spPr>
            <a:xfrm>
              <a:off x="489303" y="4963531"/>
              <a:ext cx="3513287" cy="2831872"/>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D</a:t>
              </a:r>
              <a:r>
                <a:rPr lang="en-US" sz="3500" b="1">
                  <a:solidFill>
                    <a:prstClr val="white"/>
                  </a:solidFill>
                  <a:latin typeface="Calibri" pitchFamily="34" charset="0"/>
                  <a:cs typeface="Calibri" pitchFamily="34" charset="0"/>
                </a:rPr>
                <a:t>. </a:t>
              </a:r>
              <a:endParaRPr lang="en-US" sz="3500" b="1" smtClean="0">
                <a:solidFill>
                  <a:prstClr val="white"/>
                </a:solidFill>
                <a:latin typeface="Calibri" pitchFamily="34" charset="0"/>
                <a:cs typeface="Calibri" pitchFamily="34" charset="0"/>
              </a:endParaRPr>
            </a:p>
            <a:p>
              <a:pPr algn="ctr"/>
              <a:r>
                <a:rPr lang="en-US" sz="3500" b="1" smtClean="0">
                  <a:solidFill>
                    <a:prstClr val="white"/>
                  </a:solidFill>
                  <a:latin typeface="Calibri" pitchFamily="34" charset="0"/>
                  <a:cs typeface="Calibri" pitchFamily="34" charset="0"/>
                </a:rPr>
                <a:t>Bắc Trung Bộ.</a:t>
              </a:r>
              <a:endParaRPr lang="en-US" sz="3500" b="1" dirty="0">
                <a:solidFill>
                  <a:prstClr val="white"/>
                </a:solidFill>
                <a:latin typeface="Calibri" pitchFamily="34" charset="0"/>
                <a:cs typeface="Calibri" pitchFamily="34" charset="0"/>
              </a:endParaRPr>
            </a:p>
          </p:txBody>
        </p:sp>
      </p:grpSp>
      <p:pic>
        <p:nvPicPr>
          <p:cNvPr id="3" name="Picture 2"/>
          <p:cNvPicPr>
            <a:picLocks noChangeAspect="1"/>
          </p:cNvPicPr>
          <p:nvPr/>
        </p:nvPicPr>
        <p:blipFill>
          <a:blip r:embed="rId7"/>
          <a:stretch>
            <a:fillRect/>
          </a:stretch>
        </p:blipFill>
        <p:spPr>
          <a:xfrm>
            <a:off x="3602520" y="5675273"/>
            <a:ext cx="4986960" cy="1182727"/>
          </a:xfrm>
          <a:prstGeom prst="rect">
            <a:avLst/>
          </a:prstGeom>
        </p:spPr>
      </p:pic>
      <p:sp>
        <p:nvSpPr>
          <p:cNvPr id="111" name="TextBox 12"/>
          <p:cNvSpPr txBox="1"/>
          <p:nvPr/>
        </p:nvSpPr>
        <p:spPr>
          <a:xfrm>
            <a:off x="6372491" y="5732398"/>
            <a:ext cx="1198273" cy="769441"/>
          </a:xfrm>
          <a:prstGeom prst="rect">
            <a:avLst/>
          </a:prstGeom>
        </p:spPr>
        <p:txBody>
          <a:bodyPr wrap="square" lIns="0" tIns="0" rIns="0" bIns="0" rtlCol="0" anchor="t">
            <a:spAutoFit/>
          </a:bodyPr>
          <a:lstStyle/>
          <a:p>
            <a:pPr algn="ctr"/>
            <a:r>
              <a:rPr lang="en-US" sz="5000" b="1" dirty="0" smtClean="0">
                <a:solidFill>
                  <a:srgbClr val="FF0000"/>
                </a:solidFill>
                <a:latin typeface="Calibri" pitchFamily="34" charset="0"/>
                <a:cs typeface="Calibri" pitchFamily="34" charset="0"/>
              </a:rPr>
              <a:t>A</a:t>
            </a:r>
            <a:endParaRPr lang="en-US" sz="5000" b="1" dirty="0">
              <a:solidFill>
                <a:srgbClr val="FF0000"/>
              </a:solidFill>
              <a:latin typeface="Calibri" pitchFamily="34" charset="0"/>
              <a:cs typeface="Calibri" pitchFamily="34" charset="0"/>
            </a:endParaRPr>
          </a:p>
        </p:txBody>
      </p:sp>
      <p:pic>
        <p:nvPicPr>
          <p:cNvPr id="5" name="last-days-166612">
            <a:hlinkClick r:id="" action="ppaction://media"/>
          </p:cNvPr>
          <p:cNvPicPr>
            <a:picLocks noChangeAspect="1"/>
          </p:cNvPicPr>
          <p:nvPr>
            <a:videoFile r:link="rId1"/>
            <p:extLst>
              <p:ext uri="{DAA4B4D4-6D71-4841-9C94-3DE7FCFB9230}">
                <p14:media xmlns:p14="http://schemas.microsoft.com/office/powerpoint/2010/main">
                  <p14:trim st="7440"/>
                </p14:media>
              </p:ext>
            </p:extLst>
          </p:nvPr>
        </p:nvPicPr>
        <p:blipFill>
          <a:blip r:embed="rId8" cstate="print"/>
          <a:stretch>
            <a:fillRect/>
          </a:stretch>
        </p:blipFill>
        <p:spPr>
          <a:xfrm>
            <a:off x="12994169" y="837429"/>
            <a:ext cx="406400" cy="406400"/>
          </a:xfrm>
          <a:prstGeom prst="rect">
            <a:avLst/>
          </a:prstGeom>
        </p:spPr>
      </p:pic>
    </p:spTree>
    <p:extLst>
      <p:ext uri="{BB962C8B-B14F-4D97-AF65-F5344CB8AC3E}">
        <p14:creationId xmlns:p14="http://schemas.microsoft.com/office/powerpoint/2010/main" val="27637179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barn(inVertical)">
                                      <p:cBhvr>
                                        <p:cTn id="60" dur="500"/>
                                        <p:tgtEl>
                                          <p:spTgt spid="111"/>
                                        </p:tgtEl>
                                      </p:cBhvr>
                                    </p:animEffect>
                                  </p:childTnLst>
                                  <p:subTnLst>
                                    <p:audio>
                                      <p:cMediaNode>
                                        <p:cTn display="0" masterRel="sameClick">
                                          <p:stCondLst>
                                            <p:cond evt="begin" delay="0">
                                              <p:tn val="5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
                  </p:tgtEl>
                </p:cond>
              </p:nextCondLst>
            </p:seq>
            <p:video>
              <p:cMediaNode vol="80000">
                <p:cTn id="61" fill="hold" display="0">
                  <p:stCondLst>
                    <p:cond delay="indefinite"/>
                  </p:stCondLst>
                  <p:endCondLst>
                    <p:cond evt="onStopAudio" delay="0">
                      <p:tgtEl>
                        <p:sldTgt/>
                      </p:tgtEl>
                    </p:cond>
                  </p:endCondLst>
                </p:cTn>
                <p:tgtEl>
                  <p:spTgt spid="5"/>
                </p:tgtEl>
              </p:cMediaNode>
            </p:video>
          </p:childTnLst>
        </p:cTn>
      </p:par>
    </p:tnLst>
    <p:bldLst>
      <p:bldP spid="74" grpId="0"/>
      <p:bldP spid="11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2AB8A841-494C-4C05-B559-B83B93E270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1" y="-4919358"/>
            <a:ext cx="12339174" cy="12339174"/>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6">
              <a:extLst>
                <a:ext uri="{96DAC541-7B7A-43D3-8B79-37D633B846F1}">
                  <asvg:svgBlip xmlns="" xmlns:asvg="http://schemas.microsoft.com/office/drawing/2016/SVG/main" r:embed=""/>
                </a:ext>
              </a:extLst>
            </a:blip>
            <a:stretch>
              <a:fillRect/>
            </a:stretch>
          </a:blipFill>
        </p:spPr>
      </p:sp>
      <p:grpSp>
        <p:nvGrpSpPr>
          <p:cNvPr id="6"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lnSpc>
                  <a:spcPts val="2212"/>
                </a:lnSpc>
              </a:pPr>
              <a:endParaRPr sz="3500" b="1">
                <a:latin typeface="Calibri" pitchFamily="34" charset="0"/>
                <a:cs typeface="Calibri" pitchFamily="34" charset="0"/>
              </a:endParaRPr>
            </a:p>
          </p:txBody>
        </p:sp>
      </p:grpSp>
      <p:sp>
        <p:nvSpPr>
          <p:cNvPr id="18" name="Rectangle 17"/>
          <p:cNvSpPr/>
          <p:nvPr/>
        </p:nvSpPr>
        <p:spPr>
          <a:xfrm>
            <a:off x="0" y="0"/>
            <a:ext cx="12192000" cy="1497584"/>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sp>
        <p:nvSpPr>
          <p:cNvPr id="32" name="TextBox 12"/>
          <p:cNvSpPr txBox="1"/>
          <p:nvPr/>
        </p:nvSpPr>
        <p:spPr>
          <a:xfrm>
            <a:off x="1234377" y="406986"/>
            <a:ext cx="9969593" cy="1020664"/>
          </a:xfrm>
          <a:prstGeom prst="rect">
            <a:avLst/>
          </a:prstGeom>
        </p:spPr>
        <p:txBody>
          <a:bodyPr wrap="square" lIns="0" tIns="0" rIns="0" bIns="0" rtlCol="0" anchor="t">
            <a:spAutoFit/>
          </a:bodyPr>
          <a:lstStyle/>
          <a:p>
            <a:pPr algn="ctr">
              <a:lnSpc>
                <a:spcPts val="8492"/>
              </a:lnSpc>
            </a:pPr>
            <a:r>
              <a:rPr lang="en-US" sz="6000" b="1" dirty="0" err="1" smtClean="0">
                <a:solidFill>
                  <a:srgbClr val="FFFF00"/>
                </a:solidFill>
                <a:latin typeface="Calibri" pitchFamily="34" charset="0"/>
                <a:cs typeface="Calibri" pitchFamily="34" charset="0"/>
              </a:rPr>
              <a:t>Câu</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hỏi</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số</a:t>
            </a:r>
            <a:r>
              <a:rPr lang="en-US" sz="6000" b="1" dirty="0" smtClean="0">
                <a:solidFill>
                  <a:srgbClr val="FFFF00"/>
                </a:solidFill>
                <a:latin typeface="Calibri" pitchFamily="34" charset="0"/>
                <a:cs typeface="Calibri" pitchFamily="34" charset="0"/>
              </a:rPr>
              <a:t> 5</a:t>
            </a:r>
            <a:endParaRPr lang="en-US" sz="6000" b="1" dirty="0">
              <a:solidFill>
                <a:srgbClr val="FFFF00"/>
              </a:solidFill>
              <a:latin typeface="Calibri" pitchFamily="34" charset="0"/>
              <a:cs typeface="Calibri" pitchFamily="34" charset="0"/>
            </a:endParaRPr>
          </a:p>
        </p:txBody>
      </p:sp>
      <p:sp>
        <p:nvSpPr>
          <p:cNvPr id="67" name="Rectangle 66"/>
          <p:cNvSpPr/>
          <p:nvPr/>
        </p:nvSpPr>
        <p:spPr>
          <a:xfrm>
            <a:off x="0" y="1477100"/>
            <a:ext cx="12192000" cy="538090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grpSp>
        <p:nvGrpSpPr>
          <p:cNvPr id="9" name="Group 67"/>
          <p:cNvGrpSpPr/>
          <p:nvPr/>
        </p:nvGrpSpPr>
        <p:grpSpPr>
          <a:xfrm>
            <a:off x="452115" y="3795680"/>
            <a:ext cx="2169572" cy="1766919"/>
            <a:chOff x="525106" y="4915272"/>
            <a:chExt cx="3690697" cy="3096673"/>
          </a:xfrm>
        </p:grpSpPr>
        <p:grpSp>
          <p:nvGrpSpPr>
            <p:cNvPr id="10"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70" name="TextBox 12"/>
            <p:cNvSpPr txBox="1"/>
            <p:nvPr/>
          </p:nvSpPr>
          <p:spPr>
            <a:xfrm>
              <a:off x="725295" y="5074063"/>
              <a:ext cx="2967418" cy="2123679"/>
            </a:xfrm>
            <a:prstGeom prst="rect">
              <a:avLst/>
            </a:prstGeom>
          </p:spPr>
          <p:txBody>
            <a:bodyPr wrap="square" lIns="0" tIns="0" rIns="0" bIns="0" rtlCol="0" anchor="t">
              <a:spAutoFit/>
            </a:bodyPr>
            <a:lstStyle/>
            <a:p>
              <a:pPr algn="ctr">
                <a:lnSpc>
                  <a:spcPts val="3134"/>
                </a:lnSpc>
              </a:pPr>
              <a:r>
                <a:rPr lang="en-US" sz="3500" b="1" smtClean="0">
                  <a:solidFill>
                    <a:prstClr val="white"/>
                  </a:solidFill>
                  <a:latin typeface="Calibri" pitchFamily="34" charset="0"/>
                  <a:cs typeface="Calibri" pitchFamily="34" charset="0"/>
                </a:rPr>
                <a:t>A. </a:t>
              </a:r>
              <a:br>
                <a:rPr lang="en-US" sz="3500" b="1" smtClean="0">
                  <a:solidFill>
                    <a:prstClr val="white"/>
                  </a:solidFill>
                  <a:latin typeface="Calibri" pitchFamily="34" charset="0"/>
                  <a:cs typeface="Calibri" pitchFamily="34" charset="0"/>
                </a:rPr>
              </a:br>
              <a:r>
                <a:rPr lang="en-US" sz="3500" b="1" smtClean="0">
                  <a:solidFill>
                    <a:prstClr val="white"/>
                  </a:solidFill>
                  <a:latin typeface="Calibri" pitchFamily="34" charset="0"/>
                  <a:cs typeface="Calibri" pitchFamily="34" charset="0"/>
                </a:rPr>
                <a:t>Cà </a:t>
              </a:r>
            </a:p>
            <a:p>
              <a:pPr algn="ctr">
                <a:lnSpc>
                  <a:spcPts val="3134"/>
                </a:lnSpc>
              </a:pPr>
              <a:r>
                <a:rPr lang="en-US" sz="3500" b="1" smtClean="0">
                  <a:solidFill>
                    <a:prstClr val="white"/>
                  </a:solidFill>
                  <a:latin typeface="Calibri" pitchFamily="34" charset="0"/>
                  <a:cs typeface="Calibri" pitchFamily="34" charset="0"/>
                </a:rPr>
                <a:t>Mau.</a:t>
              </a:r>
              <a:endParaRPr lang="en-US" sz="3500" b="1" dirty="0">
                <a:solidFill>
                  <a:prstClr val="white"/>
                </a:solidFill>
                <a:latin typeface="Calibri" pitchFamily="34" charset="0"/>
                <a:cs typeface="Calibri" pitchFamily="34" charset="0"/>
              </a:endParaRPr>
            </a:p>
          </p:txBody>
        </p:sp>
      </p:grpSp>
      <p:sp>
        <p:nvSpPr>
          <p:cNvPr id="73" name="AutoShape 6"/>
          <p:cNvSpPr/>
          <p:nvPr/>
        </p:nvSpPr>
        <p:spPr>
          <a:xfrm flipV="1">
            <a:off x="1510632" y="3127527"/>
            <a:ext cx="0" cy="593871"/>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567559" y="1574429"/>
            <a:ext cx="10810213" cy="1077218"/>
          </a:xfrm>
          <a:prstGeom prst="rect">
            <a:avLst/>
          </a:prstGeom>
        </p:spPr>
        <p:txBody>
          <a:bodyPr wrap="square" lIns="0" tIns="0" rIns="0" bIns="0" rtlCol="0" anchor="t">
            <a:spAutoFit/>
          </a:bodyPr>
          <a:lstStyle/>
          <a:p>
            <a:pPr algn="just">
              <a:spcBef>
                <a:spcPct val="0"/>
              </a:spcBef>
              <a:defRPr/>
            </a:pPr>
            <a:r>
              <a:rPr lang="en-US" sz="3500" b="1" smtClean="0">
                <a:solidFill>
                  <a:srgbClr val="FF0000"/>
                </a:solidFill>
                <a:latin typeface="Calibri" pitchFamily="34" charset="0"/>
                <a:cs typeface="Calibri" pitchFamily="34" charset="0"/>
              </a:rPr>
              <a:t>Nhà máy nhiệt điện nào sau đây </a:t>
            </a:r>
            <a:r>
              <a:rPr lang="en-US" sz="3500" b="1" smtClean="0">
                <a:latin typeface="Calibri" pitchFamily="34" charset="0"/>
                <a:cs typeface="Calibri" pitchFamily="34" charset="0"/>
              </a:rPr>
              <a:t>không</a:t>
            </a:r>
            <a:r>
              <a:rPr lang="en-US" sz="3500" b="1" smtClean="0">
                <a:solidFill>
                  <a:srgbClr val="FF0000"/>
                </a:solidFill>
                <a:latin typeface="Calibri" pitchFamily="34" charset="0"/>
                <a:cs typeface="Calibri" pitchFamily="34" charset="0"/>
              </a:rPr>
              <a:t> sử dụng nguồn nhiên liệu chính là dầu khí?</a:t>
            </a:r>
            <a:endParaRPr lang="en-US" sz="3500" b="1" dirty="0">
              <a:solidFill>
                <a:srgbClr val="FF0000"/>
              </a:solidFill>
              <a:latin typeface="Calibri" pitchFamily="34" charset="0"/>
              <a:cs typeface="Calibri" pitchFamily="34" charset="0"/>
            </a:endParaRPr>
          </a:p>
        </p:txBody>
      </p:sp>
      <p:cxnSp>
        <p:nvCxnSpPr>
          <p:cNvPr id="75" name="Straight Connector 74"/>
          <p:cNvCxnSpPr>
            <a:stCxn id="73" idx="1"/>
          </p:cNvCxnSpPr>
          <p:nvPr/>
        </p:nvCxnSpPr>
        <p:spPr>
          <a:xfrm>
            <a:off x="1510633" y="312752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0857832" y="3127528"/>
            <a:ext cx="0" cy="508248"/>
          </a:xfrm>
          <a:prstGeom prst="line">
            <a:avLst/>
          </a:prstGeom>
          <a:ln w="38100" cap="rnd">
            <a:solidFill>
              <a:srgbClr val="000B5D"/>
            </a:solidFill>
            <a:prstDash val="solid"/>
            <a:headEnd type="triangle" w="lg" len="med"/>
            <a:tailEnd type="none" w="sm" len="sm"/>
          </a:ln>
        </p:spPr>
      </p:sp>
      <p:sp>
        <p:nvSpPr>
          <p:cNvPr id="79" name="AutoShape 22"/>
          <p:cNvSpPr/>
          <p:nvPr/>
        </p:nvSpPr>
        <p:spPr>
          <a:xfrm>
            <a:off x="714917" y="1488198"/>
            <a:ext cx="10880051" cy="44450"/>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4340270" y="3127529"/>
            <a:ext cx="0" cy="620843"/>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7765950" y="3127529"/>
            <a:ext cx="0" cy="620843"/>
          </a:xfrm>
          <a:prstGeom prst="line">
            <a:avLst/>
          </a:prstGeom>
          <a:ln w="38100" cap="rnd">
            <a:solidFill>
              <a:srgbClr val="000B5D"/>
            </a:solidFill>
            <a:prstDash val="solid"/>
            <a:headEnd type="triangle" w="lg" len="med"/>
            <a:tailEnd type="none" w="sm" len="sm"/>
          </a:ln>
        </p:spPr>
      </p:sp>
      <p:grpSp>
        <p:nvGrpSpPr>
          <p:cNvPr id="11" name="Group 81"/>
          <p:cNvGrpSpPr/>
          <p:nvPr/>
        </p:nvGrpSpPr>
        <p:grpSpPr>
          <a:xfrm>
            <a:off x="3367628" y="3784897"/>
            <a:ext cx="2169572" cy="1766919"/>
            <a:chOff x="525106" y="4915272"/>
            <a:chExt cx="3690697" cy="3096673"/>
          </a:xfrm>
        </p:grpSpPr>
        <p:grpSp>
          <p:nvGrpSpPr>
            <p:cNvPr id="12"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84" name="TextBox 12"/>
            <p:cNvSpPr txBox="1"/>
            <p:nvPr/>
          </p:nvSpPr>
          <p:spPr>
            <a:xfrm>
              <a:off x="725295" y="5074063"/>
              <a:ext cx="2967418" cy="2123679"/>
            </a:xfrm>
            <a:prstGeom prst="rect">
              <a:avLst/>
            </a:prstGeom>
          </p:spPr>
          <p:txBody>
            <a:bodyPr wrap="square" lIns="0" tIns="0" rIns="0" bIns="0" rtlCol="0" anchor="t">
              <a:spAutoFit/>
            </a:bodyPr>
            <a:lstStyle/>
            <a:p>
              <a:pPr algn="ctr">
                <a:lnSpc>
                  <a:spcPts val="3134"/>
                </a:lnSpc>
              </a:pPr>
              <a:r>
                <a:rPr lang="en-US" sz="3500" b="1" dirty="0" smtClean="0">
                  <a:solidFill>
                    <a:prstClr val="white"/>
                  </a:solidFill>
                  <a:latin typeface="Calibri" pitchFamily="34" charset="0"/>
                  <a:cs typeface="Calibri" pitchFamily="34" charset="0"/>
                </a:rPr>
                <a:t>B. </a:t>
              </a:r>
              <a:r>
                <a:rPr lang="en-US" sz="3500" b="1" smtClean="0">
                  <a:solidFill>
                    <a:prstClr val="white"/>
                  </a:solidFill>
                  <a:latin typeface="Calibri" pitchFamily="34" charset="0"/>
                  <a:cs typeface="Calibri" pitchFamily="34" charset="0"/>
                </a:rPr>
                <a:t/>
              </a:r>
              <a:br>
                <a:rPr lang="en-US" sz="3500" b="1" smtClean="0">
                  <a:solidFill>
                    <a:prstClr val="white"/>
                  </a:solidFill>
                  <a:latin typeface="Calibri" pitchFamily="34" charset="0"/>
                  <a:cs typeface="Calibri" pitchFamily="34" charset="0"/>
                </a:rPr>
              </a:br>
              <a:r>
                <a:rPr lang="en-US" sz="3500" b="1" smtClean="0">
                  <a:solidFill>
                    <a:prstClr val="white"/>
                  </a:solidFill>
                  <a:latin typeface="Calibri" pitchFamily="34" charset="0"/>
                  <a:cs typeface="Calibri" pitchFamily="34" charset="0"/>
                </a:rPr>
                <a:t>Bà</a:t>
              </a:r>
            </a:p>
            <a:p>
              <a:pPr algn="ctr">
                <a:lnSpc>
                  <a:spcPts val="3134"/>
                </a:lnSpc>
              </a:pPr>
              <a:r>
                <a:rPr lang="en-US" sz="3500" b="1" smtClean="0">
                  <a:solidFill>
                    <a:prstClr val="white"/>
                  </a:solidFill>
                  <a:latin typeface="Calibri" pitchFamily="34" charset="0"/>
                  <a:cs typeface="Calibri" pitchFamily="34" charset="0"/>
                </a:rPr>
                <a:t>Rịa</a:t>
              </a:r>
              <a:endParaRPr lang="en-US" sz="3500" b="1" dirty="0">
                <a:solidFill>
                  <a:prstClr val="white"/>
                </a:solidFill>
                <a:latin typeface="Calibri" pitchFamily="34" charset="0"/>
                <a:cs typeface="Calibri" pitchFamily="34" charset="0"/>
              </a:endParaRPr>
            </a:p>
          </p:txBody>
        </p:sp>
      </p:grpSp>
      <p:grpSp>
        <p:nvGrpSpPr>
          <p:cNvPr id="13" name="Group 91"/>
          <p:cNvGrpSpPr/>
          <p:nvPr/>
        </p:nvGrpSpPr>
        <p:grpSpPr>
          <a:xfrm>
            <a:off x="6807200" y="3784897"/>
            <a:ext cx="2169572" cy="1766919"/>
            <a:chOff x="525106" y="4915272"/>
            <a:chExt cx="3690697" cy="3096673"/>
          </a:xfrm>
        </p:grpSpPr>
        <p:grpSp>
          <p:nvGrpSpPr>
            <p:cNvPr id="14"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94" name="TextBox 12"/>
            <p:cNvSpPr txBox="1"/>
            <p:nvPr/>
          </p:nvSpPr>
          <p:spPr>
            <a:xfrm>
              <a:off x="725295" y="5074063"/>
              <a:ext cx="2967418" cy="2123679"/>
            </a:xfrm>
            <a:prstGeom prst="rect">
              <a:avLst/>
            </a:prstGeom>
          </p:spPr>
          <p:txBody>
            <a:bodyPr wrap="square" lIns="0" tIns="0" rIns="0" bIns="0" rtlCol="0" anchor="t">
              <a:spAutoFit/>
            </a:bodyPr>
            <a:lstStyle/>
            <a:p>
              <a:pPr algn="ctr">
                <a:lnSpc>
                  <a:spcPts val="3134"/>
                </a:lnSpc>
              </a:pPr>
              <a:r>
                <a:rPr lang="en-US" sz="3500" b="1" dirty="0" smtClean="0">
                  <a:solidFill>
                    <a:prstClr val="white"/>
                  </a:solidFill>
                  <a:latin typeface="Calibri" pitchFamily="34" charset="0"/>
                  <a:cs typeface="Calibri" pitchFamily="34" charset="0"/>
                </a:rPr>
                <a:t>C.</a:t>
              </a:r>
              <a:br>
                <a:rPr lang="en-US" sz="3500" b="1" dirty="0" smtClean="0">
                  <a:solidFill>
                    <a:prstClr val="white"/>
                  </a:solidFill>
                  <a:latin typeface="Calibri" pitchFamily="34" charset="0"/>
                  <a:cs typeface="Calibri" pitchFamily="34" charset="0"/>
                </a:rPr>
              </a:br>
              <a:r>
                <a:rPr lang="en-US" sz="3500" b="1" smtClean="0">
                  <a:solidFill>
                    <a:prstClr val="white"/>
                  </a:solidFill>
                  <a:latin typeface="Calibri" pitchFamily="34" charset="0"/>
                  <a:cs typeface="Calibri" pitchFamily="34" charset="0"/>
                </a:rPr>
                <a:t> Phú</a:t>
              </a:r>
            </a:p>
            <a:p>
              <a:pPr algn="ctr">
                <a:lnSpc>
                  <a:spcPts val="3134"/>
                </a:lnSpc>
              </a:pPr>
              <a:r>
                <a:rPr lang="en-US" sz="3500" b="1" smtClean="0">
                  <a:solidFill>
                    <a:prstClr val="white"/>
                  </a:solidFill>
                  <a:latin typeface="Calibri" pitchFamily="34" charset="0"/>
                  <a:cs typeface="Calibri" pitchFamily="34" charset="0"/>
                </a:rPr>
                <a:t>Mỹ</a:t>
              </a:r>
              <a:endParaRPr lang="en-US" sz="3500" b="1" dirty="0">
                <a:solidFill>
                  <a:prstClr val="white"/>
                </a:solidFill>
                <a:latin typeface="Calibri" pitchFamily="34" charset="0"/>
                <a:cs typeface="Calibri" pitchFamily="34" charset="0"/>
              </a:endParaRPr>
            </a:p>
          </p:txBody>
        </p:sp>
      </p:grpSp>
      <p:grpSp>
        <p:nvGrpSpPr>
          <p:cNvPr id="15" name="Group 96"/>
          <p:cNvGrpSpPr/>
          <p:nvPr/>
        </p:nvGrpSpPr>
        <p:grpSpPr>
          <a:xfrm>
            <a:off x="9906028" y="3784897"/>
            <a:ext cx="2169572" cy="1766919"/>
            <a:chOff x="525106" y="4915272"/>
            <a:chExt cx="3690697" cy="3096673"/>
          </a:xfrm>
        </p:grpSpPr>
        <p:grpSp>
          <p:nvGrpSpPr>
            <p:cNvPr id="17"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99" name="TextBox 12"/>
            <p:cNvSpPr txBox="1"/>
            <p:nvPr/>
          </p:nvSpPr>
          <p:spPr>
            <a:xfrm>
              <a:off x="725295" y="5074063"/>
              <a:ext cx="2967418" cy="2090191"/>
            </a:xfrm>
            <a:prstGeom prst="rect">
              <a:avLst/>
            </a:prstGeom>
          </p:spPr>
          <p:txBody>
            <a:bodyPr wrap="square" lIns="0" tIns="0" rIns="0" bIns="0" rtlCol="0" anchor="t">
              <a:spAutoFit/>
            </a:bodyPr>
            <a:lstStyle/>
            <a:p>
              <a:pPr algn="ctr">
                <a:lnSpc>
                  <a:spcPts val="3134"/>
                </a:lnSpc>
              </a:pPr>
              <a:r>
                <a:rPr lang="en-US" sz="3500" b="1" dirty="0" smtClean="0">
                  <a:solidFill>
                    <a:prstClr val="white"/>
                  </a:solidFill>
                  <a:latin typeface="Calibri" pitchFamily="34" charset="0"/>
                  <a:cs typeface="Calibri" pitchFamily="34" charset="0"/>
                </a:rPr>
                <a:t>D.</a:t>
              </a:r>
            </a:p>
            <a:p>
              <a:pPr algn="ctr">
                <a:lnSpc>
                  <a:spcPts val="3134"/>
                </a:lnSpc>
              </a:pPr>
              <a:r>
                <a:rPr lang="en-US" sz="3500" b="1" smtClean="0">
                  <a:solidFill>
                    <a:prstClr val="white"/>
                  </a:solidFill>
                  <a:latin typeface="Calibri" pitchFamily="34" charset="0"/>
                  <a:cs typeface="Calibri" pitchFamily="34" charset="0"/>
                </a:rPr>
                <a:t>Mông Dương.</a:t>
              </a:r>
              <a:endParaRPr lang="en-US" sz="3500" b="1" dirty="0">
                <a:solidFill>
                  <a:prstClr val="white"/>
                </a:solidFill>
                <a:latin typeface="Calibri" pitchFamily="34" charset="0"/>
                <a:cs typeface="Calibri" pitchFamily="34" charset="0"/>
              </a:endParaRPr>
            </a:p>
          </p:txBody>
        </p:sp>
      </p:grpSp>
      <p:pic>
        <p:nvPicPr>
          <p:cNvPr id="3" name="Picture 2"/>
          <p:cNvPicPr>
            <a:picLocks noChangeAspect="1"/>
          </p:cNvPicPr>
          <p:nvPr/>
        </p:nvPicPr>
        <p:blipFill>
          <a:blip r:embed="rId7"/>
          <a:stretch>
            <a:fillRect/>
          </a:stretch>
        </p:blipFill>
        <p:spPr>
          <a:xfrm>
            <a:off x="3602520" y="5675273"/>
            <a:ext cx="4986960" cy="1182727"/>
          </a:xfrm>
          <a:prstGeom prst="rect">
            <a:avLst/>
          </a:prstGeom>
        </p:spPr>
      </p:pic>
      <p:sp>
        <p:nvSpPr>
          <p:cNvPr id="111" name="TextBox 12"/>
          <p:cNvSpPr txBox="1"/>
          <p:nvPr/>
        </p:nvSpPr>
        <p:spPr>
          <a:xfrm>
            <a:off x="6372491" y="5606270"/>
            <a:ext cx="1198273" cy="986809"/>
          </a:xfrm>
          <a:prstGeom prst="rect">
            <a:avLst/>
          </a:prstGeom>
        </p:spPr>
        <p:txBody>
          <a:bodyPr wrap="square" lIns="0" tIns="0" rIns="0" bIns="0" rtlCol="0" anchor="t">
            <a:spAutoFit/>
          </a:bodyPr>
          <a:lstStyle/>
          <a:p>
            <a:pPr algn="ctr">
              <a:lnSpc>
                <a:spcPts val="8492"/>
              </a:lnSpc>
            </a:pPr>
            <a:r>
              <a:rPr lang="en-US" sz="5000" b="1" dirty="0" smtClean="0">
                <a:solidFill>
                  <a:srgbClr val="FF0000"/>
                </a:solidFill>
                <a:latin typeface="Calibri" pitchFamily="34" charset="0"/>
                <a:cs typeface="Calibri" pitchFamily="34" charset="0"/>
              </a:rPr>
              <a:t>D</a:t>
            </a:r>
            <a:endParaRPr lang="en-US" sz="5000" b="1" dirty="0">
              <a:solidFill>
                <a:srgbClr val="FF0000"/>
              </a:solidFill>
              <a:latin typeface="Calibri" pitchFamily="34" charset="0"/>
              <a:cs typeface="Calibri" pitchFamily="34" charset="0"/>
            </a:endParaRPr>
          </a:p>
        </p:txBody>
      </p:sp>
      <p:pic>
        <p:nvPicPr>
          <p:cNvPr id="5" name="last-days-166612">
            <a:hlinkClick r:id="" action="ppaction://media"/>
          </p:cNvPr>
          <p:cNvPicPr>
            <a:picLocks noChangeAspect="1"/>
          </p:cNvPicPr>
          <p:nvPr>
            <a:videoFile r:link="rId1"/>
            <p:extLst>
              <p:ext uri="{DAA4B4D4-6D71-4841-9C94-3DE7FCFB9230}">
                <p14:media xmlns:p14="http://schemas.microsoft.com/office/powerpoint/2010/main">
                  <p14:trim st="7440"/>
                </p14:media>
              </p:ext>
            </p:extLst>
          </p:nvPr>
        </p:nvPicPr>
        <p:blipFill>
          <a:blip r:embed="rId8" cstate="print"/>
          <a:stretch>
            <a:fillRect/>
          </a:stretch>
        </p:blipFill>
        <p:spPr>
          <a:xfrm>
            <a:off x="12994169" y="837429"/>
            <a:ext cx="406400" cy="406400"/>
          </a:xfrm>
          <a:prstGeom prst="rect">
            <a:avLst/>
          </a:prstGeom>
        </p:spPr>
      </p:pic>
    </p:spTree>
    <p:extLst>
      <p:ext uri="{BB962C8B-B14F-4D97-AF65-F5344CB8AC3E}">
        <p14:creationId xmlns:p14="http://schemas.microsoft.com/office/powerpoint/2010/main" val="15546266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barn(inVertical)">
                                      <p:cBhvr>
                                        <p:cTn id="60" dur="500"/>
                                        <p:tgtEl>
                                          <p:spTgt spid="111"/>
                                        </p:tgtEl>
                                      </p:cBhvr>
                                    </p:animEffect>
                                  </p:childTnLst>
                                  <p:subTnLst>
                                    <p:audio>
                                      <p:cMediaNode>
                                        <p:cTn display="0" masterRel="sameClick">
                                          <p:stCondLst>
                                            <p:cond evt="begin" delay="0">
                                              <p:tn val="5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
                  </p:tgtEl>
                </p:cond>
              </p:nextCondLst>
            </p:seq>
            <p:video>
              <p:cMediaNode vol="80000">
                <p:cTn id="61" fill="hold" display="0">
                  <p:stCondLst>
                    <p:cond delay="indefinite"/>
                  </p:stCondLst>
                  <p:endCondLst>
                    <p:cond evt="onStopAudio" delay="0">
                      <p:tgtEl>
                        <p:sldTgt/>
                      </p:tgtEl>
                    </p:cond>
                  </p:endCondLst>
                </p:cTn>
                <p:tgtEl>
                  <p:spTgt spid="5"/>
                </p:tgtEl>
              </p:cMediaNode>
            </p:video>
          </p:childTnLst>
        </p:cTn>
      </p:par>
    </p:tnLst>
    <p:bldLst>
      <p:bldP spid="74" grpId="0"/>
      <p:bldP spid="11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2AB8A841-494C-4C05-B559-B83B93E270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1" y="-4919358"/>
            <a:ext cx="12339174" cy="12339174"/>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6">
              <a:extLst>
                <a:ext uri="{96DAC541-7B7A-43D3-8B79-37D633B846F1}">
                  <asvg:svgBlip xmlns="" xmlns:asvg="http://schemas.microsoft.com/office/drawing/2016/SVG/main" r:embed=""/>
                </a:ext>
              </a:extLst>
            </a:blip>
            <a:stretch>
              <a:fillRect/>
            </a:stretch>
          </a:blipFill>
        </p:spPr>
      </p:sp>
      <p:grpSp>
        <p:nvGrpSpPr>
          <p:cNvPr id="6"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lnSpc>
                  <a:spcPts val="2212"/>
                </a:lnSpc>
              </a:pPr>
              <a:endParaRPr sz="3500" b="1">
                <a:latin typeface="Calibri" pitchFamily="34" charset="0"/>
                <a:cs typeface="Calibri" pitchFamily="34" charset="0"/>
              </a:endParaRPr>
            </a:p>
          </p:txBody>
        </p:sp>
      </p:grpSp>
      <p:sp>
        <p:nvSpPr>
          <p:cNvPr id="18" name="Rectangle 17"/>
          <p:cNvSpPr/>
          <p:nvPr/>
        </p:nvSpPr>
        <p:spPr>
          <a:xfrm>
            <a:off x="0" y="0"/>
            <a:ext cx="12192000" cy="1497584"/>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sp>
        <p:nvSpPr>
          <p:cNvPr id="32" name="TextBox 12"/>
          <p:cNvSpPr txBox="1"/>
          <p:nvPr/>
        </p:nvSpPr>
        <p:spPr>
          <a:xfrm>
            <a:off x="1234377" y="406986"/>
            <a:ext cx="9969593" cy="1020664"/>
          </a:xfrm>
          <a:prstGeom prst="rect">
            <a:avLst/>
          </a:prstGeom>
        </p:spPr>
        <p:txBody>
          <a:bodyPr wrap="square" lIns="0" tIns="0" rIns="0" bIns="0" rtlCol="0" anchor="t">
            <a:spAutoFit/>
          </a:bodyPr>
          <a:lstStyle/>
          <a:p>
            <a:pPr algn="ctr">
              <a:lnSpc>
                <a:spcPts val="8492"/>
              </a:lnSpc>
            </a:pPr>
            <a:r>
              <a:rPr lang="en-US" sz="6000" b="1" dirty="0" err="1" smtClean="0">
                <a:solidFill>
                  <a:srgbClr val="FFFF00"/>
                </a:solidFill>
                <a:latin typeface="Calibri" pitchFamily="34" charset="0"/>
                <a:cs typeface="Calibri" pitchFamily="34" charset="0"/>
              </a:rPr>
              <a:t>Câu</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hỏi</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số</a:t>
            </a:r>
            <a:r>
              <a:rPr lang="en-US" sz="6000" b="1" dirty="0" smtClean="0">
                <a:solidFill>
                  <a:srgbClr val="FFFF00"/>
                </a:solidFill>
                <a:latin typeface="Calibri" pitchFamily="34" charset="0"/>
                <a:cs typeface="Calibri" pitchFamily="34" charset="0"/>
              </a:rPr>
              <a:t> 6</a:t>
            </a:r>
            <a:endParaRPr lang="en-US" sz="6000" b="1" dirty="0">
              <a:solidFill>
                <a:srgbClr val="FFFF00"/>
              </a:solidFill>
              <a:latin typeface="Calibri" pitchFamily="34" charset="0"/>
              <a:cs typeface="Calibri" pitchFamily="34" charset="0"/>
            </a:endParaRPr>
          </a:p>
        </p:txBody>
      </p:sp>
      <p:sp>
        <p:nvSpPr>
          <p:cNvPr id="67" name="Rectangle 66"/>
          <p:cNvSpPr/>
          <p:nvPr/>
        </p:nvSpPr>
        <p:spPr>
          <a:xfrm>
            <a:off x="0" y="1477100"/>
            <a:ext cx="12192000" cy="538090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grpSp>
        <p:nvGrpSpPr>
          <p:cNvPr id="9" name="Group 67"/>
          <p:cNvGrpSpPr/>
          <p:nvPr/>
        </p:nvGrpSpPr>
        <p:grpSpPr>
          <a:xfrm>
            <a:off x="452115" y="3795680"/>
            <a:ext cx="2169572" cy="1766919"/>
            <a:chOff x="525106" y="4915272"/>
            <a:chExt cx="3690697" cy="3096673"/>
          </a:xfrm>
        </p:grpSpPr>
        <p:grpSp>
          <p:nvGrpSpPr>
            <p:cNvPr id="10"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70" name="TextBox 12"/>
            <p:cNvSpPr txBox="1"/>
            <p:nvPr/>
          </p:nvSpPr>
          <p:spPr>
            <a:xfrm>
              <a:off x="725295" y="5074063"/>
              <a:ext cx="2967418" cy="2090191"/>
            </a:xfrm>
            <a:prstGeom prst="rect">
              <a:avLst/>
            </a:prstGeom>
          </p:spPr>
          <p:txBody>
            <a:bodyPr wrap="square" lIns="0" tIns="0" rIns="0" bIns="0" rtlCol="0" anchor="t">
              <a:spAutoFit/>
            </a:bodyPr>
            <a:lstStyle/>
            <a:p>
              <a:pPr algn="ctr">
                <a:lnSpc>
                  <a:spcPts val="3134"/>
                </a:lnSpc>
              </a:pPr>
              <a:r>
                <a:rPr lang="vi-VN" sz="3500" b="1" dirty="0">
                  <a:solidFill>
                    <a:prstClr val="white"/>
                  </a:solidFill>
                  <a:latin typeface="Calibri" pitchFamily="34" charset="0"/>
                  <a:cs typeface="Calibri" pitchFamily="34" charset="0"/>
                </a:rPr>
                <a:t>A. </a:t>
              </a:r>
              <a:r>
                <a:rPr lang="en-US" sz="3500" b="1" smtClean="0">
                  <a:solidFill>
                    <a:prstClr val="white"/>
                  </a:solidFill>
                  <a:latin typeface="Calibri" pitchFamily="34" charset="0"/>
                  <a:cs typeface="Calibri" pitchFamily="34" charset="0"/>
                </a:rPr>
                <a:t/>
              </a:r>
              <a:br>
                <a:rPr lang="en-US" sz="3500" b="1" smtClean="0">
                  <a:solidFill>
                    <a:prstClr val="white"/>
                  </a:solidFill>
                  <a:latin typeface="Calibri" pitchFamily="34" charset="0"/>
                  <a:cs typeface="Calibri" pitchFamily="34" charset="0"/>
                </a:rPr>
              </a:br>
              <a:r>
                <a:rPr lang="en-US" sz="3500" b="1" smtClean="0">
                  <a:solidFill>
                    <a:prstClr val="white"/>
                  </a:solidFill>
                  <a:latin typeface="Calibri" pitchFamily="34" charset="0"/>
                  <a:cs typeface="Calibri" pitchFamily="34" charset="0"/>
                </a:rPr>
                <a:t>Thanh Hóa</a:t>
              </a:r>
              <a:r>
                <a:rPr lang="vi-VN" sz="3500" b="1" smtClean="0">
                  <a:solidFill>
                    <a:prstClr val="white"/>
                  </a:solidFill>
                  <a:latin typeface="Calibri" pitchFamily="34" charset="0"/>
                  <a:cs typeface="Calibri" pitchFamily="34" charset="0"/>
                </a:rPr>
                <a:t>.</a:t>
              </a:r>
              <a:endParaRPr lang="en-US" sz="3500" b="1" dirty="0">
                <a:solidFill>
                  <a:prstClr val="white"/>
                </a:solidFill>
                <a:latin typeface="Calibri" pitchFamily="34" charset="0"/>
                <a:cs typeface="Calibri" pitchFamily="34" charset="0"/>
              </a:endParaRPr>
            </a:p>
          </p:txBody>
        </p:sp>
      </p:grpSp>
      <p:sp>
        <p:nvSpPr>
          <p:cNvPr id="73" name="AutoShape 6"/>
          <p:cNvSpPr/>
          <p:nvPr/>
        </p:nvSpPr>
        <p:spPr>
          <a:xfrm flipV="1">
            <a:off x="1510632" y="3127527"/>
            <a:ext cx="0" cy="593871"/>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441434" y="1574428"/>
            <a:ext cx="10936338" cy="1077218"/>
          </a:xfrm>
          <a:prstGeom prst="rect">
            <a:avLst/>
          </a:prstGeom>
        </p:spPr>
        <p:txBody>
          <a:bodyPr wrap="square" lIns="0" tIns="0" rIns="0" bIns="0" rtlCol="0" anchor="t">
            <a:spAutoFit/>
          </a:bodyPr>
          <a:lstStyle/>
          <a:p>
            <a:pPr algn="just">
              <a:spcBef>
                <a:spcPct val="0"/>
              </a:spcBef>
              <a:defRPr/>
            </a:pPr>
            <a:r>
              <a:rPr lang="en-US" sz="3500" b="1" smtClean="0">
                <a:solidFill>
                  <a:srgbClr val="FF0000"/>
                </a:solidFill>
                <a:latin typeface="Calibri" pitchFamily="34" charset="0"/>
                <a:cs typeface="Calibri" pitchFamily="34" charset="0"/>
              </a:rPr>
              <a:t>Một số khu công nghiệp xanh đang được hình thành và phát triển ở địa phương nào sau đây?</a:t>
            </a:r>
            <a:endParaRPr lang="en-US" sz="3500" b="1" dirty="0">
              <a:solidFill>
                <a:srgbClr val="FF0000"/>
              </a:solidFill>
              <a:latin typeface="Calibri" pitchFamily="34" charset="0"/>
              <a:cs typeface="Calibri" pitchFamily="34" charset="0"/>
            </a:endParaRPr>
          </a:p>
        </p:txBody>
      </p:sp>
      <p:cxnSp>
        <p:nvCxnSpPr>
          <p:cNvPr id="75" name="Straight Connector 74"/>
          <p:cNvCxnSpPr>
            <a:stCxn id="73" idx="1"/>
          </p:cNvCxnSpPr>
          <p:nvPr/>
        </p:nvCxnSpPr>
        <p:spPr>
          <a:xfrm>
            <a:off x="1510633" y="312752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0857832" y="3127528"/>
            <a:ext cx="0" cy="508248"/>
          </a:xfrm>
          <a:prstGeom prst="line">
            <a:avLst/>
          </a:prstGeom>
          <a:ln w="38100" cap="rnd">
            <a:solidFill>
              <a:srgbClr val="000B5D"/>
            </a:solidFill>
            <a:prstDash val="solid"/>
            <a:headEnd type="triangle" w="lg" len="med"/>
            <a:tailEnd type="none" w="sm" len="sm"/>
          </a:ln>
        </p:spPr>
      </p:sp>
      <p:sp>
        <p:nvSpPr>
          <p:cNvPr id="79" name="AutoShape 22"/>
          <p:cNvSpPr/>
          <p:nvPr/>
        </p:nvSpPr>
        <p:spPr>
          <a:xfrm>
            <a:off x="714917" y="1488198"/>
            <a:ext cx="10880051" cy="44450"/>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4340270" y="3127529"/>
            <a:ext cx="0" cy="620843"/>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7765950" y="3127529"/>
            <a:ext cx="0" cy="620843"/>
          </a:xfrm>
          <a:prstGeom prst="line">
            <a:avLst/>
          </a:prstGeom>
          <a:ln w="38100" cap="rnd">
            <a:solidFill>
              <a:srgbClr val="000B5D"/>
            </a:solidFill>
            <a:prstDash val="solid"/>
            <a:headEnd type="triangle" w="lg" len="med"/>
            <a:tailEnd type="none" w="sm" len="sm"/>
          </a:ln>
        </p:spPr>
      </p:sp>
      <p:grpSp>
        <p:nvGrpSpPr>
          <p:cNvPr id="11" name="Group 81"/>
          <p:cNvGrpSpPr/>
          <p:nvPr/>
        </p:nvGrpSpPr>
        <p:grpSpPr>
          <a:xfrm>
            <a:off x="3367628" y="3784897"/>
            <a:ext cx="2169572" cy="1766919"/>
            <a:chOff x="525106" y="4915272"/>
            <a:chExt cx="3690697" cy="3096673"/>
          </a:xfrm>
        </p:grpSpPr>
        <p:grpSp>
          <p:nvGrpSpPr>
            <p:cNvPr id="12"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84" name="TextBox 12"/>
            <p:cNvSpPr txBox="1"/>
            <p:nvPr/>
          </p:nvSpPr>
          <p:spPr>
            <a:xfrm>
              <a:off x="725295" y="5074063"/>
              <a:ext cx="2967418" cy="2090191"/>
            </a:xfrm>
            <a:prstGeom prst="rect">
              <a:avLst/>
            </a:prstGeom>
          </p:spPr>
          <p:txBody>
            <a:bodyPr wrap="square" lIns="0" tIns="0" rIns="0" bIns="0" rtlCol="0" anchor="t">
              <a:spAutoFit/>
            </a:bodyPr>
            <a:lstStyle/>
            <a:p>
              <a:pPr algn="ctr">
                <a:lnSpc>
                  <a:spcPts val="3134"/>
                </a:lnSpc>
              </a:pPr>
              <a:r>
                <a:rPr lang="en-US" sz="3500" b="1" dirty="0">
                  <a:solidFill>
                    <a:prstClr val="white"/>
                  </a:solidFill>
                  <a:latin typeface="Calibri" pitchFamily="34" charset="0"/>
                  <a:cs typeface="Calibri" pitchFamily="34" charset="0"/>
                </a:rPr>
                <a:t>B. </a:t>
              </a:r>
              <a:r>
                <a:rPr lang="en-US" sz="3500" b="1" smtClean="0">
                  <a:solidFill>
                    <a:prstClr val="white"/>
                  </a:solidFill>
                  <a:latin typeface="Calibri" pitchFamily="34" charset="0"/>
                  <a:cs typeface="Calibri" pitchFamily="34" charset="0"/>
                </a:rPr>
                <a:t/>
              </a:r>
              <a:br>
                <a:rPr lang="en-US" sz="3500" b="1" smtClean="0">
                  <a:solidFill>
                    <a:prstClr val="white"/>
                  </a:solidFill>
                  <a:latin typeface="Calibri" pitchFamily="34" charset="0"/>
                  <a:cs typeface="Calibri" pitchFamily="34" charset="0"/>
                </a:rPr>
              </a:br>
              <a:r>
                <a:rPr lang="en-US" sz="3500" b="1" smtClean="0">
                  <a:solidFill>
                    <a:prstClr val="white"/>
                  </a:solidFill>
                  <a:latin typeface="Calibri" pitchFamily="34" charset="0"/>
                  <a:cs typeface="Calibri" pitchFamily="34" charset="0"/>
                </a:rPr>
                <a:t>Quảng Ninh</a:t>
              </a:r>
              <a:endParaRPr lang="en-US" sz="3500" b="1" dirty="0">
                <a:solidFill>
                  <a:prstClr val="white"/>
                </a:solidFill>
                <a:latin typeface="Calibri" pitchFamily="34" charset="0"/>
                <a:cs typeface="Calibri" pitchFamily="34" charset="0"/>
              </a:endParaRPr>
            </a:p>
          </p:txBody>
        </p:sp>
      </p:grpSp>
      <p:grpSp>
        <p:nvGrpSpPr>
          <p:cNvPr id="13" name="Group 91"/>
          <p:cNvGrpSpPr/>
          <p:nvPr/>
        </p:nvGrpSpPr>
        <p:grpSpPr>
          <a:xfrm>
            <a:off x="6807200" y="3784899"/>
            <a:ext cx="2169572" cy="1766919"/>
            <a:chOff x="525106" y="4915272"/>
            <a:chExt cx="3690697" cy="3096673"/>
          </a:xfrm>
        </p:grpSpPr>
        <p:grpSp>
          <p:nvGrpSpPr>
            <p:cNvPr id="14"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94" name="TextBox 12"/>
            <p:cNvSpPr txBox="1"/>
            <p:nvPr/>
          </p:nvSpPr>
          <p:spPr>
            <a:xfrm>
              <a:off x="725295" y="5074060"/>
              <a:ext cx="2967418" cy="2090191"/>
            </a:xfrm>
            <a:prstGeom prst="rect">
              <a:avLst/>
            </a:prstGeom>
          </p:spPr>
          <p:txBody>
            <a:bodyPr wrap="square" lIns="0" tIns="0" rIns="0" bIns="0" rtlCol="0" anchor="t">
              <a:spAutoFit/>
            </a:bodyPr>
            <a:lstStyle/>
            <a:p>
              <a:pPr algn="ctr">
                <a:lnSpc>
                  <a:spcPts val="3134"/>
                </a:lnSpc>
              </a:pPr>
              <a:r>
                <a:rPr lang="vi-VN" sz="3500" b="1" dirty="0">
                  <a:solidFill>
                    <a:prstClr val="white"/>
                  </a:solidFill>
                  <a:latin typeface="Calibri" pitchFamily="34" charset="0"/>
                  <a:cs typeface="Calibri" pitchFamily="34" charset="0"/>
                </a:rPr>
                <a:t>C. </a:t>
              </a:r>
              <a:r>
                <a:rPr lang="en-US" sz="3500" b="1" smtClean="0">
                  <a:solidFill>
                    <a:prstClr val="white"/>
                  </a:solidFill>
                  <a:latin typeface="Calibri" pitchFamily="34" charset="0"/>
                  <a:cs typeface="Calibri" pitchFamily="34" charset="0"/>
                </a:rPr>
                <a:t/>
              </a:r>
              <a:br>
                <a:rPr lang="en-US" sz="3500" b="1" smtClean="0">
                  <a:solidFill>
                    <a:prstClr val="white"/>
                  </a:solidFill>
                  <a:latin typeface="Calibri" pitchFamily="34" charset="0"/>
                  <a:cs typeface="Calibri" pitchFamily="34" charset="0"/>
                </a:rPr>
              </a:br>
              <a:r>
                <a:rPr lang="en-US" sz="3500" b="1" smtClean="0">
                  <a:solidFill>
                    <a:prstClr val="white"/>
                  </a:solidFill>
                  <a:latin typeface="Calibri" pitchFamily="34" charset="0"/>
                  <a:cs typeface="Calibri" pitchFamily="34" charset="0"/>
                </a:rPr>
                <a:t>Vĩnh Phúc</a:t>
              </a:r>
              <a:endParaRPr lang="en-US" sz="3500" b="1" dirty="0">
                <a:solidFill>
                  <a:prstClr val="white"/>
                </a:solidFill>
                <a:latin typeface="Calibri" pitchFamily="34" charset="0"/>
                <a:cs typeface="Calibri" pitchFamily="34" charset="0"/>
              </a:endParaRPr>
            </a:p>
          </p:txBody>
        </p:sp>
      </p:grpSp>
      <p:grpSp>
        <p:nvGrpSpPr>
          <p:cNvPr id="15" name="Group 96"/>
          <p:cNvGrpSpPr/>
          <p:nvPr/>
        </p:nvGrpSpPr>
        <p:grpSpPr>
          <a:xfrm>
            <a:off x="9906028" y="3784897"/>
            <a:ext cx="2169572" cy="1766919"/>
            <a:chOff x="525106" y="4915272"/>
            <a:chExt cx="3690697" cy="3096673"/>
          </a:xfrm>
        </p:grpSpPr>
        <p:grpSp>
          <p:nvGrpSpPr>
            <p:cNvPr id="17"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99" name="TextBox 12"/>
            <p:cNvSpPr txBox="1"/>
            <p:nvPr/>
          </p:nvSpPr>
          <p:spPr>
            <a:xfrm>
              <a:off x="725295" y="5074063"/>
              <a:ext cx="2967418" cy="2090191"/>
            </a:xfrm>
            <a:prstGeom prst="rect">
              <a:avLst/>
            </a:prstGeom>
          </p:spPr>
          <p:txBody>
            <a:bodyPr wrap="square" lIns="0" tIns="0" rIns="0" bIns="0" rtlCol="0" anchor="t">
              <a:spAutoFit/>
            </a:bodyPr>
            <a:lstStyle/>
            <a:p>
              <a:pPr algn="ctr">
                <a:lnSpc>
                  <a:spcPts val="3134"/>
                </a:lnSpc>
              </a:pPr>
              <a:r>
                <a:rPr lang="en-US" sz="3500" b="1" dirty="0">
                  <a:solidFill>
                    <a:prstClr val="white"/>
                  </a:solidFill>
                  <a:latin typeface="Calibri" pitchFamily="34" charset="0"/>
                  <a:cs typeface="Calibri" pitchFamily="34" charset="0"/>
                </a:rPr>
                <a:t>D</a:t>
              </a:r>
              <a:r>
                <a:rPr lang="en-US" sz="3500" b="1" dirty="0" smtClean="0">
                  <a:solidFill>
                    <a:prstClr val="white"/>
                  </a:solidFill>
                  <a:latin typeface="Calibri" pitchFamily="34" charset="0"/>
                  <a:cs typeface="Calibri" pitchFamily="34" charset="0"/>
                </a:rPr>
                <a:t>.</a:t>
              </a:r>
              <a:r>
                <a:rPr lang="en-US" sz="3500" b="1" smtClean="0">
                  <a:solidFill>
                    <a:prstClr val="white"/>
                  </a:solidFill>
                  <a:latin typeface="Calibri" pitchFamily="34" charset="0"/>
                  <a:cs typeface="Calibri" pitchFamily="34" charset="0"/>
                </a:rPr>
                <a:t/>
              </a:r>
              <a:br>
                <a:rPr lang="en-US" sz="3500" b="1" smtClean="0">
                  <a:solidFill>
                    <a:prstClr val="white"/>
                  </a:solidFill>
                  <a:latin typeface="Calibri" pitchFamily="34" charset="0"/>
                  <a:cs typeface="Calibri" pitchFamily="34" charset="0"/>
                </a:rPr>
              </a:br>
              <a:r>
                <a:rPr lang="en-US" sz="3500" b="1" smtClean="0">
                  <a:solidFill>
                    <a:prstClr val="white"/>
                  </a:solidFill>
                  <a:latin typeface="Calibri" pitchFamily="34" charset="0"/>
                  <a:cs typeface="Calibri" pitchFamily="34" charset="0"/>
                </a:rPr>
                <a:t>Thái Nguyên</a:t>
              </a:r>
              <a:endParaRPr lang="en-US" sz="3500" b="1" dirty="0">
                <a:solidFill>
                  <a:prstClr val="white"/>
                </a:solidFill>
                <a:latin typeface="Calibri" pitchFamily="34" charset="0"/>
                <a:cs typeface="Calibri" pitchFamily="34" charset="0"/>
              </a:endParaRPr>
            </a:p>
          </p:txBody>
        </p:sp>
      </p:grpSp>
      <p:pic>
        <p:nvPicPr>
          <p:cNvPr id="3" name="Picture 2"/>
          <p:cNvPicPr>
            <a:picLocks noChangeAspect="1"/>
          </p:cNvPicPr>
          <p:nvPr/>
        </p:nvPicPr>
        <p:blipFill>
          <a:blip r:embed="rId7"/>
          <a:stretch>
            <a:fillRect/>
          </a:stretch>
        </p:blipFill>
        <p:spPr>
          <a:xfrm>
            <a:off x="3602520" y="5675273"/>
            <a:ext cx="4986960" cy="1182727"/>
          </a:xfrm>
          <a:prstGeom prst="rect">
            <a:avLst/>
          </a:prstGeom>
        </p:spPr>
      </p:pic>
      <p:sp>
        <p:nvSpPr>
          <p:cNvPr id="111" name="TextBox 12"/>
          <p:cNvSpPr txBox="1"/>
          <p:nvPr/>
        </p:nvSpPr>
        <p:spPr>
          <a:xfrm>
            <a:off x="6372491" y="5669334"/>
            <a:ext cx="1198273" cy="986809"/>
          </a:xfrm>
          <a:prstGeom prst="rect">
            <a:avLst/>
          </a:prstGeom>
        </p:spPr>
        <p:txBody>
          <a:bodyPr wrap="square" lIns="0" tIns="0" rIns="0" bIns="0" rtlCol="0" anchor="t">
            <a:spAutoFit/>
          </a:bodyPr>
          <a:lstStyle/>
          <a:p>
            <a:pPr algn="ctr">
              <a:lnSpc>
                <a:spcPts val="8492"/>
              </a:lnSpc>
            </a:pPr>
            <a:r>
              <a:rPr lang="en-US" sz="5000" b="1" dirty="0">
                <a:solidFill>
                  <a:srgbClr val="FF0000"/>
                </a:solidFill>
                <a:latin typeface="Calibri" pitchFamily="34" charset="0"/>
                <a:cs typeface="Calibri" pitchFamily="34" charset="0"/>
              </a:rPr>
              <a:t>C</a:t>
            </a:r>
          </a:p>
        </p:txBody>
      </p:sp>
      <p:pic>
        <p:nvPicPr>
          <p:cNvPr id="5" name="last-days-166612">
            <a:hlinkClick r:id="" action="ppaction://media"/>
          </p:cNvPr>
          <p:cNvPicPr>
            <a:picLocks noChangeAspect="1"/>
          </p:cNvPicPr>
          <p:nvPr>
            <a:videoFile r:link="rId1"/>
            <p:extLst>
              <p:ext uri="{DAA4B4D4-6D71-4841-9C94-3DE7FCFB9230}">
                <p14:media xmlns:p14="http://schemas.microsoft.com/office/powerpoint/2010/main">
                  <p14:trim st="7440"/>
                </p14:media>
              </p:ext>
            </p:extLst>
          </p:nvPr>
        </p:nvPicPr>
        <p:blipFill>
          <a:blip r:embed="rId8" cstate="print"/>
          <a:stretch>
            <a:fillRect/>
          </a:stretch>
        </p:blipFill>
        <p:spPr>
          <a:xfrm>
            <a:off x="12994169" y="837429"/>
            <a:ext cx="406400" cy="406400"/>
          </a:xfrm>
          <a:prstGeom prst="rect">
            <a:avLst/>
          </a:prstGeom>
        </p:spPr>
      </p:pic>
    </p:spTree>
    <p:extLst>
      <p:ext uri="{BB962C8B-B14F-4D97-AF65-F5344CB8AC3E}">
        <p14:creationId xmlns:p14="http://schemas.microsoft.com/office/powerpoint/2010/main" val="24112290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barn(inVertical)">
                                      <p:cBhvr>
                                        <p:cTn id="60" dur="500"/>
                                        <p:tgtEl>
                                          <p:spTgt spid="111"/>
                                        </p:tgtEl>
                                      </p:cBhvr>
                                    </p:animEffect>
                                  </p:childTnLst>
                                  <p:subTnLst>
                                    <p:audio>
                                      <p:cMediaNode>
                                        <p:cTn display="0" masterRel="sameClick">
                                          <p:stCondLst>
                                            <p:cond evt="begin" delay="0">
                                              <p:tn val="5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
                  </p:tgtEl>
                </p:cond>
              </p:nextCondLst>
            </p:seq>
            <p:video>
              <p:cMediaNode vol="80000">
                <p:cTn id="61" fill="hold" display="0">
                  <p:stCondLst>
                    <p:cond delay="indefinite"/>
                  </p:stCondLst>
                  <p:endCondLst>
                    <p:cond evt="onStopAudio" delay="0">
                      <p:tgtEl>
                        <p:sldTgt/>
                      </p:tgtEl>
                    </p:cond>
                  </p:endCondLst>
                </p:cTn>
                <p:tgtEl>
                  <p:spTgt spid="5"/>
                </p:tgtEl>
              </p:cMediaNode>
            </p:video>
          </p:childTnLst>
        </p:cTn>
      </p:par>
    </p:tnLst>
    <p:bldLst>
      <p:bldP spid="74" grpId="0"/>
      <p:bldP spid="1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 xmlns:a16="http://schemas.microsoft.com/office/drawing/2014/main" id="{4A4CBA69-8EBF-4290-8565-87A249ECFE96}"/>
              </a:ext>
            </a:extLst>
          </p:cNvPr>
          <p:cNvPicPr>
            <a:picLocks noChangeAspect="1"/>
          </p:cNvPicPr>
          <p:nvPr>
            <a:videoFile r:link="rId2"/>
            <p:extLst>
              <p:ext uri="{DAA4B4D4-6D71-4841-9C94-3DE7FCFB9230}">
                <p14:media xmlns:p14="http://schemas.microsoft.com/office/powerpoint/2010/main">
                  <p14:trim end="5293.3333"/>
                </p14:media>
              </p:ext>
            </p:extLst>
          </p:nvPr>
        </p:nvPicPr>
        <p:blipFill>
          <a:blip r:embed="rId6"/>
          <a:stretch>
            <a:fillRect/>
          </a:stretch>
        </p:blipFill>
        <p:spPr>
          <a:xfrm>
            <a:off x="0" y="0"/>
            <a:ext cx="12192000" cy="6858000"/>
          </a:xfrm>
          <a:prstGeom prst="rect">
            <a:avLst/>
          </a:prstGeom>
        </p:spPr>
      </p:pic>
      <p:pic>
        <p:nvPicPr>
          <p:cNvPr id="16" name="nhac 10s 2.wav">
            <a:hlinkClick r:id="" action="ppaction://media"/>
          </p:cNvPr>
          <p:cNvPicPr>
            <a:picLocks noChangeAspect="1"/>
          </p:cNvPicPr>
          <p:nvPr>
            <a:videoFile r:link="rId2"/>
            <p:extLst>
              <p:ext uri="{DAA4B4D4-6D71-4841-9C94-3DE7FCFB9230}">
                <p14:media xmlns:p14="http://schemas.microsoft.com/office/powerpoint/2010/main"/>
              </p:ext>
            </p:extLst>
          </p:nvPr>
        </p:nvPicPr>
        <p:blipFill>
          <a:blip r:embed="rId7" cstate="print"/>
          <a:stretch>
            <a:fillRect/>
          </a:stretch>
        </p:blipFill>
        <p:spPr>
          <a:xfrm>
            <a:off x="-1407751" y="0"/>
            <a:ext cx="548243" cy="548243"/>
          </a:xfrm>
          <a:prstGeom prst="rect">
            <a:avLst/>
          </a:prstGeom>
        </p:spPr>
      </p:pic>
      <p:pic>
        <p:nvPicPr>
          <p:cNvPr id="18" name="nhac thoi gian 15s.wav">
            <a:hlinkClick r:id="" action="ppaction://media"/>
          </p:cNvPr>
          <p:cNvPicPr>
            <a:picLocks noChangeAspect="1"/>
          </p:cNvPicPr>
          <p:nvPr>
            <a:videoFile r:link="rId2"/>
            <p:extLst>
              <p:ext uri="{DAA4B4D4-6D71-4841-9C94-3DE7FCFB9230}">
                <p14:media xmlns:p14="http://schemas.microsoft.com/office/powerpoint/2010/main"/>
              </p:ext>
            </p:extLst>
          </p:nvPr>
        </p:nvPicPr>
        <p:blipFill>
          <a:blip r:embed="rId7" cstate="print"/>
          <a:stretch>
            <a:fillRect/>
          </a:stretch>
        </p:blipFill>
        <p:spPr>
          <a:xfrm>
            <a:off x="-1407751" y="896625"/>
            <a:ext cx="548243" cy="548243"/>
          </a:xfrm>
          <a:prstGeom prst="rect">
            <a:avLst/>
          </a:prstGeom>
        </p:spPr>
      </p:pic>
      <p:sp>
        <p:nvSpPr>
          <p:cNvPr id="19" name="TextBox 1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uLnTx/>
                <a:uFillTx/>
                <a:latin typeface="Calibri"/>
                <a:ea typeface="+mn-ea"/>
                <a:cs typeface="+mn-cs"/>
              </a:rPr>
              <a:t>15</a:t>
            </a:r>
            <a:endParaRPr kumimoji="0" lang="vi-VN" sz="4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132146" y="106636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vi-VN" sz="4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grpSp>
        <p:nvGrpSpPr>
          <p:cNvPr id="4" name="Nhóm 44">
            <a:extLst>
              <a:ext uri="{FF2B5EF4-FFF2-40B4-BE49-F238E27FC236}">
                <a16:creationId xmlns="" xmlns:a16="http://schemas.microsoft.com/office/drawing/2014/main" id="{8F2EBFAD-18BB-4FAE-B325-E9A8EA8F09B8}"/>
              </a:ext>
            </a:extLst>
          </p:cNvPr>
          <p:cNvGrpSpPr/>
          <p:nvPr/>
        </p:nvGrpSpPr>
        <p:grpSpPr>
          <a:xfrm>
            <a:off x="1695451" y="40964"/>
            <a:ext cx="8458200" cy="4833324"/>
            <a:chOff x="1695451" y="40964"/>
            <a:chExt cx="8458200" cy="4833324"/>
          </a:xfrm>
        </p:grpSpPr>
        <p:sp>
          <p:nvSpPr>
            <p:cNvPr id="40" name="Đám mây 39">
              <a:extLst>
                <a:ext uri="{FF2B5EF4-FFF2-40B4-BE49-F238E27FC236}">
                  <a16:creationId xmlns="" xmlns:a16="http://schemas.microsoft.com/office/drawing/2014/main" id="{DC5931B3-0DD4-4150-8806-1608188D274B}"/>
                </a:ext>
              </a:extLst>
            </p:cNvPr>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2" name="Đường nối Thẳng 41">
              <a:extLst>
                <a:ext uri="{FF2B5EF4-FFF2-40B4-BE49-F238E27FC236}">
                  <a16:creationId xmlns="" xmlns:a16="http://schemas.microsoft.com/office/drawing/2014/main"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a:extLst>
              <a:ext uri="{FF2B5EF4-FFF2-40B4-BE49-F238E27FC236}">
                <a16:creationId xmlns="" xmlns:a16="http://schemas.microsoft.com/office/drawing/2014/main" id="{CBBA5AD0-B737-49F6-8DEB-7CFC619F67A6}"/>
              </a:ext>
            </a:extLst>
          </p:cNvPr>
          <p:cNvSpPr/>
          <p:nvPr/>
        </p:nvSpPr>
        <p:spPr>
          <a:xfrm>
            <a:off x="2581835" y="2401318"/>
            <a:ext cx="7046259" cy="1624676"/>
          </a:xfrm>
          <a:prstGeom prst="rect">
            <a:avLst/>
          </a:prstGeom>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lang="en-US" sz="3500" b="1" dirty="0" err="1">
                <a:solidFill>
                  <a:srgbClr val="C00000"/>
                </a:solidFill>
                <a:latin typeface="Calibri" pitchFamily="34" charset="0"/>
                <a:cs typeface="Calibri" pitchFamily="34" charset="0"/>
              </a:rPr>
              <a:t>Kể</a:t>
            </a:r>
            <a:r>
              <a:rPr lang="en-US" sz="3500" b="1" dirty="0">
                <a:solidFill>
                  <a:srgbClr val="C00000"/>
                </a:solidFill>
                <a:latin typeface="Calibri" pitchFamily="34" charset="0"/>
                <a:cs typeface="Calibri" pitchFamily="34" charset="0"/>
              </a:rPr>
              <a:t> </a:t>
            </a:r>
            <a:r>
              <a:rPr lang="en-US" sz="3500" b="1" dirty="0" err="1">
                <a:solidFill>
                  <a:srgbClr val="C00000"/>
                </a:solidFill>
                <a:latin typeface="Calibri" pitchFamily="34" charset="0"/>
                <a:cs typeface="Calibri" pitchFamily="34" charset="0"/>
              </a:rPr>
              <a:t>tên</a:t>
            </a:r>
            <a:r>
              <a:rPr lang="en-US" sz="3500" b="1" dirty="0">
                <a:solidFill>
                  <a:srgbClr val="C00000"/>
                </a:solidFill>
                <a:latin typeface="Calibri" pitchFamily="34" charset="0"/>
                <a:cs typeface="Calibri" pitchFamily="34" charset="0"/>
              </a:rPr>
              <a:t> 3 </a:t>
            </a:r>
            <a:r>
              <a:rPr lang="en-US" sz="3500" b="1" dirty="0" err="1">
                <a:solidFill>
                  <a:srgbClr val="C00000"/>
                </a:solidFill>
                <a:latin typeface="Calibri" pitchFamily="34" charset="0"/>
                <a:cs typeface="Calibri" pitchFamily="34" charset="0"/>
              </a:rPr>
              <a:t>sản</a:t>
            </a:r>
            <a:r>
              <a:rPr lang="en-US" sz="3500" b="1" dirty="0">
                <a:solidFill>
                  <a:srgbClr val="C00000"/>
                </a:solidFill>
                <a:latin typeface="Calibri" pitchFamily="34" charset="0"/>
                <a:cs typeface="Calibri" pitchFamily="34" charset="0"/>
              </a:rPr>
              <a:t> </a:t>
            </a:r>
            <a:r>
              <a:rPr lang="en-US" sz="3500" b="1" err="1">
                <a:solidFill>
                  <a:srgbClr val="C00000"/>
                </a:solidFill>
                <a:latin typeface="Calibri" pitchFamily="34" charset="0"/>
                <a:cs typeface="Calibri" pitchFamily="34" charset="0"/>
              </a:rPr>
              <a:t>phẩm</a:t>
            </a:r>
            <a:r>
              <a:rPr lang="en-US" sz="3500" b="1">
                <a:solidFill>
                  <a:srgbClr val="C00000"/>
                </a:solidFill>
                <a:latin typeface="Calibri" pitchFamily="34" charset="0"/>
                <a:cs typeface="Calibri" pitchFamily="34" charset="0"/>
              </a:rPr>
              <a:t> </a:t>
            </a:r>
            <a:r>
              <a:rPr lang="en-US" sz="3500" b="1" smtClean="0">
                <a:solidFill>
                  <a:srgbClr val="C00000"/>
                </a:solidFill>
                <a:latin typeface="Calibri" pitchFamily="34" charset="0"/>
                <a:cs typeface="Calibri" pitchFamily="34" charset="0"/>
              </a:rPr>
              <a:t>được làm từ </a:t>
            </a:r>
            <a:r>
              <a:rPr lang="en-US" sz="3500" b="1" dirty="0" err="1">
                <a:solidFill>
                  <a:srgbClr val="C00000"/>
                </a:solidFill>
                <a:latin typeface="Calibri" pitchFamily="34" charset="0"/>
                <a:cs typeface="Calibri" pitchFamily="34" charset="0"/>
              </a:rPr>
              <a:t>sữa</a:t>
            </a:r>
            <a:r>
              <a:rPr lang="en-US" sz="3500" b="1" dirty="0">
                <a:solidFill>
                  <a:srgbClr val="C00000"/>
                </a:solidFill>
                <a:latin typeface="Calibri" pitchFamily="34" charset="0"/>
                <a:cs typeface="Calibri" pitchFamily="34" charset="0"/>
              </a:rPr>
              <a:t> </a:t>
            </a:r>
            <a:r>
              <a:rPr lang="en-US" sz="3500" b="1" dirty="0" err="1">
                <a:solidFill>
                  <a:srgbClr val="C00000"/>
                </a:solidFill>
                <a:latin typeface="Calibri" pitchFamily="34" charset="0"/>
                <a:cs typeface="Calibri" pitchFamily="34" charset="0"/>
              </a:rPr>
              <a:t>bò</a:t>
            </a:r>
            <a:r>
              <a:rPr lang="en-US" sz="3500" b="1" dirty="0">
                <a:solidFill>
                  <a:srgbClr val="C00000"/>
                </a:solidFill>
                <a:latin typeface="Calibri" pitchFamily="34" charset="0"/>
                <a:cs typeface="Calibri" pitchFamily="34" charset="0"/>
              </a:rPr>
              <a:t>?</a:t>
            </a:r>
            <a:endParaRPr kumimoji="0" lang="en-BZ" sz="3500" b="1" i="0" u="none" strike="noStrike" kern="1200" cap="none" spc="0" normalizeH="0" baseline="0" noProof="0" dirty="0">
              <a:ln>
                <a:noFill/>
              </a:ln>
              <a:solidFill>
                <a:srgbClr val="C00000"/>
              </a:solidFill>
              <a:effectLst/>
              <a:uLnTx/>
              <a:uFillTx/>
              <a:latin typeface="Calibri" pitchFamily="34" charset="0"/>
              <a:cs typeface="Calibri" pitchFamily="34" charset="0"/>
            </a:endParaRPr>
          </a:p>
        </p:txBody>
      </p:sp>
      <p:pic>
        <p:nvPicPr>
          <p:cNvPr id="5" name="Hình ảnh 4">
            <a:extLst>
              <a:ext uri="{FF2B5EF4-FFF2-40B4-BE49-F238E27FC236}">
                <a16:creationId xmlns="" xmlns:a16="http://schemas.microsoft.com/office/drawing/2014/main" id="{2DBD4AFE-DB70-41C0-8818-36F822FBC2E1}"/>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45830" y="4716205"/>
            <a:ext cx="1931455" cy="1931455"/>
          </a:xfrm>
          <a:prstGeom prst="rect">
            <a:avLst/>
          </a:prstGeom>
        </p:spPr>
      </p:pic>
      <p:pic>
        <p:nvPicPr>
          <p:cNvPr id="38" name="Hình ảnh 37" descr="Ảnh có chứa trong nhà, đối tượng&#10;&#10;Mô tả được tạo với mức tin cậy cao">
            <a:extLst>
              <a:ext uri="{FF2B5EF4-FFF2-40B4-BE49-F238E27FC236}">
                <a16:creationId xmlns="" xmlns:a16="http://schemas.microsoft.com/office/drawing/2014/main" id="{033F8191-1BC5-42D2-968C-5D79ADA0C5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1071" y="4701166"/>
            <a:ext cx="3025100" cy="2688978"/>
          </a:xfrm>
          <a:prstGeom prst="rect">
            <a:avLst/>
          </a:prstGeom>
        </p:spPr>
      </p:pic>
    </p:spTree>
    <p:custDataLst>
      <p:tags r:id="rId1"/>
    </p:custDataLst>
    <p:extLst>
      <p:ext uri="{BB962C8B-B14F-4D97-AF65-F5344CB8AC3E}">
        <p14:creationId xmlns:p14="http://schemas.microsoft.com/office/powerpoint/2010/main" val="1923595380"/>
      </p:ext>
    </p:extLst>
  </p:cSld>
  <p:clrMapOvr>
    <a:masterClrMapping/>
  </p:clrMapOvr>
  <mc:AlternateContent xmlns:mc="http://schemas.openxmlformats.org/markup-compatibility/2006" xmlns:p14="http://schemas.microsoft.com/office/powerpoint/2010/main">
    <mc:Choice Requires="p14">
      <p:transition p14:dur="10" advClick="0" advTm="0">
        <p:fade/>
      </p:transition>
    </mc:Choice>
    <mc:Fallback xmlns="">
      <p:transition advClick="0" advTm="0">
        <p:fade/>
        <p:sndAc>
          <p:stSnd>
            <p:snd r:embed="rId10"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9731" fill="hold"/>
                                        <p:tgtEl>
                                          <p:spTgt spid="16"/>
                                        </p:tgtEl>
                                      </p:cBhvr>
                                    </p:cmd>
                                  </p:childTnLst>
                                </p:cTn>
                              </p:par>
                              <p:par>
                                <p:cTn id="9" presetID="1" presetClass="mediacall" presetSubtype="0" fill="hold" nodeType="withEffect">
                                  <p:stCondLst>
                                    <p:cond delay="0"/>
                                  </p:stCondLst>
                                  <p:childTnLst>
                                    <p:cmd type="call" cmd="playFrom(0.0)">
                                      <p:cBhvr>
                                        <p:cTn id="10" dur="14815" fill="hold"/>
                                        <p:tgtEl>
                                          <p:spTgt spid="3"/>
                                        </p:tgtEl>
                                      </p:cBhvr>
                                    </p:cmd>
                                  </p:childTnLst>
                                </p:cTn>
                              </p:par>
                              <p:par>
                                <p:cTn id="11" presetID="1" presetClass="mediacall" presetSubtype="0" fill="hold" nodeType="withEffect">
                                  <p:stCondLst>
                                    <p:cond delay="0"/>
                                  </p:stCondLst>
                                  <p:childTnLst>
                                    <p:cmd type="call" cmd="playFrom(0.0)">
                                      <p:cBhvr>
                                        <p:cTn id="12" dur="16735" fill="hold"/>
                                        <p:tgtEl>
                                          <p:spTgt spid="18"/>
                                        </p:tgtEl>
                                      </p:cBhvr>
                                    </p:cmd>
                                  </p:childTnLst>
                                </p:cTn>
                              </p:par>
                              <p:par>
                                <p:cTn id="13" presetID="1" presetClass="entr" presetSubtype="0" fill="hold" grpId="1"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xit" presetSubtype="0" fill="hold" grpId="0" nodeType="withEffect">
                                  <p:stCondLst>
                                    <p:cond delay="1000"/>
                                  </p:stCondLst>
                                  <p:childTnLst>
                                    <p:set>
                                      <p:cBhvr>
                                        <p:cTn id="16" dur="1" fill="hold">
                                          <p:stCondLst>
                                            <p:cond delay="0"/>
                                          </p:stCondLst>
                                        </p:cTn>
                                        <p:tgtEl>
                                          <p:spTgt spid="34"/>
                                        </p:tgtEl>
                                        <p:attrNameLst>
                                          <p:attrName>style.visibility</p:attrName>
                                        </p:attrNameLst>
                                      </p:cBhvr>
                                      <p:to>
                                        <p:strVal val="hidden"/>
                                      </p:to>
                                    </p:set>
                                  </p:childTnLst>
                                </p:cTn>
                              </p:par>
                              <p:par>
                                <p:cTn id="17" presetID="21" presetClass="entr" presetSubtype="1" fill="hold" grpId="16"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heel(1)">
                                      <p:cBhvr>
                                        <p:cTn id="19" dur="1000"/>
                                        <p:tgtEl>
                                          <p:spTgt spid="35"/>
                                        </p:tgtEl>
                                      </p:cBhvr>
                                    </p:animEffect>
                                  </p:childTnLst>
                                </p:cTn>
                              </p:par>
                              <p:par>
                                <p:cTn id="20" presetID="1" presetClass="entr" presetSubtype="0" fill="hold" grpId="1" nodeType="withEffect">
                                  <p:stCondLst>
                                    <p:cond delay="1000"/>
                                  </p:stCondLst>
                                  <p:childTnLst>
                                    <p:set>
                                      <p:cBhvr>
                                        <p:cTn id="21" dur="1" fill="hold">
                                          <p:stCondLst>
                                            <p:cond delay="0"/>
                                          </p:stCondLst>
                                        </p:cTn>
                                        <p:tgtEl>
                                          <p:spTgt spid="33"/>
                                        </p:tgtEl>
                                        <p:attrNameLst>
                                          <p:attrName>style.visibility</p:attrName>
                                        </p:attrNameLst>
                                      </p:cBhvr>
                                      <p:to>
                                        <p:strVal val="visible"/>
                                      </p:to>
                                    </p:set>
                                  </p:childTnLst>
                                </p:cTn>
                              </p:par>
                              <p:par>
                                <p:cTn id="22" presetID="1" presetClass="exit" presetSubtype="0" fill="hold" grpId="0" nodeType="withEffect">
                                  <p:stCondLst>
                                    <p:cond delay="2000"/>
                                  </p:stCondLst>
                                  <p:childTnLst>
                                    <p:set>
                                      <p:cBhvr>
                                        <p:cTn id="23" dur="1" fill="hold">
                                          <p:stCondLst>
                                            <p:cond delay="0"/>
                                          </p:stCondLst>
                                        </p:cTn>
                                        <p:tgtEl>
                                          <p:spTgt spid="33"/>
                                        </p:tgtEl>
                                        <p:attrNameLst>
                                          <p:attrName>style.visibility</p:attrName>
                                        </p:attrNameLst>
                                      </p:cBhvr>
                                      <p:to>
                                        <p:strVal val="hidden"/>
                                      </p:to>
                                    </p:set>
                                  </p:childTnLst>
                                </p:cTn>
                              </p:par>
                              <p:par>
                                <p:cTn id="24" presetID="21" presetClass="entr" presetSubtype="1" fill="hold" grpId="1" nodeType="withEffect">
                                  <p:stCondLst>
                                    <p:cond delay="1000"/>
                                  </p:stCondLst>
                                  <p:childTnLst>
                                    <p:set>
                                      <p:cBhvr>
                                        <p:cTn id="25" dur="1" fill="hold">
                                          <p:stCondLst>
                                            <p:cond delay="0"/>
                                          </p:stCondLst>
                                        </p:cTn>
                                        <p:tgtEl>
                                          <p:spTgt spid="35"/>
                                        </p:tgtEl>
                                        <p:attrNameLst>
                                          <p:attrName>style.visibility</p:attrName>
                                        </p:attrNameLst>
                                      </p:cBhvr>
                                      <p:to>
                                        <p:strVal val="visible"/>
                                      </p:to>
                                    </p:set>
                                    <p:animEffect transition="in" filter="wheel(1)">
                                      <p:cBhvr>
                                        <p:cTn id="26" dur="10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par>
                                <p:cTn id="27" presetID="1" presetClass="entr" presetSubtype="0" fill="hold" grpId="1" nodeType="withEffect">
                                  <p:stCondLst>
                                    <p:cond delay="200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xit" presetSubtype="0" fill="hold" grpId="0" nodeType="withEffect">
                                  <p:stCondLst>
                                    <p:cond delay="3000"/>
                                  </p:stCondLst>
                                  <p:childTnLst>
                                    <p:set>
                                      <p:cBhvr>
                                        <p:cTn id="30" dur="1" fill="hold">
                                          <p:stCondLst>
                                            <p:cond delay="0"/>
                                          </p:stCondLst>
                                        </p:cTn>
                                        <p:tgtEl>
                                          <p:spTgt spid="32"/>
                                        </p:tgtEl>
                                        <p:attrNameLst>
                                          <p:attrName>style.visibility</p:attrName>
                                        </p:attrNameLst>
                                      </p:cBhvr>
                                      <p:to>
                                        <p:strVal val="hidden"/>
                                      </p:to>
                                    </p:set>
                                  </p:childTnLst>
                                </p:cTn>
                              </p:par>
                              <p:par>
                                <p:cTn id="31" presetID="21" presetClass="entr" presetSubtype="1" fill="hold" grpId="3" nodeType="withEffect">
                                  <p:stCondLst>
                                    <p:cond delay="2000"/>
                                  </p:stCondLst>
                                  <p:childTnLst>
                                    <p:set>
                                      <p:cBhvr>
                                        <p:cTn id="32" dur="1" fill="hold">
                                          <p:stCondLst>
                                            <p:cond delay="0"/>
                                          </p:stCondLst>
                                        </p:cTn>
                                        <p:tgtEl>
                                          <p:spTgt spid="35"/>
                                        </p:tgtEl>
                                        <p:attrNameLst>
                                          <p:attrName>style.visibility</p:attrName>
                                        </p:attrNameLst>
                                      </p:cBhvr>
                                      <p:to>
                                        <p:strVal val="visible"/>
                                      </p:to>
                                    </p:set>
                                    <p:animEffect transition="in" filter="wheel(1)">
                                      <p:cBhvr>
                                        <p:cTn id="33" dur="1000"/>
                                        <p:tgtEl>
                                          <p:spTgt spid="35"/>
                                        </p:tgtEl>
                                      </p:cBhvr>
                                    </p:animEffect>
                                  </p:childTnLst>
                                  <p:subTnLst>
                                    <p:audio>
                                      <p:cMediaNode>
                                        <p:cTn display="0" masterRel="sameClick">
                                          <p:stCondLst>
                                            <p:cond evt="begin" delay="0">
                                              <p:tn val="31"/>
                                            </p:cond>
                                          </p:stCondLst>
                                          <p:endCondLst>
                                            <p:cond evt="onStopAudio" delay="0">
                                              <p:tgtEl>
                                                <p:sldTgt/>
                                              </p:tgtEl>
                                            </p:cond>
                                          </p:endCondLst>
                                        </p:cTn>
                                        <p:tgtEl>
                                          <p:sndTgt r:embed="rId4" name="cashreg.wav"/>
                                        </p:tgtEl>
                                      </p:cMediaNode>
                                    </p:audio>
                                  </p:subTnLst>
                                </p:cTn>
                              </p:par>
                              <p:par>
                                <p:cTn id="34" presetID="1" presetClass="entr" presetSubtype="0" fill="hold" grpId="1" nodeType="withEffect">
                                  <p:stCondLst>
                                    <p:cond delay="3000"/>
                                  </p:stCondLst>
                                  <p:childTnLst>
                                    <p:set>
                                      <p:cBhvr>
                                        <p:cTn id="35" dur="1" fill="hold">
                                          <p:stCondLst>
                                            <p:cond delay="0"/>
                                          </p:stCondLst>
                                        </p:cTn>
                                        <p:tgtEl>
                                          <p:spTgt spid="31"/>
                                        </p:tgtEl>
                                        <p:attrNameLst>
                                          <p:attrName>style.visibility</p:attrName>
                                        </p:attrNameLst>
                                      </p:cBhvr>
                                      <p:to>
                                        <p:strVal val="visible"/>
                                      </p:to>
                                    </p:set>
                                  </p:childTnLst>
                                </p:cTn>
                              </p:par>
                              <p:par>
                                <p:cTn id="36" presetID="1" presetClass="exit" presetSubtype="0" fill="hold" grpId="0" nodeType="withEffect">
                                  <p:stCondLst>
                                    <p:cond delay="4000"/>
                                  </p:stCondLst>
                                  <p:childTnLst>
                                    <p:set>
                                      <p:cBhvr>
                                        <p:cTn id="37" dur="1" fill="hold">
                                          <p:stCondLst>
                                            <p:cond delay="0"/>
                                          </p:stCondLst>
                                        </p:cTn>
                                        <p:tgtEl>
                                          <p:spTgt spid="31"/>
                                        </p:tgtEl>
                                        <p:attrNameLst>
                                          <p:attrName>style.visibility</p:attrName>
                                        </p:attrNameLst>
                                      </p:cBhvr>
                                      <p:to>
                                        <p:strVal val="hidden"/>
                                      </p:to>
                                    </p:set>
                                  </p:childTnLst>
                                </p:cTn>
                              </p:par>
                              <p:par>
                                <p:cTn id="38" presetID="21" presetClass="entr" presetSubtype="1" fill="hold" grpId="4" nodeType="withEffect">
                                  <p:stCondLst>
                                    <p:cond delay="3000"/>
                                  </p:stCondLst>
                                  <p:childTnLst>
                                    <p:set>
                                      <p:cBhvr>
                                        <p:cTn id="39" dur="1" fill="hold">
                                          <p:stCondLst>
                                            <p:cond delay="0"/>
                                          </p:stCondLst>
                                        </p:cTn>
                                        <p:tgtEl>
                                          <p:spTgt spid="35"/>
                                        </p:tgtEl>
                                        <p:attrNameLst>
                                          <p:attrName>style.visibility</p:attrName>
                                        </p:attrNameLst>
                                      </p:cBhvr>
                                      <p:to>
                                        <p:strVal val="visible"/>
                                      </p:to>
                                    </p:set>
                                    <p:animEffect transition="in" filter="wheel(1)">
                                      <p:cBhvr>
                                        <p:cTn id="40" dur="1000"/>
                                        <p:tgtEl>
                                          <p:spTgt spid="35"/>
                                        </p:tgtEl>
                                      </p:cBhvr>
                                    </p:animEffect>
                                  </p:childTnLst>
                                  <p:subTnLst>
                                    <p:audio>
                                      <p:cMediaNode>
                                        <p:cTn display="0" masterRel="sameClick">
                                          <p:stCondLst>
                                            <p:cond evt="begin" delay="0">
                                              <p:tn val="38"/>
                                            </p:cond>
                                          </p:stCondLst>
                                          <p:endCondLst>
                                            <p:cond evt="onStopAudio" delay="0">
                                              <p:tgtEl>
                                                <p:sldTgt/>
                                              </p:tgtEl>
                                            </p:cond>
                                          </p:endCondLst>
                                        </p:cTn>
                                        <p:tgtEl>
                                          <p:sndTgt r:embed="rId4" name="cashreg.wav"/>
                                        </p:tgtEl>
                                      </p:cMediaNode>
                                    </p:audio>
                                  </p:subTnLst>
                                </p:cTn>
                              </p:par>
                              <p:par>
                                <p:cTn id="41" presetID="1" presetClass="entr" presetSubtype="0" fill="hold" grpId="1" nodeType="withEffect">
                                  <p:stCondLst>
                                    <p:cond delay="400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xit" presetSubtype="0" fill="hold" grpId="0" nodeType="withEffect">
                                  <p:stCondLst>
                                    <p:cond delay="5000"/>
                                  </p:stCondLst>
                                  <p:childTnLst>
                                    <p:set>
                                      <p:cBhvr>
                                        <p:cTn id="44" dur="1" fill="hold">
                                          <p:stCondLst>
                                            <p:cond delay="0"/>
                                          </p:stCondLst>
                                        </p:cTn>
                                        <p:tgtEl>
                                          <p:spTgt spid="30"/>
                                        </p:tgtEl>
                                        <p:attrNameLst>
                                          <p:attrName>style.visibility</p:attrName>
                                        </p:attrNameLst>
                                      </p:cBhvr>
                                      <p:to>
                                        <p:strVal val="hidden"/>
                                      </p:to>
                                    </p:set>
                                  </p:childTnLst>
                                </p:cTn>
                              </p:par>
                              <p:par>
                                <p:cTn id="45" presetID="21" presetClass="entr" presetSubtype="1" fill="hold" grpId="5" nodeType="withEffect">
                                  <p:stCondLst>
                                    <p:cond delay="4000"/>
                                  </p:stCondLst>
                                  <p:childTnLst>
                                    <p:set>
                                      <p:cBhvr>
                                        <p:cTn id="46" dur="1" fill="hold">
                                          <p:stCondLst>
                                            <p:cond delay="0"/>
                                          </p:stCondLst>
                                        </p:cTn>
                                        <p:tgtEl>
                                          <p:spTgt spid="35"/>
                                        </p:tgtEl>
                                        <p:attrNameLst>
                                          <p:attrName>style.visibility</p:attrName>
                                        </p:attrNameLst>
                                      </p:cBhvr>
                                      <p:to>
                                        <p:strVal val="visible"/>
                                      </p:to>
                                    </p:set>
                                    <p:animEffect transition="in" filter="wheel(1)">
                                      <p:cBhvr>
                                        <p:cTn id="47" dur="1000"/>
                                        <p:tgtEl>
                                          <p:spTgt spid="35"/>
                                        </p:tgtEl>
                                      </p:cBhvr>
                                    </p:animEffect>
                                  </p:childTnLst>
                                  <p:subTnLst>
                                    <p:audio>
                                      <p:cMediaNode>
                                        <p:cTn display="0" masterRel="sameClick">
                                          <p:stCondLst>
                                            <p:cond evt="begin" delay="0">
                                              <p:tn val="45"/>
                                            </p:cond>
                                          </p:stCondLst>
                                          <p:endCondLst>
                                            <p:cond evt="onStopAudio" delay="0">
                                              <p:tgtEl>
                                                <p:sldTgt/>
                                              </p:tgtEl>
                                            </p:cond>
                                          </p:endCondLst>
                                        </p:cTn>
                                        <p:tgtEl>
                                          <p:sndTgt r:embed="rId4" name="cashreg.wav"/>
                                        </p:tgtEl>
                                      </p:cMediaNode>
                                    </p:audio>
                                  </p:subTnLst>
                                </p:cTn>
                              </p:par>
                              <p:par>
                                <p:cTn id="48" presetID="1" presetClass="entr" presetSubtype="0" fill="hold" grpId="1" nodeType="withEffect">
                                  <p:stCondLst>
                                    <p:cond delay="5000"/>
                                  </p:stCondLst>
                                  <p:childTnLst>
                                    <p:set>
                                      <p:cBhvr>
                                        <p:cTn id="49" dur="1" fill="hold">
                                          <p:stCondLst>
                                            <p:cond delay="0"/>
                                          </p:stCondLst>
                                        </p:cTn>
                                        <p:tgtEl>
                                          <p:spTgt spid="29"/>
                                        </p:tgtEl>
                                        <p:attrNameLst>
                                          <p:attrName>style.visibility</p:attrName>
                                        </p:attrNameLst>
                                      </p:cBhvr>
                                      <p:to>
                                        <p:strVal val="visible"/>
                                      </p:to>
                                    </p:set>
                                  </p:childTnLst>
                                </p:cTn>
                              </p:par>
                              <p:par>
                                <p:cTn id="50" presetID="1" presetClass="exit" presetSubtype="0" fill="hold" grpId="0" nodeType="withEffect">
                                  <p:stCondLst>
                                    <p:cond delay="6000"/>
                                  </p:stCondLst>
                                  <p:childTnLst>
                                    <p:set>
                                      <p:cBhvr>
                                        <p:cTn id="51" dur="1" fill="hold">
                                          <p:stCondLst>
                                            <p:cond delay="0"/>
                                          </p:stCondLst>
                                        </p:cTn>
                                        <p:tgtEl>
                                          <p:spTgt spid="29"/>
                                        </p:tgtEl>
                                        <p:attrNameLst>
                                          <p:attrName>style.visibility</p:attrName>
                                        </p:attrNameLst>
                                      </p:cBhvr>
                                      <p:to>
                                        <p:strVal val="hidden"/>
                                      </p:to>
                                    </p:set>
                                  </p:childTnLst>
                                </p:cTn>
                              </p:par>
                              <p:par>
                                <p:cTn id="52" presetID="21" presetClass="entr" presetSubtype="1" fill="hold" grpId="6" nodeType="withEffect">
                                  <p:stCondLst>
                                    <p:cond delay="5000"/>
                                  </p:stCondLst>
                                  <p:childTnLst>
                                    <p:set>
                                      <p:cBhvr>
                                        <p:cTn id="53" dur="1" fill="hold">
                                          <p:stCondLst>
                                            <p:cond delay="0"/>
                                          </p:stCondLst>
                                        </p:cTn>
                                        <p:tgtEl>
                                          <p:spTgt spid="35"/>
                                        </p:tgtEl>
                                        <p:attrNameLst>
                                          <p:attrName>style.visibility</p:attrName>
                                        </p:attrNameLst>
                                      </p:cBhvr>
                                      <p:to>
                                        <p:strVal val="visible"/>
                                      </p:to>
                                    </p:set>
                                    <p:animEffect transition="in" filter="wheel(1)">
                                      <p:cBhvr>
                                        <p:cTn id="54" dur="1000"/>
                                        <p:tgtEl>
                                          <p:spTgt spid="35"/>
                                        </p:tgtEl>
                                      </p:cBhvr>
                                    </p:animEffect>
                                  </p:childTnLst>
                                  <p:subTnLst>
                                    <p:audio>
                                      <p:cMediaNode>
                                        <p:cTn display="0" masterRel="sameClick">
                                          <p:stCondLst>
                                            <p:cond evt="begin" delay="0">
                                              <p:tn val="52"/>
                                            </p:cond>
                                          </p:stCondLst>
                                          <p:endCondLst>
                                            <p:cond evt="onStopAudio" delay="0">
                                              <p:tgtEl>
                                                <p:sldTgt/>
                                              </p:tgtEl>
                                            </p:cond>
                                          </p:endCondLst>
                                        </p:cTn>
                                        <p:tgtEl>
                                          <p:sndTgt r:embed="rId4" name="cashreg.wav"/>
                                        </p:tgtEl>
                                      </p:cMediaNode>
                                    </p:audio>
                                  </p:subTnLst>
                                </p:cTn>
                              </p:par>
                              <p:par>
                                <p:cTn id="55" presetID="1" presetClass="entr" presetSubtype="0" fill="hold" grpId="1" nodeType="withEffect">
                                  <p:stCondLst>
                                    <p:cond delay="600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xit" presetSubtype="0" fill="hold" grpId="0" nodeType="withEffect">
                                  <p:stCondLst>
                                    <p:cond delay="7000"/>
                                  </p:stCondLst>
                                  <p:childTnLst>
                                    <p:set>
                                      <p:cBhvr>
                                        <p:cTn id="58" dur="1" fill="hold">
                                          <p:stCondLst>
                                            <p:cond delay="0"/>
                                          </p:stCondLst>
                                        </p:cTn>
                                        <p:tgtEl>
                                          <p:spTgt spid="28"/>
                                        </p:tgtEl>
                                        <p:attrNameLst>
                                          <p:attrName>style.visibility</p:attrName>
                                        </p:attrNameLst>
                                      </p:cBhvr>
                                      <p:to>
                                        <p:strVal val="hidden"/>
                                      </p:to>
                                    </p:set>
                                  </p:childTnLst>
                                </p:cTn>
                              </p:par>
                              <p:par>
                                <p:cTn id="59" presetID="21" presetClass="entr" presetSubtype="1" fill="hold" grpId="7" nodeType="withEffect">
                                  <p:stCondLst>
                                    <p:cond delay="6000"/>
                                  </p:stCondLst>
                                  <p:childTnLst>
                                    <p:set>
                                      <p:cBhvr>
                                        <p:cTn id="60" dur="1" fill="hold">
                                          <p:stCondLst>
                                            <p:cond delay="0"/>
                                          </p:stCondLst>
                                        </p:cTn>
                                        <p:tgtEl>
                                          <p:spTgt spid="35"/>
                                        </p:tgtEl>
                                        <p:attrNameLst>
                                          <p:attrName>style.visibility</p:attrName>
                                        </p:attrNameLst>
                                      </p:cBhvr>
                                      <p:to>
                                        <p:strVal val="visible"/>
                                      </p:to>
                                    </p:set>
                                    <p:animEffect transition="in" filter="wheel(1)">
                                      <p:cBhvr>
                                        <p:cTn id="61" dur="1000"/>
                                        <p:tgtEl>
                                          <p:spTgt spid="35"/>
                                        </p:tgtEl>
                                      </p:cBhvr>
                                    </p:animEffect>
                                  </p:childTnLst>
                                  <p:subTnLst>
                                    <p:audio>
                                      <p:cMediaNode>
                                        <p:cTn display="0" masterRel="sameClick">
                                          <p:stCondLst>
                                            <p:cond evt="begin" delay="0">
                                              <p:tn val="59"/>
                                            </p:cond>
                                          </p:stCondLst>
                                          <p:endCondLst>
                                            <p:cond evt="onStopAudio" delay="0">
                                              <p:tgtEl>
                                                <p:sldTgt/>
                                              </p:tgtEl>
                                            </p:cond>
                                          </p:endCondLst>
                                        </p:cTn>
                                        <p:tgtEl>
                                          <p:sndTgt r:embed="rId4" name="cashreg.wav"/>
                                        </p:tgtEl>
                                      </p:cMediaNode>
                                    </p:audio>
                                  </p:subTnLst>
                                </p:cTn>
                              </p:par>
                              <p:par>
                                <p:cTn id="62" presetID="1" presetClass="entr" presetSubtype="0" fill="hold" grpId="1" nodeType="withEffect">
                                  <p:stCondLst>
                                    <p:cond delay="7000"/>
                                  </p:stCondLst>
                                  <p:childTnLst>
                                    <p:set>
                                      <p:cBhvr>
                                        <p:cTn id="63" dur="1" fill="hold">
                                          <p:stCondLst>
                                            <p:cond delay="0"/>
                                          </p:stCondLst>
                                        </p:cTn>
                                        <p:tgtEl>
                                          <p:spTgt spid="27"/>
                                        </p:tgtEl>
                                        <p:attrNameLst>
                                          <p:attrName>style.visibility</p:attrName>
                                        </p:attrNameLst>
                                      </p:cBhvr>
                                      <p:to>
                                        <p:strVal val="visible"/>
                                      </p:to>
                                    </p:set>
                                  </p:childTnLst>
                                </p:cTn>
                              </p:par>
                              <p:par>
                                <p:cTn id="64" presetID="1" presetClass="exit" presetSubtype="0" fill="hold" grpId="0" nodeType="withEffect">
                                  <p:stCondLst>
                                    <p:cond delay="8000"/>
                                  </p:stCondLst>
                                  <p:childTnLst>
                                    <p:set>
                                      <p:cBhvr>
                                        <p:cTn id="65" dur="1" fill="hold">
                                          <p:stCondLst>
                                            <p:cond delay="0"/>
                                          </p:stCondLst>
                                        </p:cTn>
                                        <p:tgtEl>
                                          <p:spTgt spid="27"/>
                                        </p:tgtEl>
                                        <p:attrNameLst>
                                          <p:attrName>style.visibility</p:attrName>
                                        </p:attrNameLst>
                                      </p:cBhvr>
                                      <p:to>
                                        <p:strVal val="hidden"/>
                                      </p:to>
                                    </p:set>
                                  </p:childTnLst>
                                </p:cTn>
                              </p:par>
                              <p:par>
                                <p:cTn id="66" presetID="21" presetClass="entr" presetSubtype="1" fill="hold" grpId="8" nodeType="withEffect">
                                  <p:stCondLst>
                                    <p:cond delay="7000"/>
                                  </p:stCondLst>
                                  <p:childTnLst>
                                    <p:set>
                                      <p:cBhvr>
                                        <p:cTn id="67" dur="1" fill="hold">
                                          <p:stCondLst>
                                            <p:cond delay="0"/>
                                          </p:stCondLst>
                                        </p:cTn>
                                        <p:tgtEl>
                                          <p:spTgt spid="35"/>
                                        </p:tgtEl>
                                        <p:attrNameLst>
                                          <p:attrName>style.visibility</p:attrName>
                                        </p:attrNameLst>
                                      </p:cBhvr>
                                      <p:to>
                                        <p:strVal val="visible"/>
                                      </p:to>
                                    </p:set>
                                    <p:animEffect transition="in" filter="wheel(1)">
                                      <p:cBhvr>
                                        <p:cTn id="68" dur="1000"/>
                                        <p:tgtEl>
                                          <p:spTgt spid="35"/>
                                        </p:tgtEl>
                                      </p:cBhvr>
                                    </p:animEffect>
                                  </p:childTnLst>
                                  <p:subTnLst>
                                    <p:audio>
                                      <p:cMediaNode>
                                        <p:cTn display="0" masterRel="sameClick">
                                          <p:stCondLst>
                                            <p:cond evt="begin" delay="0">
                                              <p:tn val="66"/>
                                            </p:cond>
                                          </p:stCondLst>
                                          <p:endCondLst>
                                            <p:cond evt="onStopAudio" delay="0">
                                              <p:tgtEl>
                                                <p:sldTgt/>
                                              </p:tgtEl>
                                            </p:cond>
                                          </p:endCondLst>
                                        </p:cTn>
                                        <p:tgtEl>
                                          <p:sndTgt r:embed="rId4" name="cashreg.wav"/>
                                        </p:tgtEl>
                                      </p:cMediaNode>
                                    </p:audio>
                                  </p:subTnLst>
                                </p:cTn>
                              </p:par>
                              <p:par>
                                <p:cTn id="69" presetID="1" presetClass="entr" presetSubtype="0" fill="hold" grpId="1" nodeType="withEffect">
                                  <p:stCondLst>
                                    <p:cond delay="8000"/>
                                  </p:stCondLst>
                                  <p:childTnLst>
                                    <p:set>
                                      <p:cBhvr>
                                        <p:cTn id="70" dur="1" fill="hold">
                                          <p:stCondLst>
                                            <p:cond delay="0"/>
                                          </p:stCondLst>
                                        </p:cTn>
                                        <p:tgtEl>
                                          <p:spTgt spid="26"/>
                                        </p:tgtEl>
                                        <p:attrNameLst>
                                          <p:attrName>style.visibility</p:attrName>
                                        </p:attrNameLst>
                                      </p:cBhvr>
                                      <p:to>
                                        <p:strVal val="visible"/>
                                      </p:to>
                                    </p:set>
                                  </p:childTnLst>
                                </p:cTn>
                              </p:par>
                              <p:par>
                                <p:cTn id="71" presetID="1" presetClass="exit" presetSubtype="0" fill="hold" grpId="0" nodeType="withEffect">
                                  <p:stCondLst>
                                    <p:cond delay="9000"/>
                                  </p:stCondLst>
                                  <p:childTnLst>
                                    <p:set>
                                      <p:cBhvr>
                                        <p:cTn id="72" dur="1" fill="hold">
                                          <p:stCondLst>
                                            <p:cond delay="0"/>
                                          </p:stCondLst>
                                        </p:cTn>
                                        <p:tgtEl>
                                          <p:spTgt spid="26"/>
                                        </p:tgtEl>
                                        <p:attrNameLst>
                                          <p:attrName>style.visibility</p:attrName>
                                        </p:attrNameLst>
                                      </p:cBhvr>
                                      <p:to>
                                        <p:strVal val="hidden"/>
                                      </p:to>
                                    </p:set>
                                  </p:childTnLst>
                                </p:cTn>
                              </p:par>
                              <p:par>
                                <p:cTn id="73" presetID="21" presetClass="entr" presetSubtype="1" fill="hold" grpId="2" nodeType="withEffect">
                                  <p:stCondLst>
                                    <p:cond delay="8000"/>
                                  </p:stCondLst>
                                  <p:childTnLst>
                                    <p:set>
                                      <p:cBhvr>
                                        <p:cTn id="74" dur="1" fill="hold">
                                          <p:stCondLst>
                                            <p:cond delay="0"/>
                                          </p:stCondLst>
                                        </p:cTn>
                                        <p:tgtEl>
                                          <p:spTgt spid="35"/>
                                        </p:tgtEl>
                                        <p:attrNameLst>
                                          <p:attrName>style.visibility</p:attrName>
                                        </p:attrNameLst>
                                      </p:cBhvr>
                                      <p:to>
                                        <p:strVal val="visible"/>
                                      </p:to>
                                    </p:set>
                                    <p:animEffect transition="in" filter="wheel(1)">
                                      <p:cBhvr>
                                        <p:cTn id="75" dur="1000"/>
                                        <p:tgtEl>
                                          <p:spTgt spid="35"/>
                                        </p:tgtEl>
                                      </p:cBhvr>
                                    </p:animEffect>
                                  </p:childTnLst>
                                  <p:subTnLst>
                                    <p:audio>
                                      <p:cMediaNode>
                                        <p:cTn display="0" masterRel="sameClick">
                                          <p:stCondLst>
                                            <p:cond evt="begin" delay="0">
                                              <p:tn val="73"/>
                                            </p:cond>
                                          </p:stCondLst>
                                          <p:endCondLst>
                                            <p:cond evt="onStopAudio" delay="0">
                                              <p:tgtEl>
                                                <p:sldTgt/>
                                              </p:tgtEl>
                                            </p:cond>
                                          </p:endCondLst>
                                        </p:cTn>
                                        <p:tgtEl>
                                          <p:sndTgt r:embed="rId4" name="cashreg.wav"/>
                                        </p:tgtEl>
                                      </p:cMediaNode>
                                    </p:audio>
                                  </p:subTnLst>
                                </p:cTn>
                              </p:par>
                              <p:par>
                                <p:cTn id="76" presetID="1" presetClass="entr" presetSubtype="0" fill="hold" grpId="1" nodeType="withEffect">
                                  <p:stCondLst>
                                    <p:cond delay="9000"/>
                                  </p:stCondLst>
                                  <p:childTnLst>
                                    <p:set>
                                      <p:cBhvr>
                                        <p:cTn id="77" dur="1" fill="hold">
                                          <p:stCondLst>
                                            <p:cond delay="0"/>
                                          </p:stCondLst>
                                        </p:cTn>
                                        <p:tgtEl>
                                          <p:spTgt spid="25"/>
                                        </p:tgtEl>
                                        <p:attrNameLst>
                                          <p:attrName>style.visibility</p:attrName>
                                        </p:attrNameLst>
                                      </p:cBhvr>
                                      <p:to>
                                        <p:strVal val="visible"/>
                                      </p:to>
                                    </p:set>
                                  </p:childTnLst>
                                </p:cTn>
                              </p:par>
                              <p:par>
                                <p:cTn id="78" presetID="1" presetClass="exit" presetSubtype="0" fill="hold" grpId="0" nodeType="withEffect">
                                  <p:stCondLst>
                                    <p:cond delay="10000"/>
                                  </p:stCondLst>
                                  <p:childTnLst>
                                    <p:set>
                                      <p:cBhvr>
                                        <p:cTn id="79" dur="1" fill="hold">
                                          <p:stCondLst>
                                            <p:cond delay="0"/>
                                          </p:stCondLst>
                                        </p:cTn>
                                        <p:tgtEl>
                                          <p:spTgt spid="25"/>
                                        </p:tgtEl>
                                        <p:attrNameLst>
                                          <p:attrName>style.visibility</p:attrName>
                                        </p:attrNameLst>
                                      </p:cBhvr>
                                      <p:to>
                                        <p:strVal val="hidden"/>
                                      </p:to>
                                    </p:set>
                                  </p:childTnLst>
                                </p:cTn>
                              </p:par>
                              <p:par>
                                <p:cTn id="80" presetID="21" presetClass="entr" presetSubtype="1" fill="hold" grpId="10" nodeType="withEffect">
                                  <p:stCondLst>
                                    <p:cond delay="9000"/>
                                  </p:stCondLst>
                                  <p:childTnLst>
                                    <p:set>
                                      <p:cBhvr>
                                        <p:cTn id="81" dur="1" fill="hold">
                                          <p:stCondLst>
                                            <p:cond delay="0"/>
                                          </p:stCondLst>
                                        </p:cTn>
                                        <p:tgtEl>
                                          <p:spTgt spid="35"/>
                                        </p:tgtEl>
                                        <p:attrNameLst>
                                          <p:attrName>style.visibility</p:attrName>
                                        </p:attrNameLst>
                                      </p:cBhvr>
                                      <p:to>
                                        <p:strVal val="visible"/>
                                      </p:to>
                                    </p:set>
                                    <p:animEffect transition="in" filter="wheel(1)">
                                      <p:cBhvr>
                                        <p:cTn id="82" dur="1000"/>
                                        <p:tgtEl>
                                          <p:spTgt spid="35"/>
                                        </p:tgtEl>
                                      </p:cBhvr>
                                    </p:animEffect>
                                  </p:childTnLst>
                                  <p:subTnLst>
                                    <p:audio>
                                      <p:cMediaNode>
                                        <p:cTn display="0" masterRel="sameClick">
                                          <p:stCondLst>
                                            <p:cond evt="begin" delay="0">
                                              <p:tn val="80"/>
                                            </p:cond>
                                          </p:stCondLst>
                                          <p:endCondLst>
                                            <p:cond evt="onStopAudio" delay="0">
                                              <p:tgtEl>
                                                <p:sldTgt/>
                                              </p:tgtEl>
                                            </p:cond>
                                          </p:endCondLst>
                                        </p:cTn>
                                        <p:tgtEl>
                                          <p:sndTgt r:embed="rId4" name="cashreg.wav"/>
                                        </p:tgtEl>
                                      </p:cMediaNode>
                                    </p:audio>
                                  </p:subTnLst>
                                </p:cTn>
                              </p:par>
                              <p:par>
                                <p:cTn id="83" presetID="1" presetClass="entr" presetSubtype="0" fill="hold" grpId="1" nodeType="withEffect">
                                  <p:stCondLst>
                                    <p:cond delay="10000"/>
                                  </p:stCondLst>
                                  <p:childTnLst>
                                    <p:set>
                                      <p:cBhvr>
                                        <p:cTn id="84" dur="1" fill="hold">
                                          <p:stCondLst>
                                            <p:cond delay="0"/>
                                          </p:stCondLst>
                                        </p:cTn>
                                        <p:tgtEl>
                                          <p:spTgt spid="24"/>
                                        </p:tgtEl>
                                        <p:attrNameLst>
                                          <p:attrName>style.visibility</p:attrName>
                                        </p:attrNameLst>
                                      </p:cBhvr>
                                      <p:to>
                                        <p:strVal val="visible"/>
                                      </p:to>
                                    </p:set>
                                  </p:childTnLst>
                                </p:cTn>
                              </p:par>
                              <p:par>
                                <p:cTn id="85" presetID="1" presetClass="exit" presetSubtype="0" fill="hold" grpId="0" nodeType="withEffect">
                                  <p:stCondLst>
                                    <p:cond delay="11000"/>
                                  </p:stCondLst>
                                  <p:childTnLst>
                                    <p:set>
                                      <p:cBhvr>
                                        <p:cTn id="86" dur="1" fill="hold">
                                          <p:stCondLst>
                                            <p:cond delay="0"/>
                                          </p:stCondLst>
                                        </p:cTn>
                                        <p:tgtEl>
                                          <p:spTgt spid="24"/>
                                        </p:tgtEl>
                                        <p:attrNameLst>
                                          <p:attrName>style.visibility</p:attrName>
                                        </p:attrNameLst>
                                      </p:cBhvr>
                                      <p:to>
                                        <p:strVal val="hidden"/>
                                      </p:to>
                                    </p:set>
                                  </p:childTnLst>
                                </p:cTn>
                              </p:par>
                              <p:par>
                                <p:cTn id="87" presetID="21" presetClass="entr" presetSubtype="1" fill="hold" grpId="11" nodeType="withEffect">
                                  <p:stCondLst>
                                    <p:cond delay="10000"/>
                                  </p:stCondLst>
                                  <p:childTnLst>
                                    <p:set>
                                      <p:cBhvr>
                                        <p:cTn id="88" dur="1" fill="hold">
                                          <p:stCondLst>
                                            <p:cond delay="0"/>
                                          </p:stCondLst>
                                        </p:cTn>
                                        <p:tgtEl>
                                          <p:spTgt spid="35"/>
                                        </p:tgtEl>
                                        <p:attrNameLst>
                                          <p:attrName>style.visibility</p:attrName>
                                        </p:attrNameLst>
                                      </p:cBhvr>
                                      <p:to>
                                        <p:strVal val="visible"/>
                                      </p:to>
                                    </p:set>
                                    <p:animEffect transition="in" filter="wheel(1)">
                                      <p:cBhvr>
                                        <p:cTn id="89" dur="1000"/>
                                        <p:tgtEl>
                                          <p:spTgt spid="35"/>
                                        </p:tgtEl>
                                      </p:cBhvr>
                                    </p:animEffect>
                                  </p:childTnLst>
                                  <p:subTnLst>
                                    <p:audio>
                                      <p:cMediaNode>
                                        <p:cTn display="0" masterRel="sameClick">
                                          <p:stCondLst>
                                            <p:cond evt="begin" delay="0">
                                              <p:tn val="87"/>
                                            </p:cond>
                                          </p:stCondLst>
                                          <p:endCondLst>
                                            <p:cond evt="onStopAudio" delay="0">
                                              <p:tgtEl>
                                                <p:sldTgt/>
                                              </p:tgtEl>
                                            </p:cond>
                                          </p:endCondLst>
                                        </p:cTn>
                                        <p:tgtEl>
                                          <p:sndTgt r:embed="rId4" name="cashreg.wav"/>
                                        </p:tgtEl>
                                      </p:cMediaNode>
                                    </p:audio>
                                  </p:subTnLst>
                                </p:cTn>
                              </p:par>
                              <p:par>
                                <p:cTn id="90" presetID="1" presetClass="entr" presetSubtype="0" fill="hold" grpId="1" nodeType="withEffect">
                                  <p:stCondLst>
                                    <p:cond delay="11000"/>
                                  </p:stCondLst>
                                  <p:childTnLst>
                                    <p:set>
                                      <p:cBhvr>
                                        <p:cTn id="91" dur="1" fill="hold">
                                          <p:stCondLst>
                                            <p:cond delay="0"/>
                                          </p:stCondLst>
                                        </p:cTn>
                                        <p:tgtEl>
                                          <p:spTgt spid="23"/>
                                        </p:tgtEl>
                                        <p:attrNameLst>
                                          <p:attrName>style.visibility</p:attrName>
                                        </p:attrNameLst>
                                      </p:cBhvr>
                                      <p:to>
                                        <p:strVal val="visible"/>
                                      </p:to>
                                    </p:set>
                                  </p:childTnLst>
                                </p:cTn>
                              </p:par>
                              <p:par>
                                <p:cTn id="92" presetID="1" presetClass="exit" presetSubtype="0" fill="hold" grpId="0" nodeType="withEffect">
                                  <p:stCondLst>
                                    <p:cond delay="12000"/>
                                  </p:stCondLst>
                                  <p:childTnLst>
                                    <p:set>
                                      <p:cBhvr>
                                        <p:cTn id="93" dur="1" fill="hold">
                                          <p:stCondLst>
                                            <p:cond delay="0"/>
                                          </p:stCondLst>
                                        </p:cTn>
                                        <p:tgtEl>
                                          <p:spTgt spid="23"/>
                                        </p:tgtEl>
                                        <p:attrNameLst>
                                          <p:attrName>style.visibility</p:attrName>
                                        </p:attrNameLst>
                                      </p:cBhvr>
                                      <p:to>
                                        <p:strVal val="hidden"/>
                                      </p:to>
                                    </p:set>
                                  </p:childTnLst>
                                </p:cTn>
                              </p:par>
                              <p:par>
                                <p:cTn id="94" presetID="21" presetClass="entr" presetSubtype="1" fill="hold" grpId="12" nodeType="withEffect">
                                  <p:stCondLst>
                                    <p:cond delay="11000"/>
                                  </p:stCondLst>
                                  <p:childTnLst>
                                    <p:set>
                                      <p:cBhvr>
                                        <p:cTn id="95" dur="1" fill="hold">
                                          <p:stCondLst>
                                            <p:cond delay="0"/>
                                          </p:stCondLst>
                                        </p:cTn>
                                        <p:tgtEl>
                                          <p:spTgt spid="35"/>
                                        </p:tgtEl>
                                        <p:attrNameLst>
                                          <p:attrName>style.visibility</p:attrName>
                                        </p:attrNameLst>
                                      </p:cBhvr>
                                      <p:to>
                                        <p:strVal val="visible"/>
                                      </p:to>
                                    </p:set>
                                    <p:animEffect transition="in" filter="wheel(1)">
                                      <p:cBhvr>
                                        <p:cTn id="96" dur="1000"/>
                                        <p:tgtEl>
                                          <p:spTgt spid="35"/>
                                        </p:tgtEl>
                                      </p:cBhvr>
                                    </p:animEffect>
                                  </p:childTnLst>
                                  <p:subTnLst>
                                    <p:audio>
                                      <p:cMediaNode>
                                        <p:cTn display="0" masterRel="sameClick">
                                          <p:stCondLst>
                                            <p:cond evt="begin" delay="0">
                                              <p:tn val="94"/>
                                            </p:cond>
                                          </p:stCondLst>
                                          <p:endCondLst>
                                            <p:cond evt="onStopAudio" delay="0">
                                              <p:tgtEl>
                                                <p:sldTgt/>
                                              </p:tgtEl>
                                            </p:cond>
                                          </p:endCondLst>
                                        </p:cTn>
                                        <p:tgtEl>
                                          <p:sndTgt r:embed="rId4" name="cashreg.wav"/>
                                        </p:tgtEl>
                                      </p:cMediaNode>
                                    </p:audio>
                                  </p:subTnLst>
                                </p:cTn>
                              </p:par>
                              <p:par>
                                <p:cTn id="97" presetID="1" presetClass="entr" presetSubtype="0" fill="hold" grpId="1" nodeType="withEffect">
                                  <p:stCondLst>
                                    <p:cond delay="12000"/>
                                  </p:stCondLst>
                                  <p:childTnLst>
                                    <p:set>
                                      <p:cBhvr>
                                        <p:cTn id="98" dur="1" fill="hold">
                                          <p:stCondLst>
                                            <p:cond delay="0"/>
                                          </p:stCondLst>
                                        </p:cTn>
                                        <p:tgtEl>
                                          <p:spTgt spid="22"/>
                                        </p:tgtEl>
                                        <p:attrNameLst>
                                          <p:attrName>style.visibility</p:attrName>
                                        </p:attrNameLst>
                                      </p:cBhvr>
                                      <p:to>
                                        <p:strVal val="visible"/>
                                      </p:to>
                                    </p:set>
                                  </p:childTnLst>
                                </p:cTn>
                              </p:par>
                              <p:par>
                                <p:cTn id="99" presetID="1" presetClass="exit" presetSubtype="0" fill="hold" grpId="0" nodeType="withEffect">
                                  <p:stCondLst>
                                    <p:cond delay="13000"/>
                                  </p:stCondLst>
                                  <p:childTnLst>
                                    <p:set>
                                      <p:cBhvr>
                                        <p:cTn id="100" dur="1" fill="hold">
                                          <p:stCondLst>
                                            <p:cond delay="0"/>
                                          </p:stCondLst>
                                        </p:cTn>
                                        <p:tgtEl>
                                          <p:spTgt spid="22"/>
                                        </p:tgtEl>
                                        <p:attrNameLst>
                                          <p:attrName>style.visibility</p:attrName>
                                        </p:attrNameLst>
                                      </p:cBhvr>
                                      <p:to>
                                        <p:strVal val="hidden"/>
                                      </p:to>
                                    </p:set>
                                  </p:childTnLst>
                                </p:cTn>
                              </p:par>
                              <p:par>
                                <p:cTn id="101" presetID="21" presetClass="entr" presetSubtype="1" fill="hold" grpId="13" nodeType="withEffect">
                                  <p:stCondLst>
                                    <p:cond delay="12000"/>
                                  </p:stCondLst>
                                  <p:childTnLst>
                                    <p:set>
                                      <p:cBhvr>
                                        <p:cTn id="102" dur="1" fill="hold">
                                          <p:stCondLst>
                                            <p:cond delay="0"/>
                                          </p:stCondLst>
                                        </p:cTn>
                                        <p:tgtEl>
                                          <p:spTgt spid="35"/>
                                        </p:tgtEl>
                                        <p:attrNameLst>
                                          <p:attrName>style.visibility</p:attrName>
                                        </p:attrNameLst>
                                      </p:cBhvr>
                                      <p:to>
                                        <p:strVal val="visible"/>
                                      </p:to>
                                    </p:set>
                                    <p:animEffect transition="in" filter="wheel(1)">
                                      <p:cBhvr>
                                        <p:cTn id="103" dur="1000"/>
                                        <p:tgtEl>
                                          <p:spTgt spid="35"/>
                                        </p:tgtEl>
                                      </p:cBhvr>
                                    </p:animEffect>
                                  </p:childTnLst>
                                  <p:subTnLst>
                                    <p:audio>
                                      <p:cMediaNode>
                                        <p:cTn display="0" masterRel="sameClick">
                                          <p:stCondLst>
                                            <p:cond evt="begin" delay="0">
                                              <p:tn val="101"/>
                                            </p:cond>
                                          </p:stCondLst>
                                          <p:endCondLst>
                                            <p:cond evt="onStopAudio" delay="0">
                                              <p:tgtEl>
                                                <p:sldTgt/>
                                              </p:tgtEl>
                                            </p:cond>
                                          </p:endCondLst>
                                        </p:cTn>
                                        <p:tgtEl>
                                          <p:sndTgt r:embed="rId4" name="cashreg.wav"/>
                                        </p:tgtEl>
                                      </p:cMediaNode>
                                    </p:audio>
                                  </p:subTnLst>
                                </p:cTn>
                              </p:par>
                              <p:par>
                                <p:cTn id="104" presetID="1" presetClass="entr" presetSubtype="0" fill="hold" grpId="1" nodeType="withEffect">
                                  <p:stCondLst>
                                    <p:cond delay="13000"/>
                                  </p:stCondLst>
                                  <p:childTnLst>
                                    <p:set>
                                      <p:cBhvr>
                                        <p:cTn id="105" dur="1" fill="hold">
                                          <p:stCondLst>
                                            <p:cond delay="0"/>
                                          </p:stCondLst>
                                        </p:cTn>
                                        <p:tgtEl>
                                          <p:spTgt spid="21"/>
                                        </p:tgtEl>
                                        <p:attrNameLst>
                                          <p:attrName>style.visibility</p:attrName>
                                        </p:attrNameLst>
                                      </p:cBhvr>
                                      <p:to>
                                        <p:strVal val="visible"/>
                                      </p:to>
                                    </p:set>
                                  </p:childTnLst>
                                </p:cTn>
                              </p:par>
                              <p:par>
                                <p:cTn id="106" presetID="1" presetClass="exit" presetSubtype="0" fill="hold" grpId="0" nodeType="withEffect">
                                  <p:stCondLst>
                                    <p:cond delay="14000"/>
                                  </p:stCondLst>
                                  <p:childTnLst>
                                    <p:set>
                                      <p:cBhvr>
                                        <p:cTn id="107" dur="1" fill="hold">
                                          <p:stCondLst>
                                            <p:cond delay="0"/>
                                          </p:stCondLst>
                                        </p:cTn>
                                        <p:tgtEl>
                                          <p:spTgt spid="21"/>
                                        </p:tgtEl>
                                        <p:attrNameLst>
                                          <p:attrName>style.visibility</p:attrName>
                                        </p:attrNameLst>
                                      </p:cBhvr>
                                      <p:to>
                                        <p:strVal val="hidden"/>
                                      </p:to>
                                    </p:set>
                                  </p:childTnLst>
                                </p:cTn>
                              </p:par>
                              <p:par>
                                <p:cTn id="108" presetID="21" presetClass="entr" presetSubtype="1" fill="hold" grpId="14" nodeType="withEffect">
                                  <p:stCondLst>
                                    <p:cond delay="13000"/>
                                  </p:stCondLst>
                                  <p:childTnLst>
                                    <p:set>
                                      <p:cBhvr>
                                        <p:cTn id="109" dur="1" fill="hold">
                                          <p:stCondLst>
                                            <p:cond delay="0"/>
                                          </p:stCondLst>
                                        </p:cTn>
                                        <p:tgtEl>
                                          <p:spTgt spid="35"/>
                                        </p:tgtEl>
                                        <p:attrNameLst>
                                          <p:attrName>style.visibility</p:attrName>
                                        </p:attrNameLst>
                                      </p:cBhvr>
                                      <p:to>
                                        <p:strVal val="visible"/>
                                      </p:to>
                                    </p:set>
                                    <p:animEffect transition="in" filter="wheel(1)">
                                      <p:cBhvr>
                                        <p:cTn id="110" dur="1000"/>
                                        <p:tgtEl>
                                          <p:spTgt spid="35"/>
                                        </p:tgtEl>
                                      </p:cBhvr>
                                    </p:animEffect>
                                  </p:childTnLst>
                                  <p:subTnLst>
                                    <p:audio>
                                      <p:cMediaNode>
                                        <p:cTn display="0" masterRel="sameClick">
                                          <p:stCondLst>
                                            <p:cond evt="begin" delay="0">
                                              <p:tn val="108"/>
                                            </p:cond>
                                          </p:stCondLst>
                                          <p:endCondLst>
                                            <p:cond evt="onStopAudio" delay="0">
                                              <p:tgtEl>
                                                <p:sldTgt/>
                                              </p:tgtEl>
                                            </p:cond>
                                          </p:endCondLst>
                                        </p:cTn>
                                        <p:tgtEl>
                                          <p:sndTgt r:embed="rId4" name="cashreg.wav"/>
                                        </p:tgtEl>
                                      </p:cMediaNode>
                                    </p:audio>
                                  </p:subTnLst>
                                </p:cTn>
                              </p:par>
                              <p:par>
                                <p:cTn id="111" presetID="1" presetClass="entr" presetSubtype="0" fill="hold" grpId="1" nodeType="withEffect">
                                  <p:stCondLst>
                                    <p:cond delay="14000"/>
                                  </p:stCondLst>
                                  <p:childTnLst>
                                    <p:set>
                                      <p:cBhvr>
                                        <p:cTn id="112"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11"/>
                                            </p:cond>
                                          </p:stCondLst>
                                          <p:endCondLst>
                                            <p:cond evt="onStopAudio" delay="0">
                                              <p:tgtEl>
                                                <p:sldTgt/>
                                              </p:tgtEl>
                                            </p:cond>
                                          </p:endCondLst>
                                        </p:cTn>
                                        <p:tgtEl>
                                          <p:sndTgt r:embed="rId4" name="cashreg.wav"/>
                                        </p:tgtEl>
                                      </p:cMediaNode>
                                    </p:audio>
                                  </p:subTnLst>
                                </p:cTn>
                              </p:par>
                              <p:par>
                                <p:cTn id="113" presetID="1" presetClass="exit" presetSubtype="0" fill="hold" grpId="0" nodeType="withEffect">
                                  <p:stCondLst>
                                    <p:cond delay="15000"/>
                                  </p:stCondLst>
                                  <p:childTnLst>
                                    <p:set>
                                      <p:cBhvr>
                                        <p:cTn id="114"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5" name="cashreg.wav"/>
                                        </p:tgtEl>
                                      </p:cMediaNode>
                                    </p:audio>
                                  </p:subTnLst>
                                </p:cTn>
                              </p:par>
                              <p:par>
                                <p:cTn id="115" presetID="21" presetClass="entr" presetSubtype="1" fill="hold" grpId="9" nodeType="withEffect">
                                  <p:stCondLst>
                                    <p:cond delay="14000"/>
                                  </p:stCondLst>
                                  <p:childTnLst>
                                    <p:set>
                                      <p:cBhvr>
                                        <p:cTn id="116" dur="1" fill="hold">
                                          <p:stCondLst>
                                            <p:cond delay="0"/>
                                          </p:stCondLst>
                                        </p:cTn>
                                        <p:tgtEl>
                                          <p:spTgt spid="35"/>
                                        </p:tgtEl>
                                        <p:attrNameLst>
                                          <p:attrName>style.visibility</p:attrName>
                                        </p:attrNameLst>
                                      </p:cBhvr>
                                      <p:to>
                                        <p:strVal val="visible"/>
                                      </p:to>
                                    </p:set>
                                    <p:animEffect transition="in" filter="wheel(1)">
                                      <p:cBhvr>
                                        <p:cTn id="117" dur="1000"/>
                                        <p:tgtEl>
                                          <p:spTgt spid="35"/>
                                        </p:tgtEl>
                                      </p:cBhvr>
                                    </p:animEffect>
                                  </p:childTnLst>
                                  <p:subTnLst>
                                    <p:audio>
                                      <p:cMediaNode>
                                        <p:cTn display="0" masterRel="sameClick">
                                          <p:stCondLst>
                                            <p:cond evt="begin" delay="0">
                                              <p:tn val="115"/>
                                            </p:cond>
                                          </p:stCondLst>
                                          <p:endCondLst>
                                            <p:cond evt="onStopAudio" delay="0">
                                              <p:tgtEl>
                                                <p:sldTgt/>
                                              </p:tgtEl>
                                            </p:cond>
                                          </p:endCondLst>
                                        </p:cTn>
                                        <p:tgtEl>
                                          <p:sndTgt r:embed="rId4" name="cashreg.wav"/>
                                        </p:tgtEl>
                                      </p:cMediaNode>
                                    </p:audio>
                                  </p:subTnLst>
                                </p:cTn>
                              </p:par>
                              <p:par>
                                <p:cTn id="118" presetID="1" presetClass="entr" presetSubtype="0" fill="hold" grpId="1" nodeType="withEffect">
                                  <p:stCondLst>
                                    <p:cond delay="15000"/>
                                  </p:stCondLst>
                                  <p:childTnLst>
                                    <p:set>
                                      <p:cBhvr>
                                        <p:cTn id="119"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8"/>
                                            </p:cond>
                                          </p:stCondLst>
                                          <p:endCondLst>
                                            <p:cond evt="onStopAudio" delay="0">
                                              <p:tgtEl>
                                                <p:sldTgt/>
                                              </p:tgtEl>
                                            </p:cond>
                                          </p:endCondLst>
                                        </p:cTn>
                                        <p:tgtEl>
                                          <p:sndTgt r:embed="rId5" name="cashreg.wav"/>
                                        </p:tgtEl>
                                      </p:cMediaNode>
                                    </p:audio>
                                  </p:subTnLst>
                                </p:cTn>
                              </p:par>
                              <p:par>
                                <p:cTn id="120" presetID="1" presetClass="exit" presetSubtype="0" fill="hold" grpId="0" nodeType="withEffect">
                                  <p:stCondLst>
                                    <p:cond delay="16000"/>
                                  </p:stCondLst>
                                  <p:childTnLst>
                                    <p:set>
                                      <p:cBhvr>
                                        <p:cTn id="121" dur="1" fill="hold">
                                          <p:stCondLst>
                                            <p:cond delay="0"/>
                                          </p:stCondLst>
                                        </p:cTn>
                                        <p:tgtEl>
                                          <p:spTgt spid="19"/>
                                        </p:tgtEl>
                                        <p:attrNameLst>
                                          <p:attrName>style.visibility</p:attrName>
                                        </p:attrNameLst>
                                      </p:cBhvr>
                                      <p:to>
                                        <p:strVal val="hidden"/>
                                      </p:to>
                                    </p:set>
                                  </p:childTnLst>
                                </p:cTn>
                              </p:par>
                              <p:par>
                                <p:cTn id="122" presetID="21" presetClass="entr" presetSubtype="1" fill="hold" grpId="0" nodeType="withEffect">
                                  <p:stCondLst>
                                    <p:cond delay="15000"/>
                                  </p:stCondLst>
                                  <p:childTnLst>
                                    <p:set>
                                      <p:cBhvr>
                                        <p:cTn id="123" dur="1" fill="hold">
                                          <p:stCondLst>
                                            <p:cond delay="0"/>
                                          </p:stCondLst>
                                        </p:cTn>
                                        <p:tgtEl>
                                          <p:spTgt spid="35"/>
                                        </p:tgtEl>
                                        <p:attrNameLst>
                                          <p:attrName>style.visibility</p:attrName>
                                        </p:attrNameLst>
                                      </p:cBhvr>
                                      <p:to>
                                        <p:strVal val="visible"/>
                                      </p:to>
                                    </p:set>
                                    <p:animEffect transition="in" filter="wheel(1)">
                                      <p:cBhvr>
                                        <p:cTn id="124" dur="1000"/>
                                        <p:tgtEl>
                                          <p:spTgt spid="35"/>
                                        </p:tgtEl>
                                      </p:cBhvr>
                                    </p:animEffect>
                                  </p:childTnLst>
                                  <p:subTnLst>
                                    <p:audio>
                                      <p:cMediaNode vol="100000">
                                        <p:cTn display="0" masterRel="sameClick">
                                          <p:stCondLst>
                                            <p:cond evt="begin" delay="0">
                                              <p:tn val="122"/>
                                            </p:cond>
                                          </p:stCondLst>
                                          <p:endCondLst>
                                            <p:cond evt="onStopAudio" delay="0">
                                              <p:tgtEl>
                                                <p:sldTgt/>
                                              </p:tgtEl>
                                            </p:cond>
                                          </p:endCondLst>
                                        </p:cTn>
                                        <p:tgtEl>
                                          <p:sndTgt r:embed="rId5" name="cashreg.wav"/>
                                        </p:tgtEl>
                                      </p:cMediaNode>
                                    </p:audio>
                                  </p:subTnLst>
                                </p:cTn>
                              </p:par>
                              <p:par>
                                <p:cTn id="125" presetID="1" presetClass="exit" presetSubtype="0" fill="hold" grpId="15" nodeType="withEffect">
                                  <p:stCondLst>
                                    <p:cond delay="16000"/>
                                  </p:stCondLst>
                                  <p:childTnLst>
                                    <p:set>
                                      <p:cBhvr>
                                        <p:cTn id="126"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16667">
                <p:cTn id="127" fill="hold" display="0">
                  <p:stCondLst>
                    <p:cond delay="indefinite"/>
                  </p:stCondLst>
                  <p:endCondLst>
                    <p:cond evt="onStopAudio" delay="0">
                      <p:tgtEl>
                        <p:sldTgt/>
                      </p:tgtEl>
                    </p:cond>
                  </p:endCondLst>
                </p:cTn>
                <p:tgtEl>
                  <p:spTgt spid="16"/>
                </p:tgtEl>
              </p:cMediaNode>
            </p:video>
            <p:video>
              <p:cMediaNode vol="24242">
                <p:cTn id="128" fill="hold" display="0">
                  <p:stCondLst>
                    <p:cond delay="indefinite"/>
                  </p:stCondLst>
                  <p:endCondLst>
                    <p:cond evt="onStopAudio" delay="0">
                      <p:tgtEl>
                        <p:sldTgt/>
                      </p:tgtEl>
                    </p:cond>
                  </p:endCondLst>
                </p:cTn>
                <p:tgtEl>
                  <p:spTgt spid="18"/>
                </p:tgtEl>
              </p:cMediaNode>
            </p:video>
            <p:video>
              <p:cMediaNode vol="80000">
                <p:cTn id="129"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2AB8A841-494C-4C05-B559-B83B93E270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1" y="-4919358"/>
            <a:ext cx="12339174" cy="12339174"/>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6">
              <a:extLst>
                <a:ext uri="{96DAC541-7B7A-43D3-8B79-37D633B846F1}">
                  <asvg:svgBlip xmlns="" xmlns:asvg="http://schemas.microsoft.com/office/drawing/2016/SVG/main" r:embed=""/>
                </a:ext>
              </a:extLst>
            </a:blip>
            <a:stretch>
              <a:fillRect/>
            </a:stretch>
          </a:blipFill>
        </p:spPr>
      </p:sp>
      <p:grpSp>
        <p:nvGrpSpPr>
          <p:cNvPr id="6"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lnSpc>
                  <a:spcPts val="2212"/>
                </a:lnSpc>
              </a:pPr>
              <a:endParaRPr sz="3500" b="1">
                <a:latin typeface="Calibri" pitchFamily="34" charset="0"/>
                <a:cs typeface="Calibri" pitchFamily="34" charset="0"/>
              </a:endParaRPr>
            </a:p>
          </p:txBody>
        </p:sp>
      </p:grpSp>
      <p:sp>
        <p:nvSpPr>
          <p:cNvPr id="18" name="Rectangle 17"/>
          <p:cNvSpPr/>
          <p:nvPr/>
        </p:nvSpPr>
        <p:spPr>
          <a:xfrm>
            <a:off x="0" y="0"/>
            <a:ext cx="12192000" cy="1497584"/>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sp>
        <p:nvSpPr>
          <p:cNvPr id="32" name="TextBox 12"/>
          <p:cNvSpPr txBox="1"/>
          <p:nvPr/>
        </p:nvSpPr>
        <p:spPr>
          <a:xfrm>
            <a:off x="1234377" y="406986"/>
            <a:ext cx="9969593" cy="1020664"/>
          </a:xfrm>
          <a:prstGeom prst="rect">
            <a:avLst/>
          </a:prstGeom>
        </p:spPr>
        <p:txBody>
          <a:bodyPr wrap="square" lIns="0" tIns="0" rIns="0" bIns="0" rtlCol="0" anchor="t">
            <a:spAutoFit/>
          </a:bodyPr>
          <a:lstStyle/>
          <a:p>
            <a:pPr algn="ctr">
              <a:lnSpc>
                <a:spcPts val="8492"/>
              </a:lnSpc>
            </a:pPr>
            <a:r>
              <a:rPr lang="en-US" sz="6000" b="1" dirty="0" err="1" smtClean="0">
                <a:solidFill>
                  <a:srgbClr val="FFFF00"/>
                </a:solidFill>
                <a:latin typeface="Calibri" pitchFamily="34" charset="0"/>
                <a:cs typeface="Calibri" pitchFamily="34" charset="0"/>
              </a:rPr>
              <a:t>Câu</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hỏi</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số</a:t>
            </a:r>
            <a:r>
              <a:rPr lang="en-US" sz="6000" b="1" dirty="0" smtClean="0">
                <a:solidFill>
                  <a:srgbClr val="FFFF00"/>
                </a:solidFill>
                <a:latin typeface="Calibri" pitchFamily="34" charset="0"/>
                <a:cs typeface="Calibri" pitchFamily="34" charset="0"/>
              </a:rPr>
              <a:t> 7</a:t>
            </a:r>
            <a:endParaRPr lang="en-US" sz="6000" b="1" dirty="0">
              <a:solidFill>
                <a:srgbClr val="FFFF00"/>
              </a:solidFill>
              <a:latin typeface="Calibri" pitchFamily="34" charset="0"/>
              <a:cs typeface="Calibri" pitchFamily="34" charset="0"/>
            </a:endParaRPr>
          </a:p>
        </p:txBody>
      </p:sp>
      <p:sp>
        <p:nvSpPr>
          <p:cNvPr id="67" name="Rectangle 66"/>
          <p:cNvSpPr/>
          <p:nvPr/>
        </p:nvSpPr>
        <p:spPr>
          <a:xfrm>
            <a:off x="0" y="1477100"/>
            <a:ext cx="12192000" cy="538090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grpSp>
        <p:nvGrpSpPr>
          <p:cNvPr id="9" name="Group 67"/>
          <p:cNvGrpSpPr/>
          <p:nvPr/>
        </p:nvGrpSpPr>
        <p:grpSpPr>
          <a:xfrm>
            <a:off x="452115" y="3795681"/>
            <a:ext cx="2169572" cy="1766919"/>
            <a:chOff x="525106" y="4915272"/>
            <a:chExt cx="3690697" cy="3096673"/>
          </a:xfrm>
        </p:grpSpPr>
        <p:grpSp>
          <p:nvGrpSpPr>
            <p:cNvPr id="10"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70" name="TextBox 12"/>
            <p:cNvSpPr txBox="1"/>
            <p:nvPr/>
          </p:nvSpPr>
          <p:spPr>
            <a:xfrm>
              <a:off x="725295" y="5074061"/>
              <a:ext cx="2967418" cy="1426948"/>
            </a:xfrm>
            <a:prstGeom prst="rect">
              <a:avLst/>
            </a:prstGeom>
          </p:spPr>
          <p:txBody>
            <a:bodyPr wrap="square" lIns="0" tIns="0" rIns="0" bIns="0" rtlCol="0" anchor="t">
              <a:spAutoFit/>
            </a:bodyPr>
            <a:lstStyle/>
            <a:p>
              <a:pPr algn="ctr">
                <a:lnSpc>
                  <a:spcPts val="3134"/>
                </a:lnSpc>
              </a:pPr>
              <a:r>
                <a:rPr lang="vi-VN" sz="3500" b="1" dirty="0">
                  <a:solidFill>
                    <a:prstClr val="white"/>
                  </a:solidFill>
                  <a:latin typeface="Calibri" pitchFamily="34" charset="0"/>
                  <a:cs typeface="Calibri" pitchFamily="34" charset="0"/>
                </a:rPr>
                <a:t>A</a:t>
              </a:r>
              <a:r>
                <a:rPr lang="vi-VN" sz="3500" b="1">
                  <a:solidFill>
                    <a:prstClr val="white"/>
                  </a:solidFill>
                  <a:latin typeface="Calibri" pitchFamily="34" charset="0"/>
                  <a:cs typeface="Calibri" pitchFamily="34" charset="0"/>
                </a:rPr>
                <a:t>. </a:t>
              </a:r>
              <a:endParaRPr lang="en-US" sz="3500" b="1" smtClean="0">
                <a:solidFill>
                  <a:prstClr val="white"/>
                </a:solidFill>
                <a:latin typeface="Calibri" pitchFamily="34" charset="0"/>
                <a:cs typeface="Calibri" pitchFamily="34" charset="0"/>
              </a:endParaRPr>
            </a:p>
            <a:p>
              <a:pPr algn="ctr">
                <a:lnSpc>
                  <a:spcPts val="3134"/>
                </a:lnSpc>
              </a:pPr>
              <a:r>
                <a:rPr lang="en-US" sz="3500" b="1" smtClean="0">
                  <a:solidFill>
                    <a:prstClr val="white"/>
                  </a:solidFill>
                  <a:latin typeface="Calibri" pitchFamily="34" charset="0"/>
                  <a:cs typeface="Calibri" pitchFamily="34" charset="0"/>
                </a:rPr>
                <a:t>Hà Nội</a:t>
              </a:r>
              <a:endParaRPr lang="en-US" sz="3500" b="1" dirty="0">
                <a:solidFill>
                  <a:prstClr val="white"/>
                </a:solidFill>
                <a:latin typeface="Calibri" pitchFamily="34" charset="0"/>
                <a:cs typeface="Calibri" pitchFamily="34" charset="0"/>
              </a:endParaRPr>
            </a:p>
          </p:txBody>
        </p:sp>
      </p:grpSp>
      <p:sp>
        <p:nvSpPr>
          <p:cNvPr id="73" name="AutoShape 6"/>
          <p:cNvSpPr/>
          <p:nvPr/>
        </p:nvSpPr>
        <p:spPr>
          <a:xfrm flipV="1">
            <a:off x="1510632" y="3127527"/>
            <a:ext cx="0" cy="593871"/>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709453" y="1669024"/>
            <a:ext cx="10810213" cy="769441"/>
          </a:xfrm>
          <a:prstGeom prst="rect">
            <a:avLst/>
          </a:prstGeom>
        </p:spPr>
        <p:txBody>
          <a:bodyPr wrap="square" lIns="0" tIns="0" rIns="0" bIns="0" rtlCol="0" anchor="t">
            <a:spAutoFit/>
          </a:bodyPr>
          <a:lstStyle/>
          <a:p>
            <a:pPr algn="just">
              <a:lnSpc>
                <a:spcPts val="5977"/>
              </a:lnSpc>
              <a:spcBef>
                <a:spcPct val="0"/>
              </a:spcBef>
              <a:defRPr/>
            </a:pPr>
            <a:r>
              <a:rPr lang="en-US" sz="3500" b="1" smtClean="0">
                <a:solidFill>
                  <a:srgbClr val="FF0000"/>
                </a:solidFill>
                <a:latin typeface="Calibri" pitchFamily="34" charset="0"/>
                <a:cs typeface="Calibri" pitchFamily="34" charset="0"/>
              </a:rPr>
              <a:t>Trung tâm công nghiệp lớn và đa dạng nhất nước ta là</a:t>
            </a:r>
            <a:endParaRPr lang="en-US" sz="3500" b="1" dirty="0">
              <a:solidFill>
                <a:srgbClr val="FF0000"/>
              </a:solidFill>
              <a:latin typeface="Calibri" pitchFamily="34" charset="0"/>
              <a:cs typeface="Calibri" pitchFamily="34" charset="0"/>
            </a:endParaRPr>
          </a:p>
        </p:txBody>
      </p:sp>
      <p:cxnSp>
        <p:nvCxnSpPr>
          <p:cNvPr id="75" name="Straight Connector 74"/>
          <p:cNvCxnSpPr>
            <a:stCxn id="73" idx="1"/>
          </p:cNvCxnSpPr>
          <p:nvPr/>
        </p:nvCxnSpPr>
        <p:spPr>
          <a:xfrm>
            <a:off x="1510633" y="312752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0857832" y="3127528"/>
            <a:ext cx="0" cy="508248"/>
          </a:xfrm>
          <a:prstGeom prst="line">
            <a:avLst/>
          </a:prstGeom>
          <a:ln w="38100" cap="rnd">
            <a:solidFill>
              <a:srgbClr val="000B5D"/>
            </a:solidFill>
            <a:prstDash val="solid"/>
            <a:headEnd type="triangle" w="lg" len="med"/>
            <a:tailEnd type="none" w="sm" len="sm"/>
          </a:ln>
        </p:spPr>
      </p:sp>
      <p:sp>
        <p:nvSpPr>
          <p:cNvPr id="79" name="AutoShape 22"/>
          <p:cNvSpPr/>
          <p:nvPr/>
        </p:nvSpPr>
        <p:spPr>
          <a:xfrm>
            <a:off x="714917" y="1488198"/>
            <a:ext cx="10880051" cy="44450"/>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4340270" y="3127529"/>
            <a:ext cx="0" cy="620843"/>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7765950" y="3127529"/>
            <a:ext cx="0" cy="620843"/>
          </a:xfrm>
          <a:prstGeom prst="line">
            <a:avLst/>
          </a:prstGeom>
          <a:ln w="38100" cap="rnd">
            <a:solidFill>
              <a:srgbClr val="000B5D"/>
            </a:solidFill>
            <a:prstDash val="solid"/>
            <a:headEnd type="triangle" w="lg" len="med"/>
            <a:tailEnd type="none" w="sm" len="sm"/>
          </a:ln>
        </p:spPr>
      </p:sp>
      <p:grpSp>
        <p:nvGrpSpPr>
          <p:cNvPr id="11" name="Group 81"/>
          <p:cNvGrpSpPr/>
          <p:nvPr/>
        </p:nvGrpSpPr>
        <p:grpSpPr>
          <a:xfrm>
            <a:off x="3367628" y="3784897"/>
            <a:ext cx="2169572" cy="1766919"/>
            <a:chOff x="525106" y="4915272"/>
            <a:chExt cx="3690697" cy="3096673"/>
          </a:xfrm>
        </p:grpSpPr>
        <p:grpSp>
          <p:nvGrpSpPr>
            <p:cNvPr id="12"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84" name="TextBox 12"/>
            <p:cNvSpPr txBox="1"/>
            <p:nvPr/>
          </p:nvSpPr>
          <p:spPr>
            <a:xfrm>
              <a:off x="725295" y="5074063"/>
              <a:ext cx="2967418" cy="2123679"/>
            </a:xfrm>
            <a:prstGeom prst="rect">
              <a:avLst/>
            </a:prstGeom>
          </p:spPr>
          <p:txBody>
            <a:bodyPr wrap="square" lIns="0" tIns="0" rIns="0" bIns="0" rtlCol="0" anchor="t">
              <a:spAutoFit/>
            </a:bodyPr>
            <a:lstStyle/>
            <a:p>
              <a:pPr algn="ctr">
                <a:lnSpc>
                  <a:spcPts val="3134"/>
                </a:lnSpc>
              </a:pPr>
              <a:r>
                <a:rPr lang="vi-VN" sz="3500" b="1" dirty="0">
                  <a:solidFill>
                    <a:prstClr val="white"/>
                  </a:solidFill>
                  <a:latin typeface="Calibri" pitchFamily="34" charset="0"/>
                  <a:cs typeface="Calibri" pitchFamily="34" charset="0"/>
                </a:rPr>
                <a:t>B</a:t>
              </a:r>
              <a:r>
                <a:rPr lang="vi-VN" sz="3500" b="1">
                  <a:solidFill>
                    <a:prstClr val="white"/>
                  </a:solidFill>
                  <a:latin typeface="Calibri" pitchFamily="34" charset="0"/>
                  <a:cs typeface="Calibri" pitchFamily="34" charset="0"/>
                </a:rPr>
                <a:t>. </a:t>
              </a:r>
              <a:endParaRPr lang="en-US" sz="3500" b="1" smtClean="0">
                <a:solidFill>
                  <a:prstClr val="white"/>
                </a:solidFill>
                <a:latin typeface="Calibri" pitchFamily="34" charset="0"/>
                <a:cs typeface="Calibri" pitchFamily="34" charset="0"/>
              </a:endParaRPr>
            </a:p>
            <a:p>
              <a:pPr algn="ctr">
                <a:lnSpc>
                  <a:spcPts val="3134"/>
                </a:lnSpc>
              </a:pPr>
              <a:r>
                <a:rPr lang="en-US" sz="3500" b="1" smtClean="0">
                  <a:solidFill>
                    <a:prstClr val="white"/>
                  </a:solidFill>
                  <a:latin typeface="Calibri" pitchFamily="34" charset="0"/>
                  <a:cs typeface="Calibri" pitchFamily="34" charset="0"/>
                </a:rPr>
                <a:t>Hải Phòng</a:t>
              </a:r>
              <a:endParaRPr lang="en-US" sz="3500" b="1" dirty="0">
                <a:solidFill>
                  <a:prstClr val="white"/>
                </a:solidFill>
                <a:latin typeface="Calibri" pitchFamily="34" charset="0"/>
                <a:cs typeface="Calibri" pitchFamily="34" charset="0"/>
              </a:endParaRPr>
            </a:p>
          </p:txBody>
        </p:sp>
      </p:grpSp>
      <p:grpSp>
        <p:nvGrpSpPr>
          <p:cNvPr id="13" name="Group 91"/>
          <p:cNvGrpSpPr/>
          <p:nvPr/>
        </p:nvGrpSpPr>
        <p:grpSpPr>
          <a:xfrm>
            <a:off x="6807200" y="3784898"/>
            <a:ext cx="2169572" cy="1766919"/>
            <a:chOff x="525106" y="4915272"/>
            <a:chExt cx="3690697" cy="3096673"/>
          </a:xfrm>
        </p:grpSpPr>
        <p:grpSp>
          <p:nvGrpSpPr>
            <p:cNvPr id="14"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94" name="TextBox 12"/>
            <p:cNvSpPr txBox="1"/>
            <p:nvPr/>
          </p:nvSpPr>
          <p:spPr>
            <a:xfrm>
              <a:off x="725295" y="5074061"/>
              <a:ext cx="2967418" cy="1426948"/>
            </a:xfrm>
            <a:prstGeom prst="rect">
              <a:avLst/>
            </a:prstGeom>
          </p:spPr>
          <p:txBody>
            <a:bodyPr wrap="square" lIns="0" tIns="0" rIns="0" bIns="0" rtlCol="0" anchor="t">
              <a:spAutoFit/>
            </a:bodyPr>
            <a:lstStyle/>
            <a:p>
              <a:pPr algn="ctr">
                <a:lnSpc>
                  <a:spcPts val="3134"/>
                </a:lnSpc>
              </a:pPr>
              <a:r>
                <a:rPr lang="vi-VN" sz="3500" b="1" dirty="0">
                  <a:solidFill>
                    <a:prstClr val="white"/>
                  </a:solidFill>
                  <a:latin typeface="Calibri" pitchFamily="34" charset="0"/>
                  <a:cs typeface="Calibri" pitchFamily="34" charset="0"/>
                </a:rPr>
                <a:t>C</a:t>
              </a:r>
              <a:r>
                <a:rPr lang="vi-VN" sz="3500" b="1">
                  <a:solidFill>
                    <a:prstClr val="white"/>
                  </a:solidFill>
                  <a:latin typeface="Calibri" pitchFamily="34" charset="0"/>
                  <a:cs typeface="Calibri" pitchFamily="34" charset="0"/>
                </a:rPr>
                <a:t>. </a:t>
              </a:r>
              <a:endParaRPr lang="en-US" sz="3500" b="1" smtClean="0">
                <a:solidFill>
                  <a:prstClr val="white"/>
                </a:solidFill>
                <a:latin typeface="Calibri" pitchFamily="34" charset="0"/>
                <a:cs typeface="Calibri" pitchFamily="34" charset="0"/>
              </a:endParaRPr>
            </a:p>
            <a:p>
              <a:pPr algn="ctr">
                <a:lnSpc>
                  <a:spcPts val="3134"/>
                </a:lnSpc>
              </a:pPr>
              <a:r>
                <a:rPr lang="en-US" sz="3500" b="1" smtClean="0">
                  <a:solidFill>
                    <a:prstClr val="white"/>
                  </a:solidFill>
                  <a:latin typeface="Calibri" pitchFamily="34" charset="0"/>
                  <a:cs typeface="Calibri" pitchFamily="34" charset="0"/>
                </a:rPr>
                <a:t>Đà Nẵng</a:t>
              </a:r>
              <a:endParaRPr lang="en-US" sz="3500" b="1" dirty="0">
                <a:solidFill>
                  <a:prstClr val="white"/>
                </a:solidFill>
                <a:latin typeface="Calibri" pitchFamily="34" charset="0"/>
                <a:cs typeface="Calibri" pitchFamily="34" charset="0"/>
              </a:endParaRPr>
            </a:p>
          </p:txBody>
        </p:sp>
      </p:grpSp>
      <p:grpSp>
        <p:nvGrpSpPr>
          <p:cNvPr id="15" name="Group 96"/>
          <p:cNvGrpSpPr/>
          <p:nvPr/>
        </p:nvGrpSpPr>
        <p:grpSpPr>
          <a:xfrm>
            <a:off x="9906028" y="3784899"/>
            <a:ext cx="2169572" cy="1766920"/>
            <a:chOff x="525106" y="4915272"/>
            <a:chExt cx="3690697" cy="3096673"/>
          </a:xfrm>
        </p:grpSpPr>
        <p:grpSp>
          <p:nvGrpSpPr>
            <p:cNvPr id="17"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99" name="TextBox 12"/>
            <p:cNvSpPr txBox="1"/>
            <p:nvPr/>
          </p:nvSpPr>
          <p:spPr>
            <a:xfrm>
              <a:off x="725295" y="5074059"/>
              <a:ext cx="2967418" cy="2090189"/>
            </a:xfrm>
            <a:prstGeom prst="rect">
              <a:avLst/>
            </a:prstGeom>
          </p:spPr>
          <p:txBody>
            <a:bodyPr wrap="square" lIns="0" tIns="0" rIns="0" bIns="0" rtlCol="0" anchor="t">
              <a:spAutoFit/>
            </a:bodyPr>
            <a:lstStyle/>
            <a:p>
              <a:pPr algn="ctr">
                <a:lnSpc>
                  <a:spcPts val="3134"/>
                </a:lnSpc>
              </a:pPr>
              <a:r>
                <a:rPr lang="vi-VN" sz="3500" b="1" dirty="0">
                  <a:solidFill>
                    <a:prstClr val="white"/>
                  </a:solidFill>
                  <a:latin typeface="Calibri" pitchFamily="34" charset="0"/>
                  <a:cs typeface="Calibri" pitchFamily="34" charset="0"/>
                </a:rPr>
                <a:t>D</a:t>
              </a:r>
              <a:r>
                <a:rPr lang="vi-VN" sz="3500" b="1">
                  <a:solidFill>
                    <a:prstClr val="white"/>
                  </a:solidFill>
                  <a:latin typeface="Calibri" pitchFamily="34" charset="0"/>
                  <a:cs typeface="Calibri" pitchFamily="34" charset="0"/>
                </a:rPr>
                <a:t>. </a:t>
              </a:r>
              <a:endParaRPr lang="en-US" sz="3500" b="1" smtClean="0">
                <a:solidFill>
                  <a:prstClr val="white"/>
                </a:solidFill>
                <a:latin typeface="Calibri" pitchFamily="34" charset="0"/>
                <a:cs typeface="Calibri" pitchFamily="34" charset="0"/>
              </a:endParaRPr>
            </a:p>
            <a:p>
              <a:pPr algn="ctr">
                <a:lnSpc>
                  <a:spcPts val="3134"/>
                </a:lnSpc>
              </a:pPr>
              <a:r>
                <a:rPr lang="en-US" sz="3500" b="1" smtClean="0">
                  <a:solidFill>
                    <a:prstClr val="white"/>
                  </a:solidFill>
                  <a:latin typeface="Calibri" pitchFamily="34" charset="0"/>
                  <a:cs typeface="Calibri" pitchFamily="34" charset="0"/>
                </a:rPr>
                <a:t>TP. Hồ Chí Minh</a:t>
              </a:r>
              <a:endParaRPr lang="en-US" sz="3500" b="1" dirty="0">
                <a:solidFill>
                  <a:prstClr val="white"/>
                </a:solidFill>
                <a:latin typeface="Calibri" pitchFamily="34" charset="0"/>
                <a:cs typeface="Calibri" pitchFamily="34" charset="0"/>
              </a:endParaRPr>
            </a:p>
          </p:txBody>
        </p:sp>
      </p:grpSp>
      <p:pic>
        <p:nvPicPr>
          <p:cNvPr id="3" name="Picture 2"/>
          <p:cNvPicPr>
            <a:picLocks noChangeAspect="1"/>
          </p:cNvPicPr>
          <p:nvPr/>
        </p:nvPicPr>
        <p:blipFill>
          <a:blip r:embed="rId7"/>
          <a:stretch>
            <a:fillRect/>
          </a:stretch>
        </p:blipFill>
        <p:spPr>
          <a:xfrm>
            <a:off x="3602520" y="5675273"/>
            <a:ext cx="4986960" cy="1182727"/>
          </a:xfrm>
          <a:prstGeom prst="rect">
            <a:avLst/>
          </a:prstGeom>
        </p:spPr>
      </p:pic>
      <p:sp>
        <p:nvSpPr>
          <p:cNvPr id="111" name="TextBox 12"/>
          <p:cNvSpPr txBox="1"/>
          <p:nvPr/>
        </p:nvSpPr>
        <p:spPr>
          <a:xfrm>
            <a:off x="6372491" y="5606270"/>
            <a:ext cx="1198273" cy="986809"/>
          </a:xfrm>
          <a:prstGeom prst="rect">
            <a:avLst/>
          </a:prstGeom>
        </p:spPr>
        <p:txBody>
          <a:bodyPr wrap="square" lIns="0" tIns="0" rIns="0" bIns="0" rtlCol="0" anchor="t">
            <a:spAutoFit/>
          </a:bodyPr>
          <a:lstStyle/>
          <a:p>
            <a:pPr algn="ctr">
              <a:lnSpc>
                <a:spcPts val="8492"/>
              </a:lnSpc>
            </a:pPr>
            <a:r>
              <a:rPr lang="en-US" sz="5000" b="1" dirty="0" smtClean="0">
                <a:solidFill>
                  <a:srgbClr val="FF0000"/>
                </a:solidFill>
                <a:latin typeface="Calibri" pitchFamily="34" charset="0"/>
                <a:cs typeface="Calibri" pitchFamily="34" charset="0"/>
              </a:rPr>
              <a:t>D</a:t>
            </a:r>
            <a:endParaRPr lang="en-US" sz="5000" b="1" dirty="0">
              <a:solidFill>
                <a:srgbClr val="FF0000"/>
              </a:solidFill>
              <a:latin typeface="Calibri" pitchFamily="34" charset="0"/>
              <a:cs typeface="Calibri" pitchFamily="34" charset="0"/>
            </a:endParaRPr>
          </a:p>
        </p:txBody>
      </p:sp>
      <p:pic>
        <p:nvPicPr>
          <p:cNvPr id="5" name="last-days-166612">
            <a:hlinkClick r:id="" action="ppaction://media"/>
          </p:cNvPr>
          <p:cNvPicPr>
            <a:picLocks noChangeAspect="1"/>
          </p:cNvPicPr>
          <p:nvPr>
            <a:videoFile r:link="rId1"/>
            <p:extLst>
              <p:ext uri="{DAA4B4D4-6D71-4841-9C94-3DE7FCFB9230}">
                <p14:media xmlns:p14="http://schemas.microsoft.com/office/powerpoint/2010/main">
                  <p14:trim st="7440"/>
                </p14:media>
              </p:ext>
            </p:extLst>
          </p:nvPr>
        </p:nvPicPr>
        <p:blipFill>
          <a:blip r:embed="rId8" cstate="print"/>
          <a:stretch>
            <a:fillRect/>
          </a:stretch>
        </p:blipFill>
        <p:spPr>
          <a:xfrm>
            <a:off x="12994169" y="837429"/>
            <a:ext cx="406400" cy="406400"/>
          </a:xfrm>
          <a:prstGeom prst="rect">
            <a:avLst/>
          </a:prstGeom>
        </p:spPr>
      </p:pic>
    </p:spTree>
    <p:extLst>
      <p:ext uri="{BB962C8B-B14F-4D97-AF65-F5344CB8AC3E}">
        <p14:creationId xmlns:p14="http://schemas.microsoft.com/office/powerpoint/2010/main" val="11538364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barn(inVertical)">
                                      <p:cBhvr>
                                        <p:cTn id="60" dur="500"/>
                                        <p:tgtEl>
                                          <p:spTgt spid="111"/>
                                        </p:tgtEl>
                                      </p:cBhvr>
                                    </p:animEffect>
                                  </p:childTnLst>
                                  <p:subTnLst>
                                    <p:audio>
                                      <p:cMediaNode>
                                        <p:cTn display="0" masterRel="sameClick">
                                          <p:stCondLst>
                                            <p:cond evt="begin" delay="0">
                                              <p:tn val="5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
                  </p:tgtEl>
                </p:cond>
              </p:nextCondLst>
            </p:seq>
            <p:video>
              <p:cMediaNode vol="80000">
                <p:cTn id="61" fill="hold" display="0">
                  <p:stCondLst>
                    <p:cond delay="indefinite"/>
                  </p:stCondLst>
                  <p:endCondLst>
                    <p:cond evt="onStopAudio" delay="0">
                      <p:tgtEl>
                        <p:sldTgt/>
                      </p:tgtEl>
                    </p:cond>
                  </p:endCondLst>
                </p:cTn>
                <p:tgtEl>
                  <p:spTgt spid="5"/>
                </p:tgtEl>
              </p:cMediaNode>
            </p:video>
          </p:childTnLst>
        </p:cTn>
      </p:par>
    </p:tnLst>
    <p:bldLst>
      <p:bldP spid="74" grpId="0"/>
      <p:bldP spid="11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2AB8A841-494C-4C05-B559-B83B93E270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1" y="-4919358"/>
            <a:ext cx="12339174" cy="12339174"/>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6">
              <a:extLst>
                <a:ext uri="{96DAC541-7B7A-43D3-8B79-37D633B846F1}">
                  <asvg:svgBlip xmlns="" xmlns:asvg="http://schemas.microsoft.com/office/drawing/2016/SVG/main" r:embed=""/>
                </a:ext>
              </a:extLst>
            </a:blip>
            <a:stretch>
              <a:fillRect/>
            </a:stretch>
          </a:blipFill>
        </p:spPr>
      </p:sp>
      <p:grpSp>
        <p:nvGrpSpPr>
          <p:cNvPr id="6"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endParaRPr sz="3500" b="1">
                <a:latin typeface="Calibri" pitchFamily="34" charset="0"/>
                <a:cs typeface="Calibri" pitchFamily="34" charset="0"/>
              </a:endParaRPr>
            </a:p>
          </p:txBody>
        </p:sp>
      </p:grpSp>
      <p:sp>
        <p:nvSpPr>
          <p:cNvPr id="18" name="Rectangle 17"/>
          <p:cNvSpPr/>
          <p:nvPr/>
        </p:nvSpPr>
        <p:spPr>
          <a:xfrm>
            <a:off x="0" y="0"/>
            <a:ext cx="12192000" cy="1497584"/>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sp>
        <p:nvSpPr>
          <p:cNvPr id="32" name="TextBox 12"/>
          <p:cNvSpPr txBox="1"/>
          <p:nvPr/>
        </p:nvSpPr>
        <p:spPr>
          <a:xfrm>
            <a:off x="1234377" y="233560"/>
            <a:ext cx="9969593" cy="923330"/>
          </a:xfrm>
          <a:prstGeom prst="rect">
            <a:avLst/>
          </a:prstGeom>
        </p:spPr>
        <p:txBody>
          <a:bodyPr wrap="square" lIns="0" tIns="0" rIns="0" bIns="0" rtlCol="0" anchor="t">
            <a:spAutoFit/>
          </a:bodyPr>
          <a:lstStyle/>
          <a:p>
            <a:pPr algn="ctr"/>
            <a:r>
              <a:rPr lang="en-US" sz="6000" b="1" dirty="0" err="1" smtClean="0">
                <a:solidFill>
                  <a:srgbClr val="FFFF00"/>
                </a:solidFill>
                <a:latin typeface="Calibri" pitchFamily="34" charset="0"/>
                <a:cs typeface="Calibri" pitchFamily="34" charset="0"/>
              </a:rPr>
              <a:t>Câu</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hỏi</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số</a:t>
            </a:r>
            <a:r>
              <a:rPr lang="en-US" sz="6000" b="1" dirty="0" smtClean="0">
                <a:solidFill>
                  <a:srgbClr val="FFFF00"/>
                </a:solidFill>
                <a:latin typeface="Calibri" pitchFamily="34" charset="0"/>
                <a:cs typeface="Calibri" pitchFamily="34" charset="0"/>
              </a:rPr>
              <a:t> 8</a:t>
            </a:r>
            <a:endParaRPr lang="en-US" sz="6000" b="1" dirty="0">
              <a:solidFill>
                <a:srgbClr val="FFFF00"/>
              </a:solidFill>
              <a:latin typeface="Calibri" pitchFamily="34" charset="0"/>
              <a:cs typeface="Calibri" pitchFamily="34" charset="0"/>
            </a:endParaRPr>
          </a:p>
        </p:txBody>
      </p:sp>
      <p:sp>
        <p:nvSpPr>
          <p:cNvPr id="67" name="Rectangle 66"/>
          <p:cNvSpPr/>
          <p:nvPr/>
        </p:nvSpPr>
        <p:spPr>
          <a:xfrm>
            <a:off x="0" y="1477100"/>
            <a:ext cx="12192000" cy="538090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grpSp>
        <p:nvGrpSpPr>
          <p:cNvPr id="9" name="Group 67"/>
          <p:cNvGrpSpPr/>
          <p:nvPr/>
        </p:nvGrpSpPr>
        <p:grpSpPr>
          <a:xfrm>
            <a:off x="452115" y="3795682"/>
            <a:ext cx="2169572" cy="1766919"/>
            <a:chOff x="525106" y="4915272"/>
            <a:chExt cx="3690697" cy="3096673"/>
          </a:xfrm>
        </p:grpSpPr>
        <p:grpSp>
          <p:nvGrpSpPr>
            <p:cNvPr id="10"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70" name="TextBox 12"/>
            <p:cNvSpPr txBox="1"/>
            <p:nvPr/>
          </p:nvSpPr>
          <p:spPr>
            <a:xfrm>
              <a:off x="725295" y="5074060"/>
              <a:ext cx="2967418" cy="2831872"/>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A</a:t>
              </a:r>
              <a:r>
                <a:rPr lang="en-US" sz="3500" b="1">
                  <a:solidFill>
                    <a:prstClr val="white"/>
                  </a:solidFill>
                  <a:latin typeface="Calibri" pitchFamily="34" charset="0"/>
                  <a:cs typeface="Calibri" pitchFamily="34" charset="0"/>
                </a:rPr>
                <a:t>. </a:t>
              </a:r>
              <a:r>
                <a:rPr lang="en-US" sz="3500" b="1" smtClean="0">
                  <a:solidFill>
                    <a:prstClr val="white"/>
                  </a:solidFill>
                  <a:latin typeface="Calibri" pitchFamily="34" charset="0"/>
                  <a:cs typeface="Calibri" pitchFamily="34" charset="0"/>
                </a:rPr>
                <a:t>hàm lượng CNC</a:t>
              </a:r>
              <a:endParaRPr lang="en-US" sz="3500" b="1" dirty="0">
                <a:solidFill>
                  <a:prstClr val="white"/>
                </a:solidFill>
                <a:latin typeface="Calibri" pitchFamily="34" charset="0"/>
                <a:cs typeface="Calibri" pitchFamily="34" charset="0"/>
              </a:endParaRPr>
            </a:p>
          </p:txBody>
        </p:sp>
      </p:grpSp>
      <p:sp>
        <p:nvSpPr>
          <p:cNvPr id="73" name="AutoShape 6"/>
          <p:cNvSpPr/>
          <p:nvPr/>
        </p:nvSpPr>
        <p:spPr>
          <a:xfrm flipV="1">
            <a:off x="1510632" y="3127527"/>
            <a:ext cx="0" cy="593871"/>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1418520" y="1574429"/>
            <a:ext cx="9959252" cy="1077218"/>
          </a:xfrm>
          <a:prstGeom prst="rect">
            <a:avLst/>
          </a:prstGeom>
        </p:spPr>
        <p:txBody>
          <a:bodyPr wrap="square" lIns="0" tIns="0" rIns="0" bIns="0" rtlCol="0" anchor="t">
            <a:spAutoFit/>
          </a:bodyPr>
          <a:lstStyle/>
          <a:p>
            <a:pPr algn="ctr">
              <a:spcBef>
                <a:spcPct val="0"/>
              </a:spcBef>
              <a:defRPr/>
            </a:pPr>
            <a:r>
              <a:rPr lang="vi-VN" sz="3500" b="1" dirty="0">
                <a:solidFill>
                  <a:srgbClr val="FF0000"/>
                </a:solidFill>
                <a:latin typeface="Calibri" pitchFamily="34" charset="0"/>
                <a:cs typeface="Calibri" pitchFamily="34" charset="0"/>
              </a:rPr>
              <a:t>Ngành công nghiệp sản xuất sản phẩm điện tử, máy vi tính ở Việt </a:t>
            </a:r>
            <a:r>
              <a:rPr lang="vi-VN" sz="3500" b="1">
                <a:solidFill>
                  <a:srgbClr val="FF0000"/>
                </a:solidFill>
                <a:latin typeface="Calibri" pitchFamily="34" charset="0"/>
                <a:cs typeface="Calibri" pitchFamily="34" charset="0"/>
              </a:rPr>
              <a:t>Nam </a:t>
            </a:r>
            <a:r>
              <a:rPr lang="en-US" sz="3500" b="1" smtClean="0">
                <a:solidFill>
                  <a:srgbClr val="FF0000"/>
                </a:solidFill>
                <a:latin typeface="Calibri" pitchFamily="34" charset="0"/>
                <a:cs typeface="Calibri" pitchFamily="34" charset="0"/>
              </a:rPr>
              <a:t>là ngành có</a:t>
            </a:r>
            <a:endParaRPr lang="en-US" sz="3500" b="1" dirty="0">
              <a:solidFill>
                <a:srgbClr val="FF0000"/>
              </a:solidFill>
              <a:latin typeface="Calibri" pitchFamily="34" charset="0"/>
              <a:cs typeface="Calibri" pitchFamily="34" charset="0"/>
            </a:endParaRPr>
          </a:p>
        </p:txBody>
      </p:sp>
      <p:cxnSp>
        <p:nvCxnSpPr>
          <p:cNvPr id="75" name="Straight Connector 74"/>
          <p:cNvCxnSpPr>
            <a:stCxn id="73" idx="1"/>
          </p:cNvCxnSpPr>
          <p:nvPr/>
        </p:nvCxnSpPr>
        <p:spPr>
          <a:xfrm>
            <a:off x="1510633" y="312752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0857832" y="3127528"/>
            <a:ext cx="0" cy="508248"/>
          </a:xfrm>
          <a:prstGeom prst="line">
            <a:avLst/>
          </a:prstGeom>
          <a:ln w="38100" cap="rnd">
            <a:solidFill>
              <a:srgbClr val="000B5D"/>
            </a:solidFill>
            <a:prstDash val="solid"/>
            <a:headEnd type="triangle" w="lg" len="med"/>
            <a:tailEnd type="none" w="sm" len="sm"/>
          </a:ln>
        </p:spPr>
      </p:sp>
      <p:sp>
        <p:nvSpPr>
          <p:cNvPr id="79" name="AutoShape 22"/>
          <p:cNvSpPr/>
          <p:nvPr/>
        </p:nvSpPr>
        <p:spPr>
          <a:xfrm>
            <a:off x="714917" y="1488198"/>
            <a:ext cx="10880051" cy="44450"/>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4340270" y="3127529"/>
            <a:ext cx="0" cy="620843"/>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7765950" y="3127529"/>
            <a:ext cx="0" cy="620843"/>
          </a:xfrm>
          <a:prstGeom prst="line">
            <a:avLst/>
          </a:prstGeom>
          <a:ln w="38100" cap="rnd">
            <a:solidFill>
              <a:srgbClr val="000B5D"/>
            </a:solidFill>
            <a:prstDash val="solid"/>
            <a:headEnd type="triangle" w="lg" len="med"/>
            <a:tailEnd type="none" w="sm" len="sm"/>
          </a:ln>
        </p:spPr>
      </p:sp>
      <p:grpSp>
        <p:nvGrpSpPr>
          <p:cNvPr id="11" name="Group 81"/>
          <p:cNvGrpSpPr/>
          <p:nvPr/>
        </p:nvGrpSpPr>
        <p:grpSpPr>
          <a:xfrm>
            <a:off x="3367628" y="3784899"/>
            <a:ext cx="2169572" cy="1766920"/>
            <a:chOff x="525106" y="4915272"/>
            <a:chExt cx="3690697" cy="3096673"/>
          </a:xfrm>
        </p:grpSpPr>
        <p:grpSp>
          <p:nvGrpSpPr>
            <p:cNvPr id="12"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84" name="TextBox 12"/>
            <p:cNvSpPr txBox="1"/>
            <p:nvPr/>
          </p:nvSpPr>
          <p:spPr>
            <a:xfrm>
              <a:off x="725295" y="5074059"/>
              <a:ext cx="2967418" cy="2831870"/>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B</a:t>
              </a:r>
              <a:r>
                <a:rPr lang="en-US" sz="3500" b="1">
                  <a:solidFill>
                    <a:prstClr val="white"/>
                  </a:solidFill>
                  <a:latin typeface="Calibri" pitchFamily="34" charset="0"/>
                  <a:cs typeface="Calibri" pitchFamily="34" charset="0"/>
                </a:rPr>
                <a:t>. </a:t>
              </a:r>
              <a:r>
                <a:rPr lang="en-US" sz="3500" b="1" smtClean="0">
                  <a:solidFill>
                    <a:prstClr val="white"/>
                  </a:solidFill>
                  <a:latin typeface="Calibri" pitchFamily="34" charset="0"/>
                  <a:cs typeface="Calibri" pitchFamily="34" charset="0"/>
                </a:rPr>
                <a:t>tỉ trọng cao nhất.</a:t>
              </a:r>
              <a:endParaRPr lang="en-US" sz="3500" b="1" dirty="0">
                <a:solidFill>
                  <a:prstClr val="white"/>
                </a:solidFill>
                <a:latin typeface="Calibri" pitchFamily="34" charset="0"/>
                <a:cs typeface="Calibri" pitchFamily="34" charset="0"/>
              </a:endParaRPr>
            </a:p>
          </p:txBody>
        </p:sp>
      </p:grpSp>
      <p:grpSp>
        <p:nvGrpSpPr>
          <p:cNvPr id="13" name="Group 91"/>
          <p:cNvGrpSpPr/>
          <p:nvPr/>
        </p:nvGrpSpPr>
        <p:grpSpPr>
          <a:xfrm>
            <a:off x="6807200" y="3784899"/>
            <a:ext cx="2169572" cy="1766919"/>
            <a:chOff x="525106" y="4915272"/>
            <a:chExt cx="3690697" cy="3096673"/>
          </a:xfrm>
        </p:grpSpPr>
        <p:grpSp>
          <p:nvGrpSpPr>
            <p:cNvPr id="14"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4" name="TextBox 12"/>
            <p:cNvSpPr txBox="1"/>
            <p:nvPr/>
          </p:nvSpPr>
          <p:spPr>
            <a:xfrm>
              <a:off x="725295" y="5074060"/>
              <a:ext cx="2967418" cy="2589141"/>
            </a:xfrm>
            <a:prstGeom prst="rect">
              <a:avLst/>
            </a:prstGeom>
          </p:spPr>
          <p:txBody>
            <a:bodyPr wrap="square" lIns="0" tIns="0" rIns="0" bIns="0" rtlCol="0" anchor="t">
              <a:spAutoFit/>
            </a:bodyPr>
            <a:lstStyle/>
            <a:p>
              <a:pPr algn="ctr"/>
              <a:r>
                <a:rPr lang="en-US" sz="3200" b="1" dirty="0">
                  <a:solidFill>
                    <a:prstClr val="white"/>
                  </a:solidFill>
                  <a:latin typeface="Calibri" pitchFamily="34" charset="0"/>
                  <a:cs typeface="Calibri" pitchFamily="34" charset="0"/>
                </a:rPr>
                <a:t>C</a:t>
              </a:r>
              <a:r>
                <a:rPr lang="en-US" sz="3200" b="1">
                  <a:solidFill>
                    <a:prstClr val="white"/>
                  </a:solidFill>
                  <a:latin typeface="Calibri" pitchFamily="34" charset="0"/>
                  <a:cs typeface="Calibri" pitchFamily="34" charset="0"/>
                </a:rPr>
                <a:t>. </a:t>
              </a:r>
              <a:r>
                <a:rPr lang="en-US" sz="3200" b="1" smtClean="0">
                  <a:solidFill>
                    <a:prstClr val="white"/>
                  </a:solidFill>
                  <a:latin typeface="Calibri" pitchFamily="34" charset="0"/>
                  <a:cs typeface="Calibri" pitchFamily="34" charset="0"/>
                </a:rPr>
                <a:t>nguyên liệu rất dồi dào</a:t>
              </a:r>
              <a:endParaRPr lang="en-US" sz="3200" b="1" dirty="0">
                <a:solidFill>
                  <a:prstClr val="white"/>
                </a:solidFill>
                <a:latin typeface="Calibri" pitchFamily="34" charset="0"/>
                <a:cs typeface="Calibri" pitchFamily="34" charset="0"/>
              </a:endParaRPr>
            </a:p>
          </p:txBody>
        </p:sp>
      </p:grpSp>
      <p:grpSp>
        <p:nvGrpSpPr>
          <p:cNvPr id="15" name="Group 96"/>
          <p:cNvGrpSpPr/>
          <p:nvPr/>
        </p:nvGrpSpPr>
        <p:grpSpPr>
          <a:xfrm>
            <a:off x="9906028" y="3784899"/>
            <a:ext cx="2169572" cy="1766919"/>
            <a:chOff x="525106" y="4915272"/>
            <a:chExt cx="3690697" cy="3096673"/>
          </a:xfrm>
        </p:grpSpPr>
        <p:grpSp>
          <p:nvGrpSpPr>
            <p:cNvPr id="17"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9" name="TextBox 12"/>
            <p:cNvSpPr txBox="1"/>
            <p:nvPr/>
          </p:nvSpPr>
          <p:spPr>
            <a:xfrm>
              <a:off x="725295" y="5074060"/>
              <a:ext cx="2967418" cy="2831872"/>
            </a:xfrm>
            <a:prstGeom prst="rect">
              <a:avLst/>
            </a:prstGeom>
          </p:spPr>
          <p:txBody>
            <a:bodyPr wrap="square" lIns="0" tIns="0" rIns="0" bIns="0" rtlCol="0" anchor="t">
              <a:spAutoFit/>
            </a:bodyPr>
            <a:lstStyle/>
            <a:p>
              <a:pPr algn="ctr"/>
              <a:r>
                <a:rPr lang="en-US" sz="3500" b="1">
                  <a:solidFill>
                    <a:prstClr val="white"/>
                  </a:solidFill>
                  <a:latin typeface="Calibri" pitchFamily="34" charset="0"/>
                  <a:cs typeface="Calibri" pitchFamily="34" charset="0"/>
                </a:rPr>
                <a:t>D</a:t>
              </a:r>
              <a:r>
                <a:rPr lang="en-US" sz="3500" b="1" smtClean="0">
                  <a:solidFill>
                    <a:prstClr val="white"/>
                  </a:solidFill>
                  <a:latin typeface="Calibri" pitchFamily="34" charset="0"/>
                  <a:cs typeface="Calibri" pitchFamily="34" charset="0"/>
                </a:rPr>
                <a:t>. giảm tỉ trọng nhanh.</a:t>
              </a:r>
              <a:endParaRPr lang="en-US" sz="3500" b="1" dirty="0">
                <a:solidFill>
                  <a:prstClr val="white"/>
                </a:solidFill>
                <a:latin typeface="Calibri" pitchFamily="34" charset="0"/>
                <a:cs typeface="Calibri" pitchFamily="34" charset="0"/>
              </a:endParaRPr>
            </a:p>
          </p:txBody>
        </p:sp>
      </p:grpSp>
      <p:pic>
        <p:nvPicPr>
          <p:cNvPr id="3" name="Picture 2"/>
          <p:cNvPicPr>
            <a:picLocks noChangeAspect="1"/>
          </p:cNvPicPr>
          <p:nvPr/>
        </p:nvPicPr>
        <p:blipFill>
          <a:blip r:embed="rId7"/>
          <a:stretch>
            <a:fillRect/>
          </a:stretch>
        </p:blipFill>
        <p:spPr>
          <a:xfrm>
            <a:off x="3602520" y="5675273"/>
            <a:ext cx="4986960" cy="1182727"/>
          </a:xfrm>
          <a:prstGeom prst="rect">
            <a:avLst/>
          </a:prstGeom>
        </p:spPr>
      </p:pic>
      <p:sp>
        <p:nvSpPr>
          <p:cNvPr id="111" name="TextBox 12"/>
          <p:cNvSpPr txBox="1"/>
          <p:nvPr/>
        </p:nvSpPr>
        <p:spPr>
          <a:xfrm>
            <a:off x="6372491" y="5732398"/>
            <a:ext cx="1198273" cy="769441"/>
          </a:xfrm>
          <a:prstGeom prst="rect">
            <a:avLst/>
          </a:prstGeom>
        </p:spPr>
        <p:txBody>
          <a:bodyPr wrap="square" lIns="0" tIns="0" rIns="0" bIns="0" rtlCol="0" anchor="t">
            <a:spAutoFit/>
          </a:bodyPr>
          <a:lstStyle/>
          <a:p>
            <a:pPr algn="ctr"/>
            <a:r>
              <a:rPr lang="en-US" sz="5000" b="1" smtClean="0">
                <a:solidFill>
                  <a:srgbClr val="FF0000"/>
                </a:solidFill>
                <a:latin typeface="Calibri" pitchFamily="34" charset="0"/>
                <a:cs typeface="Calibri" pitchFamily="34" charset="0"/>
              </a:rPr>
              <a:t>A</a:t>
            </a:r>
            <a:endParaRPr lang="en-US" sz="5000" b="1" dirty="0">
              <a:solidFill>
                <a:srgbClr val="FF0000"/>
              </a:solidFill>
              <a:latin typeface="Calibri" pitchFamily="34" charset="0"/>
              <a:cs typeface="Calibri" pitchFamily="34" charset="0"/>
            </a:endParaRPr>
          </a:p>
        </p:txBody>
      </p:sp>
      <p:pic>
        <p:nvPicPr>
          <p:cNvPr id="5" name="last-days-166612">
            <a:hlinkClick r:id="" action="ppaction://media"/>
          </p:cNvPr>
          <p:cNvPicPr>
            <a:picLocks noChangeAspect="1"/>
          </p:cNvPicPr>
          <p:nvPr>
            <a:videoFile r:link="rId1"/>
            <p:extLst>
              <p:ext uri="{DAA4B4D4-6D71-4841-9C94-3DE7FCFB9230}">
                <p14:media xmlns:p14="http://schemas.microsoft.com/office/powerpoint/2010/main">
                  <p14:trim st="7440"/>
                </p14:media>
              </p:ext>
            </p:extLst>
          </p:nvPr>
        </p:nvPicPr>
        <p:blipFill>
          <a:blip r:embed="rId8" cstate="print"/>
          <a:stretch>
            <a:fillRect/>
          </a:stretch>
        </p:blipFill>
        <p:spPr>
          <a:xfrm>
            <a:off x="12994169" y="837429"/>
            <a:ext cx="406400" cy="406400"/>
          </a:xfrm>
          <a:prstGeom prst="rect">
            <a:avLst/>
          </a:prstGeom>
        </p:spPr>
      </p:pic>
    </p:spTree>
    <p:extLst>
      <p:ext uri="{BB962C8B-B14F-4D97-AF65-F5344CB8AC3E}">
        <p14:creationId xmlns:p14="http://schemas.microsoft.com/office/powerpoint/2010/main" val="28520116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barn(inVertical)">
                                      <p:cBhvr>
                                        <p:cTn id="60" dur="500"/>
                                        <p:tgtEl>
                                          <p:spTgt spid="111"/>
                                        </p:tgtEl>
                                      </p:cBhvr>
                                    </p:animEffect>
                                  </p:childTnLst>
                                  <p:subTnLst>
                                    <p:audio>
                                      <p:cMediaNode>
                                        <p:cTn display="0" masterRel="sameClick">
                                          <p:stCondLst>
                                            <p:cond evt="begin" delay="0">
                                              <p:tn val="5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
                  </p:tgtEl>
                </p:cond>
              </p:nextCondLst>
            </p:seq>
            <p:video>
              <p:cMediaNode vol="80000">
                <p:cTn id="61" fill="hold" display="0">
                  <p:stCondLst>
                    <p:cond delay="indefinite"/>
                  </p:stCondLst>
                  <p:endCondLst>
                    <p:cond evt="onStopAudio" delay="0">
                      <p:tgtEl>
                        <p:sldTgt/>
                      </p:tgtEl>
                    </p:cond>
                  </p:endCondLst>
                </p:cTn>
                <p:tgtEl>
                  <p:spTgt spid="5"/>
                </p:tgtEl>
              </p:cMediaNode>
            </p:video>
          </p:childTnLst>
        </p:cTn>
      </p:par>
    </p:tnLst>
    <p:bldLst>
      <p:bldP spid="74" grpId="0"/>
      <p:bldP spid="11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2AB8A841-494C-4C05-B559-B83B93E270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1" y="-4919358"/>
            <a:ext cx="12339174" cy="12339174"/>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6">
              <a:extLst>
                <a:ext uri="{96DAC541-7B7A-43D3-8B79-37D633B846F1}">
                  <asvg:svgBlip xmlns="" xmlns:asvg="http://schemas.microsoft.com/office/drawing/2016/SVG/main" r:embed=""/>
                </a:ext>
              </a:extLst>
            </a:blip>
            <a:stretch>
              <a:fillRect/>
            </a:stretch>
          </a:blipFill>
        </p:spPr>
      </p:sp>
      <p:grpSp>
        <p:nvGrpSpPr>
          <p:cNvPr id="6"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endParaRPr sz="3500" b="1">
                <a:latin typeface="Calibri" pitchFamily="34" charset="0"/>
                <a:cs typeface="Calibri" pitchFamily="34" charset="0"/>
              </a:endParaRPr>
            </a:p>
          </p:txBody>
        </p:sp>
      </p:grpSp>
      <p:sp>
        <p:nvSpPr>
          <p:cNvPr id="18" name="Rectangle 17"/>
          <p:cNvSpPr/>
          <p:nvPr/>
        </p:nvSpPr>
        <p:spPr>
          <a:xfrm>
            <a:off x="0" y="0"/>
            <a:ext cx="12192000" cy="1497584"/>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sp>
        <p:nvSpPr>
          <p:cNvPr id="32" name="TextBox 12"/>
          <p:cNvSpPr txBox="1"/>
          <p:nvPr/>
        </p:nvSpPr>
        <p:spPr>
          <a:xfrm>
            <a:off x="1234377" y="406986"/>
            <a:ext cx="9969593" cy="923330"/>
          </a:xfrm>
          <a:prstGeom prst="rect">
            <a:avLst/>
          </a:prstGeom>
        </p:spPr>
        <p:txBody>
          <a:bodyPr wrap="square" lIns="0" tIns="0" rIns="0" bIns="0" rtlCol="0" anchor="t">
            <a:spAutoFit/>
          </a:bodyPr>
          <a:lstStyle/>
          <a:p>
            <a:pPr algn="ctr"/>
            <a:r>
              <a:rPr lang="en-US" sz="6000" b="1" dirty="0" err="1" smtClean="0">
                <a:solidFill>
                  <a:srgbClr val="FFFF00"/>
                </a:solidFill>
                <a:latin typeface="Calibri" pitchFamily="34" charset="0"/>
                <a:cs typeface="Calibri" pitchFamily="34" charset="0"/>
              </a:rPr>
              <a:t>Câu</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hỏi</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số</a:t>
            </a:r>
            <a:r>
              <a:rPr lang="en-US" sz="6000" b="1" dirty="0" smtClean="0">
                <a:solidFill>
                  <a:srgbClr val="FFFF00"/>
                </a:solidFill>
                <a:latin typeface="Calibri" pitchFamily="34" charset="0"/>
                <a:cs typeface="Calibri" pitchFamily="34" charset="0"/>
              </a:rPr>
              <a:t> 9</a:t>
            </a:r>
            <a:endParaRPr lang="en-US" sz="6000" b="1" dirty="0">
              <a:solidFill>
                <a:srgbClr val="FFFF00"/>
              </a:solidFill>
              <a:latin typeface="Calibri" pitchFamily="34" charset="0"/>
              <a:cs typeface="Calibri" pitchFamily="34" charset="0"/>
            </a:endParaRPr>
          </a:p>
        </p:txBody>
      </p:sp>
      <p:sp>
        <p:nvSpPr>
          <p:cNvPr id="67" name="Rectangle 66"/>
          <p:cNvSpPr/>
          <p:nvPr/>
        </p:nvSpPr>
        <p:spPr>
          <a:xfrm>
            <a:off x="0" y="1477100"/>
            <a:ext cx="12192000" cy="538090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grpSp>
        <p:nvGrpSpPr>
          <p:cNvPr id="9" name="Group 67"/>
          <p:cNvGrpSpPr/>
          <p:nvPr/>
        </p:nvGrpSpPr>
        <p:grpSpPr>
          <a:xfrm>
            <a:off x="452115" y="3795680"/>
            <a:ext cx="2169572" cy="2245040"/>
            <a:chOff x="525106" y="4915272"/>
            <a:chExt cx="3690697" cy="3934620"/>
          </a:xfrm>
        </p:grpSpPr>
        <p:grpSp>
          <p:nvGrpSpPr>
            <p:cNvPr id="10"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70" name="TextBox 12"/>
            <p:cNvSpPr txBox="1"/>
            <p:nvPr/>
          </p:nvSpPr>
          <p:spPr>
            <a:xfrm>
              <a:off x="725295" y="5074063"/>
              <a:ext cx="2967418" cy="3775829"/>
            </a:xfrm>
            <a:prstGeom prst="rect">
              <a:avLst/>
            </a:prstGeom>
          </p:spPr>
          <p:txBody>
            <a:bodyPr wrap="square" lIns="0" tIns="0" rIns="0" bIns="0" rtlCol="0" anchor="t">
              <a:spAutoFit/>
            </a:bodyPr>
            <a:lstStyle/>
            <a:p>
              <a:pPr algn="ctr"/>
              <a:r>
                <a:rPr lang="en-US" sz="3500" b="1">
                  <a:solidFill>
                    <a:prstClr val="white"/>
                  </a:solidFill>
                  <a:latin typeface="Calibri" pitchFamily="34" charset="0"/>
                  <a:cs typeface="Calibri" pitchFamily="34" charset="0"/>
                </a:rPr>
                <a:t>A</a:t>
              </a:r>
              <a:r>
                <a:rPr lang="en-US" sz="3500" b="1" smtClean="0">
                  <a:solidFill>
                    <a:prstClr val="white"/>
                  </a:solidFill>
                  <a:latin typeface="Calibri" pitchFamily="34" charset="0"/>
                  <a:cs typeface="Calibri" pitchFamily="34" charset="0"/>
                </a:rPr>
                <a:t>. </a:t>
              </a:r>
              <a:r>
                <a:rPr lang="en-US" sz="3500" b="1" dirty="0" err="1" smtClean="0">
                  <a:solidFill>
                    <a:prstClr val="white"/>
                  </a:solidFill>
                  <a:latin typeface="Calibri" pitchFamily="34" charset="0"/>
                  <a:cs typeface="Calibri" pitchFamily="34" charset="0"/>
                </a:rPr>
                <a:t>c</a:t>
              </a:r>
              <a:r>
                <a:rPr lang="en-US" sz="3500" b="1" smtClean="0">
                  <a:solidFill>
                    <a:prstClr val="white"/>
                  </a:solidFill>
                  <a:latin typeface="Calibri" pitchFamily="34" charset="0"/>
                  <a:cs typeface="Calibri" pitchFamily="34" charset="0"/>
                </a:rPr>
                <a:t>ác </a:t>
              </a:r>
              <a:r>
                <a:rPr lang="en-US" sz="3500" b="1" dirty="0" err="1">
                  <a:solidFill>
                    <a:prstClr val="white"/>
                  </a:solidFill>
                  <a:latin typeface="Calibri" pitchFamily="34" charset="0"/>
                  <a:cs typeface="Calibri" pitchFamily="34" charset="0"/>
                </a:rPr>
                <a:t>khu</a:t>
              </a:r>
              <a:r>
                <a:rPr lang="en-US" sz="3500" b="1" dirty="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công</a:t>
              </a:r>
              <a:r>
                <a:rPr lang="en-US" sz="3500" b="1" dirty="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nghiệp</a:t>
              </a:r>
              <a:r>
                <a:rPr lang="en-US" sz="3500" b="1" dirty="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lớn</a:t>
              </a:r>
              <a:r>
                <a:rPr lang="en-US" sz="3500" b="1" dirty="0">
                  <a:solidFill>
                    <a:prstClr val="white"/>
                  </a:solidFill>
                  <a:latin typeface="Calibri" pitchFamily="34" charset="0"/>
                  <a:cs typeface="Calibri" pitchFamily="34" charset="0"/>
                </a:rPr>
                <a:t>.</a:t>
              </a:r>
            </a:p>
          </p:txBody>
        </p:sp>
      </p:grpSp>
      <p:sp>
        <p:nvSpPr>
          <p:cNvPr id="73" name="AutoShape 6"/>
          <p:cNvSpPr/>
          <p:nvPr/>
        </p:nvSpPr>
        <p:spPr>
          <a:xfrm flipV="1">
            <a:off x="1510632" y="3127527"/>
            <a:ext cx="0" cy="593871"/>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536028" y="1574429"/>
            <a:ext cx="10841744" cy="1077218"/>
          </a:xfrm>
          <a:prstGeom prst="rect">
            <a:avLst/>
          </a:prstGeom>
        </p:spPr>
        <p:txBody>
          <a:bodyPr wrap="square" lIns="0" tIns="0" rIns="0" bIns="0" rtlCol="0" anchor="t">
            <a:spAutoFit/>
          </a:bodyPr>
          <a:lstStyle/>
          <a:p>
            <a:pPr algn="just">
              <a:spcBef>
                <a:spcPct val="0"/>
              </a:spcBef>
              <a:defRPr/>
            </a:pPr>
            <a:r>
              <a:rPr lang="vi-VN" sz="3500" b="1" dirty="0">
                <a:solidFill>
                  <a:srgbClr val="FF0000"/>
                </a:solidFill>
                <a:latin typeface="Calibri" pitchFamily="34" charset="0"/>
                <a:cs typeface="Calibri" pitchFamily="34" charset="0"/>
              </a:rPr>
              <a:t>Ngành công nghiệp sản xuất, chế biến sản phẩm </a:t>
            </a:r>
            <a:r>
              <a:rPr lang="vi-VN" sz="3500" b="1">
                <a:solidFill>
                  <a:srgbClr val="FF0000"/>
                </a:solidFill>
                <a:latin typeface="Calibri" pitchFamily="34" charset="0"/>
                <a:cs typeface="Calibri" pitchFamily="34" charset="0"/>
              </a:rPr>
              <a:t>từ </a:t>
            </a:r>
            <a:r>
              <a:rPr lang="en-US" sz="3500" b="1" smtClean="0">
                <a:solidFill>
                  <a:srgbClr val="FF0000"/>
                </a:solidFill>
                <a:latin typeface="Calibri" pitchFamily="34" charset="0"/>
                <a:cs typeface="Calibri" pitchFamily="34" charset="0"/>
              </a:rPr>
              <a:t>các sản phẩm của ngàng </a:t>
            </a:r>
            <a:r>
              <a:rPr lang="vi-VN" sz="3500" b="1" smtClean="0">
                <a:solidFill>
                  <a:srgbClr val="FF0000"/>
                </a:solidFill>
                <a:latin typeface="Calibri" pitchFamily="34" charset="0"/>
                <a:cs typeface="Calibri" pitchFamily="34" charset="0"/>
              </a:rPr>
              <a:t>trồng </a:t>
            </a:r>
            <a:r>
              <a:rPr lang="vi-VN" sz="3500" b="1" dirty="0">
                <a:solidFill>
                  <a:srgbClr val="FF0000"/>
                </a:solidFill>
                <a:latin typeface="Calibri" pitchFamily="34" charset="0"/>
                <a:cs typeface="Calibri" pitchFamily="34" charset="0"/>
              </a:rPr>
              <a:t>trọt ở Việt Nam phân bố chủ yếu </a:t>
            </a:r>
            <a:r>
              <a:rPr lang="vi-VN" sz="3500" b="1">
                <a:solidFill>
                  <a:srgbClr val="FF0000"/>
                </a:solidFill>
                <a:latin typeface="Calibri" pitchFamily="34" charset="0"/>
                <a:cs typeface="Calibri" pitchFamily="34" charset="0"/>
              </a:rPr>
              <a:t>ở </a:t>
            </a:r>
            <a:endParaRPr lang="en-US" sz="3500" b="1" dirty="0">
              <a:solidFill>
                <a:srgbClr val="FF0000"/>
              </a:solidFill>
              <a:latin typeface="Calibri" pitchFamily="34" charset="0"/>
              <a:cs typeface="Calibri" pitchFamily="34" charset="0"/>
            </a:endParaRPr>
          </a:p>
        </p:txBody>
      </p:sp>
      <p:cxnSp>
        <p:nvCxnSpPr>
          <p:cNvPr id="75" name="Straight Connector 74"/>
          <p:cNvCxnSpPr>
            <a:stCxn id="73" idx="1"/>
          </p:cNvCxnSpPr>
          <p:nvPr/>
        </p:nvCxnSpPr>
        <p:spPr>
          <a:xfrm>
            <a:off x="1510633" y="312752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0857832" y="3127528"/>
            <a:ext cx="0" cy="508248"/>
          </a:xfrm>
          <a:prstGeom prst="line">
            <a:avLst/>
          </a:prstGeom>
          <a:ln w="38100" cap="rnd">
            <a:solidFill>
              <a:srgbClr val="000B5D"/>
            </a:solidFill>
            <a:prstDash val="solid"/>
            <a:headEnd type="triangle" w="lg" len="med"/>
            <a:tailEnd type="none" w="sm" len="sm"/>
          </a:ln>
        </p:spPr>
      </p:sp>
      <p:sp>
        <p:nvSpPr>
          <p:cNvPr id="79" name="AutoShape 22"/>
          <p:cNvSpPr/>
          <p:nvPr/>
        </p:nvSpPr>
        <p:spPr>
          <a:xfrm>
            <a:off x="714917" y="1488198"/>
            <a:ext cx="10880051" cy="44450"/>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4340270" y="3127529"/>
            <a:ext cx="0" cy="620843"/>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7765950" y="3127529"/>
            <a:ext cx="0" cy="620843"/>
          </a:xfrm>
          <a:prstGeom prst="line">
            <a:avLst/>
          </a:prstGeom>
          <a:ln w="38100" cap="rnd">
            <a:solidFill>
              <a:srgbClr val="000B5D"/>
            </a:solidFill>
            <a:prstDash val="solid"/>
            <a:headEnd type="triangle" w="lg" len="med"/>
            <a:tailEnd type="none" w="sm" len="sm"/>
          </a:ln>
        </p:spPr>
      </p:sp>
      <p:grpSp>
        <p:nvGrpSpPr>
          <p:cNvPr id="11" name="Group 81"/>
          <p:cNvGrpSpPr/>
          <p:nvPr/>
        </p:nvGrpSpPr>
        <p:grpSpPr>
          <a:xfrm>
            <a:off x="3367628" y="3784898"/>
            <a:ext cx="2169572" cy="1766919"/>
            <a:chOff x="525106" y="4915272"/>
            <a:chExt cx="3690697" cy="3096673"/>
          </a:xfrm>
        </p:grpSpPr>
        <p:grpSp>
          <p:nvGrpSpPr>
            <p:cNvPr id="12"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84" name="TextBox 12"/>
            <p:cNvSpPr txBox="1"/>
            <p:nvPr/>
          </p:nvSpPr>
          <p:spPr>
            <a:xfrm>
              <a:off x="725295" y="5074061"/>
              <a:ext cx="2967418" cy="2831872"/>
            </a:xfrm>
            <a:prstGeom prst="rect">
              <a:avLst/>
            </a:prstGeom>
          </p:spPr>
          <p:txBody>
            <a:bodyPr wrap="square" lIns="0" tIns="0" rIns="0" bIns="0" rtlCol="0" anchor="t">
              <a:spAutoFit/>
            </a:bodyPr>
            <a:lstStyle/>
            <a:p>
              <a:pPr algn="ctr"/>
              <a:r>
                <a:rPr lang="en-US" sz="3500" b="1">
                  <a:solidFill>
                    <a:prstClr val="white"/>
                  </a:solidFill>
                  <a:latin typeface="Calibri" pitchFamily="34" charset="0"/>
                  <a:cs typeface="Calibri" pitchFamily="34" charset="0"/>
                </a:rPr>
                <a:t>B</a:t>
              </a:r>
              <a:r>
                <a:rPr lang="en-US" sz="3500" b="1" smtClean="0">
                  <a:solidFill>
                    <a:prstClr val="white"/>
                  </a:solidFill>
                  <a:latin typeface="Calibri" pitchFamily="34" charset="0"/>
                  <a:cs typeface="Calibri" pitchFamily="34" charset="0"/>
                </a:rPr>
                <a:t>.</a:t>
              </a:r>
              <a:br>
                <a:rPr lang="en-US" sz="3500" b="1" smtClean="0">
                  <a:solidFill>
                    <a:prstClr val="white"/>
                  </a:solidFill>
                  <a:latin typeface="Calibri" pitchFamily="34" charset="0"/>
                  <a:cs typeface="Calibri" pitchFamily="34" charset="0"/>
                </a:rPr>
              </a:br>
              <a:r>
                <a:rPr lang="en-US" sz="3500" b="1" smtClean="0">
                  <a:solidFill>
                    <a:prstClr val="white"/>
                  </a:solidFill>
                  <a:latin typeface="Calibri" pitchFamily="34" charset="0"/>
                  <a:cs typeface="Calibri" pitchFamily="34" charset="0"/>
                </a:rPr>
                <a:t> vùng </a:t>
              </a:r>
              <a:r>
                <a:rPr lang="en-US" sz="3500" b="1" dirty="0" err="1">
                  <a:solidFill>
                    <a:prstClr val="white"/>
                  </a:solidFill>
                  <a:latin typeface="Calibri" pitchFamily="34" charset="0"/>
                  <a:cs typeface="Calibri" pitchFamily="34" charset="0"/>
                </a:rPr>
                <a:t>ven</a:t>
              </a:r>
              <a:r>
                <a:rPr lang="en-US" sz="3500" b="1" dirty="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biển</a:t>
              </a:r>
              <a:r>
                <a:rPr lang="en-US" sz="3500" b="1" dirty="0">
                  <a:solidFill>
                    <a:prstClr val="white"/>
                  </a:solidFill>
                  <a:latin typeface="Calibri" pitchFamily="34" charset="0"/>
                  <a:cs typeface="Calibri" pitchFamily="34" charset="0"/>
                </a:rPr>
                <a:t>.</a:t>
              </a:r>
            </a:p>
          </p:txBody>
        </p:sp>
      </p:grpSp>
      <p:grpSp>
        <p:nvGrpSpPr>
          <p:cNvPr id="13" name="Group 91"/>
          <p:cNvGrpSpPr/>
          <p:nvPr/>
        </p:nvGrpSpPr>
        <p:grpSpPr>
          <a:xfrm>
            <a:off x="6807200" y="3784898"/>
            <a:ext cx="2169572" cy="1766919"/>
            <a:chOff x="525106" y="4915272"/>
            <a:chExt cx="3690697" cy="3096673"/>
          </a:xfrm>
        </p:grpSpPr>
        <p:grpSp>
          <p:nvGrpSpPr>
            <p:cNvPr id="14"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4" name="TextBox 12"/>
            <p:cNvSpPr txBox="1"/>
            <p:nvPr/>
          </p:nvSpPr>
          <p:spPr>
            <a:xfrm>
              <a:off x="725295" y="5074061"/>
              <a:ext cx="2967418" cy="2831872"/>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C</a:t>
              </a:r>
              <a:r>
                <a:rPr lang="en-US" sz="3500" b="1">
                  <a:solidFill>
                    <a:prstClr val="white"/>
                  </a:solidFill>
                  <a:latin typeface="Calibri" pitchFamily="34" charset="0"/>
                  <a:cs typeface="Calibri" pitchFamily="34" charset="0"/>
                </a:rPr>
                <a:t>. </a:t>
              </a:r>
              <a:r>
                <a:rPr lang="en-US" sz="3500" b="1" smtClean="0">
                  <a:solidFill>
                    <a:prstClr val="white"/>
                  </a:solidFill>
                  <a:latin typeface="Calibri" pitchFamily="34" charset="0"/>
                  <a:cs typeface="Calibri" pitchFamily="34" charset="0"/>
                </a:rPr>
                <a:t> vùng </a:t>
              </a:r>
              <a:r>
                <a:rPr lang="en-US" sz="3500" b="1" dirty="0" err="1">
                  <a:solidFill>
                    <a:prstClr val="white"/>
                  </a:solidFill>
                  <a:latin typeface="Calibri" pitchFamily="34" charset="0"/>
                  <a:cs typeface="Calibri" pitchFamily="34" charset="0"/>
                </a:rPr>
                <a:t>nguyên</a:t>
              </a:r>
              <a:r>
                <a:rPr lang="en-US" sz="3500" b="1" dirty="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liệu</a:t>
              </a:r>
              <a:r>
                <a:rPr lang="en-US" sz="3500" b="1" dirty="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lớn</a:t>
              </a:r>
              <a:r>
                <a:rPr lang="en-US" sz="3500" b="1" dirty="0">
                  <a:solidFill>
                    <a:prstClr val="white"/>
                  </a:solidFill>
                  <a:latin typeface="Calibri" pitchFamily="34" charset="0"/>
                  <a:cs typeface="Calibri" pitchFamily="34" charset="0"/>
                </a:rPr>
                <a:t>.</a:t>
              </a:r>
            </a:p>
          </p:txBody>
        </p:sp>
      </p:grpSp>
      <p:grpSp>
        <p:nvGrpSpPr>
          <p:cNvPr id="15" name="Group 96"/>
          <p:cNvGrpSpPr/>
          <p:nvPr/>
        </p:nvGrpSpPr>
        <p:grpSpPr>
          <a:xfrm>
            <a:off x="9906028" y="3784899"/>
            <a:ext cx="2169572" cy="1766918"/>
            <a:chOff x="525106" y="4915272"/>
            <a:chExt cx="3690697" cy="3096673"/>
          </a:xfrm>
        </p:grpSpPr>
        <p:grpSp>
          <p:nvGrpSpPr>
            <p:cNvPr id="17"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9" name="TextBox 12"/>
            <p:cNvSpPr txBox="1"/>
            <p:nvPr/>
          </p:nvSpPr>
          <p:spPr>
            <a:xfrm>
              <a:off x="725295" y="5074060"/>
              <a:ext cx="2967418" cy="1887916"/>
            </a:xfrm>
            <a:prstGeom prst="rect">
              <a:avLst/>
            </a:prstGeom>
          </p:spPr>
          <p:txBody>
            <a:bodyPr wrap="square" lIns="0" tIns="0" rIns="0" bIns="0" rtlCol="0" anchor="t">
              <a:spAutoFit/>
            </a:bodyPr>
            <a:lstStyle/>
            <a:p>
              <a:pPr algn="ctr"/>
              <a:r>
                <a:rPr lang="en-US" sz="3500" b="1" smtClean="0">
                  <a:solidFill>
                    <a:prstClr val="white"/>
                  </a:solidFill>
                  <a:latin typeface="Calibri" pitchFamily="34" charset="0"/>
                  <a:cs typeface="Calibri" pitchFamily="34" charset="0"/>
                </a:rPr>
                <a:t>D. các </a:t>
              </a:r>
              <a:r>
                <a:rPr lang="en-US" sz="3500" b="1" err="1">
                  <a:solidFill>
                    <a:prstClr val="white"/>
                  </a:solidFill>
                  <a:latin typeface="Calibri" pitchFamily="34" charset="0"/>
                  <a:cs typeface="Calibri" pitchFamily="34" charset="0"/>
                </a:rPr>
                <a:t>đô</a:t>
              </a:r>
              <a:r>
                <a:rPr lang="en-US" sz="3500" b="1">
                  <a:solidFill>
                    <a:prstClr val="white"/>
                  </a:solidFill>
                  <a:latin typeface="Calibri" pitchFamily="34" charset="0"/>
                  <a:cs typeface="Calibri" pitchFamily="34" charset="0"/>
                </a:rPr>
                <a:t> </a:t>
              </a:r>
              <a:r>
                <a:rPr lang="en-US" sz="3500" b="1" smtClean="0">
                  <a:solidFill>
                    <a:prstClr val="white"/>
                  </a:solidFill>
                  <a:latin typeface="Calibri" pitchFamily="34" charset="0"/>
                  <a:cs typeface="Calibri" pitchFamily="34" charset="0"/>
                </a:rPr>
                <a:t>thị lớn.</a:t>
              </a:r>
              <a:endParaRPr lang="en-US" sz="3500" b="1" dirty="0">
                <a:solidFill>
                  <a:prstClr val="white"/>
                </a:solidFill>
                <a:latin typeface="Calibri" pitchFamily="34" charset="0"/>
                <a:cs typeface="Calibri" pitchFamily="34" charset="0"/>
              </a:endParaRPr>
            </a:p>
          </p:txBody>
        </p:sp>
      </p:grpSp>
      <p:pic>
        <p:nvPicPr>
          <p:cNvPr id="3" name="Picture 2"/>
          <p:cNvPicPr>
            <a:picLocks noChangeAspect="1"/>
          </p:cNvPicPr>
          <p:nvPr/>
        </p:nvPicPr>
        <p:blipFill>
          <a:blip r:embed="rId7"/>
          <a:stretch>
            <a:fillRect/>
          </a:stretch>
        </p:blipFill>
        <p:spPr>
          <a:xfrm>
            <a:off x="3602520" y="5675273"/>
            <a:ext cx="4986960" cy="1182727"/>
          </a:xfrm>
          <a:prstGeom prst="rect">
            <a:avLst/>
          </a:prstGeom>
        </p:spPr>
      </p:pic>
      <p:sp>
        <p:nvSpPr>
          <p:cNvPr id="111" name="TextBox 12"/>
          <p:cNvSpPr txBox="1"/>
          <p:nvPr/>
        </p:nvSpPr>
        <p:spPr>
          <a:xfrm>
            <a:off x="6372491" y="5732399"/>
            <a:ext cx="1198273" cy="769441"/>
          </a:xfrm>
          <a:prstGeom prst="rect">
            <a:avLst/>
          </a:prstGeom>
        </p:spPr>
        <p:txBody>
          <a:bodyPr wrap="square" lIns="0" tIns="0" rIns="0" bIns="0" rtlCol="0" anchor="t">
            <a:spAutoFit/>
          </a:bodyPr>
          <a:lstStyle/>
          <a:p>
            <a:pPr algn="ctr"/>
            <a:r>
              <a:rPr lang="en-US" sz="5000" b="1" dirty="0" smtClean="0">
                <a:solidFill>
                  <a:srgbClr val="FF0000"/>
                </a:solidFill>
                <a:latin typeface="Calibri" pitchFamily="34" charset="0"/>
                <a:cs typeface="Calibri" pitchFamily="34" charset="0"/>
              </a:rPr>
              <a:t>C</a:t>
            </a:r>
            <a:endParaRPr lang="en-US" sz="5000" b="1" dirty="0">
              <a:solidFill>
                <a:srgbClr val="FF0000"/>
              </a:solidFill>
              <a:latin typeface="Calibri" pitchFamily="34" charset="0"/>
              <a:cs typeface="Calibri" pitchFamily="34" charset="0"/>
            </a:endParaRPr>
          </a:p>
        </p:txBody>
      </p:sp>
      <p:pic>
        <p:nvPicPr>
          <p:cNvPr id="5" name="last-days-166612">
            <a:hlinkClick r:id="" action="ppaction://media"/>
          </p:cNvPr>
          <p:cNvPicPr>
            <a:picLocks noChangeAspect="1"/>
          </p:cNvPicPr>
          <p:nvPr>
            <a:videoFile r:link="rId1"/>
            <p:extLst>
              <p:ext uri="{DAA4B4D4-6D71-4841-9C94-3DE7FCFB9230}">
                <p14:media xmlns:p14="http://schemas.microsoft.com/office/powerpoint/2010/main">
                  <p14:trim st="7440"/>
                </p14:media>
              </p:ext>
            </p:extLst>
          </p:nvPr>
        </p:nvPicPr>
        <p:blipFill>
          <a:blip r:embed="rId8" cstate="print"/>
          <a:stretch>
            <a:fillRect/>
          </a:stretch>
        </p:blipFill>
        <p:spPr>
          <a:xfrm>
            <a:off x="12994169" y="837429"/>
            <a:ext cx="406400" cy="406400"/>
          </a:xfrm>
          <a:prstGeom prst="rect">
            <a:avLst/>
          </a:prstGeom>
        </p:spPr>
      </p:pic>
    </p:spTree>
    <p:extLst>
      <p:ext uri="{BB962C8B-B14F-4D97-AF65-F5344CB8AC3E}">
        <p14:creationId xmlns:p14="http://schemas.microsoft.com/office/powerpoint/2010/main" val="6740512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barn(inVertical)">
                                      <p:cBhvr>
                                        <p:cTn id="60" dur="500"/>
                                        <p:tgtEl>
                                          <p:spTgt spid="111"/>
                                        </p:tgtEl>
                                      </p:cBhvr>
                                    </p:animEffect>
                                  </p:childTnLst>
                                  <p:subTnLst>
                                    <p:audio>
                                      <p:cMediaNode>
                                        <p:cTn display="0" masterRel="sameClick">
                                          <p:stCondLst>
                                            <p:cond evt="begin" delay="0">
                                              <p:tn val="5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
                  </p:tgtEl>
                </p:cond>
              </p:nextCondLst>
            </p:seq>
            <p:video>
              <p:cMediaNode vol="80000">
                <p:cTn id="61" fill="hold" display="0">
                  <p:stCondLst>
                    <p:cond delay="indefinite"/>
                  </p:stCondLst>
                  <p:endCondLst>
                    <p:cond evt="onStopAudio" delay="0">
                      <p:tgtEl>
                        <p:sldTgt/>
                      </p:tgtEl>
                    </p:cond>
                  </p:endCondLst>
                </p:cTn>
                <p:tgtEl>
                  <p:spTgt spid="5"/>
                </p:tgtEl>
              </p:cMediaNode>
            </p:video>
          </p:childTnLst>
        </p:cTn>
      </p:par>
    </p:tnLst>
    <p:bldLst>
      <p:bldP spid="74" grpId="0"/>
      <p:bldP spid="11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2AB8A841-494C-4C05-B559-B83B93E270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1" y="-4919358"/>
            <a:ext cx="12339174" cy="12339174"/>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6">
              <a:extLst>
                <a:ext uri="{96DAC541-7B7A-43D3-8B79-37D633B846F1}">
                  <asvg:svgBlip xmlns="" xmlns:asvg="http://schemas.microsoft.com/office/drawing/2016/SVG/main" r:embed=""/>
                </a:ext>
              </a:extLst>
            </a:blip>
            <a:stretch>
              <a:fillRect/>
            </a:stretch>
          </a:blipFill>
        </p:spPr>
      </p:sp>
      <p:grpSp>
        <p:nvGrpSpPr>
          <p:cNvPr id="6"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endParaRPr sz="3500" b="1">
                <a:latin typeface="Calibri" pitchFamily="34" charset="0"/>
                <a:cs typeface="Calibri" pitchFamily="34" charset="0"/>
              </a:endParaRPr>
            </a:p>
          </p:txBody>
        </p:sp>
      </p:grpSp>
      <p:sp>
        <p:nvSpPr>
          <p:cNvPr id="18" name="Rectangle 17"/>
          <p:cNvSpPr/>
          <p:nvPr/>
        </p:nvSpPr>
        <p:spPr>
          <a:xfrm>
            <a:off x="0" y="0"/>
            <a:ext cx="12192000" cy="1497584"/>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sp>
        <p:nvSpPr>
          <p:cNvPr id="32" name="TextBox 12"/>
          <p:cNvSpPr txBox="1"/>
          <p:nvPr/>
        </p:nvSpPr>
        <p:spPr>
          <a:xfrm>
            <a:off x="1234377" y="406986"/>
            <a:ext cx="9969593" cy="923330"/>
          </a:xfrm>
          <a:prstGeom prst="rect">
            <a:avLst/>
          </a:prstGeom>
        </p:spPr>
        <p:txBody>
          <a:bodyPr wrap="square" lIns="0" tIns="0" rIns="0" bIns="0" rtlCol="0" anchor="t">
            <a:spAutoFit/>
          </a:bodyPr>
          <a:lstStyle/>
          <a:p>
            <a:pPr algn="ctr"/>
            <a:r>
              <a:rPr lang="en-US" sz="6000" b="1" dirty="0" err="1" smtClean="0">
                <a:solidFill>
                  <a:srgbClr val="FFFF00"/>
                </a:solidFill>
                <a:latin typeface="Calibri" pitchFamily="34" charset="0"/>
                <a:cs typeface="Calibri" pitchFamily="34" charset="0"/>
              </a:rPr>
              <a:t>Câu</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hỏi</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số</a:t>
            </a:r>
            <a:r>
              <a:rPr lang="en-US" sz="6000" b="1" dirty="0" smtClean="0">
                <a:solidFill>
                  <a:srgbClr val="FFFF00"/>
                </a:solidFill>
                <a:latin typeface="Calibri" pitchFamily="34" charset="0"/>
                <a:cs typeface="Calibri" pitchFamily="34" charset="0"/>
              </a:rPr>
              <a:t> 10</a:t>
            </a:r>
            <a:endParaRPr lang="en-US" sz="6000" b="1" dirty="0">
              <a:solidFill>
                <a:srgbClr val="FFFF00"/>
              </a:solidFill>
              <a:latin typeface="Calibri" pitchFamily="34" charset="0"/>
              <a:cs typeface="Calibri" pitchFamily="34" charset="0"/>
            </a:endParaRPr>
          </a:p>
        </p:txBody>
      </p:sp>
      <p:sp>
        <p:nvSpPr>
          <p:cNvPr id="67" name="Rectangle 66"/>
          <p:cNvSpPr/>
          <p:nvPr/>
        </p:nvSpPr>
        <p:spPr>
          <a:xfrm>
            <a:off x="0" y="1477100"/>
            <a:ext cx="12192000" cy="538090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grpSp>
        <p:nvGrpSpPr>
          <p:cNvPr id="9" name="Group 67"/>
          <p:cNvGrpSpPr/>
          <p:nvPr/>
        </p:nvGrpSpPr>
        <p:grpSpPr>
          <a:xfrm>
            <a:off x="452115" y="3795681"/>
            <a:ext cx="2169572" cy="1766919"/>
            <a:chOff x="525106" y="4915272"/>
            <a:chExt cx="3690697" cy="3096673"/>
          </a:xfrm>
        </p:grpSpPr>
        <p:grpSp>
          <p:nvGrpSpPr>
            <p:cNvPr id="10"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70" name="TextBox 12"/>
            <p:cNvSpPr txBox="1"/>
            <p:nvPr/>
          </p:nvSpPr>
          <p:spPr>
            <a:xfrm>
              <a:off x="725295" y="5074061"/>
              <a:ext cx="2967418" cy="2831872"/>
            </a:xfrm>
            <a:prstGeom prst="rect">
              <a:avLst/>
            </a:prstGeom>
          </p:spPr>
          <p:txBody>
            <a:bodyPr wrap="square" lIns="0" tIns="0" rIns="0" bIns="0" rtlCol="0" anchor="t">
              <a:spAutoFit/>
            </a:bodyPr>
            <a:lstStyle/>
            <a:p>
              <a:pPr lvl="0" algn="ctr"/>
              <a:r>
                <a:rPr lang="en-US" sz="3500" b="1" dirty="0">
                  <a:solidFill>
                    <a:prstClr val="white"/>
                  </a:solidFill>
                  <a:latin typeface="Calibri" pitchFamily="34" charset="0"/>
                  <a:cs typeface="Calibri" pitchFamily="34" charset="0"/>
                </a:rPr>
                <a:t>A</a:t>
              </a:r>
              <a:r>
                <a:rPr lang="en-US" sz="3500" b="1">
                  <a:solidFill>
                    <a:prstClr val="white"/>
                  </a:solidFill>
                  <a:latin typeface="Calibri" pitchFamily="34" charset="0"/>
                  <a:cs typeface="Calibri" pitchFamily="34" charset="0"/>
                </a:rPr>
                <a:t>. </a:t>
              </a:r>
              <a:r>
                <a:rPr lang="en-US" sz="3500" b="1" dirty="0" smtClean="0">
                  <a:solidFill>
                    <a:prstClr val="white"/>
                  </a:solidFill>
                  <a:latin typeface="Calibri" pitchFamily="34" charset="0"/>
                  <a:cs typeface="Calibri" pitchFamily="34" charset="0"/>
                </a:rPr>
                <a:t/>
              </a:r>
              <a:br>
                <a:rPr lang="en-US" sz="3500" b="1" dirty="0" smtClean="0">
                  <a:solidFill>
                    <a:prstClr val="white"/>
                  </a:solidFill>
                  <a:latin typeface="Calibri" pitchFamily="34" charset="0"/>
                  <a:cs typeface="Calibri" pitchFamily="34" charset="0"/>
                </a:rPr>
              </a:br>
              <a:r>
                <a:rPr lang="en-US" sz="3500" b="1" dirty="0" err="1" smtClean="0">
                  <a:solidFill>
                    <a:prstClr val="white"/>
                  </a:solidFill>
                  <a:latin typeface="Calibri" pitchFamily="34" charset="0"/>
                  <a:cs typeface="Calibri" pitchFamily="34" charset="0"/>
                </a:rPr>
                <a:t>nông</a:t>
              </a:r>
              <a:r>
                <a:rPr lang="en-US" sz="3500" b="1" dirty="0" smtClean="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thôn</a:t>
              </a:r>
              <a:r>
                <a:rPr lang="en-US" sz="3500" b="1" dirty="0">
                  <a:solidFill>
                    <a:prstClr val="white"/>
                  </a:solidFill>
                  <a:latin typeface="Calibri" pitchFamily="34" charset="0"/>
                  <a:cs typeface="Calibri" pitchFamily="34" charset="0"/>
                </a:rPr>
                <a:t>.</a:t>
              </a:r>
            </a:p>
          </p:txBody>
        </p:sp>
      </p:grpSp>
      <p:sp>
        <p:nvSpPr>
          <p:cNvPr id="73" name="AutoShape 6"/>
          <p:cNvSpPr/>
          <p:nvPr/>
        </p:nvSpPr>
        <p:spPr>
          <a:xfrm flipV="1">
            <a:off x="1510632" y="3127527"/>
            <a:ext cx="0" cy="593871"/>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1418520" y="1574428"/>
            <a:ext cx="9959252" cy="1077218"/>
          </a:xfrm>
          <a:prstGeom prst="rect">
            <a:avLst/>
          </a:prstGeom>
        </p:spPr>
        <p:txBody>
          <a:bodyPr wrap="square" lIns="0" tIns="0" rIns="0" bIns="0" rtlCol="0" anchor="t">
            <a:spAutoFit/>
          </a:bodyPr>
          <a:lstStyle/>
          <a:p>
            <a:pPr algn="just">
              <a:spcBef>
                <a:spcPct val="0"/>
              </a:spcBef>
              <a:defRPr/>
            </a:pPr>
            <a:r>
              <a:rPr lang="vi-VN" sz="3500" b="1">
                <a:solidFill>
                  <a:srgbClr val="FF0000"/>
                </a:solidFill>
                <a:latin typeface="Calibri" pitchFamily="34" charset="0"/>
                <a:cs typeface="Calibri" pitchFamily="34" charset="0"/>
              </a:rPr>
              <a:t>Ngành </a:t>
            </a:r>
            <a:r>
              <a:rPr lang="en-US" sz="3500" b="1" smtClean="0">
                <a:solidFill>
                  <a:srgbClr val="FF0000"/>
                </a:solidFill>
                <a:latin typeface="Calibri" pitchFamily="34" charset="0"/>
                <a:cs typeface="Calibri" pitchFamily="34" charset="0"/>
              </a:rPr>
              <a:t>công nghiệp dệt và sản xuất trang phục, sản xuất giày, dép </a:t>
            </a:r>
            <a:r>
              <a:rPr lang="vi-VN" sz="3500" b="1" smtClean="0">
                <a:solidFill>
                  <a:srgbClr val="FF0000"/>
                </a:solidFill>
                <a:latin typeface="Calibri" pitchFamily="34" charset="0"/>
                <a:cs typeface="Calibri" pitchFamily="34" charset="0"/>
              </a:rPr>
              <a:t>ở </a:t>
            </a:r>
            <a:r>
              <a:rPr lang="vi-VN" sz="3500" b="1" dirty="0">
                <a:solidFill>
                  <a:srgbClr val="FF0000"/>
                </a:solidFill>
                <a:latin typeface="Calibri" pitchFamily="34" charset="0"/>
                <a:cs typeface="Calibri" pitchFamily="34" charset="0"/>
              </a:rPr>
              <a:t>Việt Nam chủ yếu phân </a:t>
            </a:r>
            <a:r>
              <a:rPr lang="vi-VN" sz="3500" b="1">
                <a:solidFill>
                  <a:srgbClr val="FF0000"/>
                </a:solidFill>
                <a:latin typeface="Calibri" pitchFamily="34" charset="0"/>
                <a:cs typeface="Calibri" pitchFamily="34" charset="0"/>
              </a:rPr>
              <a:t>bố </a:t>
            </a:r>
            <a:r>
              <a:rPr lang="vi-VN" sz="3500" b="1" smtClean="0">
                <a:solidFill>
                  <a:srgbClr val="FF0000"/>
                </a:solidFill>
                <a:latin typeface="Calibri" pitchFamily="34" charset="0"/>
                <a:cs typeface="Calibri" pitchFamily="34" charset="0"/>
              </a:rPr>
              <a:t>ở</a:t>
            </a:r>
            <a:endParaRPr lang="en-US" sz="3500" b="1" dirty="0">
              <a:solidFill>
                <a:srgbClr val="FF0000"/>
              </a:solidFill>
              <a:latin typeface="Calibri" pitchFamily="34" charset="0"/>
              <a:cs typeface="Calibri" pitchFamily="34" charset="0"/>
            </a:endParaRPr>
          </a:p>
        </p:txBody>
      </p:sp>
      <p:cxnSp>
        <p:nvCxnSpPr>
          <p:cNvPr id="75" name="Straight Connector 74"/>
          <p:cNvCxnSpPr>
            <a:stCxn id="73" idx="1"/>
          </p:cNvCxnSpPr>
          <p:nvPr/>
        </p:nvCxnSpPr>
        <p:spPr>
          <a:xfrm>
            <a:off x="1510633" y="312752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0857832" y="3127528"/>
            <a:ext cx="0" cy="508248"/>
          </a:xfrm>
          <a:prstGeom prst="line">
            <a:avLst/>
          </a:prstGeom>
          <a:ln w="38100" cap="rnd">
            <a:solidFill>
              <a:srgbClr val="000B5D"/>
            </a:solidFill>
            <a:prstDash val="solid"/>
            <a:headEnd type="triangle" w="lg" len="med"/>
            <a:tailEnd type="none" w="sm" len="sm"/>
          </a:ln>
        </p:spPr>
      </p:sp>
      <p:sp>
        <p:nvSpPr>
          <p:cNvPr id="79" name="AutoShape 22"/>
          <p:cNvSpPr/>
          <p:nvPr/>
        </p:nvSpPr>
        <p:spPr>
          <a:xfrm>
            <a:off x="714917" y="1488198"/>
            <a:ext cx="10880051" cy="44450"/>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4340270" y="3127529"/>
            <a:ext cx="0" cy="620843"/>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7765950" y="3127529"/>
            <a:ext cx="0" cy="620843"/>
          </a:xfrm>
          <a:prstGeom prst="line">
            <a:avLst/>
          </a:prstGeom>
          <a:ln w="38100" cap="rnd">
            <a:solidFill>
              <a:srgbClr val="000B5D"/>
            </a:solidFill>
            <a:prstDash val="solid"/>
            <a:headEnd type="triangle" w="lg" len="med"/>
            <a:tailEnd type="none" w="sm" len="sm"/>
          </a:ln>
        </p:spPr>
      </p:sp>
      <p:grpSp>
        <p:nvGrpSpPr>
          <p:cNvPr id="11" name="Group 81"/>
          <p:cNvGrpSpPr/>
          <p:nvPr/>
        </p:nvGrpSpPr>
        <p:grpSpPr>
          <a:xfrm>
            <a:off x="3367628" y="3784898"/>
            <a:ext cx="2169572" cy="1766919"/>
            <a:chOff x="525106" y="4915272"/>
            <a:chExt cx="3690697" cy="3096673"/>
          </a:xfrm>
        </p:grpSpPr>
        <p:grpSp>
          <p:nvGrpSpPr>
            <p:cNvPr id="12"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84" name="TextBox 12"/>
            <p:cNvSpPr txBox="1"/>
            <p:nvPr/>
          </p:nvSpPr>
          <p:spPr>
            <a:xfrm>
              <a:off x="725295" y="5074061"/>
              <a:ext cx="2967418" cy="2831872"/>
            </a:xfrm>
            <a:prstGeom prst="rect">
              <a:avLst/>
            </a:prstGeom>
          </p:spPr>
          <p:txBody>
            <a:bodyPr wrap="square" lIns="0" tIns="0" rIns="0" bIns="0" rtlCol="0" anchor="t">
              <a:spAutoFit/>
            </a:bodyPr>
            <a:lstStyle/>
            <a:p>
              <a:pPr lvl="0" algn="ctr"/>
              <a:r>
                <a:rPr lang="en-US" sz="3500" b="1" dirty="0">
                  <a:solidFill>
                    <a:prstClr val="white"/>
                  </a:solidFill>
                  <a:latin typeface="Calibri" pitchFamily="34" charset="0"/>
                  <a:cs typeface="Calibri" pitchFamily="34" charset="0"/>
                </a:rPr>
                <a:t>B</a:t>
              </a:r>
              <a:r>
                <a:rPr lang="en-US" sz="3500" b="1">
                  <a:solidFill>
                    <a:prstClr val="white"/>
                  </a:solidFill>
                  <a:latin typeface="Calibri" pitchFamily="34" charset="0"/>
                  <a:cs typeface="Calibri" pitchFamily="34" charset="0"/>
                </a:rPr>
                <a:t>. </a:t>
              </a:r>
              <a:r>
                <a:rPr lang="en-US" sz="3500" b="1" dirty="0" smtClean="0">
                  <a:solidFill>
                    <a:prstClr val="white"/>
                  </a:solidFill>
                  <a:latin typeface="Calibri" pitchFamily="34" charset="0"/>
                  <a:cs typeface="Calibri" pitchFamily="34" charset="0"/>
                </a:rPr>
                <a:t/>
              </a:r>
              <a:br>
                <a:rPr lang="en-US" sz="3500" b="1" dirty="0" smtClean="0">
                  <a:solidFill>
                    <a:prstClr val="white"/>
                  </a:solidFill>
                  <a:latin typeface="Calibri" pitchFamily="34" charset="0"/>
                  <a:cs typeface="Calibri" pitchFamily="34" charset="0"/>
                </a:rPr>
              </a:br>
              <a:r>
                <a:rPr lang="en-US" sz="3500" b="1" dirty="0" smtClean="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đô</a:t>
              </a:r>
              <a:r>
                <a:rPr lang="en-US" sz="3500" b="1" dirty="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thị</a:t>
              </a:r>
              <a:r>
                <a:rPr lang="en-US" sz="3500" b="1" dirty="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lớn</a:t>
              </a:r>
              <a:r>
                <a:rPr lang="en-US" sz="3500" b="1" dirty="0">
                  <a:solidFill>
                    <a:prstClr val="white"/>
                  </a:solidFill>
                  <a:latin typeface="Calibri" pitchFamily="34" charset="0"/>
                  <a:cs typeface="Calibri" pitchFamily="34" charset="0"/>
                </a:rPr>
                <a:t>.</a:t>
              </a:r>
            </a:p>
          </p:txBody>
        </p:sp>
      </p:grpSp>
      <p:grpSp>
        <p:nvGrpSpPr>
          <p:cNvPr id="13" name="Group 91"/>
          <p:cNvGrpSpPr/>
          <p:nvPr/>
        </p:nvGrpSpPr>
        <p:grpSpPr>
          <a:xfrm>
            <a:off x="6807200" y="3784899"/>
            <a:ext cx="2169572" cy="1766920"/>
            <a:chOff x="525106" y="4915272"/>
            <a:chExt cx="3690697" cy="3096673"/>
          </a:xfrm>
        </p:grpSpPr>
        <p:grpSp>
          <p:nvGrpSpPr>
            <p:cNvPr id="14"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4" name="TextBox 12"/>
            <p:cNvSpPr txBox="1"/>
            <p:nvPr/>
          </p:nvSpPr>
          <p:spPr>
            <a:xfrm>
              <a:off x="725295" y="5074061"/>
              <a:ext cx="2967418" cy="2831871"/>
            </a:xfrm>
            <a:prstGeom prst="rect">
              <a:avLst/>
            </a:prstGeom>
          </p:spPr>
          <p:txBody>
            <a:bodyPr wrap="square" lIns="0" tIns="0" rIns="0" bIns="0" rtlCol="0" anchor="t">
              <a:spAutoFit/>
            </a:bodyPr>
            <a:lstStyle/>
            <a:p>
              <a:pPr lvl="0" algn="ctr"/>
              <a:r>
                <a:rPr lang="en-US" sz="3500" b="1" dirty="0">
                  <a:solidFill>
                    <a:prstClr val="white"/>
                  </a:solidFill>
                  <a:latin typeface="Calibri" pitchFamily="34" charset="0"/>
                  <a:cs typeface="Calibri" pitchFamily="34" charset="0"/>
                </a:rPr>
                <a:t>C</a:t>
              </a:r>
              <a:r>
                <a:rPr lang="en-US" sz="3500" b="1">
                  <a:solidFill>
                    <a:prstClr val="white"/>
                  </a:solidFill>
                  <a:latin typeface="Calibri" pitchFamily="34" charset="0"/>
                  <a:cs typeface="Calibri" pitchFamily="34" charset="0"/>
                </a:rPr>
                <a:t>. </a:t>
              </a:r>
              <a:r>
                <a:rPr lang="en-US" sz="3500" b="1" smtClean="0">
                  <a:solidFill>
                    <a:prstClr val="white"/>
                  </a:solidFill>
                  <a:latin typeface="Calibri" pitchFamily="34" charset="0"/>
                  <a:cs typeface="Calibri" pitchFamily="34" charset="0"/>
                </a:rPr>
                <a:t>khu </a:t>
              </a:r>
              <a:r>
                <a:rPr lang="en-US" sz="3500" b="1" dirty="0" err="1">
                  <a:solidFill>
                    <a:prstClr val="white"/>
                  </a:solidFill>
                  <a:latin typeface="Calibri" pitchFamily="34" charset="0"/>
                  <a:cs typeface="Calibri" pitchFamily="34" charset="0"/>
                </a:rPr>
                <a:t>vực</a:t>
              </a:r>
              <a:r>
                <a:rPr lang="en-US" sz="3500" b="1" dirty="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miền</a:t>
              </a:r>
              <a:r>
                <a:rPr lang="en-US" sz="3500" b="1" dirty="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núi</a:t>
              </a:r>
              <a:r>
                <a:rPr lang="en-US" sz="3500" b="1" dirty="0">
                  <a:solidFill>
                    <a:prstClr val="white"/>
                  </a:solidFill>
                  <a:latin typeface="Calibri" pitchFamily="34" charset="0"/>
                  <a:cs typeface="Calibri" pitchFamily="34" charset="0"/>
                </a:rPr>
                <a:t>.</a:t>
              </a:r>
            </a:p>
          </p:txBody>
        </p:sp>
      </p:grpSp>
      <p:grpSp>
        <p:nvGrpSpPr>
          <p:cNvPr id="15" name="Group 96"/>
          <p:cNvGrpSpPr/>
          <p:nvPr/>
        </p:nvGrpSpPr>
        <p:grpSpPr>
          <a:xfrm>
            <a:off x="9906028" y="3784898"/>
            <a:ext cx="2169572" cy="1766919"/>
            <a:chOff x="525106" y="4915272"/>
            <a:chExt cx="3690697" cy="3096673"/>
          </a:xfrm>
        </p:grpSpPr>
        <p:grpSp>
          <p:nvGrpSpPr>
            <p:cNvPr id="17"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9" name="TextBox 12"/>
            <p:cNvSpPr txBox="1"/>
            <p:nvPr/>
          </p:nvSpPr>
          <p:spPr>
            <a:xfrm>
              <a:off x="725295" y="5074061"/>
              <a:ext cx="2967418" cy="2831871"/>
            </a:xfrm>
            <a:prstGeom prst="rect">
              <a:avLst/>
            </a:prstGeom>
          </p:spPr>
          <p:txBody>
            <a:bodyPr wrap="square" lIns="0" tIns="0" rIns="0" bIns="0" rtlCol="0" anchor="t">
              <a:spAutoFit/>
            </a:bodyPr>
            <a:lstStyle/>
            <a:p>
              <a:pPr lvl="0" algn="ctr"/>
              <a:r>
                <a:rPr lang="en-US" sz="3500" b="1" dirty="0">
                  <a:solidFill>
                    <a:prstClr val="white"/>
                  </a:solidFill>
                  <a:latin typeface="Calibri" pitchFamily="34" charset="0"/>
                  <a:cs typeface="Calibri" pitchFamily="34" charset="0"/>
                </a:rPr>
                <a:t>D. </a:t>
              </a:r>
              <a:r>
                <a:rPr lang="en-US" sz="3500" b="1" smtClean="0">
                  <a:solidFill>
                    <a:prstClr val="white"/>
                  </a:solidFill>
                  <a:latin typeface="Calibri" pitchFamily="34" charset="0"/>
                  <a:cs typeface="Calibri" pitchFamily="34" charset="0"/>
                </a:rPr>
                <a:t/>
              </a:r>
              <a:br>
                <a:rPr lang="en-US" sz="3500" b="1" smtClean="0">
                  <a:solidFill>
                    <a:prstClr val="white"/>
                  </a:solidFill>
                  <a:latin typeface="Calibri" pitchFamily="34" charset="0"/>
                  <a:cs typeface="Calibri" pitchFamily="34" charset="0"/>
                </a:rPr>
              </a:br>
              <a:r>
                <a:rPr lang="en-US" sz="3500" b="1" smtClean="0">
                  <a:solidFill>
                    <a:prstClr val="white"/>
                  </a:solidFill>
                  <a:latin typeface="Calibri" pitchFamily="34" charset="0"/>
                  <a:cs typeface="Calibri" pitchFamily="34" charset="0"/>
                </a:rPr>
                <a:t>các </a:t>
              </a:r>
              <a:r>
                <a:rPr lang="en-US" sz="3500" b="1" dirty="0" err="1">
                  <a:solidFill>
                    <a:prstClr val="white"/>
                  </a:solidFill>
                  <a:latin typeface="Calibri" pitchFamily="34" charset="0"/>
                  <a:cs typeface="Calibri" pitchFamily="34" charset="0"/>
                </a:rPr>
                <a:t>vùng</a:t>
              </a:r>
              <a:r>
                <a:rPr lang="en-US" sz="3500" b="1" dirty="0">
                  <a:solidFill>
                    <a:prstClr val="white"/>
                  </a:solidFill>
                  <a:latin typeface="Calibri" pitchFamily="34" charset="0"/>
                  <a:cs typeface="Calibri" pitchFamily="34" charset="0"/>
                </a:rPr>
                <a:t> </a:t>
              </a:r>
              <a:r>
                <a:rPr lang="en-US" sz="3500" b="1" dirty="0" smtClean="0">
                  <a:solidFill>
                    <a:prstClr val="white"/>
                  </a:solidFill>
                  <a:latin typeface="Calibri" pitchFamily="34" charset="0"/>
                  <a:cs typeface="Calibri" pitchFamily="34" charset="0"/>
                </a:rPr>
                <a:t/>
              </a:r>
              <a:br>
                <a:rPr lang="en-US" sz="3500" b="1" dirty="0" smtClean="0">
                  <a:solidFill>
                    <a:prstClr val="white"/>
                  </a:solidFill>
                  <a:latin typeface="Calibri" pitchFamily="34" charset="0"/>
                  <a:cs typeface="Calibri" pitchFamily="34" charset="0"/>
                </a:rPr>
              </a:br>
              <a:r>
                <a:rPr lang="en-US" sz="3500" b="1" dirty="0" err="1" smtClean="0">
                  <a:solidFill>
                    <a:prstClr val="white"/>
                  </a:solidFill>
                  <a:latin typeface="Calibri" pitchFamily="34" charset="0"/>
                  <a:cs typeface="Calibri" pitchFamily="34" charset="0"/>
                </a:rPr>
                <a:t>ven</a:t>
              </a:r>
              <a:r>
                <a:rPr lang="en-US" sz="3500" b="1" dirty="0" smtClean="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biển</a:t>
              </a:r>
              <a:r>
                <a:rPr lang="en-US" sz="3500" b="1" dirty="0">
                  <a:solidFill>
                    <a:prstClr val="white"/>
                  </a:solidFill>
                  <a:latin typeface="Calibri" pitchFamily="34" charset="0"/>
                  <a:cs typeface="Calibri" pitchFamily="34" charset="0"/>
                </a:rPr>
                <a:t>.</a:t>
              </a:r>
            </a:p>
          </p:txBody>
        </p:sp>
      </p:grpSp>
      <p:pic>
        <p:nvPicPr>
          <p:cNvPr id="3" name="Picture 2"/>
          <p:cNvPicPr>
            <a:picLocks noChangeAspect="1"/>
          </p:cNvPicPr>
          <p:nvPr/>
        </p:nvPicPr>
        <p:blipFill>
          <a:blip r:embed="rId7"/>
          <a:stretch>
            <a:fillRect/>
          </a:stretch>
        </p:blipFill>
        <p:spPr>
          <a:xfrm>
            <a:off x="3602520" y="5675273"/>
            <a:ext cx="4986960" cy="1182727"/>
          </a:xfrm>
          <a:prstGeom prst="rect">
            <a:avLst/>
          </a:prstGeom>
        </p:spPr>
      </p:pic>
      <p:sp>
        <p:nvSpPr>
          <p:cNvPr id="111" name="TextBox 12"/>
          <p:cNvSpPr txBox="1"/>
          <p:nvPr/>
        </p:nvSpPr>
        <p:spPr>
          <a:xfrm>
            <a:off x="6372491" y="5716632"/>
            <a:ext cx="1198273" cy="769441"/>
          </a:xfrm>
          <a:prstGeom prst="rect">
            <a:avLst/>
          </a:prstGeom>
        </p:spPr>
        <p:txBody>
          <a:bodyPr wrap="square" lIns="0" tIns="0" rIns="0" bIns="0" rtlCol="0" anchor="t">
            <a:spAutoFit/>
          </a:bodyPr>
          <a:lstStyle/>
          <a:p>
            <a:pPr algn="ctr"/>
            <a:r>
              <a:rPr lang="en-US" sz="5000" b="1" dirty="0" smtClean="0">
                <a:solidFill>
                  <a:srgbClr val="FF0000"/>
                </a:solidFill>
                <a:latin typeface="Calibri" pitchFamily="34" charset="0"/>
                <a:cs typeface="Calibri" pitchFamily="34" charset="0"/>
              </a:rPr>
              <a:t>B</a:t>
            </a:r>
            <a:endParaRPr lang="en-US" sz="5000" b="1" dirty="0">
              <a:solidFill>
                <a:srgbClr val="FF0000"/>
              </a:solidFill>
              <a:latin typeface="Calibri" pitchFamily="34" charset="0"/>
              <a:cs typeface="Calibri" pitchFamily="34" charset="0"/>
            </a:endParaRPr>
          </a:p>
        </p:txBody>
      </p:sp>
      <p:pic>
        <p:nvPicPr>
          <p:cNvPr id="5" name="last-days-166612">
            <a:hlinkClick r:id="" action="ppaction://media"/>
          </p:cNvPr>
          <p:cNvPicPr>
            <a:picLocks noChangeAspect="1"/>
          </p:cNvPicPr>
          <p:nvPr>
            <a:videoFile r:link="rId1"/>
            <p:extLst>
              <p:ext uri="{DAA4B4D4-6D71-4841-9C94-3DE7FCFB9230}">
                <p14:media xmlns:p14="http://schemas.microsoft.com/office/powerpoint/2010/main">
                  <p14:trim st="7440"/>
                </p14:media>
              </p:ext>
            </p:extLst>
          </p:nvPr>
        </p:nvPicPr>
        <p:blipFill>
          <a:blip r:embed="rId8" cstate="print"/>
          <a:stretch>
            <a:fillRect/>
          </a:stretch>
        </p:blipFill>
        <p:spPr>
          <a:xfrm>
            <a:off x="12994169" y="837429"/>
            <a:ext cx="406400" cy="406400"/>
          </a:xfrm>
          <a:prstGeom prst="rect">
            <a:avLst/>
          </a:prstGeom>
        </p:spPr>
      </p:pic>
    </p:spTree>
    <p:extLst>
      <p:ext uri="{BB962C8B-B14F-4D97-AF65-F5344CB8AC3E}">
        <p14:creationId xmlns:p14="http://schemas.microsoft.com/office/powerpoint/2010/main" val="30962508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barn(inVertical)">
                                      <p:cBhvr>
                                        <p:cTn id="60" dur="500"/>
                                        <p:tgtEl>
                                          <p:spTgt spid="111"/>
                                        </p:tgtEl>
                                      </p:cBhvr>
                                    </p:animEffect>
                                  </p:childTnLst>
                                  <p:subTnLst>
                                    <p:audio>
                                      <p:cMediaNode>
                                        <p:cTn display="0" masterRel="sameClick">
                                          <p:stCondLst>
                                            <p:cond evt="begin" delay="0">
                                              <p:tn val="5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
                  </p:tgtEl>
                </p:cond>
              </p:nextCondLst>
            </p:seq>
            <p:video>
              <p:cMediaNode vol="80000">
                <p:cTn id="61" fill="hold" display="0">
                  <p:stCondLst>
                    <p:cond delay="indefinite"/>
                  </p:stCondLst>
                  <p:endCondLst>
                    <p:cond evt="onStopAudio" delay="0">
                      <p:tgtEl>
                        <p:sldTgt/>
                      </p:tgtEl>
                    </p:cond>
                  </p:endCondLst>
                </p:cTn>
                <p:tgtEl>
                  <p:spTgt spid="5"/>
                </p:tgtEl>
              </p:cMediaNode>
            </p:video>
          </p:childTnLst>
        </p:cTn>
      </p:par>
    </p:tnLst>
    <p:bldLst>
      <p:bldP spid="74" grpId="0"/>
      <p:bldP spid="11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xmlns="" id="{ECF7D902-524A-4382-9831-5C5D948AD2CC}"/>
              </a:ext>
            </a:extLst>
          </p:cNvPr>
          <p:cNvGrpSpPr/>
          <p:nvPr/>
        </p:nvGrpSpPr>
        <p:grpSpPr>
          <a:xfrm>
            <a:off x="2724736" y="141405"/>
            <a:ext cx="6715217" cy="830997"/>
            <a:chOff x="3223647" y="77982"/>
            <a:chExt cx="5796367" cy="716733"/>
          </a:xfrm>
        </p:grpSpPr>
        <p:sp>
          <p:nvSpPr>
            <p:cNvPr id="5" name="Rectangle: Rounded Corners 4">
              <a:extLst>
                <a:ext uri="{FF2B5EF4-FFF2-40B4-BE49-F238E27FC236}">
                  <a16:creationId xmlns:a16="http://schemas.microsoft.com/office/drawing/2014/main" xmlns="" id="{FA2B761E-AF5F-4174-A309-7DEEB3EFD761}"/>
                </a:ext>
              </a:extLst>
            </p:cNvPr>
            <p:cNvSpPr/>
            <p:nvPr/>
          </p:nvSpPr>
          <p:spPr>
            <a:xfrm>
              <a:off x="4620827" y="116455"/>
              <a:ext cx="2901771"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6" name="TextBox 5">
              <a:extLst>
                <a:ext uri="{FF2B5EF4-FFF2-40B4-BE49-F238E27FC236}">
                  <a16:creationId xmlns:a16="http://schemas.microsoft.com/office/drawing/2014/main" xmlns="" id="{D79D3053-2271-43F5-9B19-C8E8B74D76CC}"/>
                </a:ext>
              </a:extLst>
            </p:cNvPr>
            <p:cNvSpPr txBox="1"/>
            <p:nvPr/>
          </p:nvSpPr>
          <p:spPr>
            <a:xfrm>
              <a:off x="3223647" y="77982"/>
              <a:ext cx="5796367" cy="716733"/>
            </a:xfrm>
            <a:prstGeom prst="rect">
              <a:avLst/>
            </a:prstGeom>
            <a:noFill/>
          </p:spPr>
          <p:txBody>
            <a:bodyPr wrap="square" rtlCol="0">
              <a:spAutoFit/>
            </a:bodyPr>
            <a:lstStyle/>
            <a:p>
              <a:pPr algn="ctr"/>
              <a:r>
                <a:rPr lang="en-US" sz="4800" b="1" smtClean="0">
                  <a:solidFill>
                    <a:srgbClr val="FFFF00"/>
                  </a:solidFill>
                  <a:effectLst>
                    <a:outerShdw blurRad="38100" dist="38100" dir="2700000" algn="tl">
                      <a:srgbClr val="000000">
                        <a:alpha val="43137"/>
                      </a:srgbClr>
                    </a:outerShdw>
                  </a:effectLst>
                  <a:latin typeface="Calibri" pitchFamily="34" charset="0"/>
                  <a:cs typeface="Calibri" pitchFamily="34" charset="0"/>
                </a:rPr>
                <a:t>VỀ NHÀ</a:t>
              </a:r>
              <a:endParaRPr lang="en-US" sz="4800" b="1" dirty="0">
                <a:solidFill>
                  <a:srgbClr val="FFFF00"/>
                </a:solidFill>
                <a:effectLst>
                  <a:outerShdw blurRad="38100" dist="38100" dir="2700000" algn="tl">
                    <a:srgbClr val="000000">
                      <a:alpha val="43137"/>
                    </a:srgbClr>
                  </a:outerShdw>
                </a:effectLst>
                <a:latin typeface="Calibri" pitchFamily="34" charset="0"/>
                <a:cs typeface="Calibri" pitchFamily="34" charset="0"/>
              </a:endParaRPr>
            </a:p>
          </p:txBody>
        </p:sp>
      </p:grpSp>
      <p:sp>
        <p:nvSpPr>
          <p:cNvPr id="7" name="Rectangle: Rounded Corners 7">
            <a:extLst>
              <a:ext uri="{FF2B5EF4-FFF2-40B4-BE49-F238E27FC236}">
                <a16:creationId xmlns="" xmlns:a16="http://schemas.microsoft.com/office/drawing/2014/main" id="{83943E22-6FC5-4857-96F1-DB4BDF369685}"/>
              </a:ext>
            </a:extLst>
          </p:cNvPr>
          <p:cNvSpPr/>
          <p:nvPr/>
        </p:nvSpPr>
        <p:spPr>
          <a:xfrm>
            <a:off x="721583" y="1254902"/>
            <a:ext cx="10977358" cy="1614419"/>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just"/>
            <a:r>
              <a:rPr lang="en-US" sz="2900" b="1" i="1" smtClean="0">
                <a:solidFill>
                  <a:srgbClr val="0000FF"/>
                </a:solidFill>
                <a:latin typeface="Calibri" pitchFamily="34" charset="0"/>
                <a:cs typeface="Calibri" pitchFamily="34" charset="0"/>
              </a:rPr>
              <a:t> 	Dựa vào bảng 7.3 SGK, vẽ biểu đồ thể hiện tốc độ tăng trưởng sản lượng một số sản phẩm của ngành công nghiệp sản xuất, sản phẩm điện tử, máy vi tính ở nước ta, giai đoạn 2010 - 2021.</a:t>
            </a:r>
          </a:p>
        </p:txBody>
      </p:sp>
      <p:pic>
        <p:nvPicPr>
          <p:cNvPr id="8" name="Picture 11" descr="question_pop_up_from_box_rotate_hg_clr"/>
          <p:cNvPicPr>
            <a:picLocks noChangeAspect="1" noChangeArrowheads="1" noCrop="1"/>
          </p:cNvPicPr>
          <p:nvPr/>
        </p:nvPicPr>
        <p:blipFill>
          <a:blip r:embed="rId2"/>
          <a:srcRect/>
          <a:stretch>
            <a:fillRect/>
          </a:stretch>
        </p:blipFill>
        <p:spPr bwMode="auto">
          <a:xfrm>
            <a:off x="400665" y="568206"/>
            <a:ext cx="1293380" cy="1175235"/>
          </a:xfrm>
          <a:prstGeom prst="rect">
            <a:avLst/>
          </a:prstGeom>
          <a:noFill/>
          <a:ln w="9525">
            <a:noFill/>
            <a:miter lim="800000"/>
            <a:headEnd/>
            <a:tailEnd/>
          </a:ln>
        </p:spPr>
      </p:pic>
      <p:graphicFrame>
        <p:nvGraphicFramePr>
          <p:cNvPr id="9" name="Table 8"/>
          <p:cNvGraphicFramePr>
            <a:graphicFrameLocks noGrp="1"/>
          </p:cNvGraphicFramePr>
          <p:nvPr/>
        </p:nvGraphicFramePr>
        <p:xfrm>
          <a:off x="551793" y="3904583"/>
          <a:ext cx="11114690" cy="2872740"/>
        </p:xfrm>
        <a:graphic>
          <a:graphicData uri="http://schemas.openxmlformats.org/drawingml/2006/table">
            <a:tbl>
              <a:tblPr/>
              <a:tblGrid>
                <a:gridCol w="5959366"/>
                <a:gridCol w="1608082"/>
                <a:gridCol w="1686911"/>
                <a:gridCol w="1860331"/>
              </a:tblGrid>
              <a:tr h="0">
                <a:tc>
                  <a:txBody>
                    <a:bodyPr/>
                    <a:lstStyle/>
                    <a:p>
                      <a:pPr algn="r">
                        <a:spcAft>
                          <a:spcPts val="0"/>
                        </a:spcAft>
                      </a:pPr>
                      <a:r>
                        <a:rPr lang="vi-VN" sz="2900" b="1">
                          <a:latin typeface="Calibri" pitchFamily="34" charset="0"/>
                          <a:ea typeface="Calibri"/>
                          <a:cs typeface="Calibri" pitchFamily="34" charset="0"/>
                        </a:rPr>
                        <a:t>Năm</a:t>
                      </a:r>
                      <a:endParaRPr lang="en-US" sz="2900" b="1">
                        <a:latin typeface="Calibri" pitchFamily="34" charset="0"/>
                        <a:ea typeface="Calibri"/>
                        <a:cs typeface="Calibri" pitchFamily="34" charset="0"/>
                      </a:endParaRPr>
                    </a:p>
                    <a:p>
                      <a:pPr algn="just">
                        <a:spcAft>
                          <a:spcPts val="0"/>
                        </a:spcAft>
                      </a:pPr>
                      <a:r>
                        <a:rPr lang="vi-VN" sz="2900" b="1">
                          <a:latin typeface="Calibri" pitchFamily="34" charset="0"/>
                          <a:ea typeface="Calibri"/>
                          <a:cs typeface="Calibri" pitchFamily="34" charset="0"/>
                        </a:rPr>
                        <a:t>Sản phẩm</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92D050"/>
                    </a:solidFill>
                  </a:tcPr>
                </a:tc>
                <a:tc>
                  <a:txBody>
                    <a:bodyPr/>
                    <a:lstStyle/>
                    <a:p>
                      <a:pPr algn="ctr">
                        <a:spcAft>
                          <a:spcPts val="0"/>
                        </a:spcAft>
                      </a:pPr>
                      <a:r>
                        <a:rPr lang="en-US" sz="2900" b="1">
                          <a:latin typeface="Calibri" pitchFamily="34" charset="0"/>
                          <a:ea typeface="Calibri"/>
                          <a:cs typeface="Calibri" pitchFamily="34" charset="0"/>
                        </a:rPr>
                        <a:t>2010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2900" b="1">
                          <a:latin typeface="Calibri" pitchFamily="34" charset="0"/>
                          <a:ea typeface="Calibri"/>
                          <a:cs typeface="Calibri" pitchFamily="34" charset="0"/>
                        </a:rPr>
                        <a:t>2015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2900" b="1">
                          <a:latin typeface="Calibri" pitchFamily="34" charset="0"/>
                          <a:ea typeface="Calibri"/>
                          <a:cs typeface="Calibri" pitchFamily="34" charset="0"/>
                        </a:rPr>
                        <a:t>2021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0">
                <a:tc>
                  <a:txBody>
                    <a:bodyPr/>
                    <a:lstStyle/>
                    <a:p>
                      <a:pPr algn="just">
                        <a:lnSpc>
                          <a:spcPct val="150000"/>
                        </a:lnSpc>
                        <a:spcAft>
                          <a:spcPts val="0"/>
                        </a:spcAft>
                      </a:pPr>
                      <a:r>
                        <a:rPr lang="vi-VN" sz="2900" b="1">
                          <a:latin typeface="Calibri" pitchFamily="34" charset="0"/>
                          <a:ea typeface="Calibri"/>
                          <a:cs typeface="Calibri" pitchFamily="34" charset="0"/>
                        </a:rPr>
                        <a:t>Ti vi lắp ráp</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2900" b="1">
                          <a:latin typeface="Calibri" pitchFamily="34" charset="0"/>
                          <a:ea typeface="Calibri"/>
                          <a:cs typeface="Calibri" pitchFamily="34" charset="0"/>
                        </a:rPr>
                        <a:t>2,8</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2900" b="1">
                          <a:latin typeface="Calibri" pitchFamily="34" charset="0"/>
                          <a:ea typeface="Calibri"/>
                          <a:cs typeface="Calibri" pitchFamily="34" charset="0"/>
                        </a:rPr>
                        <a:t>5,5</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2900" b="1">
                          <a:latin typeface="Calibri" pitchFamily="34" charset="0"/>
                          <a:ea typeface="Calibri"/>
                          <a:cs typeface="Calibri" pitchFamily="34" charset="0"/>
                        </a:rPr>
                        <a:t>20,6</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0">
                <a:tc>
                  <a:txBody>
                    <a:bodyPr/>
                    <a:lstStyle/>
                    <a:p>
                      <a:pPr algn="just">
                        <a:lnSpc>
                          <a:spcPct val="150000"/>
                        </a:lnSpc>
                        <a:spcAft>
                          <a:spcPts val="0"/>
                        </a:spcAft>
                      </a:pPr>
                      <a:r>
                        <a:rPr lang="vi-VN" sz="2900" b="1">
                          <a:latin typeface="Calibri" pitchFamily="34" charset="0"/>
                          <a:ea typeface="Calibri"/>
                          <a:cs typeface="Calibri" pitchFamily="34" charset="0"/>
                        </a:rPr>
                        <a:t>Điện thoại di động</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2900" b="1">
                          <a:latin typeface="Calibri" pitchFamily="34" charset="0"/>
                          <a:ea typeface="Calibri"/>
                          <a:cs typeface="Calibri" pitchFamily="34" charset="0"/>
                        </a:rPr>
                        <a:t>37,5</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2900" b="1">
                          <a:latin typeface="Calibri" pitchFamily="34" charset="0"/>
                          <a:ea typeface="Calibri"/>
                          <a:cs typeface="Calibri" pitchFamily="34" charset="0"/>
                        </a:rPr>
                        <a:t>235,6</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2900" b="1">
                          <a:latin typeface="Calibri" pitchFamily="34" charset="0"/>
                          <a:ea typeface="Calibri"/>
                          <a:cs typeface="Calibri" pitchFamily="34" charset="0"/>
                        </a:rPr>
                        <a:t>183,3</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0">
                <a:tc>
                  <a:txBody>
                    <a:bodyPr/>
                    <a:lstStyle/>
                    <a:p>
                      <a:pPr algn="just">
                        <a:lnSpc>
                          <a:spcPct val="150000"/>
                        </a:lnSpc>
                        <a:spcAft>
                          <a:spcPts val="0"/>
                        </a:spcAft>
                      </a:pPr>
                      <a:r>
                        <a:rPr lang="vi-VN" sz="2900" b="1">
                          <a:latin typeface="Calibri" pitchFamily="34" charset="0"/>
                          <a:ea typeface="Calibri"/>
                          <a:cs typeface="Calibri" pitchFamily="34" charset="0"/>
                        </a:rPr>
                        <a:t>Tủ lạnh, tủ đông dùng trong gia đình</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2900" b="1">
                          <a:latin typeface="Calibri" pitchFamily="34" charset="0"/>
                          <a:ea typeface="Calibri"/>
                          <a:cs typeface="Calibri" pitchFamily="34" charset="0"/>
                        </a:rPr>
                        <a:t>1,5</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2900" b="1">
                          <a:latin typeface="Calibri" pitchFamily="34" charset="0"/>
                          <a:ea typeface="Calibri"/>
                          <a:cs typeface="Calibri" pitchFamily="34" charset="0"/>
                        </a:rPr>
                        <a:t>1,6</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2900" b="1">
                          <a:latin typeface="Calibri" pitchFamily="34" charset="0"/>
                          <a:ea typeface="Calibri"/>
                          <a:cs typeface="Calibri" pitchFamily="34" charset="0"/>
                        </a:rPr>
                        <a:t>2,7</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
        <p:nvSpPr>
          <p:cNvPr id="3073" name="Rectangle 1"/>
          <p:cNvSpPr>
            <a:spLocks noChangeArrowheads="1"/>
          </p:cNvSpPr>
          <p:nvPr/>
        </p:nvSpPr>
        <p:spPr bwMode="auto">
          <a:xfrm>
            <a:off x="693683" y="3058506"/>
            <a:ext cx="10783614"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smtClean="0">
                <a:ln>
                  <a:noFill/>
                </a:ln>
                <a:solidFill>
                  <a:schemeClr val="tx1"/>
                </a:solidFill>
                <a:effectLst/>
                <a:latin typeface="Calibri" pitchFamily="34" charset="0"/>
                <a:ea typeface="Calibri" pitchFamily="34" charset="0"/>
                <a:cs typeface="Calibri" pitchFamily="34" charset="0"/>
              </a:rPr>
              <a:t>Bảng 7.3. MỘT SỐ SẢN PHẨM CỦA NGÀNH CÔNG NGHIỆP SẢN XUẤT SẢN PHẨM ĐIỆN TỬ, MÁY VI TÍNH Ở NƯỚC TA GIAI ĐOẠN 2010</a:t>
            </a:r>
            <a:r>
              <a:rPr kumimoji="0" lang="en-US" sz="2400" b="1" i="0" u="none" strike="noStrike" cap="none" normalizeH="0" baseline="0" smtClean="0">
                <a:ln>
                  <a:noFill/>
                </a:ln>
                <a:solidFill>
                  <a:schemeClr val="tx1"/>
                </a:solidFill>
                <a:effectLst/>
                <a:latin typeface="Calibri" pitchFamily="34" charset="0"/>
                <a:ea typeface="Calibri" pitchFamily="34" charset="0"/>
                <a:cs typeface="Calibri" pitchFamily="34" charset="0"/>
              </a:rPr>
              <a:t> -</a:t>
            </a:r>
            <a:r>
              <a:rPr kumimoji="0" lang="vi-VN" sz="2400" b="1" i="0" u="none" strike="noStrike" cap="none" normalizeH="0" baseline="0" smtClean="0">
                <a:ln>
                  <a:noFill/>
                </a:ln>
                <a:solidFill>
                  <a:schemeClr val="tx1"/>
                </a:solidFill>
                <a:effectLst/>
                <a:latin typeface="Calibri" pitchFamily="34" charset="0"/>
                <a:ea typeface="Calibri" pitchFamily="34" charset="0"/>
                <a:cs typeface="Calibri" pitchFamily="34" charset="0"/>
              </a:rPr>
              <a:t> 2021</a:t>
            </a:r>
            <a:r>
              <a:rPr kumimoji="0" lang="en-US" sz="2400" b="1" i="0" u="none" strike="noStrike" cap="none" normalizeH="0" baseline="0" smtClean="0">
                <a:ln>
                  <a:noFill/>
                </a:ln>
                <a:solidFill>
                  <a:schemeClr val="tx1"/>
                </a:solidFill>
                <a:effectLst/>
                <a:latin typeface="Calibri" pitchFamily="34" charset="0"/>
                <a:ea typeface="Calibri" pitchFamily="34" charset="0"/>
                <a:cs typeface="Calibri" pitchFamily="34" charset="0"/>
              </a:rPr>
              <a:t> </a:t>
            </a:r>
            <a:r>
              <a:rPr kumimoji="0" lang="vi-VN" sz="2400" b="1" i="0" u="none" strike="noStrike" cap="none" normalizeH="0" baseline="0" smtClean="0">
                <a:ln>
                  <a:noFill/>
                </a:ln>
                <a:solidFill>
                  <a:schemeClr val="tx1"/>
                </a:solidFill>
                <a:effectLst/>
                <a:latin typeface="Calibri" pitchFamily="34" charset="0"/>
                <a:ea typeface="Calibri" pitchFamily="34" charset="0"/>
                <a:cs typeface="Calibri" pitchFamily="34" charset="0"/>
              </a:rPr>
              <a:t>(Đơn vị: triệu cái)</a:t>
            </a:r>
            <a:endParaRPr kumimoji="0" lang="vi-VN" sz="2400" b="1" i="0" u="none" strike="noStrike" cap="none" normalizeH="0" baseline="0" smtClean="0">
              <a:ln>
                <a:noFill/>
              </a:ln>
              <a:solidFill>
                <a:schemeClr val="tx1"/>
              </a:solidFill>
              <a:effectLst/>
              <a:latin typeface="Calibri" pitchFamily="34" charset="0"/>
              <a:cs typeface="Calibri" pitchFamily="34" charset="0"/>
            </a:endParaRPr>
          </a:p>
        </p:txBody>
      </p:sp>
    </p:spTree>
    <p:extLst>
      <p:ext uri="{BB962C8B-B14F-4D97-AF65-F5344CB8AC3E}">
        <p14:creationId xmlns:p14="http://schemas.microsoft.com/office/powerpoint/2010/main" val="83983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ppt_x</p:attrName>
                                        </p:attrNameLst>
                                      </p:cBhvr>
                                      <p:tavLst>
                                        <p:tav tm="0">
                                          <p:val>
                                            <p:strVal val="#ppt_x-.2"/>
                                          </p:val>
                                        </p:tav>
                                        <p:tav tm="100000">
                                          <p:val>
                                            <p:strVal val="#ppt_x"/>
                                          </p:val>
                                        </p:tav>
                                      </p:tavLst>
                                    </p:anim>
                                    <p:anim calcmode="lin" valueType="num">
                                      <p:cBhvr>
                                        <p:cTn id="15"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
                                        </p:tgtEl>
                                      </p:cBhvr>
                                    </p:animEffect>
                                  </p:childTnLst>
                                </p:cTn>
                              </p:par>
                              <p:par>
                                <p:cTn id="17" presetID="29"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ppt_x</p:attrName>
                                        </p:attrNameLst>
                                      </p:cBhvr>
                                      <p:tavLst>
                                        <p:tav tm="0">
                                          <p:val>
                                            <p:strVal val="#ppt_x-.2"/>
                                          </p:val>
                                        </p:tav>
                                        <p:tav tm="100000">
                                          <p:val>
                                            <p:strVal val="#ppt_x"/>
                                          </p:val>
                                        </p:tav>
                                      </p:tavLst>
                                    </p:anim>
                                    <p:anim calcmode="lin" valueType="num">
                                      <p:cBhvr>
                                        <p:cTn id="20"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 xmlns:a16="http://schemas.microsoft.com/office/drawing/2014/main" id="{AB8C311F-7253-4AED-9701-7FC0708C41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 xmlns:a16="http://schemas.microsoft.com/office/drawing/2014/main" id="{E2384209-CB15-4CDF-9D31-C44FD9A3F2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 xmlns:a16="http://schemas.microsoft.com/office/drawing/2014/main" id="{2633B3B5-CC90-43F0-8714-D31D1F3F02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 xmlns:a16="http://schemas.microsoft.com/office/drawing/2014/main" id="{A8D57A06-A426-446D-B02C-A2DC6B62E4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How to Write a Genuine Thank You Note - Sugar and Spice">
            <a:extLst>
              <a:ext uri="{FF2B5EF4-FFF2-40B4-BE49-F238E27FC236}">
                <a16:creationId xmlns="" xmlns:a16="http://schemas.microsoft.com/office/drawing/2014/main" id="{A2CB3D84-D7B7-4A53-867E-EF721C48144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419" r="5504" b="-1"/>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15928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35">
      <a:dk1>
        <a:srgbClr val="00206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9Slide03 Roboto Condensed"/>
        <a:ea typeface=""/>
        <a:cs typeface=""/>
      </a:majorFont>
      <a:minorFont>
        <a:latin typeface="#9Slide07 IcielBaliho Scrip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Custom 35">
    <a:dk1>
      <a:srgbClr val="00206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2045</TotalTime>
  <Words>5464</Words>
  <Application>Microsoft Office PowerPoint</Application>
  <PresentationFormat>Custom</PresentationFormat>
  <Paragraphs>698</Paragraphs>
  <Slides>95</Slides>
  <Notes>43</Notes>
  <HiddenSlides>0</HiddenSlides>
  <MMClips>25</MMClips>
  <ScaleCrop>false</ScaleCrop>
  <HeadingPairs>
    <vt:vector size="4" baseType="variant">
      <vt:variant>
        <vt:lpstr>Theme</vt:lpstr>
      </vt:variant>
      <vt:variant>
        <vt:i4>2</vt:i4>
      </vt:variant>
      <vt:variant>
        <vt:lpstr>Slide Titles</vt:lpstr>
      </vt:variant>
      <vt:variant>
        <vt:i4>95</vt:i4>
      </vt:variant>
    </vt:vector>
  </HeadingPairs>
  <TitlesOfParts>
    <vt:vector size="97" baseType="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Thi Phuong</dc:creator>
  <cp:keywords>Không sao chép</cp:keywords>
  <cp:lastModifiedBy>Ly' PC</cp:lastModifiedBy>
  <cp:revision>213</cp:revision>
  <dcterms:created xsi:type="dcterms:W3CDTF">2020-07-21T08:26:37Z</dcterms:created>
  <dcterms:modified xsi:type="dcterms:W3CDTF">2024-09-30T09:15:38Z</dcterms:modified>
</cp:coreProperties>
</file>