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550" r:id="rId2"/>
    <p:sldId id="503" r:id="rId3"/>
    <p:sldId id="525" r:id="rId4"/>
    <p:sldId id="497" r:id="rId5"/>
    <p:sldId id="548" r:id="rId6"/>
    <p:sldId id="547" r:id="rId7"/>
    <p:sldId id="528" r:id="rId8"/>
    <p:sldId id="530" r:id="rId9"/>
    <p:sldId id="549" r:id="rId10"/>
    <p:sldId id="532" r:id="rId11"/>
    <p:sldId id="515" r:id="rId12"/>
    <p:sldId id="551" r:id="rId13"/>
    <p:sldId id="521" r:id="rId14"/>
    <p:sldId id="534" r:id="rId15"/>
    <p:sldId id="535" r:id="rId16"/>
    <p:sldId id="536" r:id="rId17"/>
    <p:sldId id="538" r:id="rId18"/>
    <p:sldId id="540" r:id="rId19"/>
    <p:sldId id="553" r:id="rId20"/>
    <p:sldId id="541" r:id="rId21"/>
    <p:sldId id="544" r:id="rId22"/>
    <p:sldId id="542" r:id="rId23"/>
    <p:sldId id="545" r:id="rId24"/>
    <p:sldId id="543" r:id="rId25"/>
    <p:sldId id="546" r:id="rId26"/>
    <p:sldId id="527" r:id="rId27"/>
    <p:sldId id="519" r:id="rId28"/>
    <p:sldId id="523" r:id="rId29"/>
    <p:sldId id="53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3" d="100"/>
          <a:sy n="63" d="100"/>
        </p:scale>
        <p:origin x="1404" y="6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ata4.xml.rels><?xml version="1.0" encoding="UTF-8" standalone="yes"?>
<Relationships xmlns="http://schemas.openxmlformats.org/package/2006/relationships"><Relationship Id="rId1" Type="http://schemas.openxmlformats.org/officeDocument/2006/relationships/image" Target="../media/image38.png"/></Relationships>
</file>

<file path=ppt/diagrams/_rels/data5.xml.rels><?xml version="1.0" encoding="UTF-8" standalone="yes"?>
<Relationships xmlns="http://schemas.openxmlformats.org/package/2006/relationships"><Relationship Id="rId1" Type="http://schemas.openxmlformats.org/officeDocument/2006/relationships/image" Target="../media/image39.png"/></Relationships>
</file>

<file path=ppt/diagrams/_rels/data6.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6.xml.rels><?xml version="1.0" encoding="UTF-8" standalone="yes"?>
<Relationships xmlns="http://schemas.openxmlformats.org/package/2006/relationships"><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Thời</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gian</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từ</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tháng</a:t>
          </a:r>
          <a:r>
            <a:rPr lang="en-US" sz="1600" dirty="0" smtClean="0">
              <a:solidFill>
                <a:schemeClr val="tx1"/>
              </a:solidFill>
              <a:effectLst/>
              <a:latin typeface="Cambria" pitchFamily="18" charset="0"/>
              <a:ea typeface="Cambria" pitchFamily="18" charset="0"/>
              <a:cs typeface="Times New Roman"/>
            </a:rPr>
            <a:t> 11 – 4 </a:t>
          </a:r>
          <a:r>
            <a:rPr lang="en-US" sz="1600" dirty="0" err="1" smtClean="0">
              <a:solidFill>
                <a:schemeClr val="tx1"/>
              </a:solidFill>
              <a:effectLst/>
              <a:latin typeface="Cambria" pitchFamily="18" charset="0"/>
              <a:ea typeface="Cambria" pitchFamily="18" charset="0"/>
              <a:cs typeface="Times New Roman"/>
            </a:rPr>
            <a:t>năm</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sau</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Nguồn</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gốc</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áp</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cao</a:t>
          </a:r>
          <a:r>
            <a:rPr lang="en-US" sz="1600" dirty="0" smtClean="0">
              <a:solidFill>
                <a:schemeClr val="tx1"/>
              </a:solidFill>
              <a:effectLst/>
              <a:latin typeface="Cambria" pitchFamily="18" charset="0"/>
              <a:ea typeface="Cambria" pitchFamily="18" charset="0"/>
              <a:cs typeface="Times New Roman"/>
            </a:rPr>
            <a:t> Xi-</a:t>
          </a:r>
          <a:r>
            <a:rPr lang="en-US" sz="1600" dirty="0" err="1" smtClean="0">
              <a:solidFill>
                <a:schemeClr val="tx1"/>
              </a:solidFill>
              <a:effectLst/>
              <a:latin typeface="Cambria" pitchFamily="18" charset="0"/>
              <a:ea typeface="Cambria" pitchFamily="18" charset="0"/>
              <a:cs typeface="Times New Roman"/>
            </a:rPr>
            <a:t>bia</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Hướng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gió</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đông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bắc</a:t>
          </a:r>
          <a:endParaRPr lang="en-US" sz="16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Bắc</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đầu</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cuối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ẩm</a:t>
          </a:r>
          <a:r>
            <a:rPr lang="en-US" sz="1600" dirty="0" smtClean="0">
              <a:solidFill>
                <a:schemeClr val="tx1"/>
              </a:solidFill>
              <a:effectLst/>
              <a:latin typeface="Cambria" pitchFamily="18" charset="0"/>
              <a:ea typeface="Cambria" pitchFamily="18" charset="0"/>
              <a:cs typeface="Times New Roman"/>
            </a:rPr>
            <a:t>.</a:t>
          </a:r>
        </a:p>
        <a:p>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Tín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phong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mưa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vùng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biển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Trung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nóng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Nan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và</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Nguyên</a:t>
          </a:r>
          <a:r>
            <a:rPr lang="en-US" sz="1600" dirty="0" smtClean="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Nguyên</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nhân</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7464"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Thời</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gian</a:t>
          </a:r>
          <a:r>
            <a:rPr lang="en-US" sz="1500" b="1"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từ</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tháng</a:t>
          </a:r>
          <a:r>
            <a:rPr lang="en-US" sz="1500" b="0" dirty="0" smtClean="0">
              <a:solidFill>
                <a:schemeClr val="tx1"/>
              </a:solidFill>
              <a:effectLst/>
              <a:latin typeface="Cambria" pitchFamily="18" charset="0"/>
              <a:ea typeface="Cambria" pitchFamily="18" charset="0"/>
              <a:cs typeface="Times New Roman"/>
            </a:rPr>
            <a:t> 5 – 10. </a:t>
          </a:r>
        </a:p>
        <a:p>
          <a:pPr algn="just"/>
          <a:r>
            <a:rPr lang="vi-VN" sz="1500" b="1" dirty="0" smtClean="0">
              <a:solidFill>
                <a:schemeClr val="tx1"/>
              </a:solidFill>
              <a:effectLst/>
              <a:latin typeface="Cambria" pitchFamily="18" charset="0"/>
              <a:ea typeface="Cambria" pitchFamily="18" charset="0"/>
              <a:cs typeface="Times New Roman"/>
            </a:rPr>
            <a:t>- Nguồn gốc: </a:t>
          </a:r>
          <a:r>
            <a:rPr lang="vi-VN" sz="1500" b="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smtClean="0">
            <a:solidFill>
              <a:schemeClr val="tx1"/>
            </a:solidFill>
            <a:effectLst/>
            <a:latin typeface="Cambria" pitchFamily="18" charset="0"/>
            <a:ea typeface="Cambria" pitchFamily="18" charset="0"/>
            <a:cs typeface="Times New Roman"/>
          </a:endParaRPr>
        </a:p>
        <a:p>
          <a:pPr algn="just"/>
          <a:r>
            <a:rPr lang="vi-VN" sz="1500" b="1" dirty="0" smtClean="0">
              <a:solidFill>
                <a:schemeClr val="tx1"/>
              </a:solidFill>
              <a:effectLst/>
              <a:latin typeface="Cambria" pitchFamily="18" charset="0"/>
              <a:ea typeface="Cambria" pitchFamily="18" charset="0"/>
              <a:cs typeface="Times New Roman"/>
            </a:rPr>
            <a:t>- Hướng gió: </a:t>
          </a:r>
          <a:r>
            <a:rPr lang="en-US" sz="1500" b="0" dirty="0" err="1" smtClean="0">
              <a:solidFill>
                <a:schemeClr val="tx1"/>
              </a:solidFill>
              <a:effectLst/>
              <a:latin typeface="Cambria" pitchFamily="18" charset="0"/>
              <a:ea typeface="Cambria" pitchFamily="18" charset="0"/>
              <a:cs typeface="Times New Roman"/>
            </a:rPr>
            <a:t>tây</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vi-VN" sz="1500" b="0" dirty="0" smtClean="0">
              <a:solidFill>
                <a:schemeClr val="tx1"/>
              </a:solidFill>
              <a:effectLst/>
              <a:latin typeface="Cambria" pitchFamily="18" charset="0"/>
              <a:ea typeface="Cambria" pitchFamily="18" charset="0"/>
              <a:cs typeface="Times New Roman"/>
            </a:rPr>
            <a:t>, đối với miền Bắc là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Đặc</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điểm</a:t>
          </a:r>
          <a:r>
            <a:rPr lang="en-US" sz="1500" b="1" dirty="0" smtClean="0">
              <a:solidFill>
                <a:schemeClr val="tx1"/>
              </a:solidFill>
              <a:effectLst/>
              <a:latin typeface="Cambria" pitchFamily="18" charset="0"/>
              <a:ea typeface="Cambria" pitchFamily="18" charset="0"/>
              <a:cs typeface="Times New Roman"/>
            </a:rPr>
            <a:t>: </a:t>
          </a:r>
        </a:p>
        <a:p>
          <a:pPr algn="just"/>
          <a:r>
            <a:rPr lang="vi-VN" sz="1500" b="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smtClean="0">
              <a:solidFill>
                <a:schemeClr val="tx1"/>
              </a:solidFill>
              <a:effectLst/>
              <a:latin typeface="Cambria" pitchFamily="18" charset="0"/>
              <a:ea typeface="Cambria" pitchFamily="18" charset="0"/>
              <a:cs typeface="Times New Roman"/>
            </a:rPr>
            <a:t>phía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Trường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Sơn</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và</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Tây Bắc.</a:t>
          </a:r>
          <a:endParaRPr lang="en-US" sz="1500" b="0" dirty="0" smtClean="0">
            <a:solidFill>
              <a:schemeClr val="tx1"/>
            </a:solidFill>
            <a:effectLst/>
            <a:latin typeface="Cambria" pitchFamily="18" charset="0"/>
            <a:ea typeface="Cambria" pitchFamily="18" charset="0"/>
            <a:cs typeface="Times New Roman"/>
          </a:endParaRPr>
        </a:p>
        <a:p>
          <a:pPr algn="just"/>
          <a:r>
            <a:rPr lang="vi-VN" sz="1500" b="0" dirty="0" smtClean="0">
              <a:solidFill>
                <a:schemeClr val="tx1"/>
              </a:solidFill>
              <a:effectLst/>
              <a:latin typeface="Cambria" pitchFamily="18" charset="0"/>
              <a:ea typeface="Cambria" pitchFamily="18" charset="0"/>
              <a:cs typeface="Times New Roman"/>
            </a:rPr>
            <a:t>+ Giữa và cuối mùa hạ: </a:t>
          </a:r>
          <a:r>
            <a:rPr lang="en-US" sz="1500" b="0" dirty="0" err="1" smtClean="0">
              <a:solidFill>
                <a:schemeClr val="tx1"/>
              </a:solidFill>
              <a:effectLst/>
              <a:latin typeface="Cambria" pitchFamily="18" charset="0"/>
              <a:ea typeface="Cambria" pitchFamily="18" charset="0"/>
              <a:cs typeface="Times New Roman"/>
            </a:rPr>
            <a:t>nóng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ẩm</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mưa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nhiều</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trên phạm vi cả nước.</a:t>
          </a:r>
          <a:endParaRPr lang="en-US" sz="15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Nguyên</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nhân</a:t>
          </a:r>
          <a:r>
            <a:rPr lang="en-US" sz="1500" dirty="0" smtClean="0">
              <a:solidFill>
                <a:schemeClr val="tx1"/>
              </a:solidFill>
              <a:latin typeface="Cambria" pitchFamily="18" charset="0"/>
              <a:ea typeface="Cambria" pitchFamily="18" charset="0"/>
            </a:rPr>
            <a:t>:</a:t>
          </a:r>
        </a:p>
        <a:p>
          <a:pPr algn="just"/>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smtClean="0">
              <a:solidFill>
                <a:schemeClr val="tx1"/>
              </a:solidFill>
              <a:latin typeface="Cambria" pitchFamily="18" charset="0"/>
              <a:ea typeface="Cambria" pitchFamily="18" charset="0"/>
            </a:rPr>
            <a:t>đông</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vi-VN" sz="1500" dirty="0" smtClean="0">
              <a:solidFill>
                <a:schemeClr val="tx1"/>
              </a:solidFill>
              <a:latin typeface="Cambria" pitchFamily="18" charset="0"/>
              <a:ea typeface="Cambria" pitchFamily="18" charset="0"/>
            </a:rPr>
            <a:t>.</a:t>
          </a:r>
          <a:endParaRPr lang="en-US" sz="1500" dirty="0" smtClean="0">
            <a:solidFill>
              <a:schemeClr val="tx1"/>
            </a:solidFill>
            <a:latin typeface="Cambria" pitchFamily="18" charset="0"/>
            <a:ea typeface="Cambria" pitchFamily="18" charset="0"/>
          </a:endParaRPr>
        </a:p>
        <a:p>
          <a:pPr algn="just"/>
          <a:r>
            <a:rPr lang="vi-VN" sz="1500" dirty="0" smtClean="0">
              <a:solidFill>
                <a:schemeClr val="tx1"/>
              </a:solidFill>
              <a:latin typeface="Cambria" pitchFamily="18" charset="0"/>
              <a:ea typeface="Cambria" pitchFamily="18" charset="0"/>
            </a:rPr>
            <a:t>- Nửa đầu mùa hạ, gió </a:t>
          </a:r>
          <a:r>
            <a:rPr lang="en-US" sz="1500" dirty="0" err="1" smtClean="0">
              <a:solidFill>
                <a:schemeClr val="tx1"/>
              </a:solidFill>
              <a:latin typeface="Cambria" pitchFamily="18" charset="0"/>
              <a:ea typeface="Cambria" pitchFamily="18" charset="0"/>
            </a:rPr>
            <a:t>mùa</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tây</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nên</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761B4AA-516C-43AC-9284-45EC045711C4}" type="presOf" srcId="{A55E36B4-5DBD-4D69-9E07-2ACE1B02C75C}" destId="{287E208B-7CBA-48D9-A845-7C3BA9246006}" srcOrd="0" destOrd="0" presId="urn:microsoft.com/office/officeart/2008/layout/VerticalCurvedList"/>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266245F-5263-4E70-88F5-4D1674DB3B84}" type="presOf" srcId="{9B38993F-91D9-4E45-89FE-E7C2053BB052}" destId="{A0E9B536-5134-4AC7-990D-17E1F41843BA}"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924C404-B05C-465B-8D1C-00EC910A951E}" type="presOf" srcId="{75A2E02A-7769-4E94-8561-8178449CF35B}" destId="{534504B8-3AD3-4D7F-BA10-772C4BC9F4DA}" srcOrd="0" destOrd="0" presId="urn:microsoft.com/office/officeart/2008/layout/VerticalCurvedList"/>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2</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Lào</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Cai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22,4</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15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1765mm.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350mm, lượng mưa thấp nhất khoảng 35mm.</a:t>
          </a:r>
          <a:endParaRPr lang="en-US" sz="16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Sa </a:t>
          </a:r>
        </a:p>
        <a:p>
          <a:r>
            <a:rPr lang="en-US" sz="1800" b="1" dirty="0" smtClean="0">
              <a:solidFill>
                <a:schemeClr val="tx1"/>
              </a:solidFill>
              <a:latin typeface="Cambria" pitchFamily="18" charset="0"/>
              <a:ea typeface="Cambria" pitchFamily="18" charset="0"/>
            </a:rPr>
            <a:t>Pa</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15,5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20</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2674mm.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500mm, lượng mưa thấp nhất khoảng 80mm.</a:t>
          </a:r>
          <a:endParaRPr lang="en-US" sz="1600" dirty="0" smtClean="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5BF19A60-9E62-4E9A-B02F-D052EA242DA1}" type="presOf" srcId="{2354FD9F-CD2E-44A5-B060-5A930A4E99F0}" destId="{E06B0587-1B83-4659-BE19-EEC915595376}"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91EB7779-2FB9-42C4-BB18-3FAFD4902027}" type="presOf" srcId="{4C34C2E4-DF8D-4994-B558-0EF1B663C4F4}" destId="{085DDCEE-9B2A-4FE1-8803-7719DDB3D6CB}"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65AB6066-F71D-4E8E-AF1F-6C1BBD7E119B}" type="presOf" srcId="{AE81F2B6-4AEB-45C9-99C1-9516D9169289}" destId="{74752D16-F284-4733-BD06-D81B903FC595}"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370FA3DB-70BA-4C44-8D8C-A31BFE12AEEC}" type="presOf" srcId="{F3A90923-DA21-429E-BA8C-0BC22FE0EE25}" destId="{00160372-EE32-43F3-AEC8-EDBE1EE30523}" srcOrd="0" destOrd="0" presId="urn:microsoft.com/office/officeart/2005/8/layout/hierarchy2"/>
    <dgm:cxn modelId="{E0F8610F-57F2-4310-A718-C21CE0A0313E}" type="presOf" srcId="{665372D5-BE4E-4DCA-B1F6-E02FDFAAF9A2}" destId="{E015C146-2506-4481-A4D5-7B3CD11B341C}"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962CF80-F118-4161-A1ED-CFA7DF3229D4}" type="presOf" srcId="{628BFE78-A541-4A4D-AE8E-691C1888CC46}" destId="{5518DF69-BB7B-49B4-B920-0E581597F8FE}" srcOrd="1"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7D68E32F-AFFC-4639-8D3F-07A06EE6F45F}" type="presOf" srcId="{3D8889BC-0038-4C00-8994-17023F300B58}" destId="{83021AC3-EBE3-4F91-90D4-B475F247BF98}" srcOrd="0"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FB54B072-809B-4EA2-B854-814D6E064F1A}" type="presOf" srcId="{628BFE78-A541-4A4D-AE8E-691C1888CC46}" destId="{BEE14AB2-5155-4062-BDC9-81FC40CC96C5}" srcOrd="0"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336C923-F5B6-4B42-BAC3-A1769EF43F00}" srcId="{2354FD9F-CD2E-44A5-B060-5A930A4E99F0}" destId="{8223C472-8209-42F3-B27B-AD74AB189A29}" srcOrd="1" destOrd="0" parTransId="{99908FFD-A0F5-4A87-B547-D4BBAEEB43AA}" sibTransId="{CC5F4844-3B24-47F4-9ADF-C6338428CC3E}"/>
    <dgm:cxn modelId="{C8E306A1-CA0B-456F-9C1B-8DC1D057504D}" type="presOf" srcId="{99908FFD-A0F5-4A87-B547-D4BBAEEB43AA}" destId="{80640835-4190-482C-AF6B-5C3B01C3B856}"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E33052E-A6C1-483A-8227-F5B8E5F85C12}" type="presOf" srcId="{552909E3-A49D-419A-A306-3A8A76B0346F}" destId="{37AA8596-C342-4C9F-A426-C1E1A14A36E8}" srcOrd="1"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smtClean="0">
            <a:latin typeface="Cambria" pitchFamily="18" charset="0"/>
            <a:ea typeface="Cambria" pitchFamily="18" charset="0"/>
          </a:endParaRPr>
        </a:p>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bắc</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nam</a:t>
          </a:r>
          <a:r>
            <a:rPr lang="en-US" sz="1800" b="1" dirty="0" smtClean="0">
              <a:latin typeface="Cambria" pitchFamily="18" charset="0"/>
              <a:ea typeface="Cambria" pitchFamily="18" charset="0"/>
            </a:rPr>
            <a:t>:</a:t>
          </a: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Bắc: nhiệt độ trung bình năm trên 20</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mùa đông lạnh, ít mưa; mùa hạ nóng, ẩm và mưa nhiều.</a:t>
          </a:r>
          <a:endParaRPr lang="en-US" sz="1800" b="0" dirty="0" smtClean="0">
            <a:latin typeface="Cambria" pitchFamily="18" charset="0"/>
            <a:ea typeface="Cambria" pitchFamily="18" charset="0"/>
          </a:endParaRP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Nam: nhiệt độ trung bình năm trên 25</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2 mùa mưa, khô phân hóa rõ rệt.</a:t>
          </a:r>
          <a:endParaRPr lang="en-US" sz="1800" b="0" dirty="0" smtClean="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50475">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D0F40AB4-76A9-453E-BA6A-BB677768215B}" type="presOf" srcId="{CB807F31-ECF1-445C-8A50-F2142A95B81B}" destId="{44950B27-9C88-48FB-93D2-768D8C5CDC89}"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0A5B03DE-DEF7-472F-91C3-E485D245037B}" type="presOf" srcId="{8C568308-3967-4C6B-A074-39BA95099F84}" destId="{1E32AF36-1422-4DC3-9BCD-6321EEB14E5D}"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C0A1B037-0849-4E8E-B5C5-D76CB18E52D2}" type="presOf" srcId="{F8FB1BAA-46E4-4577-AFAC-5F828FD8BB19}" destId="{E7D6C0B8-61E8-4D3F-AF82-9E2EFD3F38A0}"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đông</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tây</a:t>
          </a:r>
          <a:r>
            <a:rPr lang="en-US" sz="1800" b="1" dirty="0" smtClean="0">
              <a:latin typeface="Cambria" pitchFamily="18" charset="0"/>
              <a:ea typeface="Cambria" pitchFamily="18" charset="0"/>
            </a:rPr>
            <a:t>:</a:t>
          </a:r>
        </a:p>
        <a:p>
          <a:pPr algn="just"/>
          <a:r>
            <a:rPr lang="nl-NL" sz="1800" dirty="0" smtClean="0">
              <a:effectLst/>
              <a:latin typeface="Cambria" pitchFamily="18" charset="0"/>
              <a:ea typeface="Cambria" pitchFamily="18" charset="0"/>
              <a:cs typeface="Times New Roman"/>
            </a:rPr>
            <a:t>+ Vùng biển và thềm lục địa có khí hậu ôn hoà hơn trong đất liền.</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đồng bằng ven biển có khí hậu nhiệt đới ẩm gió mùa.</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b="0" dirty="0" smtClean="0">
              <a:latin typeface="Cambria" pitchFamily="18" charset="0"/>
              <a:ea typeface="Cambria" pitchFamily="18" charset="0"/>
            </a:rPr>
            <a:t>Địa hình kết hợp với hướng gió làm cho khí hậu nước ta phân hóa Đông – Tây</a:t>
          </a:r>
          <a:r>
            <a:rPr lang="en-US" sz="1800" b="0" dirty="0" smtClean="0">
              <a:latin typeface="Cambria" pitchFamily="18" charset="0"/>
              <a:ea typeface="Cambria" pitchFamily="18" charset="0"/>
            </a:rPr>
            <a:t>.</a:t>
          </a:r>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4201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E3CD0BC9-68E4-4D2A-8690-4438CE1EAF10}" type="presOf" srcId="{F8FB1BAA-46E4-4577-AFAC-5F828FD8BB19}" destId="{E7D6C0B8-61E8-4D3F-AF82-9E2EFD3F38A0}" srcOrd="0" destOrd="0" presId="urn:microsoft.com/office/officeart/2005/8/layout/pyramid2"/>
    <dgm:cxn modelId="{8B795016-9943-4BBC-8DD4-19A71849765F}" type="presOf" srcId="{CB807F31-ECF1-445C-8A50-F2142A95B81B}" destId="{44950B27-9C88-48FB-93D2-768D8C5CDC89}" srcOrd="0" destOrd="0" presId="urn:microsoft.com/office/officeart/2005/8/layout/pyramid2"/>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theo</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độ</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cao</a:t>
          </a:r>
          <a:r>
            <a:rPr lang="en-US" sz="1800" b="1" dirty="0" smtClean="0">
              <a:latin typeface="Cambria" pitchFamily="18" charset="0"/>
              <a:ea typeface="Cambria" pitchFamily="18" charset="0"/>
            </a:rPr>
            <a:t>:</a:t>
          </a: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smtClean="0">
            <a:latin typeface="Cambria" pitchFamily="18" charset="0"/>
            <a:ea typeface="Cambria" pitchFamily="18" charset="0"/>
          </a:endParaRPr>
        </a:p>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en-US" sz="1800" b="0" dirty="0" smtClean="0">
              <a:latin typeface="Cambria" pitchFamily="18" charset="0"/>
              <a:ea typeface="Cambria" pitchFamily="18" charset="0"/>
            </a:rPr>
            <a:t>c</a:t>
          </a:r>
          <a:r>
            <a:rPr lang="vi-VN" sz="1800" b="0" dirty="0" smtClean="0">
              <a:latin typeface="Cambria" pitchFamily="18" charset="0"/>
              <a:ea typeface="Cambria" pitchFamily="18" charset="0"/>
            </a:rPr>
            <a:t>àng lên cao nhiệt độ càng giảm (cứ lên cao 100m nhiệt độ giảm 0,6</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a:t>
          </a:r>
          <a:r>
            <a:rPr lang="en-US" sz="1800" b="0" dirty="0" smtClean="0">
              <a:latin typeface="Cambria" pitchFamily="18" charset="0"/>
              <a:ea typeface="Cambria" pitchFamily="18" charset="0"/>
            </a:rPr>
            <a:t>, </a:t>
          </a:r>
          <a:r>
            <a:rPr lang="vi-VN" sz="1800" b="0" dirty="0" smtClean="0">
              <a:latin typeface="Cambria" pitchFamily="18" charset="0"/>
              <a:ea typeface="Cambria" pitchFamily="18" charset="0"/>
            </a:rPr>
            <a:t>độ ẩm và lượng mưa càng tăn</a:t>
          </a:r>
          <a:r>
            <a:rPr lang="en-US" sz="1800" b="0" dirty="0" smtClean="0">
              <a:latin typeface="Cambria" pitchFamily="18" charset="0"/>
              <a:ea typeface="Cambria"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3650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2081213D-6B6E-465B-8626-B7E90A243E7E}" type="presOf" srcId="{CB807F31-ECF1-445C-8A50-F2142A95B81B}" destId="{44950B27-9C88-48FB-93D2-768D8C5CDC89}" srcOrd="0" destOrd="0" presId="urn:microsoft.com/office/officeart/2005/8/layout/pyramid2"/>
    <dgm:cxn modelId="{F60CEB09-06F0-4866-8138-4AD82AC65DED}"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F2E87015-7269-43A6-9618-ACF81980643F}" type="presOf" srcId="{F8FB1BAA-46E4-4577-AFAC-5F828FD8BB19}" destId="{E7D6C0B8-61E8-4D3F-AF82-9E2EFD3F38A0}" srcOrd="0" destOrd="0" presId="urn:microsoft.com/office/officeart/2005/8/layout/pyramid2"/>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Thời</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gian</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từ</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tháng</a:t>
          </a:r>
          <a:r>
            <a:rPr lang="en-US" sz="1600" kern="1200" dirty="0" smtClean="0">
              <a:solidFill>
                <a:schemeClr val="tx1"/>
              </a:solidFill>
              <a:effectLst/>
              <a:latin typeface="Cambria" pitchFamily="18" charset="0"/>
              <a:ea typeface="Cambria" pitchFamily="18" charset="0"/>
              <a:cs typeface="Times New Roman"/>
            </a:rPr>
            <a:t> 11 – 4 </a:t>
          </a:r>
          <a:r>
            <a:rPr lang="en-US" sz="1600" kern="1200" dirty="0" err="1" smtClean="0">
              <a:solidFill>
                <a:schemeClr val="tx1"/>
              </a:solidFill>
              <a:effectLst/>
              <a:latin typeface="Cambria" pitchFamily="18" charset="0"/>
              <a:ea typeface="Cambria" pitchFamily="18" charset="0"/>
              <a:cs typeface="Times New Roman"/>
            </a:rPr>
            <a:t>năm</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sau</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Nguồn</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gốc</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áp</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cao</a:t>
          </a:r>
          <a:r>
            <a:rPr lang="en-US" sz="1600" kern="1200" dirty="0" smtClean="0">
              <a:solidFill>
                <a:schemeClr val="tx1"/>
              </a:solidFill>
              <a:effectLst/>
              <a:latin typeface="Cambria" pitchFamily="18" charset="0"/>
              <a:ea typeface="Cambria" pitchFamily="18" charset="0"/>
              <a:cs typeface="Times New Roman"/>
            </a:rPr>
            <a:t> Xi-</a:t>
          </a:r>
          <a:r>
            <a:rPr lang="en-US" sz="1600" kern="1200" dirty="0" err="1" smtClean="0">
              <a:solidFill>
                <a:schemeClr val="tx1"/>
              </a:solidFill>
              <a:effectLst/>
              <a:latin typeface="Cambria" pitchFamily="18" charset="0"/>
              <a:ea typeface="Cambria" pitchFamily="18" charset="0"/>
              <a:cs typeface="Times New Roman"/>
            </a:rPr>
            <a:t>bia</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Hướng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gió</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đông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bắc</a:t>
          </a:r>
          <a:endParaRPr lang="en-US" sz="16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03401"/>
          <a:ext cx="6153508" cy="141758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Bắc</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đầu</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cuối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ẩm</a:t>
          </a:r>
          <a:r>
            <a:rPr lang="en-US" sz="1600" kern="1200" dirty="0" smtClean="0">
              <a:solidFill>
                <a:schemeClr val="tx1"/>
              </a:solidFill>
              <a:effectLst/>
              <a:latin typeface="Cambria" pitchFamily="18" charset="0"/>
              <a:ea typeface="Cambria" pitchFamily="18" charset="0"/>
              <a:cs typeface="Times New Roman"/>
            </a:rPr>
            <a:t>.</a:t>
          </a:r>
        </a:p>
        <a:p>
          <a:pPr lvl="0"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Tín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phong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mưa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vùng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biển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Trung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nóng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Nan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và</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Nguyên</a:t>
          </a:r>
          <a:r>
            <a:rPr lang="en-US" sz="1600" kern="1200" dirty="0" smtClean="0">
              <a:solidFill>
                <a:schemeClr val="tx1"/>
              </a:solidFill>
              <a:effectLst/>
              <a:latin typeface="Cambria" pitchFamily="18" charset="0"/>
              <a:ea typeface="Cambria" pitchFamily="18" charset="0"/>
              <a:cs typeface="Times New Roman"/>
            </a:rPr>
            <a:t>.</a:t>
          </a:r>
        </a:p>
      </dsp:txBody>
      <dsp:txXfrm>
        <a:off x="1066783" y="1803401"/>
        <a:ext cx="6153508" cy="141758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Nguyên</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nhân</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kern="1200" dirty="0" smtClean="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Thời</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gian</a:t>
          </a:r>
          <a:r>
            <a:rPr lang="en-US" sz="1500" b="1"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từ</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tháng</a:t>
          </a:r>
          <a:r>
            <a:rPr lang="en-US" sz="1500" b="0" kern="1200" dirty="0" smtClean="0">
              <a:solidFill>
                <a:schemeClr val="tx1"/>
              </a:solidFill>
              <a:effectLst/>
              <a:latin typeface="Cambria" pitchFamily="18" charset="0"/>
              <a:ea typeface="Cambria" pitchFamily="18" charset="0"/>
              <a:cs typeface="Times New Roman"/>
            </a:rPr>
            <a:t> 5 – 10. </a:t>
          </a: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Nguồn gốc: </a:t>
          </a:r>
          <a:r>
            <a:rPr lang="vi-VN" sz="1500" b="0" kern="120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Hướng gió: </a:t>
          </a:r>
          <a:r>
            <a:rPr lang="en-US" sz="1500" b="0" kern="1200" dirty="0" err="1" smtClean="0">
              <a:solidFill>
                <a:schemeClr val="tx1"/>
              </a:solidFill>
              <a:effectLst/>
              <a:latin typeface="Cambria" pitchFamily="18" charset="0"/>
              <a:ea typeface="Cambria" pitchFamily="18" charset="0"/>
              <a:cs typeface="Times New Roman"/>
            </a:rPr>
            <a:t>tây</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vi-VN" sz="1500" b="0" kern="1200" dirty="0" smtClean="0">
              <a:solidFill>
                <a:schemeClr val="tx1"/>
              </a:solidFill>
              <a:effectLst/>
              <a:latin typeface="Cambria" pitchFamily="18" charset="0"/>
              <a:ea typeface="Cambria" pitchFamily="18" charset="0"/>
              <a:cs typeface="Times New Roman"/>
            </a:rPr>
            <a:t>, đối với miền Bắc là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79599"/>
          <a:ext cx="6153508" cy="126518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Đặc</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điểm</a:t>
          </a:r>
          <a:r>
            <a:rPr lang="en-US" sz="1500" b="1" kern="1200" dirty="0" smtClean="0">
              <a:solidFill>
                <a:schemeClr val="tx1"/>
              </a:solidFill>
              <a:effectLst/>
              <a:latin typeface="Cambria" pitchFamily="18" charset="0"/>
              <a:ea typeface="Cambria" pitchFamily="18" charset="0"/>
              <a:cs typeface="Times New Roman"/>
            </a:rPr>
            <a:t>: </a:t>
          </a: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kern="1200" dirty="0" err="1" smtClean="0">
              <a:solidFill>
                <a:schemeClr val="tx1"/>
              </a:solidFill>
              <a:effectLst/>
              <a:latin typeface="Cambria" pitchFamily="18" charset="0"/>
              <a:ea typeface="Cambria" pitchFamily="18" charset="0"/>
              <a:cs typeface="Times New Roman"/>
            </a:rPr>
            <a:t>phía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Trường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Sơn</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và</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Tây Bắc.</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Giữa và cuối mùa hạ: </a:t>
          </a:r>
          <a:r>
            <a:rPr lang="en-US" sz="1500" b="0" kern="1200" dirty="0" err="1" smtClean="0">
              <a:solidFill>
                <a:schemeClr val="tx1"/>
              </a:solidFill>
              <a:effectLst/>
              <a:latin typeface="Cambria" pitchFamily="18" charset="0"/>
              <a:ea typeface="Cambria" pitchFamily="18" charset="0"/>
              <a:cs typeface="Times New Roman"/>
            </a:rPr>
            <a:t>nóng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ẩm</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mưa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nhiều</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trên phạm vi cả nước.</a:t>
          </a:r>
          <a:endParaRPr lang="en-US" sz="1500" b="0" kern="1200" dirty="0" smtClean="0">
            <a:solidFill>
              <a:schemeClr val="tx1"/>
            </a:solidFill>
            <a:effectLst/>
            <a:latin typeface="Cambria" pitchFamily="18" charset="0"/>
            <a:ea typeface="Cambria" pitchFamily="18" charset="0"/>
            <a:cs typeface="Times New Roman"/>
          </a:endParaRPr>
        </a:p>
      </dsp:txBody>
      <dsp:txXfrm>
        <a:off x="1066783" y="1879599"/>
        <a:ext cx="6153508" cy="1265187"/>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07128" y="3327398"/>
          <a:ext cx="6528363" cy="17475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Nguyên</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nhân</a:t>
          </a:r>
          <a:r>
            <a:rPr lang="en-US" sz="1500" kern="1200" dirty="0" smtClean="0">
              <a:solidFill>
                <a:schemeClr val="tx1"/>
              </a:solidFill>
              <a:latin typeface="Cambria" pitchFamily="18" charset="0"/>
              <a:ea typeface="Cambria" pitchFamily="18" charset="0"/>
            </a:rPr>
            <a:t>:</a:t>
          </a:r>
        </a:p>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kern="1200" dirty="0" err="1" smtClean="0">
              <a:solidFill>
                <a:schemeClr val="tx1"/>
              </a:solidFill>
              <a:latin typeface="Cambria" pitchFamily="18" charset="0"/>
              <a:ea typeface="Cambria" pitchFamily="18" charset="0"/>
            </a:rPr>
            <a:t>đông</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vi-VN" sz="1500" kern="1200" dirty="0" smtClean="0">
              <a:solidFill>
                <a:schemeClr val="tx1"/>
              </a:solidFill>
              <a:latin typeface="Cambria" pitchFamily="18" charset="0"/>
              <a:ea typeface="Cambria" pitchFamily="18" charset="0"/>
            </a:rPr>
            <a:t>.</a:t>
          </a:r>
          <a:endParaRPr lang="en-US" sz="1500" kern="1200" dirty="0" smtClean="0">
            <a:solidFill>
              <a:schemeClr val="tx1"/>
            </a:solidFill>
            <a:latin typeface="Cambria" pitchFamily="18" charset="0"/>
            <a:ea typeface="Cambria" pitchFamily="18" charset="0"/>
          </a:endParaRPr>
        </a:p>
        <a:p>
          <a:pPr lvl="0" algn="just" defTabSz="666750">
            <a:lnSpc>
              <a:spcPct val="90000"/>
            </a:lnSpc>
            <a:spcBef>
              <a:spcPct val="0"/>
            </a:spcBef>
            <a:spcAft>
              <a:spcPct val="35000"/>
            </a:spcAft>
          </a:pPr>
          <a:r>
            <a:rPr lang="vi-VN" sz="1500" kern="1200" dirty="0" smtClean="0">
              <a:solidFill>
                <a:schemeClr val="tx1"/>
              </a:solidFill>
              <a:latin typeface="Cambria" pitchFamily="18" charset="0"/>
              <a:ea typeface="Cambria" pitchFamily="18" charset="0"/>
            </a:rPr>
            <a:t>- Nửa đầu mùa hạ, gió </a:t>
          </a:r>
          <a:r>
            <a:rPr lang="en-US" sz="1500" kern="1200" dirty="0" err="1" smtClean="0">
              <a:solidFill>
                <a:schemeClr val="tx1"/>
              </a:solidFill>
              <a:latin typeface="Cambria" pitchFamily="18" charset="0"/>
              <a:ea typeface="Cambria" pitchFamily="18" charset="0"/>
            </a:rPr>
            <a:t>mùa</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tây</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nên</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kern="1200" dirty="0">
            <a:solidFill>
              <a:schemeClr val="tx1"/>
            </a:solidFill>
            <a:latin typeface="Cambria" pitchFamily="18" charset="0"/>
            <a:ea typeface="Cambria" pitchFamily="18" charset="0"/>
          </a:endParaRPr>
        </a:p>
      </dsp:txBody>
      <dsp:txXfrm>
        <a:off x="707128" y="3327398"/>
        <a:ext cx="6528363" cy="17475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6206" y="2190531"/>
          <a:ext cx="710710" cy="877831"/>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2</a:t>
          </a:r>
          <a:endParaRPr lang="en-US" sz="1600" b="1" kern="1200" dirty="0">
            <a:solidFill>
              <a:srgbClr val="FF0000"/>
            </a:solidFill>
            <a:latin typeface="Cambria" pitchFamily="18" charset="0"/>
            <a:ea typeface="Cambria" pitchFamily="18" charset="0"/>
          </a:endParaRPr>
        </a:p>
      </dsp:txBody>
      <dsp:txXfrm>
        <a:off x="97022" y="2211347"/>
        <a:ext cx="669078" cy="836199"/>
      </dsp:txXfrm>
    </dsp:sp>
    <dsp:sp modelId="{977D9258-F91B-4ECD-93BD-F70F8E8628FA}">
      <dsp:nvSpPr>
        <dsp:cNvPr id="0" name=""/>
        <dsp:cNvSpPr/>
      </dsp:nvSpPr>
      <dsp:spPr>
        <a:xfrm rot="17854377">
          <a:off x="379462" y="1941982"/>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1919090"/>
        <a:ext cx="75858" cy="75858"/>
      </dsp:txXfrm>
    </dsp:sp>
    <dsp:sp modelId="{983CCE9D-A68F-45B6-B5E3-8C935362A290}">
      <dsp:nvSpPr>
        <dsp:cNvPr id="0" name=""/>
        <dsp:cNvSpPr/>
      </dsp:nvSpPr>
      <dsp:spPr>
        <a:xfrm>
          <a:off x="1489181" y="845675"/>
          <a:ext cx="753495"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Lào</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Cai</a:t>
          </a:r>
          <a:endParaRPr lang="en-US" sz="1800" b="1" kern="1200" dirty="0">
            <a:solidFill>
              <a:schemeClr val="tx1"/>
            </a:solidFill>
            <a:latin typeface="Cambria" pitchFamily="18" charset="0"/>
            <a:ea typeface="Cambria" pitchFamily="18" charset="0"/>
          </a:endParaRPr>
        </a:p>
      </dsp:txBody>
      <dsp:txXfrm>
        <a:off x="1511250" y="867744"/>
        <a:ext cx="709357" cy="833693"/>
      </dsp:txXfrm>
    </dsp:sp>
    <dsp:sp modelId="{BEE14AB2-5155-4062-BDC9-81FC40CC96C5}">
      <dsp:nvSpPr>
        <dsp:cNvPr id="0" name=""/>
        <dsp:cNvSpPr/>
      </dsp:nvSpPr>
      <dsp:spPr>
        <a:xfrm rot="18880686">
          <a:off x="2094420" y="914454"/>
          <a:ext cx="998780" cy="30073"/>
        </a:xfrm>
        <a:custGeom>
          <a:avLst/>
          <a:gdLst/>
          <a:ahLst/>
          <a:cxnLst/>
          <a:rect l="0" t="0" r="0" b="0"/>
          <a:pathLst>
            <a:path>
              <a:moveTo>
                <a:pt x="0" y="15036"/>
              </a:moveTo>
              <a:lnTo>
                <a:pt x="998780"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68840" y="904521"/>
        <a:ext cx="49939" cy="49939"/>
      </dsp:txXfrm>
    </dsp:sp>
    <dsp:sp modelId="{74752D16-F284-4733-BD06-D81B903FC595}">
      <dsp:nvSpPr>
        <dsp:cNvPr id="0" name=""/>
        <dsp:cNvSpPr/>
      </dsp:nvSpPr>
      <dsp:spPr>
        <a:xfrm>
          <a:off x="2944943" y="3216"/>
          <a:ext cx="5501003" cy="114234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22,4</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15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78401" y="36674"/>
        <a:ext cx="5434087" cy="1075432"/>
      </dsp:txXfrm>
    </dsp:sp>
    <dsp:sp modelId="{085DDCEE-9B2A-4FE1-8803-7719DDB3D6CB}">
      <dsp:nvSpPr>
        <dsp:cNvPr id="0" name=""/>
        <dsp:cNvSpPr/>
      </dsp:nvSpPr>
      <dsp:spPr>
        <a:xfrm rot="2532635">
          <a:off x="2119742" y="1588060"/>
          <a:ext cx="948135" cy="30073"/>
        </a:xfrm>
        <a:custGeom>
          <a:avLst/>
          <a:gdLst/>
          <a:ahLst/>
          <a:cxnLst/>
          <a:rect l="0" t="0" r="0" b="0"/>
          <a:pathLst>
            <a:path>
              <a:moveTo>
                <a:pt x="0" y="15036"/>
              </a:moveTo>
              <a:lnTo>
                <a:pt x="948135"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107" y="1579394"/>
        <a:ext cx="47406" cy="47406"/>
      </dsp:txXfrm>
    </dsp:sp>
    <dsp:sp modelId="{83021AC3-EBE3-4F91-90D4-B475F247BF98}">
      <dsp:nvSpPr>
        <dsp:cNvPr id="0" name=""/>
        <dsp:cNvSpPr/>
      </dsp:nvSpPr>
      <dsp:spPr>
        <a:xfrm>
          <a:off x="2944943" y="1277239"/>
          <a:ext cx="5509237" cy="128872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1765mm.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350mm, lượng mưa thấp nhất khoảng 35mm.</a:t>
          </a:r>
          <a:endParaRPr lang="en-US" sz="1600" kern="1200" dirty="0" smtClean="0">
            <a:solidFill>
              <a:schemeClr val="tx1"/>
            </a:solidFill>
            <a:latin typeface="Cambria" pitchFamily="18" charset="0"/>
            <a:ea typeface="Cambria" pitchFamily="18" charset="0"/>
          </a:endParaRPr>
        </a:p>
      </dsp:txBody>
      <dsp:txXfrm>
        <a:off x="2982689" y="1314985"/>
        <a:ext cx="5433745" cy="1213235"/>
      </dsp:txXfrm>
    </dsp:sp>
    <dsp:sp modelId="{2C7633BD-46F7-4934-84F1-2C7EF7441B97}">
      <dsp:nvSpPr>
        <dsp:cNvPr id="0" name=""/>
        <dsp:cNvSpPr/>
      </dsp:nvSpPr>
      <dsp:spPr>
        <a:xfrm rot="3745623">
          <a:off x="379462" y="3286838"/>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3263946"/>
        <a:ext cx="75858" cy="75858"/>
      </dsp:txXfrm>
    </dsp:sp>
    <dsp:sp modelId="{E06B0587-1B83-4659-BE19-EEC915595376}">
      <dsp:nvSpPr>
        <dsp:cNvPr id="0" name=""/>
        <dsp:cNvSpPr/>
      </dsp:nvSpPr>
      <dsp:spPr>
        <a:xfrm>
          <a:off x="1489181" y="3535387"/>
          <a:ext cx="754900"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Sa </a:t>
          </a:r>
        </a:p>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Pa</a:t>
          </a:r>
          <a:endParaRPr lang="en-US" sz="1800" b="1" kern="1200" dirty="0">
            <a:solidFill>
              <a:schemeClr val="tx1"/>
            </a:solidFill>
            <a:latin typeface="Cambria" pitchFamily="18" charset="0"/>
            <a:ea typeface="Cambria" pitchFamily="18" charset="0"/>
          </a:endParaRPr>
        </a:p>
      </dsp:txBody>
      <dsp:txXfrm>
        <a:off x="1511291" y="3557497"/>
        <a:ext cx="710680" cy="833611"/>
      </dsp:txXfrm>
    </dsp:sp>
    <dsp:sp modelId="{E015C146-2506-4481-A4D5-7B3CD11B341C}">
      <dsp:nvSpPr>
        <dsp:cNvPr id="0" name=""/>
        <dsp:cNvSpPr/>
      </dsp:nvSpPr>
      <dsp:spPr>
        <a:xfrm rot="18922872">
          <a:off x="2101909" y="3612775"/>
          <a:ext cx="986611" cy="30073"/>
        </a:xfrm>
        <a:custGeom>
          <a:avLst/>
          <a:gdLst/>
          <a:ahLst/>
          <a:cxnLst/>
          <a:rect l="0" t="0" r="0" b="0"/>
          <a:pathLst>
            <a:path>
              <a:moveTo>
                <a:pt x="0" y="15036"/>
              </a:moveTo>
              <a:lnTo>
                <a:pt x="98661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549" y="3603146"/>
        <a:ext cx="49330" cy="49330"/>
      </dsp:txXfrm>
    </dsp:sp>
    <dsp:sp modelId="{E830DF01-FA7C-4A8E-95CC-AC276B40E34D}">
      <dsp:nvSpPr>
        <dsp:cNvPr id="0" name=""/>
        <dsp:cNvSpPr/>
      </dsp:nvSpPr>
      <dsp:spPr>
        <a:xfrm>
          <a:off x="2946347" y="2697641"/>
          <a:ext cx="5504883" cy="116735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15,5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20</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80538" y="2731832"/>
        <a:ext cx="5436501" cy="1098976"/>
      </dsp:txXfrm>
    </dsp:sp>
    <dsp:sp modelId="{516AF49E-EFD9-4C3D-9038-3141FA588384}">
      <dsp:nvSpPr>
        <dsp:cNvPr id="0" name=""/>
        <dsp:cNvSpPr/>
      </dsp:nvSpPr>
      <dsp:spPr>
        <a:xfrm rot="2565921">
          <a:off x="2116924" y="4284025"/>
          <a:ext cx="956581" cy="30073"/>
        </a:xfrm>
        <a:custGeom>
          <a:avLst/>
          <a:gdLst/>
          <a:ahLst/>
          <a:cxnLst/>
          <a:rect l="0" t="0" r="0" b="0"/>
          <a:pathLst>
            <a:path>
              <a:moveTo>
                <a:pt x="0" y="15036"/>
              </a:moveTo>
              <a:lnTo>
                <a:pt x="95658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1300" y="4275147"/>
        <a:ext cx="47829" cy="47829"/>
      </dsp:txXfrm>
    </dsp:sp>
    <dsp:sp modelId="{8ABD9155-0C2D-4925-B73A-7F453F57773A}">
      <dsp:nvSpPr>
        <dsp:cNvPr id="0" name=""/>
        <dsp:cNvSpPr/>
      </dsp:nvSpPr>
      <dsp:spPr>
        <a:xfrm>
          <a:off x="2946347" y="3996674"/>
          <a:ext cx="5474054" cy="125429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2674mm.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500mm, lượng mưa thấp nhất khoảng 80mm.</a:t>
          </a:r>
          <a:endParaRPr lang="en-US" sz="1600" kern="1200" dirty="0" smtClean="0">
            <a:solidFill>
              <a:schemeClr val="tx1"/>
            </a:solidFill>
            <a:latin typeface="Cambria" pitchFamily="18" charset="0"/>
            <a:ea typeface="Cambria" pitchFamily="18" charset="0"/>
          </a:endParaRPr>
        </a:p>
      </dsp:txBody>
      <dsp:txXfrm>
        <a:off x="2983084" y="4033411"/>
        <a:ext cx="5400580" cy="1180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996"/>
          <a:ext cx="4260938" cy="23879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bắc</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nam</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Bắc: nhiệt độ trung bình năm trên 20</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mùa đông lạnh, ít mưa; mùa hạ nóng, ẩm và mưa nhiều.</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Nam: nhiệt độ trung bình năm trên 25</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2 mùa mưa, khô phân hóa rõ rệt.</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latin typeface="Cambria" pitchFamily="18" charset="0"/>
            <a:ea typeface="Cambria" pitchFamily="18" charset="0"/>
          </a:endParaRPr>
        </a:p>
      </dsp:txBody>
      <dsp:txXfrm>
        <a:off x="2773499" y="656565"/>
        <a:ext cx="4027800" cy="2154792"/>
      </dsp:txXfrm>
    </dsp:sp>
    <dsp:sp modelId="{44950B27-9C88-48FB-93D2-768D8C5CDC89}">
      <dsp:nvSpPr>
        <dsp:cNvPr id="0" name=""/>
        <dsp:cNvSpPr/>
      </dsp:nvSpPr>
      <dsp:spPr>
        <a:xfrm>
          <a:off x="2611500" y="3243998"/>
          <a:ext cx="4351798" cy="127629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kern="12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kern="1200" dirty="0">
            <a:latin typeface="Cambria" pitchFamily="18" charset="0"/>
            <a:ea typeface="Cambria" pitchFamily="18" charset="0"/>
          </a:endParaRPr>
        </a:p>
      </dsp:txBody>
      <dsp:txXfrm>
        <a:off x="2673804" y="3306302"/>
        <a:ext cx="4227190" cy="1151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8490"/>
          <a:ext cx="4260938" cy="251486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đông</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tây</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biển và thềm lục địa có khí hậu ôn hoà hơn trong đất liền.</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đồng bằng ven biển có khí hậu nhiệt đới ẩm gió mùa.</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kern="1200" dirty="0" smtClean="0">
            <a:latin typeface="Cambria" pitchFamily="18" charset="0"/>
            <a:ea typeface="Cambria" pitchFamily="18" charset="0"/>
          </a:endParaRPr>
        </a:p>
      </dsp:txBody>
      <dsp:txXfrm>
        <a:off x="2779695" y="661255"/>
        <a:ext cx="4015408" cy="2269333"/>
      </dsp:txXfrm>
    </dsp:sp>
    <dsp:sp modelId="{44950B27-9C88-48FB-93D2-768D8C5CDC89}">
      <dsp:nvSpPr>
        <dsp:cNvPr id="0" name=""/>
        <dsp:cNvSpPr/>
      </dsp:nvSpPr>
      <dsp:spPr>
        <a:xfrm>
          <a:off x="2611500" y="3386227"/>
          <a:ext cx="4351798" cy="1118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Địa hình kết hợp với hướng gió làm cho khí hậu nước ta phân hóa Đông – Tây</a:t>
          </a:r>
          <a:r>
            <a:rPr lang="en-US" sz="1800" b="0" kern="1200" dirty="0" smtClean="0">
              <a:latin typeface="Cambria" pitchFamily="18" charset="0"/>
              <a:ea typeface="Cambria" pitchFamily="18" charset="0"/>
            </a:rPr>
            <a:t>.</a:t>
          </a:r>
          <a:endParaRPr lang="en-US" sz="1800" b="0" kern="1200" dirty="0">
            <a:latin typeface="Cambria" pitchFamily="18" charset="0"/>
            <a:ea typeface="Cambria" pitchFamily="18" charset="0"/>
          </a:endParaRPr>
        </a:p>
      </dsp:txBody>
      <dsp:txXfrm>
        <a:off x="2666114" y="3440841"/>
        <a:ext cx="4242570" cy="1009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806"/>
          <a:ext cx="4260938" cy="26021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theo</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độ</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cao</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dsp:txBody>
      <dsp:txXfrm>
        <a:off x="2783956" y="666832"/>
        <a:ext cx="4006886" cy="2348078"/>
      </dsp:txXfrm>
    </dsp:sp>
    <dsp:sp modelId="{44950B27-9C88-48FB-93D2-768D8C5CDC89}">
      <dsp:nvSpPr>
        <dsp:cNvPr id="0" name=""/>
        <dsp:cNvSpPr/>
      </dsp:nvSpPr>
      <dsp:spPr>
        <a:xfrm>
          <a:off x="2611500" y="3486360"/>
          <a:ext cx="4351798" cy="1005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en-US" sz="1800" b="0" kern="1200" dirty="0" smtClean="0">
              <a:latin typeface="Cambria" pitchFamily="18" charset="0"/>
              <a:ea typeface="Cambria" pitchFamily="18" charset="0"/>
            </a:rPr>
            <a:t>c</a:t>
          </a:r>
          <a:r>
            <a:rPr lang="vi-VN" sz="1800" b="0" kern="1200" dirty="0" smtClean="0">
              <a:latin typeface="Cambria" pitchFamily="18" charset="0"/>
              <a:ea typeface="Cambria" pitchFamily="18" charset="0"/>
            </a:rPr>
            <a:t>àng lên cao nhiệt độ càng giảm (cứ lên cao 100m nhiệt độ giảm 0,6</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a:t>
          </a:r>
          <a:r>
            <a:rPr lang="en-US" sz="1800" b="0"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độ ẩm và lượng mưa càng tăn</a:t>
          </a:r>
          <a:r>
            <a:rPr lang="en-US" sz="1800" b="0" kern="1200" dirty="0" smtClean="0">
              <a:latin typeface="Cambria" pitchFamily="18" charset="0"/>
              <a:ea typeface="Cambria" pitchFamily="18" charset="0"/>
            </a:rPr>
            <a:t>g.</a:t>
          </a:r>
        </a:p>
        <a:p>
          <a:pPr lvl="0" algn="just" defTabSz="800100">
            <a:lnSpc>
              <a:spcPct val="90000"/>
            </a:lnSpc>
            <a:spcBef>
              <a:spcPct val="0"/>
            </a:spcBef>
            <a:spcAft>
              <a:spcPct val="35000"/>
            </a:spcAft>
          </a:pPr>
          <a:endParaRPr lang="en-US" sz="1800" b="0" kern="1200" dirty="0">
            <a:latin typeface="Cambria" pitchFamily="18" charset="0"/>
            <a:ea typeface="Cambria" pitchFamily="18" charset="0"/>
          </a:endParaRPr>
        </a:p>
      </dsp:txBody>
      <dsp:txXfrm>
        <a:off x="2660598" y="3535458"/>
        <a:ext cx="4253602" cy="90757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10/26/2024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10/26/2024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10/26/2024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7.wdp"/><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4.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5.png"/><Relationship Id="rId4" Type="http://schemas.openxmlformats.org/officeDocument/2006/relationships/image" Target="../media/image10.jpe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5.png"/><Relationship Id="rId4" Type="http://schemas.openxmlformats.org/officeDocument/2006/relationships/image" Target="../media/image10.jpe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5.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png"/><Relationship Id="rId7"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0.jpeg"/><Relationship Id="rId9" Type="http://schemas.microsoft.com/office/2007/relationships/hdphoto" Target="../media/hdphoto9.wdp"/></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jpe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4.png"/><Relationship Id="rId7" Type="http://schemas.openxmlformats.org/officeDocument/2006/relationships/diagramLayout" Target="../diagrams/layout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25.png"/><Relationship Id="rId10" Type="http://schemas.microsoft.com/office/2007/relationships/diagramDrawing" Target="../diagrams/drawing4.xml"/><Relationship Id="rId4" Type="http://schemas.openxmlformats.org/officeDocument/2006/relationships/image" Target="../media/image10.jpeg"/><Relationship Id="rId9" Type="http://schemas.openxmlformats.org/officeDocument/2006/relationships/diagramColors" Target="../diagrams/colors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4.png"/><Relationship Id="rId7" Type="http://schemas.openxmlformats.org/officeDocument/2006/relationships/diagramLayout" Target="../diagrams/layout5.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25.png"/><Relationship Id="rId10" Type="http://schemas.microsoft.com/office/2007/relationships/diagramDrawing" Target="../diagrams/drawing5.xml"/><Relationship Id="rId4" Type="http://schemas.openxmlformats.org/officeDocument/2006/relationships/image" Target="../media/image10.jpeg"/><Relationship Id="rId9" Type="http://schemas.openxmlformats.org/officeDocument/2006/relationships/diagramColors" Target="../diagrams/colors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4.png"/><Relationship Id="rId7" Type="http://schemas.openxmlformats.org/officeDocument/2006/relationships/diagramLayout" Target="../diagrams/layout6.xml"/><Relationship Id="rId12" Type="http://schemas.microsoft.com/office/2007/relationships/hdphoto" Target="../media/hdphoto10.wdp"/><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Data" Target="../diagrams/data6.xml"/><Relationship Id="rId11" Type="http://schemas.openxmlformats.org/officeDocument/2006/relationships/image" Target="../media/image41.png"/><Relationship Id="rId5" Type="http://schemas.openxmlformats.org/officeDocument/2006/relationships/image" Target="../media/image25.png"/><Relationship Id="rId10" Type="http://schemas.microsoft.com/office/2007/relationships/diagramDrawing" Target="../diagrams/drawing6.xml"/><Relationship Id="rId4" Type="http://schemas.openxmlformats.org/officeDocument/2006/relationships/image" Target="../media/image10.jpeg"/><Relationship Id="rId9" Type="http://schemas.openxmlformats.org/officeDocument/2006/relationships/diagramColors" Target="../diagrams/colors6.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png"/><Relationship Id="rId7"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jpe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0.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gợi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em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bài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SỢI NHỚ SỢI THƯƠNG</a:t>
            </a:r>
            <a:endParaRPr lang="en-US" sz="2400" b="1" dirty="0">
              <a:solidFill>
                <a:srgbClr val="0D30DD"/>
              </a:solidFill>
              <a:latin typeface="Cambria" pitchFamily="18" charset="0"/>
              <a:ea typeface="Cambria" pitchFamily="18" charset="0"/>
            </a:endParaRPr>
          </a:p>
        </p:txBody>
      </p:sp>
      <p:pic>
        <p:nvPicPr>
          <p:cNvPr id="7" name="Bai 6-1">
            <a:hlinkClick r:id="" action="ppaction://media"/>
            <a:extLst>
              <a:ext uri="{FF2B5EF4-FFF2-40B4-BE49-F238E27FC236}">
                <a16:creationId xmlns:a16="http://schemas.microsoft.com/office/drawing/2014/main" id="{79902C5C-9E09-2843-60A8-9FFCF2BE1FA2}"/>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828800"/>
            <a:ext cx="8229600" cy="4343400"/>
          </a:xfrm>
          <a:prstGeom prst="rect">
            <a:avLst/>
          </a:prstGeom>
        </p:spPr>
      </p:pic>
    </p:spTree>
    <p:extLst>
      <p:ext uri="{BB962C8B-B14F-4D97-AF65-F5344CB8AC3E}">
        <p14:creationId xmlns:p14="http://schemas.microsoft.com/office/powerpoint/2010/main" val="29406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7"/>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ta </a:t>
            </a:r>
            <a:r>
              <a:rPr lang="vi-VN" sz="2300" i="1" dirty="0">
                <a:solidFill>
                  <a:srgbClr val="FF0000"/>
                </a:solidFill>
                <a:latin typeface="Cambria" panose="02040503050406030204" pitchFamily="18" charset="0"/>
                <a:ea typeface="Cambria" panose="02040503050406030204" pitchFamily="18" charset="0"/>
              </a:rPr>
              <a:t>có mấy mùa gió chính? Vì sao nước ta lại có tính </a:t>
            </a:r>
            <a:r>
              <a:rPr lang="vi-VN" sz="2300" i="1" dirty="0" smtClean="0">
                <a:solidFill>
                  <a:srgbClr val="FF0000"/>
                </a:solidFill>
                <a:latin typeface="Cambria" panose="02040503050406030204" pitchFamily="18" charset="0"/>
                <a:ea typeface="Cambria" panose="02040503050406030204" pitchFamily="18" charset="0"/>
              </a:rPr>
              <a:t>chất</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Nước </a:t>
            </a:r>
            <a:r>
              <a:rPr lang="nl-NL" sz="2300" dirty="0">
                <a:latin typeface="Cambria" pitchFamily="18" charset="0"/>
                <a:ea typeface="Cambria" pitchFamily="18" charset="0"/>
              </a:rPr>
              <a:t>ta có 2 mùa gió chính là gió mùa mùa đông và gió mùa mùa hạ.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Do </a:t>
            </a:r>
            <a:r>
              <a:rPr lang="nl-NL" sz="2300" dirty="0">
                <a:latin typeface="Cambria" pitchFamily="18" charset="0"/>
                <a:ea typeface="Cambria" pitchFamily="18" charset="0"/>
              </a:rPr>
              <a:t>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10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3 VÀ 4: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thời gian hoạt động, nguồn gốc, hướng gió và đặc điểm của gió mùa mùa đông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Ở miền Bắc: nửa đầu mùa đông thời tiết lạnh khô, nửa sau mùa đông thời tiết lạnh ẩm, có mưa phùn</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NHÓM 5, 6, 7 VÀ 8: </a:t>
            </a:r>
            <a:r>
              <a:rPr lang="vi-VN" sz="1850" i="1" dirty="0">
                <a:solidFill>
                  <a:srgbClr val="FF0000"/>
                </a:solidFill>
                <a:latin typeface="Cambria" panose="02040503050406030204" pitchFamily="18" charset="0"/>
                <a:ea typeface="Cambria" panose="02040503050406030204" pitchFamily="18" charset="0"/>
              </a:rPr>
              <a:t>Quan sát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vi-VN" sz="1850" i="1" dirty="0" smtClean="0">
                <a:solidFill>
                  <a:srgbClr val="FF0000"/>
                </a:solidFill>
                <a:latin typeface="Cambria" panose="02040503050406030204" pitchFamily="18" charset="0"/>
                <a:ea typeface="Cambria" panose="02040503050406030204" pitchFamily="18" charset="0"/>
              </a:rPr>
              <a:t>và </a:t>
            </a:r>
            <a:r>
              <a:rPr lang="vi-VN" sz="1850" i="1" dirty="0">
                <a:solidFill>
                  <a:srgbClr val="FF0000"/>
                </a:solidFill>
                <a:latin typeface="Cambria" panose="02040503050406030204" pitchFamily="18" charset="0"/>
                <a:ea typeface="Cambria" panose="02040503050406030204" pitchFamily="18" charset="0"/>
              </a:rPr>
              <a:t>kênh chữ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a:t>
            </a:r>
          </a:p>
          <a:p>
            <a:pPr algn="just"/>
            <a:r>
              <a:rPr lang="en-US" sz="1850" i="1" dirty="0" smtClean="0">
                <a:solidFill>
                  <a:srgbClr val="FF0000"/>
                </a:solidFill>
                <a:latin typeface="Cambria" panose="02040503050406030204" pitchFamily="18" charset="0"/>
                <a:ea typeface="Cambria" panose="02040503050406030204" pitchFamily="18" charset="0"/>
              </a:rPr>
              <a:t>- C</a:t>
            </a:r>
            <a:r>
              <a:rPr lang="vi-VN" sz="1850" i="1" dirty="0" smtClean="0">
                <a:solidFill>
                  <a:srgbClr val="FF0000"/>
                </a:solidFill>
                <a:latin typeface="Cambria" panose="02040503050406030204" pitchFamily="18" charset="0"/>
                <a:ea typeface="Cambria" panose="02040503050406030204" pitchFamily="18" charset="0"/>
              </a:rPr>
              <a:t>ho </a:t>
            </a:r>
            <a:r>
              <a:rPr lang="vi-VN" sz="1850" i="1" dirty="0">
                <a:solidFill>
                  <a:srgbClr val="FF0000"/>
                </a:solidFill>
                <a:latin typeface="Cambria" panose="02040503050406030204" pitchFamily="18" charset="0"/>
                <a:ea typeface="Cambria" panose="02040503050406030204" pitchFamily="18" charset="0"/>
              </a:rPr>
              <a:t>biết thời gian hoạt động, nguồn gốc, hướng gió và đặc điểm của gió mùa mùa hạ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loại gió này lại có hướng </a:t>
            </a:r>
            <a:r>
              <a:rPr lang="en-US" sz="1850" i="1" dirty="0" err="1" smtClean="0">
                <a:solidFill>
                  <a:srgbClr val="FF0000"/>
                </a:solidFill>
                <a:latin typeface="Cambria" panose="02040503050406030204" pitchFamily="18" charset="0"/>
                <a:ea typeface="Cambria" panose="02040503050406030204" pitchFamily="18" charset="0"/>
              </a:rPr>
              <a:t>đông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nam</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ở Bắc Bộ  và gây khô nóng vào đầu mùa cho Trung Bộ và Tây Bắc?</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Bai 6-2">
            <a:hlinkClick r:id="" action="ppaction://media"/>
            <a:extLst>
              <a:ext uri="{FF2B5EF4-FFF2-40B4-BE49-F238E27FC236}">
                <a16:creationId xmlns:a16="http://schemas.microsoft.com/office/drawing/2014/main" id="{DED1931C-4D2A-1104-8525-FD107861A3C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76200"/>
            <a:ext cx="8991600" cy="6705600"/>
          </a:xfrm>
          <a:prstGeom prst="rect">
            <a:avLst/>
          </a:prstGeom>
        </p:spPr>
      </p:pic>
    </p:spTree>
    <p:extLst>
      <p:ext uri="{BB962C8B-B14F-4D97-AF65-F5344CB8AC3E}">
        <p14:creationId xmlns:p14="http://schemas.microsoft.com/office/powerpoint/2010/main" val="325523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107395423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6553198" cy="3254737"/>
          </a:xfrm>
          <a:prstGeom prst="rect">
            <a:avLst/>
          </a:prstGeom>
        </p:spPr>
        <p:txBody>
          <a:bodyPr wrap="square">
            <a:spAutoFit/>
          </a:bodyPr>
          <a:lstStyle/>
          <a:p>
            <a:pPr algn="just">
              <a:spcBef>
                <a:spcPts val="600"/>
              </a:spcBef>
              <a:spcAft>
                <a:spcPts val="0"/>
              </a:spcAft>
            </a:pPr>
            <a:r>
              <a:rPr lang="nl-NL" sz="1950" b="1" dirty="0">
                <a:latin typeface="Cambria" pitchFamily="18" charset="0"/>
                <a:ea typeface="Cambria" pitchFamily="18" charset="0"/>
              </a:rPr>
              <a:t>* Gió mùa mùa đông: </a:t>
            </a:r>
            <a:endParaRPr lang="en-US" sz="1950" b="1"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Thời gian: từ tháng 11 – 4 năm sau</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Nguồn gốc: áp cao Xi-bia.</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Hướng gió: đ</a:t>
            </a:r>
            <a:r>
              <a:rPr lang="en-US" sz="1950" dirty="0" err="1" smtClean="0">
                <a:latin typeface="Cambria" pitchFamily="18" charset="0"/>
                <a:ea typeface="Cambria" pitchFamily="18" charset="0"/>
              </a:rPr>
              <a:t>ông</a:t>
            </a:r>
            <a:r>
              <a:rPr lang="en-US" sz="1950" dirty="0" smtClean="0">
                <a:latin typeface="Cambria" pitchFamily="18" charset="0"/>
                <a:ea typeface="Cambria" pitchFamily="18" charset="0"/>
              </a:rPr>
              <a:t> </a:t>
            </a:r>
            <a:r>
              <a:rPr lang="en-US" sz="1950" dirty="0" err="1" smtClean="0">
                <a:latin typeface="Cambria" pitchFamily="18" charset="0"/>
                <a:ea typeface="Cambria" pitchFamily="18" charset="0"/>
              </a:rPr>
              <a:t>bắc</a:t>
            </a:r>
            <a:r>
              <a:rPr lang="en-US" sz="1950" dirty="0" smtClean="0">
                <a:latin typeface="Cambria" pitchFamily="18" charset="0"/>
                <a:ea typeface="Cambria" pitchFamily="18" charset="0"/>
              </a:rPr>
              <a:t>.</a:t>
            </a:r>
            <a:endParaRPr lang="en-US" sz="1950" dirty="0">
              <a:latin typeface="Cambria" pitchFamily="18" charset="0"/>
              <a:ea typeface="Cambria" pitchFamily="18" charset="0"/>
            </a:endParaRPr>
          </a:p>
          <a:p>
            <a:pPr algn="just">
              <a:spcBef>
                <a:spcPts val="600"/>
              </a:spcBef>
              <a:spcAft>
                <a:spcPts val="0"/>
              </a:spcAft>
            </a:pPr>
            <a:r>
              <a:rPr lang="nl-NL" sz="1950" dirty="0">
                <a:latin typeface="Cambria" pitchFamily="18" charset="0"/>
                <a:ea typeface="Cambria" pitchFamily="18" charset="0"/>
              </a:rPr>
              <a:t>- Đặc điểm: </a:t>
            </a:r>
            <a:endParaRPr lang="en-US" sz="1950" dirty="0">
              <a:latin typeface="Cambria" pitchFamily="18" charset="0"/>
              <a:ea typeface="Cambria" pitchFamily="18" charset="0"/>
            </a:endParaRPr>
          </a:p>
          <a:p>
            <a:pPr algn="just">
              <a:spcBef>
                <a:spcPts val="600"/>
              </a:spcBef>
              <a:spcAft>
                <a:spcPts val="0"/>
              </a:spcAft>
            </a:pPr>
            <a:r>
              <a:rPr lang="vi-VN" sz="1950" dirty="0" smtClean="0">
                <a:latin typeface="Cambria" pitchFamily="18" charset="0"/>
                <a:ea typeface="Cambria" pitchFamily="18" charset="0"/>
              </a:rPr>
              <a:t>+ </a:t>
            </a:r>
            <a:r>
              <a:rPr lang="vi-VN" sz="1950" dirty="0">
                <a:latin typeface="Cambria" pitchFamily="18" charset="0"/>
                <a:ea typeface="Cambria" pitchFamily="18" charset="0"/>
              </a:rPr>
              <a:t>Ở miền Bắc: nửa đầu mùa đông thời tiết lạnh khô, nửa cuối mùa đông thời tiết lạnh ẩm.</a:t>
            </a:r>
          </a:p>
          <a:p>
            <a:pPr algn="just">
              <a:spcBef>
                <a:spcPts val="600"/>
              </a:spcBef>
              <a:spcAft>
                <a:spcPts val="0"/>
              </a:spcAft>
            </a:pPr>
            <a:r>
              <a:rPr lang="vi-VN" sz="1950" dirty="0">
                <a:latin typeface="Cambria" pitchFamily="18" charset="0"/>
                <a:ea typeface="Cambria" pitchFamily="18" charset="0"/>
              </a:rPr>
              <a:t>+ Ở miền Nam, Tín phong gây mưa cho vùng biển Nam Trung Bộ, gây thời tiết nóng, khô cho Nan Bộ và Tây Nguyên.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73136159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981200"/>
            <a:ext cx="6553198" cy="3477875"/>
          </a:xfrm>
          <a:prstGeom prst="rect">
            <a:avLst/>
          </a:prstGeom>
        </p:spPr>
        <p:txBody>
          <a:bodyPr wrap="square">
            <a:spAutoFit/>
          </a:bodyPr>
          <a:lstStyle/>
          <a:p>
            <a:pPr algn="just">
              <a:spcBef>
                <a:spcPts val="600"/>
              </a:spcBef>
              <a:spcAft>
                <a:spcPts val="0"/>
              </a:spcAft>
            </a:pPr>
            <a:r>
              <a:rPr lang="nl-NL" sz="1900" b="1" dirty="0">
                <a:latin typeface="Cambria" pitchFamily="18" charset="0"/>
                <a:ea typeface="Cambria" pitchFamily="18" charset="0"/>
              </a:rPr>
              <a:t>* Gió mùa mùa </a:t>
            </a:r>
            <a:r>
              <a:rPr lang="nl-NL" sz="1900" b="1" dirty="0" smtClean="0">
                <a:latin typeface="Cambria" pitchFamily="18" charset="0"/>
                <a:ea typeface="Cambria" pitchFamily="18" charset="0"/>
              </a:rPr>
              <a:t>hạ: </a:t>
            </a:r>
            <a:endParaRPr lang="en-US" sz="1900" b="1"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Thời gian: từ tháng 5 – </a:t>
            </a:r>
            <a:r>
              <a:rPr lang="nl-NL" sz="1900" dirty="0" smtClean="0">
                <a:latin typeface="Cambria" pitchFamily="18" charset="0"/>
                <a:ea typeface="Cambria" pitchFamily="18" charset="0"/>
              </a:rPr>
              <a:t>10. </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Nguồn gốc: áp cao Bắc Ấn Độ Dương và áp cao cận chí tuyến Nam bán cầu.</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Hướng gió: </a:t>
            </a:r>
            <a:r>
              <a:rPr lang="nl-NL" sz="1900" dirty="0" smtClean="0">
                <a:latin typeface="Cambria" pitchFamily="18" charset="0"/>
                <a:ea typeface="Cambria" pitchFamily="18" charset="0"/>
              </a:rPr>
              <a:t>tây nam, </a:t>
            </a:r>
            <a:r>
              <a:rPr lang="nl-NL" sz="1900" dirty="0">
                <a:latin typeface="Cambria" pitchFamily="18" charset="0"/>
                <a:ea typeface="Cambria" pitchFamily="18" charset="0"/>
              </a:rPr>
              <a:t>đối với miền Bắc là </a:t>
            </a:r>
            <a:r>
              <a:rPr lang="nl-NL" sz="1900" dirty="0" smtClean="0">
                <a:latin typeface="Cambria" pitchFamily="18" charset="0"/>
                <a:ea typeface="Cambria" pitchFamily="18" charset="0"/>
              </a:rPr>
              <a:t>đông nam.</a:t>
            </a:r>
            <a:endParaRPr lang="en-US" sz="1900" dirty="0">
              <a:latin typeface="Cambria" pitchFamily="18" charset="0"/>
              <a:ea typeface="Cambria" pitchFamily="18" charset="0"/>
            </a:endParaRPr>
          </a:p>
          <a:p>
            <a:pPr algn="just">
              <a:spcBef>
                <a:spcPts val="600"/>
              </a:spcBef>
              <a:spcAft>
                <a:spcPts val="0"/>
              </a:spcAft>
            </a:pPr>
            <a:r>
              <a:rPr lang="nl-NL" sz="1900" dirty="0">
                <a:latin typeface="Cambria" pitchFamily="18" charset="0"/>
                <a:ea typeface="Cambria" pitchFamily="18" charset="0"/>
              </a:rPr>
              <a:t>- Đặc điểm: </a:t>
            </a:r>
            <a:endParaRPr lang="en-US" sz="1900" dirty="0">
              <a:latin typeface="Cambria" pitchFamily="18" charset="0"/>
              <a:ea typeface="Cambria" pitchFamily="18" charset="0"/>
            </a:endParaRPr>
          </a:p>
          <a:p>
            <a:pPr algn="just">
              <a:spcBef>
                <a:spcPts val="600"/>
              </a:spcBef>
              <a:spcAft>
                <a:spcPts val="0"/>
              </a:spcAft>
            </a:pPr>
            <a:r>
              <a:rPr lang="vi-VN" sz="1900" dirty="0">
                <a:latin typeface="Cambria" pitchFamily="18" charset="0"/>
                <a:ea typeface="Cambria" pitchFamily="18" charset="0"/>
              </a:rPr>
              <a:t>+ Đầu mùa hạ: gây mưa cho Nam Bộ, Tây Nguyên nhưng gây khô nóng cho phía  đông Trường Sơn và nam Tây Bắc.</a:t>
            </a:r>
          </a:p>
          <a:p>
            <a:pPr algn="just">
              <a:spcBef>
                <a:spcPts val="600"/>
              </a:spcBef>
              <a:spcAft>
                <a:spcPts val="0"/>
              </a:spcAft>
            </a:pPr>
            <a:r>
              <a:rPr lang="vi-VN" sz="1900" dirty="0">
                <a:latin typeface="Cambria" pitchFamily="18" charset="0"/>
                <a:ea typeface="Cambria" pitchFamily="18" charset="0"/>
              </a:rPr>
              <a:t>+ Giữa và cuối mùa hạ: nóng ẩm, mưa nhiều trên phạm vi </a:t>
            </a:r>
            <a:r>
              <a:rPr lang="en-US" sz="1900" dirty="0" smtClean="0">
                <a:latin typeface="Cambria" pitchFamily="18" charset="0"/>
                <a:ea typeface="Cambria" pitchFamily="18" charset="0"/>
              </a:rPr>
              <a:t>      </a:t>
            </a:r>
            <a:r>
              <a:rPr lang="vi-VN" sz="1900" dirty="0" smtClean="0">
                <a:latin typeface="Cambria" pitchFamily="18" charset="0"/>
                <a:ea typeface="Cambria" pitchFamily="18" charset="0"/>
              </a:rPr>
              <a:t>cả </a:t>
            </a:r>
            <a:r>
              <a:rPr lang="vi-VN" sz="1900" dirty="0">
                <a:latin typeface="Cambria" pitchFamily="18" charset="0"/>
                <a:ea typeface="Cambria" pitchFamily="18" charset="0"/>
              </a:rPr>
              <a:t>nước.</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282422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10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VÀ 2: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4.1,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biểu hiện của sự sự phân hóa bắc – nam của khí hậu nước ta</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nguyên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3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đông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tây</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5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6: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theo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Tuyết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rơi</a:t>
            </a:r>
            <a:r>
              <a:rPr lang="en-US" dirty="0" smtClean="0">
                <a:latin typeface="Cambria" pitchFamily="18" charset="0"/>
                <a:ea typeface="Cambria" pitchFamily="18" charset="0"/>
              </a:rPr>
              <a:t> ở Sa Pa</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khô</a:t>
            </a:r>
            <a:r>
              <a:rPr lang="en-US" dirty="0" smtClean="0">
                <a:latin typeface="Cambria" pitchFamily="18" charset="0"/>
                <a:ea typeface="Cambria" pitchFamily="18" charset="0"/>
              </a:rPr>
              <a:t> ở TPHCM</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74099172"/>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p>
        </p:txBody>
      </p:sp>
    </p:spTree>
    <p:extLst>
      <p:ext uri="{BB962C8B-B14F-4D97-AF65-F5344CB8AC3E}">
        <p14:creationId xmlns:p14="http://schemas.microsoft.com/office/powerpoint/2010/main" val="2920805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ĐẶC ĐIỂM KHÍ HẬU</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4</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r>
              <a:rPr lang="en-US" sz="2500" b="1" dirty="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Bùi</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Thị</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smtClean="0">
                <a:ln w="10541" cmpd="sng">
                  <a:solidFill>
                    <a:schemeClr val="accent1">
                      <a:shade val="88000"/>
                      <a:satMod val="110000"/>
                    </a:schemeClr>
                  </a:solidFill>
                  <a:prstDash val="solid"/>
                </a:ln>
                <a:solidFill>
                  <a:srgbClr val="002060"/>
                </a:solidFill>
                <a:latin typeface="Cambria" pitchFamily="18" charset="0"/>
              </a:rPr>
              <a:t>Thủy</a:t>
            </a:r>
            <a:endParaRPr lang="en-US" sz="2500" b="1" dirty="0" smtClean="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705557145"/>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09801"/>
            <a:ext cx="6792509" cy="32766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63933"/>
            <a:ext cx="6553198" cy="2717667"/>
          </a:xfrm>
          <a:prstGeom prst="rect">
            <a:avLst/>
          </a:prstGeom>
        </p:spPr>
        <p:txBody>
          <a:bodyPr wrap="square">
            <a:spAutoFit/>
          </a:bodyPr>
          <a:lstStyle/>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rệt.</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bắc</a:t>
            </a:r>
            <a:r>
              <a:rPr lang="en-US" sz="2400" b="1" dirty="0" smtClean="0">
                <a:solidFill>
                  <a:srgbClr val="CC0000"/>
                </a:solidFill>
                <a:latin typeface="Times New Roman" pitchFamily="18" charset="0"/>
                <a:cs typeface="Times New Roman" pitchFamily="18" charset="0"/>
              </a:rPr>
              <a:t> </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34618339"/>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1"/>
            <a:ext cx="6792509" cy="3276600"/>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46955"/>
            <a:ext cx="6553198" cy="2582245"/>
          </a:xfrm>
          <a:prstGeom prst="rect">
            <a:avLst/>
          </a:prstGeom>
        </p:spPr>
        <p:txBody>
          <a:bodyPr wrap="square">
            <a:spAutoFit/>
          </a:bodyPr>
          <a:lstStyle/>
          <a:p>
            <a:pPr algn="just">
              <a:lnSpc>
                <a:spcPct val="115000"/>
              </a:lnSpc>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Vùng biển và thềm lục địa có khí hậu ôn hoà hơn trong đất liền.</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đồng bằng ven biển có khí hậu nhiệt đới ẩm gió mùa.</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đồi núi phía tây khí hậu phân hóa phức tạp do tác động của gió mùa và hướng của các dãy núi.</a:t>
            </a: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đông</a:t>
            </a:r>
            <a:r>
              <a:rPr lang="en-US" sz="2400" b="1" dirty="0" smtClean="0">
                <a:solidFill>
                  <a:srgbClr val="CC0000"/>
                </a:solidFill>
                <a:latin typeface="Times New Roman" pitchFamily="18" charset="0"/>
                <a:cs typeface="Times New Roman" pitchFamily="18" charset="0"/>
              </a:rPr>
              <a:t> – </a:t>
            </a:r>
            <a:r>
              <a:rPr lang="en-US" sz="2400" b="1" dirty="0" err="1" smtClean="0">
                <a:solidFill>
                  <a:srgbClr val="CC0000"/>
                </a:solidFill>
                <a:latin typeface="Times New Roman" pitchFamily="18" charset="0"/>
                <a:cs typeface="Times New Roman" pitchFamily="18" charset="0"/>
              </a:rPr>
              <a:t>tây</a:t>
            </a:r>
            <a:r>
              <a:rPr lang="en-US" sz="2400" b="1" dirty="0" smtClean="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8</a:t>
            </a:r>
            <a:endParaRPr lang="en-US" sz="4000" b="1" dirty="0">
              <a:solidFill>
                <a:srgbClr val="FF0000"/>
              </a:solidFill>
              <a:latin typeface="Cambria" pitchFamily="18" charset="0"/>
              <a:ea typeface="Cambria" pitchFamily="18" charset="0"/>
            </a:endParaRPr>
          </a:p>
        </p:txBody>
      </p:sp>
      <p:grpSp>
        <p:nvGrpSpPr>
          <p:cNvPr id="2" name="Group 1"/>
          <p:cNvGrpSpPr/>
          <p:nvPr/>
        </p:nvGrpSpPr>
        <p:grpSpPr>
          <a:xfrm>
            <a:off x="1472184" y="1221009"/>
            <a:ext cx="7315201" cy="5376361"/>
            <a:chOff x="1472184" y="1221009"/>
            <a:chExt cx="7315201" cy="5376361"/>
          </a:xfrm>
        </p:grpSpPr>
        <p:graphicFrame>
          <p:nvGraphicFramePr>
            <p:cNvPr id="3" name="Diagram 2"/>
            <p:cNvGraphicFramePr/>
            <p:nvPr>
              <p:extLst>
                <p:ext uri="{D42A27DB-BD31-4B8C-83A1-F6EECF244321}">
                  <p14:modId xmlns:p14="http://schemas.microsoft.com/office/powerpoint/2010/main" val="3614802000"/>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200" y="22098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90799"/>
            <a:ext cx="6792509" cy="2438401"/>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089299"/>
            <a:ext cx="6553198" cy="1330301"/>
          </a:xfrm>
          <a:prstGeom prst="rect">
            <a:avLst/>
          </a:prstGeom>
        </p:spPr>
        <p:txBody>
          <a:bodyPr wrap="square">
            <a:spAutoFit/>
          </a:bodyPr>
          <a:lstStyle/>
          <a:p>
            <a:pPr algn="just">
              <a:lnSpc>
                <a:spcPct val="115000"/>
              </a:lnSpc>
              <a:spcBef>
                <a:spcPts val="600"/>
              </a:spcBef>
              <a:spcAft>
                <a:spcPts val="0"/>
              </a:spcAft>
            </a:pPr>
            <a:r>
              <a:rPr lang="en-US" sz="2400" dirty="0" smtClean="0">
                <a:latin typeface="Cambria" pitchFamily="18" charset="0"/>
                <a:ea typeface="Cambria" pitchFamily="18" charset="0"/>
                <a:cs typeface="Times New Roman"/>
              </a:rPr>
              <a:t>K</a:t>
            </a:r>
            <a:r>
              <a:rPr lang="vi-VN" sz="2400" dirty="0" smtClean="0">
                <a:latin typeface="Cambria" pitchFamily="18" charset="0"/>
                <a:ea typeface="Cambria" pitchFamily="18" charset="0"/>
                <a:cs typeface="Times New Roman"/>
              </a:rPr>
              <a:t>hí </a:t>
            </a:r>
            <a:r>
              <a:rPr lang="vi-VN" sz="2400" dirty="0">
                <a:latin typeface="Cambria" pitchFamily="18" charset="0"/>
                <a:ea typeface="Cambria" pitchFamily="18" charset="0"/>
                <a:cs typeface="Times New Roman"/>
              </a:rPr>
              <a:t>hậu </a:t>
            </a:r>
            <a:r>
              <a:rPr lang="en-US" sz="2400" dirty="0" err="1" smtClean="0">
                <a:latin typeface="Cambria" pitchFamily="18" charset="0"/>
                <a:ea typeface="Cambria" pitchFamily="18" charset="0"/>
                <a:cs typeface="Times New Roman"/>
              </a:rPr>
              <a:t>nước</a:t>
            </a:r>
            <a:r>
              <a:rPr lang="en-US" sz="2400" dirty="0" smtClean="0">
                <a:latin typeface="Cambria" pitchFamily="18" charset="0"/>
                <a:ea typeface="Cambria" pitchFamily="18" charset="0"/>
                <a:cs typeface="Times New Roman"/>
              </a:rPr>
              <a:t> ta</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phân hóa thảnh 3 đai cao gồm: nhiệt đới gió mùa; cận nhiệt đới gió mùa trên núi và ôn đới gió mùa trên núi.</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286000" y="3124200"/>
            <a:ext cx="4828164" cy="3429000"/>
          </a:xfrm>
          <a:prstGeom prst="rect">
            <a:avLst/>
          </a:prstGeom>
          <a:noFill/>
          <a:ln>
            <a:solidFill>
              <a:srgbClr val="FF0000"/>
            </a:solidFill>
          </a:ln>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grpSp>
        <p:nvGrpSpPr>
          <p:cNvPr id="23" name="Group 22"/>
          <p:cNvGrpSpPr/>
          <p:nvPr/>
        </p:nvGrpSpPr>
        <p:grpSpPr>
          <a:xfrm>
            <a:off x="255446" y="1903104"/>
            <a:ext cx="874135" cy="867811"/>
            <a:chOff x="328593" y="3259179"/>
            <a:chExt cx="1256547" cy="1465221"/>
          </a:xfrm>
        </p:grpSpPr>
        <p:pic>
          <p:nvPicPr>
            <p:cNvPr id="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851"/>
            <a:ext cx="7644799" cy="4478149"/>
          </a:xfrm>
          <a:prstGeom prst="rect">
            <a:avLst/>
          </a:prstGeom>
          <a:solidFill>
            <a:srgbClr val="FFCCFF"/>
          </a:solidFill>
          <a:ln w="12700">
            <a:solidFill>
              <a:srgbClr val="0070C0"/>
            </a:solidFill>
          </a:ln>
        </p:spPr>
        <p:txBody>
          <a:bodyPr wrap="square">
            <a:spAutoFit/>
          </a:bodyPr>
          <a:lstStyle/>
          <a:p>
            <a:pPr algn="just"/>
            <a:r>
              <a:rPr lang="en-US" sz="1900" b="1" dirty="0" smtClean="0">
                <a:latin typeface="Cambria" panose="02040503050406030204" pitchFamily="18" charset="0"/>
                <a:ea typeface="Cambria" panose="02040503050406030204" pitchFamily="18" charset="0"/>
              </a:rPr>
              <a:t>- </a:t>
            </a:r>
            <a:r>
              <a:rPr lang="vi-VN" sz="1900" b="1" dirty="0" smtClean="0">
                <a:latin typeface="Cambria" panose="02040503050406030204" pitchFamily="18" charset="0"/>
                <a:ea typeface="Cambria" panose="02040503050406030204" pitchFamily="18" charset="0"/>
              </a:rPr>
              <a:t>Nhận </a:t>
            </a:r>
            <a:r>
              <a:rPr lang="vi-VN" sz="1900" b="1" dirty="0">
                <a:latin typeface="Cambria" panose="02040503050406030204" pitchFamily="18" charset="0"/>
                <a:ea typeface="Cambria" panose="02040503050406030204" pitchFamily="18" charset="0"/>
              </a:rPr>
              <a:t>xét: </a:t>
            </a:r>
            <a:r>
              <a:rPr lang="vi-VN" sz="1900" dirty="0">
                <a:latin typeface="Cambria" panose="02040503050406030204" pitchFamily="18" charset="0"/>
                <a:ea typeface="Cambria" panose="02040503050406030204" pitchFamily="18" charset="0"/>
              </a:rPr>
              <a:t>Nhìn vào bảng số liệu ta thấy, giữa Lạng Sơn và Cà Mau có sự khác biệt lớn về nhiệt độ</a:t>
            </a:r>
            <a:r>
              <a:rPr lang="vi-VN" sz="1900" dirty="0" smtClean="0">
                <a:latin typeface="Cambria" panose="02040503050406030204" pitchFamily="18" charset="0"/>
                <a:ea typeface="Cambria" panose="02040503050406030204" pitchFamily="18" charset="0"/>
              </a:rPr>
              <a:t>:</a:t>
            </a: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algn="just"/>
            <a:endParaRPr lang="en-US" sz="1900" b="1" dirty="0">
              <a:latin typeface="Cambria" panose="02040503050406030204" pitchFamily="18" charset="0"/>
              <a:ea typeface="Cambria" panose="02040503050406030204" pitchFamily="18" charset="0"/>
            </a:endParaRPr>
          </a:p>
          <a:p>
            <a:pPr algn="just"/>
            <a:r>
              <a:rPr lang="en-US" sz="1900" b="1" dirty="0" smtClean="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 Giải thích:</a:t>
            </a:r>
          </a:p>
          <a:p>
            <a:pPr algn="just"/>
            <a:r>
              <a:rPr lang="vi-VN" sz="1900" dirty="0">
                <a:latin typeface="Cambria" panose="02040503050406030204" pitchFamily="18" charset="0"/>
                <a:ea typeface="Cambria" panose="02040503050406030204" pitchFamily="18" charset="0"/>
              </a:rPr>
              <a:t>+ Nhiệt độ trung bình năm tăng dần từ Bắc vào Nam vì càng về phía Nam góc nhập xạ càng lớn, lượng nhiệt nhận được càng nhiều.</a:t>
            </a:r>
          </a:p>
          <a:p>
            <a:pPr algn="just"/>
            <a:r>
              <a:rPr lang="vi-VN" sz="1900" dirty="0">
                <a:latin typeface="Cambria" panose="02040503050406030204" pitchFamily="18" charset="0"/>
                <a:ea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r>
              <a:rPr lang="vi-VN"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65942884"/>
              </p:ext>
            </p:extLst>
          </p:nvPr>
        </p:nvGraphicFramePr>
        <p:xfrm>
          <a:off x="1219200" y="2732916"/>
          <a:ext cx="7467600" cy="185420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T</a:t>
            </a:r>
            <a:r>
              <a:rPr lang="vi-VN" sz="2400" i="1" dirty="0" smtClean="0">
                <a:solidFill>
                  <a:srgbClr val="FF0000"/>
                </a:solidFill>
                <a:latin typeface="Cambria" panose="02040503050406030204" pitchFamily="18" charset="0"/>
                <a:ea typeface="Cambria" panose="02040503050406030204" pitchFamily="18" charset="0"/>
              </a:rPr>
              <a:t>ìm </a:t>
            </a:r>
            <a:r>
              <a:rPr lang="vi-VN" sz="2400" i="1" dirty="0">
                <a:solidFill>
                  <a:srgbClr val="FF0000"/>
                </a:solidFill>
                <a:latin typeface="Cambria" panose="02040503050406030204" pitchFamily="18" charset="0"/>
                <a:ea typeface="Cambria" panose="02040503050406030204" pitchFamily="18" charset="0"/>
              </a:rPr>
              <a:t>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3962400"/>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286422" y="2819400"/>
            <a:ext cx="7400378" cy="3656963"/>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sz="1900" b="1" dirty="0" smtClean="0">
                <a:solidFill>
                  <a:srgbClr val="0D30DD"/>
                </a:solidFill>
                <a:latin typeface="Cambria" pitchFamily="18" charset="0"/>
                <a:ea typeface="Cambria" pitchFamily="18" charset="0"/>
                <a:cs typeface="Times New Roman"/>
              </a:rPr>
              <a:t>VÍ DỤ: KHÍ HẬU Ở TPHCM</a:t>
            </a:r>
          </a:p>
          <a:p>
            <a:pPr algn="just">
              <a:lnSpc>
                <a:spcPct val="115000"/>
              </a:lnSpc>
              <a:spcBef>
                <a:spcPts val="600"/>
              </a:spcBef>
              <a:spcAft>
                <a:spcPts val="0"/>
              </a:spcAft>
            </a:pPr>
            <a:r>
              <a:rPr lang="vi-VN"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cận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đạo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phố</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Chí</a:t>
            </a:r>
            <a:r>
              <a:rPr lang="en-US" sz="1900" dirty="0">
                <a:latin typeface="Cambria" pitchFamily="18" charset="0"/>
                <a:ea typeface="Cambria" pitchFamily="18" charset="0"/>
                <a:cs typeface="Times New Roman"/>
              </a:rPr>
              <a:t> Minh </a:t>
            </a:r>
            <a:r>
              <a:rPr lang="en-US" sz="1900" dirty="0" err="1">
                <a:latin typeface="Cambria" pitchFamily="18" charset="0"/>
                <a:ea typeface="Cambria" pitchFamily="18" charset="0"/>
                <a:cs typeface="Times New Roman"/>
              </a:rPr>
              <a:t>cũng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tỉnh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khác</a:t>
            </a:r>
            <a:r>
              <a:rPr lang="en-US" sz="1900" dirty="0">
                <a:latin typeface="Cambria" pitchFamily="18" charset="0"/>
                <a:ea typeface="Cambria" pitchFamily="18" charset="0"/>
                <a:cs typeface="Times New Roman"/>
              </a:rPr>
              <a:t> ở Nam </a:t>
            </a:r>
            <a:r>
              <a:rPr lang="en-US" sz="1900" dirty="0" err="1">
                <a:latin typeface="Cambria" pitchFamily="18" charset="0"/>
                <a:ea typeface="Cambria" pitchFamily="18" charset="0"/>
                <a:cs typeface="Times New Roman"/>
              </a:rPr>
              <a:t>Bộ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đủ</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xuân</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hạ</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thu</a:t>
            </a:r>
            <a:r>
              <a:rPr lang="en-US"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miền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chỉ</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2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rõ</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a:t>
            </a: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5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11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lượng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1.979 mm.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nóng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ẩm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endParaRPr lang="en-US" sz="1900" dirty="0">
              <a:latin typeface="Cambria" pitchFamily="18" charset="0"/>
              <a:ea typeface="Cambria" pitchFamily="18" charset="0"/>
              <a:cs typeface="Times New Roman"/>
            </a:endParaRP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12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sau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27,55°C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ít</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4. ĐẶC ĐIỂM KHÍ HẬU</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bảng</a:t>
            </a:r>
            <a:r>
              <a:rPr lang="en-US" sz="2100" i="1" dirty="0" smtClean="0">
                <a:solidFill>
                  <a:srgbClr val="FF0000"/>
                </a:solidFill>
                <a:latin typeface="Cambria" panose="02040503050406030204" pitchFamily="18" charset="0"/>
                <a:ea typeface="Cambria" panose="02040503050406030204" pitchFamily="18" charset="0"/>
              </a:rPr>
              <a:t> 4.1,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nhận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xét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về</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năm</a:t>
            </a:r>
            <a:r>
              <a:rPr lang="en-US" sz="2100" i="1" dirty="0" smtClean="0">
                <a:solidFill>
                  <a:srgbClr val="FF0000"/>
                </a:solidFill>
                <a:latin typeface="Cambria" panose="02040503050406030204" pitchFamily="18" charset="0"/>
                <a:ea typeface="Cambria" panose="02040503050406030204" pitchFamily="18" charset="0"/>
              </a:rPr>
              <a:t> ở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vì</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có</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a:t>
            </a:r>
            <a:r>
              <a:rPr lang="nl-NL" sz="2100" dirty="0" smtClean="0">
                <a:latin typeface="Cambria" pitchFamily="18" charset="0"/>
                <a:ea typeface="Cambria" pitchFamily="18" charset="0"/>
              </a:rPr>
              <a:t>Nam (Lạng Sơn: 21,5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 Cà Mau: 27,5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về</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giờ</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xạ</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Số </a:t>
            </a:r>
            <a:r>
              <a:rPr lang="nl-NL" sz="2200" dirty="0">
                <a:latin typeface="Cambria" pitchFamily="18" charset="0"/>
                <a:ea typeface="Cambria" pitchFamily="18" charset="0"/>
              </a:rPr>
              <a:t>giờ nắng nhiều, đạt từ 1400 - 3000 giờ/ </a:t>
            </a:r>
            <a:r>
              <a:rPr lang="nl-NL" sz="2200" dirty="0" smtClean="0">
                <a:latin typeface="Cambria" pitchFamily="18" charset="0"/>
                <a:ea typeface="Cambria" pitchFamily="18" charset="0"/>
              </a:rPr>
              <a:t>năm</a:t>
            </a:r>
            <a:r>
              <a:rPr lang="nl-NL" sz="2200" dirty="0">
                <a:latin typeface="Cambria" pitchFamily="18" charset="0"/>
                <a:ea typeface="Cambria" pitchFamily="18" charset="0"/>
              </a:rPr>
              <a:t> </a:t>
            </a:r>
            <a:r>
              <a:rPr lang="nl-NL" sz="2200" dirty="0" smtClean="0">
                <a:latin typeface="Cambria" pitchFamily="18" charset="0"/>
                <a:ea typeface="Cambria" pitchFamily="18" charset="0"/>
              </a:rPr>
              <a:t>(Hà Nội là 1585 giờ, Huế là 1970 giờ, TPHCM là 2489 giờ).</a:t>
            </a:r>
          </a:p>
          <a:p>
            <a:pPr algn="just">
              <a:spcBef>
                <a:spcPts val="600"/>
              </a:spcBef>
              <a:spcAft>
                <a:spcPts val="0"/>
              </a:spcAft>
            </a:pPr>
            <a:r>
              <a:rPr lang="nl-NL" sz="2200" dirty="0" smtClean="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Buổi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a:t>
            </a:r>
            <a:r>
              <a:rPr lang="vi-VN" sz="2400" b="1" dirty="0" smtClean="0">
                <a:solidFill>
                  <a:srgbClr val="CC0000"/>
                </a:solidFill>
                <a:latin typeface="Times New Roman" pitchFamily="18" charset="0"/>
                <a:cs typeface="Times New Roman" pitchFamily="18" charset="0"/>
              </a:rPr>
              <a:t>đới</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400" dirty="0">
                <a:latin typeface="Cambria" pitchFamily="18" charset="0"/>
                <a:ea typeface="Cambria" pitchFamily="18" charset="0"/>
              </a:rPr>
              <a:t>Nhiệt độ trung bình năm trên 20</a:t>
            </a:r>
            <a:r>
              <a:rPr lang="nl-NL" sz="2400" baseline="30000" dirty="0">
                <a:latin typeface="Cambria" pitchFamily="18" charset="0"/>
                <a:ea typeface="Cambria" pitchFamily="18" charset="0"/>
              </a:rPr>
              <a:t>0</a:t>
            </a:r>
            <a:r>
              <a:rPr lang="nl-NL" sz="2400" dirty="0">
                <a:latin typeface="Cambria" pitchFamily="18" charset="0"/>
                <a:ea typeface="Cambria" pitchFamily="18" charset="0"/>
              </a:rPr>
              <a:t>C (trừ vùng núi cao) và tăng dần từ Bắc vào Nam.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Số giờ nắng nhiều, đạt từ 1400 - 3000 giờ/năm.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Cán cân bức xạ từ 70-100 kcal/cm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/năm.</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nhận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xét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lượng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mưa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trung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năm</a:t>
            </a:r>
            <a:r>
              <a:rPr lang="en-US" sz="2300" i="1" dirty="0" smtClean="0">
                <a:solidFill>
                  <a:srgbClr val="FF0000"/>
                </a:solidFill>
                <a:latin typeface="Cambria" panose="02040503050406030204" pitchFamily="18" charset="0"/>
                <a:ea typeface="Cambria" panose="02040503050406030204" pitchFamily="18" charset="0"/>
              </a:rPr>
              <a:t> ở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KHÍ HẬU NHIỆT ĐỚI ẨM GIÓ MÙA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Lượng </a:t>
            </a:r>
            <a:r>
              <a:rPr lang="nl-NL" sz="2300" dirty="0">
                <a:latin typeface="Cambria" pitchFamily="18" charset="0"/>
                <a:ea typeface="Cambria" pitchFamily="18" charset="0"/>
              </a:rPr>
              <a:t>mưa trung bình năm lớn: từ 1500 - 2000 mm/năm.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Ở </a:t>
            </a:r>
            <a:r>
              <a:rPr lang="nl-NL" sz="2300" dirty="0">
                <a:latin typeface="Cambria" pitchFamily="18" charset="0"/>
                <a:ea typeface="Cambria" pitchFamily="18" charset="0"/>
              </a:rPr>
              <a:t>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bảng</a:t>
            </a:r>
            <a:r>
              <a:rPr lang="en-US" sz="2200" i="1" dirty="0" smtClean="0">
                <a:solidFill>
                  <a:srgbClr val="FF0000"/>
                </a:solidFill>
                <a:latin typeface="Cambria" panose="02040503050406030204" pitchFamily="18" charset="0"/>
                <a:ea typeface="Cambria" panose="02040503050406030204" pitchFamily="18" charset="0"/>
              </a:rPr>
              <a:t> 4.2,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có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mưa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lớn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Độ </a:t>
            </a:r>
            <a:r>
              <a:rPr lang="nl-NL" sz="2200" dirty="0">
                <a:latin typeface="Cambria" pitchFamily="18" charset="0"/>
                <a:ea typeface="Cambria" pitchFamily="18" charset="0"/>
              </a:rPr>
              <a:t>ẩm không khí cao, trên 80</a:t>
            </a:r>
            <a:r>
              <a:rPr lang="nl-NL" sz="2200" dirty="0" smtClean="0">
                <a:latin typeface="Cambria" pitchFamily="18" charset="0"/>
                <a:ea typeface="Cambria" pitchFamily="18" charset="0"/>
              </a:rPr>
              <a:t>%, </a:t>
            </a:r>
            <a:r>
              <a:rPr lang="en-US" sz="2200" dirty="0" smtClean="0">
                <a:latin typeface="Cambria" pitchFamily="18" charset="0"/>
                <a:ea typeface="Cambria" pitchFamily="18" charset="0"/>
              </a:rPr>
              <a:t>c</a:t>
            </a:r>
            <a:r>
              <a:rPr lang="vi-VN" sz="2200" dirty="0" smtClean="0">
                <a:latin typeface="Cambria" pitchFamily="18" charset="0"/>
                <a:ea typeface="Cambria" pitchFamily="18" charset="0"/>
              </a:rPr>
              <a:t>ân </a:t>
            </a:r>
            <a:r>
              <a:rPr lang="vi-VN" sz="2200" dirty="0">
                <a:latin typeface="Cambria" pitchFamily="18" charset="0"/>
                <a:ea typeface="Cambria" pitchFamily="18" charset="0"/>
              </a:rPr>
              <a:t>bằng ẩm luôn </a:t>
            </a:r>
            <a:r>
              <a:rPr lang="vi-VN" sz="2200" dirty="0" smtClean="0">
                <a:latin typeface="Cambria" pitchFamily="18" charset="0"/>
                <a:ea typeface="Cambria" pitchFamily="18" charset="0"/>
              </a:rPr>
              <a:t>dương</a:t>
            </a:r>
            <a:r>
              <a:rPr lang="en-US" sz="2200" dirty="0" smtClean="0">
                <a:latin typeface="Cambria" pitchFamily="18" charset="0"/>
                <a:ea typeface="Cambria" pitchFamily="18" charset="0"/>
              </a:rPr>
              <a:t>.</a:t>
            </a:r>
          </a:p>
          <a:p>
            <a:pPr algn="just">
              <a:spcBef>
                <a:spcPts val="600"/>
              </a:spcBef>
              <a:spcAft>
                <a:spcPts val="0"/>
              </a:spcAft>
            </a:pPr>
            <a:r>
              <a:rPr lang="vi-VN" sz="2200" dirty="0" smtClean="0">
                <a:latin typeface="Cambria" pitchFamily="18" charset="0"/>
                <a:ea typeface="Cambria" pitchFamily="18" charset="0"/>
              </a:rPr>
              <a:t>- </a:t>
            </a:r>
            <a:r>
              <a:rPr lang="vi-VN" sz="2200" dirty="0">
                <a:latin typeface="Cambria" pitchFamily="18" charset="0"/>
                <a:ea typeface="Cambria" pitchFamily="18" charset="0"/>
              </a:rPr>
              <a:t>Nguyên nhân: 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743199"/>
            <a:ext cx="6792509" cy="2209801"/>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142327"/>
            <a:ext cx="6553198" cy="1277273"/>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Lượng mưa trung bình năm lớn: từ 1500 - 2000 mm/năm.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a:t>
            </a:r>
            <a:r>
              <a:rPr lang="nl-NL" sz="2400" dirty="0">
                <a:latin typeface="Cambria" pitchFamily="18" charset="0"/>
                <a:ea typeface="Cambria" pitchFamily="18" charset="0"/>
              </a:rPr>
              <a:t>ộ ẩm không khí cao, trên 80%.</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5553</TotalTime>
  <Words>2673</Words>
  <Application>Microsoft Office PowerPoint</Application>
  <PresentationFormat>On-screen Show (4:3)</PresentationFormat>
  <Paragraphs>258</Paragraphs>
  <Slides>29</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Cambria</vt:lpstr>
      <vt:lpstr>Times New Roman</vt:lpstr>
      <vt:lpstr>Office Theme</vt:lpstr>
      <vt:lpstr>KHỞI ĐỘNG</vt:lpstr>
      <vt:lpstr>ĐẶC ĐIỂM KHÍ HẬU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FPT</cp:lastModifiedBy>
  <cp:revision>411</cp:revision>
  <dcterms:created xsi:type="dcterms:W3CDTF">2016-02-15T14:28:12Z</dcterms:created>
  <dcterms:modified xsi:type="dcterms:W3CDTF">2024-10-26T03:48:16Z</dcterms:modified>
</cp:coreProperties>
</file>