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64" r:id="rId2"/>
    <p:sldId id="279" r:id="rId3"/>
    <p:sldId id="280" r:id="rId4"/>
    <p:sldId id="281" r:id="rId5"/>
    <p:sldId id="337" r:id="rId6"/>
    <p:sldId id="326" r:id="rId7"/>
    <p:sldId id="327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38" r:id="rId16"/>
    <p:sldId id="339" r:id="rId17"/>
    <p:sldId id="324" r:id="rId18"/>
  </p:sldIdLst>
  <p:sldSz cx="9144000" cy="5143500" type="screen16x9"/>
  <p:notesSz cx="6858000" cy="9144000"/>
  <p:embeddedFontLst>
    <p:embeddedFont>
      <p:font typeface="Epilogue" charset="0"/>
      <p:regular r:id="rId20"/>
      <p:bold r:id="rId21"/>
      <p:italic r:id="rId22"/>
      <p:boldItalic r:id="rId23"/>
    </p:embeddedFont>
    <p:embeddedFont>
      <p:font typeface="Nunito Light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333333"/>
    <a:srgbClr val="FFFFFF"/>
    <a:srgbClr val="F7D8BF"/>
    <a:srgbClr val="FFF2E5"/>
    <a:srgbClr val="000066"/>
    <a:srgbClr val="008000"/>
    <a:srgbClr val="F5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760969-514B-48A3-B394-3874119D5D13}">
  <a:tblStyle styleId="{83760969-514B-48A3-B394-3874119D5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F6F28E-766A-4646-88AF-5AC963CF73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9" autoAdjust="0"/>
    <p:restoredTop sz="94343" autoAdjust="0"/>
  </p:normalViewPr>
  <p:slideViewPr>
    <p:cSldViewPr snapToGrid="0">
      <p:cViewPr>
        <p:scale>
          <a:sx n="94" d="100"/>
          <a:sy n="94" d="100"/>
        </p:scale>
        <p:origin x="-37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763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3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713225" y="1376550"/>
            <a:ext cx="5125500" cy="23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☐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496063" y="3550096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1495837" y="1786032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1495838" y="1396350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1496068" y="3160415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October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October 30,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9" Type="http://schemas.openxmlformats.org/officeDocument/2006/relationships/image" Target="../media/image19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9" Type="http://schemas.openxmlformats.org/officeDocument/2006/relationships/image" Target="../media/image19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22126" y="1219981"/>
            <a:ext cx="602739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ĐẾN BUỔI HỌC MỚI!</a:t>
            </a:r>
            <a:endParaRPr lang="en-US" sz="40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sp>
        <p:nvSpPr>
          <p:cNvPr id="3" name="Pentagon 2"/>
          <p:cNvSpPr/>
          <p:nvPr/>
        </p:nvSpPr>
        <p:spPr>
          <a:xfrm>
            <a:off x="368300" y="965201"/>
            <a:ext cx="1968500" cy="5588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1. Cấu tạo</a:t>
            </a:r>
          </a:p>
        </p:txBody>
      </p:sp>
      <p:pic>
        <p:nvPicPr>
          <p:cNvPr id="2050" name="Picture 2" descr="https://smartliving.vn/wp-content/uploads/2021/09/cong-to-wifi-zmai-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387475"/>
            <a:ext cx="3195638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563518" y="1206501"/>
            <a:ext cx="2297017" cy="817807"/>
            <a:chOff x="5563518" y="1206501"/>
            <a:chExt cx="2297017" cy="817807"/>
          </a:xfrm>
        </p:grpSpPr>
        <p:sp>
          <p:nvSpPr>
            <p:cNvPr id="19" name="Rounded Rectangle 18"/>
            <p:cNvSpPr/>
            <p:nvPr/>
          </p:nvSpPr>
          <p:spPr>
            <a:xfrm>
              <a:off x="6963424" y="1206501"/>
              <a:ext cx="897111" cy="635000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Vỏ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>
              <a:endCxn id="19" idx="1"/>
            </p:cNvCxnSpPr>
            <p:nvPr/>
          </p:nvCxnSpPr>
          <p:spPr>
            <a:xfrm flipV="1">
              <a:off x="5563518" y="1524001"/>
              <a:ext cx="1399906" cy="50030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84501" y="2172034"/>
            <a:ext cx="2706150" cy="978789"/>
            <a:chOff x="984501" y="2172034"/>
            <a:chExt cx="2706150" cy="978789"/>
          </a:xfrm>
        </p:grpSpPr>
        <p:sp>
          <p:nvSpPr>
            <p:cNvPr id="20" name="Rounded Rectangle 19"/>
            <p:cNvSpPr/>
            <p:nvPr/>
          </p:nvSpPr>
          <p:spPr>
            <a:xfrm>
              <a:off x="984501" y="2172034"/>
              <a:ext cx="1575412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Màn hình hiển </a:t>
              </a:r>
              <a:r>
                <a:rPr lang="en-US" sz="2000" smtClean="0">
                  <a:solidFill>
                    <a:srgbClr val="000000"/>
                  </a:solidFill>
                </a:rPr>
                <a:t>thị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20" idx="3"/>
            </p:cNvCxnSpPr>
            <p:nvPr/>
          </p:nvCxnSpPr>
          <p:spPr>
            <a:xfrm>
              <a:off x="2559913" y="2661429"/>
              <a:ext cx="1130738" cy="15888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737253" y="3065287"/>
            <a:ext cx="2973548" cy="1110106"/>
            <a:chOff x="4737253" y="3065287"/>
            <a:chExt cx="2973548" cy="1110106"/>
          </a:xfrm>
        </p:grpSpPr>
        <p:sp>
          <p:nvSpPr>
            <p:cNvPr id="21" name="Rounded Rectangle 20"/>
            <p:cNvSpPr/>
            <p:nvPr/>
          </p:nvSpPr>
          <p:spPr>
            <a:xfrm>
              <a:off x="6364011" y="3065287"/>
              <a:ext cx="1346790" cy="978789"/>
            </a:xfrm>
            <a:prstGeom prst="roundRect">
              <a:avLst>
                <a:gd name="adj" fmla="val 15635"/>
              </a:avLst>
            </a:prstGeom>
            <a:solidFill>
              <a:srgbClr val="FFFFFF"/>
            </a:solidFill>
            <a:ln w="127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Các cực nối </a:t>
              </a:r>
              <a:r>
                <a:rPr lang="en-US" sz="2000" smtClean="0">
                  <a:solidFill>
                    <a:srgbClr val="000000"/>
                  </a:solidFill>
                </a:rPr>
                <a:t>điện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endCxn id="21" idx="1"/>
            </p:cNvCxnSpPr>
            <p:nvPr/>
          </p:nvCxnSpPr>
          <p:spPr>
            <a:xfrm flipV="1">
              <a:off x="4737253" y="3554682"/>
              <a:ext cx="1626758" cy="62071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734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8025" y="1688680"/>
            <a:ext cx="1560264" cy="553998"/>
            <a:chOff x="1943100" y="2886619"/>
            <a:chExt cx="1560264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15602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772424" y="2242678"/>
            <a:ext cx="3887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Nối nguồn điện với cực nối điện đầu vào của công tơ điện qua một cầu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772424" y="3770758"/>
            <a:ext cx="388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ối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phụ tải điện với cực nối điện đầu ra của công tơ điện.</a:t>
            </a:r>
          </a:p>
        </p:txBody>
      </p:sp>
      <p:pic>
        <p:nvPicPr>
          <p:cNvPr id="3074" name="Picture 2" descr="https://bizweb.dktcdn.net/100/445/560/articles/dds1946-2m-elecnova.png?v=1677416050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34" y="1292902"/>
            <a:ext cx="2118386" cy="34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581650" y="756773"/>
            <a:ext cx="3148682" cy="1106535"/>
            <a:chOff x="5581650" y="756773"/>
            <a:chExt cx="3148682" cy="1106535"/>
          </a:xfrm>
        </p:grpSpPr>
        <p:sp>
          <p:nvSpPr>
            <p:cNvPr id="17" name="Rounded Rectangle 16"/>
            <p:cNvSpPr/>
            <p:nvPr/>
          </p:nvSpPr>
          <p:spPr>
            <a:xfrm>
              <a:off x="6943456" y="756773"/>
              <a:ext cx="1786876" cy="1040979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Cực nối điện đầu vào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>
              <a:endCxn id="17" idx="1"/>
            </p:cNvCxnSpPr>
            <p:nvPr/>
          </p:nvCxnSpPr>
          <p:spPr>
            <a:xfrm flipV="1">
              <a:off x="5581650" y="1277263"/>
              <a:ext cx="1361806" cy="53612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7" idx="1"/>
            </p:cNvCxnSpPr>
            <p:nvPr/>
          </p:nvCxnSpPr>
          <p:spPr>
            <a:xfrm flipV="1">
              <a:off x="6176963" y="1277263"/>
              <a:ext cx="766493" cy="58604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81650" y="3029188"/>
            <a:ext cx="2766589" cy="1394757"/>
            <a:chOff x="5581650" y="3029188"/>
            <a:chExt cx="2766589" cy="1394757"/>
          </a:xfrm>
        </p:grpSpPr>
        <p:sp>
          <p:nvSpPr>
            <p:cNvPr id="27" name="Rounded Rectangle 26"/>
            <p:cNvSpPr/>
            <p:nvPr/>
          </p:nvSpPr>
          <p:spPr>
            <a:xfrm>
              <a:off x="6759120" y="3029188"/>
              <a:ext cx="1589119" cy="1040979"/>
            </a:xfrm>
            <a:prstGeom prst="roundRect">
              <a:avLst>
                <a:gd name="adj" fmla="val 20137"/>
              </a:avLst>
            </a:prstGeom>
            <a:solidFill>
              <a:srgbClr val="FFFFFF"/>
            </a:solidFill>
            <a:ln w="127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Cực nối điện đầu ra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>
              <a:endCxn id="27" idx="1"/>
            </p:cNvCxnSpPr>
            <p:nvPr/>
          </p:nvCxnSpPr>
          <p:spPr>
            <a:xfrm flipV="1">
              <a:off x="6146800" y="3549678"/>
              <a:ext cx="612320" cy="87426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7" idx="1"/>
            </p:cNvCxnSpPr>
            <p:nvPr/>
          </p:nvCxnSpPr>
          <p:spPr>
            <a:xfrm flipV="1">
              <a:off x="5581650" y="3549678"/>
              <a:ext cx="1177470" cy="78536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14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90912" y="1606340"/>
            <a:ext cx="7362175" cy="553998"/>
            <a:chOff x="1943099" y="2886619"/>
            <a:chExt cx="7362175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Xác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định lượng điện năng tiêu thụ của phụ tải điện.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573513" y="2242678"/>
            <a:ext cx="661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Ghi chỉ số trên màn hình của công tơ điện trước khi đóng cầu dao.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600724" y="3258341"/>
            <a:ext cx="661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Ghi chỉ số trên màn hình hiển thị của công tơ điện sau khi đóng cầu dao một khoảng thời gian nhất định.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600724" y="4274004"/>
            <a:ext cx="6612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Tính lượng điện năng tiêu thụ của phụ tải điện.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92269" y="2343145"/>
            <a:ext cx="1012277" cy="28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49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7EDDD"/>
              </a:clrFrom>
              <a:clrTo>
                <a:srgbClr val="D7E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6" t="36924" r="32456" b="7999"/>
          <a:stretch/>
        </p:blipFill>
        <p:spPr>
          <a:xfrm>
            <a:off x="4461831" y="1166001"/>
            <a:ext cx="3744118" cy="33909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74771" y="1166001"/>
            <a:ext cx="3289606" cy="339090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Hình 2.3a và hình 2.3b lần lượt là hình ảnh công tơ điện của một hộ gia đình vào 1/7/2023 và 1/8/2023. Tính lượng điện năng tiêu thị của hộ gia đình đó trong tháng 7.</a:t>
            </a:r>
          </a:p>
        </p:txBody>
      </p:sp>
      <p:pic>
        <p:nvPicPr>
          <p:cNvPr id="1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rcRect/>
          <a:stretch>
            <a:fillRect/>
          </a:stretch>
        </p:blipFill>
        <p:spPr>
          <a:xfrm>
            <a:off x="2771198" y="4113879"/>
            <a:ext cx="1046604" cy="8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37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74771" y="1166001"/>
            <a:ext cx="3289606" cy="339090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Hình 2.3a và hình 2.3b lần lượt là hình ảnh công tơ điện của một hộ gia đình vào 1/7/2023 và 1/8/2023. Tính lượng điện năng tiêu thị của hộ gia đình đó trong tháng 7.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31166" y="1311758"/>
            <a:ext cx="4045176" cy="1170799"/>
            <a:chOff x="5283517" y="3041928"/>
            <a:chExt cx="4045176" cy="1170799"/>
          </a:xfrm>
        </p:grpSpPr>
        <p:sp>
          <p:nvSpPr>
            <p:cNvPr id="7" name="Rounded Rectangle 6"/>
            <p:cNvSpPr/>
            <p:nvPr/>
          </p:nvSpPr>
          <p:spPr>
            <a:xfrm>
              <a:off x="6101394" y="3041928"/>
              <a:ext cx="3227299" cy="1170799"/>
            </a:xfrm>
            <a:prstGeom prst="roundRect">
              <a:avLst>
                <a:gd name="adj" fmla="val 1756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Lượng điện năng tiêu </a:t>
              </a:r>
              <a:r>
                <a:rPr lang="vi-VN" sz="2000" smtClean="0">
                  <a:solidFill>
                    <a:srgbClr val="000000"/>
                  </a:solidFill>
                </a:rPr>
                <a:t>thụ</a:t>
              </a:r>
              <a:r>
                <a:rPr lang="en-US" sz="2000" smtClean="0">
                  <a:solidFill>
                    <a:srgbClr val="000000"/>
                  </a:solidFill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smtClean="0">
                  <a:solidFill>
                    <a:srgbClr val="000000"/>
                  </a:solidFill>
                </a:rPr>
                <a:t>695,8-198,8=497kWh</a:t>
              </a: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283517" y="3373094"/>
              <a:ext cx="684213" cy="508468"/>
            </a:xfrm>
            <a:prstGeom prst="rightArrow">
              <a:avLst>
                <a:gd name="adj1" fmla="val 50000"/>
                <a:gd name="adj2" fmla="val 6124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ttps://static.vecteezy.com/system/resources/previews/003/098/854/non_2x/saving-energy-for-environment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55" y="2804995"/>
            <a:ext cx="3236574" cy="21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rcRect/>
          <a:stretch>
            <a:fillRect/>
          </a:stretch>
        </p:blipFill>
        <p:spPr>
          <a:xfrm>
            <a:off x="2771198" y="4113879"/>
            <a:ext cx="1046604" cy="8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91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42240" y="3362960"/>
            <a:ext cx="55880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4000" y="2164080"/>
            <a:ext cx="55880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06400"/>
            <a:ext cx="647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LUYỆN TẬP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8595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1: 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đo lượng điện năng tiêu thụ của phụ tải điện, người ta sử dụng dụng cụ đo điện nào? 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A. Đồng hồ vạn năng hiển thị kim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 Đồng hồ vạn năng hiển thị số 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C. Công tơ điện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 Ampe kìm 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 Nội dung nào sau đây 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 thuộc bước xác định điện năng tiêu thụ của phụ tải điện? 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A. Ghi chỉ số trên màn hình hiển thị của công tơ điện trước khi đóng cầu dao 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B. Nối nguồn điện với cực nối điện đầu vào của công tơ điện qua một cầu dao 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C. Ghi chỉ số trên màn hình hiển thị của công tơ điện sau khi đóng cầu dao một khoảng thời gian xác định 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D. Tính lượng điện năng tiêu thụ của phụ tải điện </a:t>
            </a:r>
          </a:p>
        </p:txBody>
      </p:sp>
    </p:spTree>
    <p:extLst>
      <p:ext uri="{BB962C8B-B14F-4D97-AF65-F5344CB8AC3E}">
        <p14:creationId xmlns:p14="http://schemas.microsoft.com/office/powerpoint/2010/main" val="39118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82880" y="2783840"/>
            <a:ext cx="55880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59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ảnh công tơ điện của một hộ gia đình vào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/202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298 kWh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/202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595 kWh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Lượng điện năng tiêu thụ của hộ gia đình đó trong tháng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>
              <a:buAutoNum type="alphaUcPeriod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198 kWh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95 kWh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297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kWh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kWh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0842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75565" y="933691"/>
            <a:ext cx="4792869" cy="1504708"/>
            <a:chOff x="1293792" y="778340"/>
            <a:chExt cx="4792869" cy="1504708"/>
          </a:xfrm>
        </p:grpSpPr>
        <p:sp>
          <p:nvSpPr>
            <p:cNvPr id="7" name="Rounded Rectangle 6"/>
            <p:cNvSpPr/>
            <p:nvPr/>
          </p:nvSpPr>
          <p:spPr>
            <a:xfrm>
              <a:off x="1293792" y="1144799"/>
              <a:ext cx="4792869" cy="1138249"/>
            </a:xfrm>
            <a:prstGeom prst="roundRect">
              <a:avLst>
                <a:gd name="adj" fmla="val 16172"/>
              </a:avLst>
            </a:prstGeom>
            <a:solidFill>
              <a:srgbClr val="FFFFFF"/>
            </a:solidFill>
            <a:ln w="12700">
              <a:solidFill>
                <a:srgbClr val="333333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Tìm </a:t>
              </a:r>
              <a:r>
                <a:rPr lang="en-US" sz="2000">
                  <a:solidFill>
                    <a:srgbClr val="000000"/>
                  </a:solidFill>
                </a:rPr>
                <a:t>hiểu và chia sẻ về một loại đồng hồ đo điện dùng trong gia đình em.</a:t>
              </a:r>
              <a:endParaRPr lang="vi-VN" sz="2000">
                <a:solidFill>
                  <a:srgbClr val="00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0930" y="778340"/>
              <a:ext cx="938592" cy="509317"/>
            </a:xfrm>
            <a:prstGeom prst="rect">
              <a:avLst/>
            </a:prstGeom>
          </p:spPr>
        </p:pic>
      </p:grpSp>
      <p:pic>
        <p:nvPicPr>
          <p:cNvPr id="30722" name="Picture 2" descr="https://bizweb.dktcdn.net/100/377/070/products/c13dbf3f2e1ed3fd3c8606f1853078f9.jpg?v=1679036943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9" y="2797583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nshopvn.com/wp-content/uploads/2019/03/dong-ho-do-dien-dt-9205a-j5sq-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14" y="2877566"/>
            <a:ext cx="1895905" cy="1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giaiphapdokiem.vn/wp-content/uploads/2021/07/dong-ho-do-dien-da-nang-sanwa-cd800a-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38" y="2712640"/>
            <a:ext cx="2054857" cy="20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s://codienhaiau.com/wp-content/uploads/2020/07/Dong-ho-do-da-nang-Selec-MFM384-R-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0" y="2877566"/>
            <a:ext cx="1725004" cy="17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95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0842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9775" y="2039770"/>
            <a:ext cx="7715250" cy="2600810"/>
          </a:xfrm>
          <a:prstGeom prst="roundRect">
            <a:avLst>
              <a:gd name="adj" fmla="val 9255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9732" r="12994" b="11109"/>
          <a:stretch/>
        </p:blipFill>
        <p:spPr>
          <a:xfrm>
            <a:off x="1669335" y="2179109"/>
            <a:ext cx="5805329" cy="232213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53433" y="1927630"/>
            <a:ext cx="1328825" cy="502957"/>
          </a:xfrm>
          <a:prstGeom prst="wedgeRoundRectCallout">
            <a:avLst>
              <a:gd name="adj1" fmla="val 43192"/>
              <a:gd name="adj2" fmla="val 98883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a. </a:t>
            </a:r>
            <a:r>
              <a:rPr lang="en-US" sz="2000">
                <a:solidFill>
                  <a:srgbClr val="000000"/>
                </a:solidFill>
              </a:rPr>
              <a:t>Vôn kế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578101" y="4257423"/>
            <a:ext cx="1515558" cy="502957"/>
          </a:xfrm>
          <a:prstGeom prst="wedgeRoundRectCallout">
            <a:avLst>
              <a:gd name="adj1" fmla="val 37326"/>
              <a:gd name="adj2" fmla="val -118273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b. </a:t>
            </a:r>
            <a:r>
              <a:rPr lang="en-US" sz="2000">
                <a:solidFill>
                  <a:srgbClr val="000000"/>
                </a:solidFill>
              </a:rPr>
              <a:t>Ampe kế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191190" y="2241020"/>
            <a:ext cx="1680659" cy="502957"/>
          </a:xfrm>
          <a:prstGeom prst="wedgeRoundRectCallout">
            <a:avLst>
              <a:gd name="adj1" fmla="val -44002"/>
              <a:gd name="adj2" fmla="val 87204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d</a:t>
            </a:r>
            <a:r>
              <a:rPr lang="en-US" sz="2000" smtClean="0">
                <a:solidFill>
                  <a:srgbClr val="000000"/>
                </a:solidFill>
              </a:rPr>
              <a:t>. </a:t>
            </a:r>
            <a:r>
              <a:rPr lang="en-US" sz="2000">
                <a:solidFill>
                  <a:srgbClr val="000000"/>
                </a:solidFill>
              </a:rPr>
              <a:t>Ampe </a:t>
            </a:r>
            <a:r>
              <a:rPr lang="en-US" sz="2000" smtClean="0">
                <a:solidFill>
                  <a:srgbClr val="000000"/>
                </a:solidFill>
              </a:rPr>
              <a:t>kìm</a:t>
            </a: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8294" y="904307"/>
            <a:ext cx="6627412" cy="1015663"/>
            <a:chOff x="-1518332" y="1552640"/>
            <a:chExt cx="6627412" cy="1015663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-1465943" y="1552640"/>
              <a:ext cx="657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Nêu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tên các dụng cụ đo điện ở Hình 2.1. Mỗi dụng cụ đo điện đó có thể đo được những đại lượng nào?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8332" y="1607499"/>
              <a:ext cx="532494" cy="498217"/>
            </a:xfrm>
            <a:prstGeom prst="rect">
              <a:avLst/>
            </a:prstGeom>
          </p:spPr>
        </p:pic>
      </p:grpSp>
      <p:sp>
        <p:nvSpPr>
          <p:cNvPr id="15" name="Rounded Rectangular Callout 14"/>
          <p:cNvSpPr/>
          <p:nvPr/>
        </p:nvSpPr>
        <p:spPr>
          <a:xfrm>
            <a:off x="4432301" y="1397474"/>
            <a:ext cx="2607758" cy="502957"/>
          </a:xfrm>
          <a:prstGeom prst="wedgeRoundRectCallout">
            <a:avLst>
              <a:gd name="adj1" fmla="val 1122"/>
              <a:gd name="adj2" fmla="val 103933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c. Đồng </a:t>
            </a:r>
            <a:r>
              <a:rPr lang="en-US" sz="2000">
                <a:solidFill>
                  <a:srgbClr val="000000"/>
                </a:solidFill>
              </a:rPr>
              <a:t>hồ vạn năng</a:t>
            </a:r>
          </a:p>
        </p:txBody>
      </p:sp>
    </p:spTree>
    <p:extLst>
      <p:ext uri="{BB962C8B-B14F-4D97-AF65-F5344CB8AC3E}">
        <p14:creationId xmlns:p14="http://schemas.microsoft.com/office/powerpoint/2010/main" val="25256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9733" r="69429" b="26454"/>
          <a:stretch/>
        </p:blipFill>
        <p:spPr>
          <a:xfrm flipH="1">
            <a:off x="6029063" y="146614"/>
            <a:ext cx="2077165" cy="259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t="29732" r="51457" b="24141"/>
          <a:stretch/>
        </p:blipFill>
        <p:spPr>
          <a:xfrm flipH="1">
            <a:off x="679441" y="1917700"/>
            <a:ext cx="2219596" cy="272791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739900" y="546100"/>
            <a:ext cx="3136900" cy="1371600"/>
          </a:xfrm>
          <a:prstGeom prst="wedgeRoundRectCallout">
            <a:avLst>
              <a:gd name="adj1" fmla="val 78373"/>
              <a:gd name="adj2" fmla="val -870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a. </a:t>
            </a:r>
            <a:r>
              <a:rPr lang="en-US" sz="2000" b="1" smtClean="0">
                <a:solidFill>
                  <a:srgbClr val="000000"/>
                </a:solidFill>
              </a:rPr>
              <a:t>Vôn </a:t>
            </a:r>
            <a:r>
              <a:rPr lang="en-US" sz="2000" b="1">
                <a:solidFill>
                  <a:srgbClr val="000000"/>
                </a:solidFill>
              </a:rPr>
              <a:t>kế</a:t>
            </a:r>
            <a:r>
              <a:rPr lang="en-US" sz="2000">
                <a:solidFill>
                  <a:srgbClr val="000000"/>
                </a:solidFill>
              </a:rPr>
              <a:t>: Đo điện áp của dòng điện.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51300" y="3196751"/>
            <a:ext cx="3340100" cy="1371600"/>
          </a:xfrm>
          <a:prstGeom prst="wedgeRoundRectCallout">
            <a:avLst>
              <a:gd name="adj1" fmla="val -73719"/>
              <a:gd name="adj2" fmla="val -37907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b</a:t>
            </a:r>
            <a:r>
              <a:rPr lang="en-US" sz="2000" smtClean="0">
                <a:solidFill>
                  <a:srgbClr val="000000"/>
                </a:solidFill>
              </a:rPr>
              <a:t>. </a:t>
            </a:r>
            <a:r>
              <a:rPr lang="vi-VN" sz="2000" b="1">
                <a:solidFill>
                  <a:srgbClr val="000000"/>
                </a:solidFill>
              </a:rPr>
              <a:t>Ampe kế</a:t>
            </a:r>
            <a:r>
              <a:rPr lang="vi-VN" sz="2000">
                <a:solidFill>
                  <a:srgbClr val="000000"/>
                </a:solidFill>
              </a:rPr>
              <a:t>: Đo cường độ dòng điện.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350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 t="29732" r="30571" b="23866"/>
          <a:stretch/>
        </p:blipFill>
        <p:spPr>
          <a:xfrm>
            <a:off x="6003106" y="808295"/>
            <a:ext cx="2505894" cy="2743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5" t="29732" r="12994" b="23219"/>
          <a:stretch/>
        </p:blipFill>
        <p:spPr>
          <a:xfrm>
            <a:off x="596900" y="2171700"/>
            <a:ext cx="1856345" cy="244168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23900" y="334538"/>
            <a:ext cx="5448300" cy="1468861"/>
          </a:xfrm>
          <a:prstGeom prst="wedgeRoundRectCallout">
            <a:avLst>
              <a:gd name="adj1" fmla="val 60890"/>
              <a:gd name="adj2" fmla="val -930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c</a:t>
            </a:r>
            <a:r>
              <a:rPr lang="en-US" sz="2000" smtClean="0">
                <a:solidFill>
                  <a:srgbClr val="000000"/>
                </a:solidFill>
              </a:rPr>
              <a:t>. </a:t>
            </a:r>
            <a:r>
              <a:rPr lang="vi-VN" sz="2000" b="1" smtClean="0">
                <a:solidFill>
                  <a:srgbClr val="000000"/>
                </a:solidFill>
              </a:rPr>
              <a:t>Đồng </a:t>
            </a:r>
            <a:r>
              <a:rPr lang="vi-VN" sz="2000" b="1">
                <a:solidFill>
                  <a:srgbClr val="000000"/>
                </a:solidFill>
              </a:rPr>
              <a:t>hồ vạn năng</a:t>
            </a:r>
            <a:r>
              <a:rPr lang="vi-VN" sz="2000">
                <a:solidFill>
                  <a:srgbClr val="000000"/>
                </a:solidFill>
              </a:rPr>
              <a:t>: Đo các đại lượng khác nhau như điện áp, cường độ dòng điện, điện trở, tần số,…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22637" y="3694508"/>
            <a:ext cx="5140263" cy="1096676"/>
          </a:xfrm>
          <a:prstGeom prst="wedgeRoundRectCallout">
            <a:avLst>
              <a:gd name="adj1" fmla="val -58938"/>
              <a:gd name="adj2" fmla="val -55358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0000"/>
                </a:solidFill>
              </a:rPr>
              <a:t>d. </a:t>
            </a:r>
            <a:r>
              <a:rPr lang="vi-VN" sz="2000" b="1" smtClean="0">
                <a:solidFill>
                  <a:srgbClr val="000000"/>
                </a:solidFill>
              </a:rPr>
              <a:t>Ampe </a:t>
            </a:r>
            <a:r>
              <a:rPr lang="vi-VN" sz="2000" b="1">
                <a:solidFill>
                  <a:srgbClr val="000000"/>
                </a:solidFill>
              </a:rPr>
              <a:t>kìm</a:t>
            </a:r>
            <a:r>
              <a:rPr lang="vi-VN" sz="2000">
                <a:solidFill>
                  <a:srgbClr val="000000"/>
                </a:solidFill>
              </a:rPr>
              <a:t>: Đo cường độ dòng điện xoay chiều, đo điện áp, điện trở, tần số,…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52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2" y="863217"/>
            <a:ext cx="72768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rgbClr val="C00000"/>
                </a:solidFill>
              </a:rPr>
              <a:t>BÀI 2: DỤNG CỤ </a:t>
            </a:r>
            <a:endParaRPr lang="en-US" sz="45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 dirty="0" smtClean="0">
                <a:solidFill>
                  <a:srgbClr val="C00000"/>
                </a:solidFill>
              </a:rPr>
              <a:t>ĐO </a:t>
            </a:r>
            <a:r>
              <a:rPr lang="vi-VN" sz="4500" b="1" dirty="0">
                <a:solidFill>
                  <a:srgbClr val="C00000"/>
                </a:solidFill>
              </a:rPr>
              <a:t>ĐIỆN CƠ BẢN</a:t>
            </a:r>
            <a:endParaRPr lang="en-US" sz="4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Google Shape;599;p36"/>
          <p:cNvCxnSpPr>
            <a:stCxn id="595" idx="2"/>
            <a:endCxn id="591" idx="0"/>
          </p:cNvCxnSpPr>
          <p:nvPr/>
        </p:nvCxnSpPr>
        <p:spPr>
          <a:xfrm rot="-5400000" flipH="1">
            <a:off x="1910825" y="1457440"/>
            <a:ext cx="1113900" cy="2862300"/>
          </a:xfrm>
          <a:prstGeom prst="bentConnector3">
            <a:avLst>
              <a:gd name="adj1" fmla="val 672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36"/>
          <p:cNvCxnSpPr>
            <a:stCxn id="591" idx="3"/>
            <a:endCxn id="598" idx="1"/>
          </p:cNvCxnSpPr>
          <p:nvPr/>
        </p:nvCxnSpPr>
        <p:spPr>
          <a:xfrm rot="10800000" flipH="1">
            <a:off x="4228175" y="1915115"/>
            <a:ext cx="687600" cy="194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80396"/>
            <a:ext cx="7376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7375" y="1498540"/>
            <a:ext cx="3287509" cy="833100"/>
            <a:chOff x="707375" y="1498540"/>
            <a:chExt cx="3287509" cy="833100"/>
          </a:xfrm>
        </p:grpSpPr>
        <p:sp>
          <p:nvSpPr>
            <p:cNvPr id="595" name="Google Shape;595;p36"/>
            <p:cNvSpPr txBox="1"/>
            <p:nvPr/>
          </p:nvSpPr>
          <p:spPr>
            <a:xfrm>
              <a:off x="707375" y="1498540"/>
              <a:ext cx="658500" cy="833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lt1"/>
                  </a:solidFill>
                  <a:latin typeface="Arial" panose="020B0604020202020204" pitchFamily="34" charset="0"/>
                  <a:ea typeface="Epilogue"/>
                  <a:cs typeface="Arial" panose="020B0604020202020204" pitchFamily="34" charset="0"/>
                  <a:sym typeface="Epilogue"/>
                </a:rPr>
                <a:t>I</a:t>
              </a:r>
              <a:endParaRPr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494602" y="1676563"/>
              <a:ext cx="250028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500">
                  <a:latin typeface="Arial" panose="020B0604020202020204" pitchFamily="34" charset="0"/>
                  <a:cs typeface="Arial" panose="020B0604020202020204" pitchFamily="34" charset="0"/>
                </a:rPr>
                <a:t>Công tơ điện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883" y="3445565"/>
            <a:ext cx="3565292" cy="833100"/>
            <a:chOff x="662883" y="3445565"/>
            <a:chExt cx="3565292" cy="833100"/>
          </a:xfrm>
        </p:grpSpPr>
        <p:sp>
          <p:nvSpPr>
            <p:cNvPr id="591" name="Google Shape;591;p36"/>
            <p:cNvSpPr txBox="1"/>
            <p:nvPr/>
          </p:nvSpPr>
          <p:spPr>
            <a:xfrm>
              <a:off x="3569675" y="3445565"/>
              <a:ext cx="658500" cy="833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smtClean="0">
                  <a:solidFill>
                    <a:schemeClr val="lt1"/>
                  </a:solidFill>
                  <a:latin typeface="Arial" panose="020B0604020202020204" pitchFamily="34" charset="0"/>
                  <a:ea typeface="Epilogue"/>
                  <a:cs typeface="Arial" panose="020B0604020202020204" pitchFamily="34" charset="0"/>
                  <a:sym typeface="Epilogue"/>
                </a:rPr>
                <a:t>II</a:t>
              </a:r>
              <a:endParaRPr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662883" y="3623563"/>
              <a:ext cx="28244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smtClean="0">
                  <a:latin typeface="Arial" panose="020B0604020202020204" pitchFamily="34" charset="0"/>
                  <a:cs typeface="Arial" panose="020B0604020202020204" pitchFamily="34" charset="0"/>
                </a:rPr>
                <a:t>Đồng hồ vạn năng</a:t>
              </a:r>
              <a:endParaRPr lang="vi-VN" sz="2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15775" y="1291843"/>
            <a:ext cx="2716843" cy="1246495"/>
            <a:chOff x="4915775" y="1291843"/>
            <a:chExt cx="2716843" cy="1246495"/>
          </a:xfrm>
        </p:grpSpPr>
        <p:sp>
          <p:nvSpPr>
            <p:cNvPr id="598" name="Google Shape;598;p36"/>
            <p:cNvSpPr txBox="1"/>
            <p:nvPr/>
          </p:nvSpPr>
          <p:spPr>
            <a:xfrm>
              <a:off x="4915775" y="1498540"/>
              <a:ext cx="658500" cy="833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smtClean="0">
                  <a:solidFill>
                    <a:schemeClr val="lt1"/>
                  </a:solidFill>
                  <a:latin typeface="Arial" panose="020B0604020202020204" pitchFamily="34" charset="0"/>
                  <a:ea typeface="Epilogue"/>
                  <a:cs typeface="Arial" panose="020B0604020202020204" pitchFamily="34" charset="0"/>
                  <a:sym typeface="Epilogue"/>
                </a:rPr>
                <a:t>III</a:t>
              </a:r>
              <a:endParaRPr sz="25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5716731" y="1291843"/>
              <a:ext cx="191588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500">
                  <a:latin typeface="Arial" panose="020B0604020202020204" pitchFamily="34" charset="0"/>
                  <a:cs typeface="Arial" panose="020B0604020202020204" pitchFamily="34" charset="0"/>
                </a:rPr>
                <a:t>Ampe kìm (ampe kẹp)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840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1191224" y="2765328"/>
            <a:ext cx="39043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CÔNG TƠ ĐIỆN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2743201" y="1295971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5842" name="Picture 2" descr="https://vuanem.com/blog/wp-content/uploads/2023/01/xem-dong-ho-d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77" y="975394"/>
            <a:ext cx="2552154" cy="2991124"/>
          </a:xfrm>
          <a:prstGeom prst="roundRect">
            <a:avLst>
              <a:gd name="adj" fmla="val 7585"/>
            </a:avLst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810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500" y="1104900"/>
            <a:ext cx="5080000" cy="339090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Công tơ điện dùng để làm gì? Hãy phân loại công tơ điện.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Quan sát </a:t>
            </a: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vi-VN" sz="2000" smtClean="0">
                <a:solidFill>
                  <a:srgbClr val="000000"/>
                </a:solidFill>
              </a:rPr>
              <a:t>ình </a:t>
            </a:r>
            <a:r>
              <a:rPr lang="vi-VN" sz="2000">
                <a:solidFill>
                  <a:srgbClr val="000000"/>
                </a:solidFill>
              </a:rPr>
              <a:t>2.2 </a:t>
            </a:r>
            <a:r>
              <a:rPr lang="vi-VN" sz="2000" smtClean="0">
                <a:solidFill>
                  <a:srgbClr val="000000"/>
                </a:solidFill>
              </a:rPr>
              <a:t>và </a:t>
            </a:r>
            <a:r>
              <a:rPr lang="vi-VN" sz="2000">
                <a:solidFill>
                  <a:srgbClr val="000000"/>
                </a:solidFill>
              </a:rPr>
              <a:t>nêu cấu tạo của công tơ điện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en-US" sz="2000">
                <a:solidFill>
                  <a:srgbClr val="000000"/>
                </a:solidFill>
              </a:rPr>
              <a:t>Q</a:t>
            </a:r>
            <a:r>
              <a:rPr lang="vi-VN" sz="2000" smtClean="0">
                <a:solidFill>
                  <a:srgbClr val="000000"/>
                </a:solidFill>
              </a:rPr>
              <a:t>uan </a:t>
            </a:r>
            <a:r>
              <a:rPr lang="vi-VN" sz="2000">
                <a:solidFill>
                  <a:srgbClr val="000000"/>
                </a:solidFill>
              </a:rPr>
              <a:t>sát GV thực hành đo điện năng tiêu thụ bằng công tơ điện, sau đó nêu các bước thực hiện, lưu ý khi sử dụng.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9064" b="3210"/>
          <a:stretch/>
        </p:blipFill>
        <p:spPr>
          <a:xfrm>
            <a:off x="5930900" y="1104900"/>
            <a:ext cx="2505589" cy="3390900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76826">
            <a:off x="5293689" y="3957866"/>
            <a:ext cx="589554" cy="9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1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7346" y="1104900"/>
            <a:ext cx="3632200" cy="1015663"/>
            <a:chOff x="1943100" y="2886619"/>
            <a:chExt cx="3632200" cy="101566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363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Công dụng: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đo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lượng điện năng tiêu thụ của phụ tải điện.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97346" y="2171315"/>
            <a:ext cx="3632200" cy="553998"/>
            <a:chOff x="1943100" y="2886619"/>
            <a:chExt cx="3632200" cy="5539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100" y="2886619"/>
              <a:ext cx="363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Phân loại: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pic>
        <p:nvPicPr>
          <p:cNvPr id="1026" name="Picture 2" descr="https://bizweb.dktcdn.net/100/415/645/files/dong-ho-dien-1-pha-2-day-emic-cv140.jpg?v=16221927552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21" y="2725313"/>
            <a:ext cx="2601351" cy="20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azcdn.com/g/p/497d70732edf87e6068a39e4311fd832.png_720x720q8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4" b="97195" l="4306" r="90000">
                        <a14:foregroundMark x1="15972" y1="25245" x2="25833" y2="26928"/>
                        <a14:foregroundMark x1="14028" y1="26788" x2="13750" y2="72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72" y="2628504"/>
            <a:ext cx="2297031" cy="22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175577" y="2866771"/>
            <a:ext cx="1842748" cy="1003469"/>
          </a:xfrm>
          <a:prstGeom prst="wedgeRoundRectCallout">
            <a:avLst>
              <a:gd name="adj1" fmla="val 79752"/>
              <a:gd name="adj2" fmla="val -870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Công tơ điện dạng cơ.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870701" y="1578874"/>
            <a:ext cx="1828800" cy="1508514"/>
          </a:xfrm>
          <a:prstGeom prst="wedgeRoundRectCallout">
            <a:avLst>
              <a:gd name="adj1" fmla="val -78581"/>
              <a:gd name="adj2" fmla="val 50485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Công tơ điện </a:t>
            </a:r>
            <a:endParaRPr lang="en-US" sz="200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hiển </a:t>
            </a:r>
            <a:r>
              <a:rPr lang="vi-VN" sz="2000">
                <a:solidFill>
                  <a:srgbClr val="000000"/>
                </a:solidFill>
              </a:rPr>
              <a:t>thị </a:t>
            </a:r>
            <a:r>
              <a:rPr lang="vi-VN" sz="2000" smtClean="0">
                <a:solidFill>
                  <a:srgbClr val="000000"/>
                </a:solidFill>
              </a:rPr>
              <a:t>số</a:t>
            </a:r>
            <a:endParaRPr lang="en-US" sz="200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</a:rPr>
              <a:t>(điện </a:t>
            </a:r>
            <a:r>
              <a:rPr lang="vi-VN" sz="2000">
                <a:solidFill>
                  <a:srgbClr val="000000"/>
                </a:solidFill>
              </a:rPr>
              <a:t>tử). 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89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397</TotalTime>
  <Words>554</Words>
  <Application>Microsoft Office PowerPoint</Application>
  <PresentationFormat>On-screen Show (16:9)</PresentationFormat>
  <Paragraphs>74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Epilogue</vt:lpstr>
      <vt:lpstr>Wingdings</vt:lpstr>
      <vt:lpstr>Nunito Light</vt:lpstr>
      <vt:lpstr>Times New Roman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Energy and Power in Physics</dc:title>
  <dc:creator>NCC</dc:creator>
  <cp:lastModifiedBy>Administrator</cp:lastModifiedBy>
  <cp:revision>53</cp:revision>
  <dcterms:modified xsi:type="dcterms:W3CDTF">2024-10-30T08:14:53Z</dcterms:modified>
</cp:coreProperties>
</file>