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20"/>
  </p:notesMasterIdLst>
  <p:sldIdLst>
    <p:sldId id="264" r:id="rId2"/>
    <p:sldId id="340" r:id="rId3"/>
    <p:sldId id="337" r:id="rId4"/>
    <p:sldId id="326" r:id="rId5"/>
    <p:sldId id="332" r:id="rId6"/>
    <p:sldId id="289" r:id="rId7"/>
    <p:sldId id="291" r:id="rId8"/>
    <p:sldId id="292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34" r:id="rId17"/>
    <p:sldId id="311" r:id="rId18"/>
    <p:sldId id="324" r:id="rId19"/>
  </p:sldIdLst>
  <p:sldSz cx="9144000" cy="5143500" type="screen16x9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Epilogue" charset="0"/>
      <p:regular r:id="rId25"/>
      <p:bold r:id="rId26"/>
      <p:italic r:id="rId27"/>
      <p:boldItalic r:id="rId28"/>
    </p:embeddedFont>
    <p:embeddedFont>
      <p:font typeface="Nunito Light" pitchFamily="2" charset="0"/>
      <p:regular r:id="rId29"/>
      <p: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00"/>
    <a:srgbClr val="333333"/>
    <a:srgbClr val="FFFFFF"/>
    <a:srgbClr val="F7D8BF"/>
    <a:srgbClr val="FFF2E5"/>
    <a:srgbClr val="000066"/>
    <a:srgbClr val="008000"/>
    <a:srgbClr val="F5F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760969-514B-48A3-B394-3874119D5D13}">
  <a:tblStyle styleId="{83760969-514B-48A3-B394-3874119D5D1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F6F28E-766A-4646-88AF-5AC963CF73B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579" autoAdjust="0"/>
    <p:restoredTop sz="94343" autoAdjust="0"/>
  </p:normalViewPr>
  <p:slideViewPr>
    <p:cSldViewPr snapToGrid="0">
      <p:cViewPr>
        <p:scale>
          <a:sx n="94" d="100"/>
          <a:sy n="94" d="100"/>
        </p:scale>
        <p:origin x="-378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17635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54dda1946d_4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54dda1946d_4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8133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Wednesday, October 30,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0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Wednesday, October 30,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Wednesday, October 30,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"/>
          <p:cNvSpPr txBox="1">
            <a:spLocks noGrp="1"/>
          </p:cNvSpPr>
          <p:nvPr>
            <p:ph type="title"/>
          </p:nvPr>
        </p:nvSpPr>
        <p:spPr>
          <a:xfrm>
            <a:off x="713225" y="1376550"/>
            <a:ext cx="5125500" cy="23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7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☐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1"/>
          </p:nvPr>
        </p:nvSpPr>
        <p:spPr>
          <a:xfrm>
            <a:off x="1496063" y="3550096"/>
            <a:ext cx="6766500" cy="10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ubTitle" idx="2"/>
          </p:nvPr>
        </p:nvSpPr>
        <p:spPr>
          <a:xfrm>
            <a:off x="1495837" y="1786032"/>
            <a:ext cx="6766500" cy="10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subTitle" idx="3"/>
          </p:nvPr>
        </p:nvSpPr>
        <p:spPr>
          <a:xfrm>
            <a:off x="1495838" y="1396350"/>
            <a:ext cx="67665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Epilogue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ubTitle" idx="4"/>
          </p:nvPr>
        </p:nvSpPr>
        <p:spPr>
          <a:xfrm>
            <a:off x="1496068" y="3160415"/>
            <a:ext cx="67665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Epilogue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Wednesday, October 30,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Wednesday, October 30,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4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Wednesday, October 30,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Wednesday, October 30, 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Wednesday, October 30,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Wednesday, October 30,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Wednesday, October 30,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Wednesday, October 30,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October 30,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51" Type="http://schemas.openxmlformats.org/officeDocument/2006/relationships/image" Target="../media/image14.jpeg"/><Relationship Id="rId50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3" Type="http://schemas.openxmlformats.org/officeDocument/2006/relationships/image" Target="../media/image16.png"/><Relationship Id="rId49" Type="http://schemas.openxmlformats.org/officeDocument/2006/relationships/image" Target="../media/image192.svg"/><Relationship Id="rId5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722126" y="1219981"/>
            <a:ext cx="6027397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C00000"/>
                </a:solidFill>
              </a:rPr>
              <a:t>CHÀO ĐÓN CÁC EM </a:t>
            </a:r>
          </a:p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C00000"/>
                </a:solidFill>
              </a:rPr>
              <a:t>ĐẾN BUỔI HỌC MỚI!</a:t>
            </a:r>
            <a:endParaRPr lang="en-US" sz="4000" b="1" i="1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368299" y="965201"/>
            <a:ext cx="2672355" cy="558800"/>
          </a:xfrm>
          <a:prstGeom prst="homePlate">
            <a:avLst>
              <a:gd name="adj" fmla="val 42114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FFFFFF"/>
                </a:solidFill>
              </a:rPr>
              <a:t>2. Cách sử dụng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213198" y="965201"/>
            <a:ext cx="7362175" cy="553998"/>
            <a:chOff x="1943099" y="2886619"/>
            <a:chExt cx="7362175" cy="553998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0BE89C69-1BA8-2F2F-01BF-6D0FE11A63EB}"/>
                </a:ext>
              </a:extLst>
            </p:cNvPr>
            <p:cNvSpPr txBox="1"/>
            <p:nvPr/>
          </p:nvSpPr>
          <p:spPr>
            <a:xfrm>
              <a:off x="1943099" y="2886619"/>
              <a:ext cx="736217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vi-VN" sz="2000" b="1">
                  <a:latin typeface="Arial" panose="020B0604020202020204" pitchFamily="34" charset="0"/>
                  <a:cs typeface="Arial" panose="020B0604020202020204" pitchFamily="34" charset="0"/>
                </a:rPr>
                <a:t>Bước </a:t>
              </a:r>
              <a:r>
                <a:rPr lang="en-US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vi-VN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n-US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Tiến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hành 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đo</a:t>
              </a: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vi-VN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99F2CF33-BD32-103D-D3AC-F6099F5C4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882005">
              <a:off x="1971548" y="2993031"/>
              <a:ext cx="311902" cy="31190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0" y="24652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Đồng hồ vạn năng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544633" y="1654606"/>
            <a:ext cx="48837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Cắm 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y qu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đo màu đỏ vào giắc cắm V/</a:t>
            </a:r>
            <a:r>
              <a:rPr lang="el-GR" sz="2000">
                <a:latin typeface="Arial" panose="020B0604020202020204" pitchFamily="34" charset="0"/>
                <a:cs typeface="Arial" panose="020B0604020202020204" pitchFamily="34" charset="0"/>
              </a:rPr>
              <a:t>Ω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và dây 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qu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đo màu đen vào giắc cắm COM của đồng hồ.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544633" y="3239201"/>
            <a:ext cx="48837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Đặt hai đầu quy đo vào hai điểm cần đo điện áp xoay chiều.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0" t="18276" r="9320" b="6671"/>
          <a:stretch/>
        </p:blipFill>
        <p:spPr>
          <a:xfrm>
            <a:off x="5646057" y="1524001"/>
            <a:ext cx="2699656" cy="330646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44633" y="4330101"/>
            <a:ext cx="7362175" cy="553998"/>
            <a:chOff x="1943099" y="2886619"/>
            <a:chExt cx="7362175" cy="553998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0BE89C69-1BA8-2F2F-01BF-6D0FE11A63EB}"/>
                </a:ext>
              </a:extLst>
            </p:cNvPr>
            <p:cNvSpPr txBox="1"/>
            <p:nvPr/>
          </p:nvSpPr>
          <p:spPr>
            <a:xfrm>
              <a:off x="1943099" y="2886619"/>
              <a:ext cx="736217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vi-VN" sz="2000" b="1">
                  <a:latin typeface="Arial" panose="020B0604020202020204" pitchFamily="34" charset="0"/>
                  <a:cs typeface="Arial" panose="020B0604020202020204" pitchFamily="34" charset="0"/>
                </a:rPr>
                <a:t>Bước </a:t>
              </a: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vi-VN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n-US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Đọc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kết quả trên màn hiển thị.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99F2CF33-BD32-103D-D3AC-F6099F5C4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882005">
              <a:off x="1971548" y="2993031"/>
              <a:ext cx="311902" cy="311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87427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368299" y="965201"/>
            <a:ext cx="2672355" cy="558800"/>
          </a:xfrm>
          <a:prstGeom prst="homePlate">
            <a:avLst>
              <a:gd name="adj" fmla="val 42114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FFFFFF"/>
                </a:solidFill>
              </a:rPr>
              <a:t>2. Cách sử dụng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24930" y="2513650"/>
            <a:ext cx="7362175" cy="496996"/>
            <a:chOff x="1943099" y="2886619"/>
            <a:chExt cx="7362175" cy="496996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0BE89C69-1BA8-2F2F-01BF-6D0FE11A63EB}"/>
                </a:ext>
              </a:extLst>
            </p:cNvPr>
            <p:cNvSpPr txBox="1"/>
            <p:nvPr/>
          </p:nvSpPr>
          <p:spPr>
            <a:xfrm>
              <a:off x="1943099" y="2886619"/>
              <a:ext cx="7362175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vi-VN" sz="2000" b="1">
                  <a:latin typeface="Arial" panose="020B0604020202020204" pitchFamily="34" charset="0"/>
                  <a:cs typeface="Arial" panose="020B0604020202020204" pitchFamily="34" charset="0"/>
                </a:rPr>
                <a:t>Bước </a:t>
              </a: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vi-VN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vi-VN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99F2CF33-BD32-103D-D3AC-F6099F5C4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882005">
              <a:off x="1971548" y="2993031"/>
              <a:ext cx="311902" cy="31190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0" y="24652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Đồng hồ vạn năng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97719" y="1741826"/>
            <a:ext cx="4485869" cy="553998"/>
            <a:chOff x="2208399" y="1619740"/>
            <a:chExt cx="8971731" cy="110799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4" t="23772" r="30156" b="22687"/>
            <a:stretch/>
          </p:blipFill>
          <p:spPr>
            <a:xfrm>
              <a:off x="2208399" y="1696290"/>
              <a:ext cx="798997" cy="1014414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3102798" y="1619740"/>
              <a:ext cx="8077332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2000" b="1">
                  <a:solidFill>
                    <a:srgbClr val="7030A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b. Đo thông mạch dây dẫn </a:t>
              </a:r>
              <a:r>
                <a:rPr lang="en-US" sz="2000" b="1" smtClean="0">
                  <a:solidFill>
                    <a:srgbClr val="7030A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điện:</a:t>
              </a:r>
              <a:endParaRPr lang="en-US" sz="2000"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1009330" y="3069931"/>
            <a:ext cx="4274258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Chọn đại lượng đo và thang đo.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Vặn núm xoay sang chế độ đo thông mạch.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8" t="27162" r="9273" b="5896"/>
          <a:stretch/>
        </p:blipFill>
        <p:spPr>
          <a:xfrm>
            <a:off x="5660707" y="1654606"/>
            <a:ext cx="2682953" cy="311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563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368299" y="965201"/>
            <a:ext cx="2672355" cy="558800"/>
          </a:xfrm>
          <a:prstGeom prst="homePlate">
            <a:avLst>
              <a:gd name="adj" fmla="val 42114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FFFFFF"/>
                </a:solidFill>
              </a:rPr>
              <a:t>2. Cách sử dụng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40742" y="1631268"/>
            <a:ext cx="7362175" cy="553998"/>
            <a:chOff x="1943099" y="2886619"/>
            <a:chExt cx="7362175" cy="553998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0BE89C69-1BA8-2F2F-01BF-6D0FE11A63EB}"/>
                </a:ext>
              </a:extLst>
            </p:cNvPr>
            <p:cNvSpPr txBox="1"/>
            <p:nvPr/>
          </p:nvSpPr>
          <p:spPr>
            <a:xfrm>
              <a:off x="1943099" y="2886619"/>
              <a:ext cx="736217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vi-VN" sz="2000" b="1">
                  <a:latin typeface="Arial" panose="020B0604020202020204" pitchFamily="34" charset="0"/>
                  <a:cs typeface="Arial" panose="020B0604020202020204" pitchFamily="34" charset="0"/>
                </a:rPr>
                <a:t>Bước </a:t>
              </a:r>
              <a:r>
                <a:rPr lang="en-US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vi-VN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n-US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Tiến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hành 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đo</a:t>
              </a: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vi-VN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99F2CF33-BD32-103D-D3AC-F6099F5C4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882005">
              <a:off x="1971548" y="2993031"/>
              <a:ext cx="311902" cy="31190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0" y="24652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Đồng hồ vạn năng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540742" y="2264141"/>
            <a:ext cx="4999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Cắm dây que do màu đỏ vào giắc cắm V/</a:t>
            </a:r>
            <a:r>
              <a:rPr lang="el-GR" sz="2000">
                <a:latin typeface="Arial" panose="020B0604020202020204" pitchFamily="34" charset="0"/>
                <a:cs typeface="Arial" panose="020B0604020202020204" pitchFamily="34" charset="0"/>
              </a:rPr>
              <a:t>Ω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và dây cắm que do màu đen vào giắc cắm COM của đồng hồ vạn năng.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540742" y="3848736"/>
            <a:ext cx="4999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Đặt hai đầu quy đo vào hai đầu dây dẫn điện cần đo thông mạch.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8" t="27162" r="9273" b="5896"/>
          <a:stretch/>
        </p:blipFill>
        <p:spPr>
          <a:xfrm>
            <a:off x="5660707" y="1654606"/>
            <a:ext cx="2682953" cy="311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81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368299" y="965201"/>
            <a:ext cx="2672355" cy="558800"/>
          </a:xfrm>
          <a:prstGeom prst="homePlate">
            <a:avLst>
              <a:gd name="adj" fmla="val 42114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FFFFFF"/>
                </a:solidFill>
              </a:rPr>
              <a:t>2. Cách sử dụng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13313" y="1739434"/>
            <a:ext cx="7362175" cy="553998"/>
            <a:chOff x="1943099" y="2886619"/>
            <a:chExt cx="7362175" cy="553998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0BE89C69-1BA8-2F2F-01BF-6D0FE11A63EB}"/>
                </a:ext>
              </a:extLst>
            </p:cNvPr>
            <p:cNvSpPr txBox="1"/>
            <p:nvPr/>
          </p:nvSpPr>
          <p:spPr>
            <a:xfrm>
              <a:off x="1943099" y="2886619"/>
              <a:ext cx="736217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vi-VN" sz="2000" b="1">
                  <a:latin typeface="Arial" panose="020B0604020202020204" pitchFamily="34" charset="0"/>
                  <a:cs typeface="Arial" panose="020B0604020202020204" pitchFamily="34" charset="0"/>
                </a:rPr>
                <a:t>Bước </a:t>
              </a: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vi-VN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n-US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Đọc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kết quả 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đo</a:t>
              </a: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vi-VN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99F2CF33-BD32-103D-D3AC-F6099F5C4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882005">
              <a:off x="1971548" y="2993031"/>
              <a:ext cx="311902" cy="31190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0" y="24652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Đồng hồ vạn năng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879881" y="2427493"/>
            <a:ext cx="44666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Nếu dây dẫn điện không bị 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đứt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đồng hồ sẽ kêu tiếng “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bíp”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ếu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dây dẫn điện bị 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đứt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đồng hồ sẽ không kêu.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8" t="27162" r="9273" b="5896"/>
          <a:stretch/>
        </p:blipFill>
        <p:spPr>
          <a:xfrm>
            <a:off x="5660707" y="1654606"/>
            <a:ext cx="2682953" cy="311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461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368299" y="965201"/>
            <a:ext cx="2672355" cy="558800"/>
          </a:xfrm>
          <a:prstGeom prst="homePlate">
            <a:avLst>
              <a:gd name="adj" fmla="val 42114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FFFFFF"/>
                </a:solidFill>
              </a:rPr>
              <a:t>2. Cách sử dụng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0" y="24652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Đồng hồ vạn năng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07662" y="2960648"/>
            <a:ext cx="2516646" cy="1914701"/>
          </a:xfrm>
          <a:prstGeom prst="roundRect">
            <a:avLst>
              <a:gd name="adj" fmla="val 4475"/>
            </a:avLst>
          </a:prstGeom>
          <a:solidFill>
            <a:srgbClr val="FFFFFF"/>
          </a:solidFill>
          <a:ln w="19050">
            <a:solidFill>
              <a:srgbClr val="3333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thực hiện chức năng đo thông mạch khi mạch điện đang có điện.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63958" y="1804078"/>
            <a:ext cx="7016084" cy="723479"/>
          </a:xfrm>
          <a:prstGeom prst="roundRect">
            <a:avLst>
              <a:gd name="adj" fmla="val 13498"/>
            </a:avLst>
          </a:prstGeom>
          <a:solidFill>
            <a:srgbClr val="FFF2E5"/>
          </a:solidFill>
          <a:ln w="1905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 Ý</a:t>
            </a:r>
            <a:endParaRPr lang="vi-VN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703736" y="2527557"/>
            <a:ext cx="442905" cy="441723"/>
          </a:xfrm>
          <a:prstGeom prst="downArrow">
            <a:avLst>
              <a:gd name="adj1" fmla="val 52535"/>
              <a:gd name="adj2" fmla="val 5507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63958" y="2960647"/>
            <a:ext cx="1722462" cy="1914701"/>
          </a:xfrm>
          <a:prstGeom prst="roundRect">
            <a:avLst>
              <a:gd name="adj" fmla="val 4475"/>
            </a:avLst>
          </a:prstGeom>
          <a:solidFill>
            <a:srgbClr val="FFFFFF"/>
          </a:solidFill>
          <a:ln w="19050">
            <a:solidFill>
              <a:srgbClr val="3333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đúng thang đo khi sử dụng.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45550" y="2960648"/>
            <a:ext cx="1934492" cy="1914701"/>
          </a:xfrm>
          <a:prstGeom prst="roundRect">
            <a:avLst>
              <a:gd name="adj" fmla="val 4475"/>
            </a:avLst>
          </a:prstGeom>
          <a:solidFill>
            <a:srgbClr val="FFFFFF"/>
          </a:solidFill>
          <a:ln w="19050">
            <a:solidFill>
              <a:srgbClr val="3333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không sử dụng, vặn núm xoay thang đo về vị trí OFF.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4244532" y="2527557"/>
            <a:ext cx="442905" cy="441723"/>
          </a:xfrm>
          <a:prstGeom prst="downArrow">
            <a:avLst>
              <a:gd name="adj1" fmla="val 52535"/>
              <a:gd name="adj2" fmla="val 5507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6891343" y="2527557"/>
            <a:ext cx="442905" cy="441723"/>
          </a:xfrm>
          <a:prstGeom prst="downArrow">
            <a:avLst>
              <a:gd name="adj1" fmla="val 52535"/>
              <a:gd name="adj2" fmla="val 5507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3318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809456" y="1031744"/>
            <a:ext cx="7224201" cy="706342"/>
          </a:xfrm>
          <a:prstGeom prst="roundRect">
            <a:avLst>
              <a:gd name="adj" fmla="val 12988"/>
            </a:avLst>
          </a:prstGeom>
          <a:solidFill>
            <a:srgbClr val="FFF2E5"/>
          </a:solidFill>
          <a:ln w="12700">
            <a:solidFill>
              <a:srgbClr val="3333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Đồng hồ vạn năng có thể đo điện áp một chiều không?</a:t>
            </a:r>
          </a:p>
        </p:txBody>
      </p:sp>
      <p:pic>
        <p:nvPicPr>
          <p:cNvPr id="1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9"/>
              </a:ext>
            </a:extLst>
          </a:blip>
          <a:srcRect/>
          <a:stretch>
            <a:fillRect/>
          </a:stretch>
        </p:blipFill>
        <p:spPr>
          <a:xfrm>
            <a:off x="7431146" y="1272647"/>
            <a:ext cx="1205021" cy="9308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0" y="24652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Đồng hồ vạn năng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09456" y="1993815"/>
            <a:ext cx="6310086" cy="1054071"/>
            <a:chOff x="5359717" y="3041928"/>
            <a:chExt cx="6310086" cy="1054071"/>
          </a:xfrm>
        </p:grpSpPr>
        <p:sp>
          <p:nvSpPr>
            <p:cNvPr id="9" name="Rounded Rectangle 8"/>
            <p:cNvSpPr/>
            <p:nvPr/>
          </p:nvSpPr>
          <p:spPr>
            <a:xfrm>
              <a:off x="6101394" y="3041928"/>
              <a:ext cx="5568409" cy="1054071"/>
            </a:xfrm>
            <a:prstGeom prst="roundRect">
              <a:avLst>
                <a:gd name="adj" fmla="val 17565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2000">
                  <a:solidFill>
                    <a:srgbClr val="000000"/>
                  </a:solidFill>
                </a:rPr>
                <a:t>Có thể đo điện áp một chiều khi vặn núm xoay đến thang đo điện áp một chiều.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5359717" y="3314729"/>
              <a:ext cx="601663" cy="508468"/>
            </a:xfrm>
            <a:prstGeom prst="rightArrow">
              <a:avLst>
                <a:gd name="adj1" fmla="val 50000"/>
                <a:gd name="adj2" fmla="val 6124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290" name="Picture 2" descr="https://www.ketnoitieudung.vn/data/bt2/dong-ho-van-nang-kyoritsu-k1062.jpg"/>
          <p:cNvPicPr>
            <a:picLocks noChangeAspect="1" noChangeArrowheads="1"/>
          </p:cNvPicPr>
          <p:nvPr/>
        </p:nvPicPr>
        <p:blipFill>
          <a:blip r:embed="rId5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04" y="3375445"/>
            <a:ext cx="1370903" cy="13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metrotech.vn/wp-content/uploads/2021/03/dong-ho-vang-nang-1-1.jpg"/>
          <p:cNvPicPr>
            <a:picLocks noChangeAspect="1" noChangeArrowheads="1"/>
          </p:cNvPicPr>
          <p:nvPr/>
        </p:nvPicPr>
        <p:blipFill>
          <a:blip r:embed="rId5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794" y="3375445"/>
            <a:ext cx="1366612" cy="136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maydochuyendung.com/img/uploads/dong-ho-van-nang-gia-re.jpg"/>
          <p:cNvPicPr>
            <a:picLocks noChangeAspect="1" noChangeArrowheads="1"/>
          </p:cNvPicPr>
          <p:nvPr/>
        </p:nvPicPr>
        <p:blipFill>
          <a:blip r:embed="rId5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304" y="3307114"/>
            <a:ext cx="1503273" cy="150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fact-depot.com/tmp/cache/images/_thumbs/720x720/media/product/10844/dong-ho-van-nang-Kyoritsu-1110.png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816" y="3303614"/>
            <a:ext cx="1510271" cy="151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22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690185" y="504371"/>
            <a:ext cx="7763628" cy="3918858"/>
          </a:xfrm>
          <a:prstGeom prst="roundRect">
            <a:avLst>
              <a:gd name="adj" fmla="val 5088"/>
            </a:avLst>
          </a:prstGeom>
          <a:solidFill>
            <a:srgbClr val="F5F3EF"/>
          </a:solidFill>
          <a:ln w="127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4805283" y="2199271"/>
            <a:ext cx="303243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smtClean="0">
                <a:latin typeface="Arial" panose="020B0604020202020204" pitchFamily="34" charset="0"/>
                <a:cs typeface="Arial" panose="020B0604020202020204" pitchFamily="34" charset="0"/>
              </a:rPr>
              <a:t>THỰC HÀNH</a:t>
            </a:r>
          </a:p>
          <a:p>
            <a:pPr algn="ctr">
              <a:lnSpc>
                <a:spcPct val="150000"/>
              </a:lnSpc>
            </a:pPr>
            <a:r>
              <a:rPr lang="en-US" sz="3500" b="1" smtClean="0">
                <a:latin typeface="Arial" panose="020B0604020202020204" pitchFamily="34" charset="0"/>
                <a:cs typeface="Arial" panose="020B0604020202020204" pitchFamily="34" charset="0"/>
              </a:rPr>
              <a:t>THEO NHÓM</a:t>
            </a:r>
            <a:endParaRPr lang="en-US" sz="3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640;p39"/>
          <p:cNvSpPr txBox="1"/>
          <p:nvPr/>
        </p:nvSpPr>
        <p:spPr>
          <a:xfrm>
            <a:off x="5921304" y="1150828"/>
            <a:ext cx="800390" cy="822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smtClean="0">
                <a:solidFill>
                  <a:schemeClr val="lt1"/>
                </a:solidFill>
                <a:latin typeface="Arial" panose="020B0604020202020204" pitchFamily="34" charset="0"/>
                <a:ea typeface="Epilogue"/>
                <a:cs typeface="Arial" panose="020B0604020202020204" pitchFamily="34" charset="0"/>
                <a:sym typeface="Epilogue"/>
              </a:rPr>
              <a:t>IV</a:t>
            </a:r>
            <a:endParaRPr sz="4000" b="1">
              <a:solidFill>
                <a:schemeClr val="lt1"/>
              </a:solidFill>
              <a:latin typeface="Arial" panose="020B0604020202020204" pitchFamily="34" charset="0"/>
              <a:ea typeface="Epilogue"/>
              <a:cs typeface="Arial" panose="020B0604020202020204" pitchFamily="34" charset="0"/>
              <a:sym typeface="Epilogu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137" y="891355"/>
            <a:ext cx="3229205" cy="3144890"/>
          </a:xfrm>
          <a:prstGeom prst="roundRect">
            <a:avLst>
              <a:gd name="adj" fmla="val 10393"/>
            </a:avLst>
          </a:prstGeom>
          <a:ln>
            <a:solidFill>
              <a:srgbClr val="333333"/>
            </a:solidFill>
          </a:ln>
        </p:spPr>
      </p:pic>
    </p:spTree>
    <p:extLst>
      <p:ext uri="{BB962C8B-B14F-4D97-AF65-F5344CB8AC3E}">
        <p14:creationId xmlns:p14="http://schemas.microsoft.com/office/powerpoint/2010/main" val="245810950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0" y="15150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Thực hành theo nhóm</a:t>
            </a:r>
            <a:endParaRPr lang="vi-VN" sz="3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757975"/>
              </p:ext>
            </p:extLst>
          </p:nvPr>
        </p:nvGraphicFramePr>
        <p:xfrm>
          <a:off x="5133339" y="1020241"/>
          <a:ext cx="3210560" cy="1739360"/>
        </p:xfrm>
        <a:graphic>
          <a:graphicData uri="http://schemas.openxmlformats.org/drawingml/2006/table">
            <a:tbl>
              <a:tblPr firstRow="1" firstCol="1">
                <a:tableStyleId>{83760969-514B-48A3-B394-3874119D5D13}</a:tableStyleId>
              </a:tblPr>
              <a:tblGrid>
                <a:gridCol w="1828800">
                  <a:extLst>
                    <a:ext uri="{9D8B030D-6E8A-4147-A177-3AD203B41FA5}">
                      <a16:colId xmlns="" xmlns:a16="http://schemas.microsoft.com/office/drawing/2014/main" val="1691980244"/>
                    </a:ext>
                  </a:extLst>
                </a:gridCol>
                <a:gridCol w="1381760">
                  <a:extLst>
                    <a:ext uri="{9D8B030D-6E8A-4147-A177-3AD203B41FA5}">
                      <a16:colId xmlns="" xmlns:a16="http://schemas.microsoft.com/office/drawing/2014/main" val="2969941317"/>
                    </a:ext>
                  </a:extLst>
                </a:gridCol>
              </a:tblGrid>
              <a:tr h="434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Đại lượng đo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Thang đo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500837"/>
                  </a:ext>
                </a:extLst>
              </a:tr>
              <a:tr h="434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6267468"/>
                  </a:ext>
                </a:extLst>
              </a:tr>
              <a:tr h="434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1788528"/>
                  </a:ext>
                </a:extLst>
              </a:tr>
              <a:tr h="434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1176848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556157"/>
              </p:ext>
            </p:extLst>
          </p:nvPr>
        </p:nvGraphicFramePr>
        <p:xfrm>
          <a:off x="5133339" y="3088025"/>
          <a:ext cx="3210560" cy="1739741"/>
        </p:xfrm>
        <a:graphic>
          <a:graphicData uri="http://schemas.openxmlformats.org/drawingml/2006/table">
            <a:tbl>
              <a:tblPr firstRow="1" firstCol="1">
                <a:tableStyleId>{83760969-514B-48A3-B394-3874119D5D13}</a:tableStyleId>
              </a:tblPr>
              <a:tblGrid>
                <a:gridCol w="2092961">
                  <a:extLst>
                    <a:ext uri="{9D8B030D-6E8A-4147-A177-3AD203B41FA5}">
                      <a16:colId xmlns="" xmlns:a16="http://schemas.microsoft.com/office/drawing/2014/main" val="1691980244"/>
                    </a:ext>
                  </a:extLst>
                </a:gridCol>
                <a:gridCol w="1117599">
                  <a:extLst>
                    <a:ext uri="{9D8B030D-6E8A-4147-A177-3AD203B41FA5}">
                      <a16:colId xmlns="" xmlns:a16="http://schemas.microsoft.com/office/drawing/2014/main" val="2969941317"/>
                    </a:ext>
                  </a:extLst>
                </a:gridCol>
              </a:tblGrid>
              <a:tr h="435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/>
                        <a:t>Đo lần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500837"/>
                  </a:ext>
                </a:extLst>
              </a:tr>
              <a:tr h="434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/>
                        <a:t>Đo lần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6267468"/>
                  </a:ext>
                </a:extLst>
              </a:tr>
              <a:tr h="434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/>
                        <a:t>Đo lần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1788528"/>
                  </a:ext>
                </a:extLst>
              </a:tr>
              <a:tr h="434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/>
                        <a:t>Giá trị trung bình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1176848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641351" y="2227069"/>
            <a:ext cx="421005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>
                <a:latin typeface="Arial" panose="020B0604020202020204" pitchFamily="34" charset="0"/>
                <a:cs typeface="Arial" panose="020B0604020202020204" pitchFamily="34" charset="0"/>
              </a:rPr>
              <a:t>2. Tiến hành kiểm tra thông mạch của dây dẫn điện bằng đồng hồ vạn năng và ghi lại kết </a:t>
            </a:r>
            <a:r>
              <a:rPr lang="vi-VN" sz="1800" smtClean="0">
                <a:latin typeface="Arial" panose="020B0604020202020204" pitchFamily="34" charset="0"/>
                <a:cs typeface="Arial" panose="020B0604020202020204" pitchFamily="34" charset="0"/>
              </a:rPr>
              <a:t>quả.</a:t>
            </a:r>
            <a:endParaRPr lang="vi-VN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641351" y="888241"/>
            <a:ext cx="421005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>
                <a:latin typeface="Arial" panose="020B0604020202020204" pitchFamily="34" charset="0"/>
                <a:cs typeface="Arial" panose="020B0604020202020204" pitchFamily="34" charset="0"/>
              </a:rPr>
              <a:t>1. Quan sát đồng hồ vạn năng, tìm hiểu các thang đo của mỗi đại lượng đo. Lập bảng theo mẫu gợi ý dưới đây.</a:t>
            </a:r>
          </a:p>
        </p:txBody>
      </p:sp>
    </p:spTree>
    <p:extLst>
      <p:ext uri="{BB962C8B-B14F-4D97-AF65-F5344CB8AC3E}">
        <p14:creationId xmlns:p14="http://schemas.microsoft.com/office/powerpoint/2010/main" val="23191122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0" y="208424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smtClean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vi-VN" sz="3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75565" y="933691"/>
            <a:ext cx="4792869" cy="1504708"/>
            <a:chOff x="1293792" y="778340"/>
            <a:chExt cx="4792869" cy="1504708"/>
          </a:xfrm>
        </p:grpSpPr>
        <p:sp>
          <p:nvSpPr>
            <p:cNvPr id="7" name="Rounded Rectangle 6"/>
            <p:cNvSpPr/>
            <p:nvPr/>
          </p:nvSpPr>
          <p:spPr>
            <a:xfrm>
              <a:off x="1293792" y="1144799"/>
              <a:ext cx="4792869" cy="1138249"/>
            </a:xfrm>
            <a:prstGeom prst="roundRect">
              <a:avLst>
                <a:gd name="adj" fmla="val 16172"/>
              </a:avLst>
            </a:prstGeom>
            <a:solidFill>
              <a:srgbClr val="FFFFFF"/>
            </a:solidFill>
            <a:ln w="12700">
              <a:solidFill>
                <a:srgbClr val="333333"/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000" smtClean="0">
                  <a:solidFill>
                    <a:srgbClr val="000000"/>
                  </a:solidFill>
                </a:rPr>
                <a:t>Tìm </a:t>
              </a:r>
              <a:r>
                <a:rPr lang="en-US" sz="2000">
                  <a:solidFill>
                    <a:srgbClr val="000000"/>
                  </a:solidFill>
                </a:rPr>
                <a:t>hiểu và chia sẻ về một loại đồng hồ đo điện dùng trong gia đình em.</a:t>
              </a:r>
              <a:endParaRPr lang="vi-VN" sz="2000">
                <a:solidFill>
                  <a:srgbClr val="000000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20930" y="778340"/>
              <a:ext cx="938592" cy="509317"/>
            </a:xfrm>
            <a:prstGeom prst="rect">
              <a:avLst/>
            </a:prstGeom>
          </p:spPr>
        </p:pic>
      </p:grpSp>
      <p:pic>
        <p:nvPicPr>
          <p:cNvPr id="30722" name="Picture 2" descr="https://bizweb.dktcdn.net/100/377/070/products/c13dbf3f2e1ed3fd3c8606f1853078f9.jpg?v=167903694326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79" y="2797583"/>
            <a:ext cx="1884972" cy="188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s://nshopvn.com/wp-content/uploads/2019/03/dong-ho-do-dien-dt-9205a-j5sq-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314" y="2877566"/>
            <a:ext cx="1895905" cy="189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https://giaiphapdokiem.vn/wp-content/uploads/2021/07/dong-ho-do-dien-da-nang-sanwa-cd800a-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338" y="2712640"/>
            <a:ext cx="2054857" cy="205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https://codienhaiau.com/wp-content/uploads/2020/07/Dong-ho-do-da-nang-Selec-MFM384-R-C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10" y="2877566"/>
            <a:ext cx="1725004" cy="172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39506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75840" y="3881120"/>
            <a:ext cx="640080" cy="477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3680" y="2164080"/>
            <a:ext cx="640080" cy="477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4640" y="865406"/>
            <a:ext cx="859536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Để đo các thông số điện như: điện áp một chiều, điện áp xoay chiều, cường độ dòng điện một chiều, điện trở,… người ta sử dụng dụng cụ đo điện nào? </a:t>
            </a:r>
          </a:p>
          <a:p>
            <a:pPr marL="514350" indent="-514350">
              <a:buAutoNum type="alphaUcPeriod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Vôn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kế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B. Đồng hồ vạn năng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Công tơ điện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D. Ampe kế</a:t>
            </a:r>
          </a:p>
          <a:p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45440"/>
            <a:ext cx="325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KHỞI ĐỘNG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0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6722" y="863217"/>
            <a:ext cx="727687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4500" b="1" dirty="0">
                <a:solidFill>
                  <a:srgbClr val="C00000"/>
                </a:solidFill>
              </a:rPr>
              <a:t>BÀI 2: DỤNG CỤ </a:t>
            </a:r>
            <a:endParaRPr lang="en-US" sz="45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4500" b="1" dirty="0" smtClean="0">
                <a:solidFill>
                  <a:srgbClr val="C00000"/>
                </a:solidFill>
              </a:rPr>
              <a:t>ĐO </a:t>
            </a:r>
            <a:r>
              <a:rPr lang="vi-VN" sz="4500" b="1" dirty="0">
                <a:solidFill>
                  <a:srgbClr val="C00000"/>
                </a:solidFill>
              </a:rPr>
              <a:t>ĐIỆN CƠ </a:t>
            </a:r>
            <a:r>
              <a:rPr lang="vi-VN" sz="4500" b="1" dirty="0" smtClean="0">
                <a:solidFill>
                  <a:srgbClr val="C00000"/>
                </a:solidFill>
              </a:rPr>
              <a:t>BẢN</a:t>
            </a:r>
            <a:r>
              <a:rPr lang="en-US" sz="4500" b="1" dirty="0" smtClean="0">
                <a:solidFill>
                  <a:srgbClr val="C00000"/>
                </a:solidFill>
              </a:rPr>
              <a:t> (TIẾT 2)</a:t>
            </a:r>
            <a:endParaRPr lang="en-US" sz="45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9" name="Google Shape;599;p36"/>
          <p:cNvCxnSpPr>
            <a:stCxn id="595" idx="2"/>
            <a:endCxn id="591" idx="0"/>
          </p:cNvCxnSpPr>
          <p:nvPr/>
        </p:nvCxnSpPr>
        <p:spPr>
          <a:xfrm rot="-5400000" flipH="1">
            <a:off x="1910825" y="1457440"/>
            <a:ext cx="1113900" cy="2862300"/>
          </a:xfrm>
          <a:prstGeom prst="bentConnector3">
            <a:avLst>
              <a:gd name="adj1" fmla="val 67234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0" name="Google Shape;600;p36"/>
          <p:cNvCxnSpPr>
            <a:stCxn id="591" idx="3"/>
            <a:endCxn id="598" idx="1"/>
          </p:cNvCxnSpPr>
          <p:nvPr/>
        </p:nvCxnSpPr>
        <p:spPr>
          <a:xfrm rot="10800000" flipH="1">
            <a:off x="4228175" y="1915115"/>
            <a:ext cx="687600" cy="1947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0" y="280396"/>
            <a:ext cx="73761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smtClean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vi-VN" sz="3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07375" y="1498540"/>
            <a:ext cx="3287509" cy="833100"/>
            <a:chOff x="707375" y="1498540"/>
            <a:chExt cx="3287509" cy="833100"/>
          </a:xfrm>
        </p:grpSpPr>
        <p:sp>
          <p:nvSpPr>
            <p:cNvPr id="595" name="Google Shape;595;p36"/>
            <p:cNvSpPr txBox="1"/>
            <p:nvPr/>
          </p:nvSpPr>
          <p:spPr>
            <a:xfrm>
              <a:off x="707375" y="1498540"/>
              <a:ext cx="658500" cy="8331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1">
                  <a:solidFill>
                    <a:schemeClr val="lt1"/>
                  </a:solidFill>
                  <a:latin typeface="Arial" panose="020B0604020202020204" pitchFamily="34" charset="0"/>
                  <a:ea typeface="Epilogue"/>
                  <a:cs typeface="Arial" panose="020B0604020202020204" pitchFamily="34" charset="0"/>
                  <a:sym typeface="Epilogue"/>
                </a:rPr>
                <a:t>I</a:t>
              </a:r>
              <a:endParaRPr sz="2500" b="1">
                <a:solidFill>
                  <a:schemeClr val="lt1"/>
                </a:solidFill>
                <a:latin typeface="Arial" panose="020B0604020202020204" pitchFamily="34" charset="0"/>
                <a:ea typeface="Epilogue"/>
                <a:cs typeface="Arial" panose="020B0604020202020204" pitchFamily="34" charset="0"/>
                <a:sym typeface="Epilogue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0BE89C69-1BA8-2F2F-01BF-6D0FE11A63EB}"/>
                </a:ext>
              </a:extLst>
            </p:cNvPr>
            <p:cNvSpPr txBox="1"/>
            <p:nvPr/>
          </p:nvSpPr>
          <p:spPr>
            <a:xfrm>
              <a:off x="1494602" y="1676563"/>
              <a:ext cx="250028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500">
                  <a:latin typeface="Arial" panose="020B0604020202020204" pitchFamily="34" charset="0"/>
                  <a:cs typeface="Arial" panose="020B0604020202020204" pitchFamily="34" charset="0"/>
                </a:rPr>
                <a:t>Công tơ điện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62883" y="3445565"/>
            <a:ext cx="3565292" cy="833100"/>
            <a:chOff x="662883" y="3445565"/>
            <a:chExt cx="3565292" cy="833100"/>
          </a:xfrm>
        </p:grpSpPr>
        <p:sp>
          <p:nvSpPr>
            <p:cNvPr id="591" name="Google Shape;591;p36"/>
            <p:cNvSpPr txBox="1"/>
            <p:nvPr/>
          </p:nvSpPr>
          <p:spPr>
            <a:xfrm>
              <a:off x="3569675" y="3445565"/>
              <a:ext cx="658500" cy="8331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1" smtClean="0">
                  <a:solidFill>
                    <a:schemeClr val="lt1"/>
                  </a:solidFill>
                  <a:latin typeface="Arial" panose="020B0604020202020204" pitchFamily="34" charset="0"/>
                  <a:ea typeface="Epilogue"/>
                  <a:cs typeface="Arial" panose="020B0604020202020204" pitchFamily="34" charset="0"/>
                  <a:sym typeface="Epilogue"/>
                </a:rPr>
                <a:t>II</a:t>
              </a:r>
              <a:endParaRPr sz="2500" b="1">
                <a:solidFill>
                  <a:schemeClr val="lt1"/>
                </a:solidFill>
                <a:latin typeface="Arial" panose="020B0604020202020204" pitchFamily="34" charset="0"/>
                <a:ea typeface="Epilogue"/>
                <a:cs typeface="Arial" panose="020B0604020202020204" pitchFamily="34" charset="0"/>
                <a:sym typeface="Epilogue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0BE89C69-1BA8-2F2F-01BF-6D0FE11A63EB}"/>
                </a:ext>
              </a:extLst>
            </p:cNvPr>
            <p:cNvSpPr txBox="1"/>
            <p:nvPr/>
          </p:nvSpPr>
          <p:spPr>
            <a:xfrm>
              <a:off x="662883" y="3623563"/>
              <a:ext cx="282447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500" smtClean="0">
                  <a:latin typeface="Arial" panose="020B0604020202020204" pitchFamily="34" charset="0"/>
                  <a:cs typeface="Arial" panose="020B0604020202020204" pitchFamily="34" charset="0"/>
                </a:rPr>
                <a:t>Đồng hồ vạn năng</a:t>
              </a:r>
              <a:endParaRPr lang="vi-VN" sz="2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915775" y="1291843"/>
            <a:ext cx="2716843" cy="1246495"/>
            <a:chOff x="4915775" y="1291843"/>
            <a:chExt cx="2716843" cy="1246495"/>
          </a:xfrm>
        </p:grpSpPr>
        <p:sp>
          <p:nvSpPr>
            <p:cNvPr id="598" name="Google Shape;598;p36"/>
            <p:cNvSpPr txBox="1"/>
            <p:nvPr/>
          </p:nvSpPr>
          <p:spPr>
            <a:xfrm>
              <a:off x="4915775" y="1498540"/>
              <a:ext cx="658500" cy="8331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1" smtClean="0">
                  <a:solidFill>
                    <a:schemeClr val="lt1"/>
                  </a:solidFill>
                  <a:latin typeface="Arial" panose="020B0604020202020204" pitchFamily="34" charset="0"/>
                  <a:ea typeface="Epilogue"/>
                  <a:cs typeface="Arial" panose="020B0604020202020204" pitchFamily="34" charset="0"/>
                  <a:sym typeface="Epilogue"/>
                </a:rPr>
                <a:t>III</a:t>
              </a:r>
              <a:endParaRPr sz="2500" b="1">
                <a:solidFill>
                  <a:schemeClr val="lt1"/>
                </a:solidFill>
                <a:latin typeface="Arial" panose="020B0604020202020204" pitchFamily="34" charset="0"/>
                <a:ea typeface="Epilogue"/>
                <a:cs typeface="Arial" panose="020B0604020202020204" pitchFamily="34" charset="0"/>
                <a:sym typeface="Epilogue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0BE89C69-1BA8-2F2F-01BF-6D0FE11A63EB}"/>
                </a:ext>
              </a:extLst>
            </p:cNvPr>
            <p:cNvSpPr txBox="1"/>
            <p:nvPr/>
          </p:nvSpPr>
          <p:spPr>
            <a:xfrm>
              <a:off x="5716731" y="1291843"/>
              <a:ext cx="191588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500">
                  <a:latin typeface="Arial" panose="020B0604020202020204" pitchFamily="34" charset="0"/>
                  <a:cs typeface="Arial" panose="020B0604020202020204" pitchFamily="34" charset="0"/>
                </a:rPr>
                <a:t>Ampe kìm (ampe kẹp)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3668400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690185" y="504371"/>
            <a:ext cx="7763628" cy="3918858"/>
          </a:xfrm>
          <a:prstGeom prst="roundRect">
            <a:avLst>
              <a:gd name="adj" fmla="val 5088"/>
            </a:avLst>
          </a:prstGeom>
          <a:solidFill>
            <a:srgbClr val="F5F3EF"/>
          </a:solidFill>
          <a:ln w="127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4428516" y="2199271"/>
            <a:ext cx="3904344" cy="16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smtClean="0">
                <a:latin typeface="Arial" panose="020B0604020202020204" pitchFamily="34" charset="0"/>
                <a:cs typeface="Arial" panose="020B0604020202020204" pitchFamily="34" charset="0"/>
              </a:rPr>
              <a:t>ĐỒNG HỒ </a:t>
            </a:r>
          </a:p>
          <a:p>
            <a:pPr algn="ctr">
              <a:lnSpc>
                <a:spcPct val="150000"/>
              </a:lnSpc>
            </a:pPr>
            <a:r>
              <a:rPr lang="en-US" sz="3500" b="1" smtClean="0">
                <a:latin typeface="Arial" panose="020B0604020202020204" pitchFamily="34" charset="0"/>
                <a:cs typeface="Arial" panose="020B0604020202020204" pitchFamily="34" charset="0"/>
              </a:rPr>
              <a:t>VẠN NĂNG</a:t>
            </a:r>
            <a:endParaRPr lang="en-US" sz="3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640;p39"/>
          <p:cNvSpPr txBox="1"/>
          <p:nvPr/>
        </p:nvSpPr>
        <p:spPr>
          <a:xfrm>
            <a:off x="5980493" y="1150828"/>
            <a:ext cx="800390" cy="822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smtClean="0">
                <a:solidFill>
                  <a:schemeClr val="lt1"/>
                </a:solidFill>
                <a:latin typeface="Arial" panose="020B0604020202020204" pitchFamily="34" charset="0"/>
                <a:ea typeface="Epilogue"/>
                <a:cs typeface="Arial" panose="020B0604020202020204" pitchFamily="34" charset="0"/>
                <a:sym typeface="Epilogue"/>
              </a:rPr>
              <a:t>II</a:t>
            </a:r>
            <a:endParaRPr sz="4000" b="1">
              <a:solidFill>
                <a:schemeClr val="lt1"/>
              </a:solidFill>
              <a:latin typeface="Arial" panose="020B0604020202020204" pitchFamily="34" charset="0"/>
              <a:ea typeface="Epilogue"/>
              <a:cs typeface="Arial" panose="020B0604020202020204" pitchFamily="34" charset="0"/>
              <a:sym typeface="Epilogue"/>
            </a:endParaRPr>
          </a:p>
        </p:txBody>
      </p:sp>
      <p:pic>
        <p:nvPicPr>
          <p:cNvPr id="34818" name="Picture 2" descr="https://testostore.vn/wp-content/uploads/2018/07/cach-su-dung-dong-ho-van-nang-do-dien-tr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"/>
          <a:stretch/>
        </p:blipFill>
        <p:spPr bwMode="auto">
          <a:xfrm>
            <a:off x="1074474" y="827314"/>
            <a:ext cx="3233090" cy="3272004"/>
          </a:xfrm>
          <a:prstGeom prst="roundRect">
            <a:avLst>
              <a:gd name="adj" fmla="val 5921"/>
            </a:avLst>
          </a:prstGeom>
          <a:noFill/>
          <a:ln>
            <a:solidFill>
              <a:srgbClr val="3333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356756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0" y="24652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Đồng hồ vạn năng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23900" y="1092199"/>
            <a:ext cx="5295900" cy="3390900"/>
          </a:xfrm>
          <a:prstGeom prst="roundRect">
            <a:avLst>
              <a:gd name="adj" fmla="val 6370"/>
            </a:avLst>
          </a:prstGeom>
          <a:solidFill>
            <a:srgbClr val="FFF2E5"/>
          </a:solidFill>
          <a:ln w="12700">
            <a:solidFill>
              <a:srgbClr val="3333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a. Đồng hồ vạn năng dùng để làm gì? Hãy phân loại đồng hồ vạn năng.</a:t>
            </a:r>
          </a:p>
          <a:p>
            <a:pPr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b. Quan sát </a:t>
            </a:r>
            <a:r>
              <a:rPr lang="en-US" sz="2000" smtClean="0">
                <a:solidFill>
                  <a:srgbClr val="000000"/>
                </a:solidFill>
              </a:rPr>
              <a:t>H</a:t>
            </a:r>
            <a:r>
              <a:rPr lang="vi-VN" sz="2000" smtClean="0">
                <a:solidFill>
                  <a:srgbClr val="000000"/>
                </a:solidFill>
              </a:rPr>
              <a:t>ình </a:t>
            </a:r>
            <a:r>
              <a:rPr lang="vi-VN" sz="2000">
                <a:solidFill>
                  <a:srgbClr val="000000"/>
                </a:solidFill>
              </a:rPr>
              <a:t>2.4 </a:t>
            </a:r>
            <a:r>
              <a:rPr lang="vi-VN" sz="2000" smtClean="0">
                <a:solidFill>
                  <a:srgbClr val="000000"/>
                </a:solidFill>
              </a:rPr>
              <a:t>và </a:t>
            </a:r>
            <a:r>
              <a:rPr lang="vi-VN" sz="2000">
                <a:solidFill>
                  <a:srgbClr val="000000"/>
                </a:solidFill>
              </a:rPr>
              <a:t>nêu cấu tạo của đồng hồ vạn năng</a:t>
            </a:r>
            <a:r>
              <a:rPr lang="vi-VN" sz="2000" smtClean="0">
                <a:solidFill>
                  <a:srgbClr val="000000"/>
                </a:solidFill>
              </a:rPr>
              <a:t>.</a:t>
            </a:r>
            <a:endParaRPr lang="en-US" sz="2000" smtClean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c. </a:t>
            </a:r>
            <a:r>
              <a:rPr lang="en-US" sz="2000" smtClean="0">
                <a:solidFill>
                  <a:srgbClr val="000000"/>
                </a:solidFill>
              </a:rPr>
              <a:t>Q</a:t>
            </a:r>
            <a:r>
              <a:rPr lang="vi-VN" sz="2000" smtClean="0">
                <a:solidFill>
                  <a:srgbClr val="000000"/>
                </a:solidFill>
              </a:rPr>
              <a:t>uan </a:t>
            </a:r>
            <a:r>
              <a:rPr lang="vi-VN" sz="2000">
                <a:solidFill>
                  <a:srgbClr val="000000"/>
                </a:solidFill>
              </a:rPr>
              <a:t>sát GV thực hành đo điện áp xoay chiều và thông mạch dây dẫn điện, sau đó nêu các bước thực hiện, lưu ý khi sử dụng.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1" t="14218" r="15121" b="3107"/>
          <a:stretch/>
        </p:blipFill>
        <p:spPr>
          <a:xfrm>
            <a:off x="6246750" y="1092199"/>
            <a:ext cx="2201525" cy="3136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05">
            <a:off x="5524148" y="3830799"/>
            <a:ext cx="1218257" cy="113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794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8873" y="874460"/>
            <a:ext cx="7686254" cy="1015663"/>
            <a:chOff x="1943100" y="2886619"/>
            <a:chExt cx="7686254" cy="1015663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0BE89C69-1BA8-2F2F-01BF-6D0FE11A63EB}"/>
                </a:ext>
              </a:extLst>
            </p:cNvPr>
            <p:cNvSpPr txBox="1"/>
            <p:nvPr/>
          </p:nvSpPr>
          <p:spPr>
            <a:xfrm>
              <a:off x="1943100" y="2886619"/>
              <a:ext cx="768625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     Công dụng: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đo nhiều đại lượng khác nhau như điện áp, cường độ dòng điện, điện trở,...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99F2CF33-BD32-103D-D3AC-F6099F5C4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882005">
              <a:off x="1971548" y="2993031"/>
              <a:ext cx="311902" cy="311902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728873" y="1890123"/>
            <a:ext cx="3632200" cy="553998"/>
            <a:chOff x="1943100" y="2886619"/>
            <a:chExt cx="3632200" cy="553998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0BE89C69-1BA8-2F2F-01BF-6D0FE11A63EB}"/>
                </a:ext>
              </a:extLst>
            </p:cNvPr>
            <p:cNvSpPr txBox="1"/>
            <p:nvPr/>
          </p:nvSpPr>
          <p:spPr>
            <a:xfrm>
              <a:off x="1943100" y="2886619"/>
              <a:ext cx="36322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     Phân loại:</a:t>
              </a:r>
              <a:endParaRPr lang="vi-VN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99F2CF33-BD32-103D-D3AC-F6099F5C4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882005">
              <a:off x="1971548" y="2993031"/>
              <a:ext cx="311902" cy="311902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0" y="24652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Đồng hồ vạn năng</a:t>
            </a:r>
          </a:p>
        </p:txBody>
      </p:sp>
      <p:pic>
        <p:nvPicPr>
          <p:cNvPr id="7170" name="Picture 2" descr="https://mvtek.vn/media/product/5427_648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546" y="2424941"/>
            <a:ext cx="2321766" cy="232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fact-depot.com/tmp/cache/images/_thumbs/360x360/media/category/392/dong-ho-van-nag-hien-thi-ki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908" y="2498344"/>
            <a:ext cx="2174960" cy="217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1063902" y="3164108"/>
            <a:ext cx="1747549" cy="1454668"/>
          </a:xfrm>
          <a:prstGeom prst="wedgeRoundRectCallout">
            <a:avLst>
              <a:gd name="adj1" fmla="val 92106"/>
              <a:gd name="adj2" fmla="val -37538"/>
              <a:gd name="adj3" fmla="val 16667"/>
            </a:avLst>
          </a:prstGeom>
          <a:solidFill>
            <a:srgbClr val="FFFFFF"/>
          </a:solidFill>
          <a:ln w="12700">
            <a:solidFill>
              <a:srgbClr val="3333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Đồng hồ vạn năng hiển thị kim.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6659934" y="2625721"/>
            <a:ext cx="1662016" cy="1454668"/>
          </a:xfrm>
          <a:prstGeom prst="wedgeRoundRectCallout">
            <a:avLst>
              <a:gd name="adj1" fmla="val -98448"/>
              <a:gd name="adj2" fmla="val 14690"/>
              <a:gd name="adj3" fmla="val 16667"/>
            </a:avLst>
          </a:prstGeom>
          <a:solidFill>
            <a:srgbClr val="FFFFFF"/>
          </a:solidFill>
          <a:ln w="12700">
            <a:solidFill>
              <a:srgbClr val="3333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Đồng hồ vạn năng hiển thị số.</a:t>
            </a:r>
            <a:endParaRPr 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992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lh6.googleusercontent.com/DBER0vziIeAm3mmeVt16e8OKzXS0ZeRcyFzF4OufnfWUFB8Xbd8b1eeNvNTiIPWuOpSoHQura1YajPY71S2AYbZk5cr3YnYpGVu5n-FvTfL_yolBq2lKpOAYlsYOlAZT6AVmmuJJ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050" y="1262337"/>
            <a:ext cx="3605900" cy="360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entagon 2"/>
          <p:cNvSpPr/>
          <p:nvPr/>
        </p:nvSpPr>
        <p:spPr>
          <a:xfrm>
            <a:off x="368300" y="965201"/>
            <a:ext cx="1968500" cy="55880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FFFFFF"/>
                </a:solidFill>
              </a:rPr>
              <a:t>1. Cấu tạo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550632" y="735794"/>
            <a:ext cx="2297017" cy="817807"/>
            <a:chOff x="5563518" y="1206501"/>
            <a:chExt cx="2297017" cy="817807"/>
          </a:xfrm>
        </p:grpSpPr>
        <p:sp>
          <p:nvSpPr>
            <p:cNvPr id="19" name="Rounded Rectangle 18"/>
            <p:cNvSpPr/>
            <p:nvPr/>
          </p:nvSpPr>
          <p:spPr>
            <a:xfrm>
              <a:off x="6963424" y="1206501"/>
              <a:ext cx="897111" cy="635000"/>
            </a:xfrm>
            <a:prstGeom prst="roundRect">
              <a:avLst>
                <a:gd name="adj" fmla="val 20137"/>
              </a:avLst>
            </a:prstGeom>
            <a:solidFill>
              <a:srgbClr val="FFFFFF"/>
            </a:solidFill>
            <a:ln w="12700">
              <a:solidFill>
                <a:srgbClr val="C0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smtClean="0">
                  <a:solidFill>
                    <a:srgbClr val="000000"/>
                  </a:solidFill>
                </a:rPr>
                <a:t>Vỏ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cxnSp>
          <p:nvCxnSpPr>
            <p:cNvPr id="9" name="Straight Connector 8"/>
            <p:cNvCxnSpPr>
              <a:endCxn id="19" idx="1"/>
            </p:cNvCxnSpPr>
            <p:nvPr/>
          </p:nvCxnSpPr>
          <p:spPr>
            <a:xfrm flipV="1">
              <a:off x="5563518" y="1524001"/>
              <a:ext cx="1399906" cy="500307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35945" y="1733044"/>
            <a:ext cx="3731255" cy="636835"/>
            <a:chOff x="307415" y="2172034"/>
            <a:chExt cx="3731255" cy="636835"/>
          </a:xfrm>
        </p:grpSpPr>
        <p:sp>
          <p:nvSpPr>
            <p:cNvPr id="20" name="Rounded Rectangle 19"/>
            <p:cNvSpPr/>
            <p:nvPr/>
          </p:nvSpPr>
          <p:spPr>
            <a:xfrm>
              <a:off x="307415" y="2172034"/>
              <a:ext cx="2252498" cy="636835"/>
            </a:xfrm>
            <a:prstGeom prst="roundRect">
              <a:avLst>
                <a:gd name="adj" fmla="val 15635"/>
              </a:avLst>
            </a:prstGeom>
            <a:solidFill>
              <a:srgbClr val="FFFFFF"/>
            </a:solidFill>
            <a:ln w="12700">
              <a:solidFill>
                <a:srgbClr val="00B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>
                  <a:solidFill>
                    <a:srgbClr val="000000"/>
                  </a:solidFill>
                </a:rPr>
                <a:t>Màn hình hiển </a:t>
              </a:r>
              <a:r>
                <a:rPr lang="en-US" sz="2000" smtClean="0">
                  <a:solidFill>
                    <a:srgbClr val="000000"/>
                  </a:solidFill>
                </a:rPr>
                <a:t>thị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2559912" y="2257473"/>
              <a:ext cx="1478758" cy="111608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263185" y="2687339"/>
            <a:ext cx="3552672" cy="1110106"/>
            <a:chOff x="4737253" y="3065287"/>
            <a:chExt cx="3552672" cy="1110106"/>
          </a:xfrm>
        </p:grpSpPr>
        <p:sp>
          <p:nvSpPr>
            <p:cNvPr id="21" name="Rounded Rectangle 20"/>
            <p:cNvSpPr/>
            <p:nvPr/>
          </p:nvSpPr>
          <p:spPr>
            <a:xfrm>
              <a:off x="6364010" y="3065287"/>
              <a:ext cx="1925915" cy="978789"/>
            </a:xfrm>
            <a:prstGeom prst="roundRect">
              <a:avLst>
                <a:gd name="adj" fmla="val 15635"/>
              </a:avLst>
            </a:prstGeom>
            <a:solidFill>
              <a:srgbClr val="FFFFFF"/>
            </a:solidFill>
            <a:ln w="12700">
              <a:solidFill>
                <a:srgbClr val="0070C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smtClean="0">
                  <a:solidFill>
                    <a:srgbClr val="000000"/>
                  </a:solidFill>
                </a:rPr>
                <a:t>Núm xoay chọn thang đo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cxnSp>
          <p:nvCxnSpPr>
            <p:cNvPr id="30" name="Straight Connector 29"/>
            <p:cNvCxnSpPr>
              <a:endCxn id="21" idx="1"/>
            </p:cNvCxnSpPr>
            <p:nvPr/>
          </p:nvCxnSpPr>
          <p:spPr>
            <a:xfrm flipV="1">
              <a:off x="4737253" y="3554682"/>
              <a:ext cx="1626758" cy="620711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0" y="24652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Đồng hồ vạn năng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003577" y="2607392"/>
            <a:ext cx="2019023" cy="635000"/>
            <a:chOff x="6963424" y="1206501"/>
            <a:chExt cx="2019023" cy="635000"/>
          </a:xfrm>
        </p:grpSpPr>
        <p:sp>
          <p:nvSpPr>
            <p:cNvPr id="24" name="Rounded Rectangle 23"/>
            <p:cNvSpPr/>
            <p:nvPr/>
          </p:nvSpPr>
          <p:spPr>
            <a:xfrm>
              <a:off x="6963424" y="1206501"/>
              <a:ext cx="1100902" cy="635000"/>
            </a:xfrm>
            <a:prstGeom prst="roundRect">
              <a:avLst>
                <a:gd name="adj" fmla="val 20137"/>
              </a:avLst>
            </a:prstGeom>
            <a:solidFill>
              <a:srgbClr val="FFFFFF"/>
            </a:solidFill>
            <a:ln w="12700">
              <a:solidFill>
                <a:srgbClr val="00006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smtClean="0">
                  <a:solidFill>
                    <a:srgbClr val="000000"/>
                  </a:solidFill>
                </a:rPr>
                <a:t>Que đo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cxnSp>
          <p:nvCxnSpPr>
            <p:cNvPr id="25" name="Straight Connector 24"/>
            <p:cNvCxnSpPr>
              <a:endCxn id="24" idx="3"/>
            </p:cNvCxnSpPr>
            <p:nvPr/>
          </p:nvCxnSpPr>
          <p:spPr>
            <a:xfrm flipH="1" flipV="1">
              <a:off x="8064326" y="1524001"/>
              <a:ext cx="918121" cy="140395"/>
            </a:xfrm>
            <a:prstGeom prst="line">
              <a:avLst/>
            </a:prstGeom>
            <a:ln w="1270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232647" y="3620300"/>
            <a:ext cx="3402853" cy="635000"/>
            <a:chOff x="6963424" y="1206501"/>
            <a:chExt cx="3402853" cy="635000"/>
          </a:xfrm>
        </p:grpSpPr>
        <p:sp>
          <p:nvSpPr>
            <p:cNvPr id="27" name="Rounded Rectangle 26"/>
            <p:cNvSpPr/>
            <p:nvPr/>
          </p:nvSpPr>
          <p:spPr>
            <a:xfrm>
              <a:off x="6963424" y="1206501"/>
              <a:ext cx="1389012" cy="635000"/>
            </a:xfrm>
            <a:prstGeom prst="roundRect">
              <a:avLst>
                <a:gd name="adj" fmla="val 20137"/>
              </a:avLst>
            </a:prstGeom>
            <a:solidFill>
              <a:srgbClr val="FFFFFF"/>
            </a:solidFill>
            <a:ln w="12700">
              <a:solidFill>
                <a:srgbClr val="008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smtClean="0">
                  <a:solidFill>
                    <a:srgbClr val="000000"/>
                  </a:solidFill>
                </a:rPr>
                <a:t>Thang đo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cxnSp>
          <p:nvCxnSpPr>
            <p:cNvPr id="28" name="Straight Connector 27"/>
            <p:cNvCxnSpPr>
              <a:endCxn id="27" idx="3"/>
            </p:cNvCxnSpPr>
            <p:nvPr/>
          </p:nvCxnSpPr>
          <p:spPr>
            <a:xfrm flipH="1">
              <a:off x="8352436" y="1252329"/>
              <a:ext cx="2013841" cy="271672"/>
            </a:xfrm>
            <a:prstGeom prst="line">
              <a:avLst/>
            </a:prstGeom>
            <a:ln w="127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5929313" y="3937800"/>
            <a:ext cx="2243895" cy="978789"/>
            <a:chOff x="5467676" y="3065287"/>
            <a:chExt cx="2243895" cy="978789"/>
          </a:xfrm>
        </p:grpSpPr>
        <p:sp>
          <p:nvSpPr>
            <p:cNvPr id="34" name="Rounded Rectangle 33"/>
            <p:cNvSpPr/>
            <p:nvPr/>
          </p:nvSpPr>
          <p:spPr>
            <a:xfrm>
              <a:off x="6364010" y="3065287"/>
              <a:ext cx="1347561" cy="978789"/>
            </a:xfrm>
            <a:prstGeom prst="roundRect">
              <a:avLst>
                <a:gd name="adj" fmla="val 15635"/>
              </a:avLst>
            </a:prstGeom>
            <a:solidFill>
              <a:srgbClr val="FFFFFF"/>
            </a:solidFill>
            <a:ln w="12700">
              <a:solidFill>
                <a:srgbClr val="7030A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smtClean="0">
                  <a:solidFill>
                    <a:srgbClr val="000000"/>
                  </a:solidFill>
                </a:rPr>
                <a:t>Giắc cắm que đo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cxnSp>
          <p:nvCxnSpPr>
            <p:cNvPr id="35" name="Straight Connector 34"/>
            <p:cNvCxnSpPr>
              <a:endCxn id="34" idx="1"/>
            </p:cNvCxnSpPr>
            <p:nvPr/>
          </p:nvCxnSpPr>
          <p:spPr>
            <a:xfrm>
              <a:off x="5467676" y="3489937"/>
              <a:ext cx="896334" cy="64745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26015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368299" y="965201"/>
            <a:ext cx="2672355" cy="558800"/>
          </a:xfrm>
          <a:prstGeom prst="homePlate">
            <a:avLst>
              <a:gd name="adj" fmla="val 42114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FFFFFF"/>
                </a:solidFill>
              </a:rPr>
              <a:t>2. Cách sử dụng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60284" y="2399880"/>
            <a:ext cx="7362175" cy="496996"/>
            <a:chOff x="1943099" y="2886619"/>
            <a:chExt cx="7362175" cy="496996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0BE89C69-1BA8-2F2F-01BF-6D0FE11A63EB}"/>
                </a:ext>
              </a:extLst>
            </p:cNvPr>
            <p:cNvSpPr txBox="1"/>
            <p:nvPr/>
          </p:nvSpPr>
          <p:spPr>
            <a:xfrm>
              <a:off x="1943099" y="2886619"/>
              <a:ext cx="7362175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vi-VN" sz="2000" b="1">
                  <a:latin typeface="Arial" panose="020B0604020202020204" pitchFamily="34" charset="0"/>
                  <a:cs typeface="Arial" panose="020B0604020202020204" pitchFamily="34" charset="0"/>
                </a:rPr>
                <a:t>Bước </a:t>
              </a: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vi-VN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vi-VN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99F2CF33-BD32-103D-D3AC-F6099F5C4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882005">
              <a:off x="1971548" y="2993031"/>
              <a:ext cx="311902" cy="31190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0" y="24652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Đồng hồ vạn năng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33073" y="1710317"/>
            <a:ext cx="3737327" cy="553998"/>
            <a:chOff x="2208399" y="1619740"/>
            <a:chExt cx="7474648" cy="110799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4" t="23772" r="30156" b="22687"/>
            <a:stretch/>
          </p:blipFill>
          <p:spPr>
            <a:xfrm>
              <a:off x="2208399" y="1696290"/>
              <a:ext cx="798997" cy="1014414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3102798" y="1619740"/>
              <a:ext cx="6580249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2000" b="1">
                  <a:solidFill>
                    <a:srgbClr val="7030A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a) Đo điện áp xoay </a:t>
              </a:r>
              <a:r>
                <a:rPr lang="en-US" sz="2000" b="1" smtClean="0">
                  <a:solidFill>
                    <a:srgbClr val="7030A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chiều:</a:t>
              </a:r>
              <a:endParaRPr lang="en-US" sz="2000"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944684" y="2956161"/>
            <a:ext cx="42742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Chọn đại lượng đo và thang đo.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Vặn núm xoay đến thang đo điện áp xoay 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chiều.</a:t>
            </a:r>
            <a:endParaRPr lang="vi-VN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0" t="18276" r="9320" b="6671"/>
          <a:stretch/>
        </p:blipFill>
        <p:spPr>
          <a:xfrm>
            <a:off x="5646057" y="1524001"/>
            <a:ext cx="2699656" cy="330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069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380</TotalTime>
  <Words>674</Words>
  <Application>Microsoft Office PowerPoint</Application>
  <PresentationFormat>On-screen Show (16:9)</PresentationFormat>
  <Paragraphs>100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Epilogue</vt:lpstr>
      <vt:lpstr>Times New Roman</vt:lpstr>
      <vt:lpstr>Nunito Light</vt:lpstr>
      <vt:lpstr>Wingdings</vt:lpstr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Electrical Energy and Power in Physics</dc:title>
  <dc:creator>NCC</dc:creator>
  <cp:lastModifiedBy>Administrator</cp:lastModifiedBy>
  <cp:revision>52</cp:revision>
  <dcterms:modified xsi:type="dcterms:W3CDTF">2024-10-30T08:29:01Z</dcterms:modified>
</cp:coreProperties>
</file>