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7"/>
  </p:notesMasterIdLst>
  <p:sldIdLst>
    <p:sldId id="275" r:id="rId3"/>
    <p:sldId id="278" r:id="rId4"/>
    <p:sldId id="277" r:id="rId5"/>
    <p:sldId id="285" r:id="rId6"/>
    <p:sldId id="286" r:id="rId7"/>
    <p:sldId id="283" r:id="rId8"/>
    <p:sldId id="290" r:id="rId9"/>
    <p:sldId id="305" r:id="rId10"/>
    <p:sldId id="291" r:id="rId11"/>
    <p:sldId id="287" r:id="rId12"/>
    <p:sldId id="292" r:id="rId13"/>
    <p:sldId id="293" r:id="rId14"/>
    <p:sldId id="294" r:id="rId15"/>
    <p:sldId id="295" r:id="rId16"/>
    <p:sldId id="296" r:id="rId17"/>
    <p:sldId id="297" r:id="rId18"/>
    <p:sldId id="298" r:id="rId19"/>
    <p:sldId id="299" r:id="rId20"/>
    <p:sldId id="300" r:id="rId21"/>
    <p:sldId id="301" r:id="rId22"/>
    <p:sldId id="302" r:id="rId23"/>
    <p:sldId id="303" r:id="rId24"/>
    <p:sldId id="304" r:id="rId25"/>
    <p:sldId id="267" r:id="rId26"/>
  </p:sldIdLst>
  <p:sldSz cx="18288000" cy="10287000"/>
  <p:notesSz cx="6858000" cy="9144000"/>
  <p:embeddedFontLst>
    <p:embeddedFont>
      <p:font typeface="Calibri"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4D44A79-D00E-4539-9E2D-5ECBF489421F}">
          <p14:sldIdLst>
            <p14:sldId id="275"/>
            <p14:sldId id="278"/>
            <p14:sldId id="277"/>
            <p14:sldId id="285"/>
            <p14:sldId id="286"/>
            <p14:sldId id="283"/>
            <p14:sldId id="290"/>
            <p14:sldId id="305"/>
            <p14:sldId id="291"/>
            <p14:sldId id="287"/>
            <p14:sldId id="292"/>
            <p14:sldId id="293"/>
            <p14:sldId id="294"/>
            <p14:sldId id="295"/>
            <p14:sldId id="296"/>
            <p14:sldId id="297"/>
            <p14:sldId id="298"/>
            <p14:sldId id="299"/>
            <p14:sldId id="300"/>
            <p14:sldId id="301"/>
            <p14:sldId id="302"/>
            <p14:sldId id="303"/>
            <p14:sldId id="304"/>
            <p14:sldId id="267"/>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DE1EC"/>
    <a:srgbClr val="FFCC00"/>
    <a:srgbClr val="FFE699"/>
    <a:srgbClr val="DAE3F3"/>
    <a:srgbClr val="F1EE73"/>
    <a:srgbClr val="FDD7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8" d="100"/>
          <a:sy n="48" d="100"/>
        </p:scale>
        <p:origin x="-55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FA3CAA-218F-44F6-89F7-54A6E72BCCB1}" type="datetimeFigureOut">
              <a:rPr lang="en-US" smtClean="0"/>
              <a:t>10/30/2024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6E10F-4946-4EF0-9DCD-7D9EA71D1567}" type="slidenum">
              <a:rPr lang="en-US" smtClean="0"/>
              <a:t>‹#›</a:t>
            </a:fld>
            <a:endParaRPr lang="en-US"/>
          </a:p>
        </p:txBody>
      </p:sp>
    </p:spTree>
    <p:extLst>
      <p:ext uri="{BB962C8B-B14F-4D97-AF65-F5344CB8AC3E}">
        <p14:creationId xmlns:p14="http://schemas.microsoft.com/office/powerpoint/2010/main" val="2350725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B6E10F-4946-4EF0-9DCD-7D9EA71D1567}" type="slidenum">
              <a:rPr lang="en-US" smtClean="0"/>
              <a:t>5</a:t>
            </a:fld>
            <a:endParaRPr lang="en-US"/>
          </a:p>
        </p:txBody>
      </p:sp>
    </p:spTree>
    <p:extLst>
      <p:ext uri="{BB962C8B-B14F-4D97-AF65-F5344CB8AC3E}">
        <p14:creationId xmlns:p14="http://schemas.microsoft.com/office/powerpoint/2010/main" val="98120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B6E10F-4946-4EF0-9DCD-7D9EA71D1567}" type="slidenum">
              <a:rPr lang="en-US" smtClean="0"/>
              <a:t>6</a:t>
            </a:fld>
            <a:endParaRPr lang="en-US"/>
          </a:p>
        </p:txBody>
      </p:sp>
    </p:spTree>
    <p:extLst>
      <p:ext uri="{BB962C8B-B14F-4D97-AF65-F5344CB8AC3E}">
        <p14:creationId xmlns:p14="http://schemas.microsoft.com/office/powerpoint/2010/main" val="3138122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8589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194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90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09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8792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8190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573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10"/>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9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0"/>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2400"/>
              <a:buNone/>
              <a:defRPr sz="3600"/>
            </a:lvl1pPr>
            <a:lvl2pPr lvl="1" algn="ctr">
              <a:lnSpc>
                <a:spcPct val="90000"/>
              </a:lnSpc>
              <a:spcBef>
                <a:spcPts val="750"/>
              </a:spcBef>
              <a:spcAft>
                <a:spcPts val="0"/>
              </a:spcAft>
              <a:buClr>
                <a:schemeClr val="dk1"/>
              </a:buClr>
              <a:buSzPts val="2000"/>
              <a:buNone/>
              <a:defRPr sz="3000"/>
            </a:lvl2pPr>
            <a:lvl3pPr lvl="2" algn="ctr">
              <a:lnSpc>
                <a:spcPct val="90000"/>
              </a:lnSpc>
              <a:spcBef>
                <a:spcPts val="750"/>
              </a:spcBef>
              <a:spcAft>
                <a:spcPts val="0"/>
              </a:spcAft>
              <a:buClr>
                <a:schemeClr val="dk1"/>
              </a:buClr>
              <a:buSzPts val="1800"/>
              <a:buNone/>
              <a:defRPr sz="2700"/>
            </a:lvl3pPr>
            <a:lvl4pPr lvl="3" algn="ctr">
              <a:lnSpc>
                <a:spcPct val="90000"/>
              </a:lnSpc>
              <a:spcBef>
                <a:spcPts val="750"/>
              </a:spcBef>
              <a:spcAft>
                <a:spcPts val="0"/>
              </a:spcAft>
              <a:buClr>
                <a:schemeClr val="dk1"/>
              </a:buClr>
              <a:buSzPts val="1600"/>
              <a:buNone/>
              <a:defRPr sz="2400"/>
            </a:lvl4pPr>
            <a:lvl5pPr lvl="4" algn="ctr">
              <a:lnSpc>
                <a:spcPct val="90000"/>
              </a:lnSpc>
              <a:spcBef>
                <a:spcPts val="750"/>
              </a:spcBef>
              <a:spcAft>
                <a:spcPts val="0"/>
              </a:spcAft>
              <a:buClr>
                <a:schemeClr val="dk1"/>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sp>
        <p:nvSpPr>
          <p:cNvPr id="14" name="Google Shape;14;p1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15" name="Google Shape;15;p1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16" name="Google Shape;16;p1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371600">
              <a:buClr>
                <a:srgbClr val="000000"/>
              </a:buClr>
            </a:pPr>
            <a:fld id="{00000000-1234-1234-1234-123412341234}" type="slidenum">
              <a:rPr lang="vi-VN" kern="0" smtClean="0"/>
              <a:pPr defTabSz="1371600">
                <a:buClr>
                  <a:srgbClr val="000000"/>
                </a:buClr>
              </a:pPr>
              <a:t>‹#›</a:t>
            </a:fld>
            <a:endParaRPr lang="vi-VN" kern="0"/>
          </a:p>
        </p:txBody>
      </p:sp>
    </p:spTree>
    <p:extLst>
      <p:ext uri="{BB962C8B-B14F-4D97-AF65-F5344CB8AC3E}">
        <p14:creationId xmlns:p14="http://schemas.microsoft.com/office/powerpoint/2010/main" val="459426026"/>
      </p:ext>
    </p:extLst>
  </p:cSld>
  <p:clrMapOvr>
    <a:masterClrMapping/>
  </p:clrMapOvr>
  <p:transition spd="med">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1"/>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chemeClr val="dk1"/>
              </a:buClr>
              <a:buSzPts val="1800"/>
              <a:buChar char="•"/>
              <a:defRPr/>
            </a:lvl1pPr>
            <a:lvl2pPr marL="1371600" lvl="1" indent="-514350" algn="l">
              <a:lnSpc>
                <a:spcPct val="90000"/>
              </a:lnSpc>
              <a:spcBef>
                <a:spcPts val="750"/>
              </a:spcBef>
              <a:spcAft>
                <a:spcPts val="0"/>
              </a:spcAft>
              <a:buClr>
                <a:schemeClr val="dk1"/>
              </a:buClr>
              <a:buSzPts val="1800"/>
              <a:buChar char="•"/>
              <a:defRPr/>
            </a:lvl2pPr>
            <a:lvl3pPr marL="2057400" lvl="2" indent="-514350" algn="l">
              <a:lnSpc>
                <a:spcPct val="90000"/>
              </a:lnSpc>
              <a:spcBef>
                <a:spcPts val="750"/>
              </a:spcBef>
              <a:spcAft>
                <a:spcPts val="0"/>
              </a:spcAft>
              <a:buClr>
                <a:schemeClr val="dk1"/>
              </a:buClr>
              <a:buSzPts val="1800"/>
              <a:buChar char="•"/>
              <a:defRPr/>
            </a:lvl3pPr>
            <a:lvl4pPr marL="2743200" lvl="3" indent="-514350" algn="l">
              <a:lnSpc>
                <a:spcPct val="90000"/>
              </a:lnSpc>
              <a:spcBef>
                <a:spcPts val="750"/>
              </a:spcBef>
              <a:spcAft>
                <a:spcPts val="0"/>
              </a:spcAft>
              <a:buClr>
                <a:schemeClr val="dk1"/>
              </a:buClr>
              <a:buSzPts val="1800"/>
              <a:buChar char="•"/>
              <a:defRPr/>
            </a:lvl4pPr>
            <a:lvl5pPr marL="3429000" lvl="4" indent="-514350" algn="l">
              <a:lnSpc>
                <a:spcPct val="90000"/>
              </a:lnSpc>
              <a:spcBef>
                <a:spcPts val="750"/>
              </a:spcBef>
              <a:spcAft>
                <a:spcPts val="0"/>
              </a:spcAft>
              <a:buClr>
                <a:schemeClr val="dk1"/>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20" name="Google Shape;20;p1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21" name="Google Shape;21;p1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1371600">
              <a:buClr>
                <a:srgbClr val="000000"/>
              </a:buClr>
            </a:pPr>
            <a:endParaRPr lang="en-US" kern="0"/>
          </a:p>
        </p:txBody>
      </p:sp>
      <p:sp>
        <p:nvSpPr>
          <p:cNvPr id="22" name="Google Shape;22;p1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1371600">
              <a:buClr>
                <a:srgbClr val="000000"/>
              </a:buClr>
            </a:pPr>
            <a:fld id="{00000000-1234-1234-1234-123412341234}" type="slidenum">
              <a:rPr lang="vi-VN" kern="0" smtClean="0"/>
              <a:pPr defTabSz="1371600">
                <a:buClr>
                  <a:srgbClr val="000000"/>
                </a:buClr>
              </a:pPr>
              <a:t>‹#›</a:t>
            </a:fld>
            <a:endParaRPr lang="vi-VN" kern="0"/>
          </a:p>
        </p:txBody>
      </p:sp>
    </p:spTree>
    <p:extLst>
      <p:ext uri="{BB962C8B-B14F-4D97-AF65-F5344CB8AC3E}">
        <p14:creationId xmlns:p14="http://schemas.microsoft.com/office/powerpoint/2010/main" val="815924607"/>
      </p:ext>
    </p:extLst>
  </p:cSld>
  <p:clrMapOvr>
    <a:masterClrMapping/>
  </p:clrMapOvr>
  <p:transition spd="med">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2049745492"/>
      </p:ext>
    </p:extLst>
  </p:cSld>
  <p:clrMap bg1="lt1" tx1="dk1" bg2="dk2" tx2="lt2" accent1="accent1" accent2="accent2" accent3="accent3" accent4="accent4" accent5="accent5" accent6="accent6" hlink="hlink" folHlink="folHlink"/>
  <p:sldLayoutIdLst>
    <p:sldLayoutId id="2147483661" r:id="rId1"/>
    <p:sldLayoutId id="2147483662" r:id="rId2"/>
  </p:sldLayoutIdLst>
  <p:transition spd="med">
    <p:circl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4.png"/><Relationship Id="rId12" Type="http://schemas.openxmlformats.org/officeDocument/2006/relationships/slide" Target="slide20.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slide" Target="slide17.xml"/><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slide" Target="slide19.xml"/><Relationship Id="rId4" Type="http://schemas.openxmlformats.org/officeDocument/2006/relationships/slide" Target="slide16.xml"/><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22.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2.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4F8D3514-78D6-BC16-52FB-CF4F59CF51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6495" y="867661"/>
            <a:ext cx="12496800" cy="6293031"/>
          </a:xfrm>
          <a:prstGeom prst="rect">
            <a:avLst/>
          </a:prstGeom>
        </p:spPr>
      </p:pic>
      <p:grpSp>
        <p:nvGrpSpPr>
          <p:cNvPr id="22" name="Group 21">
            <a:extLst>
              <a:ext uri="{FF2B5EF4-FFF2-40B4-BE49-F238E27FC236}">
                <a16:creationId xmlns:a16="http://schemas.microsoft.com/office/drawing/2014/main" xmlns="" id="{AA81DE52-E95F-E81D-EBFE-019DA0764296}"/>
              </a:ext>
            </a:extLst>
          </p:cNvPr>
          <p:cNvGrpSpPr/>
          <p:nvPr/>
        </p:nvGrpSpPr>
        <p:grpSpPr>
          <a:xfrm>
            <a:off x="372115" y="7579732"/>
            <a:ext cx="17543770" cy="1839607"/>
            <a:chOff x="372115" y="8074205"/>
            <a:chExt cx="17543770" cy="1839607"/>
          </a:xfrm>
        </p:grpSpPr>
        <p:sp>
          <p:nvSpPr>
            <p:cNvPr id="20" name="TextBox 19">
              <a:extLst>
                <a:ext uri="{FF2B5EF4-FFF2-40B4-BE49-F238E27FC236}">
                  <a16:creationId xmlns:a16="http://schemas.microsoft.com/office/drawing/2014/main" xmlns="" id="{37FA5E9E-186F-1E83-C48E-CA42C6D8EA01}"/>
                </a:ext>
              </a:extLst>
            </p:cNvPr>
            <p:cNvSpPr txBox="1"/>
            <p:nvPr/>
          </p:nvSpPr>
          <p:spPr>
            <a:xfrm>
              <a:off x="2523485" y="8218186"/>
              <a:ext cx="15392400" cy="1551643"/>
            </a:xfrm>
            <a:prstGeom prst="rect">
              <a:avLst/>
            </a:prstGeom>
            <a:noFill/>
          </p:spPr>
          <p:txBody>
            <a:bodyPr wrap="square">
              <a:spAutoFit/>
            </a:bodyPr>
            <a:lstStyle/>
            <a:p>
              <a:pPr algn="just">
                <a:lnSpc>
                  <a:spcPts val="5760"/>
                </a:lnSpc>
              </a:pPr>
              <a:r>
                <a:rPr lang="vi-VN" sz="4800" b="1">
                  <a:solidFill>
                    <a:srgbClr val="C00000"/>
                  </a:solidFill>
                </a:rPr>
                <a:t>Em hãy nêu một số tình huống thực tế mà dữ liệu được biểu diễn dưới dạng biểu đồ.</a:t>
              </a:r>
              <a:endParaRPr lang="en-US" sz="4800" b="1">
                <a:solidFill>
                  <a:srgbClr val="C00000"/>
                </a:solidFill>
              </a:endParaRPr>
            </a:p>
          </p:txBody>
        </p:sp>
        <p:sp>
          <p:nvSpPr>
            <p:cNvPr id="21" name="Freeform 5">
              <a:extLst>
                <a:ext uri="{FF2B5EF4-FFF2-40B4-BE49-F238E27FC236}">
                  <a16:creationId xmlns:a16="http://schemas.microsoft.com/office/drawing/2014/main" xmlns="" id="{3CC81822-BFE6-7559-DA5D-8D9966554B81}"/>
                </a:ext>
              </a:extLst>
            </p:cNvPr>
            <p:cNvSpPr/>
            <p:nvPr/>
          </p:nvSpPr>
          <p:spPr>
            <a:xfrm>
              <a:off x="372115" y="8074205"/>
              <a:ext cx="1839607" cy="1839607"/>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6"/>
                  </a:ext>
                </a:extLst>
              </a:blip>
              <a:stretch>
                <a:fillRect/>
              </a:stretch>
            </a:blipFill>
          </p:spPr>
          <p:txBody>
            <a:bodyPr/>
            <a:lstStyle/>
            <a:p>
              <a:endParaRPr lang="en-US"/>
            </a:p>
          </p:txBody>
        </p:sp>
      </p:grpSp>
      <p:sp>
        <p:nvSpPr>
          <p:cNvPr id="16" name="TextBox 15"/>
          <p:cNvSpPr txBox="1"/>
          <p:nvPr/>
        </p:nvSpPr>
        <p:spPr>
          <a:xfrm>
            <a:off x="685800" y="266700"/>
            <a:ext cx="5867400" cy="646331"/>
          </a:xfrm>
          <a:prstGeom prst="rect">
            <a:avLst/>
          </a:prstGeom>
          <a:noFill/>
        </p:spPr>
        <p:txBody>
          <a:bodyPr wrap="square" rtlCol="0">
            <a:spAutoFit/>
          </a:bodyPr>
          <a:lstStyle/>
          <a:p>
            <a:r>
              <a:rPr lang="en-US" sz="3600" dirty="0" smtClean="0">
                <a:solidFill>
                  <a:srgbClr val="FF0000"/>
                </a:solidFill>
                <a:latin typeface="Times New Roman" pitchFamily="18" charset="0"/>
                <a:cs typeface="Times New Roman" pitchFamily="18" charset="0"/>
              </a:rPr>
              <a:t>KHỞI ĐỘNG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3101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63BD8255-CC49-CE00-2CE3-CA53562FCC11}"/>
              </a:ext>
            </a:extLst>
          </p:cNvPr>
          <p:cNvGrpSpPr/>
          <p:nvPr/>
        </p:nvGrpSpPr>
        <p:grpSpPr>
          <a:xfrm>
            <a:off x="1752600" y="723900"/>
            <a:ext cx="15087600" cy="8470674"/>
            <a:chOff x="1176337" y="940026"/>
            <a:chExt cx="8653463" cy="8470674"/>
          </a:xfrm>
        </p:grpSpPr>
        <p:grpSp>
          <p:nvGrpSpPr>
            <p:cNvPr id="10" name="Group 9">
              <a:extLst>
                <a:ext uri="{FF2B5EF4-FFF2-40B4-BE49-F238E27FC236}">
                  <a16:creationId xmlns:a16="http://schemas.microsoft.com/office/drawing/2014/main" xmlns="" id="{3F4BCDDD-26BD-F12F-9A54-65641DAB2543}"/>
                </a:ext>
              </a:extLst>
            </p:cNvPr>
            <p:cNvGrpSpPr/>
            <p:nvPr/>
          </p:nvGrpSpPr>
          <p:grpSpPr>
            <a:xfrm>
              <a:off x="1219200" y="1562100"/>
              <a:ext cx="8610600" cy="7848600"/>
              <a:chOff x="1219200" y="1714500"/>
              <a:chExt cx="8610600" cy="7848600"/>
            </a:xfrm>
          </p:grpSpPr>
          <p:sp>
            <p:nvSpPr>
              <p:cNvPr id="3" name="Rectangle 2">
                <a:extLst>
                  <a:ext uri="{FF2B5EF4-FFF2-40B4-BE49-F238E27FC236}">
                    <a16:creationId xmlns:a16="http://schemas.microsoft.com/office/drawing/2014/main" xmlns="" id="{ADA68B75-8D78-2CE4-0E58-77A53A650361}"/>
                  </a:ext>
                </a:extLst>
              </p:cNvPr>
              <p:cNvSpPr/>
              <p:nvPr/>
            </p:nvSpPr>
            <p:spPr>
              <a:xfrm>
                <a:off x="1219200" y="1714500"/>
                <a:ext cx="8458200" cy="7696200"/>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942BB361-5ABC-CF20-E9E9-3779F53922CD}"/>
                  </a:ext>
                </a:extLst>
              </p:cNvPr>
              <p:cNvSpPr/>
              <p:nvPr/>
            </p:nvSpPr>
            <p:spPr>
              <a:xfrm>
                <a:off x="1371600" y="1943100"/>
                <a:ext cx="8458200" cy="7620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xmlns="" id="{0A36AA2E-67B0-2733-7E4E-C7E724323F61}"/>
                  </a:ext>
                </a:extLst>
              </p:cNvPr>
              <p:cNvSpPr txBox="1"/>
              <p:nvPr/>
            </p:nvSpPr>
            <p:spPr>
              <a:xfrm>
                <a:off x="1862137" y="2582348"/>
                <a:ext cx="7239000" cy="2233817"/>
              </a:xfrm>
              <a:prstGeom prst="rect">
                <a:avLst/>
              </a:prstGeom>
              <a:noFill/>
            </p:spPr>
            <p:txBody>
              <a:bodyPr wrap="square">
                <a:spAutoFit/>
              </a:bodyPr>
              <a:lstStyle/>
              <a:p>
                <a:pPr algn="just">
                  <a:lnSpc>
                    <a:spcPts val="5700"/>
                  </a:lnSpc>
                </a:pPr>
                <a:r>
                  <a:rPr lang="en-US" sz="4500" b="1">
                    <a:latin typeface="Arial" panose="020B0604020202020204" pitchFamily="34" charset="0"/>
                    <a:cs typeface="Arial" panose="020B0604020202020204" pitchFamily="34" charset="0"/>
                  </a:rPr>
                  <a:t>Biểu đồ PMBT Excel tự động cập nhật theo sự thay đổi của số liệu.</a:t>
                </a:r>
              </a:p>
            </p:txBody>
          </p:sp>
          <p:pic>
            <p:nvPicPr>
              <p:cNvPr id="9" name="Picture 8" descr="A graph with lines and dots&#10;&#10;Description automatically generated">
                <a:extLst>
                  <a:ext uri="{FF2B5EF4-FFF2-40B4-BE49-F238E27FC236}">
                    <a16:creationId xmlns:a16="http://schemas.microsoft.com/office/drawing/2014/main" xmlns="" id="{3213709D-A892-0B01-62D2-AC1F2A08B2E8}"/>
                  </a:ext>
                </a:extLst>
              </p:cNvPr>
              <p:cNvPicPr>
                <a:picLocks noChangeAspect="1"/>
              </p:cNvPicPr>
              <p:nvPr/>
            </p:nvPicPr>
            <p:blipFill rotWithShape="1">
              <a:blip r:embed="rId2">
                <a:extLst>
                  <a:ext uri="{28A0092B-C50C-407E-A947-70E740481C1C}">
                    <a14:useLocalDpi xmlns:a14="http://schemas.microsoft.com/office/drawing/2010/main" val="0"/>
                  </a:ext>
                </a:extLst>
              </a:blip>
              <a:srcRect t="15592" b="15122"/>
              <a:stretch/>
            </p:blipFill>
            <p:spPr>
              <a:xfrm>
                <a:off x="2921308" y="4216627"/>
                <a:ext cx="5275651" cy="4883898"/>
              </a:xfrm>
              <a:prstGeom prst="rect">
                <a:avLst/>
              </a:prstGeom>
            </p:spPr>
          </p:pic>
        </p:grpSp>
        <p:sp>
          <p:nvSpPr>
            <p:cNvPr id="11" name="Rectangle 10">
              <a:extLst>
                <a:ext uri="{FF2B5EF4-FFF2-40B4-BE49-F238E27FC236}">
                  <a16:creationId xmlns:a16="http://schemas.microsoft.com/office/drawing/2014/main" xmlns="" id="{A3267172-45CF-FC2B-4469-6EAA3C3ABE33}"/>
                </a:ext>
              </a:extLst>
            </p:cNvPr>
            <p:cNvSpPr/>
            <p:nvPr/>
          </p:nvSpPr>
          <p:spPr>
            <a:xfrm>
              <a:off x="1176337" y="940026"/>
              <a:ext cx="4438650" cy="1136424"/>
            </a:xfrm>
            <a:prstGeom prst="rect">
              <a:avLst/>
            </a:prstGeom>
            <a:solidFill>
              <a:srgbClr val="FDD772"/>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KẾT LUẬN </a:t>
              </a:r>
            </a:p>
          </p:txBody>
        </p:sp>
      </p:grpSp>
      <p:sp>
        <p:nvSpPr>
          <p:cNvPr id="18" name="Oval 17">
            <a:extLst>
              <a:ext uri="{FF2B5EF4-FFF2-40B4-BE49-F238E27FC236}">
                <a16:creationId xmlns:a16="http://schemas.microsoft.com/office/drawing/2014/main" xmlns="" id="{565F6A7C-7DBF-2321-1CD0-32F65B361309}"/>
              </a:ext>
            </a:extLst>
          </p:cNvPr>
          <p:cNvSpPr/>
          <p:nvPr/>
        </p:nvSpPr>
        <p:spPr>
          <a:xfrm>
            <a:off x="12775467" y="9080274"/>
            <a:ext cx="4626734" cy="462576"/>
          </a:xfrm>
          <a:prstGeom prst="ellipse">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28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825AE428-B326-4846-B150-49AB0AF8C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9070" y="3960893"/>
            <a:ext cx="9405688" cy="5997830"/>
          </a:xfrm>
          <a:prstGeom prst="rect">
            <a:avLst/>
          </a:prstGeom>
        </p:spPr>
      </p:pic>
      <p:sp>
        <p:nvSpPr>
          <p:cNvPr id="4" name="TextBox 3">
            <a:extLst>
              <a:ext uri="{FF2B5EF4-FFF2-40B4-BE49-F238E27FC236}">
                <a16:creationId xmlns:a16="http://schemas.microsoft.com/office/drawing/2014/main" xmlns="" id="{297D9346-16C2-1AB5-D437-0C38E850545E}"/>
              </a:ext>
            </a:extLst>
          </p:cNvPr>
          <p:cNvSpPr txBox="1"/>
          <p:nvPr/>
        </p:nvSpPr>
        <p:spPr>
          <a:xfrm>
            <a:off x="369569" y="667417"/>
            <a:ext cx="9220200" cy="784830"/>
          </a:xfrm>
          <a:prstGeom prst="rect">
            <a:avLst/>
          </a:prstGeom>
          <a:noFill/>
        </p:spPr>
        <p:txBody>
          <a:bodyPr wrap="square" rtlCol="0">
            <a:spAutoFit/>
          </a:bodyPr>
          <a:lstStyle/>
          <a:p>
            <a:pPr algn="ctr"/>
            <a:r>
              <a:rPr lang="en-US" sz="4500" b="1">
                <a:solidFill>
                  <a:srgbClr val="FF0000"/>
                </a:solidFill>
                <a:latin typeface="Arial" panose="020B0604020202020204" pitchFamily="34" charset="0"/>
                <a:cs typeface="Arial" panose="020B0604020202020204" pitchFamily="34" charset="0"/>
              </a:rPr>
              <a:t>3. Các thành phần của biểu đồ: </a:t>
            </a:r>
          </a:p>
        </p:txBody>
      </p:sp>
      <p:sp>
        <p:nvSpPr>
          <p:cNvPr id="5" name="TextBox 4">
            <a:extLst>
              <a:ext uri="{FF2B5EF4-FFF2-40B4-BE49-F238E27FC236}">
                <a16:creationId xmlns:a16="http://schemas.microsoft.com/office/drawing/2014/main" xmlns="" id="{3E006FAA-11AF-7E5A-8D17-133639A63708}"/>
              </a:ext>
            </a:extLst>
          </p:cNvPr>
          <p:cNvSpPr txBox="1"/>
          <p:nvPr/>
        </p:nvSpPr>
        <p:spPr>
          <a:xfrm>
            <a:off x="5133975" y="1792963"/>
            <a:ext cx="8020050" cy="707886"/>
          </a:xfrm>
          <a:prstGeom prst="rect">
            <a:avLst/>
          </a:prstGeom>
          <a:noFill/>
        </p:spPr>
        <p:txBody>
          <a:bodyPr wrap="square" rtlCol="0">
            <a:spAutoFit/>
          </a:bodyPr>
          <a:lstStyle/>
          <a:p>
            <a:pPr algn="ctr"/>
            <a:r>
              <a:rPr lang="en-US" sz="4000" b="1">
                <a:solidFill>
                  <a:srgbClr val="0000CC"/>
                </a:solidFill>
                <a:latin typeface="Arial" panose="020B0604020202020204" pitchFamily="34" charset="0"/>
                <a:cs typeface="Arial" panose="020B0604020202020204" pitchFamily="34" charset="0"/>
              </a:rPr>
              <a:t>Trò chơi “Ai nhanh ai đúng” </a:t>
            </a:r>
          </a:p>
        </p:txBody>
      </p:sp>
      <p:sp>
        <p:nvSpPr>
          <p:cNvPr id="7" name="TextBox 6">
            <a:extLst>
              <a:ext uri="{FF2B5EF4-FFF2-40B4-BE49-F238E27FC236}">
                <a16:creationId xmlns:a16="http://schemas.microsoft.com/office/drawing/2014/main" xmlns="" id="{68B35505-EB1D-3BC1-CDDD-B025182F616B}"/>
              </a:ext>
            </a:extLst>
          </p:cNvPr>
          <p:cNvSpPr txBox="1"/>
          <p:nvPr/>
        </p:nvSpPr>
        <p:spPr>
          <a:xfrm>
            <a:off x="495300" y="2705100"/>
            <a:ext cx="17297400" cy="707886"/>
          </a:xfrm>
          <a:prstGeom prst="rect">
            <a:avLst/>
          </a:prstGeom>
          <a:noFill/>
        </p:spPr>
        <p:txBody>
          <a:bodyPr wrap="square">
            <a:spAutoFit/>
          </a:bodyPr>
          <a:lstStyle/>
          <a:p>
            <a:pPr algn="ctr"/>
            <a:r>
              <a:rPr lang="vi-VN" sz="4000" b="1">
                <a:solidFill>
                  <a:srgbClr val="FF0000"/>
                </a:solidFill>
              </a:rPr>
              <a:t>Em hãy gắn các thẻ dưới đây vào vị trí các thành phần của biểu đồ </a:t>
            </a:r>
            <a:endParaRPr lang="en-US" sz="4000" b="1">
              <a:solidFill>
                <a:srgbClr val="FF0000"/>
              </a:solidFill>
            </a:endParaRPr>
          </a:p>
        </p:txBody>
      </p:sp>
      <p:sp>
        <p:nvSpPr>
          <p:cNvPr id="9" name="Rectangle: Rounded Corners 8">
            <a:extLst>
              <a:ext uri="{FF2B5EF4-FFF2-40B4-BE49-F238E27FC236}">
                <a16:creationId xmlns:a16="http://schemas.microsoft.com/office/drawing/2014/main" xmlns="" id="{DEDF4E8D-0532-B4DF-3950-13558608502F}"/>
              </a:ext>
            </a:extLst>
          </p:cNvPr>
          <p:cNvSpPr/>
          <p:nvPr/>
        </p:nvSpPr>
        <p:spPr>
          <a:xfrm>
            <a:off x="4503869" y="4263062"/>
            <a:ext cx="4117782" cy="1066800"/>
          </a:xfrm>
          <a:prstGeom prst="roundRect">
            <a:avLst/>
          </a:prstGeom>
          <a:solidFill>
            <a:schemeClr val="accent6">
              <a:lumMod val="20000"/>
              <a:lumOff val="80000"/>
            </a:schemeClr>
          </a:solidFill>
          <a:ln w="38100">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Tiêu đề của biểu đồ </a:t>
            </a:r>
          </a:p>
        </p:txBody>
      </p:sp>
      <p:sp>
        <p:nvSpPr>
          <p:cNvPr id="10" name="Rectangle: Rounded Corners 9">
            <a:extLst>
              <a:ext uri="{FF2B5EF4-FFF2-40B4-BE49-F238E27FC236}">
                <a16:creationId xmlns:a16="http://schemas.microsoft.com/office/drawing/2014/main" xmlns="" id="{0254288C-3FC2-FFFF-6472-83D09EAF59E2}"/>
              </a:ext>
            </a:extLst>
          </p:cNvPr>
          <p:cNvSpPr/>
          <p:nvPr/>
        </p:nvSpPr>
        <p:spPr>
          <a:xfrm>
            <a:off x="4143410" y="8572500"/>
            <a:ext cx="2745188" cy="1066800"/>
          </a:xfrm>
          <a:prstGeom prst="roundRect">
            <a:avLst/>
          </a:prstGeom>
          <a:solidFill>
            <a:srgbClr val="DAE3F3"/>
          </a:solid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Trục giá trị </a:t>
            </a:r>
          </a:p>
        </p:txBody>
      </p:sp>
      <p:sp>
        <p:nvSpPr>
          <p:cNvPr id="11" name="Rectangle: Rounded Corners 10">
            <a:extLst>
              <a:ext uri="{FF2B5EF4-FFF2-40B4-BE49-F238E27FC236}">
                <a16:creationId xmlns:a16="http://schemas.microsoft.com/office/drawing/2014/main" xmlns="" id="{A8304F93-B946-E083-01C4-3681C8B02BFD}"/>
              </a:ext>
            </a:extLst>
          </p:cNvPr>
          <p:cNvSpPr/>
          <p:nvPr/>
        </p:nvSpPr>
        <p:spPr>
          <a:xfrm>
            <a:off x="4246031" y="5699541"/>
            <a:ext cx="4509952" cy="1066800"/>
          </a:xfrm>
          <a:prstGeom prst="roundRect">
            <a:avLst/>
          </a:prstGeom>
          <a:solidFill>
            <a:srgbClr val="FFE699"/>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Ý nghĩa của trục giá trị </a:t>
            </a:r>
          </a:p>
        </p:txBody>
      </p:sp>
      <p:sp>
        <p:nvSpPr>
          <p:cNvPr id="12" name="Rectangle: Rounded Corners 11">
            <a:extLst>
              <a:ext uri="{FF2B5EF4-FFF2-40B4-BE49-F238E27FC236}">
                <a16:creationId xmlns:a16="http://schemas.microsoft.com/office/drawing/2014/main" xmlns="" id="{1CA75154-8B5D-1E74-291A-0E405C5C76A2}"/>
              </a:ext>
            </a:extLst>
          </p:cNvPr>
          <p:cNvSpPr/>
          <p:nvPr/>
        </p:nvSpPr>
        <p:spPr>
          <a:xfrm>
            <a:off x="747564" y="8546503"/>
            <a:ext cx="3071996" cy="1066800"/>
          </a:xfrm>
          <a:prstGeom prst="roundRect">
            <a:avLst/>
          </a:prstGeom>
          <a:solidFill>
            <a:srgbClr val="DAE3F3"/>
          </a:solidFill>
          <a:ln w="381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Trục danh mục </a:t>
            </a:r>
          </a:p>
        </p:txBody>
      </p:sp>
      <p:sp>
        <p:nvSpPr>
          <p:cNvPr id="13" name="Rectangle: Rounded Corners 12">
            <a:extLst>
              <a:ext uri="{FF2B5EF4-FFF2-40B4-BE49-F238E27FC236}">
                <a16:creationId xmlns:a16="http://schemas.microsoft.com/office/drawing/2014/main" xmlns="" id="{6ED8A4BF-0DF1-9ED9-2F9E-AB9DBEE7AC83}"/>
              </a:ext>
            </a:extLst>
          </p:cNvPr>
          <p:cNvSpPr/>
          <p:nvPr/>
        </p:nvSpPr>
        <p:spPr>
          <a:xfrm>
            <a:off x="5076860" y="7219487"/>
            <a:ext cx="2971800" cy="1066800"/>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Giá trị dữ liệu </a:t>
            </a:r>
          </a:p>
        </p:txBody>
      </p:sp>
      <p:sp>
        <p:nvSpPr>
          <p:cNvPr id="14" name="Rectangle: Rounded Corners 13">
            <a:extLst>
              <a:ext uri="{FF2B5EF4-FFF2-40B4-BE49-F238E27FC236}">
                <a16:creationId xmlns:a16="http://schemas.microsoft.com/office/drawing/2014/main" xmlns="" id="{1BA8E4C2-DE84-C297-29C6-7801E080B617}"/>
              </a:ext>
            </a:extLst>
          </p:cNvPr>
          <p:cNvSpPr/>
          <p:nvPr/>
        </p:nvSpPr>
        <p:spPr>
          <a:xfrm>
            <a:off x="447710" y="4106363"/>
            <a:ext cx="3838575" cy="1371600"/>
          </a:xfrm>
          <a:prstGeom prst="roundRect">
            <a:avLst/>
          </a:prstGeom>
          <a:solidFill>
            <a:schemeClr val="accent3">
              <a:lumMod val="40000"/>
              <a:lumOff val="60000"/>
            </a:schemeClr>
          </a:solidFill>
          <a:ln w="38100">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i="1">
                <a:solidFill>
                  <a:schemeClr val="tx1"/>
                </a:solidFill>
                <a:latin typeface="Arial" panose="020B0604020202020204" pitchFamily="34" charset="0"/>
                <a:cs typeface="Arial" panose="020B0604020202020204" pitchFamily="34" charset="0"/>
              </a:rPr>
              <a:t>Ý nghĩa của trục danh mục </a:t>
            </a:r>
          </a:p>
        </p:txBody>
      </p:sp>
      <p:sp>
        <p:nvSpPr>
          <p:cNvPr id="15" name="Rectangle: Rounded Corners 14">
            <a:extLst>
              <a:ext uri="{FF2B5EF4-FFF2-40B4-BE49-F238E27FC236}">
                <a16:creationId xmlns:a16="http://schemas.microsoft.com/office/drawing/2014/main" xmlns="" id="{3FEE88E7-CD85-A850-C1BF-03B7601546D7}"/>
              </a:ext>
            </a:extLst>
          </p:cNvPr>
          <p:cNvSpPr/>
          <p:nvPr/>
        </p:nvSpPr>
        <p:spPr>
          <a:xfrm>
            <a:off x="345408" y="5651915"/>
            <a:ext cx="3657600" cy="1066800"/>
          </a:xfrm>
          <a:prstGeom prst="roundRect">
            <a:avLst/>
          </a:prstGeom>
          <a:solidFill>
            <a:schemeClr val="accent6">
              <a:lumMod val="20000"/>
              <a:lumOff val="8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i="1">
                <a:solidFill>
                  <a:schemeClr val="tx1"/>
                </a:solidFill>
                <a:latin typeface="Arial" panose="020B0604020202020204" pitchFamily="34" charset="0"/>
                <a:cs typeface="Arial" panose="020B0604020202020204" pitchFamily="34" charset="0"/>
              </a:rPr>
              <a:t>Các chuỗi dữ liệu </a:t>
            </a:r>
          </a:p>
        </p:txBody>
      </p:sp>
      <p:sp>
        <p:nvSpPr>
          <p:cNvPr id="16" name="Rectangle: Rounded Corners 15">
            <a:extLst>
              <a:ext uri="{FF2B5EF4-FFF2-40B4-BE49-F238E27FC236}">
                <a16:creationId xmlns:a16="http://schemas.microsoft.com/office/drawing/2014/main" xmlns="" id="{EA902881-2FC2-4F90-13DC-11FAF603042D}"/>
              </a:ext>
            </a:extLst>
          </p:cNvPr>
          <p:cNvSpPr/>
          <p:nvPr/>
        </p:nvSpPr>
        <p:spPr>
          <a:xfrm>
            <a:off x="276579" y="6959808"/>
            <a:ext cx="4505006" cy="1371599"/>
          </a:xfrm>
          <a:prstGeom prst="roundRect">
            <a:avLst/>
          </a:prstGeom>
          <a:solidFill>
            <a:srgbClr val="FFE699"/>
          </a:solidFill>
          <a:ln w="38100">
            <a:solidFill>
              <a:srgbClr val="FFCC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b="1" i="1">
                <a:solidFill>
                  <a:schemeClr val="tx1"/>
                </a:solidFill>
                <a:latin typeface="Arial" panose="020B0604020202020204" pitchFamily="34" charset="0"/>
                <a:cs typeface="Arial" panose="020B0604020202020204" pitchFamily="34" charset="0"/>
              </a:rPr>
              <a:t>Ý nghĩ của các chuỗi dữ liệu </a:t>
            </a:r>
          </a:p>
        </p:txBody>
      </p:sp>
    </p:spTree>
    <p:extLst>
      <p:ext uri="{BB962C8B-B14F-4D97-AF65-F5344CB8AC3E}">
        <p14:creationId xmlns:p14="http://schemas.microsoft.com/office/powerpoint/2010/main" val="22794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arn(inVertical)">
                                      <p:cBhvr>
                                        <p:cTn id="36" dur="500"/>
                                        <p:tgtEl>
                                          <p:spTgt spid="15"/>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0FF10D62-F140-0049-6FBA-FE4B7A0375C9}"/>
              </a:ext>
            </a:extLst>
          </p:cNvPr>
          <p:cNvGrpSpPr/>
          <p:nvPr/>
        </p:nvGrpSpPr>
        <p:grpSpPr>
          <a:xfrm>
            <a:off x="333375" y="2809875"/>
            <a:ext cx="17454562" cy="7148190"/>
            <a:chOff x="152400" y="2781300"/>
            <a:chExt cx="17454562" cy="7148190"/>
          </a:xfrm>
        </p:grpSpPr>
        <p:pic>
          <p:nvPicPr>
            <p:cNvPr id="3" name="Picture 2">
              <a:extLst>
                <a:ext uri="{FF2B5EF4-FFF2-40B4-BE49-F238E27FC236}">
                  <a16:creationId xmlns:a16="http://schemas.microsoft.com/office/drawing/2014/main" xmlns="" id="{C0DA3996-0D8D-27FB-5153-5EA74770F2CE}"/>
                </a:ext>
              </a:extLst>
            </p:cNvPr>
            <p:cNvPicPr>
              <a:picLocks noChangeAspect="1"/>
            </p:cNvPicPr>
            <p:nvPr/>
          </p:nvPicPr>
          <p:blipFill rotWithShape="1">
            <a:blip r:embed="rId2">
              <a:extLst>
                <a:ext uri="{28A0092B-C50C-407E-A947-70E740481C1C}">
                  <a14:useLocalDpi xmlns:a14="http://schemas.microsoft.com/office/drawing/2010/main" val="0"/>
                </a:ext>
              </a:extLst>
            </a:blip>
            <a:srcRect t="4148"/>
            <a:stretch/>
          </p:blipFill>
          <p:spPr>
            <a:xfrm>
              <a:off x="347662" y="2981325"/>
              <a:ext cx="17259300" cy="6948165"/>
            </a:xfrm>
            <a:prstGeom prst="rect">
              <a:avLst/>
            </a:prstGeom>
          </p:spPr>
        </p:pic>
        <p:sp>
          <p:nvSpPr>
            <p:cNvPr id="4" name="Rectangle 3">
              <a:extLst>
                <a:ext uri="{FF2B5EF4-FFF2-40B4-BE49-F238E27FC236}">
                  <a16:creationId xmlns:a16="http://schemas.microsoft.com/office/drawing/2014/main" xmlns="" id="{3F7E9C8D-972C-FCFD-2EFB-E478DC33BEFD}"/>
                </a:ext>
              </a:extLst>
            </p:cNvPr>
            <p:cNvSpPr/>
            <p:nvPr/>
          </p:nvSpPr>
          <p:spPr>
            <a:xfrm>
              <a:off x="152400" y="2781300"/>
              <a:ext cx="3581400"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xmlns="" id="{BDEA9247-7713-F470-F879-45CC32A36DB2}"/>
              </a:ext>
            </a:extLst>
          </p:cNvPr>
          <p:cNvSpPr txBox="1"/>
          <p:nvPr/>
        </p:nvSpPr>
        <p:spPr>
          <a:xfrm>
            <a:off x="514350" y="893724"/>
            <a:ext cx="17259300" cy="165167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Biểu đồ gồm nhiều thành phần, dưới đây là một số thành phần cơ bản.</a:t>
            </a:r>
          </a:p>
          <a:p>
            <a:pPr marL="571500" indent="-571500" algn="just">
              <a:lnSpc>
                <a:spcPct val="150000"/>
              </a:lnSpc>
              <a:buFont typeface="Arial" panose="020B0604020202020204" pitchFamily="34" charset="0"/>
              <a:buChar char="•"/>
            </a:pPr>
            <a:r>
              <a:rPr lang="en-US" sz="3600">
                <a:latin typeface="Arial" panose="020B0604020202020204" pitchFamily="34" charset="0"/>
                <a:cs typeface="Arial" panose="020B0604020202020204" pitchFamily="34" charset="0"/>
              </a:rPr>
              <a:t>Các thành phần này không nhất thiết đều phải xuất hiện đồng thời trong biểu đồ. </a:t>
            </a:r>
          </a:p>
        </p:txBody>
      </p:sp>
    </p:spTree>
    <p:extLst>
      <p:ext uri="{BB962C8B-B14F-4D97-AF65-F5344CB8AC3E}">
        <p14:creationId xmlns:p14="http://schemas.microsoft.com/office/powerpoint/2010/main" val="163327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447690A-36A2-F84E-4543-5221373F8663}"/>
              </a:ext>
            </a:extLst>
          </p:cNvPr>
          <p:cNvPicPr>
            <a:picLocks noChangeAspect="1"/>
          </p:cNvPicPr>
          <p:nvPr/>
        </p:nvPicPr>
        <p:blipFill>
          <a:blip r:embed="rId2"/>
          <a:stretch>
            <a:fillRect/>
          </a:stretch>
        </p:blipFill>
        <p:spPr>
          <a:xfrm>
            <a:off x="914400" y="207493"/>
            <a:ext cx="7391400" cy="5046052"/>
          </a:xfrm>
          <a:prstGeom prst="rect">
            <a:avLst/>
          </a:prstGeom>
          <a:ln>
            <a:solidFill>
              <a:schemeClr val="accent5">
                <a:lumMod val="75000"/>
              </a:schemeClr>
            </a:solidFill>
          </a:ln>
        </p:spPr>
      </p:pic>
      <p:pic>
        <p:nvPicPr>
          <p:cNvPr id="9" name="Picture 8">
            <a:extLst>
              <a:ext uri="{FF2B5EF4-FFF2-40B4-BE49-F238E27FC236}">
                <a16:creationId xmlns:a16="http://schemas.microsoft.com/office/drawing/2014/main" xmlns="" id="{554A87DA-2783-8265-DC65-5BF33438E726}"/>
              </a:ext>
            </a:extLst>
          </p:cNvPr>
          <p:cNvPicPr>
            <a:picLocks noChangeAspect="1"/>
          </p:cNvPicPr>
          <p:nvPr/>
        </p:nvPicPr>
        <p:blipFill>
          <a:blip r:embed="rId3"/>
          <a:stretch>
            <a:fillRect/>
          </a:stretch>
        </p:blipFill>
        <p:spPr>
          <a:xfrm>
            <a:off x="1257300" y="5610225"/>
            <a:ext cx="6705600" cy="4469282"/>
          </a:xfrm>
          <a:prstGeom prst="rect">
            <a:avLst/>
          </a:prstGeom>
          <a:ln>
            <a:solidFill>
              <a:schemeClr val="accent5">
                <a:lumMod val="75000"/>
              </a:schemeClr>
            </a:solidFill>
          </a:ln>
        </p:spPr>
      </p:pic>
      <p:sp>
        <p:nvSpPr>
          <p:cNvPr id="11" name="TextBox 10">
            <a:extLst>
              <a:ext uri="{FF2B5EF4-FFF2-40B4-BE49-F238E27FC236}">
                <a16:creationId xmlns:a16="http://schemas.microsoft.com/office/drawing/2014/main" xmlns="" id="{E5C3BFD2-2414-E6C6-B97D-F7E9AC7CA89B}"/>
              </a:ext>
            </a:extLst>
          </p:cNvPr>
          <p:cNvSpPr txBox="1"/>
          <p:nvPr/>
        </p:nvSpPr>
        <p:spPr>
          <a:xfrm>
            <a:off x="8610600" y="2711469"/>
            <a:ext cx="9144000" cy="644157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Các thành phần của biểu đồ gồm: tiêu đề của biểu đồ, các chuỗi dữ liệu, trục giá trị, trục danh mục, các giá trị dữ liệu,... </a:t>
            </a:r>
          </a:p>
          <a:p>
            <a:pPr marL="571500" indent="-571500" algn="just">
              <a:lnSpc>
                <a:spcPct val="150000"/>
              </a:lnSpc>
              <a:buFont typeface="Arial" panose="020B0604020202020204" pitchFamily="34" charset="0"/>
              <a:buChar char="•"/>
            </a:pPr>
            <a:r>
              <a:rPr lang="en-US" sz="4000">
                <a:latin typeface="Arial" panose="020B0604020202020204" pitchFamily="34" charset="0"/>
                <a:cs typeface="Arial" panose="020B0604020202020204" pitchFamily="34" charset="0"/>
              </a:rPr>
              <a:t>Các thành phần trong biểu đồ không nhất thiết đều phải xuất hiện đồng thời trong biểu đồ </a:t>
            </a:r>
          </a:p>
        </p:txBody>
      </p:sp>
      <p:sp>
        <p:nvSpPr>
          <p:cNvPr id="12" name="Rectangle 11">
            <a:extLst>
              <a:ext uri="{FF2B5EF4-FFF2-40B4-BE49-F238E27FC236}">
                <a16:creationId xmlns:a16="http://schemas.microsoft.com/office/drawing/2014/main" xmlns="" id="{F78F6FBB-ECA4-AA3E-5E73-55D236D3ACCB}"/>
              </a:ext>
            </a:extLst>
          </p:cNvPr>
          <p:cNvSpPr/>
          <p:nvPr/>
        </p:nvSpPr>
        <p:spPr>
          <a:xfrm>
            <a:off x="9005887" y="1064128"/>
            <a:ext cx="8610600" cy="1066800"/>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000" b="1">
                <a:solidFill>
                  <a:srgbClr val="002060"/>
                </a:solidFill>
                <a:latin typeface="Arial" panose="020B0604020202020204" pitchFamily="34" charset="0"/>
                <a:cs typeface="Arial" panose="020B0604020202020204" pitchFamily="34" charset="0"/>
              </a:rPr>
              <a:t>KẾT LUẬN </a:t>
            </a:r>
          </a:p>
        </p:txBody>
      </p:sp>
    </p:spTree>
    <p:extLst>
      <p:ext uri="{BB962C8B-B14F-4D97-AF65-F5344CB8AC3E}">
        <p14:creationId xmlns:p14="http://schemas.microsoft.com/office/powerpoint/2010/main" val="260025474"/>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757178" y="1220366"/>
            <a:ext cx="14773644" cy="1988345"/>
          </a:xfrm>
          <a:prstGeom prst="rect">
            <a:avLst/>
          </a:prstGeom>
          <a:noFill/>
          <a:ln>
            <a:noFill/>
          </a:ln>
        </p:spPr>
        <p:txBody>
          <a:bodyPr spcFirstLastPara="1" wrap="square" lIns="137138" tIns="68550" rIns="137138" bIns="68550" anchor="b" anchorCtr="0">
            <a:noAutofit/>
          </a:bodyPr>
          <a:lstStyle/>
          <a:p>
            <a:pPr algn="ctr" defTabSz="1371600">
              <a:lnSpc>
                <a:spcPct val="90000"/>
              </a:lnSpc>
              <a:buClr>
                <a:srgbClr val="FFFF66"/>
              </a:buClr>
              <a:buSzPts val="7200"/>
            </a:pPr>
            <a:r>
              <a:rPr lang="vi-VN" sz="10800" b="1" kern="0">
                <a:solidFill>
                  <a:srgbClr val="FFFF66"/>
                </a:solidFill>
                <a:latin typeface="Arial"/>
                <a:ea typeface="Arial"/>
                <a:cs typeface="Arial"/>
                <a:sym typeface="Arial"/>
              </a:rPr>
              <a:t>NGÔI SAO MAY MẮN</a:t>
            </a:r>
            <a:endParaRPr sz="10800" b="1" kern="0">
              <a:solidFill>
                <a:srgbClr val="FFFF66"/>
              </a:solidFill>
              <a:latin typeface="Arial"/>
              <a:ea typeface="Arial"/>
              <a:cs typeface="Arial"/>
              <a:sym typeface="Arial"/>
            </a:endParaRPr>
          </a:p>
        </p:txBody>
      </p:sp>
      <p:sp>
        <p:nvSpPr>
          <p:cNvPr id="85" name="Google Shape;85;p1"/>
          <p:cNvSpPr/>
          <p:nvPr/>
        </p:nvSpPr>
        <p:spPr>
          <a:xfrm>
            <a:off x="6284481" y="3885095"/>
            <a:ext cx="5719038" cy="5181540"/>
          </a:xfrm>
          <a:custGeom>
            <a:avLst/>
            <a:gdLst/>
            <a:ahLst/>
            <a:cxnLst/>
            <a:rect l="l" t="t" r="r" b="b"/>
            <a:pathLst>
              <a:path w="2344441" h="2238941" extrusionOk="0">
                <a:moveTo>
                  <a:pt x="0" y="0"/>
                </a:moveTo>
                <a:lnTo>
                  <a:pt x="2344441" y="0"/>
                </a:lnTo>
                <a:lnTo>
                  <a:pt x="2344441" y="2238942"/>
                </a:lnTo>
                <a:lnTo>
                  <a:pt x="0" y="2238942"/>
                </a:lnTo>
                <a:lnTo>
                  <a:pt x="0" y="0"/>
                </a:lnTo>
                <a:close/>
              </a:path>
            </a:pathLst>
          </a:custGeom>
          <a:blipFill rotWithShape="1">
            <a:blip r:embed="rId3">
              <a:alphaModFix/>
            </a:blip>
            <a:stretch>
              <a:fillRect/>
            </a:stretch>
          </a:blipFill>
          <a:ln>
            <a:noFill/>
          </a:ln>
        </p:spPr>
        <p:txBody>
          <a:bodyPr/>
          <a:lstStyle/>
          <a:p>
            <a:pPr defTabSz="1371600">
              <a:buClr>
                <a:srgbClr val="000000"/>
              </a:buClr>
            </a:pPr>
            <a:endParaRPr lang="en-US" sz="2100" kern="0">
              <a:solidFill>
                <a:srgbClr val="000000"/>
              </a:solidFill>
              <a:latin typeface="Arial"/>
              <a:cs typeface="Arial"/>
              <a:sym typeface="Arial"/>
            </a:endParaRPr>
          </a:p>
        </p:txBody>
      </p:sp>
    </p:spTree>
    <p:extLst>
      <p:ext uri="{BB962C8B-B14F-4D97-AF65-F5344CB8AC3E}">
        <p14:creationId xmlns:p14="http://schemas.microsoft.com/office/powerpoint/2010/main" val="2892121821"/>
      </p:ext>
    </p:extLst>
  </p:cSld>
  <p:clrMapOvr>
    <a:masterClrMapping/>
  </p:clrMapOvr>
  <p:transition spd="med">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p:nvPr/>
        </p:nvSpPr>
        <p:spPr>
          <a:xfrm>
            <a:off x="2697836" y="4114800"/>
            <a:ext cx="12892325" cy="12344400"/>
          </a:xfrm>
          <a:custGeom>
            <a:avLst/>
            <a:gdLst/>
            <a:ahLst/>
            <a:cxnLst/>
            <a:rect l="l" t="t" r="r" b="b"/>
            <a:pathLst>
              <a:path w="8594883" h="8229600" extrusionOk="0">
                <a:moveTo>
                  <a:pt x="0" y="0"/>
                </a:moveTo>
                <a:lnTo>
                  <a:pt x="8594882" y="0"/>
                </a:lnTo>
                <a:lnTo>
                  <a:pt x="8594882" y="8229600"/>
                </a:lnTo>
                <a:lnTo>
                  <a:pt x="0" y="8229600"/>
                </a:lnTo>
                <a:lnTo>
                  <a:pt x="0" y="0"/>
                </a:lnTo>
                <a:close/>
              </a:path>
            </a:pathLst>
          </a:custGeom>
          <a:blipFill rotWithShape="1">
            <a:blip r:embed="rId3">
              <a:alphaModFix/>
            </a:blip>
            <a:stretch>
              <a:fillRect/>
            </a:stretch>
          </a:blipFill>
          <a:ln>
            <a:noFill/>
          </a:ln>
        </p:spPr>
        <p:txBody>
          <a:bodyPr/>
          <a:lstStyle/>
          <a:p>
            <a:pPr defTabSz="1371600">
              <a:buClr>
                <a:srgbClr val="000000"/>
              </a:buClr>
            </a:pPr>
            <a:endParaRPr lang="en-US" sz="2100" kern="0">
              <a:solidFill>
                <a:srgbClr val="000000"/>
              </a:solidFill>
              <a:latin typeface="Arial"/>
              <a:cs typeface="Arial"/>
              <a:sym typeface="Arial"/>
            </a:endParaRPr>
          </a:p>
        </p:txBody>
      </p:sp>
      <p:pic>
        <p:nvPicPr>
          <p:cNvPr id="91" name="Google Shape;91;p2">
            <a:hlinkClick r:id="rId4" action="ppaction://hlinksldjump"/>
          </p:cNvPr>
          <p:cNvPicPr preferRelativeResize="0"/>
          <p:nvPr/>
        </p:nvPicPr>
        <p:blipFill rotWithShape="1">
          <a:blip r:embed="rId5">
            <a:alphaModFix/>
          </a:blip>
          <a:srcRect/>
          <a:stretch/>
        </p:blipFill>
        <p:spPr>
          <a:xfrm>
            <a:off x="813491" y="1152800"/>
            <a:ext cx="2798307" cy="2917190"/>
          </a:xfrm>
          <a:prstGeom prst="rect">
            <a:avLst/>
          </a:prstGeom>
          <a:noFill/>
          <a:ln>
            <a:noFill/>
          </a:ln>
        </p:spPr>
      </p:pic>
      <p:pic>
        <p:nvPicPr>
          <p:cNvPr id="92" name="Google Shape;92;p2">
            <a:hlinkClick r:id="rId6" action="ppaction://hlinksldjump"/>
          </p:cNvPr>
          <p:cNvPicPr preferRelativeResize="0"/>
          <p:nvPr/>
        </p:nvPicPr>
        <p:blipFill rotWithShape="1">
          <a:blip r:embed="rId7">
            <a:alphaModFix/>
          </a:blip>
          <a:srcRect/>
          <a:stretch/>
        </p:blipFill>
        <p:spPr>
          <a:xfrm>
            <a:off x="3859059" y="2767946"/>
            <a:ext cx="2798307" cy="2999492"/>
          </a:xfrm>
          <a:prstGeom prst="rect">
            <a:avLst/>
          </a:prstGeom>
          <a:noFill/>
          <a:ln>
            <a:noFill/>
          </a:ln>
        </p:spPr>
      </p:pic>
      <p:pic>
        <p:nvPicPr>
          <p:cNvPr id="93" name="Google Shape;93;p2">
            <a:hlinkClick r:id="rId8" action="ppaction://hlinksldjump"/>
          </p:cNvPr>
          <p:cNvPicPr preferRelativeResize="0"/>
          <p:nvPr/>
        </p:nvPicPr>
        <p:blipFill rotWithShape="1">
          <a:blip r:embed="rId9">
            <a:alphaModFix/>
          </a:blip>
          <a:srcRect/>
          <a:stretch/>
        </p:blipFill>
        <p:spPr>
          <a:xfrm>
            <a:off x="7506914" y="3747767"/>
            <a:ext cx="2798307" cy="2862320"/>
          </a:xfrm>
          <a:prstGeom prst="rect">
            <a:avLst/>
          </a:prstGeom>
          <a:noFill/>
          <a:ln>
            <a:noFill/>
          </a:ln>
        </p:spPr>
      </p:pic>
      <p:pic>
        <p:nvPicPr>
          <p:cNvPr id="94" name="Google Shape;94;p2">
            <a:hlinkClick r:id="rId10" action="ppaction://hlinksldjump"/>
          </p:cNvPr>
          <p:cNvPicPr preferRelativeResize="0"/>
          <p:nvPr/>
        </p:nvPicPr>
        <p:blipFill rotWithShape="1">
          <a:blip r:embed="rId11">
            <a:alphaModFix/>
          </a:blip>
          <a:srcRect/>
          <a:stretch/>
        </p:blipFill>
        <p:spPr>
          <a:xfrm>
            <a:off x="11105717" y="2767946"/>
            <a:ext cx="2798307" cy="2981202"/>
          </a:xfrm>
          <a:prstGeom prst="rect">
            <a:avLst/>
          </a:prstGeom>
          <a:noFill/>
          <a:ln>
            <a:noFill/>
          </a:ln>
        </p:spPr>
      </p:pic>
      <p:pic>
        <p:nvPicPr>
          <p:cNvPr id="95" name="Google Shape;95;p2">
            <a:hlinkClick r:id="rId12" action="ppaction://hlinksldjump"/>
          </p:cNvPr>
          <p:cNvPicPr preferRelativeResize="0"/>
          <p:nvPr/>
        </p:nvPicPr>
        <p:blipFill rotWithShape="1">
          <a:blip r:embed="rId13">
            <a:alphaModFix/>
          </a:blip>
          <a:srcRect/>
          <a:stretch/>
        </p:blipFill>
        <p:spPr>
          <a:xfrm>
            <a:off x="14579428" y="1341358"/>
            <a:ext cx="2789162" cy="2917190"/>
          </a:xfrm>
          <a:prstGeom prst="rect">
            <a:avLst/>
          </a:prstGeom>
          <a:noFill/>
          <a:ln>
            <a:noFill/>
          </a:ln>
        </p:spPr>
      </p:pic>
      <p:sp>
        <p:nvSpPr>
          <p:cNvPr id="96" name="Google Shape;96;p2">
            <a:hlinkClick r:id="" action="ppaction://noaction"/>
          </p:cNvPr>
          <p:cNvSpPr/>
          <p:nvPr/>
        </p:nvSpPr>
        <p:spPr>
          <a:xfrm>
            <a:off x="16916400" y="8915400"/>
            <a:ext cx="1371600" cy="1371600"/>
          </a:xfrm>
          <a:custGeom>
            <a:avLst/>
            <a:gdLst/>
            <a:ahLst/>
            <a:cxnLst/>
            <a:rect l="l" t="t" r="r" b="b"/>
            <a:pathLst>
              <a:path w="120000" h="120000" extrusionOk="0">
                <a:moveTo>
                  <a:pt x="0" y="0"/>
                </a:moveTo>
                <a:lnTo>
                  <a:pt x="120000" y="0"/>
                </a:lnTo>
                <a:lnTo>
                  <a:pt x="120000" y="120000"/>
                </a:lnTo>
                <a:lnTo>
                  <a:pt x="0" y="120000"/>
                </a:lnTo>
                <a:close/>
                <a:moveTo>
                  <a:pt x="105000" y="60000"/>
                </a:moveTo>
                <a:lnTo>
                  <a:pt x="15000" y="15000"/>
                </a:lnTo>
                <a:lnTo>
                  <a:pt x="15000" y="105000"/>
                </a:lnTo>
                <a:close/>
              </a:path>
              <a:path w="120000" h="120000" fill="darken" extrusionOk="0">
                <a:moveTo>
                  <a:pt x="105000" y="60000"/>
                </a:moveTo>
                <a:lnTo>
                  <a:pt x="15000" y="15000"/>
                </a:lnTo>
                <a:lnTo>
                  <a:pt x="15000" y="105000"/>
                </a:lnTo>
                <a:close/>
              </a:path>
              <a:path w="120000" h="120000" fill="none" extrusionOk="0">
                <a:moveTo>
                  <a:pt x="105000" y="60000"/>
                </a:moveTo>
                <a:lnTo>
                  <a:pt x="15000" y="105000"/>
                </a:lnTo>
                <a:lnTo>
                  <a:pt x="15000" y="15000"/>
                </a:lnTo>
                <a:close/>
              </a:path>
              <a:path w="120000" h="120000" fill="none" extrusionOk="0">
                <a:moveTo>
                  <a:pt x="0" y="0"/>
                </a:moveTo>
                <a:lnTo>
                  <a:pt x="120000" y="0"/>
                </a:lnTo>
                <a:lnTo>
                  <a:pt x="120000" y="120000"/>
                </a:lnTo>
                <a:lnTo>
                  <a:pt x="0" y="120000"/>
                </a:lnTo>
                <a:close/>
              </a:path>
            </a:pathLst>
          </a:custGeom>
          <a:solidFill>
            <a:schemeClr val="accent4"/>
          </a:solidFill>
          <a:ln w="12700" cap="flat" cmpd="sng">
            <a:solidFill>
              <a:schemeClr val="accent4"/>
            </a:solidFill>
            <a:prstDash val="solid"/>
            <a:miter lim="800000"/>
            <a:headEnd type="none" w="sm" len="sm"/>
            <a:tailEnd type="none" w="sm" len="sm"/>
          </a:ln>
        </p:spPr>
        <p:txBody>
          <a:bodyPr spcFirstLastPara="1" wrap="square" lIns="137138" tIns="68550" rIns="137138" bIns="68550" anchor="ctr" anchorCtr="0">
            <a:noAutofit/>
          </a:bodyPr>
          <a:lstStyle/>
          <a:p>
            <a:pPr algn="ctr" defTabSz="1371600">
              <a:buClr>
                <a:srgbClr val="000000"/>
              </a:buClr>
            </a:pPr>
            <a:endParaRPr sz="2700" kern="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46393393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1"/>
                                        </p:tgtEl>
                                      </p:cBhvr>
                                    </p:animEffect>
                                    <p:set>
                                      <p:cBhvr>
                                        <p:cTn id="7" dur="1" fill="hold">
                                          <p:stCondLst>
                                            <p:cond delay="500"/>
                                          </p:stCondLst>
                                        </p:cTn>
                                        <p:tgtEl>
                                          <p:spTgt spid="9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92"/>
                                        </p:tgtEl>
                                      </p:cBhvr>
                                    </p:animEffect>
                                    <p:set>
                                      <p:cBhvr>
                                        <p:cTn id="12" dur="1" fill="hold">
                                          <p:stCondLst>
                                            <p:cond delay="500"/>
                                          </p:stCondLst>
                                        </p:cTn>
                                        <p:tgtEl>
                                          <p:spTgt spid="9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93"/>
                                        </p:tgtEl>
                                      </p:cBhvr>
                                    </p:animEffect>
                                    <p:set>
                                      <p:cBhvr>
                                        <p:cTn id="17" dur="1" fill="hold">
                                          <p:stCondLst>
                                            <p:cond delay="500"/>
                                          </p:stCondLst>
                                        </p:cTn>
                                        <p:tgtEl>
                                          <p:spTgt spid="9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4"/>
                                        </p:tgtEl>
                                      </p:cBhvr>
                                    </p:animEffect>
                                    <p:set>
                                      <p:cBhvr>
                                        <p:cTn id="22" dur="1" fill="hold">
                                          <p:stCondLst>
                                            <p:cond delay="500"/>
                                          </p:stCondLst>
                                        </p:cTn>
                                        <p:tgtEl>
                                          <p:spTgt spid="9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95"/>
                                        </p:tgtEl>
                                      </p:cBhvr>
                                    </p:animEffect>
                                    <p:set>
                                      <p:cBhvr>
                                        <p:cTn id="27" dur="1" fill="hold">
                                          <p:stCondLst>
                                            <p:cond delay="500"/>
                                          </p:stCondLst>
                                        </p:cTn>
                                        <p:tgtEl>
                                          <p:spTgt spid="9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1. </a:t>
            </a:r>
            <a:r>
              <a:rPr lang="vi-VN" sz="5400" kern="0">
                <a:solidFill>
                  <a:srgbClr val="000000"/>
                </a:solidFill>
                <a:latin typeface="Arial"/>
                <a:cs typeface="Arial"/>
                <a:sym typeface="Arial"/>
              </a:rPr>
              <a:t>Biểu đồ nào thích hợp khi so sánh dữ liệu nói chung?</a:t>
            </a:r>
            <a:endParaRPr sz="5400" kern="0">
              <a:solidFill>
                <a:srgbClr val="000000"/>
              </a:solidFill>
              <a:latin typeface="Arial"/>
              <a:ea typeface="Arial"/>
              <a:cs typeface="Arial"/>
              <a:sym typeface="Arial"/>
            </a:endParaRPr>
          </a:p>
        </p:txBody>
      </p:sp>
      <p:sp>
        <p:nvSpPr>
          <p:cNvPr id="113" name="Google Shape;113;p4"/>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Biểu đồ đường</a:t>
            </a:r>
            <a:endParaRPr sz="5400" kern="0">
              <a:solidFill>
                <a:srgbClr val="000000"/>
              </a:solidFill>
              <a:latin typeface="Arial"/>
              <a:ea typeface="Arial"/>
              <a:cs typeface="Arial"/>
              <a:sym typeface="Arial"/>
            </a:endParaRPr>
          </a:p>
        </p:txBody>
      </p:sp>
      <p:sp>
        <p:nvSpPr>
          <p:cNvPr id="114" name="Google Shape;114;p4"/>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ea typeface="Arial"/>
                <a:cs typeface="Arial"/>
                <a:sym typeface="Arial"/>
              </a:rPr>
              <a:t>C. Đáp án sai</a:t>
            </a:r>
            <a:endParaRPr sz="5400" kern="0">
              <a:solidFill>
                <a:srgbClr val="000000"/>
              </a:solidFill>
              <a:latin typeface="Arial"/>
              <a:ea typeface="Arial"/>
              <a:cs typeface="Arial"/>
              <a:sym typeface="Arial"/>
            </a:endParaRPr>
          </a:p>
        </p:txBody>
      </p:sp>
      <p:sp>
        <p:nvSpPr>
          <p:cNvPr id="115" name="Google Shape;115;p4"/>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B. Biểu đồ cột</a:t>
            </a:r>
            <a:endParaRPr sz="5400" kern="0">
              <a:solidFill>
                <a:srgbClr val="000000"/>
              </a:solidFill>
              <a:latin typeface="Arial"/>
              <a:ea typeface="Arial"/>
              <a:cs typeface="Arial"/>
              <a:sym typeface="Arial"/>
            </a:endParaRPr>
          </a:p>
        </p:txBody>
      </p:sp>
      <p:sp>
        <p:nvSpPr>
          <p:cNvPr id="116" name="Google Shape;116;p4"/>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ea typeface="Arial"/>
                <a:cs typeface="Arial"/>
                <a:sym typeface="Arial"/>
              </a:rPr>
              <a:t>D. Đáp án sai</a:t>
            </a:r>
            <a:endParaRPr sz="5400" kern="0">
              <a:solidFill>
                <a:srgbClr val="000000"/>
              </a:solidFill>
              <a:latin typeface="Arial"/>
              <a:ea typeface="Arial"/>
              <a:cs typeface="Arial"/>
              <a:sym typeface="Arial"/>
            </a:endParaRPr>
          </a:p>
        </p:txBody>
      </p:sp>
      <p:pic>
        <p:nvPicPr>
          <p:cNvPr id="117" name="Google Shape;117;p4">
            <a:hlinkClick r:id="rId3" action="ppaction://hlinksldjump"/>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
        <p:nvSpPr>
          <p:cNvPr id="118" name="Google Shape;118;p4"/>
          <p:cNvSpPr/>
          <p:nvPr/>
        </p:nvSpPr>
        <p:spPr>
          <a:xfrm>
            <a:off x="9358609" y="4007500"/>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B. Biểu đồ cột</a:t>
            </a:r>
            <a:endParaRPr sz="5400" kern="0">
              <a:solidFill>
                <a:srgbClr val="000000"/>
              </a:solidFill>
              <a:latin typeface="Arial"/>
              <a:ea typeface="Arial"/>
              <a:cs typeface="Arial"/>
              <a:sym typeface="Arial"/>
            </a:endParaRPr>
          </a:p>
        </p:txBody>
      </p:sp>
    </p:spTree>
    <p:extLst>
      <p:ext uri="{BB962C8B-B14F-4D97-AF65-F5344CB8AC3E}">
        <p14:creationId xmlns:p14="http://schemas.microsoft.com/office/powerpoint/2010/main" val="116500410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fade">
                                      <p:cBhvr>
                                        <p:cTn id="26"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2. </a:t>
            </a:r>
            <a:r>
              <a:rPr lang="vi-VN" sz="5400" kern="0">
                <a:solidFill>
                  <a:srgbClr val="000000"/>
                </a:solidFill>
                <a:latin typeface="Arial"/>
                <a:cs typeface="Arial"/>
                <a:sym typeface="Arial"/>
              </a:rPr>
              <a:t>Ví dụ nào dưới đây ta cần sử dụng biểu đồ tròn?</a:t>
            </a:r>
            <a:endParaRPr sz="5400" kern="0">
              <a:solidFill>
                <a:srgbClr val="000000"/>
              </a:solidFill>
              <a:latin typeface="Arial"/>
              <a:ea typeface="Arial"/>
              <a:cs typeface="Arial"/>
              <a:sym typeface="Arial"/>
            </a:endParaRPr>
          </a:p>
        </p:txBody>
      </p:sp>
      <p:sp>
        <p:nvSpPr>
          <p:cNvPr id="124" name="Google Shape;124;p5"/>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A. So sánh số lượng học sinh xếp loại học lực tốt, khá giữa các lớp với nhau</a:t>
            </a:r>
            <a:endParaRPr sz="3750" kern="0">
              <a:solidFill>
                <a:srgbClr val="000000"/>
              </a:solidFill>
              <a:latin typeface="Arial"/>
              <a:cs typeface="Arial"/>
              <a:sym typeface="Arial"/>
            </a:endParaRPr>
          </a:p>
        </p:txBody>
      </p:sp>
      <p:sp>
        <p:nvSpPr>
          <p:cNvPr id="125" name="Google Shape;125;p5"/>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sp>
        <p:nvSpPr>
          <p:cNvPr id="126" name="Google Shape;126;p5"/>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sp>
        <p:nvSpPr>
          <p:cNvPr id="127" name="Google Shape;127;p5"/>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D. So sánh nhiệt độ trung bình hàng tháng của Hà Nội và TP. HCM</a:t>
            </a:r>
            <a:endParaRPr sz="3750" kern="0">
              <a:solidFill>
                <a:srgbClr val="000000"/>
              </a:solidFill>
              <a:latin typeface="Arial"/>
              <a:cs typeface="Arial"/>
              <a:sym typeface="Arial"/>
            </a:endParaRPr>
          </a:p>
        </p:txBody>
      </p:sp>
      <p:sp>
        <p:nvSpPr>
          <p:cNvPr id="129" name="Google Shape;129;p5"/>
          <p:cNvSpPr/>
          <p:nvPr/>
        </p:nvSpPr>
        <p:spPr>
          <a:xfrm>
            <a:off x="1313281" y="6806681"/>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pic>
        <p:nvPicPr>
          <p:cNvPr id="2" name="Google Shape;117;p4">
            <a:hlinkClick r:id="rId3" action="ppaction://hlinksldjump"/>
            <a:extLst>
              <a:ext uri="{FF2B5EF4-FFF2-40B4-BE49-F238E27FC236}">
                <a16:creationId xmlns:a16="http://schemas.microsoft.com/office/drawing/2014/main" xmlns="" id="{AD6F8992-4AD8-A741-FD3A-01D3B841FA31}"/>
              </a:ext>
            </a:extLst>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Tree>
    <p:extLst>
      <p:ext uri="{BB962C8B-B14F-4D97-AF65-F5344CB8AC3E}">
        <p14:creationId xmlns:p14="http://schemas.microsoft.com/office/powerpoint/2010/main" val="407544150"/>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par>
                                <p:cTn id="13" presetID="10"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
                                        </p:tgtEl>
                                        <p:attrNameLst>
                                          <p:attrName>style.visibility</p:attrName>
                                        </p:attrNameLst>
                                      </p:cBhvr>
                                      <p:to>
                                        <p:strVal val="visible"/>
                                      </p:to>
                                    </p:set>
                                    <p:animEffect transition="in" filter="fade">
                                      <p:cBhvr>
                                        <p:cTn id="2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3. </a:t>
            </a:r>
            <a:r>
              <a:rPr lang="vi-VN" sz="5400" kern="0">
                <a:solidFill>
                  <a:srgbClr val="000000"/>
                </a:solidFill>
                <a:latin typeface="Arial"/>
                <a:cs typeface="Arial"/>
                <a:sym typeface="Arial"/>
              </a:rPr>
              <a:t>Đáp án nào dưới đây ta cần sử dụng biểu đồ đường?</a:t>
            </a:r>
            <a:endParaRPr sz="5400" kern="0">
              <a:solidFill>
                <a:srgbClr val="000000"/>
              </a:solidFill>
              <a:latin typeface="Arial"/>
              <a:ea typeface="Arial"/>
              <a:cs typeface="Arial"/>
              <a:sym typeface="Arial"/>
            </a:endParaRPr>
          </a:p>
        </p:txBody>
      </p:sp>
      <p:sp>
        <p:nvSpPr>
          <p:cNvPr id="113" name="Google Shape;113;p4"/>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A. So sánh số lượng học sinh xếp loại học lực tốt, khá giữa các lớp với nhau</a:t>
            </a:r>
            <a:endParaRPr sz="3750" kern="0">
              <a:solidFill>
                <a:srgbClr val="000000"/>
              </a:solidFill>
              <a:latin typeface="Arial"/>
              <a:cs typeface="Arial"/>
              <a:sym typeface="Arial"/>
            </a:endParaRPr>
          </a:p>
        </p:txBody>
      </p:sp>
      <p:sp>
        <p:nvSpPr>
          <p:cNvPr id="114" name="Google Shape;114;p4"/>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C. Biểu diễn tỉ lệ xếp loại học lực của lớp</a:t>
            </a:r>
            <a:endParaRPr sz="3750" kern="0">
              <a:solidFill>
                <a:srgbClr val="000000"/>
              </a:solidFill>
              <a:latin typeface="Arial"/>
              <a:cs typeface="Arial"/>
              <a:sym typeface="Arial"/>
            </a:endParaRPr>
          </a:p>
        </p:txBody>
      </p:sp>
      <p:sp>
        <p:nvSpPr>
          <p:cNvPr id="115" name="Google Shape;115;p4"/>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sp>
        <p:nvSpPr>
          <p:cNvPr id="116" name="Google Shape;116;p4"/>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D. So sánh nhiệt độ trung bình hàng tháng của Hà Nội và TP. HCM</a:t>
            </a:r>
            <a:endParaRPr sz="3750" kern="0">
              <a:solidFill>
                <a:srgbClr val="000000"/>
              </a:solidFill>
              <a:latin typeface="Arial"/>
              <a:cs typeface="Arial"/>
              <a:sym typeface="Arial"/>
            </a:endParaRPr>
          </a:p>
        </p:txBody>
      </p:sp>
      <p:sp>
        <p:nvSpPr>
          <p:cNvPr id="118" name="Google Shape;118;p4"/>
          <p:cNvSpPr/>
          <p:nvPr/>
        </p:nvSpPr>
        <p:spPr>
          <a:xfrm>
            <a:off x="9358603" y="3999917"/>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3750" kern="0">
                <a:solidFill>
                  <a:srgbClr val="000000"/>
                </a:solidFill>
                <a:latin typeface="Arial"/>
                <a:cs typeface="Arial"/>
                <a:sym typeface="Arial"/>
              </a:rPr>
              <a:t>B. Biểu diễn số bạn xếp loại học lực tốt của lớp em qua các năm</a:t>
            </a:r>
            <a:endParaRPr sz="3750" kern="0">
              <a:solidFill>
                <a:srgbClr val="000000"/>
              </a:solidFill>
              <a:latin typeface="Arial"/>
              <a:cs typeface="Arial"/>
              <a:sym typeface="Arial"/>
            </a:endParaRPr>
          </a:p>
        </p:txBody>
      </p:sp>
      <p:pic>
        <p:nvPicPr>
          <p:cNvPr id="2" name="Google Shape;117;p4">
            <a:hlinkClick r:id="rId3" action="ppaction://hlinksldjump"/>
            <a:extLst>
              <a:ext uri="{FF2B5EF4-FFF2-40B4-BE49-F238E27FC236}">
                <a16:creationId xmlns:a16="http://schemas.microsoft.com/office/drawing/2014/main" xmlns="" id="{949E9F8F-9C26-5FFF-3319-C37FD7F0B3D6}"/>
              </a:ext>
            </a:extLst>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Tree>
    <p:extLst>
      <p:ext uri="{BB962C8B-B14F-4D97-AF65-F5344CB8AC3E}">
        <p14:creationId xmlns:p14="http://schemas.microsoft.com/office/powerpoint/2010/main" val="339179299"/>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par>
                                <p:cTn id="13" presetID="10" presetClass="entr" presetSubtype="0" fill="hold" nodeType="withEffect">
                                  <p:stCondLst>
                                    <p:cond delay="0"/>
                                  </p:stCondLst>
                                  <p:childTnLst>
                                    <p:set>
                                      <p:cBhvr>
                                        <p:cTn id="14" dur="1" fill="hold">
                                          <p:stCondLst>
                                            <p:cond delay="0"/>
                                          </p:stCondLst>
                                        </p:cTn>
                                        <p:tgtEl>
                                          <p:spTgt spid="115"/>
                                        </p:tgtEl>
                                        <p:attrNameLst>
                                          <p:attrName>style.visibility</p:attrName>
                                        </p:attrNameLst>
                                      </p:cBhvr>
                                      <p:to>
                                        <p:strVal val="visible"/>
                                      </p:to>
                                    </p:set>
                                    <p:animEffect transition="in" filter="fade">
                                      <p:cBhvr>
                                        <p:cTn id="15" dur="500"/>
                                        <p:tgtEl>
                                          <p:spTgt spid="115"/>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gtEl>
                                        <p:attrNameLst>
                                          <p:attrName>style.visibility</p:attrName>
                                        </p:attrNameLst>
                                      </p:cBhvr>
                                      <p:to>
                                        <p:strVal val="visible"/>
                                      </p:to>
                                    </p:set>
                                    <p:animEffect transition="in" filter="fade">
                                      <p:cBhvr>
                                        <p:cTn id="18" dur="500"/>
                                        <p:tgtEl>
                                          <p:spTgt spid="114"/>
                                        </p:tgtEl>
                                      </p:cBhvr>
                                    </p:animEffect>
                                  </p:childTnLst>
                                </p:cTn>
                              </p:par>
                              <p:par>
                                <p:cTn id="19" presetID="10" presetClass="entr" presetSubtype="0" fill="hold" nodeType="withEffect">
                                  <p:stCondLst>
                                    <p:cond delay="0"/>
                                  </p:stCondLst>
                                  <p:childTnLst>
                                    <p:set>
                                      <p:cBhvr>
                                        <p:cTn id="20" dur="1" fill="hold">
                                          <p:stCondLst>
                                            <p:cond delay="0"/>
                                          </p:stCondLst>
                                        </p:cTn>
                                        <p:tgtEl>
                                          <p:spTgt spid="116"/>
                                        </p:tgtEl>
                                        <p:attrNameLst>
                                          <p:attrName>style.visibility</p:attrName>
                                        </p:attrNameLst>
                                      </p:cBhvr>
                                      <p:to>
                                        <p:strVal val="visible"/>
                                      </p:to>
                                    </p:set>
                                    <p:animEffect transition="in" filter="fade">
                                      <p:cBhvr>
                                        <p:cTn id="21" dur="500"/>
                                        <p:tgtEl>
                                          <p:spTgt spid="1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8"/>
                                        </p:tgtEl>
                                        <p:attrNameLst>
                                          <p:attrName>style.visibility</p:attrName>
                                        </p:attrNameLst>
                                      </p:cBhvr>
                                      <p:to>
                                        <p:strVal val="visible"/>
                                      </p:to>
                                    </p:set>
                                    <p:animEffect transition="in" filter="fade">
                                      <p:cBhvr>
                                        <p:cTn id="26"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3"/>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b="1" kern="0">
                <a:solidFill>
                  <a:srgbClr val="000000"/>
                </a:solidFill>
                <a:latin typeface="Arial"/>
                <a:cs typeface="Arial"/>
                <a:sym typeface="Arial"/>
              </a:rPr>
              <a:t>Câu 4. </a:t>
            </a:r>
            <a:r>
              <a:rPr lang="vi-VN" sz="5400" kern="0">
                <a:solidFill>
                  <a:srgbClr val="000000"/>
                </a:solidFill>
                <a:latin typeface="Arial"/>
                <a:cs typeface="Arial"/>
                <a:sym typeface="Arial"/>
              </a:rPr>
              <a:t>Đâu không phải là thành phần của biểu đồ?</a:t>
            </a:r>
            <a:endParaRPr sz="5400" kern="0">
              <a:solidFill>
                <a:srgbClr val="000000"/>
              </a:solidFill>
              <a:latin typeface="Arial"/>
              <a:cs typeface="Arial"/>
              <a:sym typeface="Arial"/>
            </a:endParaRPr>
          </a:p>
        </p:txBody>
      </p:sp>
      <p:sp>
        <p:nvSpPr>
          <p:cNvPr id="102" name="Google Shape;102;p3"/>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Số thứ tự biểu đồ</a:t>
            </a:r>
            <a:endParaRPr sz="5400" kern="0">
              <a:solidFill>
                <a:srgbClr val="000000"/>
              </a:solidFill>
              <a:latin typeface="Arial"/>
              <a:ea typeface="Arial"/>
              <a:cs typeface="Arial"/>
              <a:sym typeface="Arial"/>
            </a:endParaRPr>
          </a:p>
        </p:txBody>
      </p:sp>
      <p:sp>
        <p:nvSpPr>
          <p:cNvPr id="103" name="Google Shape;103;p3"/>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C. Tiêu đề của biểu đồ</a:t>
            </a:r>
            <a:endParaRPr sz="5400" kern="0">
              <a:solidFill>
                <a:srgbClr val="000000"/>
              </a:solidFill>
              <a:latin typeface="Arial"/>
              <a:ea typeface="Arial"/>
              <a:cs typeface="Arial"/>
              <a:sym typeface="Arial"/>
            </a:endParaRPr>
          </a:p>
        </p:txBody>
      </p:sp>
      <p:sp>
        <p:nvSpPr>
          <p:cNvPr id="104" name="Google Shape;104;p3"/>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B. Ý nghĩa của trục danh mục</a:t>
            </a:r>
            <a:endParaRPr sz="5400" kern="0">
              <a:solidFill>
                <a:srgbClr val="000000"/>
              </a:solidFill>
              <a:latin typeface="Arial"/>
              <a:ea typeface="Arial"/>
              <a:cs typeface="Arial"/>
              <a:sym typeface="Arial"/>
            </a:endParaRPr>
          </a:p>
        </p:txBody>
      </p:sp>
      <p:sp>
        <p:nvSpPr>
          <p:cNvPr id="105" name="Google Shape;105;p3"/>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D. Các chuỗi dữ liệu</a:t>
            </a:r>
            <a:endParaRPr sz="5400" kern="0">
              <a:solidFill>
                <a:srgbClr val="000000"/>
              </a:solidFill>
              <a:latin typeface="Arial"/>
              <a:ea typeface="Arial"/>
              <a:cs typeface="Arial"/>
              <a:sym typeface="Arial"/>
            </a:endParaRPr>
          </a:p>
        </p:txBody>
      </p:sp>
      <p:sp>
        <p:nvSpPr>
          <p:cNvPr id="107" name="Google Shape;107;p3"/>
          <p:cNvSpPr/>
          <p:nvPr/>
        </p:nvSpPr>
        <p:spPr>
          <a:xfrm>
            <a:off x="1313279" y="4007500"/>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kern="0">
                <a:solidFill>
                  <a:srgbClr val="000000"/>
                </a:solidFill>
                <a:latin typeface="Arial"/>
                <a:cs typeface="Arial"/>
                <a:sym typeface="Arial"/>
              </a:rPr>
              <a:t>A. Số thứ tự biểu đồ</a:t>
            </a:r>
            <a:endParaRPr sz="5400" kern="0">
              <a:solidFill>
                <a:srgbClr val="000000"/>
              </a:solidFill>
              <a:latin typeface="Arial"/>
              <a:ea typeface="Arial"/>
              <a:cs typeface="Arial"/>
              <a:sym typeface="Arial"/>
            </a:endParaRPr>
          </a:p>
        </p:txBody>
      </p:sp>
      <p:pic>
        <p:nvPicPr>
          <p:cNvPr id="2" name="Google Shape;117;p4">
            <a:hlinkClick r:id="rId3" action="ppaction://hlinksldjump"/>
            <a:extLst>
              <a:ext uri="{FF2B5EF4-FFF2-40B4-BE49-F238E27FC236}">
                <a16:creationId xmlns:a16="http://schemas.microsoft.com/office/drawing/2014/main" xmlns="" id="{B551B52C-E3AD-C730-B001-A3AACD16FE34}"/>
              </a:ext>
            </a:extLst>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Tree>
    <p:extLst>
      <p:ext uri="{BB962C8B-B14F-4D97-AF65-F5344CB8AC3E}">
        <p14:creationId xmlns:p14="http://schemas.microsoft.com/office/powerpoint/2010/main" val="433805291"/>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
                                        </p:tgtEl>
                                        <p:attrNameLst>
                                          <p:attrName>style.visibility</p:attrName>
                                        </p:attrNameLst>
                                      </p:cBhvr>
                                      <p:to>
                                        <p:strVal val="visible"/>
                                      </p:to>
                                    </p:set>
                                    <p:animEffect transition="in" filter="fade">
                                      <p:cBhvr>
                                        <p:cTn id="12" dur="500"/>
                                        <p:tgtEl>
                                          <p:spTgt spid="102"/>
                                        </p:tgtEl>
                                      </p:cBhvr>
                                    </p:animEffect>
                                  </p:childTnLst>
                                </p:cTn>
                              </p:par>
                              <p:par>
                                <p:cTn id="13" presetID="10" presetClass="entr" presetSubtype="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nodeType="withEffect">
                                  <p:stCondLst>
                                    <p:cond delay="0"/>
                                  </p:stCondLst>
                                  <p:childTnLst>
                                    <p:set>
                                      <p:cBhvr>
                                        <p:cTn id="20" dur="1" fill="hold">
                                          <p:stCondLst>
                                            <p:cond delay="0"/>
                                          </p:stCondLst>
                                        </p:cTn>
                                        <p:tgtEl>
                                          <p:spTgt spid="105"/>
                                        </p:tgtEl>
                                        <p:attrNameLst>
                                          <p:attrName>style.visibility</p:attrName>
                                        </p:attrNameLst>
                                      </p:cBhvr>
                                      <p:to>
                                        <p:strVal val="visible"/>
                                      </p:to>
                                    </p:set>
                                    <p:animEffect transition="in" filter="fade">
                                      <p:cBhvr>
                                        <p:cTn id="21" dur="500"/>
                                        <p:tgtEl>
                                          <p:spTgt spid="10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fade">
                                      <p:cBhvr>
                                        <p:cTn id="2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E11C120-5B3D-25B1-5747-855FDEF66FEC}"/>
              </a:ext>
            </a:extLst>
          </p:cNvPr>
          <p:cNvSpPr txBox="1"/>
          <p:nvPr/>
        </p:nvSpPr>
        <p:spPr>
          <a:xfrm>
            <a:off x="1332629" y="495300"/>
            <a:ext cx="15622741" cy="784830"/>
          </a:xfrm>
          <a:prstGeom prst="rect">
            <a:avLst/>
          </a:prstGeom>
          <a:noFill/>
        </p:spPr>
        <p:txBody>
          <a:bodyPr wrap="square" rtlCol="0">
            <a:spAutoFit/>
          </a:bodyPr>
          <a:lstStyle/>
          <a:p>
            <a:pPr algn="ctr"/>
            <a:r>
              <a:rPr lang="en-US" sz="4500" b="1">
                <a:solidFill>
                  <a:srgbClr val="002060"/>
                </a:solidFill>
                <a:latin typeface="Arial" panose="020B0604020202020204" pitchFamily="34" charset="0"/>
                <a:cs typeface="Arial" panose="020B0604020202020204" pitchFamily="34" charset="0"/>
              </a:rPr>
              <a:t>Một số tình huống có thể biểu diễn được trên biểu đồ </a:t>
            </a:r>
          </a:p>
        </p:txBody>
      </p:sp>
      <p:pic>
        <p:nvPicPr>
          <p:cNvPr id="4" name="Picture 3">
            <a:extLst>
              <a:ext uri="{FF2B5EF4-FFF2-40B4-BE49-F238E27FC236}">
                <a16:creationId xmlns:a16="http://schemas.microsoft.com/office/drawing/2014/main" xmlns="" id="{E8F8ABE2-FDF3-52DD-8B1E-3ABAB08002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714500"/>
            <a:ext cx="6213336" cy="4868181"/>
          </a:xfrm>
          <a:prstGeom prst="rect">
            <a:avLst/>
          </a:prstGeom>
        </p:spPr>
      </p:pic>
      <p:pic>
        <p:nvPicPr>
          <p:cNvPr id="6" name="Picture 5">
            <a:extLst>
              <a:ext uri="{FF2B5EF4-FFF2-40B4-BE49-F238E27FC236}">
                <a16:creationId xmlns:a16="http://schemas.microsoft.com/office/drawing/2014/main" xmlns="" id="{1FE40892-67FE-EEC2-3737-38B147010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5429544"/>
            <a:ext cx="6582805" cy="4390731"/>
          </a:xfrm>
          <a:prstGeom prst="rect">
            <a:avLst/>
          </a:prstGeom>
        </p:spPr>
      </p:pic>
      <p:pic>
        <p:nvPicPr>
          <p:cNvPr id="8" name="Picture 7">
            <a:extLst>
              <a:ext uri="{FF2B5EF4-FFF2-40B4-BE49-F238E27FC236}">
                <a16:creationId xmlns:a16="http://schemas.microsoft.com/office/drawing/2014/main" xmlns="" id="{2E4ECF06-A834-AA59-82FA-6958D66449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0400" y="1497315"/>
            <a:ext cx="6381750" cy="3848100"/>
          </a:xfrm>
          <a:prstGeom prst="rect">
            <a:avLst/>
          </a:prstGeom>
        </p:spPr>
      </p:pic>
      <p:sp>
        <p:nvSpPr>
          <p:cNvPr id="9" name="Speech Bubble: Rectangle with Corners Rounded 8">
            <a:extLst>
              <a:ext uri="{FF2B5EF4-FFF2-40B4-BE49-F238E27FC236}">
                <a16:creationId xmlns:a16="http://schemas.microsoft.com/office/drawing/2014/main" xmlns="" id="{69B35FCC-7517-AB5F-05E5-7D4223765AF5}"/>
              </a:ext>
            </a:extLst>
          </p:cNvPr>
          <p:cNvSpPr/>
          <p:nvPr/>
        </p:nvSpPr>
        <p:spPr>
          <a:xfrm>
            <a:off x="304800" y="7077075"/>
            <a:ext cx="6213336" cy="2743200"/>
          </a:xfrm>
          <a:prstGeom prst="wedgeRoundRectCallout">
            <a:avLst>
              <a:gd name="adj1" fmla="val -24471"/>
              <a:gd name="adj2" fmla="val -62500"/>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thể hiện sản lượng thủy sản ở ĐBSCL và cả nước giai đoạn 1995 – 2002</a:t>
            </a:r>
            <a:endParaRPr lang="en-US" sz="3500">
              <a:solidFill>
                <a:schemeClr val="tx1"/>
              </a:solidFill>
            </a:endParaRPr>
          </a:p>
        </p:txBody>
      </p:sp>
      <p:sp>
        <p:nvSpPr>
          <p:cNvPr id="10" name="Speech Bubble: Rectangle with Corners Rounded 9">
            <a:extLst>
              <a:ext uri="{FF2B5EF4-FFF2-40B4-BE49-F238E27FC236}">
                <a16:creationId xmlns:a16="http://schemas.microsoft.com/office/drawing/2014/main" xmlns="" id="{0CE5E80A-5FE4-C312-4BBB-6D70D578CF15}"/>
              </a:ext>
            </a:extLst>
          </p:cNvPr>
          <p:cNvSpPr/>
          <p:nvPr/>
        </p:nvSpPr>
        <p:spPr>
          <a:xfrm>
            <a:off x="6934200" y="2400300"/>
            <a:ext cx="4003536" cy="2743200"/>
          </a:xfrm>
          <a:prstGeom prst="wedgeRoundRectCallout">
            <a:avLst>
              <a:gd name="adj1" fmla="val 56273"/>
              <a:gd name="adj2" fmla="val 8333"/>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thống kê sự yêu thích một số môn thể thao </a:t>
            </a:r>
            <a:endParaRPr lang="en-US" sz="3500">
              <a:solidFill>
                <a:schemeClr val="tx1"/>
              </a:solidFill>
            </a:endParaRPr>
          </a:p>
        </p:txBody>
      </p:sp>
      <p:sp>
        <p:nvSpPr>
          <p:cNvPr id="11" name="Speech Bubble: Rectangle with Corners Rounded 10">
            <a:extLst>
              <a:ext uri="{FF2B5EF4-FFF2-40B4-BE49-F238E27FC236}">
                <a16:creationId xmlns:a16="http://schemas.microsoft.com/office/drawing/2014/main" xmlns="" id="{09C02D1D-B5CE-A7D1-FF95-4B35A2692BED}"/>
              </a:ext>
            </a:extLst>
          </p:cNvPr>
          <p:cNvSpPr/>
          <p:nvPr/>
        </p:nvSpPr>
        <p:spPr>
          <a:xfrm>
            <a:off x="13411200" y="5429544"/>
            <a:ext cx="4724400" cy="3360141"/>
          </a:xfrm>
          <a:prstGeom prst="wedgeRoundRectCallout">
            <a:avLst>
              <a:gd name="adj1" fmla="val -47087"/>
              <a:gd name="adj2" fmla="val 53347"/>
              <a:gd name="adj3" fmla="val 16667"/>
            </a:avLst>
          </a:prstGeom>
          <a:solidFill>
            <a:srgbClr val="FDD77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500">
                <a:solidFill>
                  <a:schemeClr val="tx1"/>
                </a:solidFill>
              </a:rPr>
              <a:t>Biểu đồ thành tích bóng đá Việt Nam tại các kỳ SEA GAMES và AFF CUP </a:t>
            </a:r>
            <a:endParaRPr lang="en-US" sz="3500">
              <a:solidFill>
                <a:schemeClr val="tx1"/>
              </a:solidFill>
            </a:endParaRPr>
          </a:p>
        </p:txBody>
      </p:sp>
    </p:spTree>
    <p:extLst>
      <p:ext uri="{BB962C8B-B14F-4D97-AF65-F5344CB8AC3E}">
        <p14:creationId xmlns:p14="http://schemas.microsoft.com/office/powerpoint/2010/main" val="246242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0"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p:nvPr/>
        </p:nvSpPr>
        <p:spPr>
          <a:xfrm>
            <a:off x="1313284" y="713792"/>
            <a:ext cx="15661433" cy="2967135"/>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buClr>
                <a:srgbClr val="000000"/>
              </a:buClr>
            </a:pPr>
            <a:r>
              <a:rPr lang="vi-VN" sz="5400" b="1" kern="0">
                <a:solidFill>
                  <a:srgbClr val="000000"/>
                </a:solidFill>
                <a:latin typeface="Arial"/>
                <a:cs typeface="Arial"/>
                <a:sym typeface="Arial"/>
              </a:rPr>
              <a:t>Câu 5. </a:t>
            </a:r>
            <a:r>
              <a:rPr lang="vi-VN" sz="5400" kern="0">
                <a:solidFill>
                  <a:srgbClr val="000000"/>
                </a:solidFill>
                <a:latin typeface="Arial"/>
                <a:cs typeface="Arial"/>
                <a:sym typeface="Arial"/>
              </a:rPr>
              <a:t>Điểm nổi bật trong phần mềm bảng tính là</a:t>
            </a:r>
            <a:endParaRPr sz="5400" kern="0">
              <a:solidFill>
                <a:srgbClr val="000000"/>
              </a:solidFill>
              <a:latin typeface="Arial"/>
              <a:ea typeface="Arial"/>
              <a:cs typeface="Arial"/>
              <a:sym typeface="Arial"/>
            </a:endParaRPr>
          </a:p>
        </p:txBody>
      </p:sp>
      <p:sp>
        <p:nvSpPr>
          <p:cNvPr id="124" name="Google Shape;124;p5"/>
          <p:cNvSpPr/>
          <p:nvPr/>
        </p:nvSpPr>
        <p:spPr>
          <a:xfrm>
            <a:off x="1313282"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A. Khả năng thay đổi biểu đồ trên số liệu</a:t>
            </a:r>
            <a:endParaRPr sz="5400" kern="0">
              <a:solidFill>
                <a:srgbClr val="000000"/>
              </a:solidFill>
              <a:latin typeface="Arial"/>
              <a:ea typeface="Arial"/>
              <a:cs typeface="Arial"/>
              <a:sym typeface="Arial"/>
            </a:endParaRPr>
          </a:p>
        </p:txBody>
      </p:sp>
      <p:sp>
        <p:nvSpPr>
          <p:cNvPr id="125" name="Google Shape;125;p5"/>
          <p:cNvSpPr/>
          <p:nvPr/>
        </p:nvSpPr>
        <p:spPr>
          <a:xfrm>
            <a:off x="1313282"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C. Khả năng tự động cập nhật theo số liệu</a:t>
            </a:r>
            <a:endParaRPr sz="5400" kern="0">
              <a:solidFill>
                <a:srgbClr val="000000"/>
              </a:solidFill>
              <a:latin typeface="Arial"/>
              <a:ea typeface="Arial"/>
              <a:cs typeface="Arial"/>
              <a:sym typeface="Arial"/>
            </a:endParaRPr>
          </a:p>
        </p:txBody>
      </p:sp>
      <p:sp>
        <p:nvSpPr>
          <p:cNvPr id="126" name="Google Shape;126;p5"/>
          <p:cNvSpPr/>
          <p:nvPr/>
        </p:nvSpPr>
        <p:spPr>
          <a:xfrm>
            <a:off x="9358609" y="4007500"/>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B. Khả năng thay đổi dữ liệu</a:t>
            </a:r>
            <a:endParaRPr sz="5400" kern="0">
              <a:solidFill>
                <a:srgbClr val="000000"/>
              </a:solidFill>
              <a:latin typeface="Arial"/>
              <a:ea typeface="Arial"/>
              <a:cs typeface="Arial"/>
              <a:sym typeface="Arial"/>
            </a:endParaRPr>
          </a:p>
        </p:txBody>
      </p:sp>
      <p:sp>
        <p:nvSpPr>
          <p:cNvPr id="127" name="Google Shape;127;p5"/>
          <p:cNvSpPr/>
          <p:nvPr/>
        </p:nvSpPr>
        <p:spPr>
          <a:xfrm>
            <a:off x="9358609" y="6806683"/>
            <a:ext cx="7616114" cy="2472611"/>
          </a:xfrm>
          <a:prstGeom prst="roundRect">
            <a:avLst>
              <a:gd name="adj" fmla="val 16667"/>
            </a:avLst>
          </a:prstGeom>
          <a:solidFill>
            <a:schemeClr val="lt1"/>
          </a:solidFill>
          <a:ln w="12700" cap="flat" cmpd="sng">
            <a:solidFill>
              <a:schemeClr val="lt1"/>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D. Khả năng biến dữ liệu thành hình ảnh </a:t>
            </a:r>
            <a:endParaRPr sz="5400" kern="0">
              <a:solidFill>
                <a:srgbClr val="000000"/>
              </a:solidFill>
              <a:latin typeface="Arial"/>
              <a:ea typeface="Arial"/>
              <a:cs typeface="Arial"/>
              <a:sym typeface="Arial"/>
            </a:endParaRPr>
          </a:p>
        </p:txBody>
      </p:sp>
      <p:sp>
        <p:nvSpPr>
          <p:cNvPr id="129" name="Google Shape;129;p5"/>
          <p:cNvSpPr/>
          <p:nvPr/>
        </p:nvSpPr>
        <p:spPr>
          <a:xfrm>
            <a:off x="1313279" y="6806681"/>
            <a:ext cx="7616114" cy="2472611"/>
          </a:xfrm>
          <a:prstGeom prst="roundRect">
            <a:avLst>
              <a:gd name="adj" fmla="val 16667"/>
            </a:avLst>
          </a:prstGeom>
          <a:solidFill>
            <a:srgbClr val="FEE599"/>
          </a:solidFill>
          <a:ln w="12700" cap="flat" cmpd="sng">
            <a:solidFill>
              <a:srgbClr val="FEE599"/>
            </a:solidFill>
            <a:prstDash val="solid"/>
            <a:miter lim="800000"/>
            <a:headEnd type="none" w="sm" len="sm"/>
            <a:tailEnd type="none" w="sm" len="sm"/>
          </a:ln>
        </p:spPr>
        <p:txBody>
          <a:bodyPr spcFirstLastPara="1" wrap="square" lIns="137138" tIns="68550" rIns="137138" bIns="68550" anchor="ctr" anchorCtr="0">
            <a:noAutofit/>
          </a:bodyPr>
          <a:lstStyle/>
          <a:p>
            <a:pPr algn="just" defTabSz="1371600">
              <a:lnSpc>
                <a:spcPct val="150000"/>
              </a:lnSpc>
              <a:buClr>
                <a:srgbClr val="000000"/>
              </a:buClr>
            </a:pPr>
            <a:r>
              <a:rPr lang="vi-VN" sz="5400" kern="0">
                <a:solidFill>
                  <a:srgbClr val="000000"/>
                </a:solidFill>
                <a:latin typeface="Arial"/>
                <a:cs typeface="Arial"/>
                <a:sym typeface="Arial"/>
              </a:rPr>
              <a:t>C. Khả năng tự động cập nhật theo số liệu</a:t>
            </a:r>
            <a:endParaRPr sz="5400" kern="0">
              <a:solidFill>
                <a:srgbClr val="000000"/>
              </a:solidFill>
              <a:latin typeface="Arial"/>
              <a:ea typeface="Arial"/>
              <a:cs typeface="Arial"/>
              <a:sym typeface="Arial"/>
            </a:endParaRPr>
          </a:p>
        </p:txBody>
      </p:sp>
      <p:pic>
        <p:nvPicPr>
          <p:cNvPr id="2" name="Google Shape;117;p4">
            <a:hlinkClick r:id="rId3" action="ppaction://hlinksldjump"/>
            <a:extLst>
              <a:ext uri="{FF2B5EF4-FFF2-40B4-BE49-F238E27FC236}">
                <a16:creationId xmlns:a16="http://schemas.microsoft.com/office/drawing/2014/main" xmlns="" id="{C2F47226-BFF5-1BFD-76BC-C71F72AF895D}"/>
              </a:ext>
            </a:extLst>
          </p:cNvPr>
          <p:cNvPicPr preferRelativeResize="0"/>
          <p:nvPr/>
        </p:nvPicPr>
        <p:blipFill rotWithShape="1">
          <a:blip r:embed="rId4">
            <a:alphaModFix/>
          </a:blip>
          <a:srcRect/>
          <a:stretch/>
        </p:blipFill>
        <p:spPr>
          <a:xfrm>
            <a:off x="16885355" y="8803433"/>
            <a:ext cx="1402646" cy="1483568"/>
          </a:xfrm>
          <a:prstGeom prst="rect">
            <a:avLst/>
          </a:prstGeom>
          <a:noFill/>
          <a:ln>
            <a:noFill/>
          </a:ln>
        </p:spPr>
      </p:pic>
    </p:spTree>
    <p:extLst>
      <p:ext uri="{BB962C8B-B14F-4D97-AF65-F5344CB8AC3E}">
        <p14:creationId xmlns:p14="http://schemas.microsoft.com/office/powerpoint/2010/main" val="2645529913"/>
      </p:ext>
    </p:extLst>
  </p:cSld>
  <p:clrMapOvr>
    <a:masterClrMapping/>
  </p:clrMapOvr>
  <p:transition spd="med">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
                                        <p:tgtEl>
                                          <p:spTgt spid="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Effect transition="in" filter="fade">
                                      <p:cBhvr>
                                        <p:cTn id="12" dur="500"/>
                                        <p:tgtEl>
                                          <p:spTgt spid="124"/>
                                        </p:tgtEl>
                                      </p:cBhvr>
                                    </p:animEffect>
                                  </p:childTnLst>
                                </p:cTn>
                              </p:par>
                              <p:par>
                                <p:cTn id="13" presetID="10" presetClass="entr" presetSubtype="0" fill="hold" nodeType="withEffect">
                                  <p:stCondLst>
                                    <p:cond delay="0"/>
                                  </p:stCondLst>
                                  <p:childTnLst>
                                    <p:set>
                                      <p:cBhvr>
                                        <p:cTn id="14" dur="1" fill="hold">
                                          <p:stCondLst>
                                            <p:cond delay="0"/>
                                          </p:stCondLst>
                                        </p:cTn>
                                        <p:tgtEl>
                                          <p:spTgt spid="126"/>
                                        </p:tgtEl>
                                        <p:attrNameLst>
                                          <p:attrName>style.visibility</p:attrName>
                                        </p:attrNameLst>
                                      </p:cBhvr>
                                      <p:to>
                                        <p:strVal val="visible"/>
                                      </p:to>
                                    </p:set>
                                    <p:animEffect transition="in" filter="fade">
                                      <p:cBhvr>
                                        <p:cTn id="15" dur="500"/>
                                        <p:tgtEl>
                                          <p:spTgt spid="12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par>
                                <p:cTn id="19" presetID="10" presetClass="entr" presetSubtype="0" fill="hold" nodeType="withEffect">
                                  <p:stCondLst>
                                    <p:cond delay="0"/>
                                  </p:stCondLst>
                                  <p:childTnLst>
                                    <p:set>
                                      <p:cBhvr>
                                        <p:cTn id="20" dur="1" fill="hold">
                                          <p:stCondLst>
                                            <p:cond delay="0"/>
                                          </p:stCondLst>
                                        </p:cTn>
                                        <p:tgtEl>
                                          <p:spTgt spid="127"/>
                                        </p:tgtEl>
                                        <p:attrNameLst>
                                          <p:attrName>style.visibility</p:attrName>
                                        </p:attrNameLst>
                                      </p:cBhvr>
                                      <p:to>
                                        <p:strVal val="visible"/>
                                      </p:to>
                                    </p:set>
                                    <p:animEffect transition="in" filter="fade">
                                      <p:cBhvr>
                                        <p:cTn id="21" dur="500"/>
                                        <p:tgtEl>
                                          <p:spTgt spid="1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9"/>
                                        </p:tgtEl>
                                        <p:attrNameLst>
                                          <p:attrName>style.visibility</p:attrName>
                                        </p:attrNameLst>
                                      </p:cBhvr>
                                      <p:to>
                                        <p:strVal val="visible"/>
                                      </p:to>
                                    </p:set>
                                    <p:animEffect transition="in" filter="fade">
                                      <p:cBhvr>
                                        <p:cTn id="26"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926AECF-5A43-231D-55FA-B2C241675036}"/>
              </a:ext>
            </a:extLst>
          </p:cNvPr>
          <p:cNvSpPr txBox="1"/>
          <p:nvPr/>
        </p:nvSpPr>
        <p:spPr>
          <a:xfrm>
            <a:off x="533400" y="495300"/>
            <a:ext cx="12268200" cy="784830"/>
          </a:xfrm>
          <a:prstGeom prst="rect">
            <a:avLst/>
          </a:prstGeom>
          <a:noFill/>
        </p:spPr>
        <p:txBody>
          <a:bodyPr wrap="square">
            <a:spAutoFit/>
          </a:bodyPr>
          <a:lstStyle/>
          <a:p>
            <a:r>
              <a:rPr lang="en-US" sz="4500" b="1" i="1">
                <a:latin typeface="Arial" panose="020B0604020202020204" pitchFamily="34" charset="0"/>
                <a:cs typeface="Arial" panose="020B0604020202020204" pitchFamily="34" charset="0"/>
              </a:rPr>
              <a:t>Trả lời câu hỏi phần Luyện tập SGK tr.31</a:t>
            </a:r>
          </a:p>
        </p:txBody>
      </p:sp>
      <p:pic>
        <p:nvPicPr>
          <p:cNvPr id="5" name="Picture 4">
            <a:extLst>
              <a:ext uri="{FF2B5EF4-FFF2-40B4-BE49-F238E27FC236}">
                <a16:creationId xmlns:a16="http://schemas.microsoft.com/office/drawing/2014/main" xmlns="" id="{2D50D22F-C03C-3DDD-EDB8-D1288EE844E9}"/>
              </a:ext>
            </a:extLst>
          </p:cNvPr>
          <p:cNvPicPr>
            <a:picLocks noChangeAspect="1"/>
          </p:cNvPicPr>
          <p:nvPr/>
        </p:nvPicPr>
        <p:blipFill rotWithShape="1">
          <a:blip r:embed="rId2">
            <a:extLst>
              <a:ext uri="{28A0092B-C50C-407E-A947-70E740481C1C}">
                <a14:useLocalDpi xmlns:a14="http://schemas.microsoft.com/office/drawing/2010/main" val="0"/>
              </a:ext>
            </a:extLst>
          </a:blip>
          <a:srcRect l="36250" r="28334" b="14859"/>
          <a:stretch/>
        </p:blipFill>
        <p:spPr>
          <a:xfrm>
            <a:off x="4762" y="2506879"/>
            <a:ext cx="8628032" cy="6148379"/>
          </a:xfrm>
          <a:prstGeom prst="rect">
            <a:avLst/>
          </a:prstGeom>
        </p:spPr>
      </p:pic>
      <p:sp>
        <p:nvSpPr>
          <p:cNvPr id="7" name="TextBox 6">
            <a:extLst>
              <a:ext uri="{FF2B5EF4-FFF2-40B4-BE49-F238E27FC236}">
                <a16:creationId xmlns:a16="http://schemas.microsoft.com/office/drawing/2014/main" xmlns="" id="{9284FF22-C012-DECE-C5EB-D7478FB5755A}"/>
              </a:ext>
            </a:extLst>
          </p:cNvPr>
          <p:cNvSpPr txBox="1"/>
          <p:nvPr/>
        </p:nvSpPr>
        <p:spPr>
          <a:xfrm>
            <a:off x="2400300" y="1631742"/>
            <a:ext cx="13487400" cy="707886"/>
          </a:xfrm>
          <a:prstGeom prst="rect">
            <a:avLst/>
          </a:prstGeom>
          <a:noFill/>
        </p:spPr>
        <p:txBody>
          <a:bodyPr wrap="square">
            <a:spAutoFit/>
          </a:bodyPr>
          <a:lstStyle/>
          <a:p>
            <a:pPr algn="ctr"/>
            <a:r>
              <a:rPr lang="en-US" sz="4000">
                <a:solidFill>
                  <a:srgbClr val="002060"/>
                </a:solidFill>
                <a:latin typeface="Arial" panose="020B0604020202020204" pitchFamily="34" charset="0"/>
                <a:cs typeface="Arial" panose="020B0604020202020204" pitchFamily="34" charset="0"/>
              </a:rPr>
              <a:t>Em hãy quan sát biểu đồ trong Hình 1b và cho biết:</a:t>
            </a:r>
          </a:p>
        </p:txBody>
      </p:sp>
      <p:grpSp>
        <p:nvGrpSpPr>
          <p:cNvPr id="11" name="Group 10">
            <a:extLst>
              <a:ext uri="{FF2B5EF4-FFF2-40B4-BE49-F238E27FC236}">
                <a16:creationId xmlns:a16="http://schemas.microsoft.com/office/drawing/2014/main" xmlns="" id="{5BCF70D2-770B-51B7-82C8-0BBF27307A8C}"/>
              </a:ext>
            </a:extLst>
          </p:cNvPr>
          <p:cNvGrpSpPr/>
          <p:nvPr/>
        </p:nvGrpSpPr>
        <p:grpSpPr>
          <a:xfrm>
            <a:off x="8632794" y="3086100"/>
            <a:ext cx="9061509" cy="6101500"/>
            <a:chOff x="8856632" y="2813092"/>
            <a:chExt cx="9061509" cy="6101500"/>
          </a:xfrm>
        </p:grpSpPr>
        <p:sp>
          <p:nvSpPr>
            <p:cNvPr id="9" name="TextBox 8">
              <a:extLst>
                <a:ext uri="{FF2B5EF4-FFF2-40B4-BE49-F238E27FC236}">
                  <a16:creationId xmlns:a16="http://schemas.microsoft.com/office/drawing/2014/main" xmlns="" id="{0444C5B6-D2AE-812E-6CF6-AC4DFA019D28}"/>
                </a:ext>
              </a:extLst>
            </p:cNvPr>
            <p:cNvSpPr txBox="1"/>
            <p:nvPr/>
          </p:nvSpPr>
          <p:spPr>
            <a:xfrm>
              <a:off x="8991600" y="4074613"/>
              <a:ext cx="8926541" cy="4839979"/>
            </a:xfrm>
            <a:prstGeom prst="rect">
              <a:avLst/>
            </a:prstGeom>
            <a:solidFill>
              <a:schemeClr val="accent5">
                <a:lumMod val="20000"/>
                <a:lumOff val="80000"/>
              </a:schemeClr>
            </a:solidFill>
          </p:spPr>
          <p:txBody>
            <a:bodyPr wrap="square">
              <a:spAutoFit/>
            </a:bodyPr>
            <a:lstStyle/>
            <a:p>
              <a:pPr algn="just">
                <a:lnSpc>
                  <a:spcPct val="150000"/>
                </a:lnSpc>
              </a:pPr>
              <a:r>
                <a:rPr lang="vi-VN" sz="3500"/>
                <a:t>1) Trong biểu đồ có mấy chuỗi dữ liệu? Ý nghĩa của mỗi chuỗi dữ liệu đó là gì?</a:t>
              </a:r>
            </a:p>
            <a:p>
              <a:pPr algn="just">
                <a:lnSpc>
                  <a:spcPct val="150000"/>
                </a:lnSpc>
              </a:pPr>
              <a:r>
                <a:rPr lang="vi-VN" sz="3500"/>
                <a:t>2) Ý nghĩa của các trục giá trị và trục danh mục trong biểu đồ là gì?</a:t>
              </a:r>
            </a:p>
            <a:p>
              <a:pPr algn="just">
                <a:lnSpc>
                  <a:spcPct val="150000"/>
                </a:lnSpc>
              </a:pPr>
              <a:r>
                <a:rPr lang="vi-VN" sz="3500"/>
                <a:t>3) Để biết số lượng huy chương đã đạt được thì biểu đồ cần thêm thành phần nào?</a:t>
              </a:r>
            </a:p>
          </p:txBody>
        </p:sp>
        <p:sp>
          <p:nvSpPr>
            <p:cNvPr id="10" name="Freeform 5">
              <a:extLst>
                <a:ext uri="{FF2B5EF4-FFF2-40B4-BE49-F238E27FC236}">
                  <a16:creationId xmlns:a16="http://schemas.microsoft.com/office/drawing/2014/main" xmlns="" id="{D83B0B14-51C3-0F62-72DE-1B4FD77B92CF}"/>
                </a:ext>
              </a:extLst>
            </p:cNvPr>
            <p:cNvSpPr/>
            <p:nvPr/>
          </p:nvSpPr>
          <p:spPr>
            <a:xfrm>
              <a:off x="8856632" y="2813092"/>
              <a:ext cx="1535143" cy="1535143"/>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grpSp>
    </p:spTree>
    <p:extLst>
      <p:ext uri="{BB962C8B-B14F-4D97-AF65-F5344CB8AC3E}">
        <p14:creationId xmlns:p14="http://schemas.microsoft.com/office/powerpoint/2010/main" val="361712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ppt_x"/>
                                          </p:val>
                                        </p:tav>
                                        <p:tav tm="100000">
                                          <p:val>
                                            <p:strVal val="#ppt_x"/>
                                          </p:val>
                                        </p:tav>
                                      </p:tavLst>
                                    </p:anim>
                                    <p:anim calcmode="lin" valueType="num">
                                      <p:cBhvr additive="base">
                                        <p:cTn id="2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BF8C47A-5668-AA81-6F3E-9BB900C09F4F}"/>
              </a:ext>
            </a:extLst>
          </p:cNvPr>
          <p:cNvSpPr/>
          <p:nvPr/>
        </p:nvSpPr>
        <p:spPr>
          <a:xfrm>
            <a:off x="3543300" y="419100"/>
            <a:ext cx="11201400" cy="990600"/>
          </a:xfrm>
          <a:prstGeom prst="rect">
            <a:avLst/>
          </a:prstGeom>
          <a:solidFill>
            <a:srgbClr val="FFE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rgbClr val="002060"/>
                </a:solidFill>
                <a:latin typeface="Arial" panose="020B0604020202020204" pitchFamily="34" charset="0"/>
                <a:cs typeface="Arial" panose="020B0604020202020204" pitchFamily="34" charset="0"/>
              </a:rPr>
              <a:t>Hướng dẫn trả lời </a:t>
            </a:r>
          </a:p>
        </p:txBody>
      </p:sp>
      <p:grpSp>
        <p:nvGrpSpPr>
          <p:cNvPr id="7" name="Group 6">
            <a:extLst>
              <a:ext uri="{FF2B5EF4-FFF2-40B4-BE49-F238E27FC236}">
                <a16:creationId xmlns:a16="http://schemas.microsoft.com/office/drawing/2014/main" xmlns="" id="{A7E786CE-6241-8E09-FF5A-F3B3B9062E35}"/>
              </a:ext>
            </a:extLst>
          </p:cNvPr>
          <p:cNvGrpSpPr/>
          <p:nvPr/>
        </p:nvGrpSpPr>
        <p:grpSpPr>
          <a:xfrm>
            <a:off x="609600" y="1638300"/>
            <a:ext cx="17068800" cy="2838124"/>
            <a:chOff x="685800" y="2400300"/>
            <a:chExt cx="17068800" cy="2838124"/>
          </a:xfrm>
        </p:grpSpPr>
        <p:sp>
          <p:nvSpPr>
            <p:cNvPr id="3" name="Rectangle 2">
              <a:extLst>
                <a:ext uri="{FF2B5EF4-FFF2-40B4-BE49-F238E27FC236}">
                  <a16:creationId xmlns:a16="http://schemas.microsoft.com/office/drawing/2014/main" xmlns="" id="{6D546727-2418-A098-783A-16C6EAD43673}"/>
                </a:ext>
              </a:extLst>
            </p:cNvPr>
            <p:cNvSpPr/>
            <p:nvPr/>
          </p:nvSpPr>
          <p:spPr>
            <a:xfrm>
              <a:off x="685800" y="2400300"/>
              <a:ext cx="16916400" cy="2648276"/>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xmlns="" id="{58480945-9BC8-30D1-54A5-44B41B4C34AE}"/>
                </a:ext>
              </a:extLst>
            </p:cNvPr>
            <p:cNvSpPr/>
            <p:nvPr/>
          </p:nvSpPr>
          <p:spPr>
            <a:xfrm>
              <a:off x="838200" y="2552699"/>
              <a:ext cx="16916400" cy="268572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3A680AE1-44A4-F671-9543-EA94F5749E13}"/>
                </a:ext>
              </a:extLst>
            </p:cNvPr>
            <p:cNvSpPr txBox="1"/>
            <p:nvPr/>
          </p:nvSpPr>
          <p:spPr>
            <a:xfrm>
              <a:off x="1066800" y="2638099"/>
              <a:ext cx="16383000" cy="2495876"/>
            </a:xfrm>
            <a:prstGeom prst="rect">
              <a:avLst/>
            </a:prstGeom>
            <a:noFill/>
          </p:spPr>
          <p:txBody>
            <a:bodyPr wrap="square">
              <a:spAutoFit/>
            </a:bodyPr>
            <a:lstStyle/>
            <a:p>
              <a:pPr algn="just">
                <a:lnSpc>
                  <a:spcPct val="150000"/>
                </a:lnSpc>
              </a:pPr>
              <a:r>
                <a:rPr lang="vi-VN" sz="3600"/>
                <a:t>1) Trong biểu đồ có 3 chuỗi dữ liệu: vàng, bạc đồng., Ý nghĩa của mỗi chuỗi dữ liệu đó là số huy chương vàng, bạc, tương ứng đội tuyển Việt Nam đạt được qua các năm.</a:t>
              </a:r>
              <a:endParaRPr lang="en-US" sz="3600"/>
            </a:p>
          </p:txBody>
        </p:sp>
      </p:grpSp>
      <p:grpSp>
        <p:nvGrpSpPr>
          <p:cNvPr id="8" name="Group 7">
            <a:extLst>
              <a:ext uri="{FF2B5EF4-FFF2-40B4-BE49-F238E27FC236}">
                <a16:creationId xmlns:a16="http://schemas.microsoft.com/office/drawing/2014/main" xmlns="" id="{8DC22F5C-32FF-41DB-9ACC-E6B3E6D181CB}"/>
              </a:ext>
            </a:extLst>
          </p:cNvPr>
          <p:cNvGrpSpPr/>
          <p:nvPr/>
        </p:nvGrpSpPr>
        <p:grpSpPr>
          <a:xfrm>
            <a:off x="609600" y="4795267"/>
            <a:ext cx="17068800" cy="2191078"/>
            <a:chOff x="685800" y="2400300"/>
            <a:chExt cx="17068800" cy="2191078"/>
          </a:xfrm>
        </p:grpSpPr>
        <p:sp>
          <p:nvSpPr>
            <p:cNvPr id="9" name="Rectangle 8">
              <a:extLst>
                <a:ext uri="{FF2B5EF4-FFF2-40B4-BE49-F238E27FC236}">
                  <a16:creationId xmlns:a16="http://schemas.microsoft.com/office/drawing/2014/main" xmlns="" id="{12482AF3-40C7-8292-8689-95261A3EAD1B}"/>
                </a:ext>
              </a:extLst>
            </p:cNvPr>
            <p:cNvSpPr/>
            <p:nvPr/>
          </p:nvSpPr>
          <p:spPr>
            <a:xfrm>
              <a:off x="685800" y="2400300"/>
              <a:ext cx="16916400" cy="203867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BD1B2A4-9E62-A223-96A1-5B77D0919D4F}"/>
                </a:ext>
              </a:extLst>
            </p:cNvPr>
            <p:cNvSpPr/>
            <p:nvPr/>
          </p:nvSpPr>
          <p:spPr>
            <a:xfrm>
              <a:off x="838200" y="2552700"/>
              <a:ext cx="16916400" cy="2038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DBD55879-C9CE-84A2-DBA0-ECEDE64F180E}"/>
                </a:ext>
              </a:extLst>
            </p:cNvPr>
            <p:cNvSpPr txBox="1"/>
            <p:nvPr/>
          </p:nvSpPr>
          <p:spPr>
            <a:xfrm>
              <a:off x="1066800" y="2638099"/>
              <a:ext cx="16383000" cy="1651671"/>
            </a:xfrm>
            <a:prstGeom prst="rect">
              <a:avLst/>
            </a:prstGeom>
            <a:noFill/>
          </p:spPr>
          <p:txBody>
            <a:bodyPr wrap="square">
              <a:spAutoFit/>
            </a:bodyPr>
            <a:lstStyle/>
            <a:p>
              <a:pPr algn="just">
                <a:lnSpc>
                  <a:spcPct val="150000"/>
                </a:lnSpc>
              </a:pPr>
              <a:r>
                <a:rPr lang="vi-VN" sz="3600"/>
                <a:t>2) Ý nghĩa của các trục giá trị: số lượng của mỗi loại huy chương </a:t>
              </a:r>
            </a:p>
            <a:p>
              <a:pPr algn="just">
                <a:lnSpc>
                  <a:spcPct val="150000"/>
                </a:lnSpc>
              </a:pPr>
              <a:r>
                <a:rPr lang="vi-VN" sz="3600"/>
                <a:t>Trục danh mục trong biểu đồ thể hiện các năm diễn ra SEA GAMES</a:t>
              </a:r>
            </a:p>
          </p:txBody>
        </p:sp>
      </p:grpSp>
      <p:grpSp>
        <p:nvGrpSpPr>
          <p:cNvPr id="16" name="Group 15">
            <a:extLst>
              <a:ext uri="{FF2B5EF4-FFF2-40B4-BE49-F238E27FC236}">
                <a16:creationId xmlns:a16="http://schemas.microsoft.com/office/drawing/2014/main" xmlns="" id="{43AD9398-EF80-2682-21CF-DC9F1A59751A}"/>
              </a:ext>
            </a:extLst>
          </p:cNvPr>
          <p:cNvGrpSpPr/>
          <p:nvPr/>
        </p:nvGrpSpPr>
        <p:grpSpPr>
          <a:xfrm>
            <a:off x="609600" y="7400762"/>
            <a:ext cx="17068800" cy="2191078"/>
            <a:chOff x="685800" y="2400300"/>
            <a:chExt cx="17068800" cy="2191078"/>
          </a:xfrm>
        </p:grpSpPr>
        <p:sp>
          <p:nvSpPr>
            <p:cNvPr id="17" name="Rectangle 16">
              <a:extLst>
                <a:ext uri="{FF2B5EF4-FFF2-40B4-BE49-F238E27FC236}">
                  <a16:creationId xmlns:a16="http://schemas.microsoft.com/office/drawing/2014/main" xmlns="" id="{1A4C77E4-B073-8BAF-48EC-994C7A6237BF}"/>
                </a:ext>
              </a:extLst>
            </p:cNvPr>
            <p:cNvSpPr/>
            <p:nvPr/>
          </p:nvSpPr>
          <p:spPr>
            <a:xfrm>
              <a:off x="685800" y="2400300"/>
              <a:ext cx="16916400" cy="2038679"/>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xmlns="" id="{E686D2BB-2085-E142-D8E9-51E9D3297398}"/>
                </a:ext>
              </a:extLst>
            </p:cNvPr>
            <p:cNvSpPr/>
            <p:nvPr/>
          </p:nvSpPr>
          <p:spPr>
            <a:xfrm>
              <a:off x="838200" y="2552700"/>
              <a:ext cx="16916400" cy="203867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xmlns="" id="{D4D373D8-43CE-4DFD-E0A5-721AAE0AB60C}"/>
                </a:ext>
              </a:extLst>
            </p:cNvPr>
            <p:cNvSpPr txBox="1"/>
            <p:nvPr/>
          </p:nvSpPr>
          <p:spPr>
            <a:xfrm>
              <a:off x="1066800" y="2638099"/>
              <a:ext cx="16383000" cy="1651671"/>
            </a:xfrm>
            <a:prstGeom prst="rect">
              <a:avLst/>
            </a:prstGeom>
            <a:noFill/>
          </p:spPr>
          <p:txBody>
            <a:bodyPr wrap="square">
              <a:spAutoFit/>
            </a:bodyPr>
            <a:lstStyle/>
            <a:p>
              <a:pPr algn="just">
                <a:lnSpc>
                  <a:spcPct val="150000"/>
                </a:lnSpc>
              </a:pPr>
              <a:r>
                <a:rPr lang="vi-VN" sz="3600"/>
                <a:t>3) Để biết số lượng huy chương đã đạt được thì biểu đồ cần thêm giá trị dữ liệu.</a:t>
              </a:r>
            </a:p>
          </p:txBody>
        </p:sp>
      </p:grpSp>
      <p:sp>
        <p:nvSpPr>
          <p:cNvPr id="20" name="Freeform 15">
            <a:extLst>
              <a:ext uri="{FF2B5EF4-FFF2-40B4-BE49-F238E27FC236}">
                <a16:creationId xmlns:a16="http://schemas.microsoft.com/office/drawing/2014/main" xmlns="" id="{B0E14A9A-560F-578B-BDA5-50E67915C8B1}"/>
              </a:ext>
            </a:extLst>
          </p:cNvPr>
          <p:cNvSpPr/>
          <p:nvPr/>
        </p:nvSpPr>
        <p:spPr>
          <a:xfrm rot="3568955">
            <a:off x="16455082" y="8413032"/>
            <a:ext cx="537829" cy="2506829"/>
          </a:xfrm>
          <a:custGeom>
            <a:avLst/>
            <a:gdLst/>
            <a:ahLst/>
            <a:cxnLst/>
            <a:rect l="l" t="t" r="r" b="b"/>
            <a:pathLst>
              <a:path w="1322514" h="6164259">
                <a:moveTo>
                  <a:pt x="0" y="0"/>
                </a:moveTo>
                <a:lnTo>
                  <a:pt x="1322514" y="0"/>
                </a:lnTo>
                <a:lnTo>
                  <a:pt x="1322514" y="6164259"/>
                </a:lnTo>
                <a:lnTo>
                  <a:pt x="0" y="6164259"/>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21" name="Freeform 11">
            <a:extLst>
              <a:ext uri="{FF2B5EF4-FFF2-40B4-BE49-F238E27FC236}">
                <a16:creationId xmlns:a16="http://schemas.microsoft.com/office/drawing/2014/main" xmlns="" id="{DE063EE6-7213-8EE5-C203-71DC100A6C38}"/>
              </a:ext>
            </a:extLst>
          </p:cNvPr>
          <p:cNvSpPr/>
          <p:nvPr/>
        </p:nvSpPr>
        <p:spPr>
          <a:xfrm>
            <a:off x="397668" y="177446"/>
            <a:ext cx="1185863" cy="1131836"/>
          </a:xfrm>
          <a:custGeom>
            <a:avLst/>
            <a:gdLst/>
            <a:ahLst/>
            <a:cxnLst/>
            <a:rect l="l" t="t" r="r" b="b"/>
            <a:pathLst>
              <a:path w="2074088" h="2902667">
                <a:moveTo>
                  <a:pt x="0" y="0"/>
                </a:moveTo>
                <a:lnTo>
                  <a:pt x="2074087" y="0"/>
                </a:lnTo>
                <a:lnTo>
                  <a:pt x="2074087" y="2902668"/>
                </a:lnTo>
                <a:lnTo>
                  <a:pt x="0" y="290266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8081609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E904DEB-42BD-C5CC-FADB-71DF78246190}"/>
              </a:ext>
            </a:extLst>
          </p:cNvPr>
          <p:cNvSpPr txBox="1"/>
          <p:nvPr/>
        </p:nvSpPr>
        <p:spPr>
          <a:xfrm>
            <a:off x="5105400" y="342900"/>
            <a:ext cx="8077200" cy="1015663"/>
          </a:xfrm>
          <a:prstGeom prst="rect">
            <a:avLst/>
          </a:prstGeom>
          <a:noFill/>
        </p:spPr>
        <p:txBody>
          <a:bodyPr wrap="square" rtlCol="0">
            <a:spAutoFit/>
          </a:bodyPr>
          <a:lstStyle/>
          <a:p>
            <a:pPr algn="ctr"/>
            <a:r>
              <a:rPr lang="en-US" sz="6000" b="1">
                <a:solidFill>
                  <a:srgbClr val="002060"/>
                </a:solidFill>
                <a:latin typeface="Arial" panose="020B0604020202020204" pitchFamily="34" charset="0"/>
                <a:cs typeface="Arial" panose="020B0604020202020204" pitchFamily="34" charset="0"/>
              </a:rPr>
              <a:t>VẬN DỤNG </a:t>
            </a:r>
          </a:p>
        </p:txBody>
      </p:sp>
      <p:grpSp>
        <p:nvGrpSpPr>
          <p:cNvPr id="5" name="Group 4">
            <a:extLst>
              <a:ext uri="{FF2B5EF4-FFF2-40B4-BE49-F238E27FC236}">
                <a16:creationId xmlns:a16="http://schemas.microsoft.com/office/drawing/2014/main" xmlns="" id="{B97E7C10-0679-2234-03C2-561BBB86ECDF}"/>
              </a:ext>
            </a:extLst>
          </p:cNvPr>
          <p:cNvGrpSpPr/>
          <p:nvPr/>
        </p:nvGrpSpPr>
        <p:grpSpPr>
          <a:xfrm>
            <a:off x="712143" y="1358563"/>
            <a:ext cx="7820323" cy="1139866"/>
            <a:chOff x="712143" y="2368210"/>
            <a:chExt cx="7820323" cy="1139866"/>
          </a:xfrm>
        </p:grpSpPr>
        <p:sp>
          <p:nvSpPr>
            <p:cNvPr id="3" name="TextBox 2">
              <a:extLst>
                <a:ext uri="{FF2B5EF4-FFF2-40B4-BE49-F238E27FC236}">
                  <a16:creationId xmlns:a16="http://schemas.microsoft.com/office/drawing/2014/main" xmlns="" id="{0AC823F9-8C16-CDCC-4795-E1E6D493CAED}"/>
                </a:ext>
              </a:extLst>
            </p:cNvPr>
            <p:cNvSpPr txBox="1"/>
            <p:nvPr/>
          </p:nvSpPr>
          <p:spPr>
            <a:xfrm>
              <a:off x="1903066" y="2800190"/>
              <a:ext cx="6629400" cy="707886"/>
            </a:xfrm>
            <a:prstGeom prst="rect">
              <a:avLst/>
            </a:prstGeom>
            <a:noFill/>
          </p:spPr>
          <p:txBody>
            <a:bodyPr wrap="square" rtlCol="0">
              <a:spAutoFit/>
            </a:bodyPr>
            <a:lstStyle/>
            <a:p>
              <a:r>
                <a:rPr lang="en-US" sz="4000">
                  <a:solidFill>
                    <a:srgbClr val="002060"/>
                  </a:solidFill>
                  <a:latin typeface="Arial" panose="020B0604020202020204" pitchFamily="34" charset="0"/>
                  <a:cs typeface="Arial" panose="020B0604020202020204" pitchFamily="34" charset="0"/>
                </a:rPr>
                <a:t>Thảo luận nhóm </a:t>
              </a:r>
            </a:p>
          </p:txBody>
        </p:sp>
        <p:sp>
          <p:nvSpPr>
            <p:cNvPr id="4" name="Freeform 3">
              <a:extLst>
                <a:ext uri="{FF2B5EF4-FFF2-40B4-BE49-F238E27FC236}">
                  <a16:creationId xmlns:a16="http://schemas.microsoft.com/office/drawing/2014/main" xmlns="" id="{688EB10E-62E9-18BE-610E-2D2611677920}"/>
                </a:ext>
              </a:extLst>
            </p:cNvPr>
            <p:cNvSpPr/>
            <p:nvPr/>
          </p:nvSpPr>
          <p:spPr>
            <a:xfrm>
              <a:off x="712143" y="2368210"/>
              <a:ext cx="1176636" cy="1139866"/>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xmlns="" id="{7CDC2321-DEE4-C847-E03A-A1A6986C8F74}"/>
              </a:ext>
            </a:extLst>
          </p:cNvPr>
          <p:cNvGrpSpPr/>
          <p:nvPr/>
        </p:nvGrpSpPr>
        <p:grpSpPr>
          <a:xfrm>
            <a:off x="533400" y="3085555"/>
            <a:ext cx="10336857" cy="6808903"/>
            <a:chOff x="712143" y="2930409"/>
            <a:chExt cx="10336857" cy="6808903"/>
          </a:xfrm>
        </p:grpSpPr>
        <p:sp>
          <p:nvSpPr>
            <p:cNvPr id="8" name="Rectangle 7">
              <a:extLst>
                <a:ext uri="{FF2B5EF4-FFF2-40B4-BE49-F238E27FC236}">
                  <a16:creationId xmlns:a16="http://schemas.microsoft.com/office/drawing/2014/main" xmlns="" id="{65445516-EA8C-29BC-8861-C1C324D033E8}"/>
                </a:ext>
              </a:extLst>
            </p:cNvPr>
            <p:cNvSpPr/>
            <p:nvPr/>
          </p:nvSpPr>
          <p:spPr>
            <a:xfrm>
              <a:off x="712143" y="2930409"/>
              <a:ext cx="10184457" cy="6480291"/>
            </a:xfrm>
            <a:prstGeom prst="rect">
              <a:avLst/>
            </a:prstGeom>
            <a:solidFill>
              <a:srgbClr val="FFE6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19A3AA4F-7E25-C0E8-5B1C-2D617080F6B5}"/>
                </a:ext>
              </a:extLst>
            </p:cNvPr>
            <p:cNvSpPr/>
            <p:nvPr/>
          </p:nvSpPr>
          <p:spPr>
            <a:xfrm>
              <a:off x="864543" y="3082809"/>
              <a:ext cx="10184457" cy="64802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690CFB86-9491-A8B3-AAD1-A774D24BB271}"/>
                </a:ext>
              </a:extLst>
            </p:cNvPr>
            <p:cNvSpPr txBox="1"/>
            <p:nvPr/>
          </p:nvSpPr>
          <p:spPr>
            <a:xfrm>
              <a:off x="971550" y="3101661"/>
              <a:ext cx="10058400" cy="6637651"/>
            </a:xfrm>
            <a:prstGeom prst="rect">
              <a:avLst/>
            </a:prstGeom>
            <a:noFill/>
          </p:spPr>
          <p:txBody>
            <a:bodyPr wrap="square">
              <a:spAutoFit/>
            </a:bodyPr>
            <a:lstStyle/>
            <a:p>
              <a:pPr algn="just">
                <a:lnSpc>
                  <a:spcPct val="150000"/>
                </a:lnSpc>
              </a:pPr>
              <a:r>
                <a:rPr lang="vi-VN" sz="3500" b="1" i="1"/>
                <a:t>Em sẽ dùng loại biểu đồ nào để minh họa cho dữ liệu khi muốn:</a:t>
              </a:r>
            </a:p>
            <a:p>
              <a:pPr algn="just">
                <a:lnSpc>
                  <a:spcPct val="150000"/>
                </a:lnSpc>
              </a:pPr>
              <a:r>
                <a:rPr lang="vi-VN" sz="3500"/>
                <a:t>1) So sánh dân số các nước trong khu vực Đông Nam Á cho năm 2022.</a:t>
              </a:r>
            </a:p>
            <a:p>
              <a:pPr algn="just">
                <a:lnSpc>
                  <a:spcPct val="150000"/>
                </a:lnSpc>
              </a:pPr>
              <a:r>
                <a:rPr lang="vi-VN" sz="3500"/>
                <a:t>2) Biểu diễn sự gia tăng dân số của Việt Nam trong 10 năm qua.</a:t>
              </a:r>
            </a:p>
            <a:p>
              <a:pPr algn="just">
                <a:lnSpc>
                  <a:spcPct val="150000"/>
                </a:lnSpc>
              </a:pPr>
              <a:r>
                <a:rPr lang="vi-VN" sz="3500"/>
                <a:t>3) Biểu diễn tỉ trọng cơ cấu GDP của Việt Nam năm 2022.</a:t>
              </a:r>
            </a:p>
          </p:txBody>
        </p:sp>
      </p:grpSp>
      <p:sp>
        <p:nvSpPr>
          <p:cNvPr id="15" name="Arrow: Right 14">
            <a:extLst>
              <a:ext uri="{FF2B5EF4-FFF2-40B4-BE49-F238E27FC236}">
                <a16:creationId xmlns:a16="http://schemas.microsoft.com/office/drawing/2014/main" xmlns="" id="{89EDB94C-B894-18DD-B99D-CB6334BA6DE2}"/>
              </a:ext>
            </a:extLst>
          </p:cNvPr>
          <p:cNvSpPr/>
          <p:nvPr/>
        </p:nvSpPr>
        <p:spPr>
          <a:xfrm>
            <a:off x="11149012" y="5486400"/>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xmlns="" id="{84AF1014-56D9-F617-7D99-94AD528EB8FB}"/>
              </a:ext>
            </a:extLst>
          </p:cNvPr>
          <p:cNvSpPr/>
          <p:nvPr/>
        </p:nvSpPr>
        <p:spPr>
          <a:xfrm>
            <a:off x="11149012" y="6972300"/>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xmlns="" id="{58B8F4BB-1978-62A0-2364-7D458FBD36B0}"/>
              </a:ext>
            </a:extLst>
          </p:cNvPr>
          <p:cNvSpPr/>
          <p:nvPr/>
        </p:nvSpPr>
        <p:spPr>
          <a:xfrm>
            <a:off x="11149012" y="8415337"/>
            <a:ext cx="914400" cy="685800"/>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8A323842-B8A1-92D4-2544-1011566949D1}"/>
              </a:ext>
            </a:extLst>
          </p:cNvPr>
          <p:cNvSpPr/>
          <p:nvPr/>
        </p:nvSpPr>
        <p:spPr>
          <a:xfrm>
            <a:off x="12953999" y="4920167"/>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 biểu đồ cột</a:t>
            </a:r>
          </a:p>
        </p:txBody>
      </p:sp>
      <p:sp>
        <p:nvSpPr>
          <p:cNvPr id="19" name="Rectangle: Rounded Corners 18">
            <a:extLst>
              <a:ext uri="{FF2B5EF4-FFF2-40B4-BE49-F238E27FC236}">
                <a16:creationId xmlns:a16="http://schemas.microsoft.com/office/drawing/2014/main" xmlns="" id="{C5C0BB1A-E95C-249F-CC47-9C7D009AB97F}"/>
              </a:ext>
            </a:extLst>
          </p:cNvPr>
          <p:cNvSpPr/>
          <p:nvPr/>
        </p:nvSpPr>
        <p:spPr>
          <a:xfrm>
            <a:off x="12953999" y="6642437"/>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a:solidFill>
                  <a:srgbClr val="002060"/>
                </a:solidFill>
                <a:latin typeface="Arial" panose="020B0604020202020204" pitchFamily="34" charset="0"/>
                <a:cs typeface="Arial" panose="020B0604020202020204" pitchFamily="34" charset="0"/>
              </a:rPr>
              <a:t>biểu đồ đường</a:t>
            </a:r>
            <a:endParaRPr lang="en-US" sz="4000">
              <a:solidFill>
                <a:srgbClr val="002060"/>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xmlns="" id="{AF75715F-4291-E1EE-7C6A-8071AE79A0BF}"/>
              </a:ext>
            </a:extLst>
          </p:cNvPr>
          <p:cNvSpPr/>
          <p:nvPr/>
        </p:nvSpPr>
        <p:spPr>
          <a:xfrm>
            <a:off x="12953999" y="8099761"/>
            <a:ext cx="4541193" cy="1015663"/>
          </a:xfrm>
          <a:prstGeom prst="roundRect">
            <a:avLst/>
          </a:prstGeom>
          <a:solidFill>
            <a:srgbClr val="FFCC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a:solidFill>
                  <a:srgbClr val="002060"/>
                </a:solidFill>
                <a:latin typeface="Arial" panose="020B0604020202020204" pitchFamily="34" charset="0"/>
                <a:cs typeface="Arial" panose="020B0604020202020204" pitchFamily="34" charset="0"/>
              </a:rPr>
              <a:t>biểu đồ hình tròn</a:t>
            </a:r>
          </a:p>
        </p:txBody>
      </p:sp>
    </p:spTree>
    <p:extLst>
      <p:ext uri="{BB962C8B-B14F-4D97-AF65-F5344CB8AC3E}">
        <p14:creationId xmlns:p14="http://schemas.microsoft.com/office/powerpoint/2010/main" val="197028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animBg="1"/>
      <p:bldP spid="16" grpId="0" animBg="1"/>
      <p:bldP spid="17" grpId="0" animBg="1"/>
      <p:bldP spid="18" grpId="0" animBg="1"/>
      <p:bldP spid="19" grpId="0" animBg="1"/>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3" name="Freeform 3"/>
          <p:cNvSpPr/>
          <p:nvPr/>
        </p:nvSpPr>
        <p:spPr>
          <a:xfrm rot="6255267" flipV="1">
            <a:off x="15365894" y="-2260916"/>
            <a:ext cx="5190688" cy="4114800"/>
          </a:xfrm>
          <a:custGeom>
            <a:avLst/>
            <a:gdLst/>
            <a:ahLst/>
            <a:cxnLst/>
            <a:rect l="l" t="t" r="r" b="b"/>
            <a:pathLst>
              <a:path w="5190688" h="4114800">
                <a:moveTo>
                  <a:pt x="0" y="4114800"/>
                </a:moveTo>
                <a:lnTo>
                  <a:pt x="5190688" y="4114800"/>
                </a:lnTo>
                <a:lnTo>
                  <a:pt x="5190688" y="0"/>
                </a:lnTo>
                <a:lnTo>
                  <a:pt x="0" y="0"/>
                </a:lnTo>
                <a:lnTo>
                  <a:pt x="0" y="411480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4" name="Freeform 4"/>
          <p:cNvSpPr/>
          <p:nvPr/>
        </p:nvSpPr>
        <p:spPr>
          <a:xfrm rot="4214364">
            <a:off x="-2389830" y="-2260916"/>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5" name="Freeform 5"/>
          <p:cNvSpPr/>
          <p:nvPr/>
        </p:nvSpPr>
        <p:spPr>
          <a:xfrm rot="-4438342" flipV="1">
            <a:off x="-2018642" y="8783440"/>
            <a:ext cx="5468916" cy="4335359"/>
          </a:xfrm>
          <a:custGeom>
            <a:avLst/>
            <a:gdLst/>
            <a:ahLst/>
            <a:cxnLst/>
            <a:rect l="l" t="t" r="r" b="b"/>
            <a:pathLst>
              <a:path w="5468916" h="4335359">
                <a:moveTo>
                  <a:pt x="0" y="4335359"/>
                </a:moveTo>
                <a:lnTo>
                  <a:pt x="5468916" y="4335359"/>
                </a:lnTo>
                <a:lnTo>
                  <a:pt x="5468916" y="0"/>
                </a:lnTo>
                <a:lnTo>
                  <a:pt x="0" y="0"/>
                </a:lnTo>
                <a:lnTo>
                  <a:pt x="0" y="4335359"/>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6" name="Freeform 6"/>
          <p:cNvSpPr/>
          <p:nvPr/>
        </p:nvSpPr>
        <p:spPr>
          <a:xfrm rot="697717">
            <a:off x="16049124" y="7438545"/>
            <a:ext cx="5190688" cy="4114800"/>
          </a:xfrm>
          <a:custGeom>
            <a:avLst/>
            <a:gdLst/>
            <a:ahLst/>
            <a:cxnLst/>
            <a:rect l="l" t="t" r="r" b="b"/>
            <a:pathLst>
              <a:path w="5190688" h="4114800">
                <a:moveTo>
                  <a:pt x="0" y="0"/>
                </a:moveTo>
                <a:lnTo>
                  <a:pt x="5190688" y="0"/>
                </a:lnTo>
                <a:lnTo>
                  <a:pt x="519068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endParaRPr lang="en-US"/>
          </a:p>
        </p:txBody>
      </p:sp>
      <p:sp>
        <p:nvSpPr>
          <p:cNvPr id="10" name="TextBox 10"/>
          <p:cNvSpPr txBox="1"/>
          <p:nvPr/>
        </p:nvSpPr>
        <p:spPr>
          <a:xfrm>
            <a:off x="1828800" y="952500"/>
            <a:ext cx="12172224" cy="820738"/>
          </a:xfrm>
          <a:prstGeom prst="rect">
            <a:avLst/>
          </a:prstGeom>
        </p:spPr>
        <p:txBody>
          <a:bodyPr wrap="square" lIns="0" tIns="0" rIns="0" bIns="0" rtlCol="0" anchor="t">
            <a:spAutoFit/>
          </a:bodyPr>
          <a:lstStyle/>
          <a:p>
            <a:pPr marL="0" lvl="0" indent="0" algn="ctr">
              <a:lnSpc>
                <a:spcPts val="6357"/>
              </a:lnSpc>
            </a:pPr>
            <a:r>
              <a:rPr lang="en-US" sz="6000" b="1" spc="190" dirty="0">
                <a:solidFill>
                  <a:srgbClr val="043679"/>
                </a:solidFill>
                <a:latin typeface="Arial" panose="020B0604020202020204" pitchFamily="34" charset="0"/>
                <a:cs typeface="Arial" panose="020B0604020202020204" pitchFamily="34" charset="0"/>
              </a:rPr>
              <a:t>HƯỚNG DẪN VỀ NHÀ </a:t>
            </a:r>
          </a:p>
        </p:txBody>
      </p:sp>
      <p:grpSp>
        <p:nvGrpSpPr>
          <p:cNvPr id="15" name="Group 14">
            <a:extLst>
              <a:ext uri="{FF2B5EF4-FFF2-40B4-BE49-F238E27FC236}">
                <a16:creationId xmlns:a16="http://schemas.microsoft.com/office/drawing/2014/main" xmlns="" id="{56FE18E9-D038-7E7D-4D03-EA03B9D81B6D}"/>
              </a:ext>
            </a:extLst>
          </p:cNvPr>
          <p:cNvGrpSpPr/>
          <p:nvPr/>
        </p:nvGrpSpPr>
        <p:grpSpPr>
          <a:xfrm>
            <a:off x="2590800" y="2324100"/>
            <a:ext cx="10668000" cy="6857114"/>
            <a:chOff x="6676655" y="2934586"/>
            <a:chExt cx="10668000" cy="6857114"/>
          </a:xfrm>
        </p:grpSpPr>
        <p:sp>
          <p:nvSpPr>
            <p:cNvPr id="14" name="Rectangle: Rounded Corners 13">
              <a:extLst>
                <a:ext uri="{FF2B5EF4-FFF2-40B4-BE49-F238E27FC236}">
                  <a16:creationId xmlns:a16="http://schemas.microsoft.com/office/drawing/2014/main" xmlns="" id="{05800045-1F52-D143-495B-30F6836B6370}"/>
                </a:ext>
              </a:extLst>
            </p:cNvPr>
            <p:cNvSpPr/>
            <p:nvPr/>
          </p:nvSpPr>
          <p:spPr>
            <a:xfrm>
              <a:off x="6676655" y="2934586"/>
              <a:ext cx="10668000" cy="6857114"/>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E286A600-39D5-0905-AF0A-3F4CF5E3AC91}"/>
                </a:ext>
              </a:extLst>
            </p:cNvPr>
            <p:cNvSpPr txBox="1"/>
            <p:nvPr/>
          </p:nvSpPr>
          <p:spPr>
            <a:xfrm>
              <a:off x="7552955" y="3696765"/>
              <a:ext cx="8915400" cy="5518242"/>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dung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hôm</a:t>
              </a:r>
              <a:r>
                <a:rPr lang="en-US" sz="4000" dirty="0">
                  <a:latin typeface="Arial" panose="020B0604020202020204" pitchFamily="34" charset="0"/>
                  <a:cs typeface="Arial" panose="020B0604020202020204" pitchFamily="34" charset="0"/>
                </a:rPr>
                <a:t> nay. </a:t>
              </a: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nhiệm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nhà</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4.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a:t>
              </a:r>
              <a:endParaRPr lang="en-US" sz="4000" dirty="0">
                <a:latin typeface="Arial" panose="020B0604020202020204" pitchFamily="34" charset="0"/>
                <a:cs typeface="Arial" panose="020B0604020202020204" pitchFamily="34" charset="0"/>
              </a:endParaRPr>
            </a:p>
          </p:txBody>
        </p:sp>
      </p:grpSp>
      <p:sp>
        <p:nvSpPr>
          <p:cNvPr id="8" name="Freeform 8"/>
          <p:cNvSpPr/>
          <p:nvPr/>
        </p:nvSpPr>
        <p:spPr>
          <a:xfrm rot="6674999">
            <a:off x="4927501" y="6392053"/>
            <a:ext cx="755785" cy="3522727"/>
          </a:xfrm>
          <a:custGeom>
            <a:avLst/>
            <a:gdLst/>
            <a:ahLst/>
            <a:cxnLst/>
            <a:rect l="l" t="t" r="r" b="b"/>
            <a:pathLst>
              <a:path w="755785" h="3522727">
                <a:moveTo>
                  <a:pt x="0" y="0"/>
                </a:moveTo>
                <a:lnTo>
                  <a:pt x="755785" y="0"/>
                </a:lnTo>
                <a:lnTo>
                  <a:pt x="755785" y="3522727"/>
                </a:lnTo>
                <a:lnTo>
                  <a:pt x="0" y="3522727"/>
                </a:lnTo>
                <a:lnTo>
                  <a:pt x="0" y="0"/>
                </a:lnTo>
                <a:close/>
              </a:path>
            </a:pathLst>
          </a:custGeom>
          <a:blipFill>
            <a:blip r:embed="rId5">
              <a:extLst>
                <a:ext uri="{96DAC541-7B7A-43D3-8B79-37D633B846F1}">
                  <asvg:svgBlip xmlns:asvg="http://schemas.microsoft.com/office/drawing/2016/SVG/main" xmlns="" r:embed="rId8"/>
                </a:ext>
              </a:extLst>
            </a:blip>
            <a:stretch>
              <a:fillRect/>
            </a:stretch>
          </a:blipFill>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25000"/>
          </a:blip>
          <a:srcRect t="5000" b="4999"/>
          <a:stretch>
            <a:fillRect/>
          </a:stretch>
        </p:blipFill>
        <p:spPr>
          <a:xfrm>
            <a:off x="0" y="0"/>
            <a:ext cx="18288000" cy="10287000"/>
          </a:xfrm>
          <a:prstGeom prst="rect">
            <a:avLst/>
          </a:prstGeom>
        </p:spPr>
      </p:pic>
      <p:sp>
        <p:nvSpPr>
          <p:cNvPr id="16" name="TextBox 15">
            <a:extLst>
              <a:ext uri="{FF2B5EF4-FFF2-40B4-BE49-F238E27FC236}">
                <a16:creationId xmlns:a16="http://schemas.microsoft.com/office/drawing/2014/main" xmlns="" id="{A917FD56-7C91-BFCC-FC23-8875288DF6A5}"/>
              </a:ext>
            </a:extLst>
          </p:cNvPr>
          <p:cNvSpPr txBox="1"/>
          <p:nvPr/>
        </p:nvSpPr>
        <p:spPr>
          <a:xfrm>
            <a:off x="990600" y="2783947"/>
            <a:ext cx="15697200" cy="3557512"/>
          </a:xfrm>
          <a:prstGeom prst="rect">
            <a:avLst/>
          </a:prstGeom>
          <a:noFill/>
        </p:spPr>
        <p:txBody>
          <a:bodyPr wrap="square" rtlCol="0">
            <a:spAutoFit/>
          </a:bodyPr>
          <a:lstStyle/>
          <a:p>
            <a:pPr algn="ctr">
              <a:lnSpc>
                <a:spcPct val="150000"/>
              </a:lnSpc>
            </a:pPr>
            <a:r>
              <a:rPr lang="en-US" sz="8000" b="1">
                <a:solidFill>
                  <a:srgbClr val="FF0000"/>
                </a:solidFill>
                <a:latin typeface="Arial" panose="020B0604020202020204" pitchFamily="34" charset="0"/>
                <a:cs typeface="Arial" panose="020B0604020202020204" pitchFamily="34" charset="0"/>
              </a:rPr>
              <a:t>BÀI 3. BIỂU ĐỒ</a:t>
            </a:r>
          </a:p>
          <a:p>
            <a:pPr algn="ctr">
              <a:lnSpc>
                <a:spcPct val="150000"/>
              </a:lnSpc>
            </a:pPr>
            <a:r>
              <a:rPr lang="en-US" sz="8000" b="1">
                <a:solidFill>
                  <a:srgbClr val="FF0000"/>
                </a:solidFill>
                <a:latin typeface="Arial" panose="020B0604020202020204" pitchFamily="34" charset="0"/>
                <a:cs typeface="Arial" panose="020B0604020202020204" pitchFamily="34" charset="0"/>
              </a:rPr>
              <a:t>TRONG PHẦN MỀM BẢNG TÍNH </a:t>
            </a:r>
          </a:p>
        </p:txBody>
      </p:sp>
    </p:spTree>
    <p:extLst>
      <p:ext uri="{BB962C8B-B14F-4D97-AF65-F5344CB8AC3E}">
        <p14:creationId xmlns:p14="http://schemas.microsoft.com/office/powerpoint/2010/main" val="683115191"/>
      </p:ext>
    </p:extLst>
  </p:cSld>
  <p:clrMapOvr>
    <a:masterClrMapping/>
  </p:clrMapOvr>
  <mc:AlternateContent xmlns:mc="http://schemas.openxmlformats.org/markup-compatibility/2006" xmlns:p14="http://schemas.microsoft.com/office/powerpoint/2010/main">
    <mc:Choice Requires="p14">
      <p:transition>
        <p14:warp dir="in"/>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A475BE6A-D6A5-33F7-3459-4E2E29FF61B0}"/>
              </a:ext>
            </a:extLst>
          </p:cNvPr>
          <p:cNvSpPr/>
          <p:nvPr/>
        </p:nvSpPr>
        <p:spPr>
          <a:xfrm>
            <a:off x="-13010" y="0"/>
            <a:ext cx="18287999" cy="10287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CD9ED58C-88DF-233E-94B0-6944D5C9CB10}"/>
              </a:ext>
            </a:extLst>
          </p:cNvPr>
          <p:cNvSpPr txBox="1"/>
          <p:nvPr/>
        </p:nvSpPr>
        <p:spPr>
          <a:xfrm>
            <a:off x="1004885" y="5869486"/>
            <a:ext cx="16278225" cy="4045659"/>
          </a:xfrm>
          <a:prstGeom prst="rect">
            <a:avLst/>
          </a:prstGeom>
          <a:noFill/>
        </p:spPr>
        <p:txBody>
          <a:bodyPr wrap="square">
            <a:spAutoFit/>
          </a:bodyPr>
          <a:lstStyle/>
          <a:p>
            <a:pPr indent="981075" algn="just">
              <a:lnSpc>
                <a:spcPct val="150000"/>
              </a:lnSpc>
            </a:pPr>
            <a:r>
              <a:rPr lang="en-US" sz="4400" b="1"/>
              <a:t>- </a:t>
            </a:r>
            <a:r>
              <a:rPr lang="vi-VN" sz="4400" b="1"/>
              <a:t>Biểu đồ là cách biểu diễn dữ liệu một cách trực quan dưới dạng hình ảnh, giúp ta dễ dàng so sánh sự khác nhau, nhận thấy xu hướng thay đổi, đánh giá tỉ lệ giữa các thành phần của một dãy số liệu</a:t>
            </a:r>
            <a:r>
              <a:rPr lang="en-US" sz="4400" b="1">
                <a:cs typeface="Arial" panose="020B0604020202020204" pitchFamily="34" charset="0"/>
              </a:rPr>
              <a:t>.</a:t>
            </a:r>
          </a:p>
        </p:txBody>
      </p:sp>
      <p:grpSp>
        <p:nvGrpSpPr>
          <p:cNvPr id="4" name="Group 3">
            <a:extLst>
              <a:ext uri="{FF2B5EF4-FFF2-40B4-BE49-F238E27FC236}">
                <a16:creationId xmlns:a16="http://schemas.microsoft.com/office/drawing/2014/main" xmlns="" id="{B1AB943B-8930-6E27-1138-2A7EF6D354B8}"/>
              </a:ext>
            </a:extLst>
          </p:cNvPr>
          <p:cNvGrpSpPr/>
          <p:nvPr/>
        </p:nvGrpSpPr>
        <p:grpSpPr>
          <a:xfrm>
            <a:off x="991876" y="1019192"/>
            <a:ext cx="16278225" cy="4813519"/>
            <a:chOff x="914399" y="1932816"/>
            <a:chExt cx="16278225" cy="5207090"/>
          </a:xfrm>
        </p:grpSpPr>
        <p:pic>
          <p:nvPicPr>
            <p:cNvPr id="7" name="Picture 6" descr="A graph with lines and dots&#10;&#10;Description automatically generated">
              <a:extLst>
                <a:ext uri="{FF2B5EF4-FFF2-40B4-BE49-F238E27FC236}">
                  <a16:creationId xmlns:a16="http://schemas.microsoft.com/office/drawing/2014/main" xmlns="" id="{84FFEE60-7DBB-3191-1A63-E899A50318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9" y="2080453"/>
              <a:ext cx="4419601" cy="4419601"/>
            </a:xfrm>
            <a:prstGeom prst="rect">
              <a:avLst/>
            </a:prstGeom>
          </p:spPr>
        </p:pic>
        <p:pic>
          <p:nvPicPr>
            <p:cNvPr id="8" name="Picture 7" descr="Biểu diễn dữ liệu sử dụng Biểu đồ Tròn (Pie Chart)">
              <a:extLst>
                <a:ext uri="{FF2B5EF4-FFF2-40B4-BE49-F238E27FC236}">
                  <a16:creationId xmlns:a16="http://schemas.microsoft.com/office/drawing/2014/main" xmlns="" id="{1C6CD868-3702-3574-B4B6-668F99500A5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5786" y="1932816"/>
              <a:ext cx="4588828" cy="4125085"/>
            </a:xfrm>
            <a:prstGeom prst="rect">
              <a:avLst/>
            </a:prstGeom>
            <a:noFill/>
            <a:ln>
              <a:noFill/>
            </a:ln>
          </p:spPr>
        </p:pic>
        <p:pic>
          <p:nvPicPr>
            <p:cNvPr id="9" name="Picture 8" descr="A graph with arrows pointing to the top&#10;&#10;Description automatically generated">
              <a:extLst>
                <a:ext uri="{FF2B5EF4-FFF2-40B4-BE49-F238E27FC236}">
                  <a16:creationId xmlns:a16="http://schemas.microsoft.com/office/drawing/2014/main" xmlns="" id="{6E76AB84-8B59-88BA-4D53-E69DFCE856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73025" y="2080455"/>
              <a:ext cx="4419599" cy="4419599"/>
            </a:xfrm>
            <a:prstGeom prst="rect">
              <a:avLst/>
            </a:prstGeom>
          </p:spPr>
        </p:pic>
        <p:sp>
          <p:nvSpPr>
            <p:cNvPr id="10" name="TextBox 9">
              <a:extLst>
                <a:ext uri="{FF2B5EF4-FFF2-40B4-BE49-F238E27FC236}">
                  <a16:creationId xmlns:a16="http://schemas.microsoft.com/office/drawing/2014/main" xmlns="" id="{EEB9BCFA-0895-FECB-566E-56CF5EB88287}"/>
                </a:ext>
              </a:extLst>
            </p:cNvPr>
            <p:cNvSpPr txBox="1"/>
            <p:nvPr/>
          </p:nvSpPr>
          <p:spPr>
            <a:xfrm>
              <a:off x="13115925" y="6540611"/>
              <a:ext cx="3733800" cy="599295"/>
            </a:xfrm>
            <a:prstGeom prst="rect">
              <a:avLst/>
            </a:prstGeom>
            <a:noFill/>
          </p:spPr>
          <p:txBody>
            <a:bodyPr wrap="square" rtlCol="0">
              <a:spAutoFit/>
            </a:bodyPr>
            <a:lstStyle/>
            <a:p>
              <a:pPr algn="ctr"/>
              <a:r>
                <a:rPr lang="en-US" sz="3000" b="1">
                  <a:solidFill>
                    <a:srgbClr val="002060"/>
                  </a:solidFill>
                  <a:latin typeface="Arial" panose="020B0604020202020204" pitchFamily="34" charset="0"/>
                  <a:cs typeface="Arial" panose="020B0604020202020204" pitchFamily="34" charset="0"/>
                </a:rPr>
                <a:t>Biểu đồ hình cột </a:t>
              </a:r>
            </a:p>
          </p:txBody>
        </p:sp>
        <p:sp>
          <p:nvSpPr>
            <p:cNvPr id="11" name="TextBox 10">
              <a:extLst>
                <a:ext uri="{FF2B5EF4-FFF2-40B4-BE49-F238E27FC236}">
                  <a16:creationId xmlns:a16="http://schemas.microsoft.com/office/drawing/2014/main" xmlns="" id="{50874171-F093-C540-11D8-A906BB70D3C6}"/>
                </a:ext>
              </a:extLst>
            </p:cNvPr>
            <p:cNvSpPr txBox="1"/>
            <p:nvPr/>
          </p:nvSpPr>
          <p:spPr>
            <a:xfrm>
              <a:off x="7353300" y="6500054"/>
              <a:ext cx="3733800" cy="599295"/>
            </a:xfrm>
            <a:prstGeom prst="rect">
              <a:avLst/>
            </a:prstGeom>
            <a:noFill/>
          </p:spPr>
          <p:txBody>
            <a:bodyPr wrap="square" rtlCol="0">
              <a:spAutoFit/>
            </a:bodyPr>
            <a:lstStyle/>
            <a:p>
              <a:pPr algn="ctr"/>
              <a:r>
                <a:rPr lang="en-US" sz="3000" b="1">
                  <a:solidFill>
                    <a:srgbClr val="002060"/>
                  </a:solidFill>
                  <a:latin typeface="Arial" panose="020B0604020202020204" pitchFamily="34" charset="0"/>
                  <a:cs typeface="Arial" panose="020B0604020202020204" pitchFamily="34" charset="0"/>
                </a:rPr>
                <a:t>Biểu đồ hình tròn</a:t>
              </a:r>
            </a:p>
          </p:txBody>
        </p:sp>
        <p:sp>
          <p:nvSpPr>
            <p:cNvPr id="12" name="TextBox 11">
              <a:extLst>
                <a:ext uri="{FF2B5EF4-FFF2-40B4-BE49-F238E27FC236}">
                  <a16:creationId xmlns:a16="http://schemas.microsoft.com/office/drawing/2014/main" xmlns="" id="{47CFFACA-1AE3-630C-0597-3307CAB3EEFB}"/>
                </a:ext>
              </a:extLst>
            </p:cNvPr>
            <p:cNvSpPr txBox="1"/>
            <p:nvPr/>
          </p:nvSpPr>
          <p:spPr>
            <a:xfrm>
              <a:off x="1257300" y="6540610"/>
              <a:ext cx="3733800" cy="599295"/>
            </a:xfrm>
            <a:prstGeom prst="rect">
              <a:avLst/>
            </a:prstGeom>
            <a:noFill/>
          </p:spPr>
          <p:txBody>
            <a:bodyPr wrap="square" rtlCol="0">
              <a:spAutoFit/>
            </a:bodyPr>
            <a:lstStyle/>
            <a:p>
              <a:pPr algn="ctr"/>
              <a:r>
                <a:rPr lang="en-US" sz="3000" b="1">
                  <a:solidFill>
                    <a:srgbClr val="002060"/>
                  </a:solidFill>
                  <a:latin typeface="Arial" panose="020B0604020202020204" pitchFamily="34" charset="0"/>
                  <a:cs typeface="Arial" panose="020B0604020202020204" pitchFamily="34" charset="0"/>
                </a:rPr>
                <a:t>Biểu đồ đường </a:t>
              </a:r>
            </a:p>
          </p:txBody>
        </p:sp>
      </p:grpSp>
      <p:pic>
        <p:nvPicPr>
          <p:cNvPr id="2" name="Picture 13">
            <a:extLst>
              <a:ext uri="{FF2B5EF4-FFF2-40B4-BE49-F238E27FC236}">
                <a16:creationId xmlns:a16="http://schemas.microsoft.com/office/drawing/2014/main" xmlns="" id="{5E119475-630C-A07F-A27B-B0E6521C72C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021611" y="6074424"/>
            <a:ext cx="1470257" cy="1494641"/>
          </a:xfrm>
          <a:prstGeom prst="rect">
            <a:avLst/>
          </a:prstGeom>
        </p:spPr>
      </p:pic>
      <p:sp>
        <p:nvSpPr>
          <p:cNvPr id="3" name="TextBox 2">
            <a:extLst>
              <a:ext uri="{FF2B5EF4-FFF2-40B4-BE49-F238E27FC236}">
                <a16:creationId xmlns:a16="http://schemas.microsoft.com/office/drawing/2014/main" xmlns="" id="{AFD3E4A4-083D-6239-8976-EA064EDAA6B1}"/>
              </a:ext>
            </a:extLst>
          </p:cNvPr>
          <p:cNvSpPr txBox="1"/>
          <p:nvPr/>
        </p:nvSpPr>
        <p:spPr>
          <a:xfrm>
            <a:off x="2651569" y="6480625"/>
            <a:ext cx="13318233" cy="682238"/>
          </a:xfrm>
          <a:prstGeom prst="rect">
            <a:avLst/>
          </a:prstGeom>
          <a:noFill/>
        </p:spPr>
        <p:txBody>
          <a:bodyPr wrap="square">
            <a:spAutoFit/>
          </a:bodyPr>
          <a:lstStyle/>
          <a:p>
            <a:pPr algn="just">
              <a:lnSpc>
                <a:spcPts val="4600"/>
              </a:lnSpc>
            </a:pPr>
            <a:r>
              <a:rPr lang="en-US" sz="4800" b="1">
                <a:solidFill>
                  <a:srgbClr val="FF0000"/>
                </a:solidFill>
                <a:latin typeface="Arial" panose="020B0604020202020204" pitchFamily="34" charset="0"/>
                <a:cs typeface="Arial" panose="020B0604020202020204" pitchFamily="34" charset="0"/>
              </a:rPr>
              <a:t>Hãy cho biết Biểu đồ là gì? </a:t>
            </a:r>
          </a:p>
        </p:txBody>
      </p:sp>
      <p:sp>
        <p:nvSpPr>
          <p:cNvPr id="13" name="TextBox 12">
            <a:extLst>
              <a:ext uri="{FF2B5EF4-FFF2-40B4-BE49-F238E27FC236}">
                <a16:creationId xmlns:a16="http://schemas.microsoft.com/office/drawing/2014/main" xmlns="" id="{C110CE79-AC8B-1C4C-CA4E-8A215DBF8E2A}"/>
              </a:ext>
            </a:extLst>
          </p:cNvPr>
          <p:cNvSpPr txBox="1"/>
          <p:nvPr/>
        </p:nvSpPr>
        <p:spPr>
          <a:xfrm>
            <a:off x="762000" y="266454"/>
            <a:ext cx="9906000" cy="784830"/>
          </a:xfrm>
          <a:prstGeom prst="rect">
            <a:avLst/>
          </a:prstGeom>
          <a:noFill/>
        </p:spPr>
        <p:txBody>
          <a:bodyPr wrap="square" rtlCol="0">
            <a:spAutoFit/>
          </a:bodyPr>
          <a:lstStyle/>
          <a:p>
            <a:r>
              <a:rPr lang="en-US" sz="4500" b="1">
                <a:solidFill>
                  <a:srgbClr val="FF0000"/>
                </a:solidFill>
                <a:latin typeface="Arial" panose="020B0604020202020204" pitchFamily="34" charset="0"/>
                <a:cs typeface="Arial" panose="020B0604020202020204" pitchFamily="34" charset="0"/>
              </a:rPr>
              <a:t>1. Biểu diễn dữ liệu bằng biểu đồ:</a:t>
            </a:r>
          </a:p>
        </p:txBody>
      </p:sp>
    </p:spTree>
    <p:extLst>
      <p:ext uri="{BB962C8B-B14F-4D97-AF65-F5344CB8AC3E}">
        <p14:creationId xmlns:p14="http://schemas.microsoft.com/office/powerpoint/2010/main" val="3567501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nodeType="clickEffect">
                                  <p:stCondLst>
                                    <p:cond delay="0"/>
                                  </p:stCondLst>
                                  <p:childTnLst>
                                    <p:animEffect transition="out" filter="barn(inVertical)">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6" presetClass="exit" presetSubtype="21" fill="hold" grpId="1" nodeType="withEffect">
                                  <p:stCondLst>
                                    <p:cond delay="0"/>
                                  </p:stCondLst>
                                  <p:childTnLst>
                                    <p:animEffect transition="out" filter="barn(inVertic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8F02195-7C44-9E0F-CBC4-7F679D0B5912}"/>
              </a:ext>
            </a:extLst>
          </p:cNvPr>
          <p:cNvSpPr/>
          <p:nvPr/>
        </p:nvSpPr>
        <p:spPr>
          <a:xfrm>
            <a:off x="1442457" y="121636"/>
            <a:ext cx="15392400" cy="9906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FF0000"/>
                </a:solidFill>
                <a:latin typeface="Arial" panose="020B0604020202020204" pitchFamily="34" charset="0"/>
                <a:cs typeface="Arial" panose="020B0604020202020204" pitchFamily="34" charset="0"/>
              </a:rPr>
              <a:t>Một số dạng biểu đồ phổ biến trong PMBT Excel </a:t>
            </a:r>
          </a:p>
        </p:txBody>
      </p:sp>
      <p:grpSp>
        <p:nvGrpSpPr>
          <p:cNvPr id="11" name="Group 10">
            <a:extLst>
              <a:ext uri="{FF2B5EF4-FFF2-40B4-BE49-F238E27FC236}">
                <a16:creationId xmlns:a16="http://schemas.microsoft.com/office/drawing/2014/main" xmlns="" id="{2D8A6CA5-9CB0-8368-786B-DE77DA2A4E06}"/>
              </a:ext>
            </a:extLst>
          </p:cNvPr>
          <p:cNvGrpSpPr/>
          <p:nvPr/>
        </p:nvGrpSpPr>
        <p:grpSpPr>
          <a:xfrm>
            <a:off x="1219201" y="1111307"/>
            <a:ext cx="15480274" cy="4494075"/>
            <a:chOff x="914399" y="1932816"/>
            <a:chExt cx="16278225" cy="5161793"/>
          </a:xfrm>
        </p:grpSpPr>
        <p:pic>
          <p:nvPicPr>
            <p:cNvPr id="3" name="Picture 2" descr="A graph with lines and dots&#10;&#10;Description automatically generated">
              <a:extLst>
                <a:ext uri="{FF2B5EF4-FFF2-40B4-BE49-F238E27FC236}">
                  <a16:creationId xmlns:a16="http://schemas.microsoft.com/office/drawing/2014/main" xmlns="" id="{EEF463DC-5651-BD8C-16FE-85768079FB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2080453"/>
              <a:ext cx="4419601" cy="4419601"/>
            </a:xfrm>
            <a:prstGeom prst="rect">
              <a:avLst/>
            </a:prstGeom>
          </p:spPr>
        </p:pic>
        <p:pic>
          <p:nvPicPr>
            <p:cNvPr id="4" name="Picture 3" descr="Biểu diễn dữ liệu sử dụng Biểu đồ Tròn (Pie Chart)">
              <a:extLst>
                <a:ext uri="{FF2B5EF4-FFF2-40B4-BE49-F238E27FC236}">
                  <a16:creationId xmlns:a16="http://schemas.microsoft.com/office/drawing/2014/main" xmlns="" id="{E960FB5E-760D-6492-7469-6D31EF09A4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5786" y="1932816"/>
              <a:ext cx="4588828" cy="4125085"/>
            </a:xfrm>
            <a:prstGeom prst="rect">
              <a:avLst/>
            </a:prstGeom>
            <a:noFill/>
            <a:ln>
              <a:noFill/>
            </a:ln>
          </p:spPr>
        </p:pic>
        <p:pic>
          <p:nvPicPr>
            <p:cNvPr id="5" name="Picture 4" descr="A graph with arrows pointing to the top&#10;&#10;Description automatically generated">
              <a:extLst>
                <a:ext uri="{FF2B5EF4-FFF2-40B4-BE49-F238E27FC236}">
                  <a16:creationId xmlns:a16="http://schemas.microsoft.com/office/drawing/2014/main" xmlns="" id="{49D151AC-87AC-AFEE-7E63-F1BEC7B6CB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73025" y="2080455"/>
              <a:ext cx="4419599" cy="4419599"/>
            </a:xfrm>
            <a:prstGeom prst="rect">
              <a:avLst/>
            </a:prstGeom>
          </p:spPr>
        </p:pic>
        <p:sp>
          <p:nvSpPr>
            <p:cNvPr id="6" name="TextBox 5">
              <a:extLst>
                <a:ext uri="{FF2B5EF4-FFF2-40B4-BE49-F238E27FC236}">
                  <a16:creationId xmlns:a16="http://schemas.microsoft.com/office/drawing/2014/main" xmlns="" id="{3288F581-0D7D-D4A9-D0B0-C7223B27038A}"/>
                </a:ext>
              </a:extLst>
            </p:cNvPr>
            <p:cNvSpPr txBox="1"/>
            <p:nvPr/>
          </p:nvSpPr>
          <p:spPr>
            <a:xfrm>
              <a:off x="13115925" y="6540611"/>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hình cột </a:t>
              </a:r>
            </a:p>
          </p:txBody>
        </p:sp>
        <p:sp>
          <p:nvSpPr>
            <p:cNvPr id="7" name="TextBox 6">
              <a:extLst>
                <a:ext uri="{FF2B5EF4-FFF2-40B4-BE49-F238E27FC236}">
                  <a16:creationId xmlns:a16="http://schemas.microsoft.com/office/drawing/2014/main" xmlns="" id="{9D0D4192-E50D-02F6-3FE9-576D75CBE4FA}"/>
                </a:ext>
              </a:extLst>
            </p:cNvPr>
            <p:cNvSpPr txBox="1"/>
            <p:nvPr/>
          </p:nvSpPr>
          <p:spPr>
            <a:xfrm>
              <a:off x="7353300" y="6500054"/>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hình tròn</a:t>
              </a:r>
            </a:p>
          </p:txBody>
        </p:sp>
        <p:sp>
          <p:nvSpPr>
            <p:cNvPr id="8" name="TextBox 7">
              <a:extLst>
                <a:ext uri="{FF2B5EF4-FFF2-40B4-BE49-F238E27FC236}">
                  <a16:creationId xmlns:a16="http://schemas.microsoft.com/office/drawing/2014/main" xmlns="" id="{A8C215C2-5FCD-FA02-C844-EC706E171A50}"/>
                </a:ext>
              </a:extLst>
            </p:cNvPr>
            <p:cNvSpPr txBox="1"/>
            <p:nvPr/>
          </p:nvSpPr>
          <p:spPr>
            <a:xfrm>
              <a:off x="1257300" y="6540611"/>
              <a:ext cx="3733800" cy="553998"/>
            </a:xfrm>
            <a:prstGeom prst="rect">
              <a:avLst/>
            </a:prstGeom>
            <a:noFill/>
          </p:spPr>
          <p:txBody>
            <a:bodyPr wrap="square" rtlCol="0">
              <a:spAutoFit/>
            </a:bodyPr>
            <a:lstStyle/>
            <a:p>
              <a:pPr algn="ctr"/>
              <a:r>
                <a:rPr lang="en-US" sz="3000">
                  <a:solidFill>
                    <a:srgbClr val="002060"/>
                  </a:solidFill>
                  <a:latin typeface="Arial" panose="020B0604020202020204" pitchFamily="34" charset="0"/>
                  <a:cs typeface="Arial" panose="020B0604020202020204" pitchFamily="34" charset="0"/>
                </a:rPr>
                <a:t>Biểu đồ đường </a:t>
              </a:r>
            </a:p>
          </p:txBody>
        </p:sp>
      </p:grpSp>
      <p:sp>
        <p:nvSpPr>
          <p:cNvPr id="10" name="TextBox 9">
            <a:extLst>
              <a:ext uri="{FF2B5EF4-FFF2-40B4-BE49-F238E27FC236}">
                <a16:creationId xmlns:a16="http://schemas.microsoft.com/office/drawing/2014/main" xmlns="" id="{82417FEA-3526-90B5-BA74-8172237C710B}"/>
              </a:ext>
            </a:extLst>
          </p:cNvPr>
          <p:cNvSpPr txBox="1"/>
          <p:nvPr/>
        </p:nvSpPr>
        <p:spPr>
          <a:xfrm>
            <a:off x="12656634" y="5888929"/>
            <a:ext cx="5043488" cy="1262140"/>
          </a:xfrm>
          <a:prstGeom prst="rect">
            <a:avLst/>
          </a:prstGeom>
          <a:noFill/>
        </p:spPr>
        <p:txBody>
          <a:bodyPr wrap="square">
            <a:spAutoFit/>
          </a:bodyPr>
          <a:lstStyle/>
          <a:p>
            <a:pPr algn="just">
              <a:lnSpc>
                <a:spcPts val="4700"/>
              </a:lnSpc>
            </a:pPr>
            <a:r>
              <a:rPr lang="vi-VN" sz="3500" b="1"/>
              <a:t>Thích hợp khi so sánh dữ liệu nói chung </a:t>
            </a:r>
            <a:endParaRPr lang="en-US" sz="3500" b="1"/>
          </a:p>
        </p:txBody>
      </p:sp>
      <p:sp>
        <p:nvSpPr>
          <p:cNvPr id="12" name="TextBox 11">
            <a:extLst>
              <a:ext uri="{FF2B5EF4-FFF2-40B4-BE49-F238E27FC236}">
                <a16:creationId xmlns:a16="http://schemas.microsoft.com/office/drawing/2014/main" xmlns="" id="{56F477B4-9F4F-0F16-8839-10B6AB8B7434}"/>
              </a:ext>
            </a:extLst>
          </p:cNvPr>
          <p:cNvSpPr txBox="1"/>
          <p:nvPr/>
        </p:nvSpPr>
        <p:spPr>
          <a:xfrm>
            <a:off x="6622256" y="5917160"/>
            <a:ext cx="5195887" cy="1829603"/>
          </a:xfrm>
          <a:prstGeom prst="rect">
            <a:avLst/>
          </a:prstGeom>
          <a:noFill/>
        </p:spPr>
        <p:txBody>
          <a:bodyPr wrap="square">
            <a:spAutoFit/>
          </a:bodyPr>
          <a:lstStyle/>
          <a:p>
            <a:pPr algn="just">
              <a:lnSpc>
                <a:spcPts val="4600"/>
              </a:lnSpc>
            </a:pPr>
            <a:r>
              <a:rPr lang="vi-VN" sz="3500" b="1"/>
              <a:t>Biểu diễn tỉ lệ hoặc mức đóng góp của dữ liệu so với tổng thể </a:t>
            </a:r>
            <a:endParaRPr lang="en-US" sz="3500" b="1"/>
          </a:p>
        </p:txBody>
      </p:sp>
      <p:sp>
        <p:nvSpPr>
          <p:cNvPr id="13" name="TextBox 12">
            <a:extLst>
              <a:ext uri="{FF2B5EF4-FFF2-40B4-BE49-F238E27FC236}">
                <a16:creationId xmlns:a16="http://schemas.microsoft.com/office/drawing/2014/main" xmlns="" id="{50C4A9F0-0486-ADC7-688D-A2C47BA41D58}"/>
              </a:ext>
            </a:extLst>
          </p:cNvPr>
          <p:cNvSpPr txBox="1"/>
          <p:nvPr/>
        </p:nvSpPr>
        <p:spPr>
          <a:xfrm>
            <a:off x="587878" y="5866115"/>
            <a:ext cx="5195887" cy="2419509"/>
          </a:xfrm>
          <a:prstGeom prst="rect">
            <a:avLst/>
          </a:prstGeom>
          <a:noFill/>
        </p:spPr>
        <p:txBody>
          <a:bodyPr wrap="square">
            <a:spAutoFit/>
          </a:bodyPr>
          <a:lstStyle/>
          <a:p>
            <a:pPr algn="just">
              <a:lnSpc>
                <a:spcPts val="4600"/>
              </a:lnSpc>
            </a:pPr>
            <a:r>
              <a:rPr lang="vi-VN" sz="3500" b="1"/>
              <a:t>Dữ liệu thay đổi theo thời gian và để xác định xu hướng tăng hay giảm của dữ liệu </a:t>
            </a:r>
            <a:endParaRPr lang="en-US" sz="3500" b="1"/>
          </a:p>
        </p:txBody>
      </p:sp>
      <p:sp>
        <p:nvSpPr>
          <p:cNvPr id="9" name="TextBox 8">
            <a:extLst>
              <a:ext uri="{FF2B5EF4-FFF2-40B4-BE49-F238E27FC236}">
                <a16:creationId xmlns:a16="http://schemas.microsoft.com/office/drawing/2014/main" xmlns="" id="{D0F13263-5CA2-A71F-9F6D-7F8404D5D18E}"/>
              </a:ext>
            </a:extLst>
          </p:cNvPr>
          <p:cNvSpPr txBox="1"/>
          <p:nvPr/>
        </p:nvSpPr>
        <p:spPr>
          <a:xfrm>
            <a:off x="786307" y="8367372"/>
            <a:ext cx="15935325" cy="1525289"/>
          </a:xfrm>
          <a:prstGeom prst="rect">
            <a:avLst/>
          </a:prstGeom>
          <a:noFill/>
        </p:spPr>
        <p:txBody>
          <a:bodyPr wrap="square">
            <a:spAutoFit/>
          </a:bodyPr>
          <a:lstStyle/>
          <a:p>
            <a:pPr indent="914400" algn="just">
              <a:lnSpc>
                <a:spcPts val="5800"/>
              </a:lnSpc>
            </a:pPr>
            <a:r>
              <a:rPr lang="en-US" sz="4000" b="1">
                <a:solidFill>
                  <a:srgbClr val="FF0000"/>
                </a:solidFill>
                <a:latin typeface="Arial" panose="020B0604020202020204" pitchFamily="34" charset="0"/>
                <a:cs typeface="Arial" panose="020B0604020202020204" pitchFamily="34" charset="0"/>
              </a:rPr>
              <a:t>=&gt; Lựa chọn một dạng biểu đồ hợp lí sẽ tạo nên hiệu quả tốt trong việc trực quan hóa dữ liệu. </a:t>
            </a:r>
          </a:p>
        </p:txBody>
      </p:sp>
      <p:pic>
        <p:nvPicPr>
          <p:cNvPr id="14" name="Picture 13">
            <a:extLst>
              <a:ext uri="{FF2B5EF4-FFF2-40B4-BE49-F238E27FC236}">
                <a16:creationId xmlns:a16="http://schemas.microsoft.com/office/drawing/2014/main" xmlns="" id="{F20A9B2D-E7FC-6F8C-552C-EBBD0C86499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1611" y="6074424"/>
            <a:ext cx="1470257" cy="1494641"/>
          </a:xfrm>
          <a:prstGeom prst="rect">
            <a:avLst/>
          </a:prstGeom>
        </p:spPr>
      </p:pic>
      <p:sp>
        <p:nvSpPr>
          <p:cNvPr id="15" name="TextBox 14">
            <a:extLst>
              <a:ext uri="{FF2B5EF4-FFF2-40B4-BE49-F238E27FC236}">
                <a16:creationId xmlns:a16="http://schemas.microsoft.com/office/drawing/2014/main" xmlns="" id="{141D6693-2161-2D08-53E6-E9DD6B5483F0}"/>
              </a:ext>
            </a:extLst>
          </p:cNvPr>
          <p:cNvSpPr txBox="1"/>
          <p:nvPr/>
        </p:nvSpPr>
        <p:spPr>
          <a:xfrm>
            <a:off x="2651569" y="6480625"/>
            <a:ext cx="13318233" cy="682238"/>
          </a:xfrm>
          <a:prstGeom prst="rect">
            <a:avLst/>
          </a:prstGeom>
          <a:noFill/>
        </p:spPr>
        <p:txBody>
          <a:bodyPr wrap="square">
            <a:spAutoFit/>
          </a:bodyPr>
          <a:lstStyle/>
          <a:p>
            <a:pPr algn="just">
              <a:lnSpc>
                <a:spcPts val="4600"/>
              </a:lnSpc>
            </a:pPr>
            <a:r>
              <a:rPr lang="en-US" sz="4800" b="1">
                <a:solidFill>
                  <a:srgbClr val="FF0000"/>
                </a:solidFill>
                <a:latin typeface="Arial" panose="020B0604020202020204" pitchFamily="34" charset="0"/>
                <a:cs typeface="Arial" panose="020B0604020202020204" pitchFamily="34" charset="0"/>
              </a:rPr>
              <a:t>Nêu ý nghĩa của các dạng Biểu đồ? </a:t>
            </a:r>
          </a:p>
        </p:txBody>
      </p:sp>
    </p:spTree>
    <p:extLst>
      <p:ext uri="{BB962C8B-B14F-4D97-AF65-F5344CB8AC3E}">
        <p14:creationId xmlns:p14="http://schemas.microsoft.com/office/powerpoint/2010/main" val="136233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16" presetClass="exit" presetSubtype="21" fill="hold" grpId="1" nodeType="withEffect">
                                  <p:stCondLst>
                                    <p:cond delay="0"/>
                                  </p:stCondLst>
                                  <p:childTnLst>
                                    <p:animEffect transition="out" filter="barn(inVertical)">
                                      <p:cBhvr>
                                        <p:cTn id="25" dur="500"/>
                                        <p:tgtEl>
                                          <p:spTgt spid="15"/>
                                        </p:tgtEl>
                                      </p:cBhvr>
                                    </p:animEffect>
                                    <p:set>
                                      <p:cBhvr>
                                        <p:cTn id="26" dur="1" fill="hold">
                                          <p:stCondLst>
                                            <p:cond delay="499"/>
                                          </p:stCondLst>
                                        </p:cTn>
                                        <p:tgtEl>
                                          <p:spTgt spid="15"/>
                                        </p:tgtEl>
                                        <p:attrNameLst>
                                          <p:attrName>style.visibility</p:attrName>
                                        </p:attrNameLst>
                                      </p:cBhvr>
                                      <p:to>
                                        <p:strVal val="hidden"/>
                                      </p:to>
                                    </p:set>
                                  </p:childTnLst>
                                </p:cTn>
                              </p:par>
                              <p:par>
                                <p:cTn id="27" presetID="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2" grpId="0"/>
      <p:bldP spid="13" grpId="0"/>
      <p:bldP spid="9" grpId="0"/>
      <p:bldP spid="15" grpId="0"/>
      <p:bldP spid="1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2A2CA0A4-A8D3-4359-15BD-FE3D3A798B25}"/>
              </a:ext>
            </a:extLst>
          </p:cNvPr>
          <p:cNvSpPr txBox="1"/>
          <p:nvPr/>
        </p:nvSpPr>
        <p:spPr>
          <a:xfrm>
            <a:off x="194331" y="1718914"/>
            <a:ext cx="7996240" cy="1839606"/>
          </a:xfrm>
          <a:prstGeom prst="rect">
            <a:avLst/>
          </a:prstGeom>
          <a:solidFill>
            <a:srgbClr val="CDE1EC"/>
          </a:solidFill>
        </p:spPr>
        <p:txBody>
          <a:bodyPr wrap="square">
            <a:spAutoFit/>
          </a:bodyPr>
          <a:lstStyle/>
          <a:p>
            <a:pPr algn="just">
              <a:lnSpc>
                <a:spcPct val="150000"/>
              </a:lnSpc>
            </a:pPr>
            <a:r>
              <a:rPr lang="vi-VN" sz="4000" b="1">
                <a:solidFill>
                  <a:srgbClr val="000000"/>
                </a:solidFill>
                <a:effectLst/>
                <a:ea typeface="Calibri" panose="020F0502020204030204" pitchFamily="34" charset="0"/>
                <a:cs typeface="Times New Roman" panose="02020603050405020304" pitchFamily="18" charset="0"/>
              </a:rPr>
              <a:t>Em hãy nối các tình huống thực tế với dạng biểu đồ tương ứng</a:t>
            </a:r>
            <a:r>
              <a:rPr lang="en-US" sz="4000" b="1">
                <a:solidFill>
                  <a:srgbClr val="000000"/>
                </a:solidFill>
                <a:effectLst/>
                <a:ea typeface="Calibri" panose="020F0502020204030204" pitchFamily="34" charset="0"/>
                <a:cs typeface="Times New Roman" panose="02020603050405020304" pitchFamily="18" charset="0"/>
              </a:rPr>
              <a:t>?</a:t>
            </a:r>
            <a:endParaRPr lang="en-US" sz="4000" b="1"/>
          </a:p>
        </p:txBody>
      </p:sp>
      <p:graphicFrame>
        <p:nvGraphicFramePr>
          <p:cNvPr id="15" name="Object 14">
            <a:extLst>
              <a:ext uri="{FF2B5EF4-FFF2-40B4-BE49-F238E27FC236}">
                <a16:creationId xmlns:a16="http://schemas.microsoft.com/office/drawing/2014/main" xmlns="" id="{C9367647-5635-EA95-2DC4-A0FA93FA8E10}"/>
              </a:ext>
            </a:extLst>
          </p:cNvPr>
          <p:cNvGraphicFramePr>
            <a:graphicFrameLocks noChangeAspect="1"/>
          </p:cNvGraphicFramePr>
          <p:nvPr>
            <p:extLst>
              <p:ext uri="{D42A27DB-BD31-4B8C-83A1-F6EECF244321}">
                <p14:modId xmlns:p14="http://schemas.microsoft.com/office/powerpoint/2010/main" val="1786151350"/>
              </p:ext>
            </p:extLst>
          </p:nvPr>
        </p:nvGraphicFramePr>
        <p:xfrm>
          <a:off x="8467723" y="190500"/>
          <a:ext cx="9820277" cy="10662570"/>
        </p:xfrm>
        <a:graphic>
          <a:graphicData uri="http://schemas.openxmlformats.org/presentationml/2006/ole">
            <mc:AlternateContent xmlns:mc="http://schemas.openxmlformats.org/markup-compatibility/2006">
              <mc:Choice xmlns:v="urn:schemas-microsoft-com:vml" Requires="v">
                <p:oleObj spid="_x0000_s1028" name="Document" r:id="rId4" imgW="5968480" imgH="6735523" progId="Word.Document.12">
                  <p:embed/>
                </p:oleObj>
              </mc:Choice>
              <mc:Fallback>
                <p:oleObj name="Document" r:id="rId4" imgW="5968480" imgH="6735523" progId="Word.Document.12">
                  <p:embed/>
                  <p:pic>
                    <p:nvPicPr>
                      <p:cNvPr id="0" name=""/>
                      <p:cNvPicPr/>
                      <p:nvPr/>
                    </p:nvPicPr>
                    <p:blipFill>
                      <a:blip r:embed="rId5"/>
                      <a:stretch>
                        <a:fillRect/>
                      </a:stretch>
                    </p:blipFill>
                    <p:spPr>
                      <a:xfrm>
                        <a:off x="8467723" y="190500"/>
                        <a:ext cx="9820277" cy="10662570"/>
                      </a:xfrm>
                      <a:prstGeom prst="rect">
                        <a:avLst/>
                      </a:prstGeom>
                    </p:spPr>
                  </p:pic>
                </p:oleObj>
              </mc:Fallback>
            </mc:AlternateContent>
          </a:graphicData>
        </a:graphic>
      </p:graphicFrame>
      <p:sp>
        <p:nvSpPr>
          <p:cNvPr id="18" name="Rectangle: Rounded Corners 17">
            <a:extLst>
              <a:ext uri="{FF2B5EF4-FFF2-40B4-BE49-F238E27FC236}">
                <a16:creationId xmlns:a16="http://schemas.microsoft.com/office/drawing/2014/main" xmlns="" id="{6A7340BD-0B73-B39C-5EC4-51551835FAB1}"/>
              </a:ext>
            </a:extLst>
          </p:cNvPr>
          <p:cNvSpPr/>
          <p:nvPr/>
        </p:nvSpPr>
        <p:spPr>
          <a:xfrm>
            <a:off x="422931" y="3924300"/>
            <a:ext cx="7843840" cy="3581400"/>
          </a:xfrm>
          <a:prstGeom prst="roundRect">
            <a:avLst/>
          </a:prstGeom>
          <a:solidFill>
            <a:schemeClr val="accent6">
              <a:lumMod val="20000"/>
              <a:lumOff val="80000"/>
            </a:schemeClr>
          </a:solidFill>
          <a:ln w="3810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0" indent="-571500" algn="just">
              <a:lnSpc>
                <a:spcPct val="150000"/>
              </a:lnSpc>
              <a:buFont typeface="Arial" panose="020B0604020202020204" pitchFamily="34" charset="0"/>
              <a:buChar char="•"/>
            </a:pPr>
            <a:r>
              <a:rPr lang="vi-VN" sz="4000" b="1">
                <a:solidFill>
                  <a:srgbClr val="FF0000"/>
                </a:solidFill>
              </a:rPr>
              <a:t>Biểu đồ cột: a, c, d</a:t>
            </a:r>
          </a:p>
          <a:p>
            <a:pPr marL="571500" indent="-571500" algn="just">
              <a:lnSpc>
                <a:spcPct val="150000"/>
              </a:lnSpc>
              <a:buFont typeface="Arial" panose="020B0604020202020204" pitchFamily="34" charset="0"/>
              <a:buChar char="•"/>
            </a:pPr>
            <a:r>
              <a:rPr lang="vi-VN" sz="4000" b="1">
                <a:solidFill>
                  <a:srgbClr val="FF0000"/>
                </a:solidFill>
              </a:rPr>
              <a:t>Biểu đồ đường: e, h, i </a:t>
            </a:r>
          </a:p>
          <a:p>
            <a:pPr marL="571500" indent="-571500" algn="just">
              <a:lnSpc>
                <a:spcPct val="150000"/>
              </a:lnSpc>
              <a:buFont typeface="Arial" panose="020B0604020202020204" pitchFamily="34" charset="0"/>
              <a:buChar char="•"/>
            </a:pPr>
            <a:r>
              <a:rPr lang="vi-VN" sz="4000" b="1">
                <a:solidFill>
                  <a:srgbClr val="FF0000"/>
                </a:solidFill>
              </a:rPr>
              <a:t>Biểu đồ hình tròn: b, g, k </a:t>
            </a:r>
          </a:p>
        </p:txBody>
      </p:sp>
    </p:spTree>
    <p:extLst>
      <p:ext uri="{BB962C8B-B14F-4D97-AF65-F5344CB8AC3E}">
        <p14:creationId xmlns:p14="http://schemas.microsoft.com/office/powerpoint/2010/main" val="132656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2F7CD349-A6DF-03DB-EBDB-D536A41A5453}"/>
              </a:ext>
            </a:extLst>
          </p:cNvPr>
          <p:cNvSpPr/>
          <p:nvPr/>
        </p:nvSpPr>
        <p:spPr>
          <a:xfrm>
            <a:off x="1064012" y="1687545"/>
            <a:ext cx="8689588" cy="665878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A0984B70-F2CD-0B36-F5B6-9781FF7FDBC9}"/>
              </a:ext>
            </a:extLst>
          </p:cNvPr>
          <p:cNvSpPr txBox="1"/>
          <p:nvPr/>
        </p:nvSpPr>
        <p:spPr>
          <a:xfrm>
            <a:off x="-76200" y="612567"/>
            <a:ext cx="9220200" cy="784830"/>
          </a:xfrm>
          <a:prstGeom prst="rect">
            <a:avLst/>
          </a:prstGeom>
          <a:noFill/>
        </p:spPr>
        <p:txBody>
          <a:bodyPr wrap="square" rtlCol="0">
            <a:spAutoFit/>
          </a:bodyPr>
          <a:lstStyle/>
          <a:p>
            <a:pPr algn="ctr"/>
            <a:r>
              <a:rPr lang="en-US" sz="4500" b="1">
                <a:solidFill>
                  <a:srgbClr val="FF0000"/>
                </a:solidFill>
                <a:latin typeface="Arial" panose="020B0604020202020204" pitchFamily="34" charset="0"/>
                <a:cs typeface="Arial" panose="020B0604020202020204" pitchFamily="34" charset="0"/>
              </a:rPr>
              <a:t>2. Tính tự động của biểu đồ: </a:t>
            </a:r>
          </a:p>
        </p:txBody>
      </p:sp>
      <p:grpSp>
        <p:nvGrpSpPr>
          <p:cNvPr id="9" name="Group 8">
            <a:extLst>
              <a:ext uri="{FF2B5EF4-FFF2-40B4-BE49-F238E27FC236}">
                <a16:creationId xmlns:a16="http://schemas.microsoft.com/office/drawing/2014/main" xmlns="" id="{39510ADD-F77A-E5F3-5735-ED580C5F43CB}"/>
              </a:ext>
            </a:extLst>
          </p:cNvPr>
          <p:cNvGrpSpPr/>
          <p:nvPr/>
        </p:nvGrpSpPr>
        <p:grpSpPr>
          <a:xfrm>
            <a:off x="1408306" y="2152579"/>
            <a:ext cx="6858000" cy="1254919"/>
            <a:chOff x="304800" y="1745783"/>
            <a:chExt cx="6858000" cy="1254919"/>
          </a:xfrm>
        </p:grpSpPr>
        <p:sp>
          <p:nvSpPr>
            <p:cNvPr id="2" name="TextBox 1">
              <a:extLst>
                <a:ext uri="{FF2B5EF4-FFF2-40B4-BE49-F238E27FC236}">
                  <a16:creationId xmlns:a16="http://schemas.microsoft.com/office/drawing/2014/main" xmlns="" id="{CEA3AB9F-4695-E198-44DB-DC8F2DEB3286}"/>
                </a:ext>
              </a:extLst>
            </p:cNvPr>
            <p:cNvSpPr txBox="1"/>
            <p:nvPr/>
          </p:nvSpPr>
          <p:spPr>
            <a:xfrm>
              <a:off x="1752600" y="2083018"/>
              <a:ext cx="5410200" cy="707886"/>
            </a:xfrm>
            <a:prstGeom prst="rect">
              <a:avLst/>
            </a:prstGeom>
            <a:noFill/>
          </p:spPr>
          <p:txBody>
            <a:bodyPr wrap="square" rtlCol="0">
              <a:spAutoFit/>
            </a:bodyPr>
            <a:lstStyle/>
            <a:p>
              <a:r>
                <a:rPr lang="en-US" sz="4000" b="1">
                  <a:solidFill>
                    <a:srgbClr val="FF0000"/>
                  </a:solidFill>
                  <a:latin typeface="Arial" panose="020B0604020202020204" pitchFamily="34" charset="0"/>
                  <a:cs typeface="Arial" panose="020B0604020202020204" pitchFamily="34" charset="0"/>
                </a:rPr>
                <a:t>Thảo luận nhóm </a:t>
              </a:r>
            </a:p>
          </p:txBody>
        </p:sp>
        <p:sp>
          <p:nvSpPr>
            <p:cNvPr id="4" name="Freeform 3">
              <a:extLst>
                <a:ext uri="{FF2B5EF4-FFF2-40B4-BE49-F238E27FC236}">
                  <a16:creationId xmlns:a16="http://schemas.microsoft.com/office/drawing/2014/main" xmlns="" id="{27BF9E7D-0BFF-9C98-68ED-BAB5B96AF869}"/>
                </a:ext>
              </a:extLst>
            </p:cNvPr>
            <p:cNvSpPr/>
            <p:nvPr/>
          </p:nvSpPr>
          <p:spPr>
            <a:xfrm>
              <a:off x="304800" y="1745783"/>
              <a:ext cx="1295400" cy="1254919"/>
            </a:xfrm>
            <a:custGeom>
              <a:avLst/>
              <a:gdLst/>
              <a:ahLst/>
              <a:cxnLst/>
              <a:rect l="l" t="t" r="r" b="b"/>
              <a:pathLst>
                <a:path w="4247535" h="4114800">
                  <a:moveTo>
                    <a:pt x="0" y="0"/>
                  </a:moveTo>
                  <a:lnTo>
                    <a:pt x="4247535" y="0"/>
                  </a:lnTo>
                  <a:lnTo>
                    <a:pt x="42475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15" name="TextBox 14">
            <a:extLst>
              <a:ext uri="{FF2B5EF4-FFF2-40B4-BE49-F238E27FC236}">
                <a16:creationId xmlns:a16="http://schemas.microsoft.com/office/drawing/2014/main" xmlns="" id="{BE98B00D-A7E2-4F73-6506-66DBABED62A2}"/>
              </a:ext>
            </a:extLst>
          </p:cNvPr>
          <p:cNvSpPr txBox="1"/>
          <p:nvPr/>
        </p:nvSpPr>
        <p:spPr>
          <a:xfrm>
            <a:off x="1408306" y="3883289"/>
            <a:ext cx="8001000" cy="4045659"/>
          </a:xfrm>
          <a:prstGeom prst="rect">
            <a:avLst/>
          </a:prstGeom>
          <a:noFill/>
        </p:spPr>
        <p:txBody>
          <a:bodyPr wrap="square">
            <a:spAutoFit/>
          </a:bodyPr>
          <a:lstStyle/>
          <a:p>
            <a:pPr algn="just">
              <a:lnSpc>
                <a:spcPct val="150000"/>
              </a:lnSpc>
            </a:pPr>
            <a:r>
              <a:rPr lang="vi-VN" sz="4400" b="1"/>
              <a:t>Tạo bảng số liệu Thành tích SEA Games 31 như trong </a:t>
            </a:r>
            <a:r>
              <a:rPr lang="vi-VN" sz="4400" b="1" i="1"/>
              <a:t>Hình 2</a:t>
            </a:r>
            <a:r>
              <a:rPr lang="vi-VN" sz="4400" b="1"/>
              <a:t>. </a:t>
            </a:r>
            <a:r>
              <a:rPr lang="en-US" sz="4400" b="1"/>
              <a:t>Sau đó tạo</a:t>
            </a:r>
            <a:r>
              <a:rPr lang="vi-VN" sz="4400" b="1"/>
              <a:t> biểu đồ cột tương tự như trong </a:t>
            </a:r>
            <a:r>
              <a:rPr lang="vi-VN" sz="4400" b="1" i="1"/>
              <a:t>Hình 3</a:t>
            </a:r>
            <a:r>
              <a:rPr lang="vi-VN" sz="4400" b="1"/>
              <a:t>.</a:t>
            </a:r>
            <a:endParaRPr lang="en-US" sz="4400" b="1"/>
          </a:p>
        </p:txBody>
      </p:sp>
      <p:pic>
        <p:nvPicPr>
          <p:cNvPr id="21" name="Picture 20">
            <a:extLst>
              <a:ext uri="{FF2B5EF4-FFF2-40B4-BE49-F238E27FC236}">
                <a16:creationId xmlns:a16="http://schemas.microsoft.com/office/drawing/2014/main" xmlns="" id="{C66C3FCE-E365-30BC-704B-13D68032303F}"/>
              </a:ext>
            </a:extLst>
          </p:cNvPr>
          <p:cNvPicPr>
            <a:picLocks noChangeAspect="1"/>
          </p:cNvPicPr>
          <p:nvPr/>
        </p:nvPicPr>
        <p:blipFill rotWithShape="1">
          <a:blip r:embed="rId4"/>
          <a:srcRect b="15754"/>
          <a:stretch/>
        </p:blipFill>
        <p:spPr>
          <a:xfrm>
            <a:off x="10262839" y="1418770"/>
            <a:ext cx="8001000" cy="6927557"/>
          </a:xfrm>
          <a:prstGeom prst="rect">
            <a:avLst/>
          </a:prstGeom>
        </p:spPr>
      </p:pic>
    </p:spTree>
    <p:extLst>
      <p:ext uri="{BB962C8B-B14F-4D97-AF65-F5344CB8AC3E}">
        <p14:creationId xmlns:p14="http://schemas.microsoft.com/office/powerpoint/2010/main" val="3073659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AE57844-1E81-CADE-1AC4-FB56F46A2AB0}"/>
              </a:ext>
            </a:extLst>
          </p:cNvPr>
          <p:cNvSpPr txBox="1"/>
          <p:nvPr/>
        </p:nvSpPr>
        <p:spPr>
          <a:xfrm>
            <a:off x="975732" y="355007"/>
            <a:ext cx="6553200" cy="784830"/>
          </a:xfrm>
          <a:prstGeom prst="rect">
            <a:avLst/>
          </a:prstGeom>
          <a:noFill/>
        </p:spPr>
        <p:txBody>
          <a:bodyPr wrap="square" rtlCol="0">
            <a:spAutoFit/>
          </a:bodyPr>
          <a:lstStyle/>
          <a:p>
            <a:pPr algn="ctr"/>
            <a:r>
              <a:rPr lang="en-US" sz="4500" b="1">
                <a:solidFill>
                  <a:srgbClr val="FF0000"/>
                </a:solidFill>
                <a:latin typeface="Arial" panose="020B0604020202020204" pitchFamily="34" charset="0"/>
                <a:cs typeface="Arial" panose="020B0604020202020204" pitchFamily="34" charset="0"/>
              </a:rPr>
              <a:t>Các bước tạo biểu đồ: </a:t>
            </a:r>
          </a:p>
        </p:txBody>
      </p:sp>
      <p:sp>
        <p:nvSpPr>
          <p:cNvPr id="3" name="TextBox 2">
            <a:extLst>
              <a:ext uri="{FF2B5EF4-FFF2-40B4-BE49-F238E27FC236}">
                <a16:creationId xmlns:a16="http://schemas.microsoft.com/office/drawing/2014/main" xmlns="" id="{D3E7D6F9-96A8-DAD0-8F42-5D9C52255534}"/>
              </a:ext>
            </a:extLst>
          </p:cNvPr>
          <p:cNvSpPr txBox="1"/>
          <p:nvPr/>
        </p:nvSpPr>
        <p:spPr>
          <a:xfrm>
            <a:off x="1064942" y="1233840"/>
            <a:ext cx="8612458" cy="3140219"/>
          </a:xfrm>
          <a:prstGeom prst="rect">
            <a:avLst/>
          </a:prstGeom>
          <a:noFill/>
        </p:spPr>
        <p:txBody>
          <a:bodyPr wrap="square">
            <a:spAutoFit/>
          </a:bodyPr>
          <a:lstStyle/>
          <a:p>
            <a:pPr algn="just">
              <a:lnSpc>
                <a:spcPts val="6000"/>
              </a:lnSpc>
            </a:pPr>
            <a:r>
              <a:rPr lang="en-US" sz="4800" b="1">
                <a:solidFill>
                  <a:srgbClr val="FF0000"/>
                </a:solidFill>
              </a:rPr>
              <a:t>B1: </a:t>
            </a:r>
            <a:r>
              <a:rPr lang="en-US" sz="4800" b="1"/>
              <a:t>Chọn vùng có dữ liệu cần tạo</a:t>
            </a:r>
            <a:r>
              <a:rPr lang="vi-VN" sz="4800" b="1"/>
              <a:t> biểu đồ.</a:t>
            </a:r>
            <a:endParaRPr lang="en-US" sz="4800" b="1"/>
          </a:p>
          <a:p>
            <a:pPr algn="just">
              <a:lnSpc>
                <a:spcPts val="6000"/>
              </a:lnSpc>
            </a:pPr>
            <a:r>
              <a:rPr lang="en-US" sz="4800" b="1">
                <a:solidFill>
                  <a:srgbClr val="FF0000"/>
                </a:solidFill>
              </a:rPr>
              <a:t>B2: </a:t>
            </a:r>
            <a:r>
              <a:rPr lang="en-US" sz="4800" b="1"/>
              <a:t>Vào Insert, trong nhóm Chart chọn dạng biểu đồ thích hợp.</a:t>
            </a:r>
          </a:p>
        </p:txBody>
      </p:sp>
      <p:pic>
        <p:nvPicPr>
          <p:cNvPr id="4" name="Picture 3">
            <a:extLst>
              <a:ext uri="{FF2B5EF4-FFF2-40B4-BE49-F238E27FC236}">
                <a16:creationId xmlns:a16="http://schemas.microsoft.com/office/drawing/2014/main" xmlns="" id="{A312B9FC-9EE0-F527-3F2A-0CFBC8320912}"/>
              </a:ext>
            </a:extLst>
          </p:cNvPr>
          <p:cNvPicPr>
            <a:picLocks noChangeAspect="1"/>
          </p:cNvPicPr>
          <p:nvPr/>
        </p:nvPicPr>
        <p:blipFill rotWithShape="1">
          <a:blip r:embed="rId2"/>
          <a:srcRect l="3159" r="3508" b="26904"/>
          <a:stretch/>
        </p:blipFill>
        <p:spPr>
          <a:xfrm>
            <a:off x="10251686" y="370805"/>
            <a:ext cx="7467601" cy="6010730"/>
          </a:xfrm>
          <a:prstGeom prst="rect">
            <a:avLst/>
          </a:prstGeom>
        </p:spPr>
      </p:pic>
      <p:pic>
        <p:nvPicPr>
          <p:cNvPr id="5" name="Picture 4">
            <a:extLst>
              <a:ext uri="{FF2B5EF4-FFF2-40B4-BE49-F238E27FC236}">
                <a16:creationId xmlns:a16="http://schemas.microsoft.com/office/drawing/2014/main" xmlns="" id="{B6F7B01D-BBE4-5FB6-37DB-4F6403BD0550}"/>
              </a:ext>
            </a:extLst>
          </p:cNvPr>
          <p:cNvPicPr>
            <a:picLocks noChangeAspect="1"/>
          </p:cNvPicPr>
          <p:nvPr/>
        </p:nvPicPr>
        <p:blipFill>
          <a:blip r:embed="rId3"/>
          <a:stretch>
            <a:fillRect/>
          </a:stretch>
        </p:blipFill>
        <p:spPr>
          <a:xfrm>
            <a:off x="568713" y="4468062"/>
            <a:ext cx="8612458" cy="5729201"/>
          </a:xfrm>
          <a:prstGeom prst="rect">
            <a:avLst/>
          </a:prstGeom>
        </p:spPr>
      </p:pic>
      <p:sp>
        <p:nvSpPr>
          <p:cNvPr id="6" name="Arrow: Curved Left 5">
            <a:extLst>
              <a:ext uri="{FF2B5EF4-FFF2-40B4-BE49-F238E27FC236}">
                <a16:creationId xmlns:a16="http://schemas.microsoft.com/office/drawing/2014/main" xmlns="" id="{714E2750-F524-4258-1792-2BABEC62CA38}"/>
              </a:ext>
            </a:extLst>
          </p:cNvPr>
          <p:cNvSpPr/>
          <p:nvPr/>
        </p:nvSpPr>
        <p:spPr>
          <a:xfrm rot="3632667">
            <a:off x="9937946" y="6306374"/>
            <a:ext cx="1371600" cy="2671182"/>
          </a:xfrm>
          <a:prstGeom prst="curvedLeftArrow">
            <a:avLst>
              <a:gd name="adj1" fmla="val 25000"/>
              <a:gd name="adj2" fmla="val 50000"/>
              <a:gd name="adj3" fmla="val 5430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xmlns="" id="{F76D7EC8-E6E1-17B6-32B8-04979D8BF841}"/>
              </a:ext>
            </a:extLst>
          </p:cNvPr>
          <p:cNvSpPr txBox="1"/>
          <p:nvPr/>
        </p:nvSpPr>
        <p:spPr>
          <a:xfrm>
            <a:off x="13182600" y="6400118"/>
            <a:ext cx="2438400" cy="646331"/>
          </a:xfrm>
          <a:prstGeom prst="rect">
            <a:avLst/>
          </a:prstGeom>
          <a:noFill/>
        </p:spPr>
        <p:txBody>
          <a:bodyPr wrap="square" rtlCol="0">
            <a:spAutoFit/>
          </a:bodyPr>
          <a:lstStyle/>
          <a:p>
            <a:pPr algn="ctr"/>
            <a:r>
              <a:rPr lang="en-US" sz="3600" b="1"/>
              <a:t>Mẫu 1</a:t>
            </a:r>
          </a:p>
        </p:txBody>
      </p:sp>
    </p:spTree>
    <p:extLst>
      <p:ext uri="{BB962C8B-B14F-4D97-AF65-F5344CB8AC3E}">
        <p14:creationId xmlns:p14="http://schemas.microsoft.com/office/powerpoint/2010/main" val="243349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16" presetClass="entr" presetSubtype="21"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xmlns="" id="{E6E6E743-0C49-CD29-B2A6-19597F2F5A0F}"/>
              </a:ext>
            </a:extLst>
          </p:cNvPr>
          <p:cNvGraphicFramePr>
            <a:graphicFrameLocks noGrp="1"/>
          </p:cNvGraphicFramePr>
          <p:nvPr>
            <p:extLst>
              <p:ext uri="{D42A27DB-BD31-4B8C-83A1-F6EECF244321}">
                <p14:modId xmlns:p14="http://schemas.microsoft.com/office/powerpoint/2010/main" val="165930483"/>
              </p:ext>
            </p:extLst>
          </p:nvPr>
        </p:nvGraphicFramePr>
        <p:xfrm>
          <a:off x="1066801" y="472378"/>
          <a:ext cx="7848600" cy="5182792"/>
        </p:xfrm>
        <a:graphic>
          <a:graphicData uri="http://schemas.openxmlformats.org/drawingml/2006/table">
            <a:tbl>
              <a:tblPr firstRow="1" bandRow="1">
                <a:tableStyleId>{5C22544A-7EE6-4342-B048-85BDC9FD1C3A}</a:tableStyleId>
              </a:tblPr>
              <a:tblGrid>
                <a:gridCol w="2616200">
                  <a:extLst>
                    <a:ext uri="{9D8B030D-6E8A-4147-A177-3AD203B41FA5}">
                      <a16:colId xmlns:a16="http://schemas.microsoft.com/office/drawing/2014/main" xmlns="" val="3717351850"/>
                    </a:ext>
                  </a:extLst>
                </a:gridCol>
                <a:gridCol w="2616200">
                  <a:extLst>
                    <a:ext uri="{9D8B030D-6E8A-4147-A177-3AD203B41FA5}">
                      <a16:colId xmlns:a16="http://schemas.microsoft.com/office/drawing/2014/main" xmlns="" val="2428099411"/>
                    </a:ext>
                  </a:extLst>
                </a:gridCol>
                <a:gridCol w="2616200">
                  <a:extLst>
                    <a:ext uri="{9D8B030D-6E8A-4147-A177-3AD203B41FA5}">
                      <a16:colId xmlns:a16="http://schemas.microsoft.com/office/drawing/2014/main" xmlns="" val="1163590328"/>
                    </a:ext>
                  </a:extLst>
                </a:gridCol>
              </a:tblGrid>
              <a:tr h="520273">
                <a:tc gridSpan="3">
                  <a:txBody>
                    <a:bodyPr/>
                    <a:lstStyle/>
                    <a:p>
                      <a:pPr algn="ctr"/>
                      <a:r>
                        <a:rPr lang="en-US" sz="3500" b="0">
                          <a:solidFill>
                            <a:schemeClr val="tx1"/>
                          </a:solidFill>
                          <a:latin typeface="Arial" panose="020B0604020202020204" pitchFamily="34" charset="0"/>
                          <a:cs typeface="Arial" panose="020B0604020202020204" pitchFamily="34" charset="0"/>
                        </a:rPr>
                        <a:t>BẢNG THÀNH TÍCH SEA GAME 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3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5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0469709"/>
                  </a:ext>
                </a:extLst>
              </a:tr>
              <a:tr h="748894">
                <a:tc>
                  <a:txBody>
                    <a:bodyPr/>
                    <a:lstStyle/>
                    <a:p>
                      <a:pPr algn="ctr"/>
                      <a:r>
                        <a:rPr lang="en-US" sz="3500" b="0">
                          <a:latin typeface="Arial" panose="020B0604020202020204" pitchFamily="34" charset="0"/>
                          <a:cs typeface="Arial" panose="020B0604020202020204" pitchFamily="34" charset="0"/>
                        </a:rPr>
                        <a:t>Quốc gia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b="0">
                          <a:latin typeface="Arial" panose="020B0604020202020204" pitchFamily="34" charset="0"/>
                          <a:cs typeface="Arial" panose="020B0604020202020204" pitchFamily="34" charset="0"/>
                        </a:rPr>
                        <a:t>HCV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b="0">
                          <a:latin typeface="Arial" panose="020B0604020202020204" pitchFamily="34" charset="0"/>
                          <a:cs typeface="Arial" panose="020B0604020202020204" pitchFamily="34" charset="0"/>
                        </a:rPr>
                        <a:t>Tổng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3159865546"/>
                  </a:ext>
                </a:extLst>
              </a:tr>
              <a:tr h="748894">
                <a:tc>
                  <a:txBody>
                    <a:bodyPr/>
                    <a:lstStyle/>
                    <a:p>
                      <a:pPr algn="ctr"/>
                      <a:r>
                        <a:rPr lang="en-US" sz="3500">
                          <a:latin typeface="Arial" panose="020B0604020202020204" pitchFamily="34" charset="0"/>
                          <a:cs typeface="Arial" panose="020B0604020202020204" pitchFamily="34" charset="0"/>
                        </a:rPr>
                        <a:t>Indonesia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068732326"/>
                  </a:ext>
                </a:extLst>
              </a:tr>
              <a:tr h="813482">
                <a:tc>
                  <a:txBody>
                    <a:bodyPr/>
                    <a:lstStyle/>
                    <a:p>
                      <a:pPr algn="ctr"/>
                      <a:r>
                        <a:rPr lang="en-US" sz="3500">
                          <a:latin typeface="Arial" panose="020B0604020202020204" pitchFamily="34" charset="0"/>
                          <a:cs typeface="Arial" panose="020B0604020202020204" pitchFamily="34" charset="0"/>
                        </a:rPr>
                        <a:t>Philippines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145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471536916"/>
                  </a:ext>
                </a:extLst>
              </a:tr>
              <a:tr h="748894">
                <a:tc>
                  <a:txBody>
                    <a:bodyPr/>
                    <a:lstStyle/>
                    <a:p>
                      <a:pPr algn="ctr"/>
                      <a:r>
                        <a:rPr lang="en-US" sz="3500">
                          <a:latin typeface="Arial" panose="020B0604020202020204" pitchFamily="34" charset="0"/>
                          <a:cs typeface="Arial" panose="020B0604020202020204" pitchFamily="34" charset="0"/>
                        </a:rPr>
                        <a:t>Singapore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59465473"/>
                  </a:ext>
                </a:extLst>
              </a:tr>
              <a:tr h="748894">
                <a:tc>
                  <a:txBody>
                    <a:bodyPr/>
                    <a:lstStyle/>
                    <a:p>
                      <a:pPr algn="ctr"/>
                      <a:r>
                        <a:rPr lang="en-US" sz="3500">
                          <a:latin typeface="Arial" panose="020B0604020202020204" pitchFamily="34" charset="0"/>
                          <a:cs typeface="Arial" panose="020B0604020202020204" pitchFamily="34" charset="0"/>
                        </a:rPr>
                        <a:t>Thailand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302426858"/>
                  </a:ext>
                </a:extLst>
              </a:tr>
              <a:tr h="748894">
                <a:tc>
                  <a:txBody>
                    <a:bodyPr/>
                    <a:lstStyle/>
                    <a:p>
                      <a:pPr algn="ctr"/>
                      <a:r>
                        <a:rPr lang="en-US" sz="3500">
                          <a:latin typeface="Arial" panose="020B0604020202020204" pitchFamily="34" charset="0"/>
                          <a:cs typeface="Arial" panose="020B0604020202020204" pitchFamily="34" charset="0"/>
                        </a:rPr>
                        <a:t>Vietnam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500">
                          <a:latin typeface="Arial" panose="020B0604020202020204" pitchFamily="34" charset="0"/>
                          <a:cs typeface="Arial" panose="020B0604020202020204" pitchFamily="34" charset="0"/>
                        </a:rPr>
                        <a:t>450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4242876701"/>
                  </a:ext>
                </a:extLst>
              </a:tr>
            </a:tbl>
          </a:graphicData>
        </a:graphic>
      </p:graphicFrame>
      <p:pic>
        <p:nvPicPr>
          <p:cNvPr id="4" name="Picture 3">
            <a:extLst>
              <a:ext uri="{FF2B5EF4-FFF2-40B4-BE49-F238E27FC236}">
                <a16:creationId xmlns:a16="http://schemas.microsoft.com/office/drawing/2014/main" xmlns="" id="{7C7BF4F1-864F-93DF-23C5-420C3F2B4449}"/>
              </a:ext>
            </a:extLst>
          </p:cNvPr>
          <p:cNvPicPr>
            <a:picLocks noChangeAspect="1"/>
          </p:cNvPicPr>
          <p:nvPr/>
        </p:nvPicPr>
        <p:blipFill>
          <a:blip r:embed="rId2"/>
          <a:stretch>
            <a:fillRect/>
          </a:stretch>
        </p:blipFill>
        <p:spPr>
          <a:xfrm>
            <a:off x="9786937" y="71625"/>
            <a:ext cx="7620000" cy="4427618"/>
          </a:xfrm>
          <a:prstGeom prst="rect">
            <a:avLst/>
          </a:prstGeom>
        </p:spPr>
      </p:pic>
      <p:pic>
        <p:nvPicPr>
          <p:cNvPr id="16" name="Picture 15">
            <a:extLst>
              <a:ext uri="{FF2B5EF4-FFF2-40B4-BE49-F238E27FC236}">
                <a16:creationId xmlns:a16="http://schemas.microsoft.com/office/drawing/2014/main" xmlns="" id="{32DED96E-3576-3732-B6FC-284F768CB931}"/>
              </a:ext>
            </a:extLst>
          </p:cNvPr>
          <p:cNvPicPr>
            <a:picLocks noChangeAspect="1"/>
          </p:cNvPicPr>
          <p:nvPr/>
        </p:nvPicPr>
        <p:blipFill>
          <a:blip r:embed="rId3"/>
          <a:stretch>
            <a:fillRect/>
          </a:stretch>
        </p:blipFill>
        <p:spPr>
          <a:xfrm>
            <a:off x="10233739" y="5974022"/>
            <a:ext cx="7269322" cy="4241353"/>
          </a:xfrm>
          <a:prstGeom prst="rect">
            <a:avLst/>
          </a:prstGeom>
        </p:spPr>
      </p:pic>
      <p:cxnSp>
        <p:nvCxnSpPr>
          <p:cNvPr id="14" name="Straight Connector 13">
            <a:extLst>
              <a:ext uri="{FF2B5EF4-FFF2-40B4-BE49-F238E27FC236}">
                <a16:creationId xmlns:a16="http://schemas.microsoft.com/office/drawing/2014/main" xmlns="" id="{4B399E9D-56CC-D0B8-6958-61C525FEF85F}"/>
              </a:ext>
            </a:extLst>
          </p:cNvPr>
          <p:cNvCxnSpPr>
            <a:cxnSpLocks/>
          </p:cNvCxnSpPr>
          <p:nvPr/>
        </p:nvCxnSpPr>
        <p:spPr>
          <a:xfrm>
            <a:off x="13868400" y="4303257"/>
            <a:ext cx="0" cy="1830843"/>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xmlns="" id="{18CD4EEC-3500-80AE-2DD2-765CCB46D9C7}"/>
              </a:ext>
            </a:extLst>
          </p:cNvPr>
          <p:cNvSpPr/>
          <p:nvPr/>
        </p:nvSpPr>
        <p:spPr>
          <a:xfrm>
            <a:off x="11353800" y="4631829"/>
            <a:ext cx="4953000" cy="1023341"/>
          </a:xfrm>
          <a:prstGeom prst="rect">
            <a:avLst/>
          </a:prstGeom>
          <a:solidFill>
            <a:srgbClr val="FDD7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0000"/>
                </a:solidFill>
                <a:latin typeface="Arial" panose="020B0604020202020204" pitchFamily="34" charset="0"/>
                <a:cs typeface="Arial" panose="020B0604020202020204" pitchFamily="34" charset="0"/>
              </a:rPr>
              <a:t>Thay đổi dữ liệu </a:t>
            </a:r>
          </a:p>
        </p:txBody>
      </p:sp>
      <p:sp>
        <p:nvSpPr>
          <p:cNvPr id="2" name="TextBox 1">
            <a:extLst>
              <a:ext uri="{FF2B5EF4-FFF2-40B4-BE49-F238E27FC236}">
                <a16:creationId xmlns:a16="http://schemas.microsoft.com/office/drawing/2014/main" xmlns="" id="{19358335-AD4E-5BB1-DAB2-5A9BBBA5154F}"/>
              </a:ext>
            </a:extLst>
          </p:cNvPr>
          <p:cNvSpPr txBox="1"/>
          <p:nvPr/>
        </p:nvSpPr>
        <p:spPr>
          <a:xfrm>
            <a:off x="3771901" y="5739258"/>
            <a:ext cx="2438400" cy="646331"/>
          </a:xfrm>
          <a:prstGeom prst="rect">
            <a:avLst/>
          </a:prstGeom>
          <a:noFill/>
        </p:spPr>
        <p:txBody>
          <a:bodyPr wrap="square" rtlCol="0">
            <a:spAutoFit/>
          </a:bodyPr>
          <a:lstStyle/>
          <a:p>
            <a:pPr algn="ctr"/>
            <a:r>
              <a:rPr lang="en-US" sz="3600" b="1"/>
              <a:t>Mẫu 2</a:t>
            </a:r>
          </a:p>
        </p:txBody>
      </p:sp>
      <p:grpSp>
        <p:nvGrpSpPr>
          <p:cNvPr id="5" name="Group 4">
            <a:extLst>
              <a:ext uri="{FF2B5EF4-FFF2-40B4-BE49-F238E27FC236}">
                <a16:creationId xmlns:a16="http://schemas.microsoft.com/office/drawing/2014/main" xmlns="" id="{9C6F0B8D-1E45-0A4E-4C80-46271C9101E7}"/>
              </a:ext>
            </a:extLst>
          </p:cNvPr>
          <p:cNvGrpSpPr/>
          <p:nvPr/>
        </p:nvGrpSpPr>
        <p:grpSpPr>
          <a:xfrm>
            <a:off x="304800" y="6704441"/>
            <a:ext cx="9482137" cy="2374689"/>
            <a:chOff x="4876800" y="7174846"/>
            <a:chExt cx="12862660" cy="2374689"/>
          </a:xfrm>
        </p:grpSpPr>
        <p:sp>
          <p:nvSpPr>
            <p:cNvPr id="6" name="TextBox 5">
              <a:extLst>
                <a:ext uri="{FF2B5EF4-FFF2-40B4-BE49-F238E27FC236}">
                  <a16:creationId xmlns:a16="http://schemas.microsoft.com/office/drawing/2014/main" xmlns="" id="{F2323BD6-E896-D670-F0BA-46FD8396C959}"/>
                </a:ext>
              </a:extLst>
            </p:cNvPr>
            <p:cNvSpPr txBox="1"/>
            <p:nvPr/>
          </p:nvSpPr>
          <p:spPr>
            <a:xfrm>
              <a:off x="6781800" y="7174846"/>
              <a:ext cx="10957660" cy="2374689"/>
            </a:xfrm>
            <a:prstGeom prst="rect">
              <a:avLst/>
            </a:prstGeom>
            <a:noFill/>
          </p:spPr>
          <p:txBody>
            <a:bodyPr wrap="square">
              <a:spAutoFit/>
            </a:bodyPr>
            <a:lstStyle/>
            <a:p>
              <a:pPr algn="just">
                <a:lnSpc>
                  <a:spcPts val="4500"/>
                </a:lnSpc>
              </a:pPr>
              <a:r>
                <a:rPr lang="vi-VN" sz="3600" b="1">
                  <a:solidFill>
                    <a:srgbClr val="FF0000"/>
                  </a:solidFill>
                </a:rPr>
                <a:t>Thay đổi các giá trị trong cột HCV, Tổng của bảng số liệu và quan sát những thay đổi tương ứng với biểu đồ vừa tạo ra. Em có nhận xét gì?</a:t>
              </a:r>
              <a:endParaRPr lang="en-US" sz="3600" b="1">
                <a:solidFill>
                  <a:srgbClr val="FF0000"/>
                </a:solidFill>
              </a:endParaRPr>
            </a:p>
          </p:txBody>
        </p:sp>
        <p:sp>
          <p:nvSpPr>
            <p:cNvPr id="7" name="Freeform 5">
              <a:extLst>
                <a:ext uri="{FF2B5EF4-FFF2-40B4-BE49-F238E27FC236}">
                  <a16:creationId xmlns:a16="http://schemas.microsoft.com/office/drawing/2014/main" xmlns="" id="{9E2D1396-1EFE-15F7-20A6-54EDA95C2C88}"/>
                </a:ext>
              </a:extLst>
            </p:cNvPr>
            <p:cNvSpPr/>
            <p:nvPr/>
          </p:nvSpPr>
          <p:spPr>
            <a:xfrm>
              <a:off x="4876800" y="7734300"/>
              <a:ext cx="1631622" cy="1631622"/>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algn="just">
                <a:lnSpc>
                  <a:spcPts val="4500"/>
                </a:lnSpc>
              </a:pPr>
              <a:endParaRPr lang="en-US"/>
            </a:p>
          </p:txBody>
        </p:sp>
      </p:grpSp>
    </p:spTree>
    <p:extLst>
      <p:ext uri="{BB962C8B-B14F-4D97-AF65-F5344CB8AC3E}">
        <p14:creationId xmlns:p14="http://schemas.microsoft.com/office/powerpoint/2010/main" val="1742456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22" presetClass="entr" presetSubtype="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up)">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TotalTime>
  <Words>1278</Words>
  <Application>Microsoft Office PowerPoint</Application>
  <PresentationFormat>Custom</PresentationFormat>
  <Paragraphs>130</Paragraphs>
  <Slides>24</Slides>
  <Notes>9</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Times New Roman</vt:lpstr>
      <vt:lpstr>Office Theme</vt:lpstr>
      <vt:lpstr>1_Office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informational texts</dc:title>
  <cp:lastModifiedBy>Administrator</cp:lastModifiedBy>
  <cp:revision>30</cp:revision>
  <dcterms:created xsi:type="dcterms:W3CDTF">2006-08-16T00:00:00Z</dcterms:created>
  <dcterms:modified xsi:type="dcterms:W3CDTF">2024-10-30T09:06:54Z</dcterms:modified>
  <dc:identifier>DAFl36ymF6c</dc:identifier>
</cp:coreProperties>
</file>