
<file path=[Content_Types].xml><?xml version="1.0" encoding="utf-8"?>
<Types xmlns="http://schemas.openxmlformats.org/package/2006/content-types">
  <Default Extension="bmp" ContentType="image/bmp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9"/>
  </p:notesMasterIdLst>
  <p:sldIdLst>
    <p:sldId id="317" r:id="rId2"/>
    <p:sldId id="292" r:id="rId3"/>
    <p:sldId id="318" r:id="rId4"/>
    <p:sldId id="359" r:id="rId5"/>
    <p:sldId id="310" r:id="rId6"/>
    <p:sldId id="390" r:id="rId7"/>
    <p:sldId id="315" r:id="rId8"/>
    <p:sldId id="338" r:id="rId9"/>
    <p:sldId id="333" r:id="rId10"/>
    <p:sldId id="332" r:id="rId11"/>
    <p:sldId id="375" r:id="rId12"/>
    <p:sldId id="389" r:id="rId13"/>
    <p:sldId id="385" r:id="rId14"/>
    <p:sldId id="376" r:id="rId15"/>
    <p:sldId id="345" r:id="rId16"/>
    <p:sldId id="346" r:id="rId17"/>
    <p:sldId id="356" r:id="rId18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9900"/>
    <a:srgbClr val="CC00CC"/>
    <a:srgbClr val="FFF1B3"/>
    <a:srgbClr val="EDF6F7"/>
    <a:srgbClr val="C8FFFF"/>
    <a:srgbClr val="FF7043"/>
    <a:srgbClr val="FF00FF"/>
    <a:srgbClr val="FF990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356" autoAdjust="0"/>
  </p:normalViewPr>
  <p:slideViewPr>
    <p:cSldViewPr>
      <p:cViewPr varScale="1">
        <p:scale>
          <a:sx n="114" d="100"/>
          <a:sy n="114" d="100"/>
        </p:scale>
        <p:origin x="512" y="17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10/30/24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bmp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microsoft.com/office/2007/relationships/media" Target="../media/media8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audio" Target="../media/media9.wav"/><Relationship Id="rId11" Type="http://schemas.openxmlformats.org/officeDocument/2006/relationships/image" Target="../media/image10.png"/><Relationship Id="rId5" Type="http://schemas.microsoft.com/office/2007/relationships/media" Target="../media/media9.wav"/><Relationship Id="rId10" Type="http://schemas.openxmlformats.org/officeDocument/2006/relationships/image" Target="../media/image18.png"/><Relationship Id="rId4" Type="http://schemas.openxmlformats.org/officeDocument/2006/relationships/audio" Target="../media/media8.wav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10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10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2.mp4"/><Relationship Id="rId1" Type="http://schemas.openxmlformats.org/officeDocument/2006/relationships/video" Target="NULL" TargetMode="Externa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bmp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bmp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5.wav"/><Relationship Id="rId7" Type="http://schemas.openxmlformats.org/officeDocument/2006/relationships/image" Target="../media/image13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48006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Ngô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Thuỷ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62201"/>
            <a:ext cx="3600000" cy="34476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762000"/>
            <a:ext cx="5314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 NHẠC 8</a:t>
            </a:r>
          </a:p>
        </p:txBody>
      </p:sp>
    </p:spTree>
    <p:extLst>
      <p:ext uri="{BB962C8B-B14F-4D97-AF65-F5344CB8AC3E}">
        <p14:creationId xmlns:p14="http://schemas.microsoft.com/office/powerpoint/2010/main" val="3182148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3.33333E-6 -0.01898 -3.33333E-6 -0.03703 0.00018 -0.03703 C 0.00035 -0.03703 0.00052 -0.01898 0.00052 -3.33333E-6 C 0.00052 0.02107 0.0007 0.0419 0.00087 0.0419 C 0.00105 0.0419 0.00105 0.02107 0.00122 -3.33333E-6 C 0.00122 -0.01898 0.00139 -0.03703 0.00157 -0.03703 C 0.00174 -0.03703 0.00174 -0.01898 0.00191 -3.33333E-6 C 0.00191 0.02107 0.00191 0.0419 0.00209 0.0419 C 0.00226 0.0419 0.00261 -3.33333E-6 0.00261 0.00023 C 0.00261 -0.01898 0.00261 -0.03703 0.00278 -0.03703 C 0.00295 -0.03703 0.00313 -0.01898 0.00313 -3.33333E-6 C 0.00313 0.02107 0.0033 0.0419 0.00348 0.0419 C 0.00365 0.0419 0.00365 0.02107 0.00382 -3.33333E-6 C 0.00382 -0.01898 0.004 -0.03703 0.00417 -0.03703 C 0.00434 -0.03703 0.00434 -0.01898 0.00452 -3.33333E-6 C 0.00452 0.02107 0.00452 0.0419 0.00469 0.0419 C 0.00486 0.0419 0.00504 0.02107 0.00521 -3.33333E-6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i doc nhac so 2">
            <a:hlinkClick r:id="" action="ppaction://media"/>
            <a:extLst>
              <a:ext uri="{FF2B5EF4-FFF2-40B4-BE49-F238E27FC236}">
                <a16:creationId xmlns:a16="http://schemas.microsoft.com/office/drawing/2014/main" id="{EEDBCC9D-0A52-3502-187A-4ACA2A1501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838200"/>
            <a:ext cx="11430000" cy="52578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B4A0957-8912-452F-9250-D0BD4CACD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11963400" cy="11430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Đọc nhạc hoàn chỉnh cả bài</a:t>
            </a:r>
            <a:endParaRPr lang="en-US" sz="36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862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12192000" cy="842656"/>
          </a:xfrm>
        </p:spPr>
        <p:txBody>
          <a:bodyPr/>
          <a:lstStyle/>
          <a:p>
            <a:r>
              <a:rPr lang="en-US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II. </a:t>
            </a:r>
            <a:r>
              <a:rPr lang="en-US" sz="3200" b="1" i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Bài hoà tấu số 2</a:t>
            </a:r>
            <a:endParaRPr lang="en-US" sz="3200" i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4C40AB-9C46-4D84-535C-398164E62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838200"/>
            <a:ext cx="9584444" cy="563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91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648200" y="381000"/>
            <a:ext cx="22860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KÈN PHÍM  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1930" y="1976768"/>
            <a:ext cx="219075" cy="466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1930" y="4305300"/>
            <a:ext cx="219075" cy="466725"/>
          </a:xfrm>
          <a:prstGeom prst="rect">
            <a:avLst/>
          </a:prstGeom>
        </p:spPr>
      </p:pic>
      <p:sp>
        <p:nvSpPr>
          <p:cNvPr id="32" name="Left Brace 31"/>
          <p:cNvSpPr/>
          <p:nvPr/>
        </p:nvSpPr>
        <p:spPr bwMode="auto">
          <a:xfrm>
            <a:off x="1094792" y="1693886"/>
            <a:ext cx="466725" cy="3154922"/>
          </a:xfrm>
          <a:prstGeom prst="leftBrace">
            <a:avLst>
              <a:gd name="adj1" fmla="val 8333"/>
              <a:gd name="adj2" fmla="val 51297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5531" y="3147522"/>
            <a:ext cx="219075" cy="466725"/>
          </a:xfrm>
          <a:prstGeom prst="rect">
            <a:avLst/>
          </a:prstGeom>
        </p:spPr>
      </p:pic>
      <p:sp>
        <p:nvSpPr>
          <p:cNvPr id="19" name="Oval 18"/>
          <p:cNvSpPr>
            <a:spLocks noChangeAspect="1"/>
          </p:cNvSpPr>
          <p:nvPr/>
        </p:nvSpPr>
        <p:spPr bwMode="auto">
          <a:xfrm>
            <a:off x="1468439" y="1848568"/>
            <a:ext cx="544328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1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1ED4F4A-9CD0-4FF7-9109-E1087B6583FC}"/>
              </a:ext>
            </a:extLst>
          </p:cNvPr>
          <p:cNvSpPr>
            <a:spLocks noChangeAspect="1"/>
          </p:cNvSpPr>
          <p:nvPr/>
        </p:nvSpPr>
        <p:spPr bwMode="auto">
          <a:xfrm>
            <a:off x="1468439" y="4157304"/>
            <a:ext cx="544328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2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B0B3DF-4B0A-26F9-15DB-274ADE8E16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57400" y="1695117"/>
            <a:ext cx="7792537" cy="9526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1E91D2-B9D1-8806-26BA-1C7388F7DE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57400" y="3972095"/>
            <a:ext cx="7973538" cy="933580"/>
          </a:xfrm>
          <a:prstGeom prst="rect">
            <a:avLst/>
          </a:prstGeom>
        </p:spPr>
      </p:pic>
      <p:pic>
        <p:nvPicPr>
          <p:cNvPr id="14" name="Be ken phim cau 1">
            <a:hlinkClick r:id="" action="ppaction://media"/>
            <a:extLst>
              <a:ext uri="{FF2B5EF4-FFF2-40B4-BE49-F238E27FC236}">
                <a16:creationId xmlns:a16="http://schemas.microsoft.com/office/drawing/2014/main" id="{25B122FB-A628-E69C-375B-74B4AC6371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972800" y="1933321"/>
            <a:ext cx="406400" cy="406400"/>
          </a:xfrm>
          <a:prstGeom prst="rect">
            <a:avLst/>
          </a:prstGeom>
        </p:spPr>
      </p:pic>
      <p:pic>
        <p:nvPicPr>
          <p:cNvPr id="15" name="Be ken phim cau 2">
            <a:hlinkClick r:id="" action="ppaction://media"/>
            <a:extLst>
              <a:ext uri="{FF2B5EF4-FFF2-40B4-BE49-F238E27FC236}">
                <a16:creationId xmlns:a16="http://schemas.microsoft.com/office/drawing/2014/main" id="{A4E80FC1-2E3E-8D34-33EB-3755C249E36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972800" y="4235685"/>
            <a:ext cx="406400" cy="406400"/>
          </a:xfrm>
          <a:prstGeom prst="rect">
            <a:avLst/>
          </a:prstGeom>
        </p:spPr>
      </p:pic>
      <p:pic>
        <p:nvPicPr>
          <p:cNvPr id="16" name="Be ken phim cau 1+2">
            <a:hlinkClick r:id="" action="ppaction://media"/>
            <a:extLst>
              <a:ext uri="{FF2B5EF4-FFF2-40B4-BE49-F238E27FC236}">
                <a16:creationId xmlns:a16="http://schemas.microsoft.com/office/drawing/2014/main" id="{785AE5B1-ECB9-CC5D-9944-E19CEBDD309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972800" y="317768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955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32" grpId="0" animBg="1"/>
      <p:bldP spid="3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72000" y="681335"/>
            <a:ext cx="29718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ĐỆM HỢP ÂM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A38A8CB-2469-4235-B90B-417DFFFFF5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5" r="49540" b="50000"/>
          <a:stretch/>
        </p:blipFill>
        <p:spPr>
          <a:xfrm>
            <a:off x="1447800" y="4267200"/>
            <a:ext cx="2362200" cy="118753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4A9FD0A-1A59-420B-BEC9-1E95F3BE1063}"/>
              </a:ext>
            </a:extLst>
          </p:cNvPr>
          <p:cNvGrpSpPr/>
          <p:nvPr/>
        </p:nvGrpSpPr>
        <p:grpSpPr>
          <a:xfrm>
            <a:off x="2243468" y="4989576"/>
            <a:ext cx="1158240" cy="447685"/>
            <a:chOff x="9582912" y="5110951"/>
            <a:chExt cx="1158240" cy="37358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86B4D64-1953-4E9B-8151-45989A0F1D41}"/>
                </a:ext>
              </a:extLst>
            </p:cNvPr>
            <p:cNvSpPr txBox="1"/>
            <p:nvPr/>
          </p:nvSpPr>
          <p:spPr>
            <a:xfrm>
              <a:off x="10021824" y="5114020"/>
              <a:ext cx="295656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7D0F224-ABF2-4193-8A03-D1EA87344BFB}"/>
                </a:ext>
              </a:extLst>
            </p:cNvPr>
            <p:cNvSpPr txBox="1"/>
            <p:nvPr/>
          </p:nvSpPr>
          <p:spPr>
            <a:xfrm>
              <a:off x="9582912" y="5115203"/>
              <a:ext cx="292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9314631-13AC-4697-A970-C59364D54348}"/>
                </a:ext>
              </a:extLst>
            </p:cNvPr>
            <p:cNvSpPr txBox="1"/>
            <p:nvPr/>
          </p:nvSpPr>
          <p:spPr>
            <a:xfrm>
              <a:off x="10463780" y="5110951"/>
              <a:ext cx="277372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8C07F83-0652-4284-92A7-B26BDE0BBCF3}"/>
              </a:ext>
            </a:extLst>
          </p:cNvPr>
          <p:cNvSpPr txBox="1"/>
          <p:nvPr/>
        </p:nvSpPr>
        <p:spPr>
          <a:xfrm>
            <a:off x="1453150" y="5486400"/>
            <a:ext cx="242245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8000"/>
                </a:solidFill>
              </a:rPr>
              <a:t>C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(Hợp âm Đô trưởng)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B9AD441-AE26-45B4-8297-DE8951D62A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5" r="49540" b="50000"/>
          <a:stretch/>
        </p:blipFill>
        <p:spPr>
          <a:xfrm>
            <a:off x="4935570" y="4268969"/>
            <a:ext cx="2362200" cy="118753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239DA95-B134-4279-A302-E40BF86C370C}"/>
              </a:ext>
            </a:extLst>
          </p:cNvPr>
          <p:cNvGrpSpPr/>
          <p:nvPr/>
        </p:nvGrpSpPr>
        <p:grpSpPr>
          <a:xfrm>
            <a:off x="5079147" y="4991345"/>
            <a:ext cx="1158240" cy="447685"/>
            <a:chOff x="9582912" y="5110951"/>
            <a:chExt cx="1158240" cy="373584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F75C8EF-E0E3-404A-B2C9-B8AAA790D241}"/>
                </a:ext>
              </a:extLst>
            </p:cNvPr>
            <p:cNvSpPr txBox="1"/>
            <p:nvPr/>
          </p:nvSpPr>
          <p:spPr>
            <a:xfrm>
              <a:off x="10021824" y="5114020"/>
              <a:ext cx="295656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18F2F91-8EB2-4D17-BE62-220396D0EA36}"/>
                </a:ext>
              </a:extLst>
            </p:cNvPr>
            <p:cNvSpPr txBox="1"/>
            <p:nvPr/>
          </p:nvSpPr>
          <p:spPr>
            <a:xfrm>
              <a:off x="9582912" y="5115203"/>
              <a:ext cx="292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6D53B77-D427-4EE9-8B88-E552E565D51A}"/>
                </a:ext>
              </a:extLst>
            </p:cNvPr>
            <p:cNvSpPr txBox="1"/>
            <p:nvPr/>
          </p:nvSpPr>
          <p:spPr>
            <a:xfrm>
              <a:off x="10463780" y="5110951"/>
              <a:ext cx="277372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49F2DD26-9897-4C58-98EE-8D6B9846E411}"/>
              </a:ext>
            </a:extLst>
          </p:cNvPr>
          <p:cNvSpPr txBox="1"/>
          <p:nvPr/>
        </p:nvSpPr>
        <p:spPr>
          <a:xfrm>
            <a:off x="4876800" y="5488169"/>
            <a:ext cx="25506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8000"/>
                </a:solidFill>
              </a:rPr>
              <a:t>G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(Hợp âm Son trưởng)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314B39-88B2-62BF-9FE1-2ABE6B949A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5" r="49540" b="50000"/>
          <a:stretch/>
        </p:blipFill>
        <p:spPr>
          <a:xfrm>
            <a:off x="8404671" y="4268969"/>
            <a:ext cx="2362200" cy="118753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38031E0-83E7-5A54-40BF-85D236FCFCD8}"/>
              </a:ext>
            </a:extLst>
          </p:cNvPr>
          <p:cNvGrpSpPr/>
          <p:nvPr/>
        </p:nvGrpSpPr>
        <p:grpSpPr>
          <a:xfrm>
            <a:off x="8767010" y="4991345"/>
            <a:ext cx="1158240" cy="447685"/>
            <a:chOff x="9582912" y="5110951"/>
            <a:chExt cx="1158240" cy="37358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50F5A07-4180-C37E-CB3E-A667088A10E6}"/>
                </a:ext>
              </a:extLst>
            </p:cNvPr>
            <p:cNvSpPr txBox="1"/>
            <p:nvPr/>
          </p:nvSpPr>
          <p:spPr>
            <a:xfrm>
              <a:off x="10021824" y="5114020"/>
              <a:ext cx="295656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85B4DFE-39AE-BE3F-7535-AF901F1F32E8}"/>
                </a:ext>
              </a:extLst>
            </p:cNvPr>
            <p:cNvSpPr txBox="1"/>
            <p:nvPr/>
          </p:nvSpPr>
          <p:spPr>
            <a:xfrm>
              <a:off x="9582912" y="5115203"/>
              <a:ext cx="292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DAB1FA7-B744-31A3-2CA0-DF246D47A199}"/>
                </a:ext>
              </a:extLst>
            </p:cNvPr>
            <p:cNvSpPr txBox="1"/>
            <p:nvPr/>
          </p:nvSpPr>
          <p:spPr>
            <a:xfrm>
              <a:off x="10463780" y="5110951"/>
              <a:ext cx="277372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AED489B-D4FB-48EE-847F-3F72BE0D484C}"/>
              </a:ext>
            </a:extLst>
          </p:cNvPr>
          <p:cNvSpPr txBox="1"/>
          <p:nvPr/>
        </p:nvSpPr>
        <p:spPr>
          <a:xfrm>
            <a:off x="8626427" y="5488169"/>
            <a:ext cx="198964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8000"/>
                </a:solidFill>
              </a:rPr>
              <a:t>Am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(Hợp âm La thứ)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32391D9-0CB5-1EBD-EC88-0FAB98E789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332" y="1679098"/>
            <a:ext cx="10842868" cy="1140302"/>
          </a:xfrm>
          <a:prstGeom prst="rect">
            <a:avLst/>
          </a:prstGeom>
        </p:spPr>
      </p:pic>
      <p:pic>
        <p:nvPicPr>
          <p:cNvPr id="15" name="Be hoa am">
            <a:hlinkClick r:id="" action="ppaction://media"/>
            <a:extLst>
              <a:ext uri="{FF2B5EF4-FFF2-40B4-BE49-F238E27FC236}">
                <a16:creationId xmlns:a16="http://schemas.microsoft.com/office/drawing/2014/main" id="{604DBEBF-ABE7-FD4E-945C-AFA7C4B314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2971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49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495799" y="762000"/>
            <a:ext cx="320040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NHẠC CỤ GÕ </a:t>
            </a:r>
            <a:endParaRPr lang="vi-VN" sz="2400" b="1">
              <a:solidFill>
                <a:srgbClr val="0000FF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3EC355B-A3DC-BBBE-BDB9-8D77D6601AF2}"/>
              </a:ext>
            </a:extLst>
          </p:cNvPr>
          <p:cNvGrpSpPr/>
          <p:nvPr/>
        </p:nvGrpSpPr>
        <p:grpSpPr>
          <a:xfrm>
            <a:off x="535319" y="2385753"/>
            <a:ext cx="737680" cy="985986"/>
            <a:chOff x="560330" y="2385753"/>
            <a:chExt cx="737680" cy="98598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634B514-1606-8C84-C714-F20873FCB7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60331" y="2385753"/>
              <a:ext cx="631767" cy="63176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A842DE1-3602-5CAE-C85A-D26945C9B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330" y="2895600"/>
              <a:ext cx="737680" cy="476139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A73117B-78B6-F57B-6978-4CF4EE409F0A}"/>
              </a:ext>
            </a:extLst>
          </p:cNvPr>
          <p:cNvGrpSpPr/>
          <p:nvPr/>
        </p:nvGrpSpPr>
        <p:grpSpPr>
          <a:xfrm>
            <a:off x="535319" y="4547739"/>
            <a:ext cx="737680" cy="985986"/>
            <a:chOff x="560330" y="2385753"/>
            <a:chExt cx="737680" cy="98598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1CE8346-CA7F-7790-487D-E461EB506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60331" y="2385753"/>
              <a:ext cx="631767" cy="63176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0A64579-790A-4897-2A5D-2D1454162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330" y="2895600"/>
              <a:ext cx="737680" cy="476139"/>
            </a:xfrm>
            <a:prstGeom prst="rect">
              <a:avLst/>
            </a:prstGeom>
          </p:spPr>
        </p:pic>
      </p:grpSp>
      <p:pic>
        <p:nvPicPr>
          <p:cNvPr id="22" name="Be Nhac cu go">
            <a:hlinkClick r:id="" action="ppaction://media"/>
            <a:extLst>
              <a:ext uri="{FF2B5EF4-FFF2-40B4-BE49-F238E27FC236}">
                <a16:creationId xmlns:a16="http://schemas.microsoft.com/office/drawing/2014/main" id="{399F4670-A4DB-FCB4-8E02-C5ABC033F5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1574800"/>
            <a:ext cx="406400" cy="4064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43B587A-A8E4-A71F-4B5E-1991AB14A4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1578" y="2366791"/>
            <a:ext cx="10295105" cy="327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46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276600" y="228600"/>
            <a:ext cx="55626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MINH HOẠ GHÉP CÁC BÈ NHẠC CỤ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3" name="Bai hoa tau so 2">
            <a:hlinkClick r:id="" action="ppaction://media"/>
            <a:extLst>
              <a:ext uri="{FF2B5EF4-FFF2-40B4-BE49-F238E27FC236}">
                <a16:creationId xmlns:a16="http://schemas.microsoft.com/office/drawing/2014/main" id="{6A2EF00E-03BE-DBF7-D048-BB199361CF9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45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8700" y="928687"/>
            <a:ext cx="10134600" cy="570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29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i hoa tau so 2">
            <a:hlinkClick r:id="" action="ppaction://media"/>
            <a:extLst>
              <a:ext uri="{FF2B5EF4-FFF2-40B4-BE49-F238E27FC236}">
                <a16:creationId xmlns:a16="http://schemas.microsoft.com/office/drawing/2014/main" id="{1EBC4117-0945-5DB8-D504-411B1FA04E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533400"/>
            <a:ext cx="10591800" cy="59578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91000" y="228600"/>
            <a:ext cx="38862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GHÉP CÁC BÈ NHẠC CỤ</a:t>
            </a:r>
            <a:endParaRPr lang="vi-VN" sz="2400" b="1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746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77174"/>
            <a:chOff x="0" y="0"/>
            <a:chExt cx="12192000" cy="68771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4" t="32903" r="23219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568" y="3181228"/>
              <a:ext cx="3200400" cy="369594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10972800" cy="1143000"/>
          </a:xfrm>
        </p:spPr>
        <p:txBody>
          <a:bodyPr/>
          <a:lstStyle/>
          <a:p>
            <a:r>
              <a:rPr lang="en-US" sz="3600" b="1">
                <a:solidFill>
                  <a:srgbClr val="0000FF"/>
                </a:solidFill>
              </a:rPr>
              <a:t>DẶN DÒ VỀ NHÀ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6600" y="1828801"/>
            <a:ext cx="6705600" cy="1219199"/>
          </a:xfrm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0000FF"/>
                </a:solidFill>
              </a:rPr>
              <a:t>Đọc thành thạo </a:t>
            </a:r>
            <a:r>
              <a:rPr lang="en-US" sz="2800" i="1">
                <a:solidFill>
                  <a:srgbClr val="0000FF"/>
                </a:solidFill>
              </a:rPr>
              <a:t>Bài đọc nhạc số 2</a:t>
            </a:r>
            <a:endParaRPr lang="en-US" sz="280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0000FF"/>
                </a:solidFill>
              </a:rPr>
              <a:t>Tập chơi các bè của </a:t>
            </a:r>
            <a:r>
              <a:rPr lang="en-US" sz="2800" i="1">
                <a:solidFill>
                  <a:srgbClr val="0000FF"/>
                </a:solidFill>
              </a:rPr>
              <a:t>Bài hoà tấu số 2</a:t>
            </a:r>
            <a:endParaRPr lang="en-US" sz="280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724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5000" b="-6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568116" cy="1752600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AB190598-6BD6-7A79-7B53-56444E90E2CC}"/>
              </a:ext>
            </a:extLst>
          </p:cNvPr>
          <p:cNvSpPr txBox="1">
            <a:spLocks/>
          </p:cNvSpPr>
          <p:nvPr/>
        </p:nvSpPr>
        <p:spPr bwMode="auto">
          <a:xfrm>
            <a:off x="2209800" y="2057400"/>
            <a:ext cx="7772400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4</a:t>
            </a:r>
            <a:endParaRPr lang="en-US" sz="4000" b="1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Subtitle 6">
            <a:extLst>
              <a:ext uri="{FF2B5EF4-FFF2-40B4-BE49-F238E27FC236}">
                <a16:creationId xmlns:a16="http://schemas.microsoft.com/office/drawing/2014/main" id="{CDC8949D-1BAA-3D72-B0F3-CB56CB102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0" y="3042616"/>
            <a:ext cx="9982200" cy="2162908"/>
          </a:xfrm>
        </p:spPr>
        <p:txBody>
          <a:bodyPr/>
          <a:lstStyle/>
          <a:p>
            <a:pPr algn="just">
              <a:spcAft>
                <a:spcPts val="300"/>
              </a:spcAft>
            </a:pPr>
            <a:r>
              <a:rPr lang="en-US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vi-VN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Đọc nhạc:</a:t>
            </a:r>
            <a:r>
              <a:rPr lang="en-US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b="1" i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Bài đọc nhạc số </a:t>
            </a:r>
            <a:r>
              <a:rPr lang="en-US" b="1" i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2</a:t>
            </a:r>
          </a:p>
          <a:p>
            <a:pPr algn="just">
              <a:spcAft>
                <a:spcPts val="300"/>
              </a:spcAft>
            </a:pPr>
            <a:r>
              <a:rPr lang="vi-VN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Nhạc cụ:</a:t>
            </a:r>
          </a:p>
          <a:p>
            <a:pPr algn="just">
              <a:spcAft>
                <a:spcPts val="300"/>
              </a:spcAft>
            </a:pPr>
            <a:r>
              <a:rPr lang="en-US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 </a:t>
            </a:r>
            <a:r>
              <a:rPr lang="vi-VN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+ Thể hiện tiết tấu; ứng dụng đệm cho bài hát</a:t>
            </a:r>
          </a:p>
          <a:p>
            <a:pPr algn="just">
              <a:spcAft>
                <a:spcPts val="300"/>
              </a:spcAft>
            </a:pPr>
            <a:r>
              <a:rPr lang="en-US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 </a:t>
            </a:r>
            <a:r>
              <a:rPr lang="vi-VN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+ </a:t>
            </a:r>
            <a:r>
              <a:rPr lang="vi-VN" b="1" i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Bài hoà tấu</a:t>
            </a:r>
          </a:p>
          <a:p>
            <a:pPr algn="just">
              <a:spcAft>
                <a:spcPts val="300"/>
              </a:spcAft>
            </a:pPr>
            <a:endParaRPr lang="vi-VN" b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4BA1BFAA-B66E-B7E8-E221-8D96A79014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685800"/>
            <a:ext cx="7772400" cy="1470025"/>
          </a:xfrm>
        </p:spPr>
        <p:txBody>
          <a:bodyPr/>
          <a:lstStyle/>
          <a:p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đề</a:t>
            </a:r>
            <a: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</a:t>
            </a:r>
            <a:b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 YÊU LÀN ĐIỆU DÂN CA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4349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9000" b="-5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4114800" y="2015591"/>
            <a:ext cx="4038600" cy="2327809"/>
          </a:xfrm>
        </p:spPr>
        <p:txBody>
          <a:bodyPr/>
          <a:lstStyle/>
          <a:p>
            <a: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Bài 4</a:t>
            </a:r>
            <a:r>
              <a:rPr lang="en-US" sz="40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(Tiết</a:t>
            </a:r>
            <a:r>
              <a:rPr lang="vi-VN" sz="40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1</a:t>
            </a:r>
            <a:r>
              <a:rPr lang="en-US" sz="40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)</a:t>
            </a:r>
            <a:endParaRPr lang="en-US" sz="4000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sz="28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vi-VN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Bài đọc nhạc số </a:t>
            </a:r>
            <a:r>
              <a:rPr lang="en-US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lang="en-US" sz="3200" b="1" i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</a:t>
            </a:r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Bài hoà tấu số </a:t>
            </a:r>
            <a:r>
              <a:rPr lang="en-US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lang="en-US" i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D4A743-68B4-C235-2BA9-B0F2289AAA4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568116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451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6"/>
          <p:cNvSpPr txBox="1">
            <a:spLocks/>
          </p:cNvSpPr>
          <p:nvPr/>
        </p:nvSpPr>
        <p:spPr bwMode="auto">
          <a:xfrm>
            <a:off x="0" y="304800"/>
            <a:ext cx="1219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b="1" kern="0">
                <a:solidFill>
                  <a:srgbClr val="C00000"/>
                </a:solidFill>
                <a:cs typeface="Times New Roman" panose="02020603050405020304" pitchFamily="18" charset="0"/>
              </a:rPr>
              <a:t>I. </a:t>
            </a:r>
            <a:r>
              <a:rPr lang="en-US" b="1" i="1">
                <a:solidFill>
                  <a:srgbClr val="C00000"/>
                </a:solidFill>
                <a:cs typeface="Times New Roman" panose="02020603050405020304" pitchFamily="18" charset="0"/>
              </a:rPr>
              <a:t>Bài đọc nhạc số 2</a:t>
            </a:r>
            <a:endParaRPr lang="en-US" b="1" kern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2800" ker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b="1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71E192-3843-E931-6709-2B4F9FA1C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524000"/>
            <a:ext cx="1160584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422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am Truc Cdur = G BQ">
            <a:hlinkClick r:id="" action="ppaction://media"/>
            <a:extLst>
              <a:ext uri="{FF2B5EF4-FFF2-40B4-BE49-F238E27FC236}">
                <a16:creationId xmlns:a16="http://schemas.microsoft.com/office/drawing/2014/main" id="{C3570F24-CE97-2EE7-5878-FD2C62D6FC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2100" y="774700"/>
            <a:ext cx="9067800" cy="530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76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112579" y="4251717"/>
            <a:ext cx="2197076" cy="14740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z="2400" b="1">
                <a:solidFill>
                  <a:srgbClr val="0000FF"/>
                </a:solidFill>
                <a:cs typeface="Times New Roman" panose="02020603050405020304" pitchFamily="18" charset="0"/>
              </a:rPr>
              <a:t>–</a:t>
            </a:r>
            <a:r>
              <a:rPr lang="en-US" sz="2400" b="1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>
                <a:solidFill>
                  <a:srgbClr val="0000FF"/>
                </a:solidFill>
              </a:rPr>
              <a:t>Nhịp: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z="2400" b="1">
                <a:solidFill>
                  <a:srgbClr val="0000FF"/>
                </a:solidFill>
                <a:cs typeface="Times New Roman" panose="02020603050405020304" pitchFamily="18" charset="0"/>
              </a:rPr>
              <a:t>– </a:t>
            </a:r>
            <a:r>
              <a:rPr lang="en-US" sz="2400" b="1">
                <a:solidFill>
                  <a:srgbClr val="0000FF"/>
                </a:solidFill>
              </a:rPr>
              <a:t>Cao độ: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z="2400" b="1">
                <a:solidFill>
                  <a:srgbClr val="0000FF"/>
                </a:solidFill>
                <a:cs typeface="Times New Roman" panose="02020603050405020304" pitchFamily="18" charset="0"/>
              </a:rPr>
              <a:t>– </a:t>
            </a:r>
            <a:r>
              <a:rPr lang="en-US" sz="2400" b="1">
                <a:solidFill>
                  <a:srgbClr val="0000FF"/>
                </a:solidFill>
              </a:rPr>
              <a:t>Trường độ: </a:t>
            </a:r>
            <a:endParaRPr lang="vi-VN" sz="2400" b="1">
              <a:solidFill>
                <a:srgbClr val="0000FF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283724" y="4069695"/>
            <a:ext cx="8506575" cy="2003871"/>
            <a:chOff x="1780745" y="4550980"/>
            <a:chExt cx="8506575" cy="2003871"/>
          </a:xfrm>
        </p:grpSpPr>
        <p:grpSp>
          <p:nvGrpSpPr>
            <p:cNvPr id="12" name="Group 11"/>
            <p:cNvGrpSpPr/>
            <p:nvPr/>
          </p:nvGrpSpPr>
          <p:grpSpPr>
            <a:xfrm>
              <a:off x="1780745" y="4550980"/>
              <a:ext cx="356188" cy="730470"/>
              <a:chOff x="2161745" y="4419600"/>
              <a:chExt cx="356188" cy="730470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2161745" y="4419600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C00000"/>
                    </a:solidFill>
                  </a:rPr>
                  <a:t>2</a:t>
                </a:r>
                <a:endParaRPr lang="vi-VN" sz="2400" b="1">
                  <a:solidFill>
                    <a:srgbClr val="C00000"/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2161745" y="4688405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C00000"/>
                    </a:solidFill>
                  </a:rPr>
                  <a:t>4</a:t>
                </a:r>
                <a:endParaRPr lang="vi-VN" sz="2400" b="1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2154621" y="5220755"/>
              <a:ext cx="30348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C00000"/>
                  </a:solidFill>
                </a:rPr>
                <a:t>Đô, Rê, Mi, Son, La</a:t>
              </a:r>
              <a:endParaRPr lang="vi-VN" sz="2400" b="1">
                <a:solidFill>
                  <a:srgbClr val="C0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611821" y="5723854"/>
              <a:ext cx="767549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C00000"/>
                  </a:solidFill>
                </a:rPr>
                <a:t>Nốt trắng, nốt đen chấm dôi, nốt đen, nốt móc đơn,</a:t>
              </a:r>
            </a:p>
            <a:p>
              <a:r>
                <a:rPr lang="en-US" sz="2400" b="1">
                  <a:solidFill>
                    <a:srgbClr val="C00000"/>
                  </a:solidFill>
                </a:rPr>
                <a:t>dấu lặng đơn</a:t>
              </a:r>
              <a:endParaRPr lang="vi-VN" sz="2400" b="1">
                <a:solidFill>
                  <a:srgbClr val="C00000"/>
                </a:solidFill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t="14660"/>
          <a:stretch/>
        </p:blipFill>
        <p:spPr>
          <a:xfrm>
            <a:off x="533400" y="4093345"/>
            <a:ext cx="1469717" cy="98159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1988324" y="345485"/>
            <a:ext cx="1322147" cy="94991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9B5CDEE-1F8D-4EC8-A75E-885E868AAF0E}"/>
              </a:ext>
            </a:extLst>
          </p:cNvPr>
          <p:cNvSpPr txBox="1"/>
          <p:nvPr/>
        </p:nvSpPr>
        <p:spPr>
          <a:xfrm>
            <a:off x="1828800" y="6091535"/>
            <a:ext cx="6917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>
                <a:solidFill>
                  <a:srgbClr val="0000FF"/>
                </a:solidFill>
                <a:cs typeface="Times New Roman" panose="02020603050405020304" pitchFamily="18" charset="0"/>
              </a:rPr>
              <a:t>   </a:t>
            </a:r>
            <a:r>
              <a:rPr lang="en-US" sz="2400" b="1" i="1">
                <a:solidFill>
                  <a:srgbClr val="00B050"/>
                </a:solidFill>
                <a:cs typeface="Times New Roman" panose="02020603050405020304" pitchFamily="18" charset="0"/>
              </a:rPr>
              <a:t>*  </a:t>
            </a:r>
            <a:r>
              <a:rPr lang="en-US" sz="2400" i="1">
                <a:solidFill>
                  <a:srgbClr val="00B050"/>
                </a:solidFill>
              </a:rPr>
              <a:t>Bài đọc nhạc gồm 2 nét nhạc: 7 nhịp + 6 nhịp</a:t>
            </a:r>
            <a:endParaRPr lang="vi-VN" sz="2400" i="1">
              <a:solidFill>
                <a:srgbClr val="00B05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AB63B4-B300-AF23-1E44-1F2ED0811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440" y="228600"/>
            <a:ext cx="10355120" cy="359142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13ACB84-5D81-28F3-47C4-D14C38627918}"/>
              </a:ext>
            </a:extLst>
          </p:cNvPr>
          <p:cNvGrpSpPr/>
          <p:nvPr/>
        </p:nvGrpSpPr>
        <p:grpSpPr>
          <a:xfrm>
            <a:off x="8153400" y="3657600"/>
            <a:ext cx="1295400" cy="692105"/>
            <a:chOff x="7315200" y="3716221"/>
            <a:chExt cx="1295400" cy="69210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76E5F9E-A663-6490-CCB4-80EC390EFD98}"/>
                </a:ext>
              </a:extLst>
            </p:cNvPr>
            <p:cNvSpPr/>
            <p:nvPr/>
          </p:nvSpPr>
          <p:spPr bwMode="auto">
            <a:xfrm>
              <a:off x="7315200" y="4042566"/>
              <a:ext cx="1295400" cy="36576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>
                  <a:solidFill>
                    <a:srgbClr val="FF00FF"/>
                  </a:solidFill>
                </a:rPr>
                <a:t>2,5</a:t>
              </a:r>
              <a:r>
                <a:rPr kumimoji="0" lang="en-US" sz="1800" b="0" i="0" u="none" strike="noStrike" cap="none" normalizeH="0" baseline="0">
                  <a:ln>
                    <a:noFill/>
                  </a:ln>
                  <a:solidFill>
                    <a:srgbClr val="FF00FF"/>
                  </a:solidFill>
                  <a:effectLst/>
                  <a:latin typeface="Arial" charset="0"/>
                </a:rPr>
                <a:t> phách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796CFCDC-70CF-82C9-4958-FF3F885A7D3F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924800" y="3716221"/>
              <a:ext cx="0" cy="326345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2A6D70C-A18C-D436-4612-4E3F65907D8D}"/>
              </a:ext>
            </a:extLst>
          </p:cNvPr>
          <p:cNvGrpSpPr/>
          <p:nvPr/>
        </p:nvGrpSpPr>
        <p:grpSpPr>
          <a:xfrm>
            <a:off x="9620450" y="2180925"/>
            <a:ext cx="1295400" cy="692105"/>
            <a:chOff x="7315200" y="3716221"/>
            <a:chExt cx="1295400" cy="69210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BD7B7DA-CDF5-3AC9-3EA1-896D0702DC9D}"/>
                </a:ext>
              </a:extLst>
            </p:cNvPr>
            <p:cNvSpPr/>
            <p:nvPr/>
          </p:nvSpPr>
          <p:spPr bwMode="auto">
            <a:xfrm>
              <a:off x="7315200" y="4042566"/>
              <a:ext cx="1295400" cy="36576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>
                  <a:solidFill>
                    <a:srgbClr val="FF00FF"/>
                  </a:solidFill>
                </a:rPr>
                <a:t>2,5</a:t>
              </a:r>
              <a:r>
                <a:rPr kumimoji="0" lang="en-US" sz="1800" b="0" i="0" u="none" strike="noStrike" cap="none" normalizeH="0" baseline="0">
                  <a:ln>
                    <a:noFill/>
                  </a:ln>
                  <a:solidFill>
                    <a:srgbClr val="FF00FF"/>
                  </a:solidFill>
                  <a:effectLst/>
                  <a:latin typeface="Arial" charset="0"/>
                </a:rPr>
                <a:t> phách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110BAC9F-ECFF-FA4E-C64E-9494AF62A6F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924800" y="3716221"/>
              <a:ext cx="0" cy="326345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162415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960438"/>
            <a:ext cx="12039600" cy="944562"/>
          </a:xfrm>
        </p:spPr>
        <p:txBody>
          <a:bodyPr/>
          <a:lstStyle/>
          <a:p>
            <a:r>
              <a:rPr lang="en-US" sz="3200" b="1" dirty="0" err="1">
                <a:solidFill>
                  <a:srgbClr val="0000FF"/>
                </a:solidFill>
              </a:rPr>
              <a:t>Luyện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tập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tiết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tấu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0ABE72-DAF3-79CA-1AB1-F651FFA3C5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4980" y="3253740"/>
            <a:ext cx="8999220" cy="632460"/>
          </a:xfrm>
          <a:prstGeom prst="rect">
            <a:avLst/>
          </a:prstGeom>
        </p:spPr>
      </p:pic>
      <p:pic>
        <p:nvPicPr>
          <p:cNvPr id="6" name="AmHinhTietTau bai doc nhac 2 amThanh">
            <a:hlinkClick r:id="" action="ppaction://media"/>
            <a:extLst>
              <a:ext uri="{FF2B5EF4-FFF2-40B4-BE49-F238E27FC236}">
                <a16:creationId xmlns:a16="http://schemas.microsoft.com/office/drawing/2014/main" id="{C3FCAC5C-0A2E-C12F-5753-AB3884425F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2032000"/>
            <a:ext cx="406400" cy="406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E28624-C12B-674C-904B-8A4B81D22C19}"/>
              </a:ext>
            </a:extLst>
          </p:cNvPr>
          <p:cNvSpPr txBox="1"/>
          <p:nvPr/>
        </p:nvSpPr>
        <p:spPr>
          <a:xfrm>
            <a:off x="9690410" y="41371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958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i doc nhac so 2 Nghe mau">
            <a:hlinkClick r:id="" action="ppaction://media"/>
            <a:extLst>
              <a:ext uri="{FF2B5EF4-FFF2-40B4-BE49-F238E27FC236}">
                <a16:creationId xmlns:a16="http://schemas.microsoft.com/office/drawing/2014/main" id="{4C54DDF4-B058-6481-D464-8D655C549D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3760" y="1447800"/>
            <a:ext cx="10444480" cy="4336808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579438"/>
            <a:ext cx="12192000" cy="944562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</a:rPr>
              <a:t>Nghe mẫu </a:t>
            </a:r>
            <a:endParaRPr lang="en-US" sz="32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562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905000" y="381000"/>
            <a:ext cx="8229600" cy="11430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Đọc từng nét nhạc</a:t>
            </a:r>
            <a:endParaRPr lang="en-US" sz="36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105400" y="1752601"/>
            <a:ext cx="1741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Nét nhạc 1</a:t>
            </a:r>
            <a:endParaRPr lang="vi-VN" sz="2400" b="1">
              <a:solidFill>
                <a:srgbClr val="0000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105400" y="4034135"/>
            <a:ext cx="1741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Nét nhạc 2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5B78AC-4FCB-F32A-E08E-60FAA7EF23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2282" y="2438400"/>
            <a:ext cx="10107436" cy="8764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C80AAF9-98FF-840B-C7C1-CD2B5E809F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8440" y="4867157"/>
            <a:ext cx="10355120" cy="847843"/>
          </a:xfrm>
          <a:prstGeom prst="rect">
            <a:avLst/>
          </a:prstGeom>
        </p:spPr>
      </p:pic>
      <p:pic>
        <p:nvPicPr>
          <p:cNvPr id="14" name="Cau 1 Bai doc nhac 2">
            <a:hlinkClick r:id="" action="ppaction://media"/>
            <a:extLst>
              <a:ext uri="{FF2B5EF4-FFF2-40B4-BE49-F238E27FC236}">
                <a16:creationId xmlns:a16="http://schemas.microsoft.com/office/drawing/2014/main" id="{4C7CAE83-5DCF-4C65-9DA2-FBC09959DC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72400" y="1767761"/>
            <a:ext cx="406400" cy="406400"/>
          </a:xfrm>
          <a:prstGeom prst="rect">
            <a:avLst/>
          </a:prstGeom>
        </p:spPr>
      </p:pic>
      <p:pic>
        <p:nvPicPr>
          <p:cNvPr id="17" name="Cau 2 Bai doc nhac 2">
            <a:hlinkClick r:id="" action="ppaction://media"/>
            <a:extLst>
              <a:ext uri="{FF2B5EF4-FFF2-40B4-BE49-F238E27FC236}">
                <a16:creationId xmlns:a16="http://schemas.microsoft.com/office/drawing/2014/main" id="{04D8D16A-8792-D377-C096-A706FED6F34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72400" y="4038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569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9721</TotalTime>
  <Words>235</Words>
  <Application>Microsoft Macintosh PowerPoint</Application>
  <PresentationFormat>Widescreen</PresentationFormat>
  <Paragraphs>55</Paragraphs>
  <Slides>17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Times New Roman</vt:lpstr>
      <vt:lpstr>Wingdings</vt:lpstr>
      <vt:lpstr>Default Design</vt:lpstr>
      <vt:lpstr>Giáo viên: Ngô Thị Thuỷ</vt:lpstr>
      <vt:lpstr>Chủ đề 2 EM YÊU LÀN ĐIỆU DÂN CA</vt:lpstr>
      <vt:lpstr>PowerPoint Presentation</vt:lpstr>
      <vt:lpstr>PowerPoint Presentation</vt:lpstr>
      <vt:lpstr>PowerPoint Presentation</vt:lpstr>
      <vt:lpstr>PowerPoint Presentation</vt:lpstr>
      <vt:lpstr>Luyện tập tiết tấu</vt:lpstr>
      <vt:lpstr>Nghe mẫu </vt:lpstr>
      <vt:lpstr>Đọc từng nét nhạc</vt:lpstr>
      <vt:lpstr>Đọc nhạc hoàn chỉnh cả bài</vt:lpstr>
      <vt:lpstr>II. Bài hoà tấu số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 VỀ NHÀ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Microsoft Office User</cp:lastModifiedBy>
  <cp:revision>327</cp:revision>
  <dcterms:created xsi:type="dcterms:W3CDTF">2006-11-06T13:45:38Z</dcterms:created>
  <dcterms:modified xsi:type="dcterms:W3CDTF">2024-10-30T14:13:33Z</dcterms:modified>
</cp:coreProperties>
</file>