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9" r:id="rId3"/>
    <p:sldId id="270" r:id="rId4"/>
    <p:sldId id="271" r:id="rId5"/>
    <p:sldId id="272" r:id="rId6"/>
    <p:sldId id="275" r:id="rId7"/>
    <p:sldId id="263" r:id="rId8"/>
    <p:sldId id="277" r:id="rId9"/>
    <p:sldId id="276" r:id="rId10"/>
    <p:sldId id="278" r:id="rId11"/>
    <p:sldId id="273" r:id="rId12"/>
    <p:sldId id="274"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7" d="100"/>
          <a:sy n="27" d="100"/>
        </p:scale>
        <p:origin x="1026"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8.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2.svg"/><Relationship Id="rId1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11.png"/><Relationship Id="rId17"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8.svg"/><Relationship Id="rId5" Type="http://schemas.openxmlformats.org/officeDocument/2006/relationships/image" Target="../media/image43.svg"/><Relationship Id="rId15" Type="http://schemas.openxmlformats.org/officeDocument/2006/relationships/image" Target="../media/image72.svg"/><Relationship Id="rId10" Type="http://schemas.openxmlformats.org/officeDocument/2006/relationships/image" Target="../media/image17.png"/><Relationship Id="rId19" Type="http://schemas.openxmlformats.org/officeDocument/2006/relationships/image" Target="../media/image51.svg"/><Relationship Id="rId4" Type="http://schemas.openxmlformats.org/officeDocument/2006/relationships/image" Target="../media/image42.png"/><Relationship Id="rId9" Type="http://schemas.openxmlformats.org/officeDocument/2006/relationships/image" Target="../media/image70.svg"/><Relationship Id="rId1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svg"/><Relationship Id="rId18" Type="http://schemas.openxmlformats.org/officeDocument/2006/relationships/image" Target="../media/image5.png"/><Relationship Id="rId3" Type="http://schemas.openxmlformats.org/officeDocument/2006/relationships/image" Target="../media/image2.svg"/><Relationship Id="rId21" Type="http://schemas.openxmlformats.org/officeDocument/2006/relationships/image" Target="../media/image32.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4.svg"/><Relationship Id="rId15" Type="http://schemas.openxmlformats.org/officeDocument/2006/relationships/image" Target="../media/image30.svg"/><Relationship Id="rId10" Type="http://schemas.openxmlformats.org/officeDocument/2006/relationships/image" Target="../media/image27.png"/><Relationship Id="rId19"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2.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36.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2.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0.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64.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2.svg"/><Relationship Id="rId5" Type="http://schemas.openxmlformats.org/officeDocument/2006/relationships/image" Target="../media/image43.svg"/><Relationship Id="rId15" Type="http://schemas.openxmlformats.org/officeDocument/2006/relationships/image" Target="../media/image8.svg"/><Relationship Id="rId10" Type="http://schemas.openxmlformats.org/officeDocument/2006/relationships/image" Target="../media/image21.png"/><Relationship Id="rId4" Type="http://schemas.openxmlformats.org/officeDocument/2006/relationships/image" Target="../media/image42.png"/><Relationship Id="rId9" Type="http://schemas.openxmlformats.org/officeDocument/2006/relationships/image" Target="../media/image63.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64.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2.svg"/><Relationship Id="rId5" Type="http://schemas.openxmlformats.org/officeDocument/2006/relationships/image" Target="../media/image43.svg"/><Relationship Id="rId15" Type="http://schemas.openxmlformats.org/officeDocument/2006/relationships/image" Target="../media/image8.svg"/><Relationship Id="rId10" Type="http://schemas.openxmlformats.org/officeDocument/2006/relationships/image" Target="../media/image21.png"/><Relationship Id="rId4" Type="http://schemas.openxmlformats.org/officeDocument/2006/relationships/image" Target="../media/image42.png"/><Relationship Id="rId9" Type="http://schemas.openxmlformats.org/officeDocument/2006/relationships/image" Target="../media/image63.sv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7.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323987"/>
          </a:xfrm>
          <a:prstGeom prst="rect">
            <a:avLst/>
          </a:prstGeom>
        </p:spPr>
        <p:txBody>
          <a:bodyPr wrap="square" lIns="0" tIns="0" rIns="0" bIns="0" rtlCol="0" anchor="t">
            <a:spAutoFit/>
          </a:bodyPr>
          <a:lstStyle/>
          <a:p>
            <a:pPr algn="ctr">
              <a:lnSpc>
                <a:spcPct val="150000"/>
              </a:lnSpc>
            </a:pPr>
            <a:r>
              <a:rPr lang="en-US" sz="7200" b="1" dirty="0">
                <a:solidFill>
                  <a:srgbClr val="FF8C72"/>
                </a:solidFill>
                <a:latin typeface="Arial" panose="020B0604020202020204" pitchFamily="34" charset="0"/>
                <a:cs typeface="Arial" panose="020B0604020202020204" pitchFamily="34" charset="0"/>
              </a:rPr>
              <a:t>CHÀO MỪNG CÁC EM ĐẾN VỚI BÀI HỌC NGÀY HÔM NAY!</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300024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2. Tìm hiểu về cách giải tỏa cảm xúc tiêu cực</a:t>
            </a:r>
          </a:p>
        </p:txBody>
      </p:sp>
      <p:sp>
        <p:nvSpPr>
          <p:cNvPr id="25" name="TextBox 24"/>
          <p:cNvSpPr txBox="1"/>
          <p:nvPr/>
        </p:nvSpPr>
        <p:spPr>
          <a:xfrm>
            <a:off x="1908759" y="1112854"/>
            <a:ext cx="14047497" cy="1081002"/>
          </a:xfrm>
          <a:prstGeom prst="rect">
            <a:avLst/>
          </a:prstGeom>
          <a:noFill/>
        </p:spPr>
        <p:txBody>
          <a:bodyPr wrap="square" rtlCol="0">
            <a:spAutoFit/>
          </a:bodyPr>
          <a:lstStyle/>
          <a:p>
            <a:pPr algn="ctr">
              <a:lnSpc>
                <a:spcPct val="150000"/>
              </a:lnSpc>
            </a:pPr>
            <a:r>
              <a:rPr lang="vi-VN" sz="4800" b="1" i="1" dirty="0">
                <a:solidFill>
                  <a:srgbClr val="FF0000"/>
                </a:solidFill>
              </a:rPr>
              <a:t>Xác định cách giải tỏa cảm xúc tiêu cực</a:t>
            </a:r>
            <a:endParaRPr lang="en-US" sz="4800" b="1" i="1" dirty="0">
              <a:solidFill>
                <a:srgbClr val="FF0000"/>
              </a:solidFill>
            </a:endParaRPr>
          </a:p>
        </p:txBody>
      </p:sp>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l="6250" r="5357" b="2403"/>
          <a:stretch/>
        </p:blipFill>
        <p:spPr>
          <a:xfrm>
            <a:off x="10359658" y="2635343"/>
            <a:ext cx="6934200" cy="6520343"/>
          </a:xfrm>
          <a:prstGeom prst="rect">
            <a:avLst/>
          </a:prstGeom>
        </p:spPr>
      </p:pic>
      <p:sp>
        <p:nvSpPr>
          <p:cNvPr id="6" name="Rectangle 5"/>
          <p:cNvSpPr/>
          <p:nvPr/>
        </p:nvSpPr>
        <p:spPr>
          <a:xfrm>
            <a:off x="1003639" y="2166553"/>
            <a:ext cx="9290581" cy="6730048"/>
          </a:xfrm>
          <a:prstGeom prst="rect">
            <a:avLst/>
          </a:prstGeom>
        </p:spPr>
        <p:txBody>
          <a:bodyPr wrap="square">
            <a:spAutoFit/>
          </a:bodyPr>
          <a:lstStyle/>
          <a:p>
            <a:pPr>
              <a:lnSpc>
                <a:spcPct val="150000"/>
              </a:lnSpc>
              <a:spcBef>
                <a:spcPts val="600"/>
              </a:spcBef>
              <a:spcAft>
                <a:spcPts val="1000"/>
              </a:spcAft>
            </a:pPr>
            <a:r>
              <a:rPr lang="en-US" sz="4200" b="1" dirty="0">
                <a:latin typeface="Arial" panose="020B0604020202020204" pitchFamily="34" charset="0"/>
                <a:ea typeface="Calibri" panose="020F0502020204030204" pitchFamily="34" charset="0"/>
                <a:cs typeface="Arial" panose="020B0604020202020204" pitchFamily="34" charset="0"/>
              </a:rPr>
              <a:t>- Cách để </a:t>
            </a:r>
            <a:r>
              <a:rPr lang="en-US" sz="4200" b="1" dirty="0" err="1">
                <a:latin typeface="Arial" panose="020B0604020202020204" pitchFamily="34" charset="0"/>
                <a:ea typeface="Calibri" panose="020F0502020204030204" pitchFamily="34" charset="0"/>
                <a:cs typeface="Arial" panose="020B0604020202020204" pitchFamily="34" charset="0"/>
              </a:rPr>
              <a:t>giải</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tỏa</a:t>
            </a:r>
            <a:r>
              <a:rPr lang="en-US" sz="4200" b="1" dirty="0">
                <a:latin typeface="Arial" panose="020B0604020202020204" pitchFamily="34" charset="0"/>
                <a:ea typeface="Calibri" panose="020F0502020204030204" pitchFamily="34" charset="0"/>
                <a:cs typeface="Arial" panose="020B0604020202020204" pitchFamily="34" charset="0"/>
              </a:rPr>
              <a:t> cảm </a:t>
            </a:r>
            <a:r>
              <a:rPr lang="en-US" sz="4200" b="1" dirty="0" err="1">
                <a:latin typeface="Arial" panose="020B0604020202020204" pitchFamily="34" charset="0"/>
                <a:ea typeface="Calibri" panose="020F0502020204030204" pitchFamily="34" charset="0"/>
                <a:cs typeface="Arial" panose="020B0604020202020204" pitchFamily="34" charset="0"/>
              </a:rPr>
              <a:t>xúc</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tiêu</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cực</a:t>
            </a:r>
            <a:r>
              <a:rPr lang="en-US" sz="4200" b="1"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a:latin typeface="Arial" panose="020B0604020202020204" pitchFamily="34" charset="0"/>
                <a:ea typeface="Calibri" panose="020F0502020204030204" pitchFamily="34" charset="0"/>
                <a:cs typeface="Arial" panose="020B0604020202020204" pitchFamily="34" charset="0"/>
              </a:rPr>
              <a:t>Tâm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với người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trong </a:t>
            </a:r>
            <a:r>
              <a:rPr lang="en-US" sz="4200" dirty="0" err="1">
                <a:latin typeface="Arial" panose="020B0604020202020204" pitchFamily="34" charset="0"/>
                <a:ea typeface="Calibri" panose="020F0502020204030204" pitchFamily="34" charset="0"/>
                <a:cs typeface="Arial" panose="020B0604020202020204" pitchFamily="34" charset="0"/>
              </a:rPr>
              <a:t>gia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bạn </a:t>
            </a:r>
            <a:r>
              <a:rPr lang="en-US" sz="4200" dirty="0" err="1">
                <a:latin typeface="Arial" panose="020B0604020202020204" pitchFamily="34" charset="0"/>
                <a:ea typeface="Calibri" panose="020F0502020204030204" pitchFamily="34" charset="0"/>
                <a:cs typeface="Arial" panose="020B0604020202020204" pitchFamily="34" charset="0"/>
              </a:rPr>
              <a:t>bè</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err="1">
                <a:latin typeface="Arial" panose="020B0604020202020204" pitchFamily="34" charset="0"/>
                <a:ea typeface="Calibri" panose="020F0502020204030204" pitchFamily="34" charset="0"/>
                <a:cs typeface="Arial" panose="020B0604020202020204" pitchFamily="34" charset="0"/>
              </a:rPr>
              <a:t>Hít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thở</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sâu</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a:latin typeface="Arial" panose="020B0604020202020204" pitchFamily="34" charset="0"/>
                <a:ea typeface="Calibri" panose="020F0502020204030204" pitchFamily="34" charset="0"/>
                <a:cs typeface="Arial" panose="020B0604020202020204" pitchFamily="34" charset="0"/>
              </a:rPr>
              <a:t>Đi </a:t>
            </a:r>
            <a:r>
              <a:rPr lang="en-US" sz="4200" dirty="0" err="1">
                <a:latin typeface="Arial" panose="020B0604020202020204" pitchFamily="34" charset="0"/>
                <a:ea typeface="Calibri" panose="020F0502020204030204" pitchFamily="34" charset="0"/>
                <a:cs typeface="Arial" panose="020B0604020202020204" pitchFamily="34" charset="0"/>
              </a:rPr>
              <a:t>dạo</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a:latin typeface="Arial" panose="020B0604020202020204" pitchFamily="34" charset="0"/>
                <a:ea typeface="Calibri" panose="020F0502020204030204" pitchFamily="34" charset="0"/>
                <a:cs typeface="Arial" panose="020B0604020202020204" pitchFamily="34" charset="0"/>
              </a:rPr>
              <a:t>Ngồi </a:t>
            </a:r>
            <a:r>
              <a:rPr lang="en-US" sz="4200" dirty="0" err="1">
                <a:latin typeface="Arial" panose="020B0604020202020204" pitchFamily="34" charset="0"/>
                <a:ea typeface="Calibri" panose="020F0502020204030204" pitchFamily="34" charset="0"/>
                <a:cs typeface="Arial" panose="020B0604020202020204" pitchFamily="34" charset="0"/>
              </a:rPr>
              <a:t>thiền</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3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050">
            <a:off x="2282890" y="1613938"/>
            <a:ext cx="14474928" cy="64181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0946">
            <a:off x="8626187" y="1346966"/>
            <a:ext cx="2278744" cy="68384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61088" y="739371"/>
            <a:ext cx="2875216"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0043" y="739371"/>
            <a:ext cx="2875216" cy="411480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09140" y="5898362"/>
            <a:ext cx="1775039" cy="3890495"/>
          </a:xfrm>
          <a:prstGeom prst="rect">
            <a:avLst/>
          </a:prstGeom>
        </p:spPr>
      </p:pic>
      <p:sp>
        <p:nvSpPr>
          <p:cNvPr id="11" name="TextBox 11"/>
          <p:cNvSpPr txBox="1"/>
          <p:nvPr/>
        </p:nvSpPr>
        <p:spPr>
          <a:xfrm>
            <a:off x="5426612" y="2390086"/>
            <a:ext cx="8677894" cy="1205458"/>
          </a:xfrm>
          <a:prstGeom prst="rect">
            <a:avLst/>
          </a:prstGeom>
        </p:spPr>
        <p:txBody>
          <a:bodyPr wrap="square" lIns="0" tIns="0" rIns="0" bIns="0" rtlCol="0" anchor="t">
            <a:spAutoFit/>
          </a:bodyPr>
          <a:lstStyle/>
          <a:p>
            <a:pPr algn="ctr">
              <a:lnSpc>
                <a:spcPts val="9405"/>
              </a:lnSpc>
            </a:pPr>
            <a:r>
              <a:rPr lang="vi-VN" sz="6400" b="1" dirty="0">
                <a:solidFill>
                  <a:srgbClr val="FF8C72"/>
                </a:solidFill>
                <a:latin typeface="Arial" panose="020B0604020202020204" pitchFamily="34" charset="0"/>
                <a:cs typeface="Arial" panose="020B0604020202020204" pitchFamily="34" charset="0"/>
              </a:rPr>
              <a:t>HƯỚNG DẪN VỀ NHÀ</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14651">
            <a:off x="12861470" y="854813"/>
            <a:ext cx="873433" cy="132589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956312">
            <a:off x="3098834" y="7520197"/>
            <a:ext cx="2626649" cy="1116326"/>
          </a:xfrm>
          <a:prstGeom prst="rect">
            <a:avLst/>
          </a:prstGeom>
        </p:spPr>
      </p:pic>
      <p:pic>
        <p:nvPicPr>
          <p:cNvPr id="14"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7898" y="5067024"/>
            <a:ext cx="2521746" cy="4533475"/>
          </a:xfrm>
          <a:prstGeom prst="rect">
            <a:avLst/>
          </a:prstGeom>
        </p:spPr>
      </p:pic>
      <p:pic>
        <p:nvPicPr>
          <p:cNvPr id="15"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472218" y="183619"/>
            <a:ext cx="1735873" cy="1735873"/>
          </a:xfrm>
          <a:prstGeom prst="rect">
            <a:avLst/>
          </a:prstGeom>
        </p:spPr>
      </p:pic>
      <p:sp>
        <p:nvSpPr>
          <p:cNvPr id="16" name="TextBox 20"/>
          <p:cNvSpPr txBox="1"/>
          <p:nvPr/>
        </p:nvSpPr>
        <p:spPr>
          <a:xfrm>
            <a:off x="3002574" y="3595148"/>
            <a:ext cx="12900038" cy="2987869"/>
          </a:xfrm>
          <a:prstGeom prst="rect">
            <a:avLst/>
          </a:prstGeom>
        </p:spPr>
        <p:txBody>
          <a:bodyPr wrap="square" lIns="0" tIns="0" rIns="0" bIns="0" rtlCol="0" anchor="t">
            <a:spAutoFit/>
          </a:bodyPr>
          <a:lstStyle/>
          <a:p>
            <a:pPr marL="685800" lvl="0" indent="-685800" algn="just">
              <a:lnSpc>
                <a:spcPct val="150000"/>
              </a:lnSpc>
              <a:spcBef>
                <a:spcPct val="0"/>
              </a:spcBef>
              <a:buFont typeface="Wingdings" panose="05000000000000000000" pitchFamily="2" charset="2"/>
              <a:buChar char="ü"/>
            </a:pPr>
            <a:r>
              <a:rPr lang="vi-VN" sz="4500" dirty="0">
                <a:solidFill>
                  <a:schemeClr val="accent5">
                    <a:lumMod val="50000"/>
                  </a:schemeClr>
                </a:solidFill>
              </a:rPr>
              <a:t>Ôn lại kiến thức đã học</a:t>
            </a:r>
          </a:p>
          <a:p>
            <a:pPr marL="685800" lvl="0" indent="-685800" algn="just">
              <a:lnSpc>
                <a:spcPct val="150000"/>
              </a:lnSpc>
              <a:spcBef>
                <a:spcPct val="0"/>
              </a:spcBef>
              <a:buFont typeface="Wingdings" panose="05000000000000000000" pitchFamily="2" charset="2"/>
              <a:buChar char="ü"/>
            </a:pPr>
            <a:r>
              <a:rPr lang="vi-VN" sz="4500" dirty="0">
                <a:solidFill>
                  <a:schemeClr val="accent5">
                    <a:lumMod val="50000"/>
                  </a:schemeClr>
                </a:solidFill>
              </a:rPr>
              <a:t>Đọc trước kiến thức </a:t>
            </a:r>
            <a:r>
              <a:rPr lang="vi-VN" sz="4500" b="1" dirty="0">
                <a:solidFill>
                  <a:schemeClr val="accent5">
                    <a:lumMod val="50000"/>
                  </a:schemeClr>
                </a:solidFill>
              </a:rPr>
              <a:t>tuần 7</a:t>
            </a:r>
            <a:r>
              <a:rPr lang="en-US" sz="4500" b="1" dirty="0">
                <a:solidFill>
                  <a:schemeClr val="accent5">
                    <a:lumMod val="50000"/>
                  </a:schemeClr>
                </a:solidFill>
              </a:rPr>
              <a:t> </a:t>
            </a:r>
            <a:r>
              <a:rPr lang="en-US" sz="4500" b="1" i="1" dirty="0">
                <a:solidFill>
                  <a:schemeClr val="accent5">
                    <a:lumMod val="50000"/>
                  </a:schemeClr>
                </a:solidFill>
              </a:rPr>
              <a:t>- </a:t>
            </a:r>
            <a:r>
              <a:rPr lang="vi-VN" sz="4500" b="1" i="1" dirty="0">
                <a:solidFill>
                  <a:schemeClr val="accent5">
                    <a:lumMod val="50000"/>
                  </a:schemeClr>
                </a:solidFill>
              </a:rPr>
              <a:t>Kiểm soát cảm xúc của bản thân (tiết 2)</a:t>
            </a:r>
          </a:p>
        </p:txBody>
      </p:sp>
    </p:spTree>
    <p:extLst>
      <p:ext uri="{BB962C8B-B14F-4D97-AF65-F5344CB8AC3E}">
        <p14:creationId xmlns:p14="http://schemas.microsoft.com/office/powerpoint/2010/main" val="2260218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118674"/>
          </a:xfrm>
          <a:prstGeom prst="rect">
            <a:avLst/>
          </a:prstGeom>
        </p:spPr>
        <p:txBody>
          <a:bodyPr wrap="square" lIns="0" tIns="0" rIns="0" bIns="0" rtlCol="0" anchor="t">
            <a:spAutoFit/>
          </a:bodyPr>
          <a:lstStyle/>
          <a:p>
            <a:pPr algn="ctr">
              <a:lnSpc>
                <a:spcPct val="150000"/>
              </a:lnSpc>
            </a:pPr>
            <a:r>
              <a:rPr lang="en-US" sz="7200" b="1" dirty="0">
                <a:solidFill>
                  <a:srgbClr val="FF8C72"/>
                </a:solidFill>
                <a:latin typeface="Arial" panose="020B0604020202020204" pitchFamily="34" charset="0"/>
                <a:cs typeface="Arial" panose="020B0604020202020204" pitchFamily="34" charset="0"/>
              </a:rPr>
              <a:t>CẢM ƠN CÁC EM ĐÃ </a:t>
            </a:r>
          </a:p>
          <a:p>
            <a:pPr algn="ctr">
              <a:lnSpc>
                <a:spcPct val="150000"/>
              </a:lnSpc>
            </a:pPr>
            <a:r>
              <a:rPr lang="en-US" sz="7200" b="1" dirty="0">
                <a:solidFill>
                  <a:srgbClr val="FF8C72"/>
                </a:solidFill>
                <a:latin typeface="Arial" panose="020B0604020202020204" pitchFamily="34" charset="0"/>
                <a:cs typeface="Arial" panose="020B0604020202020204" pitchFamily="34" charset="0"/>
              </a:rPr>
              <a:t>LẮNG NGHE BÀI GIẢNG!</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22397785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1" y="708282"/>
            <a:ext cx="15163800" cy="91276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0" y="604169"/>
            <a:ext cx="15544800" cy="9127617"/>
          </a:xfrm>
          <a:prstGeom prst="rect">
            <a:avLst/>
          </a:prstGeom>
        </p:spPr>
      </p:pic>
      <p:sp>
        <p:nvSpPr>
          <p:cNvPr id="5" name="TextBox 5"/>
          <p:cNvSpPr txBox="1"/>
          <p:nvPr/>
        </p:nvSpPr>
        <p:spPr>
          <a:xfrm>
            <a:off x="3864537" y="3584566"/>
            <a:ext cx="11374523" cy="3821559"/>
          </a:xfrm>
          <a:prstGeom prst="rect">
            <a:avLst/>
          </a:prstGeom>
        </p:spPr>
        <p:txBody>
          <a:bodyPr wrap="square" lIns="0" tIns="0" rIns="0" bIns="0" rtlCol="0" anchor="t">
            <a:spAutoFit/>
          </a:bodyPr>
          <a:lstStyle/>
          <a:p>
            <a:pPr algn="ctr">
              <a:lnSpc>
                <a:spcPts val="14917"/>
              </a:lnSpc>
            </a:pPr>
            <a:r>
              <a:rPr lang="vi-VN" sz="8600" b="1" dirty="0">
                <a:solidFill>
                  <a:srgbClr val="FF8C72"/>
                </a:solidFill>
                <a:latin typeface="Arial" panose="020B0604020202020204" pitchFamily="34" charset="0"/>
                <a:cs typeface="Arial" panose="020B0604020202020204" pitchFamily="34" charset="0"/>
              </a:rPr>
              <a:t>KIỂM SOÁT CẢM XÚC CỦA BẢN THÂN</a:t>
            </a:r>
            <a:endParaRPr lang="en-US" sz="8600" b="1" dirty="0">
              <a:solidFill>
                <a:srgbClr val="FF8C72"/>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638" y="6391865"/>
            <a:ext cx="4182557" cy="4020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23835" y="7357384"/>
            <a:ext cx="2779479" cy="353510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803996" y="7357384"/>
            <a:ext cx="1153031" cy="252719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339184" y="3075566"/>
            <a:ext cx="929624" cy="126264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1884" y="3434518"/>
            <a:ext cx="1071461" cy="1625478"/>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22931">
            <a:off x="8301636" y="1402638"/>
            <a:ext cx="1709141" cy="995575"/>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176515" y="-85918"/>
            <a:ext cx="2997277" cy="282118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70934" y="-85918"/>
            <a:ext cx="3358814" cy="3161484"/>
          </a:xfrm>
          <a:prstGeom prst="rect">
            <a:avLst/>
          </a:prstGeom>
        </p:spPr>
      </p:pic>
      <p:sp>
        <p:nvSpPr>
          <p:cNvPr id="14" name="TextBox 14"/>
          <p:cNvSpPr txBox="1"/>
          <p:nvPr/>
        </p:nvSpPr>
        <p:spPr>
          <a:xfrm>
            <a:off x="5145058" y="2540747"/>
            <a:ext cx="8008097" cy="1107996"/>
          </a:xfrm>
          <a:prstGeom prst="rect">
            <a:avLst/>
          </a:prstGeom>
        </p:spPr>
        <p:txBody>
          <a:bodyPr wrap="square" lIns="0" tIns="0" rIns="0" bIns="0" rtlCol="0" anchor="t">
            <a:spAutoFit/>
          </a:bodyPr>
          <a:lstStyle/>
          <a:p>
            <a:pPr algn="ctr"/>
            <a:r>
              <a:rPr lang="vi-VN" sz="7200" b="1" dirty="0">
                <a:solidFill>
                  <a:srgbClr val="82AEAC"/>
                </a:solidFill>
                <a:latin typeface="Arial" panose="020B0604020202020204" pitchFamily="34" charset="0"/>
                <a:cs typeface="Arial" panose="020B0604020202020204" pitchFamily="34" charset="0"/>
              </a:rPr>
              <a:t>Chủ đề 2 – Tuần 6</a:t>
            </a:r>
            <a:endParaRPr lang="en-US" sz="7200" b="1" dirty="0">
              <a:solidFill>
                <a:srgbClr val="82AEAC"/>
              </a:solidFill>
              <a:latin typeface="Arial" panose="020B0604020202020204" pitchFamily="34" charset="0"/>
              <a:cs typeface="Arial" panose="020B0604020202020204" pitchFamily="34" charset="0"/>
            </a:endParaRPr>
          </a:p>
        </p:txBody>
      </p:sp>
      <p:sp>
        <p:nvSpPr>
          <p:cNvPr id="15" name="TextBox 5"/>
          <p:cNvSpPr txBox="1"/>
          <p:nvPr/>
        </p:nvSpPr>
        <p:spPr>
          <a:xfrm>
            <a:off x="7175513" y="7465059"/>
            <a:ext cx="4241774" cy="984885"/>
          </a:xfrm>
          <a:prstGeom prst="rect">
            <a:avLst/>
          </a:prstGeom>
        </p:spPr>
        <p:txBody>
          <a:bodyPr wrap="square" lIns="0" tIns="0" rIns="0" bIns="0" rtlCol="0" anchor="t">
            <a:spAutoFit/>
          </a:bodyPr>
          <a:lstStyle/>
          <a:p>
            <a:pPr algn="ctr"/>
            <a:r>
              <a:rPr lang="vi-VN" sz="6400" b="1" i="1" dirty="0">
                <a:solidFill>
                  <a:srgbClr val="FF8C72"/>
                </a:solidFill>
                <a:latin typeface="Arial" panose="020B0604020202020204" pitchFamily="34" charset="0"/>
                <a:cs typeface="Arial" panose="020B0604020202020204" pitchFamily="34" charset="0"/>
              </a:rPr>
              <a:t>(Tiết 1)</a:t>
            </a:r>
            <a:endParaRPr lang="en-US" sz="6400" b="1" i="1" dirty="0">
              <a:solidFill>
                <a:srgbClr val="FF8C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234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18197" y="9069990"/>
            <a:ext cx="18288000" cy="18869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60401" y="-270347"/>
            <a:ext cx="1071461" cy="162547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44043">
            <a:off x="16905843" y="2113992"/>
            <a:ext cx="706914" cy="143535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510200">
            <a:off x="-658168" y="386068"/>
            <a:ext cx="3096872" cy="801316"/>
          </a:xfrm>
          <a:prstGeom prst="rect">
            <a:avLst/>
          </a:prstGeom>
        </p:spPr>
      </p:pic>
      <p:sp>
        <p:nvSpPr>
          <p:cNvPr id="10" name="TextBox 10"/>
          <p:cNvSpPr txBox="1"/>
          <p:nvPr/>
        </p:nvSpPr>
        <p:spPr>
          <a:xfrm>
            <a:off x="2029704" y="108838"/>
            <a:ext cx="4997525" cy="1205458"/>
          </a:xfrm>
          <a:prstGeom prst="rect">
            <a:avLst/>
          </a:prstGeom>
        </p:spPr>
        <p:txBody>
          <a:bodyPr wrap="square" lIns="0" tIns="0" rIns="0" bIns="0" rtlCol="0" anchor="t">
            <a:spAutoFit/>
          </a:bodyPr>
          <a:lstStyle/>
          <a:p>
            <a:pPr>
              <a:lnSpc>
                <a:spcPts val="9405"/>
              </a:lnSpc>
            </a:pPr>
            <a:r>
              <a:rPr lang="en-US" sz="6400" b="1" dirty="0">
                <a:solidFill>
                  <a:srgbClr val="FF8C72"/>
                </a:solidFill>
                <a:latin typeface="Arial" panose="020B0604020202020204" pitchFamily="34" charset="0"/>
                <a:cs typeface="Arial" panose="020B0604020202020204" pitchFamily="34" charset="0"/>
              </a:rPr>
              <a:t>KHỞI ĐỘNG</a:t>
            </a:r>
          </a:p>
        </p:txBody>
      </p:sp>
      <p:sp>
        <p:nvSpPr>
          <p:cNvPr id="11" name="TextBox 11"/>
          <p:cNvSpPr txBox="1"/>
          <p:nvPr/>
        </p:nvSpPr>
        <p:spPr>
          <a:xfrm>
            <a:off x="1788250" y="1420823"/>
            <a:ext cx="14673403" cy="1200329"/>
          </a:xfrm>
          <a:prstGeom prst="rect">
            <a:avLst/>
          </a:prstGeom>
        </p:spPr>
        <p:txBody>
          <a:bodyPr wrap="square" lIns="0" tIns="0" rIns="0" bIns="0" rtlCol="0" anchor="t">
            <a:spAutoFit/>
          </a:bodyPr>
          <a:lstStyle/>
          <a:p>
            <a:pPr algn="ctr">
              <a:lnSpc>
                <a:spcPct val="150000"/>
              </a:lnSpc>
            </a:pPr>
            <a:r>
              <a:rPr lang="vi-VN" sz="5200" b="1" dirty="0">
                <a:solidFill>
                  <a:schemeClr val="accent5">
                    <a:lumMod val="75000"/>
                  </a:schemeClr>
                </a:solidFill>
              </a:rPr>
              <a:t>Cả lớp tham gia chơi trò chơi: “Hộp cảm xúc”</a:t>
            </a:r>
            <a:endParaRPr lang="vi-VN" sz="5200" dirty="0"/>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876775" y="-2373556"/>
            <a:ext cx="4371633"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52254" y="4955190"/>
            <a:ext cx="301409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22760" y="4955190"/>
            <a:ext cx="2288858" cy="4114800"/>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72200" y="2474798"/>
            <a:ext cx="5905501" cy="4954701"/>
          </a:xfrm>
          <a:prstGeom prst="rect">
            <a:avLst/>
          </a:prstGeom>
        </p:spPr>
      </p:pic>
      <p:sp>
        <p:nvSpPr>
          <p:cNvPr id="4" name="Rectangle 3"/>
          <p:cNvSpPr/>
          <p:nvPr/>
        </p:nvSpPr>
        <p:spPr>
          <a:xfrm>
            <a:off x="2932389" y="7418747"/>
            <a:ext cx="12728164" cy="830997"/>
          </a:xfrm>
          <a:prstGeom prst="rect">
            <a:avLst/>
          </a:prstGeom>
        </p:spPr>
        <p:txBody>
          <a:bodyPr wrap="none">
            <a:spAutoFit/>
          </a:bodyPr>
          <a:lstStyle/>
          <a:p>
            <a:r>
              <a:rPr lang="en-US" sz="4800" i="1" dirty="0" err="1">
                <a:latin typeface="Arial" panose="020B0604020202020204" pitchFamily="34" charset="0"/>
                <a:ea typeface="Calibri" panose="020F0502020204030204" pitchFamily="34" charset="0"/>
                <a:cs typeface="Arial" panose="020B0604020202020204" pitchFamily="34" charset="0"/>
              </a:rPr>
              <a:t>Sau</a:t>
            </a:r>
            <a:r>
              <a:rPr lang="en-US" sz="4800" i="1" dirty="0">
                <a:latin typeface="Arial" panose="020B0604020202020204" pitchFamily="34" charset="0"/>
                <a:ea typeface="Calibri" panose="020F0502020204030204" pitchFamily="34" charset="0"/>
                <a:cs typeface="Arial" panose="020B0604020202020204" pitchFamily="34" charset="0"/>
              </a:rPr>
              <a:t> khi </a:t>
            </a:r>
            <a:r>
              <a:rPr lang="en-US" sz="4800" i="1" dirty="0" err="1">
                <a:latin typeface="Arial" panose="020B0604020202020204" pitchFamily="34" charset="0"/>
                <a:ea typeface="Calibri" panose="020F0502020204030204" pitchFamily="34" charset="0"/>
                <a:cs typeface="Arial" panose="020B0604020202020204" pitchFamily="34" charset="0"/>
              </a:rPr>
              <a:t>viết</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ra</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điều</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đó</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em</a:t>
            </a:r>
            <a:r>
              <a:rPr lang="en-US" sz="4800" i="1" dirty="0">
                <a:latin typeface="Arial" panose="020B0604020202020204" pitchFamily="34" charset="0"/>
                <a:ea typeface="Calibri" panose="020F0502020204030204" pitchFamily="34" charset="0"/>
                <a:cs typeface="Arial" panose="020B0604020202020204" pitchFamily="34" charset="0"/>
              </a:rPr>
              <a:t> cảm thấy thế nào</a:t>
            </a:r>
            <a:r>
              <a:rPr lang="vi-VN" sz="4800" i="1" dirty="0">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19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9250264"/>
            <a:ext cx="18288000" cy="1886918"/>
          </a:xfrm>
          <a:prstGeom prst="rect">
            <a:avLst/>
          </a:prstGeom>
        </p:spPr>
      </p:pic>
      <p:pic>
        <p:nvPicPr>
          <p:cNvPr id="3" name="Picture 3"/>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931"/>
          <a:stretch/>
        </p:blipFill>
        <p:spPr>
          <a:xfrm>
            <a:off x="-20857" y="2239865"/>
            <a:ext cx="2363771" cy="4867703"/>
          </a:xfrm>
          <a:prstGeom prst="rect">
            <a:avLst/>
          </a:prstGeom>
        </p:spPr>
      </p:pic>
      <p:pic>
        <p:nvPicPr>
          <p:cNvPr id="4" name="Picture 4"/>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4931"/>
          <a:stretch/>
        </p:blipFill>
        <p:spPr>
          <a:xfrm>
            <a:off x="15924229" y="2116774"/>
            <a:ext cx="2363771" cy="486770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3050">
            <a:off x="2667503" y="905477"/>
            <a:ext cx="13262160" cy="793321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0946">
            <a:off x="7694213" y="826783"/>
            <a:ext cx="2278744" cy="589625"/>
          </a:xfrm>
          <a:prstGeom prst="rect">
            <a:avLst/>
          </a:prstGeom>
        </p:spPr>
      </p:pic>
      <p:sp>
        <p:nvSpPr>
          <p:cNvPr id="9" name="TextBox 9"/>
          <p:cNvSpPr txBox="1"/>
          <p:nvPr/>
        </p:nvSpPr>
        <p:spPr>
          <a:xfrm>
            <a:off x="5060463" y="1838655"/>
            <a:ext cx="8343672" cy="1090940"/>
          </a:xfrm>
          <a:prstGeom prst="rect">
            <a:avLst/>
          </a:prstGeom>
        </p:spPr>
        <p:txBody>
          <a:bodyPr lIns="0" tIns="0" rIns="0" bIns="0" rtlCol="0" anchor="t">
            <a:spAutoFit/>
          </a:bodyPr>
          <a:lstStyle/>
          <a:p>
            <a:pPr algn="ctr">
              <a:lnSpc>
                <a:spcPts val="9405"/>
              </a:lnSpc>
            </a:pPr>
            <a:r>
              <a:rPr lang="en-US" sz="6400" b="1" dirty="0">
                <a:solidFill>
                  <a:srgbClr val="FF8C72"/>
                </a:solidFill>
                <a:latin typeface="Arial" panose="020B0604020202020204" pitchFamily="34" charset="0"/>
                <a:cs typeface="Arial" panose="020B0604020202020204" pitchFamily="34" charset="0"/>
              </a:rPr>
              <a:t>NỘI DUNG BÀI HỌC</a:t>
            </a:r>
          </a:p>
        </p:txBody>
      </p:sp>
      <p:sp>
        <p:nvSpPr>
          <p:cNvPr id="10" name="TextBox 10"/>
          <p:cNvSpPr txBox="1"/>
          <p:nvPr/>
        </p:nvSpPr>
        <p:spPr>
          <a:xfrm>
            <a:off x="3692036" y="2960438"/>
            <a:ext cx="11390551" cy="4801314"/>
          </a:xfrm>
          <a:prstGeom prst="rect">
            <a:avLst/>
          </a:prstGeom>
        </p:spPr>
        <p:txBody>
          <a:bodyPr wrap="square" lIns="0" tIns="0" rIns="0" bIns="0" rtlCol="0" anchor="t">
            <a:spAutoFit/>
          </a:bodyPr>
          <a:lstStyle/>
          <a:p>
            <a:pPr marL="514350" indent="-514350">
              <a:lnSpc>
                <a:spcPct val="150000"/>
              </a:lnSpc>
              <a:buAutoNum type="arabicPeriod"/>
            </a:pPr>
            <a:r>
              <a:rPr lang="vi-VN"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Tìm</a:t>
            </a:r>
            <a:r>
              <a:rPr lang="en-US" sz="5200" b="1" dirty="0">
                <a:solidFill>
                  <a:schemeClr val="accent5">
                    <a:lumMod val="75000"/>
                  </a:schemeClr>
                </a:solidFill>
                <a:latin typeface="Arial" panose="020B0604020202020204" pitchFamily="34" charset="0"/>
                <a:cs typeface="Arial" panose="020B0604020202020204" pitchFamily="34" charset="0"/>
              </a:rPr>
              <a:t> hiểu </a:t>
            </a:r>
            <a:r>
              <a:rPr lang="en-US" sz="5200" b="1" dirty="0" err="1">
                <a:solidFill>
                  <a:schemeClr val="accent5">
                    <a:lumMod val="75000"/>
                  </a:schemeClr>
                </a:solidFill>
                <a:latin typeface="Arial" panose="020B0604020202020204" pitchFamily="34" charset="0"/>
                <a:cs typeface="Arial" panose="020B0604020202020204" pitchFamily="34" charset="0"/>
              </a:rPr>
              <a:t>biểu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hiện</a:t>
            </a:r>
            <a:r>
              <a:rPr lang="en-US" sz="5200" b="1" dirty="0">
                <a:solidFill>
                  <a:schemeClr val="accent5">
                    <a:lumMod val="75000"/>
                  </a:schemeClr>
                </a:solidFill>
                <a:latin typeface="Arial" panose="020B0604020202020204" pitchFamily="34" charset="0"/>
                <a:cs typeface="Arial" panose="020B0604020202020204" pitchFamily="34" charset="0"/>
              </a:rPr>
              <a:t> của </a:t>
            </a:r>
            <a:r>
              <a:rPr lang="en-US" sz="5200" b="1" dirty="0" err="1">
                <a:solidFill>
                  <a:schemeClr val="accent5">
                    <a:lumMod val="75000"/>
                  </a:schemeClr>
                </a:solidFill>
                <a:latin typeface="Arial" panose="020B0604020202020204" pitchFamily="34" charset="0"/>
                <a:cs typeface="Arial" panose="020B0604020202020204" pitchFamily="34" charset="0"/>
              </a:rPr>
              <a:t>kiểm</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soát</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a:solidFill>
                  <a:schemeClr val="accent5">
                    <a:lumMod val="75000"/>
                  </a:schemeClr>
                </a:solidFill>
                <a:latin typeface="Arial" panose="020B0604020202020204" pitchFamily="34" charset="0"/>
                <a:cs typeface="Arial" panose="020B0604020202020204" pitchFamily="34" charset="0"/>
              </a:rPr>
              <a:t>xúc</a:t>
            </a:r>
            <a:endParaRPr lang="vi-VN" sz="5200" b="1" dirty="0">
              <a:solidFill>
                <a:schemeClr val="accent5">
                  <a:lumMod val="75000"/>
                </a:schemeClr>
              </a:solidFill>
              <a:latin typeface="Arial" panose="020B0604020202020204" pitchFamily="34" charset="0"/>
              <a:cs typeface="Arial" panose="020B0604020202020204" pitchFamily="34" charset="0"/>
            </a:endParaRPr>
          </a:p>
          <a:p>
            <a:pPr marL="514350" indent="-514350">
              <a:lnSpc>
                <a:spcPct val="150000"/>
              </a:lnSpc>
              <a:buAutoNum type="arabicPeriod"/>
            </a:pPr>
            <a:r>
              <a:rPr lang="vi-VN"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Tìm</a:t>
            </a:r>
            <a:r>
              <a:rPr lang="en-US" sz="5200" b="1" dirty="0">
                <a:solidFill>
                  <a:schemeClr val="accent5">
                    <a:lumMod val="75000"/>
                  </a:schemeClr>
                </a:solidFill>
                <a:latin typeface="Arial" panose="020B0604020202020204" pitchFamily="34" charset="0"/>
                <a:cs typeface="Arial" panose="020B0604020202020204" pitchFamily="34" charset="0"/>
              </a:rPr>
              <a:t> hiểu về cách </a:t>
            </a:r>
            <a:r>
              <a:rPr lang="en-US" sz="5200" b="1" dirty="0" err="1">
                <a:solidFill>
                  <a:schemeClr val="accent5">
                    <a:lumMod val="75000"/>
                  </a:schemeClr>
                </a:solidFill>
                <a:latin typeface="Arial" panose="020B0604020202020204" pitchFamily="34" charset="0"/>
                <a:cs typeface="Arial" panose="020B0604020202020204" pitchFamily="34" charset="0"/>
              </a:rPr>
              <a:t>giải</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tỏa</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a:solidFill>
                  <a:schemeClr val="accent5">
                    <a:lumMod val="75000"/>
                  </a:schemeClr>
                </a:solidFill>
                <a:latin typeface="Arial" panose="020B0604020202020204" pitchFamily="34" charset="0"/>
                <a:cs typeface="Arial" panose="020B0604020202020204" pitchFamily="34" charset="0"/>
              </a:rPr>
              <a:t>xúc</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tiêu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cực</a:t>
            </a:r>
            <a:endParaRPr lang="vi-VN" sz="5200" b="1" dirty="0">
              <a:solidFill>
                <a:schemeClr val="accent5">
                  <a:lumMod val="75000"/>
                </a:schemeClr>
              </a:solidFill>
              <a:latin typeface="Arial" panose="020B0604020202020204" pitchFamily="34" charset="0"/>
              <a:cs typeface="Arial" panose="020B0604020202020204" pitchFamily="34" charset="0"/>
            </a:endParaRPr>
          </a:p>
        </p:txBody>
      </p:sp>
      <p:pic>
        <p:nvPicPr>
          <p:cNvPr id="14"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337445" y="7969998"/>
            <a:ext cx="2978867" cy="1995841"/>
          </a:xfrm>
          <a:prstGeom prst="rect">
            <a:avLst/>
          </a:prstGeom>
        </p:spPr>
      </p:pic>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2606108" y="1803982"/>
            <a:ext cx="1790307" cy="895097"/>
          </a:xfrm>
          <a:prstGeom prst="rect">
            <a:avLst/>
          </a:prstGeom>
        </p:spPr>
      </p:pic>
      <p:pic>
        <p:nvPicPr>
          <p:cNvPr id="12"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46364" y="128550"/>
            <a:ext cx="1812439" cy="1812439"/>
          </a:xfrm>
          <a:prstGeom prst="rect">
            <a:avLst/>
          </a:prstGeom>
        </p:spPr>
      </p:pic>
    </p:spTree>
    <p:extLst>
      <p:ext uri="{BB962C8B-B14F-4D97-AF65-F5344CB8AC3E}">
        <p14:creationId xmlns:p14="http://schemas.microsoft.com/office/powerpoint/2010/main" val="390912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1. </a:t>
            </a:r>
            <a:r>
              <a:rPr lang="en-US" sz="4800" b="1" dirty="0" err="1">
                <a:solidFill>
                  <a:schemeClr val="accent5">
                    <a:lumMod val="75000"/>
                  </a:schemeClr>
                </a:solidFill>
                <a:latin typeface="Arial" panose="020B0604020202020204" pitchFamily="34" charset="0"/>
                <a:cs typeface="Arial" panose="020B0604020202020204" pitchFamily="34" charset="0"/>
              </a:rPr>
              <a:t>Tìm</a:t>
            </a:r>
            <a:r>
              <a:rPr lang="en-US" sz="4800" b="1" dirty="0">
                <a:solidFill>
                  <a:schemeClr val="accent5">
                    <a:lumMod val="75000"/>
                  </a:schemeClr>
                </a:solidFill>
                <a:latin typeface="Arial" panose="020B0604020202020204" pitchFamily="34" charset="0"/>
                <a:cs typeface="Arial" panose="020B0604020202020204" pitchFamily="34" charset="0"/>
              </a:rPr>
              <a:t> 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4" name="TextBox 3"/>
          <p:cNvSpPr txBox="1"/>
          <p:nvPr/>
        </p:nvSpPr>
        <p:spPr>
          <a:xfrm>
            <a:off x="6415874" y="1227892"/>
            <a:ext cx="5506636" cy="784830"/>
          </a:xfrm>
          <a:prstGeom prst="rect">
            <a:avLst/>
          </a:prstGeom>
          <a:noFill/>
        </p:spPr>
        <p:txBody>
          <a:bodyPr wrap="none" rtlCol="0">
            <a:spAutoFit/>
          </a:bodyPr>
          <a:lstStyle/>
          <a:p>
            <a:r>
              <a:rPr lang="vi-VN" sz="4500" b="1" dirty="0">
                <a:solidFill>
                  <a:srgbClr val="FF0000"/>
                </a:solidFill>
              </a:rPr>
              <a:t>THẢO LUẬN NHÓM</a:t>
            </a:r>
            <a:endParaRPr lang="en-US" sz="4500" b="1" dirty="0">
              <a:solidFill>
                <a:srgbClr val="FF0000"/>
              </a:solidFill>
            </a:endParaRPr>
          </a:p>
        </p:txBody>
      </p:sp>
      <p:sp>
        <p:nvSpPr>
          <p:cNvPr id="5" name="Rectangle 4"/>
          <p:cNvSpPr/>
          <p:nvPr/>
        </p:nvSpPr>
        <p:spPr>
          <a:xfrm>
            <a:off x="1850708" y="1943100"/>
            <a:ext cx="14311931" cy="1002710"/>
          </a:xfrm>
          <a:prstGeom prst="rect">
            <a:avLst/>
          </a:prstGeom>
        </p:spPr>
        <p:txBody>
          <a:bodyPr wrap="none">
            <a:spAutoFit/>
          </a:bodyPr>
          <a:lstStyle/>
          <a:p>
            <a:pPr>
              <a:lnSpc>
                <a:spcPct val="150000"/>
              </a:lnSpc>
              <a:spcBef>
                <a:spcPts val="600"/>
              </a:spcBef>
              <a:spcAft>
                <a:spcPts val="1000"/>
              </a:spcAft>
            </a:pPr>
            <a:r>
              <a:rPr lang="vi-VN" sz="4500" b="1" dirty="0">
                <a:latin typeface="Arial" panose="020B0604020202020204" pitchFamily="34" charset="0"/>
                <a:ea typeface="Calibri" panose="020F0502020204030204" pitchFamily="34" charset="0"/>
                <a:cs typeface="Arial" panose="020B0604020202020204" pitchFamily="34" charset="0"/>
              </a:rPr>
              <a:t>Đ</a:t>
            </a:r>
            <a:r>
              <a:rPr lang="en-US" sz="4500" b="1" dirty="0" err="1">
                <a:latin typeface="Arial" panose="020B0604020202020204" pitchFamily="34" charset="0"/>
                <a:ea typeface="Calibri" panose="020F0502020204030204" pitchFamily="34" charset="0"/>
                <a:cs typeface="Arial" panose="020B0604020202020204" pitchFamily="34" charset="0"/>
              </a:rPr>
              <a:t>ọc</a:t>
            </a:r>
            <a:r>
              <a:rPr lang="en-US" sz="4500" b="1" dirty="0">
                <a:latin typeface="Arial" panose="020B0604020202020204" pitchFamily="34" charset="0"/>
                <a:ea typeface="Calibri" panose="020F0502020204030204" pitchFamily="34" charset="0"/>
                <a:cs typeface="Arial" panose="020B0604020202020204" pitchFamily="34" charset="0"/>
              </a:rPr>
              <a:t> trường hợp </a:t>
            </a:r>
            <a:r>
              <a:rPr lang="vi-VN" sz="4500" b="1" dirty="0">
                <a:latin typeface="Arial" panose="020B0604020202020204" pitchFamily="34" charset="0"/>
                <a:ea typeface="Calibri" panose="020F0502020204030204" pitchFamily="34" charset="0"/>
                <a:cs typeface="Arial" panose="020B0604020202020204" pitchFamily="34" charset="0"/>
              </a:rPr>
              <a:t>SGK/tr</a:t>
            </a:r>
            <a:r>
              <a:rPr lang="en-US" sz="4500" b="1" dirty="0">
                <a:latin typeface="Arial" panose="020B0604020202020204" pitchFamily="34" charset="0"/>
                <a:ea typeface="Calibri" panose="020F0502020204030204" pitchFamily="34" charset="0"/>
                <a:cs typeface="Arial" panose="020B0604020202020204" pitchFamily="34" charset="0"/>
              </a:rPr>
              <a:t>16 </a:t>
            </a:r>
            <a:r>
              <a:rPr lang="vi-VN" sz="4500" b="1" dirty="0">
                <a:latin typeface="Arial" panose="020B0604020202020204" pitchFamily="34" charset="0"/>
                <a:ea typeface="Calibri" panose="020F0502020204030204" pitchFamily="34" charset="0"/>
                <a:cs typeface="Arial" panose="020B0604020202020204" pitchFamily="34" charset="0"/>
              </a:rPr>
              <a:t>và </a:t>
            </a:r>
            <a:r>
              <a:rPr lang="en-US" sz="4500" b="1" dirty="0" err="1">
                <a:latin typeface="Arial" panose="020B0604020202020204" pitchFamily="34" charset="0"/>
                <a:ea typeface="Calibri" panose="020F0502020204030204" pitchFamily="34" charset="0"/>
                <a:cs typeface="Arial" panose="020B0604020202020204" pitchFamily="34" charset="0"/>
              </a:rPr>
              <a:t>thảo</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luận</a:t>
            </a:r>
            <a:r>
              <a:rPr lang="en-US" sz="4500" b="1" dirty="0">
                <a:latin typeface="Arial" panose="020B0604020202020204" pitchFamily="34" charset="0"/>
                <a:ea typeface="Calibri" panose="020F0502020204030204" pitchFamily="34" charset="0"/>
                <a:cs typeface="Arial" panose="020B0604020202020204" pitchFamily="34" charset="0"/>
              </a:rPr>
              <a:t> các câu hỏi:</a:t>
            </a:r>
            <a:endParaRPr lang="en-US" sz="45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07310" y="3099032"/>
            <a:ext cx="10833397" cy="6458178"/>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pPr>
            <a:r>
              <a:rPr lang="en-US" sz="4300" dirty="0">
                <a:latin typeface="Arial" panose="020B0604020202020204" pitchFamily="34" charset="0"/>
                <a:ea typeface="Calibri" panose="020F0502020204030204" pitchFamily="34" charset="0"/>
                <a:cs typeface="Arial" panose="020B0604020202020204" pitchFamily="34" charset="0"/>
              </a:rPr>
              <a:t>Long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cảm thấy thế nào khi bị </a:t>
            </a:r>
            <a:r>
              <a:rPr lang="en-US" sz="4300" dirty="0" err="1">
                <a:latin typeface="Arial" panose="020B0604020202020204" pitchFamily="34" charset="0"/>
                <a:ea typeface="Calibri" panose="020F0502020204030204" pitchFamily="34" charset="0"/>
                <a:cs typeface="Arial" panose="020B0604020202020204" pitchFamily="34" charset="0"/>
              </a:rPr>
              <a:t>nước</a:t>
            </a:r>
            <a:r>
              <a:rPr lang="en-US" sz="4300" dirty="0">
                <a:latin typeface="Arial" panose="020B0604020202020204" pitchFamily="34" charset="0"/>
                <a:ea typeface="Calibri" panose="020F0502020204030204" pitchFamily="34" charset="0"/>
                <a:cs typeface="Arial" panose="020B0604020202020204" pitchFamily="34" charset="0"/>
              </a:rPr>
              <a:t> làm </a:t>
            </a:r>
            <a:r>
              <a:rPr lang="en-US" sz="4300" dirty="0" err="1">
                <a:latin typeface="Arial" panose="020B0604020202020204" pitchFamily="34" charset="0"/>
                <a:ea typeface="Calibri" panose="020F0502020204030204" pitchFamily="34" charset="0"/>
                <a:cs typeface="Arial" panose="020B0604020202020204" pitchFamily="34" charset="0"/>
              </a:rPr>
              <a:t>ướt</a:t>
            </a:r>
            <a:r>
              <a:rPr lang="en-US" sz="4300" dirty="0">
                <a:latin typeface="Arial" panose="020B0604020202020204" pitchFamily="34" charset="0"/>
                <a:ea typeface="Calibri" panose="020F0502020204030204" pitchFamily="34" charset="0"/>
                <a:cs typeface="Arial" panose="020B0604020202020204" pitchFamily="34" charset="0"/>
              </a:rPr>
              <a:t> hết </a:t>
            </a:r>
            <a:r>
              <a:rPr lang="en-US" sz="4300" dirty="0" err="1">
                <a:latin typeface="Arial" panose="020B0604020202020204" pitchFamily="34" charset="0"/>
                <a:ea typeface="Calibri" panose="020F0502020204030204" pitchFamily="34" charset="0"/>
                <a:cs typeface="Arial" panose="020B0604020202020204" pitchFamily="34" charset="0"/>
              </a:rPr>
              <a:t>tóc</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quần</a:t>
            </a:r>
            <a:r>
              <a:rPr lang="en-US" sz="4300" dirty="0">
                <a:latin typeface="Arial" panose="020B0604020202020204" pitchFamily="34" charset="0"/>
                <a:ea typeface="Calibri" panose="020F0502020204030204" pitchFamily="34" charset="0"/>
                <a:cs typeface="Arial" panose="020B0604020202020204" pitchFamily="34" charset="0"/>
              </a:rPr>
              <a:t> áo?</a:t>
            </a:r>
          </a:p>
          <a:p>
            <a:pPr marL="685800" indent="-685800" algn="just">
              <a:lnSpc>
                <a:spcPct val="150000"/>
              </a:lnSpc>
              <a:spcBef>
                <a:spcPts val="600"/>
              </a:spcBef>
              <a:spcAft>
                <a:spcPts val="1000"/>
              </a:spcAft>
              <a:buFont typeface="Wingdings" panose="05000000000000000000" pitchFamily="2" charset="2"/>
              <a:buChar char="v"/>
            </a:pPr>
            <a:r>
              <a:rPr lang="en-US" sz="4300" dirty="0">
                <a:latin typeface="Arial" panose="020B0604020202020204" pitchFamily="34" charset="0"/>
                <a:ea typeface="Calibri" panose="020F0502020204030204" pitchFamily="34" charset="0"/>
                <a:cs typeface="Arial" panose="020B0604020202020204" pitchFamily="34" charset="0"/>
              </a:rPr>
              <a:t>Cách 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mỗi bạn Long,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trong trường hợp này </a:t>
            </a:r>
            <a:r>
              <a:rPr lang="en-US" sz="4300" dirty="0" err="1">
                <a:latin typeface="Arial" panose="020B0604020202020204" pitchFamily="34" charset="0"/>
                <a:ea typeface="Calibri" panose="020F0502020204030204" pitchFamily="34" charset="0"/>
                <a:cs typeface="Arial" panose="020B0604020202020204" pitchFamily="34" charset="0"/>
              </a:rPr>
              <a:t>ra</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p>
          <a:p>
            <a:pPr marL="685800" indent="-685800" algn="just">
              <a:lnSpc>
                <a:spcPct val="150000"/>
              </a:lnSpc>
              <a:spcBef>
                <a:spcPts val="600"/>
              </a:spcBef>
              <a:spcAft>
                <a:spcPts val="1000"/>
              </a:spcAft>
              <a:buFont typeface="Wingdings" panose="05000000000000000000" pitchFamily="2" charset="2"/>
              <a:buChar char="v"/>
            </a:pPr>
            <a:r>
              <a:rPr lang="en-US" sz="4300" dirty="0" err="1">
                <a:latin typeface="Arial" panose="020B0604020202020204" pitchFamily="34" charset="0"/>
                <a:ea typeface="Calibri" panose="020F0502020204030204" pitchFamily="34" charset="0"/>
                <a:cs typeface="Arial" panose="020B0604020202020204" pitchFamily="34" charset="0"/>
              </a:rPr>
              <a:t>Em</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đồng</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tình</a:t>
            </a:r>
            <a:r>
              <a:rPr lang="en-US" sz="4300" dirty="0">
                <a:latin typeface="Arial" panose="020B0604020202020204" pitchFamily="34" charset="0"/>
                <a:ea typeface="Calibri" panose="020F0502020204030204" pitchFamily="34" charset="0"/>
                <a:cs typeface="Arial" panose="020B0604020202020204" pitchFamily="34" charset="0"/>
              </a:rPr>
              <a:t> với cách 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bạn nào? Vì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endParaRPr lang="en-US" sz="4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92000" y="3467403"/>
            <a:ext cx="5774435" cy="4871188"/>
          </a:xfrm>
          <a:prstGeom prst="rect">
            <a:avLst/>
          </a:prstGeom>
        </p:spPr>
      </p:pic>
    </p:spTree>
    <p:extLst>
      <p:ext uri="{BB962C8B-B14F-4D97-AF65-F5344CB8AC3E}">
        <p14:creationId xmlns:p14="http://schemas.microsoft.com/office/powerpoint/2010/main" val="3543137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1. </a:t>
            </a:r>
            <a:r>
              <a:rPr lang="en-US" sz="4800" b="1" dirty="0" err="1">
                <a:solidFill>
                  <a:schemeClr val="accent5">
                    <a:lumMod val="75000"/>
                  </a:schemeClr>
                </a:solidFill>
                <a:latin typeface="Arial" panose="020B0604020202020204" pitchFamily="34" charset="0"/>
                <a:cs typeface="Arial" panose="020B0604020202020204" pitchFamily="34" charset="0"/>
              </a:rPr>
              <a:t>Tìm</a:t>
            </a:r>
            <a:r>
              <a:rPr lang="en-US" sz="4800" b="1" dirty="0">
                <a:solidFill>
                  <a:schemeClr val="accent5">
                    <a:lumMod val="75000"/>
                  </a:schemeClr>
                </a:solidFill>
                <a:latin typeface="Arial" panose="020B0604020202020204" pitchFamily="34" charset="0"/>
                <a:cs typeface="Arial" panose="020B0604020202020204" pitchFamily="34" charset="0"/>
              </a:rPr>
              <a:t> 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6" name="Rectangle 5"/>
          <p:cNvSpPr/>
          <p:nvPr/>
        </p:nvSpPr>
        <p:spPr>
          <a:xfrm>
            <a:off x="1880278" y="1112854"/>
            <a:ext cx="14922329" cy="5115375"/>
          </a:xfrm>
          <a:prstGeom prst="rect">
            <a:avLst/>
          </a:prstGeom>
        </p:spPr>
        <p:txBody>
          <a:bodyPr wrap="square">
            <a:spAutoFit/>
          </a:bodyPr>
          <a:lstStyle/>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cảm thấy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p>
          <a:p>
            <a:pPr marL="1028700" lvl="1" indent="-571500" algn="just">
              <a:lnSpc>
                <a:spcPct val="130000"/>
              </a:lnSpc>
              <a:spcBef>
                <a:spcPts val="600"/>
              </a:spcBef>
              <a:spcAft>
                <a:spcPts val="1000"/>
              </a:spcAft>
              <a:buFont typeface="Wingdings" panose="05000000000000000000" pitchFamily="2" charset="2"/>
              <a:buChar char="§"/>
            </a:pPr>
            <a:r>
              <a:rPr lang="en-US" sz="4500" b="1" dirty="0">
                <a:latin typeface="Arial" panose="020B0604020202020204" pitchFamily="34" charset="0"/>
                <a:ea typeface="Calibri" panose="020F0502020204030204" pitchFamily="34" charset="0"/>
                <a:cs typeface="Arial" panose="020B0604020202020204" pitchFamily="34" charset="0"/>
              </a:rPr>
              <a:t>Long: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chạy lên </a:t>
            </a:r>
            <a:r>
              <a:rPr lang="en-US" sz="4500" dirty="0" err="1">
                <a:latin typeface="Arial" panose="020B0604020202020204" pitchFamily="34" charset="0"/>
                <a:ea typeface="Calibri" panose="020F0502020204030204" pitchFamily="34" charset="0"/>
                <a:cs typeface="Arial" panose="020B0604020202020204" pitchFamily="34" charset="0"/>
              </a:rPr>
              <a:t>giằng</a:t>
            </a:r>
            <a:r>
              <a:rPr lang="en-US" sz="4500" dirty="0">
                <a:latin typeface="Arial" panose="020B0604020202020204" pitchFamily="34" charset="0"/>
                <a:ea typeface="Calibri" panose="020F0502020204030204" pitchFamily="34" charset="0"/>
                <a:cs typeface="Arial" panose="020B0604020202020204" pitchFamily="34" charset="0"/>
              </a:rPr>
              <a:t> lấy </a:t>
            </a:r>
            <a:r>
              <a:rPr lang="en-US" sz="4500" dirty="0" err="1">
                <a:latin typeface="Arial" panose="020B0604020202020204" pitchFamily="34" charset="0"/>
                <a:ea typeface="Calibri" panose="020F0502020204030204" pitchFamily="34" charset="0"/>
                <a:cs typeface="Arial" panose="020B0604020202020204" pitchFamily="34" charset="0"/>
              </a:rPr>
              <a:t>chiếc</a:t>
            </a:r>
            <a:r>
              <a:rPr lang="en-US" sz="4500" dirty="0">
                <a:latin typeface="Arial" panose="020B0604020202020204" pitchFamily="34" charset="0"/>
                <a:ea typeface="Calibri" panose="020F0502020204030204" pitchFamily="34" charset="0"/>
                <a:cs typeface="Arial" panose="020B0604020202020204" pitchFamily="34" charset="0"/>
              </a:rPr>
              <a:t> ca, </a:t>
            </a:r>
            <a:r>
              <a:rPr lang="en-US" sz="4500" dirty="0" err="1">
                <a:latin typeface="Arial" panose="020B0604020202020204" pitchFamily="34" charset="0"/>
                <a:ea typeface="Calibri" panose="020F0502020204030204" pitchFamily="34" charset="0"/>
                <a:cs typeface="Arial" panose="020B0604020202020204" pitchFamily="34" charset="0"/>
              </a:rPr>
              <a:t>vứt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mạnh</a:t>
            </a:r>
            <a:r>
              <a:rPr lang="en-US" sz="4500" dirty="0">
                <a:latin typeface="Arial" panose="020B0604020202020204" pitchFamily="34" charset="0"/>
                <a:ea typeface="Calibri" panose="020F0502020204030204" pitchFamily="34" charset="0"/>
                <a:cs typeface="Arial" panose="020B0604020202020204" pitchFamily="34" charset="0"/>
              </a:rPr>
              <a:t> xuống đất.</a:t>
            </a:r>
          </a:p>
          <a:p>
            <a:pPr marL="1028700" lvl="1" indent="-571500" algn="just">
              <a:lnSpc>
                <a:spcPct val="130000"/>
              </a:lnSpc>
              <a:spcBef>
                <a:spcPts val="600"/>
              </a:spcBef>
              <a:spcAft>
                <a:spcPts val="1000"/>
              </a:spcAft>
              <a:buFont typeface="Wingdings" panose="05000000000000000000" pitchFamily="2" charset="2"/>
              <a:buChar char="§"/>
            </a:pPr>
            <a:r>
              <a:rPr lang="en-US" sz="4500" b="1" dirty="0" err="1">
                <a:latin typeface="Arial" panose="020B0604020202020204" pitchFamily="34" charset="0"/>
                <a:ea typeface="Calibri" panose="020F0502020204030204" pitchFamily="34" charset="0"/>
                <a:cs typeface="Arial" panose="020B0604020202020204" pitchFamily="34" charset="0"/>
              </a:rPr>
              <a:t>Kiên</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Ngăn</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nén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p:txBody>
      </p:sp>
      <p:sp>
        <p:nvSpPr>
          <p:cNvPr id="2" name="Rectangle 1"/>
          <p:cNvSpPr/>
          <p:nvPr/>
        </p:nvSpPr>
        <p:spPr>
          <a:xfrm>
            <a:off x="1871179" y="6354668"/>
            <a:ext cx="14862989" cy="3208571"/>
          </a:xfrm>
          <a:prstGeom prst="rect">
            <a:avLst/>
          </a:prstGeom>
        </p:spPr>
        <p:txBody>
          <a:bodyPr wrap="square">
            <a:spAutoFit/>
          </a:bodyPr>
          <a:lstStyle/>
          <a:p>
            <a:pPr algn="just">
              <a:lnSpc>
                <a:spcPct val="150000"/>
              </a:lnSpc>
              <a:spcBef>
                <a:spcPts val="600"/>
              </a:spcBef>
              <a:spcAft>
                <a:spcPts val="10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Đ</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ồng</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cách thể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cảm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xúc</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của bạn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Kiên</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dirty="0">
                <a:latin typeface="Arial" panose="020B0604020202020204" pitchFamily="34" charset="0"/>
                <a:ea typeface="Calibri" panose="020F0502020204030204" pitchFamily="34" charset="0"/>
                <a:cs typeface="Arial" panose="020B0604020202020204" pitchFamily="34" charset="0"/>
              </a:rPr>
              <a:t>cách </a:t>
            </a:r>
            <a:r>
              <a:rPr lang="en-US" sz="4500" dirty="0" err="1">
                <a:latin typeface="Arial" panose="020B0604020202020204" pitchFamily="34" charset="0"/>
                <a:ea typeface="Calibri" panose="020F0502020204030204" pitchFamily="34" charset="0"/>
                <a:cs typeface="Arial" panose="020B0604020202020204" pitchFamily="34" charset="0"/>
              </a:rPr>
              <a:t>xử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tĩnh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khiến</a:t>
            </a:r>
            <a:r>
              <a:rPr lang="en-US" sz="4500" dirty="0">
                <a:latin typeface="Arial" panose="020B0604020202020204" pitchFamily="34" charset="0"/>
                <a:ea typeface="Calibri" panose="020F0502020204030204" pitchFamily="34" charset="0"/>
                <a:cs typeface="Arial" panose="020B0604020202020204" pitchFamily="34" charset="0"/>
              </a:rPr>
              <a:t> Minh </a:t>
            </a:r>
            <a:r>
              <a:rPr lang="en-US" sz="4500" dirty="0" err="1">
                <a:latin typeface="Arial" panose="020B0604020202020204" pitchFamily="34" charset="0"/>
                <a:ea typeface="Calibri" panose="020F0502020204030204" pitchFamily="34" charset="0"/>
                <a:cs typeface="Arial" panose="020B0604020202020204" pitchFamily="34" charset="0"/>
              </a:rPr>
              <a:t>hối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hận</a:t>
            </a:r>
            <a:r>
              <a:rPr lang="en-US" sz="4500" dirty="0">
                <a:latin typeface="Arial" panose="020B0604020202020204" pitchFamily="34" charset="0"/>
                <a:ea typeface="Calibri" panose="020F0502020204030204" pitchFamily="34" charset="0"/>
                <a:cs typeface="Arial" panose="020B0604020202020204" pitchFamily="34" charset="0"/>
              </a:rPr>
              <a:t> về </a:t>
            </a:r>
            <a:r>
              <a:rPr lang="en-US" sz="4500" dirty="0" err="1">
                <a:latin typeface="Arial" panose="020B0604020202020204" pitchFamily="34" charset="0"/>
                <a:ea typeface="Calibri" panose="020F0502020204030204" pitchFamily="34" charset="0"/>
                <a:cs typeface="Arial" panose="020B0604020202020204" pitchFamily="34" charset="0"/>
              </a:rPr>
              <a:t>hành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của mình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mâu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thuẫn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được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giải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quyết</a:t>
            </a:r>
            <a:r>
              <a:rPr lang="en-US" sz="4500" dirty="0">
                <a:latin typeface="Arial" panose="020B0604020202020204" pitchFamily="34" charset="0"/>
                <a:ea typeface="Calibri" panose="020F0502020204030204" pitchFamily="34" charset="0"/>
                <a:cs typeface="Arial" panose="020B0604020202020204" pitchFamily="34" charset="0"/>
              </a:rPr>
              <a:t> nhanh </a:t>
            </a:r>
            <a:r>
              <a:rPr lang="en-US" sz="4500" dirty="0" err="1">
                <a:latin typeface="Arial" panose="020B0604020202020204" pitchFamily="34" charset="0"/>
                <a:ea typeface="Calibri" panose="020F0502020204030204" pitchFamily="34" charset="0"/>
                <a:cs typeface="Arial" panose="020B0604020202020204" pitchFamily="34" charset="0"/>
              </a:rPr>
              <a:t>chóng</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1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2142726" y="2539776"/>
            <a:ext cx="12401464" cy="5286062"/>
          </a:xfrm>
          <a:prstGeom prst="rect">
            <a:avLst/>
          </a:prstGeom>
        </p:spPr>
        <p:txBody>
          <a:bodyPr wrap="square">
            <a:spAutoFit/>
          </a:bodyPr>
          <a:lstStyle/>
          <a:p>
            <a:pPr algn="just">
              <a:lnSpc>
                <a:spcPct val="150000"/>
              </a:lnSpc>
            </a:pPr>
            <a:r>
              <a:rPr lang="vi-VN" sz="4500" dirty="0">
                <a:latin typeface="Arial" panose="020B0604020202020204" pitchFamily="34" charset="0"/>
                <a:ea typeface="Calibri" panose="020F0502020204030204" pitchFamily="34" charset="0"/>
                <a:cs typeface="Arial" panose="020B0604020202020204" pitchFamily="34" charset="0"/>
              </a:rPr>
              <a:t>	</a:t>
            </a:r>
            <a:r>
              <a:rPr lang="en-US" sz="4500" dirty="0">
                <a:latin typeface="Arial" panose="020B0604020202020204" pitchFamily="34" charset="0"/>
                <a:ea typeface="Calibri" panose="020F0502020204030204" pitchFamily="34" charset="0"/>
                <a:cs typeface="Arial" panose="020B0604020202020204" pitchFamily="34" charset="0"/>
              </a:rPr>
              <a:t>Trong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một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chịu </a:t>
            </a:r>
            <a:r>
              <a:rPr lang="en-US" sz="4500" dirty="0" err="1">
                <a:latin typeface="Arial" panose="020B0604020202020204" pitchFamily="34" charset="0"/>
                <a:ea typeface="Calibri" panose="020F0502020204030204" pitchFamily="34" charset="0"/>
                <a:cs typeface="Arial" panose="020B0604020202020204" pitchFamily="34" charset="0"/>
              </a:rPr>
              <a:t>sự</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tác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như nhau nhưng cách thể </a:t>
            </a:r>
            <a:r>
              <a:rPr lang="en-US" sz="4500" dirty="0" err="1">
                <a:latin typeface="Arial" panose="020B0604020202020204" pitchFamily="34" charset="0"/>
                <a:ea typeface="Calibri" panose="020F0502020204030204" pitchFamily="34" charset="0"/>
                <a:cs typeface="Arial" panose="020B0604020202020204" pitchFamily="34" charset="0"/>
              </a:rPr>
              <a:t>hiệ</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lại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khác nhau.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thái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là </a:t>
            </a:r>
            <a:r>
              <a:rPr lang="en-US" sz="4500" dirty="0" err="1">
                <a:latin typeface="Arial" panose="020B0604020202020204" pitchFamily="34" charset="0"/>
                <a:ea typeface="Calibri" panose="020F0502020204030204" pitchFamily="34" charset="0"/>
                <a:cs typeface="Arial" panose="020B0604020202020204" pitchFamily="34" charset="0"/>
              </a:rPr>
              <a:t>biểu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của người có </a:t>
            </a:r>
            <a:r>
              <a:rPr lang="en-US" sz="4500" dirty="0" err="1">
                <a:latin typeface="Arial" panose="020B0604020202020204" pitchFamily="34" charset="0"/>
                <a:ea typeface="Calibri" panose="020F0502020204030204" pitchFamily="34" charset="0"/>
                <a:cs typeface="Arial" panose="020B0604020202020204" pitchFamily="34" charset="0"/>
              </a:rPr>
              <a:t>kĩ</a:t>
            </a:r>
            <a:r>
              <a:rPr lang="en-US" sz="4500" dirty="0">
                <a:latin typeface="Arial" panose="020B0604020202020204" pitchFamily="34" charset="0"/>
                <a:ea typeface="Calibri" panose="020F0502020204030204" pitchFamily="34" charset="0"/>
                <a:cs typeface="Arial" panose="020B0604020202020204" pitchFamily="34" charset="0"/>
              </a:rPr>
              <a:t> năng </a:t>
            </a:r>
            <a:r>
              <a:rPr lang="en-US" sz="4500" dirty="0" err="1">
                <a:latin typeface="Arial" panose="020B0604020202020204" pitchFamily="34" charset="0"/>
                <a:ea typeface="Calibri" panose="020F0502020204030204" pitchFamily="34" charset="0"/>
                <a:cs typeface="Arial" panose="020B0604020202020204" pitchFamily="34" charset="0"/>
              </a:rPr>
              <a:t>kiểm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soát</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1982173" y="2711762"/>
            <a:ext cx="12639190" cy="5286062"/>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	</a:t>
            </a:r>
            <a:r>
              <a:rPr lang="vi-VN" sz="4500" b="1" dirty="0">
                <a:solidFill>
                  <a:srgbClr val="FF0000"/>
                </a:solidFill>
                <a:ea typeface="Calibri" panose="020F0502020204030204" pitchFamily="34" charset="0"/>
                <a:cs typeface="Arial" panose="020B0604020202020204" pitchFamily="34" charset="0"/>
              </a:rPr>
              <a:t>Kĩ năng kiểm soát cảm xúc </a:t>
            </a:r>
            <a:r>
              <a:rPr lang="vi-VN" sz="4500" dirty="0">
                <a:ea typeface="Calibri" panose="020F0502020204030204" pitchFamily="34" charset="0"/>
                <a:cs typeface="Arial" panose="020B0604020202020204" pitchFamily="34" charset="0"/>
              </a:rPr>
              <a:t>là khả năng của cá nhân nhận biết được cảm xúc của bản thân tại một thời điểm nào đó, biết điều chỉnh cảm xúc và biết thể hiện cảm xúc của bản thân một cách phù hợp với tình huống, hoàn cảnh, đối tượng.</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45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2. Tìm hiểu về cách giải tỏa cảm xúc tiêu cực</a:t>
            </a:r>
          </a:p>
        </p:txBody>
      </p:sp>
      <p:sp>
        <p:nvSpPr>
          <p:cNvPr id="4" name="TextBox 3"/>
          <p:cNvSpPr txBox="1"/>
          <p:nvPr/>
        </p:nvSpPr>
        <p:spPr>
          <a:xfrm>
            <a:off x="1931097" y="944261"/>
            <a:ext cx="14047497" cy="2308324"/>
          </a:xfrm>
          <a:prstGeom prst="rect">
            <a:avLst/>
          </a:prstGeom>
          <a:noFill/>
        </p:spPr>
        <p:txBody>
          <a:bodyPr wrap="square" rtlCol="0">
            <a:spAutoFit/>
          </a:bodyPr>
          <a:lstStyle/>
          <a:p>
            <a:pPr algn="just">
              <a:lnSpc>
                <a:spcPct val="150000"/>
              </a:lnSpc>
            </a:pPr>
            <a:r>
              <a:rPr lang="vi-VN" sz="4800" b="1" i="1" dirty="0">
                <a:solidFill>
                  <a:srgbClr val="FF0000"/>
                </a:solidFill>
              </a:rPr>
              <a:t>Chia sẻ về cách em thường dùng để giải tỏa cảm xúc tiêu cực</a:t>
            </a:r>
            <a:endParaRPr lang="en-US" sz="4800" b="1" i="1" dirty="0">
              <a:solidFill>
                <a:srgbClr val="FF0000"/>
              </a:solidFill>
            </a:endParaRPr>
          </a:p>
        </p:txBody>
      </p:sp>
      <p:grpSp>
        <p:nvGrpSpPr>
          <p:cNvPr id="9" name="Group 8"/>
          <p:cNvGrpSpPr/>
          <p:nvPr/>
        </p:nvGrpSpPr>
        <p:grpSpPr>
          <a:xfrm>
            <a:off x="1007833" y="3619500"/>
            <a:ext cx="1447800" cy="1407985"/>
            <a:chOff x="2286000" y="3924300"/>
            <a:chExt cx="1447800" cy="1407985"/>
          </a:xfrm>
        </p:grpSpPr>
        <p:pic>
          <p:nvPicPr>
            <p:cNvPr id="10"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86000" y="3924300"/>
              <a:ext cx="1447800" cy="1407985"/>
            </a:xfrm>
            <a:prstGeom prst="rect">
              <a:avLst/>
            </a:prstGeom>
          </p:spPr>
        </p:pic>
        <p:sp>
          <p:nvSpPr>
            <p:cNvPr id="5" name="TextBox 4"/>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1</a:t>
              </a:r>
              <a:endParaRPr lang="en-US" sz="5200" b="1" dirty="0">
                <a:solidFill>
                  <a:schemeClr val="bg1"/>
                </a:solidFill>
              </a:endParaRPr>
            </a:p>
          </p:txBody>
        </p:sp>
      </p:grpSp>
      <p:sp>
        <p:nvSpPr>
          <p:cNvPr id="12" name="Rectangle 11"/>
          <p:cNvSpPr/>
          <p:nvPr/>
        </p:nvSpPr>
        <p:spPr>
          <a:xfrm>
            <a:off x="2750594" y="3240880"/>
            <a:ext cx="14240259" cy="2169825"/>
          </a:xfrm>
          <a:prstGeom prst="rect">
            <a:avLst/>
          </a:prstGeom>
        </p:spPr>
        <p:txBody>
          <a:bodyPr wrap="square">
            <a:spAutoFit/>
          </a:bodyPr>
          <a:lstStyle/>
          <a:p>
            <a:pPr algn="just">
              <a:lnSpc>
                <a:spcPct val="150000"/>
              </a:lnSpc>
            </a:pPr>
            <a:r>
              <a:rPr lang="en-US" sz="4500" dirty="0" err="1">
                <a:latin typeface="Arial" panose="020B0604020202020204" pitchFamily="34" charset="0"/>
                <a:ea typeface="Calibri" panose="020F0502020204030204" pitchFamily="34" charset="0"/>
                <a:cs typeface="Arial" panose="020B0604020202020204" pitchFamily="34" charset="0"/>
              </a:rPr>
              <a:t>Em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thường</a:t>
            </a:r>
            <a:r>
              <a:rPr lang="en-US" sz="4500" dirty="0">
                <a:latin typeface="Arial" panose="020B0604020202020204" pitchFamily="34" charset="0"/>
                <a:ea typeface="Calibri" panose="020F0502020204030204" pitchFamily="34" charset="0"/>
                <a:cs typeface="Arial" panose="020B0604020202020204" pitchFamily="34" charset="0"/>
              </a:rPr>
              <a:t> có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tiêu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đau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khổ</a:t>
            </a:r>
            <a:r>
              <a:rPr lang="en-US" sz="4500" dirty="0">
                <a:latin typeface="Arial" panose="020B0604020202020204" pitchFamily="34" charset="0"/>
                <a:ea typeface="Calibri" panose="020F0502020204030204" pitchFamily="34" charset="0"/>
                <a:cs typeface="Arial" panose="020B0604020202020204" pitchFamily="34" charset="0"/>
              </a:rPr>
              <a:t>, lo </a:t>
            </a:r>
            <a:r>
              <a:rPr lang="en-US" sz="4500" dirty="0" err="1">
                <a:latin typeface="Arial" panose="020B0604020202020204" pitchFamily="34" charset="0"/>
                <a:ea typeface="Calibri" panose="020F0502020204030204" pitchFamily="34" charset="0"/>
                <a:cs typeface="Arial" panose="020B0604020202020204" pitchFamily="34" charset="0"/>
              </a:rPr>
              <a:t>buồn</a:t>
            </a:r>
            <a:r>
              <a:rPr lang="en-US" sz="4500" dirty="0">
                <a:latin typeface="Arial" panose="020B0604020202020204" pitchFamily="34" charset="0"/>
                <a:ea typeface="Calibri" panose="020F0502020204030204" pitchFamily="34" charset="0"/>
                <a:cs typeface="Arial" panose="020B0604020202020204" pitchFamily="34" charset="0"/>
              </a:rPr>
              <a:t>,…) trong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như thế nào?</a:t>
            </a:r>
            <a:endParaRPr lang="en-US" sz="4500" dirty="0">
              <a:latin typeface="Arial" panose="020B0604020202020204" pitchFamily="34" charset="0"/>
              <a:cs typeface="Arial" panose="020B0604020202020204" pitchFamily="34" charset="0"/>
            </a:endParaRPr>
          </a:p>
        </p:txBody>
      </p:sp>
      <p:grpSp>
        <p:nvGrpSpPr>
          <p:cNvPr id="15" name="Group 14"/>
          <p:cNvGrpSpPr/>
          <p:nvPr/>
        </p:nvGrpSpPr>
        <p:grpSpPr>
          <a:xfrm>
            <a:off x="1862081" y="6000663"/>
            <a:ext cx="1447800" cy="1407985"/>
            <a:chOff x="2286000" y="3924300"/>
            <a:chExt cx="1447800" cy="1407985"/>
          </a:xfrm>
        </p:grpSpPr>
        <p:pic>
          <p:nvPicPr>
            <p:cNvPr id="16"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86000" y="3924300"/>
              <a:ext cx="1447800" cy="1407985"/>
            </a:xfrm>
            <a:prstGeom prst="rect">
              <a:avLst/>
            </a:prstGeom>
          </p:spPr>
        </p:pic>
        <p:sp>
          <p:nvSpPr>
            <p:cNvPr id="17" name="TextBox 16"/>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2</a:t>
              </a:r>
              <a:endParaRPr lang="en-US" sz="5200" b="1" dirty="0">
                <a:solidFill>
                  <a:schemeClr val="bg1"/>
                </a:solidFill>
              </a:endParaRPr>
            </a:p>
          </p:txBody>
        </p:sp>
      </p:grpSp>
      <p:sp>
        <p:nvSpPr>
          <p:cNvPr id="20" name="Rectangle 19"/>
          <p:cNvSpPr/>
          <p:nvPr/>
        </p:nvSpPr>
        <p:spPr>
          <a:xfrm>
            <a:off x="3604842" y="5622043"/>
            <a:ext cx="13386011"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Cảm xúc tiêu cực ảnh hưởng như thế nào đến bản thân em và những người xung quanh?</a:t>
            </a:r>
            <a:endParaRPr lang="en-US" sz="4500" dirty="0">
              <a:latin typeface="Arial" panose="020B0604020202020204" pitchFamily="34" charset="0"/>
              <a:cs typeface="Arial" panose="020B0604020202020204" pitchFamily="34" charset="0"/>
            </a:endParaRPr>
          </a:p>
        </p:txBody>
      </p:sp>
      <p:grpSp>
        <p:nvGrpSpPr>
          <p:cNvPr id="21" name="Group 20"/>
          <p:cNvGrpSpPr/>
          <p:nvPr/>
        </p:nvGrpSpPr>
        <p:grpSpPr>
          <a:xfrm>
            <a:off x="2501374" y="8254671"/>
            <a:ext cx="1447800" cy="1407985"/>
            <a:chOff x="2286000" y="3924300"/>
            <a:chExt cx="1447800" cy="1407985"/>
          </a:xfrm>
        </p:grpSpPr>
        <p:pic>
          <p:nvPicPr>
            <p:cNvPr id="22"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86000" y="3924300"/>
              <a:ext cx="1447800" cy="1407985"/>
            </a:xfrm>
            <a:prstGeom prst="rect">
              <a:avLst/>
            </a:prstGeom>
          </p:spPr>
        </p:pic>
        <p:sp>
          <p:nvSpPr>
            <p:cNvPr id="23" name="TextBox 22"/>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3</a:t>
              </a:r>
              <a:endParaRPr lang="en-US" sz="5200" b="1" dirty="0">
                <a:solidFill>
                  <a:schemeClr val="bg1"/>
                </a:solidFill>
              </a:endParaRPr>
            </a:p>
          </p:txBody>
        </p:sp>
      </p:grpSp>
      <p:sp>
        <p:nvSpPr>
          <p:cNvPr id="24" name="Rectangle 23"/>
          <p:cNvSpPr/>
          <p:nvPr/>
        </p:nvSpPr>
        <p:spPr>
          <a:xfrm>
            <a:off x="4244136" y="7876051"/>
            <a:ext cx="12746718"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Em thường sử dụng những cách nào để giải tỏa cảm xúc tiêu cực?</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56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549</Words>
  <Application>Microsoft Office PowerPoint</Application>
  <PresentationFormat>Custom</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NHATMINH</dc:creator>
  <cp:lastModifiedBy>NHATMINH</cp:lastModifiedBy>
  <cp:revision>10</cp:revision>
  <dcterms:created xsi:type="dcterms:W3CDTF">2006-08-16T00:00:00Z</dcterms:created>
  <dcterms:modified xsi:type="dcterms:W3CDTF">2024-10-06T09:09:40Z</dcterms:modified>
  <dc:identifier>DAEswOIwa4E</dc:identifier>
</cp:coreProperties>
</file>