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tiff" ContentType="image/tiff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9"/>
  </p:notesMasterIdLst>
  <p:handoutMasterIdLst>
    <p:handoutMasterId r:id="rId50"/>
  </p:handoutMasterIdLst>
  <p:sldIdLst>
    <p:sldId id="271" r:id="rId2"/>
    <p:sldId id="256" r:id="rId3"/>
    <p:sldId id="279" r:id="rId4"/>
    <p:sldId id="436" r:id="rId5"/>
    <p:sldId id="437" r:id="rId6"/>
    <p:sldId id="438" r:id="rId7"/>
    <p:sldId id="439" r:id="rId8"/>
    <p:sldId id="440" r:id="rId9"/>
    <p:sldId id="441" r:id="rId10"/>
    <p:sldId id="444" r:id="rId11"/>
    <p:sldId id="360" r:id="rId12"/>
    <p:sldId id="445" r:id="rId13"/>
    <p:sldId id="446" r:id="rId14"/>
    <p:sldId id="447" r:id="rId15"/>
    <p:sldId id="448" r:id="rId16"/>
    <p:sldId id="449" r:id="rId17"/>
    <p:sldId id="450" r:id="rId18"/>
    <p:sldId id="451" r:id="rId19"/>
    <p:sldId id="452" r:id="rId20"/>
    <p:sldId id="453" r:id="rId21"/>
    <p:sldId id="316" r:id="rId22"/>
    <p:sldId id="347" r:id="rId23"/>
    <p:sldId id="362" r:id="rId24"/>
    <p:sldId id="365" r:id="rId25"/>
    <p:sldId id="367" r:id="rId26"/>
    <p:sldId id="368" r:id="rId27"/>
    <p:sldId id="454" r:id="rId28"/>
    <p:sldId id="455" r:id="rId29"/>
    <p:sldId id="283" r:id="rId30"/>
    <p:sldId id="370" r:id="rId31"/>
    <p:sldId id="373" r:id="rId32"/>
    <p:sldId id="497" r:id="rId33"/>
    <p:sldId id="498" r:id="rId34"/>
    <p:sldId id="456" r:id="rId35"/>
    <p:sldId id="457" r:id="rId36"/>
    <p:sldId id="458" r:id="rId37"/>
    <p:sldId id="459" r:id="rId38"/>
    <p:sldId id="460" r:id="rId39"/>
    <p:sldId id="461" r:id="rId40"/>
    <p:sldId id="462" r:id="rId41"/>
    <p:sldId id="298" r:id="rId42"/>
    <p:sldId id="531" r:id="rId43"/>
    <p:sldId id="391" r:id="rId44"/>
    <p:sldId id="533" r:id="rId45"/>
    <p:sldId id="314" r:id="rId46"/>
    <p:sldId id="330" r:id="rId47"/>
    <p:sldId id="350" r:id="rId4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94" userDrawn="1">
          <p15:clr>
            <a:srgbClr val="A4A3A4"/>
          </p15:clr>
        </p15:guide>
        <p15:guide id="2" pos="38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A1F5"/>
    <a:srgbClr val="BC7AF9"/>
    <a:srgbClr val="F8FF95"/>
    <a:srgbClr val="A6FF96"/>
    <a:srgbClr val="FFF8C9"/>
    <a:srgbClr val="DFCCFB"/>
    <a:srgbClr val="D0BFFF"/>
    <a:srgbClr val="BEADFA"/>
    <a:srgbClr val="FAF8ED"/>
    <a:srgbClr val="99B0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DA37D80-6434-44D0-A028-1B22A696006F}" styleName="浅色样式 3 - 强调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755" autoAdjust="0"/>
    <p:restoredTop sz="94660"/>
  </p:normalViewPr>
  <p:slideViewPr>
    <p:cSldViewPr snapToGrid="0" showGuides="1">
      <p:cViewPr varScale="1">
        <p:scale>
          <a:sx n="89" d="100"/>
          <a:sy n="89" d="100"/>
        </p:scale>
        <p:origin x="150" y="78"/>
      </p:cViewPr>
      <p:guideLst>
        <p:guide orient="horz" pos="2294"/>
        <p:guide pos="383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6C064A-D61B-4B21-B757-51A9B82445B8}" type="datetimeFigureOut">
              <a:rPr lang="en-US" smtClean="0"/>
              <a:t>17/6/2024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305E07-67EA-4042-A3F6-853A8AD8D2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17/6/2024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17/6/2024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17/6/2024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17/6/2024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17/6/2024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17/6/2024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17/6/2024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17/6/2024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17/6/2024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17/6/2024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17/6/2024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17/6/2024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17/6/2024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1.jpe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0.jpeg"/><Relationship Id="rId5" Type="http://schemas.openxmlformats.org/officeDocument/2006/relationships/image" Target="../media/image19.png"/><Relationship Id="rId4" Type="http://schemas.openxmlformats.org/officeDocument/2006/relationships/notesSlide" Target="../notesSlides/notesSlide20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1.jpe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9.png"/><Relationship Id="rId5" Type="http://schemas.openxmlformats.org/officeDocument/2006/relationships/image" Target="../media/image20.jpeg"/><Relationship Id="rId4" Type="http://schemas.openxmlformats.org/officeDocument/2006/relationships/notesSlide" Target="../notesSlides/notesSlide2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1.jpe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22.jpeg"/><Relationship Id="rId5" Type="http://schemas.openxmlformats.org/officeDocument/2006/relationships/image" Target="../media/image19.png"/><Relationship Id="rId4" Type="http://schemas.openxmlformats.org/officeDocument/2006/relationships/notesSlide" Target="../notesSlides/notesSlide2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23.jpe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19.png"/><Relationship Id="rId5" Type="http://schemas.openxmlformats.org/officeDocument/2006/relationships/image" Target="../media/image22.jpeg"/><Relationship Id="rId4" Type="http://schemas.openxmlformats.org/officeDocument/2006/relationships/notesSlide" Target="../notesSlides/notesSlide23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4.jpeg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19.png"/><Relationship Id="rId5" Type="http://schemas.openxmlformats.org/officeDocument/2006/relationships/image" Target="../media/image23.jpeg"/><Relationship Id="rId4" Type="http://schemas.openxmlformats.org/officeDocument/2006/relationships/notesSlide" Target="../notesSlides/notesSlide24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5.png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6" Type="http://schemas.openxmlformats.org/officeDocument/2006/relationships/image" Target="../media/image24.jpeg"/><Relationship Id="rId5" Type="http://schemas.openxmlformats.org/officeDocument/2006/relationships/image" Target="../media/image19.png"/><Relationship Id="rId4" Type="http://schemas.openxmlformats.org/officeDocument/2006/relationships/notesSlide" Target="../notesSlides/notesSlide2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6.jpeg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6" Type="http://schemas.openxmlformats.org/officeDocument/2006/relationships/image" Target="../media/image19.png"/><Relationship Id="rId5" Type="http://schemas.openxmlformats.org/officeDocument/2006/relationships/image" Target="../media/image25.png"/><Relationship Id="rId4" Type="http://schemas.openxmlformats.org/officeDocument/2006/relationships/notesSlide" Target="../notesSlides/notesSlide2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6" Type="http://schemas.openxmlformats.org/officeDocument/2006/relationships/image" Target="../media/image19.png"/><Relationship Id="rId5" Type="http://schemas.openxmlformats.org/officeDocument/2006/relationships/image" Target="../media/image26.jpeg"/><Relationship Id="rId4" Type="http://schemas.openxmlformats.org/officeDocument/2006/relationships/notesSlide" Target="../notesSlides/notesSlide27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p3"/><Relationship Id="rId3" Type="http://schemas.microsoft.com/office/2007/relationships/media" Target="../media/media2.mp3"/><Relationship Id="rId7" Type="http://schemas.microsoft.com/office/2007/relationships/media" Target="../media/media4.mp3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audio" Target="../media/media3.mp3"/><Relationship Id="rId11" Type="http://schemas.openxmlformats.org/officeDocument/2006/relationships/image" Target="../media/image19.png"/><Relationship Id="rId5" Type="http://schemas.microsoft.com/office/2007/relationships/media" Target="../media/media3.mp3"/><Relationship Id="rId10" Type="http://schemas.openxmlformats.org/officeDocument/2006/relationships/notesSlide" Target="../notesSlides/notesSlide28.xml"/><Relationship Id="rId4" Type="http://schemas.openxmlformats.org/officeDocument/2006/relationships/audio" Target="../media/media2.mp3"/><Relationship Id="rId9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audio" Target="../media/media8.mp3"/><Relationship Id="rId3" Type="http://schemas.microsoft.com/office/2007/relationships/media" Target="../media/media6.mp3"/><Relationship Id="rId7" Type="http://schemas.microsoft.com/office/2007/relationships/media" Target="../media/media8.mp3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audio" Target="../media/media7.mp3"/><Relationship Id="rId11" Type="http://schemas.openxmlformats.org/officeDocument/2006/relationships/image" Target="../media/image19.png"/><Relationship Id="rId5" Type="http://schemas.microsoft.com/office/2007/relationships/media" Target="../media/media7.mp3"/><Relationship Id="rId10" Type="http://schemas.openxmlformats.org/officeDocument/2006/relationships/notesSlide" Target="../notesSlides/notesSlide29.xml"/><Relationship Id="rId4" Type="http://schemas.openxmlformats.org/officeDocument/2006/relationships/audio" Target="../media/media6.mp3"/><Relationship Id="rId9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GI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microsoft.com/office/2007/relationships/media" Target="../media/media10.mp3"/><Relationship Id="rId7" Type="http://schemas.openxmlformats.org/officeDocument/2006/relationships/notesSlide" Target="../notesSlides/notesSlide40.xml"/><Relationship Id="rId2" Type="http://schemas.microsoft.com/office/2007/relationships/media" Target="../media/media9.mp3"/><Relationship Id="rId1" Type="http://schemas.openxmlformats.org/officeDocument/2006/relationships/audio" Target="NULL" TargetMode="External"/><Relationship Id="rId6" Type="http://schemas.openxmlformats.org/officeDocument/2006/relationships/slideLayout" Target="../slideLayouts/slideLayout2.xml"/><Relationship Id="rId5" Type="http://schemas.openxmlformats.org/officeDocument/2006/relationships/audio" Target="../media/media11.mp3"/><Relationship Id="rId4" Type="http://schemas.microsoft.com/office/2007/relationships/media" Target="../media/media11.mp3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2.mp3"/><Relationship Id="rId1" Type="http://schemas.microsoft.com/office/2007/relationships/media" Target="../media/media12.mp3"/><Relationship Id="rId6" Type="http://schemas.openxmlformats.org/officeDocument/2006/relationships/image" Target="../media/image19.png"/><Relationship Id="rId5" Type="http://schemas.openxmlformats.org/officeDocument/2006/relationships/audio" Target="../media/audio2.wav"/><Relationship Id="rId4" Type="http://schemas.openxmlformats.org/officeDocument/2006/relationships/notesSlide" Target="../notesSlides/notesSlide4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0.png"/><Relationship Id="rId2" Type="http://schemas.openxmlformats.org/officeDocument/2006/relationships/audio" Target="../media/media13.mp3"/><Relationship Id="rId1" Type="http://schemas.microsoft.com/office/2007/relationships/media" Target="../media/media13.mp3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10" Type="http://schemas.openxmlformats.org/officeDocument/2006/relationships/image" Target="../media/image19.png"/><Relationship Id="rId4" Type="http://schemas.openxmlformats.org/officeDocument/2006/relationships/notesSlide" Target="../notesSlides/notesSlide43.xml"/><Relationship Id="rId9" Type="http://schemas.openxmlformats.org/officeDocument/2006/relationships/image" Target="../media/image32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tif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32" name="Round Single Corner Rectangle 31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" name="Round Single Corner Rectangle 32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4" name="Round Single Corner Rectangle 33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487067" y="208434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7880372" y="127154"/>
            <a:ext cx="4132696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OPTION 1</a:t>
            </a:r>
          </a:p>
        </p:txBody>
      </p:sp>
      <p:graphicFrame>
        <p:nvGraphicFramePr>
          <p:cNvPr id="6" name="Table 5"/>
          <p:cNvGraphicFramePr/>
          <p:nvPr/>
        </p:nvGraphicFramePr>
        <p:xfrm>
          <a:off x="1574800" y="1394460"/>
          <a:ext cx="8978265" cy="18402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81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81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481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9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3247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4818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818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4818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74803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74882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747712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748188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92011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5400"/>
                        <a:t>O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5400"/>
                        <a:t>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5400"/>
                        <a:t>C</a:t>
                      </a: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5400"/>
                        <a:t>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5400"/>
                        <a:t>S</a:t>
                      </a: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5400"/>
                        <a:t>U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5400"/>
                        <a:t>C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5400"/>
                        <a:t>R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5400"/>
                        <a:t>N</a:t>
                      </a:r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5400"/>
                        <a:t>O</a:t>
                      </a: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5400"/>
                        <a:t>T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5400"/>
                        <a:t>I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011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sz="54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sz="54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sz="54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5400" b="1">
                          <a:solidFill>
                            <a:schemeClr val="bg1"/>
                          </a:solidFill>
                        </a:rPr>
                        <a:t>I</a:t>
                      </a: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5400" b="1">
                          <a:solidFill>
                            <a:schemeClr val="bg1"/>
                          </a:solidFill>
                        </a:rPr>
                        <a:t>E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5400" b="1">
                          <a:solidFill>
                            <a:schemeClr val="bg1"/>
                          </a:solidFill>
                        </a:rPr>
                        <a:t>T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5400" b="1">
                          <a:solidFill>
                            <a:schemeClr val="bg1"/>
                          </a:solidFill>
                        </a:rPr>
                        <a:t>S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sz="54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sz="54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sz="54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sz="54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sz="540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8" name="Table 17"/>
          <p:cNvGraphicFramePr/>
          <p:nvPr/>
        </p:nvGraphicFramePr>
        <p:xfrm>
          <a:off x="1574800" y="3893820"/>
          <a:ext cx="8978265" cy="18402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81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81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480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483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4803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4834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803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4834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74818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74866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747712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748188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92011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5400"/>
                        <a:t>C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5400"/>
                        <a:t>O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5400"/>
                        <a:t>N</a:t>
                      </a: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5400"/>
                        <a:t>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5400"/>
                        <a:t>T</a:t>
                      </a: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5400"/>
                        <a:t>R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5400"/>
                        <a:t>U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5400"/>
                        <a:t>C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5400"/>
                        <a:t>T</a:t>
                      </a:r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5400"/>
                        <a:t>I</a:t>
                      </a: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5400"/>
                        <a:t>O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5400"/>
                        <a:t>N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011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sz="54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sz="54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sz="54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5400" b="1">
                          <a:solidFill>
                            <a:schemeClr val="bg1"/>
                          </a:solidFill>
                        </a:rPr>
                        <a:t>S</a:t>
                      </a: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5400" b="1">
                          <a:solidFill>
                            <a:schemeClr val="bg1"/>
                          </a:solidFill>
                        </a:rPr>
                        <a:t>I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5400" b="1">
                          <a:solidFill>
                            <a:schemeClr val="bg1"/>
                          </a:solidFill>
                        </a:rPr>
                        <a:t>T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5400" b="1">
                          <a:solidFill>
                            <a:schemeClr val="bg1"/>
                          </a:solidFill>
                        </a:rPr>
                        <a:t>E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sz="54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sz="54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sz="54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sz="54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sz="540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9" name="Right Arrow 18"/>
          <p:cNvSpPr/>
          <p:nvPr/>
        </p:nvSpPr>
        <p:spPr>
          <a:xfrm>
            <a:off x="407670" y="3977005"/>
            <a:ext cx="848360" cy="678815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s 3"/>
          <p:cNvSpPr/>
          <p:nvPr/>
        </p:nvSpPr>
        <p:spPr>
          <a:xfrm>
            <a:off x="18415" y="989330"/>
            <a:ext cx="12141200" cy="6007735"/>
          </a:xfrm>
          <a:prstGeom prst="rect">
            <a:avLst/>
          </a:prstGeom>
          <a:gradFill flip="none">
            <a:gsLst>
              <a:gs pos="0">
                <a:srgbClr val="B6FFFA"/>
              </a:gs>
              <a:gs pos="41000">
                <a:srgbClr val="98E4FF"/>
              </a:gs>
              <a:gs pos="75000">
                <a:srgbClr val="7FB3FF"/>
              </a:gs>
              <a:gs pos="100000">
                <a:srgbClr val="687EFF"/>
              </a:gs>
            </a:gsLst>
            <a:lin ang="492000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1" name="Group 30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32" name="Round Single Corner Rectangle 31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" name="Round Single Corner Rectangle 32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4" name="Round Single Corner Rectangle 33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8" name="Content Placeholder 7" descr="Beauty-and-the-beast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595880" y="1275080"/>
            <a:ext cx="6342380" cy="35687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87067" y="208434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706370" y="4738370"/>
            <a:ext cx="597281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EMOJI/PICTURES QUIZ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7880372" y="127154"/>
            <a:ext cx="4132696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OPTION 2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s 3"/>
          <p:cNvSpPr/>
          <p:nvPr/>
        </p:nvSpPr>
        <p:spPr>
          <a:xfrm>
            <a:off x="18415" y="855345"/>
            <a:ext cx="12141200" cy="6141720"/>
          </a:xfrm>
          <a:prstGeom prst="rect">
            <a:avLst/>
          </a:prstGeom>
          <a:gradFill flip="none">
            <a:gsLst>
              <a:gs pos="0">
                <a:srgbClr val="B6FFFA"/>
              </a:gs>
              <a:gs pos="41000">
                <a:srgbClr val="98E4FF"/>
              </a:gs>
              <a:gs pos="75000">
                <a:srgbClr val="7FB3FF"/>
              </a:gs>
              <a:gs pos="100000">
                <a:srgbClr val="687EFF"/>
              </a:gs>
            </a:gsLst>
            <a:lin ang="492000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1" name="Group 30"/>
          <p:cNvGrpSpPr/>
          <p:nvPr/>
        </p:nvGrpSpPr>
        <p:grpSpPr>
          <a:xfrm>
            <a:off x="-1270" y="-7620"/>
            <a:ext cx="12192000" cy="862965"/>
            <a:chOff x="7620" y="-7620"/>
            <a:chExt cx="12192000" cy="1083309"/>
          </a:xfrm>
        </p:grpSpPr>
        <p:sp>
          <p:nvSpPr>
            <p:cNvPr id="32" name="Round Single Corner Rectangle 31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" name="Round Single Corner Rectangle 32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4" name="Round Single Corner Rectangle 33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8" name="Content Placeholder 7" descr="Beauty-and-the-beast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59080" y="2874645"/>
            <a:ext cx="3499485" cy="196913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87067" y="17934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7880372" y="25554"/>
            <a:ext cx="4132696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OPTION 2</a:t>
            </a:r>
          </a:p>
        </p:txBody>
      </p:sp>
      <p:sp>
        <p:nvSpPr>
          <p:cNvPr id="2" name="TextBox 20"/>
          <p:cNvSpPr txBox="1"/>
          <p:nvPr/>
        </p:nvSpPr>
        <p:spPr>
          <a:xfrm>
            <a:off x="4945380" y="670560"/>
            <a:ext cx="6885305" cy="35128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just">
              <a:lnSpc>
                <a:spcPct val="200000"/>
              </a:lnSpc>
            </a:pPr>
            <a:r>
              <a:rPr lang="en-US" sz="3200" b="1" dirty="0"/>
              <a:t>- </a:t>
            </a:r>
            <a:r>
              <a:rPr lang="en-US" sz="3200" dirty="0"/>
              <a:t>Each round, one student from each team stands up.</a:t>
            </a:r>
          </a:p>
          <a:p>
            <a:pPr>
              <a:lnSpc>
                <a:spcPct val="200000"/>
              </a:lnSpc>
            </a:pPr>
            <a:r>
              <a:rPr lang="en-US" sz="3200" dirty="0"/>
              <a:t>- There are some emojis/pictures.</a:t>
            </a:r>
          </a:p>
          <a:p>
            <a:pPr>
              <a:lnSpc>
                <a:spcPct val="200000"/>
              </a:lnSpc>
            </a:pPr>
            <a:r>
              <a:rPr lang="en-US" sz="3200" dirty="0"/>
              <a:t>- Try to guess the secret word from the emojis/pictures and make a sentence using that word.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B6FFFA"/>
            </a:gs>
            <a:gs pos="27000">
              <a:srgbClr val="98E4FF"/>
            </a:gs>
            <a:gs pos="83000">
              <a:srgbClr val="7FB3FF"/>
            </a:gs>
            <a:gs pos="100000">
              <a:srgbClr val="687E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/>
          <p:cNvGrpSpPr/>
          <p:nvPr/>
        </p:nvGrpSpPr>
        <p:grpSpPr>
          <a:xfrm>
            <a:off x="-1270" y="-7620"/>
            <a:ext cx="12192000" cy="862965"/>
            <a:chOff x="7620" y="-7620"/>
            <a:chExt cx="12192000" cy="1083309"/>
          </a:xfrm>
        </p:grpSpPr>
        <p:sp>
          <p:nvSpPr>
            <p:cNvPr id="32" name="Round Single Corner Rectangle 31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" name="Round Single Corner Rectangle 32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4" name="Round Single Corner Rectangle 33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487067" y="17934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7880372" y="25554"/>
            <a:ext cx="4132696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OPTION 2</a:t>
            </a:r>
          </a:p>
        </p:txBody>
      </p:sp>
      <p:sp>
        <p:nvSpPr>
          <p:cNvPr id="2" name="TextBox 20"/>
          <p:cNvSpPr txBox="1"/>
          <p:nvPr/>
        </p:nvSpPr>
        <p:spPr>
          <a:xfrm>
            <a:off x="3769360" y="1686560"/>
            <a:ext cx="5005705" cy="23444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just">
              <a:lnSpc>
                <a:spcPct val="200000"/>
              </a:lnSpc>
            </a:pPr>
            <a:r>
              <a:rPr lang="en-US" sz="8800" b="1" dirty="0">
                <a:solidFill>
                  <a:srgbClr val="FF0000"/>
                </a:solidFill>
              </a:rPr>
              <a:t>EXAMPLE: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B6FFFA"/>
            </a:gs>
            <a:gs pos="27000">
              <a:srgbClr val="98E4FF"/>
            </a:gs>
            <a:gs pos="83000">
              <a:srgbClr val="7FB3FF"/>
            </a:gs>
            <a:gs pos="100000">
              <a:srgbClr val="687E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/>
          <p:cNvGrpSpPr/>
          <p:nvPr/>
        </p:nvGrpSpPr>
        <p:grpSpPr>
          <a:xfrm>
            <a:off x="-1270" y="-7620"/>
            <a:ext cx="12192000" cy="862965"/>
            <a:chOff x="7620" y="-7620"/>
            <a:chExt cx="12192000" cy="1083309"/>
          </a:xfrm>
        </p:grpSpPr>
        <p:sp>
          <p:nvSpPr>
            <p:cNvPr id="32" name="Round Single Corner Rectangle 31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" name="Round Single Corner Rectangle 32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4" name="Round Single Corner Rectangle 33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487067" y="17934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7880372" y="25554"/>
            <a:ext cx="4132696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OPTION 2</a:t>
            </a:r>
          </a:p>
        </p:txBody>
      </p:sp>
      <p:sp>
        <p:nvSpPr>
          <p:cNvPr id="9" name="Text Box 8"/>
          <p:cNvSpPr txBox="1"/>
          <p:nvPr/>
        </p:nvSpPr>
        <p:spPr>
          <a:xfrm>
            <a:off x="3028950" y="1538605"/>
            <a:ext cx="3228975" cy="2646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6600"/>
              <a:t>🚌</a:t>
            </a:r>
          </a:p>
        </p:txBody>
      </p:sp>
      <p:pic>
        <p:nvPicPr>
          <p:cNvPr id="10" name="Content Placeholder 9" descr="10867024_0"/>
          <p:cNvPicPr>
            <a:picLocks noGrp="1" noChangeAspect="1"/>
          </p:cNvPicPr>
          <p:nvPr>
            <p:ph idx="1"/>
          </p:nvPr>
        </p:nvPicPr>
        <p:blipFill>
          <a:blip r:embed="rId3">
            <a:clrChange>
              <a:clrFrom>
                <a:srgbClr val="EFEFEF">
                  <a:alpha val="100000"/>
                </a:srgbClr>
              </a:clrFrom>
              <a:clrTo>
                <a:srgbClr val="EFEFE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73090" y="1127125"/>
            <a:ext cx="3057525" cy="3057525"/>
          </a:xfrm>
          <a:prstGeom prst="rect">
            <a:avLst/>
          </a:prstGeom>
        </p:spPr>
      </p:pic>
      <p:sp>
        <p:nvSpPr>
          <p:cNvPr id="12" name="TextBox 20"/>
          <p:cNvSpPr txBox="1"/>
          <p:nvPr/>
        </p:nvSpPr>
        <p:spPr>
          <a:xfrm>
            <a:off x="3593465" y="3134360"/>
            <a:ext cx="5005705" cy="23444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just">
              <a:lnSpc>
                <a:spcPct val="200000"/>
              </a:lnSpc>
            </a:pPr>
            <a:r>
              <a:rPr lang="en-US" sz="8800" b="1" dirty="0">
                <a:solidFill>
                  <a:srgbClr val="FF0000"/>
                </a:solidFill>
              </a:rPr>
              <a:t>bus driver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B6FFFA"/>
            </a:gs>
            <a:gs pos="27000">
              <a:srgbClr val="98E4FF"/>
            </a:gs>
            <a:gs pos="83000">
              <a:srgbClr val="7FB3FF"/>
            </a:gs>
            <a:gs pos="100000">
              <a:srgbClr val="687E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/>
          <p:cNvGrpSpPr/>
          <p:nvPr/>
        </p:nvGrpSpPr>
        <p:grpSpPr>
          <a:xfrm>
            <a:off x="-1270" y="-7620"/>
            <a:ext cx="12192000" cy="862965"/>
            <a:chOff x="7620" y="-7620"/>
            <a:chExt cx="12192000" cy="1083309"/>
          </a:xfrm>
        </p:grpSpPr>
        <p:sp>
          <p:nvSpPr>
            <p:cNvPr id="32" name="Round Single Corner Rectangle 31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" name="Round Single Corner Rectangle 32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4" name="Round Single Corner Rectangle 33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487067" y="17934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7880372" y="25554"/>
            <a:ext cx="4132696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OPTION 2</a:t>
            </a:r>
          </a:p>
        </p:txBody>
      </p:sp>
      <p:sp>
        <p:nvSpPr>
          <p:cNvPr id="12" name="TextBox 20"/>
          <p:cNvSpPr txBox="1"/>
          <p:nvPr/>
        </p:nvSpPr>
        <p:spPr>
          <a:xfrm>
            <a:off x="3123565" y="3314700"/>
            <a:ext cx="6498590" cy="108140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just">
              <a:lnSpc>
                <a:spcPct val="200000"/>
              </a:lnSpc>
            </a:pPr>
            <a:r>
              <a:rPr lang="en-US" sz="8800" b="1" dirty="0">
                <a:solidFill>
                  <a:srgbClr val="FF0000"/>
                </a:solidFill>
              </a:rPr>
              <a:t>underground</a:t>
            </a:r>
          </a:p>
        </p:txBody>
      </p:sp>
      <p:pic>
        <p:nvPicPr>
          <p:cNvPr id="3" name="Content Placeholder 2" descr="tải xuốn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971800" y="1667510"/>
            <a:ext cx="1871980" cy="2727325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2962910" y="3227070"/>
            <a:ext cx="1711960" cy="1250950"/>
          </a:xfrm>
          <a:prstGeom prst="ellipse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Content Placeholder 10" descr="big-hole-ground-illustration-ground-works-digging-sand-coal-waste-rock-gravel-illustration_87946-548"/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5329555" y="1939925"/>
            <a:ext cx="4292600" cy="2538095"/>
          </a:xfrm>
          <a:prstGeom prst="rect">
            <a:avLst/>
          </a:prstGeom>
        </p:spPr>
      </p:pic>
      <p:sp>
        <p:nvSpPr>
          <p:cNvPr id="16" name="Rectangles 15"/>
          <p:cNvSpPr/>
          <p:nvPr/>
        </p:nvSpPr>
        <p:spPr>
          <a:xfrm>
            <a:off x="2037715" y="1365250"/>
            <a:ext cx="8318500" cy="3263900"/>
          </a:xfrm>
          <a:prstGeom prst="rect">
            <a:avLst/>
          </a:prstGeom>
          <a:solidFill>
            <a:schemeClr val="tx1">
              <a:alpha val="9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 descr="london-underground-Lancaster_Gate_tube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17315" y="1292225"/>
            <a:ext cx="4559300" cy="34194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16" grpId="0" bldLvl="0" animBg="1"/>
      <p:bldP spid="16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B6FFFA"/>
            </a:gs>
            <a:gs pos="27000">
              <a:srgbClr val="98E4FF"/>
            </a:gs>
            <a:gs pos="83000">
              <a:srgbClr val="7FB3FF"/>
            </a:gs>
            <a:gs pos="100000">
              <a:srgbClr val="687E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/>
          <p:cNvGrpSpPr/>
          <p:nvPr/>
        </p:nvGrpSpPr>
        <p:grpSpPr>
          <a:xfrm>
            <a:off x="-1270" y="-7620"/>
            <a:ext cx="12192000" cy="862965"/>
            <a:chOff x="7620" y="-7620"/>
            <a:chExt cx="12192000" cy="1083309"/>
          </a:xfrm>
        </p:grpSpPr>
        <p:sp>
          <p:nvSpPr>
            <p:cNvPr id="32" name="Round Single Corner Rectangle 31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" name="Round Single Corner Rectangle 32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4" name="Round Single Corner Rectangle 33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271802" y="57304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7880372" y="25554"/>
            <a:ext cx="4132696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OPTION 2</a:t>
            </a:r>
          </a:p>
        </p:txBody>
      </p:sp>
      <p:pic>
        <p:nvPicPr>
          <p:cNvPr id="28" name="Content Placeholder 27" descr="images"/>
          <p:cNvPicPr>
            <a:picLocks noGrp="1" noChangeAspect="1"/>
          </p:cNvPicPr>
          <p:nvPr>
            <p:ph idx="1"/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11375" y="1273175"/>
            <a:ext cx="3451225" cy="3451225"/>
          </a:xfrm>
          <a:prstGeom prst="rect">
            <a:avLst/>
          </a:prstGeom>
        </p:spPr>
      </p:pic>
      <p:sp>
        <p:nvSpPr>
          <p:cNvPr id="12" name="TextBox 20"/>
          <p:cNvSpPr txBox="1"/>
          <p:nvPr/>
        </p:nvSpPr>
        <p:spPr>
          <a:xfrm>
            <a:off x="3947795" y="3642995"/>
            <a:ext cx="6498590" cy="108140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just">
              <a:lnSpc>
                <a:spcPct val="200000"/>
              </a:lnSpc>
            </a:pPr>
            <a:r>
              <a:rPr lang="en-US" sz="8800" b="1" dirty="0">
                <a:solidFill>
                  <a:srgbClr val="FF0000"/>
                </a:solidFill>
              </a:rPr>
              <a:t>itchy eye</a:t>
            </a:r>
          </a:p>
        </p:txBody>
      </p:sp>
      <p:sp>
        <p:nvSpPr>
          <p:cNvPr id="22" name="Text Box 21"/>
          <p:cNvSpPr txBox="1"/>
          <p:nvPr/>
        </p:nvSpPr>
        <p:spPr>
          <a:xfrm>
            <a:off x="5562600" y="1009650"/>
            <a:ext cx="5375275" cy="368871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r>
              <a:rPr lang="en-US" sz="28700"/>
              <a:t>👁️</a:t>
            </a:r>
          </a:p>
        </p:txBody>
      </p:sp>
      <p:sp>
        <p:nvSpPr>
          <p:cNvPr id="16" name="Rectangles 15"/>
          <p:cNvSpPr/>
          <p:nvPr/>
        </p:nvSpPr>
        <p:spPr>
          <a:xfrm>
            <a:off x="1921510" y="1543050"/>
            <a:ext cx="8318500" cy="3263900"/>
          </a:xfrm>
          <a:prstGeom prst="rect">
            <a:avLst/>
          </a:prstGeom>
          <a:solidFill>
            <a:schemeClr val="tx1">
              <a:alpha val="8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Picture 20" descr="e5fb665fb4a84505e1f487aa74b60447_t"/>
          <p:cNvPicPr>
            <a:picLocks noChangeAspect="1"/>
          </p:cNvPicPr>
          <p:nvPr/>
        </p:nvPicPr>
        <p:blipFill>
          <a:blip r:embed="rId4">
            <a:clrChange>
              <a:clrFrom>
                <a:srgbClr val="FDFFFE">
                  <a:alpha val="100000"/>
                </a:srgbClr>
              </a:clrFrom>
              <a:clrTo>
                <a:srgbClr val="FDFF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47795" y="801370"/>
            <a:ext cx="3980180" cy="39801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2" grpId="1"/>
      <p:bldP spid="16" grpId="0" bldLvl="0" animBg="1"/>
      <p:bldP spid="16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B6FFFA"/>
            </a:gs>
            <a:gs pos="27000">
              <a:srgbClr val="98E4FF"/>
            </a:gs>
            <a:gs pos="83000">
              <a:srgbClr val="7FB3FF"/>
            </a:gs>
            <a:gs pos="100000">
              <a:srgbClr val="687E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/>
          <p:cNvGrpSpPr/>
          <p:nvPr/>
        </p:nvGrpSpPr>
        <p:grpSpPr>
          <a:xfrm>
            <a:off x="-1270" y="-7620"/>
            <a:ext cx="12192000" cy="862965"/>
            <a:chOff x="7620" y="-7620"/>
            <a:chExt cx="12192000" cy="1083309"/>
          </a:xfrm>
        </p:grpSpPr>
        <p:sp>
          <p:nvSpPr>
            <p:cNvPr id="32" name="Round Single Corner Rectangle 31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" name="Round Single Corner Rectangle 32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4" name="Round Single Corner Rectangle 33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271802" y="57304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7880372" y="25554"/>
            <a:ext cx="4132696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OPTION 2</a:t>
            </a:r>
          </a:p>
        </p:txBody>
      </p:sp>
      <p:pic>
        <p:nvPicPr>
          <p:cNvPr id="3" name="Content Placeholder 2" descr="1f306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5986145" y="1043305"/>
            <a:ext cx="3515995" cy="3515995"/>
          </a:xfrm>
          <a:prstGeom prst="rect">
            <a:avLst/>
          </a:prstGeom>
        </p:spPr>
      </p:pic>
      <p:pic>
        <p:nvPicPr>
          <p:cNvPr id="5" name="Content Placeholder 4" descr="backhand-index-pointing-down"/>
          <p:cNvPicPr>
            <a:picLocks noGrp="1" noChangeAspect="1"/>
          </p:cNvPicPr>
          <p:nvPr>
            <p:ph sz="half" idx="2"/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23490" y="1163955"/>
            <a:ext cx="3274695" cy="3274695"/>
          </a:xfrm>
          <a:prstGeom prst="rect">
            <a:avLst/>
          </a:prstGeom>
        </p:spPr>
      </p:pic>
      <p:sp>
        <p:nvSpPr>
          <p:cNvPr id="12" name="TextBox 20"/>
          <p:cNvSpPr txBox="1"/>
          <p:nvPr/>
        </p:nvSpPr>
        <p:spPr>
          <a:xfrm>
            <a:off x="3622040" y="3147695"/>
            <a:ext cx="6498590" cy="108140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just">
              <a:lnSpc>
                <a:spcPct val="200000"/>
              </a:lnSpc>
            </a:pPr>
            <a:r>
              <a:rPr lang="en-US" sz="8800" b="1" dirty="0">
                <a:solidFill>
                  <a:srgbClr val="FF0000"/>
                </a:solidFill>
              </a:rPr>
              <a:t>downtown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B6FFFA"/>
            </a:gs>
            <a:gs pos="27000">
              <a:srgbClr val="98E4FF"/>
            </a:gs>
            <a:gs pos="83000">
              <a:srgbClr val="7FB3FF"/>
            </a:gs>
            <a:gs pos="100000">
              <a:srgbClr val="687E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/>
          <p:cNvGrpSpPr/>
          <p:nvPr/>
        </p:nvGrpSpPr>
        <p:grpSpPr>
          <a:xfrm>
            <a:off x="-1270" y="-7620"/>
            <a:ext cx="12192000" cy="862965"/>
            <a:chOff x="7620" y="-7620"/>
            <a:chExt cx="12192000" cy="1083309"/>
          </a:xfrm>
        </p:grpSpPr>
        <p:sp>
          <p:nvSpPr>
            <p:cNvPr id="32" name="Round Single Corner Rectangle 31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" name="Round Single Corner Rectangle 32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4" name="Round Single Corner Rectangle 33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271802" y="57304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7880372" y="25554"/>
            <a:ext cx="4132696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OPTION 2</a:t>
            </a:r>
          </a:p>
        </p:txBody>
      </p:sp>
      <p:sp>
        <p:nvSpPr>
          <p:cNvPr id="12" name="TextBox 20"/>
          <p:cNvSpPr txBox="1"/>
          <p:nvPr/>
        </p:nvSpPr>
        <p:spPr>
          <a:xfrm>
            <a:off x="3827145" y="3909695"/>
            <a:ext cx="6498590" cy="108140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just">
              <a:lnSpc>
                <a:spcPct val="200000"/>
              </a:lnSpc>
            </a:pPr>
            <a:r>
              <a:rPr lang="en-US" sz="8800" b="1" dirty="0">
                <a:solidFill>
                  <a:srgbClr val="FF0000"/>
                </a:solidFill>
              </a:rPr>
              <a:t>traffic jam</a:t>
            </a:r>
          </a:p>
        </p:txBody>
      </p:sp>
      <p:pic>
        <p:nvPicPr>
          <p:cNvPr id="3" name="Content Placeholder 2" descr="istockphoto-1045492426-612x612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7131050" y="1149985"/>
            <a:ext cx="3414395" cy="3414395"/>
          </a:xfrm>
          <a:prstGeom prst="rect">
            <a:avLst/>
          </a:prstGeom>
        </p:spPr>
      </p:pic>
      <p:pic>
        <p:nvPicPr>
          <p:cNvPr id="4" name="Content Placeholder 3" descr="cHJpdmF0ZS9sci9pbWFnZXMvd2Vic2l0ZS8yMDIyLTA1L2pvYjcyOC0xNTEteC5qcGc"/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1577975" y="1149985"/>
            <a:ext cx="5553075" cy="3700145"/>
          </a:xfrm>
          <a:prstGeom prst="rect">
            <a:avLst/>
          </a:prstGeom>
        </p:spPr>
      </p:pic>
      <p:sp>
        <p:nvSpPr>
          <p:cNvPr id="16" name="Rectangles 15"/>
          <p:cNvSpPr/>
          <p:nvPr/>
        </p:nvSpPr>
        <p:spPr>
          <a:xfrm>
            <a:off x="1340485" y="1082040"/>
            <a:ext cx="9933305" cy="3974465"/>
          </a:xfrm>
          <a:prstGeom prst="rect">
            <a:avLst/>
          </a:prstGeom>
          <a:solidFill>
            <a:schemeClr val="tx1">
              <a:alpha val="8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pngtree-traffic-jam-city-traffic-image_224225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22420" y="855345"/>
            <a:ext cx="4368800" cy="43002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6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B6FFFA"/>
            </a:gs>
            <a:gs pos="27000">
              <a:srgbClr val="98E4FF"/>
            </a:gs>
            <a:gs pos="83000">
              <a:srgbClr val="7FB3FF"/>
            </a:gs>
            <a:gs pos="100000">
              <a:srgbClr val="687E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/>
          <p:cNvGrpSpPr/>
          <p:nvPr/>
        </p:nvGrpSpPr>
        <p:grpSpPr>
          <a:xfrm>
            <a:off x="-1270" y="-7620"/>
            <a:ext cx="12192000" cy="862965"/>
            <a:chOff x="7620" y="-7620"/>
            <a:chExt cx="12192000" cy="1083309"/>
          </a:xfrm>
        </p:grpSpPr>
        <p:sp>
          <p:nvSpPr>
            <p:cNvPr id="32" name="Round Single Corner Rectangle 31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" name="Round Single Corner Rectangle 32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4" name="Round Single Corner Rectangle 33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271802" y="57304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7880372" y="25554"/>
            <a:ext cx="4132696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OPTION 2</a:t>
            </a:r>
          </a:p>
        </p:txBody>
      </p:sp>
      <p:sp>
        <p:nvSpPr>
          <p:cNvPr id="12" name="TextBox 20"/>
          <p:cNvSpPr txBox="1"/>
          <p:nvPr/>
        </p:nvSpPr>
        <p:spPr>
          <a:xfrm>
            <a:off x="2252345" y="3909695"/>
            <a:ext cx="8809990" cy="108140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just">
              <a:lnSpc>
                <a:spcPct val="200000"/>
              </a:lnSpc>
            </a:pPr>
            <a:r>
              <a:rPr lang="en-US" sz="8800" b="1" dirty="0">
                <a:solidFill>
                  <a:srgbClr val="FF0000"/>
                </a:solidFill>
              </a:rPr>
              <a:t>construction site</a:t>
            </a:r>
          </a:p>
        </p:txBody>
      </p:sp>
      <p:sp>
        <p:nvSpPr>
          <p:cNvPr id="6" name="Text Box 5"/>
          <p:cNvSpPr txBox="1"/>
          <p:nvPr/>
        </p:nvSpPr>
        <p:spPr>
          <a:xfrm>
            <a:off x="1879600" y="1544320"/>
            <a:ext cx="3251200" cy="3769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23900">
                <a:solidFill>
                  <a:srgbClr val="FF0000"/>
                </a:solidFill>
              </a:rPr>
              <a:t>🚧</a:t>
            </a:r>
          </a:p>
        </p:txBody>
      </p:sp>
      <p:pic>
        <p:nvPicPr>
          <p:cNvPr id="11" name="Content Placeholder 10" descr="kisspng-computer-icons-web-browser-5ae3bc84bdd924.6018694715248743727776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354445" y="1261745"/>
            <a:ext cx="3648075" cy="3729355"/>
          </a:xfrm>
          <a:prstGeom prst="rect">
            <a:avLst/>
          </a:prstGeom>
        </p:spPr>
      </p:pic>
      <p:sp>
        <p:nvSpPr>
          <p:cNvPr id="16" name="Rectangles 15"/>
          <p:cNvSpPr/>
          <p:nvPr/>
        </p:nvSpPr>
        <p:spPr>
          <a:xfrm>
            <a:off x="1435100" y="1261745"/>
            <a:ext cx="9627235" cy="3777615"/>
          </a:xfrm>
          <a:prstGeom prst="rect">
            <a:avLst/>
          </a:prstGeom>
          <a:solidFill>
            <a:schemeClr val="tx1">
              <a:alpha val="8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Content Placeholder 18" descr="construction-site-generators-types-features-of-generators-used-at-construction-sites"/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3289300" y="1103630"/>
            <a:ext cx="5613400" cy="42100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6" grpId="0" bldLvl="0" animBg="1"/>
      <p:bldP spid="16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55398"/>
          <p:cNvPicPr>
            <a:picLocks noChangeAspect="1"/>
          </p:cNvPicPr>
          <p:nvPr/>
        </p:nvPicPr>
        <p:blipFill>
          <a:blip r:embed="rId2"/>
          <a:srcRect t="789" b="789"/>
          <a:stretch>
            <a:fillRect/>
          </a:stretch>
        </p:blipFill>
        <p:spPr>
          <a:xfrm>
            <a:off x="-88900" y="-126484"/>
            <a:ext cx="12642850" cy="7111603"/>
          </a:xfrm>
          <a:prstGeom prst="rect">
            <a:avLst/>
          </a:prstGeom>
        </p:spPr>
      </p:pic>
      <p:graphicFrame>
        <p:nvGraphicFramePr>
          <p:cNvPr id="8" name="Table 7"/>
          <p:cNvGraphicFramePr/>
          <p:nvPr/>
        </p:nvGraphicFramePr>
        <p:xfrm>
          <a:off x="-68580" y="-210185"/>
          <a:ext cx="12642850" cy="72053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85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285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285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285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2857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02933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2933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2933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2933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2933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2933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a:txBody>
                  <a:tcP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02933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9" name="Group 8"/>
          <p:cNvGrpSpPr/>
          <p:nvPr/>
        </p:nvGrpSpPr>
        <p:grpSpPr>
          <a:xfrm>
            <a:off x="5225228" y="2089786"/>
            <a:ext cx="712319" cy="709214"/>
            <a:chOff x="2180974" y="148629"/>
            <a:chExt cx="712319" cy="709214"/>
          </a:xfrm>
        </p:grpSpPr>
        <p:sp>
          <p:nvSpPr>
            <p:cNvPr id="10" name="Oval 9"/>
            <p:cNvSpPr/>
            <p:nvPr/>
          </p:nvSpPr>
          <p:spPr>
            <a:xfrm>
              <a:off x="2180974" y="148629"/>
              <a:ext cx="712319" cy="709214"/>
            </a:xfrm>
            <a:prstGeom prst="ellipse">
              <a:avLst/>
            </a:prstGeom>
            <a:solidFill>
              <a:srgbClr val="77ADC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  <p:sp>
          <p:nvSpPr>
            <p:cNvPr id="11" name="Chord 10"/>
            <p:cNvSpPr/>
            <p:nvPr/>
          </p:nvSpPr>
          <p:spPr>
            <a:xfrm rot="4088942">
              <a:off x="2197459" y="160739"/>
              <a:ext cx="676824" cy="685834"/>
            </a:xfrm>
            <a:prstGeom prst="chord">
              <a:avLst>
                <a:gd name="adj1" fmla="val 2761841"/>
                <a:gd name="adj2" fmla="val 16200000"/>
              </a:avLst>
            </a:prstGeom>
            <a:solidFill>
              <a:srgbClr val="0087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</p:grpSp>
      <p:sp>
        <p:nvSpPr>
          <p:cNvPr id="12" name="TextBox 39"/>
          <p:cNvSpPr txBox="1"/>
          <p:nvPr/>
        </p:nvSpPr>
        <p:spPr>
          <a:xfrm>
            <a:off x="3349625" y="2110740"/>
            <a:ext cx="208915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Myriad Pro" pitchFamily="34" charset="0"/>
              </a:rPr>
              <a:t>Unit</a:t>
            </a:r>
          </a:p>
        </p:txBody>
      </p:sp>
      <p:sp>
        <p:nvSpPr>
          <p:cNvPr id="13" name="TextBox 16"/>
          <p:cNvSpPr txBox="1"/>
          <p:nvPr/>
        </p:nvSpPr>
        <p:spPr>
          <a:xfrm>
            <a:off x="5207153" y="2073233"/>
            <a:ext cx="730394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>
                <a:solidFill>
                  <a:schemeClr val="bg1"/>
                </a:solidFill>
                <a:latin typeface="Myriad Pro" pitchFamily="34" charset="0"/>
              </a:rPr>
              <a:t>2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3536312" y="3046456"/>
            <a:ext cx="5893861" cy="625641"/>
          </a:xfrm>
          <a:prstGeom prst="roundRect">
            <a:avLst>
              <a:gd name="adj" fmla="val 42661"/>
            </a:avLst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35"/>
          <p:cNvSpPr txBox="1"/>
          <p:nvPr/>
        </p:nvSpPr>
        <p:spPr>
          <a:xfrm>
            <a:off x="4061870" y="3081999"/>
            <a:ext cx="471298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</a:rPr>
              <a:t>LESSON 2: A CLOSER LOOK 1</a:t>
            </a:r>
          </a:p>
        </p:txBody>
      </p:sp>
      <p:grpSp>
        <p:nvGrpSpPr>
          <p:cNvPr id="16" name="Group 15"/>
          <p:cNvGrpSpPr/>
          <p:nvPr/>
        </p:nvGrpSpPr>
        <p:grpSpPr>
          <a:xfrm>
            <a:off x="2991844" y="2894817"/>
            <a:ext cx="990895" cy="941618"/>
            <a:chOff x="2766630" y="1746890"/>
            <a:chExt cx="990895" cy="941618"/>
          </a:xfrm>
        </p:grpSpPr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3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6630" y="1746890"/>
              <a:ext cx="990895" cy="941618"/>
            </a:xfrm>
            <a:prstGeom prst="rect">
              <a:avLst/>
            </a:prstGeom>
          </p:spPr>
        </p:pic>
        <p:pic>
          <p:nvPicPr>
            <p:cNvPr id="19" name="Picture 18"/>
            <p:cNvPicPr>
              <a:picLocks noChangeAspect="1"/>
            </p:cNvPicPr>
            <p:nvPr/>
          </p:nvPicPr>
          <p:blipFill rotWithShape="1">
            <a:blip r:embed="rId5"/>
            <a:srcRect t="5582"/>
            <a:stretch>
              <a:fillRect/>
            </a:stretch>
          </p:blipFill>
          <p:spPr>
            <a:xfrm>
              <a:off x="2906617" y="1968106"/>
              <a:ext cx="710920" cy="499184"/>
            </a:xfrm>
            <a:prstGeom prst="rect">
              <a:avLst/>
            </a:prstGeom>
          </p:spPr>
        </p:pic>
      </p:grpSp>
      <p:sp>
        <p:nvSpPr>
          <p:cNvPr id="20" name="TextBox 40"/>
          <p:cNvSpPr txBox="1"/>
          <p:nvPr/>
        </p:nvSpPr>
        <p:spPr>
          <a:xfrm>
            <a:off x="6024163" y="2091275"/>
            <a:ext cx="6521108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FF0000"/>
                </a:solidFill>
                <a:latin typeface="Myriad Pro" pitchFamily="34" charset="0"/>
              </a:rPr>
              <a:t>CITY LIFE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 bldLvl="0" animBg="1"/>
      <p:bldP spid="15" grpId="0"/>
      <p:bldP spid="2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B6FFFA"/>
            </a:gs>
            <a:gs pos="27000">
              <a:srgbClr val="98E4FF"/>
            </a:gs>
            <a:gs pos="83000">
              <a:srgbClr val="7FB3FF"/>
            </a:gs>
            <a:gs pos="100000">
              <a:srgbClr val="687E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/>
          <p:cNvGrpSpPr/>
          <p:nvPr/>
        </p:nvGrpSpPr>
        <p:grpSpPr>
          <a:xfrm>
            <a:off x="-1270" y="-7620"/>
            <a:ext cx="12192000" cy="862965"/>
            <a:chOff x="7620" y="-7620"/>
            <a:chExt cx="12192000" cy="1083309"/>
          </a:xfrm>
        </p:grpSpPr>
        <p:sp>
          <p:nvSpPr>
            <p:cNvPr id="32" name="Round Single Corner Rectangle 31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" name="Round Single Corner Rectangle 32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4" name="Round Single Corner Rectangle 33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271802" y="57304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7880372" y="25554"/>
            <a:ext cx="4132696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OPTION 2</a:t>
            </a:r>
          </a:p>
        </p:txBody>
      </p:sp>
      <p:sp>
        <p:nvSpPr>
          <p:cNvPr id="12" name="TextBox 20"/>
          <p:cNvSpPr txBox="1"/>
          <p:nvPr/>
        </p:nvSpPr>
        <p:spPr>
          <a:xfrm>
            <a:off x="3725545" y="1268095"/>
            <a:ext cx="8809990" cy="108140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just">
              <a:lnSpc>
                <a:spcPct val="200000"/>
              </a:lnSpc>
            </a:pPr>
            <a:r>
              <a:rPr lang="en-US" sz="8800" b="1" dirty="0">
                <a:solidFill>
                  <a:srgbClr val="FF0000"/>
                </a:solidFill>
              </a:rPr>
              <a:t>THE END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25498" y="24130"/>
            <a:ext cx="12192000" cy="1083309"/>
            <a:chOff x="7620" y="-7620"/>
            <a:chExt cx="12192000" cy="1083309"/>
          </a:xfrm>
        </p:grpSpPr>
        <p:sp>
          <p:nvSpPr>
            <p:cNvPr id="14" name="Round Single Corner Rectangle 13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Round Single Corner Rectangle 15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Round Single Corner Rectangle 16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7" name="Google Shape;1881;p31"/>
          <p:cNvSpPr txBox="1"/>
          <p:nvPr/>
        </p:nvSpPr>
        <p:spPr>
          <a:xfrm>
            <a:off x="165100" y="1058545"/>
            <a:ext cx="5678170" cy="657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6600" b="1" dirty="0">
                <a:solidFill>
                  <a:srgbClr val="AD4F0F"/>
                </a:solidFill>
              </a:rPr>
              <a:t>concrete jungle (n)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65100" y="4462145"/>
            <a:ext cx="6170930" cy="11068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6600" dirty="0"/>
              <a:t>rừng bê tông</a:t>
            </a:r>
          </a:p>
        </p:txBody>
      </p:sp>
      <p:sp>
        <p:nvSpPr>
          <p:cNvPr id="2" name="Rectangle 1"/>
          <p:cNvSpPr/>
          <p:nvPr/>
        </p:nvSpPr>
        <p:spPr>
          <a:xfrm>
            <a:off x="760076" y="3215037"/>
            <a:ext cx="4883785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800" b="1">
                <a:solidFill>
                  <a:schemeClr val="accent5">
                    <a:lumMod val="50000"/>
                  </a:schemeClr>
                </a:solidFill>
              </a:rPr>
              <a:t>/ˌkɒŋkriːt ˈdʒʌŋɡl/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87067" y="135939"/>
            <a:ext cx="4132696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VOCABULARY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0" name="Text Box 99"/>
          <p:cNvSpPr txBox="1"/>
          <p:nvPr/>
        </p:nvSpPr>
        <p:spPr>
          <a:xfrm>
            <a:off x="5937885" y="1075690"/>
            <a:ext cx="568325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635" indent="-635" algn="just"/>
            <a:r>
              <a:rPr lang="en-US" sz="3600" b="0">
                <a:solidFill>
                  <a:srgbClr val="000000"/>
                </a:solidFill>
                <a:latin typeface="Times New Roman" panose="02020603050405020304" pitchFamily="18" charset="0"/>
              </a:rPr>
              <a:t>an ugly grey area of a city where people live in closely crowded apartment buildings .</a:t>
            </a:r>
          </a:p>
        </p:txBody>
      </p:sp>
      <p:pic>
        <p:nvPicPr>
          <p:cNvPr id="5" name="concrete jungle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65100" y="3215005"/>
            <a:ext cx="941070" cy="941070"/>
          </a:xfrm>
          <a:prstGeom prst="rect">
            <a:avLst/>
          </a:prstGeom>
        </p:spPr>
      </p:pic>
      <p:pic>
        <p:nvPicPr>
          <p:cNvPr id="9" name="Content Placeholder 8" descr="custom-Custom_Size___iStock-concrete-jungle"/>
          <p:cNvPicPr>
            <a:picLocks noGrp="1" noChangeAspect="1"/>
          </p:cNvPicPr>
          <p:nvPr>
            <p:ph idx="1"/>
          </p:nvPr>
        </p:nvPicPr>
        <p:blipFill>
          <a:blip r:embed="rId6"/>
          <a:srcRect l="31273" r="14842"/>
          <a:stretch>
            <a:fillRect/>
          </a:stretch>
        </p:blipFill>
        <p:spPr>
          <a:xfrm>
            <a:off x="6645910" y="2915285"/>
            <a:ext cx="4267200" cy="3613150"/>
          </a:xfrm>
          <a:prstGeom prst="rect">
            <a:avLst/>
          </a:prstGeom>
        </p:spPr>
      </p:pic>
      <p:pic>
        <p:nvPicPr>
          <p:cNvPr id="11" name="Content Placeholder 12" descr="city-1940691_128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3268980" y="5318760"/>
            <a:ext cx="1815465" cy="12096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39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7" fill="hold" display="1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7" grpId="0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9623" y="-7620"/>
            <a:ext cx="12192000" cy="1083309"/>
            <a:chOff x="7620" y="-7620"/>
            <a:chExt cx="12192000" cy="1083309"/>
          </a:xfrm>
        </p:grpSpPr>
        <p:sp>
          <p:nvSpPr>
            <p:cNvPr id="19" name="Round Single Corner Rectangle 18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ound Single Corner Rectangle 19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ound Single Corner Rectangle 20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7" name="Google Shape;1881;p31"/>
          <p:cNvSpPr txBox="1"/>
          <p:nvPr/>
        </p:nvSpPr>
        <p:spPr>
          <a:xfrm>
            <a:off x="174316" y="1312813"/>
            <a:ext cx="6459566" cy="657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8000" b="1">
                <a:solidFill>
                  <a:srgbClr val="AD4F0F"/>
                </a:solidFill>
              </a:rPr>
              <a:t>metro</a:t>
            </a:r>
            <a:r>
              <a:rPr lang="en-US" sz="6600" b="1"/>
              <a:t> </a:t>
            </a:r>
            <a:r>
              <a:rPr lang="en-US" sz="6000" b="1">
                <a:solidFill>
                  <a:srgbClr val="AD4F0F"/>
                </a:solidFill>
              </a:rPr>
              <a:t>(n)</a:t>
            </a:r>
            <a:endParaRPr lang="en-US" sz="4800" b="1" dirty="0">
              <a:solidFill>
                <a:srgbClr val="AD4F0F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120322" y="4417019"/>
            <a:ext cx="4050892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4800"/>
              <a:t>hệ thống tàu điện ngầm</a:t>
            </a:r>
          </a:p>
        </p:txBody>
      </p:sp>
      <p:sp>
        <p:nvSpPr>
          <p:cNvPr id="2" name="Rectangle 1"/>
          <p:cNvSpPr/>
          <p:nvPr/>
        </p:nvSpPr>
        <p:spPr>
          <a:xfrm>
            <a:off x="1747146" y="3130480"/>
            <a:ext cx="2910840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800" b="1">
                <a:solidFill>
                  <a:schemeClr val="accent5">
                    <a:lumMod val="50000"/>
                  </a:schemeClr>
                </a:solidFill>
              </a:rPr>
              <a:t>/ˈmetrəʊ/</a:t>
            </a:r>
            <a:r>
              <a:rPr lang="en-US" sz="48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87067" y="160809"/>
            <a:ext cx="4132696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VOCABULARY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0" name="Text Box 99"/>
          <p:cNvSpPr txBox="1"/>
          <p:nvPr/>
        </p:nvSpPr>
        <p:spPr>
          <a:xfrm>
            <a:off x="6368415" y="1503045"/>
            <a:ext cx="541655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635" indent="-635" algn="just"/>
            <a:r>
              <a:rPr lang="en-US" sz="4800" b="0">
                <a:solidFill>
                  <a:srgbClr val="000000"/>
                </a:solidFill>
                <a:latin typeface="Times New Roman" panose="02020603050405020304" pitchFamily="18" charset="0"/>
              </a:rPr>
              <a:t>underground railway</a:t>
            </a:r>
          </a:p>
        </p:txBody>
      </p:sp>
      <p:pic>
        <p:nvPicPr>
          <p:cNvPr id="9" name="Content Placeholder 8" descr="custom-Custom_Size___iStock-concrete-jungle"/>
          <p:cNvPicPr>
            <a:picLocks noChangeAspect="1"/>
          </p:cNvPicPr>
          <p:nvPr/>
        </p:nvPicPr>
        <p:blipFill>
          <a:blip r:embed="rId5"/>
          <a:srcRect l="31273" r="14842"/>
          <a:stretch>
            <a:fillRect/>
          </a:stretch>
        </p:blipFill>
        <p:spPr>
          <a:xfrm>
            <a:off x="14418310" y="5374005"/>
            <a:ext cx="1752600" cy="1483995"/>
          </a:xfrm>
          <a:prstGeom prst="rect">
            <a:avLst/>
          </a:prstGeom>
        </p:spPr>
      </p:pic>
      <p:pic>
        <p:nvPicPr>
          <p:cNvPr id="10" name="metro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87045" y="2635885"/>
            <a:ext cx="1586865" cy="1586865"/>
          </a:xfrm>
          <a:prstGeom prst="rect">
            <a:avLst/>
          </a:prstGeom>
        </p:spPr>
      </p:pic>
      <p:pic>
        <p:nvPicPr>
          <p:cNvPr id="13" name="Content Placeholder 12" descr="city-1940691_1280"/>
          <p:cNvPicPr>
            <a:picLocks noGrp="1" noChangeAspect="1"/>
          </p:cNvPicPr>
          <p:nvPr>
            <p:ph idx="1"/>
          </p:nvPr>
        </p:nvPicPr>
        <p:blipFill>
          <a:blip r:embed="rId7"/>
          <a:stretch>
            <a:fillRect/>
          </a:stretch>
        </p:blipFill>
        <p:spPr>
          <a:xfrm>
            <a:off x="6005195" y="2475865"/>
            <a:ext cx="5779770" cy="3851910"/>
          </a:xfrm>
          <a:prstGeom prst="rect">
            <a:avLst/>
          </a:prstGeom>
        </p:spPr>
      </p:pic>
      <p:pic>
        <p:nvPicPr>
          <p:cNvPr id="16" name="Content Placeholder 9" descr="public-amenities-and-facilities-such-as-toilet-vector-24633035"/>
          <p:cNvPicPr>
            <a:picLocks noChangeAspect="1"/>
          </p:cNvPicPr>
          <p:nvPr/>
        </p:nvPicPr>
        <p:blipFill>
          <a:blip r:embed="rId8"/>
          <a:srcRect r="-4318" b="9529"/>
          <a:stretch>
            <a:fillRect/>
          </a:stretch>
        </p:blipFill>
        <p:spPr>
          <a:xfrm>
            <a:off x="-2181225" y="5374005"/>
            <a:ext cx="1491615" cy="13976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792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7" fill="hold" display="1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7" grpId="0"/>
      <p:bldP spid="1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9623" y="-7620"/>
            <a:ext cx="12192000" cy="1083309"/>
            <a:chOff x="7620" y="-7620"/>
            <a:chExt cx="12192000" cy="1083309"/>
          </a:xfrm>
        </p:grpSpPr>
        <p:sp>
          <p:nvSpPr>
            <p:cNvPr id="19" name="Round Single Corner Rectangle 18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ound Single Corner Rectangle 19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ound Single Corner Rectangle 20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7" name="Google Shape;1881;p31"/>
          <p:cNvSpPr txBox="1"/>
          <p:nvPr/>
        </p:nvSpPr>
        <p:spPr>
          <a:xfrm>
            <a:off x="58420" y="1655445"/>
            <a:ext cx="6459855" cy="6788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5400" b="1">
                <a:solidFill>
                  <a:srgbClr val="AD4F0F"/>
                </a:solidFill>
              </a:rPr>
              <a:t>public amenity</a:t>
            </a:r>
            <a:r>
              <a:rPr lang="en-US" sz="4400" b="1"/>
              <a:t> </a:t>
            </a:r>
            <a:endParaRPr lang="en-US" sz="4400" b="1" dirty="0">
              <a:solidFill>
                <a:srgbClr val="AD4F0F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120322" y="4417019"/>
            <a:ext cx="4050892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4800"/>
              <a:t>tiện ích công cộng</a:t>
            </a:r>
          </a:p>
        </p:txBody>
      </p:sp>
      <p:sp>
        <p:nvSpPr>
          <p:cNvPr id="2" name="Rectangle 1"/>
          <p:cNvSpPr/>
          <p:nvPr/>
        </p:nvSpPr>
        <p:spPr>
          <a:xfrm>
            <a:off x="839096" y="3082855"/>
            <a:ext cx="4899660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800" b="1">
                <a:solidFill>
                  <a:schemeClr val="accent5">
                    <a:lumMod val="50000"/>
                  </a:schemeClr>
                </a:solidFill>
              </a:rPr>
              <a:t>/ˈpʌblɪk əˈmiːnəti/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87067" y="160809"/>
            <a:ext cx="4132696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VOCABULARY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0" name="Text Box 99"/>
          <p:cNvSpPr txBox="1"/>
          <p:nvPr/>
        </p:nvSpPr>
        <p:spPr>
          <a:xfrm>
            <a:off x="6507480" y="1266825"/>
            <a:ext cx="541655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635" indent="-635" algn="just"/>
            <a:r>
              <a:rPr lang="en-US" sz="3600" b="0">
                <a:solidFill>
                  <a:srgbClr val="000000"/>
                </a:solidFill>
                <a:latin typeface="Times New Roman" panose="02020603050405020304" pitchFamily="18" charset="0"/>
              </a:rPr>
              <a:t>available to everyone in the area.</a:t>
            </a:r>
          </a:p>
        </p:txBody>
      </p:sp>
      <p:pic>
        <p:nvPicPr>
          <p:cNvPr id="9" name="public amenity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8420" y="2914015"/>
            <a:ext cx="1085850" cy="1085850"/>
          </a:xfrm>
          <a:prstGeom prst="rect">
            <a:avLst/>
          </a:prstGeom>
        </p:spPr>
      </p:pic>
      <p:pic>
        <p:nvPicPr>
          <p:cNvPr id="10" name="Content Placeholder 9" descr="public-amenities-and-facilities-such-as-toilet-vector-24633035"/>
          <p:cNvPicPr>
            <a:picLocks noGrp="1" noChangeAspect="1"/>
          </p:cNvPicPr>
          <p:nvPr>
            <p:ph idx="1"/>
          </p:nvPr>
        </p:nvPicPr>
        <p:blipFill>
          <a:blip r:embed="rId6"/>
          <a:srcRect r="-4318" b="9529"/>
          <a:stretch>
            <a:fillRect/>
          </a:stretch>
        </p:blipFill>
        <p:spPr>
          <a:xfrm>
            <a:off x="7150735" y="2465705"/>
            <a:ext cx="4203065" cy="3937000"/>
          </a:xfrm>
          <a:prstGeom prst="rect">
            <a:avLst/>
          </a:prstGeom>
        </p:spPr>
      </p:pic>
      <p:pic>
        <p:nvPicPr>
          <p:cNvPr id="14" name="Content Placeholder 12" descr="city-1940691_128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333095" y="5476240"/>
            <a:ext cx="2317115" cy="1544320"/>
          </a:xfrm>
          <a:prstGeom prst="rect">
            <a:avLst/>
          </a:prstGeom>
        </p:spPr>
      </p:pic>
      <p:pic>
        <p:nvPicPr>
          <p:cNvPr id="17" name="Content Placeholder 16" descr="people-using-digital-devices-smart-technology-double-color-exposure-effect"/>
          <p:cNvPicPr>
            <a:picLocks noGrp="1" noChangeAspect="1"/>
          </p:cNvPicPr>
          <p:nvPr>
            <p:ph sz="half" idx="2"/>
          </p:nvPr>
        </p:nvPicPr>
        <p:blipFill>
          <a:blip r:embed="rId8"/>
          <a:stretch>
            <a:fillRect/>
          </a:stretch>
        </p:blipFill>
        <p:spPr>
          <a:xfrm>
            <a:off x="-2947670" y="4935855"/>
            <a:ext cx="2430145" cy="16198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72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7" fill="hold" display="1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7" grpId="0"/>
      <p:bldP spid="1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9623" y="-7620"/>
            <a:ext cx="12192000" cy="1083309"/>
            <a:chOff x="7620" y="-7620"/>
            <a:chExt cx="12192000" cy="1083309"/>
          </a:xfrm>
        </p:grpSpPr>
        <p:sp>
          <p:nvSpPr>
            <p:cNvPr id="19" name="Round Single Corner Rectangle 18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ound Single Corner Rectangle 19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ound Single Corner Rectangle 20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7" name="Google Shape;1881;p31"/>
          <p:cNvSpPr txBox="1"/>
          <p:nvPr/>
        </p:nvSpPr>
        <p:spPr>
          <a:xfrm>
            <a:off x="58420" y="1655445"/>
            <a:ext cx="6459855" cy="6788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6600" b="1">
                <a:solidFill>
                  <a:srgbClr val="AD4F0F"/>
                </a:solidFill>
              </a:rPr>
              <a:t>commuter (n)</a:t>
            </a:r>
            <a:r>
              <a:rPr lang="en-US" sz="5400" b="1"/>
              <a:t> </a:t>
            </a:r>
            <a:endParaRPr lang="en-US" sz="5400" b="1" dirty="0">
              <a:solidFill>
                <a:srgbClr val="AD4F0F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120322" y="4417019"/>
            <a:ext cx="4050892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4800"/>
              <a:t>người đi làm</a:t>
            </a:r>
          </a:p>
        </p:txBody>
      </p:sp>
      <p:sp>
        <p:nvSpPr>
          <p:cNvPr id="2" name="Rectangle 1"/>
          <p:cNvSpPr/>
          <p:nvPr/>
        </p:nvSpPr>
        <p:spPr>
          <a:xfrm>
            <a:off x="1597921" y="3082855"/>
            <a:ext cx="3382010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800" b="1">
                <a:solidFill>
                  <a:schemeClr val="accent5">
                    <a:lumMod val="50000"/>
                  </a:schemeClr>
                </a:solidFill>
              </a:rPr>
              <a:t>/kəˈmjuː.t̬ɚ/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87067" y="160809"/>
            <a:ext cx="4132696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VOCABULARY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0" name="Text Box 99"/>
          <p:cNvSpPr txBox="1"/>
          <p:nvPr/>
        </p:nvSpPr>
        <p:spPr>
          <a:xfrm>
            <a:off x="6518275" y="1235075"/>
            <a:ext cx="541655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635" indent="-635" algn="just"/>
            <a:r>
              <a:rPr lang="en-US" sz="3600" b="0" dirty="0">
                <a:solidFill>
                  <a:srgbClr val="000000"/>
                </a:solidFill>
                <a:latin typeface="Times New Roman" panose="02020603050405020304" pitchFamily="18" charset="0"/>
              </a:rPr>
              <a:t>someone who regularly travels between work and home</a:t>
            </a:r>
          </a:p>
        </p:txBody>
      </p:sp>
      <p:pic>
        <p:nvPicPr>
          <p:cNvPr id="10" name="Content Placeholder 9" descr="public-amenities-and-facilities-such-as-toilet-vector-24633035"/>
          <p:cNvPicPr>
            <a:picLocks noGrp="1" noChangeAspect="1"/>
          </p:cNvPicPr>
          <p:nvPr>
            <p:ph sz="half" idx="1"/>
          </p:nvPr>
        </p:nvPicPr>
        <p:blipFill>
          <a:blip r:embed="rId5"/>
          <a:srcRect r="-4318" b="9529"/>
          <a:stretch>
            <a:fillRect/>
          </a:stretch>
        </p:blipFill>
        <p:spPr>
          <a:xfrm>
            <a:off x="13767435" y="4821555"/>
            <a:ext cx="1450975" cy="1567180"/>
          </a:xfrm>
          <a:prstGeom prst="rect">
            <a:avLst/>
          </a:prstGeom>
        </p:spPr>
      </p:pic>
      <p:pic>
        <p:nvPicPr>
          <p:cNvPr id="6" name="commuter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87045" y="2981325"/>
            <a:ext cx="1182370" cy="1182370"/>
          </a:xfrm>
          <a:prstGeom prst="rect">
            <a:avLst/>
          </a:prstGeom>
        </p:spPr>
      </p:pic>
      <p:pic>
        <p:nvPicPr>
          <p:cNvPr id="8" name="Content Placeholder 7" descr="people-using-digital-devices-smart-technology-double-color-exposure-effect"/>
          <p:cNvPicPr>
            <a:picLocks noGrp="1" noChangeAspect="1"/>
          </p:cNvPicPr>
          <p:nvPr>
            <p:ph sz="half" idx="2"/>
          </p:nvPr>
        </p:nvPicPr>
        <p:blipFill>
          <a:blip r:embed="rId7"/>
          <a:stretch>
            <a:fillRect/>
          </a:stretch>
        </p:blipFill>
        <p:spPr>
          <a:xfrm>
            <a:off x="6172200" y="3000375"/>
            <a:ext cx="5181600" cy="3454400"/>
          </a:xfrm>
          <a:prstGeom prst="rect">
            <a:avLst/>
          </a:prstGeom>
        </p:spPr>
      </p:pic>
      <p:pic>
        <p:nvPicPr>
          <p:cNvPr id="13" name="Content Placeholder 4" descr="pickpo_noun_002_2755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2544445" y="4862195"/>
            <a:ext cx="2016125" cy="13417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84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7" fill="hold" display="1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7" grpId="0"/>
      <p:bldP spid="1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9623" y="-7620"/>
            <a:ext cx="12192000" cy="1083309"/>
            <a:chOff x="7620" y="-7620"/>
            <a:chExt cx="12192000" cy="1083309"/>
          </a:xfrm>
        </p:grpSpPr>
        <p:sp>
          <p:nvSpPr>
            <p:cNvPr id="19" name="Round Single Corner Rectangle 18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ound Single Corner Rectangle 19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ound Single Corner Rectangle 20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7" name="Google Shape;1881;p31"/>
          <p:cNvSpPr txBox="1"/>
          <p:nvPr/>
        </p:nvSpPr>
        <p:spPr>
          <a:xfrm>
            <a:off x="58420" y="1655445"/>
            <a:ext cx="6459855" cy="6788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6600" b="1">
                <a:solidFill>
                  <a:srgbClr val="AD4F0F"/>
                </a:solidFill>
              </a:rPr>
              <a:t>pickpocketing (n)</a:t>
            </a:r>
            <a:r>
              <a:rPr lang="en-US" sz="5400" b="1"/>
              <a:t> </a:t>
            </a:r>
            <a:endParaRPr lang="en-US" sz="5400" b="1" dirty="0">
              <a:solidFill>
                <a:srgbClr val="AD4F0F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120322" y="4417019"/>
            <a:ext cx="4050892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4800"/>
              <a:t>móc túi</a:t>
            </a:r>
          </a:p>
        </p:txBody>
      </p:sp>
      <p:sp>
        <p:nvSpPr>
          <p:cNvPr id="2" name="Rectangle 1"/>
          <p:cNvSpPr/>
          <p:nvPr/>
        </p:nvSpPr>
        <p:spPr>
          <a:xfrm>
            <a:off x="1167391" y="3082855"/>
            <a:ext cx="4243070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800" b="1">
                <a:solidFill>
                  <a:schemeClr val="accent5">
                    <a:lumMod val="50000"/>
                  </a:schemeClr>
                </a:solidFill>
              </a:rPr>
              <a:t>/ˈpɪkˌpɑː.kɪ.t̬ɪŋ/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87067" y="160809"/>
            <a:ext cx="4132696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VOCABULARY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0" name="Text Box 99"/>
          <p:cNvSpPr txBox="1"/>
          <p:nvPr/>
        </p:nvSpPr>
        <p:spPr>
          <a:xfrm>
            <a:off x="6508750" y="1209675"/>
            <a:ext cx="541655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635" indent="-635" algn="just"/>
            <a:r>
              <a:rPr lang="en-US" sz="4000" b="0" dirty="0">
                <a:solidFill>
                  <a:srgbClr val="000000"/>
                </a:solidFill>
                <a:latin typeface="Times New Roman" panose="02020603050405020304" pitchFamily="18" charset="0"/>
              </a:rPr>
              <a:t>a thief who steals things out of pockets or bags, especially in a crowd</a:t>
            </a:r>
          </a:p>
        </p:txBody>
      </p:sp>
      <p:pic>
        <p:nvPicPr>
          <p:cNvPr id="8" name="Content Placeholder 7" descr="people-using-digital-devices-smart-technology-double-color-exposure-effect"/>
          <p:cNvPicPr>
            <a:picLocks noGrp="1" noChangeAspect="1"/>
          </p:cNvPicPr>
          <p:nvPr>
            <p:ph sz="half" idx="2"/>
          </p:nvPr>
        </p:nvPicPr>
        <p:blipFill>
          <a:blip r:embed="rId5"/>
          <a:stretch>
            <a:fillRect/>
          </a:stretch>
        </p:blipFill>
        <p:spPr>
          <a:xfrm>
            <a:off x="13021945" y="4755515"/>
            <a:ext cx="2122805" cy="1415415"/>
          </a:xfrm>
          <a:prstGeom prst="rect">
            <a:avLst/>
          </a:prstGeom>
        </p:spPr>
      </p:pic>
      <p:pic>
        <p:nvPicPr>
          <p:cNvPr id="4" name="pickpocketing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8420" y="2713990"/>
            <a:ext cx="1567815" cy="1567815"/>
          </a:xfrm>
          <a:prstGeom prst="rect">
            <a:avLst/>
          </a:prstGeom>
        </p:spPr>
      </p:pic>
      <p:pic>
        <p:nvPicPr>
          <p:cNvPr id="14" name="Content Placeholder 4" descr="pickpo_noun_002_2755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71945" y="3281680"/>
            <a:ext cx="4391025" cy="2922270"/>
          </a:xfrm>
          <a:prstGeom prst="rect">
            <a:avLst/>
          </a:prstGeom>
        </p:spPr>
      </p:pic>
      <p:pic>
        <p:nvPicPr>
          <p:cNvPr id="17" name="Content Placeholder 12" descr="houses-neighborhood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3302000" y="4755515"/>
            <a:ext cx="2670175" cy="17360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32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7" fill="hold" display="1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7" grpId="0"/>
      <p:bldP spid="1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9623" y="-7620"/>
            <a:ext cx="12192000" cy="1083309"/>
            <a:chOff x="7620" y="-7620"/>
            <a:chExt cx="12192000" cy="1083309"/>
          </a:xfrm>
        </p:grpSpPr>
        <p:sp>
          <p:nvSpPr>
            <p:cNvPr id="19" name="Round Single Corner Rectangle 18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ound Single Corner Rectangle 19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ound Single Corner Rectangle 20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7" name="Google Shape;1881;p31"/>
          <p:cNvSpPr txBox="1"/>
          <p:nvPr/>
        </p:nvSpPr>
        <p:spPr>
          <a:xfrm>
            <a:off x="-151130" y="1655445"/>
            <a:ext cx="6459855" cy="6788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6600" b="1">
                <a:solidFill>
                  <a:srgbClr val="AD4F0F"/>
                </a:solidFill>
              </a:rPr>
              <a:t>suburb (n)</a:t>
            </a:r>
            <a:r>
              <a:rPr lang="en-US" sz="5400" b="1"/>
              <a:t> </a:t>
            </a:r>
            <a:endParaRPr lang="en-US" sz="5400" b="1" dirty="0">
              <a:solidFill>
                <a:srgbClr val="AD4F0F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910772" y="4417019"/>
            <a:ext cx="4050892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4800"/>
              <a:t>ngoại ô</a:t>
            </a:r>
          </a:p>
        </p:txBody>
      </p:sp>
      <p:sp>
        <p:nvSpPr>
          <p:cNvPr id="2" name="Rectangle 1"/>
          <p:cNvSpPr/>
          <p:nvPr/>
        </p:nvSpPr>
        <p:spPr>
          <a:xfrm>
            <a:off x="1714444" y="3082855"/>
            <a:ext cx="2729865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800" b="1">
                <a:solidFill>
                  <a:schemeClr val="accent5">
                    <a:lumMod val="50000"/>
                  </a:schemeClr>
                </a:solidFill>
              </a:rPr>
              <a:t>/ˈsʌb.ɝːb/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87067" y="160809"/>
            <a:ext cx="4132696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VOCABULARY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0" name="Text Box 99"/>
          <p:cNvSpPr txBox="1"/>
          <p:nvPr/>
        </p:nvSpPr>
        <p:spPr>
          <a:xfrm>
            <a:off x="5226685" y="1245235"/>
            <a:ext cx="668274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635" indent="-635" algn="just"/>
            <a:r>
              <a:rPr lang="en-US" sz="3200" b="0" dirty="0">
                <a:solidFill>
                  <a:srgbClr val="000000"/>
                </a:solidFill>
                <a:latin typeface="Times New Roman" panose="02020603050405020304" pitchFamily="18" charset="0"/>
              </a:rPr>
              <a:t>an area on the edge of a large town or city where people who work in the town or city often live</a:t>
            </a:r>
          </a:p>
        </p:txBody>
      </p:sp>
      <p:pic>
        <p:nvPicPr>
          <p:cNvPr id="4" name="suburb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04825" y="2813685"/>
            <a:ext cx="1451610" cy="1451610"/>
          </a:xfrm>
          <a:prstGeom prst="rect">
            <a:avLst/>
          </a:prstGeom>
        </p:spPr>
      </p:pic>
      <p:pic>
        <p:nvPicPr>
          <p:cNvPr id="14" name="Content Placeholder 4" descr="pickpo_noun_002_27556"/>
          <p:cNvPicPr>
            <a:picLocks noGrp="1" noChangeAspect="1"/>
          </p:cNvPicPr>
          <p:nvPr>
            <p:ph idx="1"/>
          </p:nvPr>
        </p:nvPicPr>
        <p:blipFill>
          <a:blip r:embed="rId6"/>
          <a:stretch>
            <a:fillRect/>
          </a:stretch>
        </p:blipFill>
        <p:spPr>
          <a:xfrm>
            <a:off x="13460095" y="4913630"/>
            <a:ext cx="2012950" cy="1339850"/>
          </a:xfrm>
          <a:prstGeom prst="rect">
            <a:avLst/>
          </a:prstGeom>
        </p:spPr>
      </p:pic>
      <p:pic>
        <p:nvPicPr>
          <p:cNvPr id="13" name="Content Placeholder 12" descr="houses-neighborhood"/>
          <p:cNvPicPr>
            <a:picLocks noGrp="1" noChangeAspect="1"/>
          </p:cNvPicPr>
          <p:nvPr>
            <p:ph sz="half" idx="2"/>
          </p:nvPr>
        </p:nvPicPr>
        <p:blipFill>
          <a:blip r:embed="rId7"/>
          <a:stretch>
            <a:fillRect/>
          </a:stretch>
        </p:blipFill>
        <p:spPr>
          <a:xfrm>
            <a:off x="5702935" y="3069590"/>
            <a:ext cx="5483225" cy="3564255"/>
          </a:xfrm>
          <a:prstGeom prst="rect">
            <a:avLst/>
          </a:prstGeom>
        </p:spPr>
      </p:pic>
      <p:pic>
        <p:nvPicPr>
          <p:cNvPr id="16" name="Content Placeholder 5" descr="business-people-rush-hour-walking-commuting-concept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4235450" y="4648835"/>
            <a:ext cx="2312035" cy="16046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72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7" fill="hold" display="1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7" grpId="0"/>
      <p:bldP spid="1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9623" y="-7620"/>
            <a:ext cx="12192000" cy="1083309"/>
            <a:chOff x="7620" y="-7620"/>
            <a:chExt cx="12192000" cy="1083309"/>
          </a:xfrm>
        </p:grpSpPr>
        <p:sp>
          <p:nvSpPr>
            <p:cNvPr id="19" name="Round Single Corner Rectangle 18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ound Single Corner Rectangle 19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ound Single Corner Rectangle 20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7" name="Google Shape;1881;p31"/>
          <p:cNvSpPr txBox="1"/>
          <p:nvPr/>
        </p:nvSpPr>
        <p:spPr>
          <a:xfrm>
            <a:off x="-312420" y="1655445"/>
            <a:ext cx="6459855" cy="6788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6600" b="1">
                <a:solidFill>
                  <a:srgbClr val="AD4F0F"/>
                </a:solidFill>
              </a:rPr>
              <a:t>bustling (adj) </a:t>
            </a:r>
            <a:endParaRPr lang="en-US" sz="5400" b="1" dirty="0">
              <a:solidFill>
                <a:srgbClr val="AD4F0F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910772" y="4417019"/>
            <a:ext cx="4050892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4800"/>
              <a:t>hối hả, nhộn nhịp, náo nhiệt.</a:t>
            </a:r>
          </a:p>
        </p:txBody>
      </p:sp>
      <p:sp>
        <p:nvSpPr>
          <p:cNvPr id="2" name="Rectangle 1"/>
          <p:cNvSpPr/>
          <p:nvPr/>
        </p:nvSpPr>
        <p:spPr>
          <a:xfrm>
            <a:off x="1788739" y="3082855"/>
            <a:ext cx="2581275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800" b="1">
                <a:solidFill>
                  <a:schemeClr val="accent5">
                    <a:lumMod val="50000"/>
                  </a:schemeClr>
                </a:solidFill>
              </a:rPr>
              <a:t>/ˈbʌs.lɪŋ/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87067" y="160809"/>
            <a:ext cx="4132696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VOCABULARY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0" name="Text Box 99"/>
          <p:cNvSpPr txBox="1"/>
          <p:nvPr/>
        </p:nvSpPr>
        <p:spPr>
          <a:xfrm>
            <a:off x="5823585" y="1674495"/>
            <a:ext cx="6682740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635" indent="-635" algn="just"/>
            <a:r>
              <a:rPr lang="en-US" sz="5400" b="0">
                <a:solidFill>
                  <a:srgbClr val="000000"/>
                </a:solidFill>
                <a:latin typeface="Times New Roman" panose="02020603050405020304" pitchFamily="18" charset="0"/>
              </a:rPr>
              <a:t>full of busy activity</a:t>
            </a:r>
          </a:p>
        </p:txBody>
      </p:sp>
      <p:pic>
        <p:nvPicPr>
          <p:cNvPr id="13" name="Content Placeholder 12" descr="houses-neighborhood"/>
          <p:cNvPicPr>
            <a:picLocks noGrp="1" noChangeAspect="1"/>
          </p:cNvPicPr>
          <p:nvPr>
            <p:ph sz="half" idx="2"/>
          </p:nvPr>
        </p:nvPicPr>
        <p:blipFill>
          <a:blip r:embed="rId5"/>
          <a:stretch>
            <a:fillRect/>
          </a:stretch>
        </p:blipFill>
        <p:spPr>
          <a:xfrm>
            <a:off x="13649960" y="5105400"/>
            <a:ext cx="2943860" cy="1913890"/>
          </a:xfrm>
          <a:prstGeom prst="rect">
            <a:avLst/>
          </a:prstGeom>
        </p:spPr>
      </p:pic>
      <p:pic>
        <p:nvPicPr>
          <p:cNvPr id="5" name="bustling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87045" y="2596515"/>
            <a:ext cx="1720850" cy="1720850"/>
          </a:xfrm>
          <a:prstGeom prst="rect">
            <a:avLst/>
          </a:prstGeom>
        </p:spPr>
      </p:pic>
      <p:pic>
        <p:nvPicPr>
          <p:cNvPr id="16" name="Content Placeholder 5" descr="business-people-rush-hour-walking-commuting-concept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87515" y="2713990"/>
            <a:ext cx="4445000" cy="3084830"/>
          </a:xfrm>
          <a:prstGeom prst="rect">
            <a:avLst/>
          </a:prstGeom>
        </p:spPr>
      </p:pic>
      <p:sp>
        <p:nvSpPr>
          <p:cNvPr id="3" name="Text Box 2"/>
          <p:cNvSpPr txBox="1"/>
          <p:nvPr/>
        </p:nvSpPr>
        <p:spPr>
          <a:xfrm>
            <a:off x="4514850" y="432498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76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7" fill="hold" display="1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7" grpId="0"/>
      <p:bldP spid="1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9623" y="-7620"/>
            <a:ext cx="12192000" cy="1083309"/>
            <a:chOff x="7620" y="-7620"/>
            <a:chExt cx="12192000" cy="1083309"/>
          </a:xfrm>
        </p:grpSpPr>
        <p:sp>
          <p:nvSpPr>
            <p:cNvPr id="19" name="Round Single Corner Rectangle 18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ound Single Corner Rectangle 19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ound Single Corner Rectangle 20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7" name="Google Shape;1881;p31"/>
          <p:cNvSpPr txBox="1"/>
          <p:nvPr/>
        </p:nvSpPr>
        <p:spPr>
          <a:xfrm>
            <a:off x="-312420" y="1655445"/>
            <a:ext cx="6459855" cy="6788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6600" b="1">
                <a:solidFill>
                  <a:srgbClr val="AD4F0F"/>
                </a:solidFill>
              </a:rPr>
              <a:t>liveable (adj) </a:t>
            </a:r>
            <a:endParaRPr lang="en-US" sz="5400" b="1" dirty="0">
              <a:solidFill>
                <a:srgbClr val="AD4F0F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910772" y="4417019"/>
            <a:ext cx="4050892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4800"/>
              <a:t>(nơi, địa điểm) đáng sống</a:t>
            </a:r>
          </a:p>
        </p:txBody>
      </p:sp>
      <p:sp>
        <p:nvSpPr>
          <p:cNvPr id="2" name="Rectangle 1"/>
          <p:cNvSpPr/>
          <p:nvPr/>
        </p:nvSpPr>
        <p:spPr>
          <a:xfrm>
            <a:off x="1926851" y="3082855"/>
            <a:ext cx="2305050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800" b="1">
                <a:solidFill>
                  <a:schemeClr val="accent5">
                    <a:lumMod val="50000"/>
                  </a:schemeClr>
                </a:solidFill>
              </a:rPr>
              <a:t>/ˈlɪvəbl/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87067" y="160809"/>
            <a:ext cx="4132696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VOCABULARY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0" name="Text Box 99"/>
          <p:cNvSpPr txBox="1"/>
          <p:nvPr/>
        </p:nvSpPr>
        <p:spPr>
          <a:xfrm>
            <a:off x="5633720" y="2585085"/>
            <a:ext cx="619950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635" indent="-635" algn="just"/>
            <a:r>
              <a:rPr lang="en-US" sz="5400" b="0">
                <a:solidFill>
                  <a:srgbClr val="000000"/>
                </a:solidFill>
                <a:latin typeface="Times New Roman" panose="02020603050405020304" pitchFamily="18" charset="0"/>
              </a:rPr>
              <a:t>suitable or good for living in</a:t>
            </a:r>
          </a:p>
        </p:txBody>
      </p:sp>
      <p:pic>
        <p:nvPicPr>
          <p:cNvPr id="16" name="Content Placeholder 5" descr="business-people-rush-hour-walking-commuting-concept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714730" y="4901565"/>
            <a:ext cx="2097405" cy="1455420"/>
          </a:xfrm>
          <a:prstGeom prst="rect">
            <a:avLst/>
          </a:prstGeom>
        </p:spPr>
      </p:pic>
      <p:pic>
        <p:nvPicPr>
          <p:cNvPr id="3" name="liveable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87045" y="2713990"/>
            <a:ext cx="1624330" cy="16243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88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7" fill="hold" display="1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7" grpId="0"/>
      <p:bldP spid="1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-1270" y="-7620"/>
            <a:ext cx="12192000" cy="781050"/>
            <a:chOff x="7620" y="-7620"/>
            <a:chExt cx="12192000" cy="1083309"/>
          </a:xfrm>
        </p:grpSpPr>
        <p:sp>
          <p:nvSpPr>
            <p:cNvPr id="17" name="Round Single Corner Rectangle 16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Round Single Corner Rectangle 17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ound Single Corner Rectangle 18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704850" y="930910"/>
          <a:ext cx="11174730" cy="4980305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39484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858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404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56920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5A0B8"/>
                          </a:solidFill>
                        </a:rPr>
                        <a:t>New words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5A0B8"/>
                          </a:solidFill>
                        </a:rPr>
                        <a:t>Pronunciation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5A0B8"/>
                          </a:solidFill>
                        </a:rPr>
                        <a:t>Meaning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4845">
                <a:tc>
                  <a:txBody>
                    <a:bodyPr/>
                    <a:lstStyle/>
                    <a:p>
                      <a:pPr marL="144145" marR="0" indent="-144145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1.concrete jungle (n)</a:t>
                      </a:r>
                    </a:p>
                  </a:txBody>
                  <a:tcPr marL="71755" marR="7175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/ˌkɒŋkriːt ˈdʒʌŋɡl/</a:t>
                      </a:r>
                    </a:p>
                  </a:txBody>
                  <a:tcPr marL="36195" marR="3619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rừng bê tông</a:t>
                      </a:r>
                      <a:r>
                        <a:rPr lang="en-US" sz="32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US" sz="32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6180">
                <a:tc>
                  <a:txBody>
                    <a:bodyPr/>
                    <a:lstStyle/>
                    <a:p>
                      <a:pPr marL="144145" marR="0" indent="-144145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2. metro (n)</a:t>
                      </a:r>
                    </a:p>
                  </a:txBody>
                  <a:tcPr marL="71755" marR="7175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/ˈmetrəʊ/</a:t>
                      </a:r>
                    </a:p>
                  </a:txBody>
                  <a:tcPr marL="36195" marR="3619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hệ thống tàu điện ngầm</a:t>
                      </a:r>
                    </a:p>
                  </a:txBody>
                  <a:tcPr marL="36195" marR="36195" marT="71755" marB="71755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6180">
                <a:tc>
                  <a:txBody>
                    <a:bodyPr/>
                    <a:lstStyle/>
                    <a:p>
                      <a:pPr marL="144145" marR="0" indent="-144145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3200" b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3.public amenity</a:t>
                      </a:r>
                    </a:p>
                  </a:txBody>
                  <a:tcPr marL="71755" marR="7175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32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/ˈpʌblɪk əˈmiːnəti/</a:t>
                      </a:r>
                    </a:p>
                  </a:txBody>
                  <a:tcPr marL="36195" marR="3619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3200" b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tiện ích công cộng</a:t>
                      </a:r>
                    </a:p>
                  </a:txBody>
                  <a:tcPr marL="36195" marR="36195" marT="71755" marB="71755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6180">
                <a:tc>
                  <a:txBody>
                    <a:bodyPr/>
                    <a:lstStyle/>
                    <a:p>
                      <a:pPr marL="144145" marR="0" indent="-144145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3200" b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 commuter (n)</a:t>
                      </a:r>
                    </a:p>
                  </a:txBody>
                  <a:tcPr marL="71755" marR="7175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32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/kəˈmjuː.t̬ɚ/</a:t>
                      </a:r>
                    </a:p>
                  </a:txBody>
                  <a:tcPr marL="36195" marR="3619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3200" b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người đi làm</a:t>
                      </a:r>
                    </a:p>
                  </a:txBody>
                  <a:tcPr marL="36195" marR="36195" marT="71755" marB="71755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99767" y="66087"/>
            <a:ext cx="4132696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VOCABULARY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concrete jungle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63036" y="1502410"/>
            <a:ext cx="1182370" cy="1182370"/>
          </a:xfrm>
          <a:prstGeom prst="rect">
            <a:avLst/>
          </a:prstGeom>
        </p:spPr>
      </p:pic>
      <p:pic>
        <p:nvPicPr>
          <p:cNvPr id="3" name="metro">
            <a:hlinkClick r:id="" action="ppaction://media"/>
          </p:cNvPr>
          <p:cNvPicPr/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63036" y="2579370"/>
            <a:ext cx="1182370" cy="1181735"/>
          </a:xfrm>
          <a:prstGeom prst="rect">
            <a:avLst/>
          </a:prstGeom>
        </p:spPr>
      </p:pic>
      <p:pic>
        <p:nvPicPr>
          <p:cNvPr id="9" name="public amenity">
            <a:hlinkClick r:id="" action="ppaction://media"/>
          </p:cNvPr>
          <p:cNvPicPr/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63036" y="3655695"/>
            <a:ext cx="1182370" cy="1181735"/>
          </a:xfrm>
          <a:prstGeom prst="rect">
            <a:avLst/>
          </a:prstGeom>
        </p:spPr>
      </p:pic>
      <p:pic>
        <p:nvPicPr>
          <p:cNvPr id="7" name="commuter">
            <a:hlinkClick r:id="" action="ppaction://media"/>
          </p:cNvPr>
          <p:cNvPicPr/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63036" y="4732020"/>
            <a:ext cx="1182370" cy="11817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41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0" dur="81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4" dur="172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8" dur="84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9" fill="hold" display="1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>
                <p:cTn id="20" fill="hold" display="1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>
                <p:cTn id="21" fill="hold" display="1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>
                <p:cTn id="22" fill="hold" display="1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32" name="Round Single Corner Rectangle 31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" name="Round Single Corner Rectangle 32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4" name="Round Single Corner Rectangle 33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487067" y="208434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7880372" y="127154"/>
            <a:ext cx="4132696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OPTION 1</a:t>
            </a:r>
          </a:p>
        </p:txBody>
      </p:sp>
      <p:sp>
        <p:nvSpPr>
          <p:cNvPr id="2" name="Text Box 1"/>
          <p:cNvSpPr txBox="1"/>
          <p:nvPr/>
        </p:nvSpPr>
        <p:spPr>
          <a:xfrm>
            <a:off x="1939290" y="1200785"/>
            <a:ext cx="509270" cy="103187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extrusionH="76200">
            <a:extrusionClr>
              <a:srgbClr val="FF0000"/>
            </a:extrusionClr>
          </a:sp3d>
        </p:spPr>
        <p:txBody>
          <a:bodyPr wrap="square" rtlCol="0">
            <a:noAutofit/>
            <a:scene3d>
              <a:camera prst="orthographicFront"/>
              <a:lightRig rig="threePt" dir="t"/>
            </a:scene3d>
            <a:sp3d prstMaterial="dkEdge"/>
          </a:bodyPr>
          <a:lstStyle/>
          <a:p>
            <a:r>
              <a:rPr lang="en-US" sz="9600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J</a:t>
            </a:r>
          </a:p>
        </p:txBody>
      </p:sp>
      <p:sp>
        <p:nvSpPr>
          <p:cNvPr id="3" name="Text Box 2"/>
          <p:cNvSpPr txBox="1"/>
          <p:nvPr/>
        </p:nvSpPr>
        <p:spPr>
          <a:xfrm>
            <a:off x="3789045" y="1424940"/>
            <a:ext cx="509270" cy="103187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extrusionH="76200">
            <a:extrusionClr>
              <a:srgbClr val="FF0000"/>
            </a:extrusionClr>
          </a:sp3d>
        </p:spPr>
        <p:txBody>
          <a:bodyPr wrap="square" rtlCol="0">
            <a:noAutofit/>
            <a:scene3d>
              <a:camera prst="orthographicFront"/>
              <a:lightRig rig="threePt" dir="t"/>
            </a:scene3d>
            <a:sp3d prstMaterial="dkEdge"/>
          </a:bodyPr>
          <a:lstStyle/>
          <a:p>
            <a:r>
              <a:rPr lang="en-US" sz="9600">
                <a:solidFill>
                  <a:srgbClr val="00B0F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U</a:t>
            </a:r>
          </a:p>
        </p:txBody>
      </p:sp>
      <p:sp>
        <p:nvSpPr>
          <p:cNvPr id="7" name="Text Box 6"/>
          <p:cNvSpPr txBox="1"/>
          <p:nvPr/>
        </p:nvSpPr>
        <p:spPr>
          <a:xfrm>
            <a:off x="2371725" y="1508125"/>
            <a:ext cx="1417320" cy="103187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extrusionH="76200">
            <a:extrusionClr>
              <a:srgbClr val="FF0000"/>
            </a:extrusionClr>
          </a:sp3d>
        </p:spPr>
        <p:txBody>
          <a:bodyPr wrap="square" rtlCol="0">
            <a:noAutofit/>
            <a:scene3d>
              <a:camera prst="orthographicFront"/>
              <a:lightRig rig="threePt" dir="t"/>
            </a:scene3d>
            <a:sp3d prstMaterial="dkEdge"/>
          </a:bodyPr>
          <a:lstStyle/>
          <a:p>
            <a:r>
              <a:rPr lang="en-US" sz="9600">
                <a:solidFill>
                  <a:srgbClr val="00B05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M</a:t>
            </a:r>
          </a:p>
        </p:txBody>
      </p:sp>
      <p:sp>
        <p:nvSpPr>
          <p:cNvPr id="8" name="Text Box 7"/>
          <p:cNvSpPr txBox="1"/>
          <p:nvPr/>
        </p:nvSpPr>
        <p:spPr>
          <a:xfrm>
            <a:off x="4738370" y="1340485"/>
            <a:ext cx="1417320" cy="103187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extrusionH="76200">
            <a:extrusionClr>
              <a:srgbClr val="FF0000"/>
            </a:extrusionClr>
          </a:sp3d>
        </p:spPr>
        <p:txBody>
          <a:bodyPr wrap="square" rtlCol="0">
            <a:noAutofit/>
            <a:scene3d>
              <a:camera prst="orthographicFront"/>
              <a:lightRig rig="threePt" dir="t"/>
            </a:scene3d>
            <a:sp3d prstMaterial="dkEdge"/>
          </a:bodyPr>
          <a:lstStyle/>
          <a:p>
            <a:r>
              <a:rPr lang="en-US" sz="960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B</a:t>
            </a:r>
          </a:p>
        </p:txBody>
      </p:sp>
      <p:sp>
        <p:nvSpPr>
          <p:cNvPr id="9" name="Text Box 8"/>
          <p:cNvSpPr txBox="1"/>
          <p:nvPr/>
        </p:nvSpPr>
        <p:spPr>
          <a:xfrm>
            <a:off x="6386830" y="1424940"/>
            <a:ext cx="1417320" cy="103187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extrusionH="76200">
            <a:extrusionClr>
              <a:srgbClr val="FF0000"/>
            </a:extrusionClr>
          </a:sp3d>
        </p:spPr>
        <p:txBody>
          <a:bodyPr wrap="square" rtlCol="0">
            <a:noAutofit/>
            <a:scene3d>
              <a:camera prst="orthographicFront"/>
              <a:lightRig rig="threePt" dir="t"/>
            </a:scene3d>
            <a:sp3d prstMaterial="dkEdge"/>
          </a:bodyPr>
          <a:lstStyle/>
          <a:p>
            <a:r>
              <a:rPr lang="en-US" sz="9600">
                <a:solidFill>
                  <a:srgbClr val="7030A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L</a:t>
            </a:r>
          </a:p>
        </p:txBody>
      </p:sp>
      <p:sp>
        <p:nvSpPr>
          <p:cNvPr id="10" name="Text Box 9"/>
          <p:cNvSpPr txBox="1"/>
          <p:nvPr/>
        </p:nvSpPr>
        <p:spPr>
          <a:xfrm>
            <a:off x="5409565" y="1415415"/>
            <a:ext cx="1417320" cy="103187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extrusionH="76200">
            <a:extrusionClr>
              <a:srgbClr val="FF0000"/>
            </a:extrusionClr>
          </a:sp3d>
        </p:spPr>
        <p:txBody>
          <a:bodyPr wrap="square" rtlCol="0">
            <a:noAutofit/>
            <a:scene3d>
              <a:camera prst="orthographicFront"/>
              <a:lightRig rig="threePt" dir="t"/>
            </a:scene3d>
            <a:sp3d prstMaterial="dkEdge"/>
          </a:bodyPr>
          <a:lstStyle/>
          <a:p>
            <a:r>
              <a:rPr lang="en-US" sz="9600">
                <a:solidFill>
                  <a:schemeClr val="accent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E</a:t>
            </a:r>
          </a:p>
        </p:txBody>
      </p:sp>
      <p:sp>
        <p:nvSpPr>
          <p:cNvPr id="11" name="Text Box 10"/>
          <p:cNvSpPr txBox="1"/>
          <p:nvPr/>
        </p:nvSpPr>
        <p:spPr>
          <a:xfrm>
            <a:off x="6858635" y="3429000"/>
            <a:ext cx="1417320" cy="103187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extrusionH="76200">
            <a:extrusionClr>
              <a:srgbClr val="FF0000"/>
            </a:extrusionClr>
          </a:sp3d>
        </p:spPr>
        <p:txBody>
          <a:bodyPr wrap="square" rtlCol="0">
            <a:noAutofit/>
            <a:scene3d>
              <a:camera prst="orthographicFront"/>
              <a:lightRig rig="threePt" dir="t"/>
            </a:scene3d>
            <a:sp3d prstMaterial="dkEdge"/>
          </a:bodyPr>
          <a:lstStyle/>
          <a:p>
            <a:r>
              <a:rPr lang="en-US" sz="9600">
                <a:solidFill>
                  <a:schemeClr val="accent1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W</a:t>
            </a:r>
          </a:p>
        </p:txBody>
      </p:sp>
      <p:sp>
        <p:nvSpPr>
          <p:cNvPr id="12" name="Text Box 11"/>
          <p:cNvSpPr txBox="1"/>
          <p:nvPr/>
        </p:nvSpPr>
        <p:spPr>
          <a:xfrm>
            <a:off x="3544570" y="3220085"/>
            <a:ext cx="1417320" cy="103187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extrusionH="76200">
            <a:extrusionClr>
              <a:srgbClr val="FF0000"/>
            </a:extrusionClr>
          </a:sp3d>
        </p:spPr>
        <p:txBody>
          <a:bodyPr wrap="square" rtlCol="0">
            <a:noAutofit/>
            <a:scene3d>
              <a:camera prst="orthographicFront"/>
              <a:lightRig rig="threePt" dir="t"/>
            </a:scene3d>
            <a:sp3d prstMaterial="dkEdge"/>
          </a:bodyPr>
          <a:lstStyle/>
          <a:p>
            <a:r>
              <a:rPr lang="en-US" sz="960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O</a:t>
            </a:r>
          </a:p>
        </p:txBody>
      </p:sp>
      <p:sp>
        <p:nvSpPr>
          <p:cNvPr id="13" name="Text Box 12"/>
          <p:cNvSpPr txBox="1"/>
          <p:nvPr/>
        </p:nvSpPr>
        <p:spPr>
          <a:xfrm>
            <a:off x="4828540" y="3496310"/>
            <a:ext cx="1417320" cy="103187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extrusionH="76200">
            <a:extrusionClr>
              <a:srgbClr val="FF0000"/>
            </a:extrusionClr>
          </a:sp3d>
        </p:spPr>
        <p:txBody>
          <a:bodyPr wrap="square" rtlCol="0">
            <a:noAutofit/>
            <a:scene3d>
              <a:camera prst="orthographicFront"/>
              <a:lightRig rig="threePt" dir="t"/>
            </a:scene3d>
            <a:sp3d prstMaterial="dkEdge"/>
          </a:bodyPr>
          <a:lstStyle/>
          <a:p>
            <a:r>
              <a:rPr lang="en-US" sz="9600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R</a:t>
            </a:r>
          </a:p>
        </p:txBody>
      </p:sp>
      <p:sp>
        <p:nvSpPr>
          <p:cNvPr id="16" name="Text Box 15"/>
          <p:cNvSpPr txBox="1"/>
          <p:nvPr/>
        </p:nvSpPr>
        <p:spPr>
          <a:xfrm>
            <a:off x="8331200" y="3590925"/>
            <a:ext cx="1417320" cy="103187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extrusionH="76200">
            <a:extrusionClr>
              <a:srgbClr val="FF0000"/>
            </a:extrusionClr>
          </a:sp3d>
        </p:spPr>
        <p:txBody>
          <a:bodyPr wrap="square" rtlCol="0">
            <a:noAutofit/>
            <a:scene3d>
              <a:camera prst="orthographicFront"/>
              <a:lightRig rig="threePt" dir="t"/>
            </a:scene3d>
            <a:sp3d prstMaterial="dkEdge"/>
          </a:bodyPr>
          <a:lstStyle/>
          <a:p>
            <a:r>
              <a:rPr lang="en-US" sz="960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D</a:t>
            </a:r>
          </a:p>
        </p:txBody>
      </p:sp>
      <p:sp>
        <p:nvSpPr>
          <p:cNvPr id="17" name="Text Box 16"/>
          <p:cNvSpPr txBox="1"/>
          <p:nvPr/>
        </p:nvSpPr>
        <p:spPr>
          <a:xfrm>
            <a:off x="5651500" y="3590925"/>
            <a:ext cx="1417320" cy="103187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extrusionH="76200">
            <a:extrusionClr>
              <a:srgbClr val="FF0000"/>
            </a:extrusionClr>
          </a:sp3d>
        </p:spPr>
        <p:txBody>
          <a:bodyPr wrap="square" rtlCol="0">
            <a:noAutofit/>
            <a:scene3d>
              <a:camera prst="orthographicFront"/>
              <a:lightRig rig="threePt" dir="t"/>
            </a:scene3d>
            <a:sp3d prstMaterial="dkEdge"/>
          </a:bodyPr>
          <a:lstStyle/>
          <a:p>
            <a:r>
              <a:rPr lang="en-US" sz="960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S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 advTm="0">
        <p159:morph option="byObjec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-1270" y="-7620"/>
            <a:ext cx="12192000" cy="768350"/>
            <a:chOff x="7620" y="-7620"/>
            <a:chExt cx="12192000" cy="1083309"/>
          </a:xfrm>
        </p:grpSpPr>
        <p:sp>
          <p:nvSpPr>
            <p:cNvPr id="17" name="Round Single Corner Rectangle 16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Round Single Corner Rectangle 17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ound Single Corner Rectangle 18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2334699"/>
              </p:ext>
            </p:extLst>
          </p:nvPr>
        </p:nvGraphicFramePr>
        <p:xfrm>
          <a:off x="704850" y="930910"/>
          <a:ext cx="11174730" cy="4982845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39484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858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404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56920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5A0B8"/>
                          </a:solidFill>
                        </a:rPr>
                        <a:t>New words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5A0B8"/>
                          </a:solidFill>
                        </a:rPr>
                        <a:t>Pronunciation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5A0B8"/>
                          </a:solidFill>
                        </a:rPr>
                        <a:t>Meaning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4845">
                <a:tc>
                  <a:txBody>
                    <a:bodyPr/>
                    <a:lstStyle/>
                    <a:p>
                      <a:pPr marL="144145" marR="0" indent="-144145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5. pickpocketing (n)</a:t>
                      </a:r>
                    </a:p>
                  </a:txBody>
                  <a:tcPr marL="71755" marR="7175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/ˈpɪkˌpɑː.kɪ.t̬ɪŋ/</a:t>
                      </a:r>
                    </a:p>
                  </a:txBody>
                  <a:tcPr marL="36195" marR="3619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móc túi</a:t>
                      </a:r>
                    </a:p>
                  </a:txBody>
                  <a:tcPr marL="36195" marR="36195" marT="71755" marB="71755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6180">
                <a:tc>
                  <a:txBody>
                    <a:bodyPr/>
                    <a:lstStyle/>
                    <a:p>
                      <a:pPr marL="144145" marR="0" indent="-144145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6. suburb (n)</a:t>
                      </a:r>
                    </a:p>
                  </a:txBody>
                  <a:tcPr marL="71755" marR="7175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/ˈsʌb.ɝːb/</a:t>
                      </a:r>
                    </a:p>
                  </a:txBody>
                  <a:tcPr marL="36195" marR="3619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ngoại ô</a:t>
                      </a:r>
                    </a:p>
                  </a:txBody>
                  <a:tcPr marL="36195" marR="36195" marT="71755" marB="71755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6180">
                <a:tc>
                  <a:txBody>
                    <a:bodyPr/>
                    <a:lstStyle/>
                    <a:p>
                      <a:pPr marL="144145" marR="0" indent="-144145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3200" b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7. bustling (adj)</a:t>
                      </a:r>
                    </a:p>
                  </a:txBody>
                  <a:tcPr marL="71755" marR="7175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32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/ˈbʌs.lɪŋ/</a:t>
                      </a:r>
                    </a:p>
                  </a:txBody>
                  <a:tcPr marL="36195" marR="3619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3200" b="0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hối</a:t>
                      </a:r>
                      <a:r>
                        <a:rPr lang="en-US" sz="32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0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hả</a:t>
                      </a:r>
                      <a:r>
                        <a:rPr lang="en-US" sz="32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3200" b="0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nhộn</a:t>
                      </a:r>
                      <a:r>
                        <a:rPr lang="en-US" sz="32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0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nhịp</a:t>
                      </a:r>
                      <a:r>
                        <a:rPr lang="en-US" sz="32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3200" b="0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náo</a:t>
                      </a:r>
                      <a:r>
                        <a:rPr lang="en-US" sz="32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0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nhiệt</a:t>
                      </a:r>
                      <a:endParaRPr lang="en-US" sz="32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6180">
                <a:tc>
                  <a:txBody>
                    <a:bodyPr/>
                    <a:lstStyle/>
                    <a:p>
                      <a:pPr marL="144145" marR="0" indent="-144145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32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8. </a:t>
                      </a:r>
                      <a:r>
                        <a:rPr lang="en-US" sz="3200" b="0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liveable</a:t>
                      </a:r>
                      <a:r>
                        <a:rPr lang="en-US" sz="32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(adj)</a:t>
                      </a:r>
                    </a:p>
                  </a:txBody>
                  <a:tcPr marL="71755" marR="7175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32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/ˈlɪvəbl/</a:t>
                      </a:r>
                    </a:p>
                  </a:txBody>
                  <a:tcPr marL="36195" marR="3619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32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3200" b="0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nơi</a:t>
                      </a:r>
                      <a:r>
                        <a:rPr lang="en-US" sz="32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3200" b="0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địa</a:t>
                      </a:r>
                      <a:r>
                        <a:rPr lang="en-US" sz="32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0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điểm</a:t>
                      </a:r>
                      <a:r>
                        <a:rPr lang="en-US" sz="32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en-US" sz="3200" b="0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đáng</a:t>
                      </a:r>
                      <a:r>
                        <a:rPr lang="en-US" sz="32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0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sống</a:t>
                      </a:r>
                      <a:endParaRPr lang="en-US" sz="32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99767" y="53387"/>
            <a:ext cx="4132696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VOCABULARY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kpocketing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32702" y="1577340"/>
            <a:ext cx="831850" cy="831850"/>
          </a:xfrm>
          <a:prstGeom prst="rect">
            <a:avLst/>
          </a:prstGeom>
        </p:spPr>
      </p:pic>
      <p:pic>
        <p:nvPicPr>
          <p:cNvPr id="3" name="suburb">
            <a:hlinkClick r:id="" action="ppaction://media"/>
          </p:cNvPr>
          <p:cNvPicPr/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32702" y="2522855"/>
            <a:ext cx="831850" cy="831850"/>
          </a:xfrm>
          <a:prstGeom prst="rect">
            <a:avLst/>
          </a:prstGeom>
        </p:spPr>
      </p:pic>
      <p:pic>
        <p:nvPicPr>
          <p:cNvPr id="5" name="bustling">
            <a:hlinkClick r:id="" action="ppaction://media"/>
          </p:cNvPr>
          <p:cNvPicPr/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32702" y="3950970"/>
            <a:ext cx="831850" cy="831850"/>
          </a:xfrm>
          <a:prstGeom prst="rect">
            <a:avLst/>
          </a:prstGeom>
        </p:spPr>
      </p:pic>
      <p:pic>
        <p:nvPicPr>
          <p:cNvPr id="12" name="liveable">
            <a:hlinkClick r:id="" action="ppaction://media"/>
          </p:cNvPr>
          <p:cNvPicPr/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20002" y="4896485"/>
            <a:ext cx="831850" cy="8318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32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0" dur="72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4" dur="76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8" dur="888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9" fill="hold" display="1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>
                <p:cTn id="20" fill="hold" display="1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>
                <p:cTn id="21" fill="hold" display="1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>
                <p:cTn id="22" fill="hold" display="1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Text Box 99"/>
          <p:cNvSpPr txBox="1"/>
          <p:nvPr/>
        </p:nvSpPr>
        <p:spPr>
          <a:xfrm>
            <a:off x="539750" y="2030730"/>
            <a:ext cx="1124775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635" indent="-635" algn="just"/>
            <a:r>
              <a:rPr lang="en-US" sz="4000" b="0">
                <a:latin typeface="Times New Roman" panose="02020603050405020304" pitchFamily="18" charset="0"/>
              </a:rPr>
              <a:t>- Work in pairs and match the words/phrases with their explanations. 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17878" y="-74295"/>
            <a:ext cx="12192000" cy="1083309"/>
            <a:chOff x="7620" y="-7620"/>
            <a:chExt cx="12192000" cy="1083309"/>
          </a:xfrm>
        </p:grpSpPr>
        <p:sp>
          <p:nvSpPr>
            <p:cNvPr id="18" name="Round Single Corner Rectangle 17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ound Single Corner Rectangle 18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ound Single Corner Rectangle 19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034415" y="1097915"/>
            <a:ext cx="12821285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Match the words/phrases with their explanations.( p.20)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487067" y="1153347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16649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9852" y="1050707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7067" y="186930"/>
            <a:ext cx="4132696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VOCABULARY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s 4"/>
          <p:cNvSpPr/>
          <p:nvPr/>
        </p:nvSpPr>
        <p:spPr>
          <a:xfrm>
            <a:off x="-60960" y="-158750"/>
            <a:ext cx="12321540" cy="6864985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" name="Table 1"/>
          <p:cNvGraphicFramePr/>
          <p:nvPr/>
        </p:nvGraphicFramePr>
        <p:xfrm>
          <a:off x="425450" y="389255"/>
          <a:ext cx="11360785" cy="5542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376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654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576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874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3200" b="0">
                          <a:solidFill>
                            <a:schemeClr val="tx1"/>
                          </a:solidFill>
                        </a:rPr>
                        <a:t>1. downtown</a:t>
                      </a:r>
                    </a:p>
                  </a:txBody>
                  <a:tcPr>
                    <a:solidFill>
                      <a:srgbClr val="F875A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3200" b="0">
                          <a:solidFill>
                            <a:schemeClr val="tx1"/>
                          </a:solidFill>
                        </a:rPr>
                        <a:t>a. an underground train system</a:t>
                      </a:r>
                    </a:p>
                  </a:txBody>
                  <a:tcPr>
                    <a:solidFill>
                      <a:srgbClr val="FFDFD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3200" b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>
                    <a:solidFill>
                      <a:srgbClr val="AEDE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9377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3200"/>
                        <a:t>2. concrete jungle</a:t>
                      </a:r>
                    </a:p>
                  </a:txBody>
                  <a:tcPr>
                    <a:solidFill>
                      <a:srgbClr val="F875AA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US" sz="3200"/>
                        <a:t>b. a city or part of a city with many buildings next to each other</a:t>
                      </a:r>
                    </a:p>
                  </a:txBody>
                  <a:tcPr>
                    <a:solidFill>
                      <a:srgbClr val="FFDFD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3200"/>
                        <a:t>2.</a:t>
                      </a:r>
                    </a:p>
                  </a:txBody>
                  <a:tcPr>
                    <a:solidFill>
                      <a:srgbClr val="AEDE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9377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3200"/>
                        <a:t>3. sky train</a:t>
                      </a:r>
                    </a:p>
                  </a:txBody>
                  <a:tcPr>
                    <a:solidFill>
                      <a:srgbClr val="F875AA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US" sz="3200"/>
                        <a:t>c. the centre of a city, especially its main business area</a:t>
                      </a:r>
                    </a:p>
                  </a:txBody>
                  <a:tcPr>
                    <a:solidFill>
                      <a:srgbClr val="FFDFD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3200"/>
                        <a:t>3.</a:t>
                      </a:r>
                    </a:p>
                  </a:txBody>
                  <a:tcPr>
                    <a:solidFill>
                      <a:srgbClr val="AEDE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9377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3200"/>
                        <a:t>4. metro</a:t>
                      </a:r>
                    </a:p>
                  </a:txBody>
                  <a:tcPr>
                    <a:solidFill>
                      <a:srgbClr val="F875AA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US" sz="3200"/>
                        <a:t>d. things in a neighbourhood that make life more comfortable such as parks and shopping centres</a:t>
                      </a:r>
                    </a:p>
                  </a:txBody>
                  <a:tcPr>
                    <a:solidFill>
                      <a:srgbClr val="FFDFD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3200"/>
                        <a:t>4.</a:t>
                      </a:r>
                    </a:p>
                  </a:txBody>
                  <a:tcPr>
                    <a:solidFill>
                      <a:srgbClr val="AEDE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9377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3200"/>
                        <a:t>5.  public amenities</a:t>
                      </a:r>
                    </a:p>
                  </a:txBody>
                  <a:tcPr>
                    <a:solidFill>
                      <a:srgbClr val="F875AA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US" sz="3200"/>
                        <a:t>e. a type of train that runs on a railway high above the ground</a:t>
                      </a:r>
                    </a:p>
                  </a:txBody>
                  <a:tcPr>
                    <a:solidFill>
                      <a:srgbClr val="FFDFD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3200"/>
                        <a:t>5.</a:t>
                      </a:r>
                    </a:p>
                  </a:txBody>
                  <a:tcPr>
                    <a:solidFill>
                      <a:srgbClr val="AEDE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9" name="Text Box 8"/>
          <p:cNvSpPr txBox="1"/>
          <p:nvPr/>
        </p:nvSpPr>
        <p:spPr>
          <a:xfrm>
            <a:off x="10818495" y="313055"/>
            <a:ext cx="737870" cy="783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10" name="Text Box 9"/>
          <p:cNvSpPr txBox="1"/>
          <p:nvPr/>
        </p:nvSpPr>
        <p:spPr>
          <a:xfrm>
            <a:off x="10884535" y="1183005"/>
            <a:ext cx="737870" cy="783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 dirty="0">
                <a:solidFill>
                  <a:srgbClr val="FF0000"/>
                </a:solidFill>
              </a:rPr>
              <a:t>b</a:t>
            </a:r>
          </a:p>
        </p:txBody>
      </p:sp>
      <p:sp>
        <p:nvSpPr>
          <p:cNvPr id="11" name="Text Box 10"/>
          <p:cNvSpPr txBox="1"/>
          <p:nvPr/>
        </p:nvSpPr>
        <p:spPr>
          <a:xfrm>
            <a:off x="10884535" y="2226310"/>
            <a:ext cx="737870" cy="783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 dirty="0">
                <a:solidFill>
                  <a:srgbClr val="FF0000"/>
                </a:solidFill>
              </a:rPr>
              <a:t>e</a:t>
            </a:r>
          </a:p>
        </p:txBody>
      </p:sp>
      <p:sp>
        <p:nvSpPr>
          <p:cNvPr id="14" name="Text Box 13"/>
          <p:cNvSpPr txBox="1"/>
          <p:nvPr/>
        </p:nvSpPr>
        <p:spPr>
          <a:xfrm>
            <a:off x="10818495" y="3408045"/>
            <a:ext cx="737870" cy="783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 dirty="0">
                <a:solidFill>
                  <a:srgbClr val="FF0000"/>
                </a:solidFill>
              </a:rPr>
              <a:t>a</a:t>
            </a:r>
          </a:p>
        </p:txBody>
      </p:sp>
      <p:sp>
        <p:nvSpPr>
          <p:cNvPr id="15" name="Text Box 14"/>
          <p:cNvSpPr txBox="1"/>
          <p:nvPr/>
        </p:nvSpPr>
        <p:spPr>
          <a:xfrm>
            <a:off x="10884535" y="4883150"/>
            <a:ext cx="737870" cy="783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 dirty="0">
                <a:solidFill>
                  <a:srgbClr val="FF0000"/>
                </a:solidFill>
              </a:rPr>
              <a:t>d</a:t>
            </a:r>
          </a:p>
        </p:txBody>
      </p:sp>
      <p:pic>
        <p:nvPicPr>
          <p:cNvPr id="26" name="Content Placeholder 25" descr="games-3119-256-unscreen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-1731010" y="6706235"/>
            <a:ext cx="948690" cy="9486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5" grpId="0" bldLvl="0" animBg="1"/>
      <p:bldP spid="5" grpId="1" animBg="1"/>
      <p:bldP spid="9" grpId="0"/>
      <p:bldP spid="9" grpId="1"/>
      <p:bldP spid="10" grpId="0"/>
      <p:bldP spid="10" grpId="1"/>
      <p:bldP spid="11" grpId="0"/>
      <p:bldP spid="11" grpId="1"/>
      <p:bldP spid="14" grpId="0"/>
      <p:bldP spid="14" grpId="1"/>
      <p:bldP spid="15" grpId="0"/>
      <p:bldP spid="15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17878" y="-74295"/>
            <a:ext cx="12192000" cy="1083309"/>
            <a:chOff x="7620" y="-7620"/>
            <a:chExt cx="12192000" cy="1083309"/>
          </a:xfrm>
        </p:grpSpPr>
        <p:sp>
          <p:nvSpPr>
            <p:cNvPr id="18" name="Round Single Corner Rectangle 17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ound Single Corner Rectangle 18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ound Single Corner Rectangle 19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487067" y="186930"/>
            <a:ext cx="4132696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VOCABULARY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7"/>
          <p:cNvSpPr txBox="1"/>
          <p:nvPr/>
        </p:nvSpPr>
        <p:spPr>
          <a:xfrm>
            <a:off x="7588272" y="186930"/>
            <a:ext cx="4132696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EXTRA ACTIVITY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6" name="Content Placeholder 25" descr="games-3119-256-unscreen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85090" y="1733550"/>
            <a:ext cx="3975100" cy="3975100"/>
          </a:xfrm>
          <a:prstGeom prst="rect">
            <a:avLst/>
          </a:prstGeom>
        </p:spPr>
      </p:pic>
      <p:sp>
        <p:nvSpPr>
          <p:cNvPr id="27" name="Rectangle 11"/>
          <p:cNvSpPr/>
          <p:nvPr/>
        </p:nvSpPr>
        <p:spPr>
          <a:xfrm>
            <a:off x="4835525" y="1233170"/>
            <a:ext cx="5688965" cy="6299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n-US" sz="3500" dirty="0">
                <a:solidFill>
                  <a:schemeClr val="bg1"/>
                </a:solidFill>
              </a:rPr>
              <a:t>- Work in teams.</a:t>
            </a:r>
          </a:p>
        </p:txBody>
      </p:sp>
      <p:sp>
        <p:nvSpPr>
          <p:cNvPr id="28" name="Rectangle 11"/>
          <p:cNvSpPr/>
          <p:nvPr/>
        </p:nvSpPr>
        <p:spPr>
          <a:xfrm>
            <a:off x="4709160" y="1819910"/>
            <a:ext cx="7022465" cy="1168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n-US" sz="3500" dirty="0">
                <a:solidFill>
                  <a:schemeClr val="bg1"/>
                </a:solidFill>
              </a:rPr>
              <a:t>- Each team choose 4 members to join the game and stand in a line.</a:t>
            </a:r>
          </a:p>
        </p:txBody>
      </p:sp>
      <p:sp>
        <p:nvSpPr>
          <p:cNvPr id="30" name="Rectangle 11"/>
          <p:cNvSpPr/>
          <p:nvPr/>
        </p:nvSpPr>
        <p:spPr>
          <a:xfrm>
            <a:off x="4619764" y="2999105"/>
            <a:ext cx="7111862" cy="1706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n-US" sz="3500" dirty="0">
                <a:solidFill>
                  <a:schemeClr val="bg1"/>
                </a:solidFill>
              </a:rPr>
              <a:t>- When you hear a word / phrase, you need to run quickly to the board and write that word/ phrase on the board.</a:t>
            </a:r>
          </a:p>
        </p:txBody>
      </p:sp>
      <p:sp>
        <p:nvSpPr>
          <p:cNvPr id="31" name="Rectangle 11"/>
          <p:cNvSpPr/>
          <p:nvPr/>
        </p:nvSpPr>
        <p:spPr>
          <a:xfrm>
            <a:off x="4709160" y="4695190"/>
            <a:ext cx="7022465" cy="1168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n-US" sz="3500">
                <a:solidFill>
                  <a:schemeClr val="bg1"/>
                </a:solidFill>
              </a:rPr>
              <a:t>- The team with the most number of correct answers will be the winner.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4" dur="indefinite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5" dur="indefinite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2" dur="indefinite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3" dur="indefinite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99000">
                                        <p:cTn display="1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0" dur="indefinite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1" dur="indefinite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7" grpId="1"/>
      <p:bldP spid="28" grpId="0"/>
      <p:bldP spid="28" grpId="1"/>
      <p:bldP spid="30" grpId="0"/>
      <p:bldP spid="30" grpId="1"/>
      <p:bldP spid="3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17878" y="-74295"/>
            <a:ext cx="12192000" cy="1083309"/>
            <a:chOff x="7620" y="-7620"/>
            <a:chExt cx="12192000" cy="1083309"/>
          </a:xfrm>
        </p:grpSpPr>
        <p:sp>
          <p:nvSpPr>
            <p:cNvPr id="18" name="Round Single Corner Rectangle 17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ound Single Corner Rectangle 18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ound Single Corner Rectangle 19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487067" y="186930"/>
            <a:ext cx="4132696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VOCABULARY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7"/>
          <p:cNvSpPr txBox="1"/>
          <p:nvPr/>
        </p:nvSpPr>
        <p:spPr>
          <a:xfrm>
            <a:off x="7588272" y="186930"/>
            <a:ext cx="4132696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EXTRA ACTIVITY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6" name="Content Placeholder 25" descr="games-3119-256-unscreen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467225" y="1291590"/>
            <a:ext cx="3696970" cy="3696970"/>
          </a:xfrm>
          <a:prstGeom prst="rect">
            <a:avLst/>
          </a:prstGeom>
        </p:spPr>
      </p:pic>
      <p:sp>
        <p:nvSpPr>
          <p:cNvPr id="27" name="Rectangle 11"/>
          <p:cNvSpPr/>
          <p:nvPr/>
        </p:nvSpPr>
        <p:spPr>
          <a:xfrm>
            <a:off x="4328795" y="5042535"/>
            <a:ext cx="5688965" cy="1106805"/>
          </a:xfrm>
          <a:prstGeom prst="rect">
            <a:avLst/>
          </a:prstGeom>
          <a:effectLst>
            <a:outerShdw blurRad="50800" dist="38100" dir="2700000" algn="tl" rotWithShape="0">
              <a:srgbClr val="FF0000">
                <a:alpha val="40000"/>
              </a:srgbClr>
            </a:outerShdw>
          </a:effectLst>
        </p:spPr>
        <p:txBody>
          <a:bodyPr wrap="square">
            <a:spAutoFit/>
          </a:bodyPr>
          <a:lstStyle/>
          <a:p>
            <a:pPr lvl="0" algn="just"/>
            <a:r>
              <a:rPr lang="en-US" sz="660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srgbClr val="FF0000">
                      <a:alpha val="41000"/>
                    </a:srgbClr>
                  </a:outerShdw>
                </a:effectLst>
              </a:rPr>
              <a:t>LET’S PLAY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138528" y="19685"/>
            <a:ext cx="12192000" cy="1083309"/>
            <a:chOff x="7620" y="-7620"/>
            <a:chExt cx="12192000" cy="1083309"/>
          </a:xfrm>
        </p:grpSpPr>
        <p:sp>
          <p:nvSpPr>
            <p:cNvPr id="26" name="Round Single Corner Rectangle 25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7" name="Round Single Corner Rectangle 26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8" name="Round Single Corner Rectangle 27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131570" y="1115060"/>
            <a:ext cx="10888345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tx1"/>
                </a:solidFill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Choose the correct answer A, B, C, or D (p.20) 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78103" y="1129876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30888" y="1027236"/>
            <a:ext cx="39703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7067" y="194965"/>
            <a:ext cx="4132696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VOCABULARY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Table 3"/>
          <p:cNvGraphicFramePr/>
          <p:nvPr/>
        </p:nvGraphicFramePr>
        <p:xfrm>
          <a:off x="507365" y="1961515"/>
          <a:ext cx="11506835" cy="2250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43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92200">
                <a:tc gridSpan="2"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US" sz="3200">
                          <a:latin typeface="Comic Sans MS" panose="030F0702030302020204" charset="0"/>
                          <a:cs typeface="Comic Sans MS" panose="030F0702030302020204" charset="0"/>
                        </a:rPr>
                        <a:t>1. The sky train is ______ with commuters at rush hour.</a:t>
                      </a:r>
                    </a:p>
                  </a:txBody>
                  <a:tcPr>
                    <a:solidFill>
                      <a:srgbClr val="F9B57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912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3200">
                          <a:solidFill>
                            <a:srgbClr val="FAF8ED"/>
                          </a:solidFill>
                          <a:latin typeface="Comic Sans MS" panose="030F0702030302020204" charset="0"/>
                          <a:cs typeface="Comic Sans MS" panose="030F0702030302020204" charset="0"/>
                        </a:rPr>
                        <a:t>A. packed </a:t>
                      </a:r>
                    </a:p>
                  </a:txBody>
                  <a:tcPr>
                    <a:solidFill>
                      <a:srgbClr val="99B07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3200">
                          <a:solidFill>
                            <a:srgbClr val="FAF8ED"/>
                          </a:solidFill>
                          <a:latin typeface="Comic Sans MS" panose="030F0702030302020204" charset="0"/>
                          <a:cs typeface="Comic Sans MS" panose="030F0702030302020204" charset="0"/>
                          <a:sym typeface="+mn-ea"/>
                        </a:rPr>
                        <a:t>B. full</a:t>
                      </a:r>
                    </a:p>
                  </a:txBody>
                  <a:tcPr>
                    <a:solidFill>
                      <a:srgbClr val="748E6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912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3200">
                          <a:solidFill>
                            <a:srgbClr val="FAF8ED"/>
                          </a:solidFill>
                          <a:latin typeface="Comic Sans MS" panose="030F0702030302020204" charset="0"/>
                          <a:cs typeface="Comic Sans MS" panose="030F0702030302020204" charset="0"/>
                        </a:rPr>
                        <a:t>C. busy</a:t>
                      </a:r>
                    </a:p>
                  </a:txBody>
                  <a:tcPr>
                    <a:solidFill>
                      <a:srgbClr val="99B07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3200">
                          <a:solidFill>
                            <a:srgbClr val="FAF8ED"/>
                          </a:solidFill>
                          <a:latin typeface="Comic Sans MS" panose="030F0702030302020204" charset="0"/>
                          <a:cs typeface="Comic Sans MS" panose="030F0702030302020204" charset="0"/>
                        </a:rPr>
                        <a:t>D. interesting</a:t>
                      </a:r>
                    </a:p>
                  </a:txBody>
                  <a:tcPr>
                    <a:solidFill>
                      <a:srgbClr val="748E6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9" name="Table 8"/>
          <p:cNvGraphicFramePr/>
          <p:nvPr/>
        </p:nvGraphicFramePr>
        <p:xfrm>
          <a:off x="512445" y="4211955"/>
          <a:ext cx="11506835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43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800">
                <a:tc gridSpan="2"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3200">
                          <a:latin typeface="Comic Sans MS" panose="030F0702030302020204" charset="0"/>
                          <a:cs typeface="Comic Sans MS" panose="030F0702030302020204" charset="0"/>
                        </a:rPr>
                        <a:t>2. The town’s public amenities make it a ______ place for its residents</a:t>
                      </a:r>
                    </a:p>
                  </a:txBody>
                  <a:tcPr>
                    <a:solidFill>
                      <a:srgbClr val="F9B57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912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3200">
                          <a:solidFill>
                            <a:srgbClr val="FAF8ED"/>
                          </a:solidFill>
                          <a:latin typeface="Comic Sans MS" panose="030F0702030302020204" charset="0"/>
                          <a:cs typeface="Comic Sans MS" panose="030F0702030302020204" charset="0"/>
                        </a:rPr>
                        <a:t>A. crowded </a:t>
                      </a:r>
                    </a:p>
                  </a:txBody>
                  <a:tcPr>
                    <a:solidFill>
                      <a:srgbClr val="99B07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3200">
                          <a:solidFill>
                            <a:srgbClr val="FAF8ED"/>
                          </a:solidFill>
                          <a:latin typeface="Comic Sans MS" panose="030F0702030302020204" charset="0"/>
                          <a:cs typeface="Comic Sans MS" panose="030F0702030302020204" charset="0"/>
                          <a:sym typeface="+mn-ea"/>
                        </a:rPr>
                        <a:t>B. boring </a:t>
                      </a:r>
                    </a:p>
                  </a:txBody>
                  <a:tcPr>
                    <a:solidFill>
                      <a:srgbClr val="748E6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912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3200">
                          <a:solidFill>
                            <a:srgbClr val="FAF8ED"/>
                          </a:solidFill>
                          <a:latin typeface="Comic Sans MS" panose="030F0702030302020204" charset="0"/>
                          <a:cs typeface="Comic Sans MS" panose="030F0702030302020204" charset="0"/>
                        </a:rPr>
                        <a:t>C. liveable</a:t>
                      </a:r>
                    </a:p>
                  </a:txBody>
                  <a:tcPr>
                    <a:solidFill>
                      <a:srgbClr val="99B07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3200">
                          <a:solidFill>
                            <a:srgbClr val="FAF8ED"/>
                          </a:solidFill>
                          <a:latin typeface="Comic Sans MS" panose="030F0702030302020204" charset="0"/>
                          <a:cs typeface="Comic Sans MS" panose="030F0702030302020204" charset="0"/>
                        </a:rPr>
                        <a:t>D. dull</a:t>
                      </a:r>
                    </a:p>
                  </a:txBody>
                  <a:tcPr>
                    <a:solidFill>
                      <a:srgbClr val="748E6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3" name="Rectangles 12"/>
          <p:cNvSpPr/>
          <p:nvPr/>
        </p:nvSpPr>
        <p:spPr>
          <a:xfrm>
            <a:off x="577850" y="2968625"/>
            <a:ext cx="3251200" cy="622300"/>
          </a:xfrm>
          <a:prstGeom prst="rect">
            <a:avLst/>
          </a:prstGeom>
          <a:solidFill>
            <a:schemeClr val="accent4">
              <a:alpha val="43000"/>
            </a:schemeClr>
          </a:solidFill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s 13"/>
          <p:cNvSpPr/>
          <p:nvPr/>
        </p:nvSpPr>
        <p:spPr>
          <a:xfrm>
            <a:off x="487067" y="5830764"/>
            <a:ext cx="3251200" cy="622300"/>
          </a:xfrm>
          <a:prstGeom prst="rect">
            <a:avLst/>
          </a:prstGeom>
          <a:solidFill>
            <a:schemeClr val="accent4">
              <a:alpha val="43000"/>
            </a:schemeClr>
          </a:solidFill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3" grpId="1" animBg="1"/>
      <p:bldP spid="14" grpId="0" bldLvl="0" animBg="1"/>
      <p:bldP spid="14" grpId="1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-635" y="19685"/>
            <a:ext cx="12331065" cy="1083310"/>
            <a:chOff x="7620" y="-7620"/>
            <a:chExt cx="12192000" cy="1083309"/>
          </a:xfrm>
        </p:grpSpPr>
        <p:sp>
          <p:nvSpPr>
            <p:cNvPr id="26" name="Round Single Corner Rectangle 25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7" name="Round Single Corner Rectangle 26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8" name="Round Single Corner Rectangle 27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131570" y="1059815"/>
            <a:ext cx="10888345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200" b="1" dirty="0">
                <a:ln>
                  <a:noFill/>
                </a:ln>
                <a:solidFill>
                  <a:schemeClr val="tx1"/>
                </a:solidFill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Choose the correct answer A, B, C, or D (p.20) 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78103" y="1129876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30888" y="1027236"/>
            <a:ext cx="39703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7067" y="194965"/>
            <a:ext cx="4132696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VOCABULARY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Table 3"/>
          <p:cNvGraphicFramePr/>
          <p:nvPr/>
        </p:nvGraphicFramePr>
        <p:xfrm>
          <a:off x="487045" y="1927225"/>
          <a:ext cx="11506835" cy="2250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43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92200">
                <a:tc gridSpan="2"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US" sz="3200">
                          <a:latin typeface="Comic Sans MS" panose="030F0702030302020204" charset="0"/>
                          <a:cs typeface="Comic Sans MS" panose="030F0702030302020204" charset="0"/>
                        </a:rPr>
                        <a:t>3. It’s not always ______ on the metro. Pickpocketing sometimes takes place.</a:t>
                      </a:r>
                    </a:p>
                  </a:txBody>
                  <a:tcPr>
                    <a:solidFill>
                      <a:srgbClr val="F9B57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912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3200">
                          <a:solidFill>
                            <a:srgbClr val="FAF8ED"/>
                          </a:solidFill>
                          <a:latin typeface="Comic Sans MS" panose="030F0702030302020204" charset="0"/>
                          <a:cs typeface="Comic Sans MS" panose="030F0702030302020204" charset="0"/>
                        </a:rPr>
                        <a:t>A. careful </a:t>
                      </a:r>
                    </a:p>
                  </a:txBody>
                  <a:tcPr>
                    <a:solidFill>
                      <a:srgbClr val="99B07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3200">
                          <a:solidFill>
                            <a:srgbClr val="FAF8ED"/>
                          </a:solidFill>
                          <a:latin typeface="Comic Sans MS" panose="030F0702030302020204" charset="0"/>
                          <a:cs typeface="Comic Sans MS" panose="030F0702030302020204" charset="0"/>
                          <a:sym typeface="+mn-ea"/>
                        </a:rPr>
                        <a:t>B. dangerous</a:t>
                      </a:r>
                    </a:p>
                  </a:txBody>
                  <a:tcPr>
                    <a:solidFill>
                      <a:srgbClr val="748E6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912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3200">
                          <a:solidFill>
                            <a:srgbClr val="FAF8ED"/>
                          </a:solidFill>
                          <a:latin typeface="Comic Sans MS" panose="030F0702030302020204" charset="0"/>
                          <a:cs typeface="Comic Sans MS" panose="030F0702030302020204" charset="0"/>
                        </a:rPr>
                        <a:t>C. noisy</a:t>
                      </a:r>
                    </a:p>
                  </a:txBody>
                  <a:tcPr>
                    <a:solidFill>
                      <a:srgbClr val="99B07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3200">
                          <a:solidFill>
                            <a:srgbClr val="FAF8ED"/>
                          </a:solidFill>
                          <a:latin typeface="Comic Sans MS" panose="030F0702030302020204" charset="0"/>
                          <a:cs typeface="Comic Sans MS" panose="030F0702030302020204" charset="0"/>
                        </a:rPr>
                        <a:t>D. safe</a:t>
                      </a:r>
                    </a:p>
                  </a:txBody>
                  <a:tcPr>
                    <a:solidFill>
                      <a:srgbClr val="748E6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9" name="Table 8"/>
          <p:cNvGraphicFramePr/>
          <p:nvPr/>
        </p:nvGraphicFramePr>
        <p:xfrm>
          <a:off x="512445" y="4211955"/>
          <a:ext cx="11506835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43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800">
                <a:tc gridSpan="2"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US" sz="3200">
                          <a:latin typeface="Comic Sans MS" panose="030F0702030302020204" charset="0"/>
                          <a:cs typeface="Comic Sans MS" panose="030F0702030302020204" charset="0"/>
                        </a:rPr>
                        <a:t>4. It is often more ______ to live in the downtown than in the suburbs.</a:t>
                      </a:r>
                    </a:p>
                  </a:txBody>
                  <a:tcPr>
                    <a:solidFill>
                      <a:srgbClr val="F9B57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912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3200">
                          <a:solidFill>
                            <a:srgbClr val="FAF8ED"/>
                          </a:solidFill>
                          <a:latin typeface="Comic Sans MS" panose="030F0702030302020204" charset="0"/>
                          <a:cs typeface="Comic Sans MS" panose="030F0702030302020204" charset="0"/>
                        </a:rPr>
                        <a:t>A. convenient</a:t>
                      </a:r>
                    </a:p>
                  </a:txBody>
                  <a:tcPr>
                    <a:solidFill>
                      <a:srgbClr val="99B07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3200">
                          <a:solidFill>
                            <a:srgbClr val="FAF8ED"/>
                          </a:solidFill>
                          <a:latin typeface="Comic Sans MS" panose="030F0702030302020204" charset="0"/>
                          <a:cs typeface="Comic Sans MS" panose="030F0702030302020204" charset="0"/>
                          <a:sym typeface="+mn-ea"/>
                        </a:rPr>
                        <a:t>B. peaceful </a:t>
                      </a:r>
                    </a:p>
                  </a:txBody>
                  <a:tcPr>
                    <a:solidFill>
                      <a:srgbClr val="748E6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912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3200">
                          <a:solidFill>
                            <a:srgbClr val="FAF8ED"/>
                          </a:solidFill>
                          <a:latin typeface="Comic Sans MS" panose="030F0702030302020204" charset="0"/>
                          <a:cs typeface="Comic Sans MS" panose="030F0702030302020204" charset="0"/>
                        </a:rPr>
                        <a:t>C. quiet</a:t>
                      </a:r>
                    </a:p>
                  </a:txBody>
                  <a:tcPr>
                    <a:solidFill>
                      <a:srgbClr val="99B07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3200">
                          <a:solidFill>
                            <a:srgbClr val="FAF8ED"/>
                          </a:solidFill>
                          <a:latin typeface="Comic Sans MS" panose="030F0702030302020204" charset="0"/>
                          <a:cs typeface="Comic Sans MS" panose="030F0702030302020204" charset="0"/>
                        </a:rPr>
                        <a:t>D. silent</a:t>
                      </a:r>
                    </a:p>
                  </a:txBody>
                  <a:tcPr>
                    <a:solidFill>
                      <a:srgbClr val="748E6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3" name="Rectangles 12"/>
          <p:cNvSpPr/>
          <p:nvPr/>
        </p:nvSpPr>
        <p:spPr>
          <a:xfrm>
            <a:off x="6240462" y="3572510"/>
            <a:ext cx="3251200" cy="622300"/>
          </a:xfrm>
          <a:prstGeom prst="rect">
            <a:avLst/>
          </a:prstGeom>
          <a:solidFill>
            <a:schemeClr val="accent4">
              <a:alpha val="43000"/>
            </a:schemeClr>
          </a:solidFill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s 13"/>
          <p:cNvSpPr/>
          <p:nvPr/>
        </p:nvSpPr>
        <p:spPr>
          <a:xfrm>
            <a:off x="577850" y="5222875"/>
            <a:ext cx="3251200" cy="622300"/>
          </a:xfrm>
          <a:prstGeom prst="rect">
            <a:avLst/>
          </a:prstGeom>
          <a:solidFill>
            <a:schemeClr val="accent4">
              <a:alpha val="43000"/>
            </a:schemeClr>
          </a:solidFill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3" grpId="1" animBg="1"/>
      <p:bldP spid="14" grpId="0" bldLvl="0" animBg="1"/>
      <p:bldP spid="14" grpId="1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138528" y="19685"/>
            <a:ext cx="12192000" cy="1083309"/>
            <a:chOff x="7620" y="-7620"/>
            <a:chExt cx="12192000" cy="1083309"/>
          </a:xfrm>
        </p:grpSpPr>
        <p:sp>
          <p:nvSpPr>
            <p:cNvPr id="26" name="Round Single Corner Rectangle 25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7" name="Round Single Corner Rectangle 26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8" name="Round Single Corner Rectangle 27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131570" y="1546860"/>
            <a:ext cx="10888345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tx1"/>
                </a:solidFill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Choose the correct answer A, B, C, or D (p.20) 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78103" y="1606126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30888" y="1503486"/>
            <a:ext cx="39703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7067" y="194965"/>
            <a:ext cx="4132696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VOCABULARY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Table 3"/>
          <p:cNvGraphicFramePr/>
          <p:nvPr/>
        </p:nvGraphicFramePr>
        <p:xfrm>
          <a:off x="487045" y="2508885"/>
          <a:ext cx="11506835" cy="2250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43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92200">
                <a:tc gridSpan="2"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US" sz="3200">
                          <a:latin typeface="Comic Sans MS" panose="030F0702030302020204" charset="0"/>
                          <a:cs typeface="Comic Sans MS" panose="030F0702030302020204" charset="0"/>
                        </a:rPr>
                        <a:t>5. Hong Kong is like a concrete jungle with so many people in it. It’s a ______ city.</a:t>
                      </a:r>
                    </a:p>
                  </a:txBody>
                  <a:tcPr>
                    <a:solidFill>
                      <a:srgbClr val="F9B57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912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3200">
                          <a:solidFill>
                            <a:srgbClr val="FAF8ED"/>
                          </a:solidFill>
                          <a:latin typeface="Comic Sans MS" panose="030F0702030302020204" charset="0"/>
                          <a:cs typeface="Comic Sans MS" panose="030F0702030302020204" charset="0"/>
                        </a:rPr>
                        <a:t>A. calm </a:t>
                      </a:r>
                    </a:p>
                  </a:txBody>
                  <a:tcPr>
                    <a:solidFill>
                      <a:srgbClr val="99B07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3200">
                          <a:solidFill>
                            <a:srgbClr val="FAF8ED"/>
                          </a:solidFill>
                          <a:latin typeface="Comic Sans MS" panose="030F0702030302020204" charset="0"/>
                          <a:cs typeface="Comic Sans MS" panose="030F0702030302020204" charset="0"/>
                          <a:sym typeface="+mn-ea"/>
                        </a:rPr>
                        <a:t>B. quiet</a:t>
                      </a:r>
                    </a:p>
                  </a:txBody>
                  <a:tcPr>
                    <a:solidFill>
                      <a:srgbClr val="748E6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912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3200">
                          <a:solidFill>
                            <a:srgbClr val="FAF8ED"/>
                          </a:solidFill>
                          <a:latin typeface="Comic Sans MS" panose="030F0702030302020204" charset="0"/>
                          <a:cs typeface="Comic Sans MS" panose="030F0702030302020204" charset="0"/>
                        </a:rPr>
                        <a:t>C. bustling</a:t>
                      </a:r>
                    </a:p>
                  </a:txBody>
                  <a:tcPr>
                    <a:solidFill>
                      <a:srgbClr val="99B07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3200">
                          <a:solidFill>
                            <a:srgbClr val="FAF8ED"/>
                          </a:solidFill>
                          <a:latin typeface="Comic Sans MS" panose="030F0702030302020204" charset="0"/>
                          <a:cs typeface="Comic Sans MS" panose="030F0702030302020204" charset="0"/>
                        </a:rPr>
                        <a:t>D. high</a:t>
                      </a:r>
                    </a:p>
                  </a:txBody>
                  <a:tcPr>
                    <a:solidFill>
                      <a:srgbClr val="748E6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3" name="Rectangles 12"/>
          <p:cNvSpPr/>
          <p:nvPr/>
        </p:nvSpPr>
        <p:spPr>
          <a:xfrm>
            <a:off x="487045" y="4137025"/>
            <a:ext cx="3251200" cy="622300"/>
          </a:xfrm>
          <a:prstGeom prst="rect">
            <a:avLst/>
          </a:prstGeom>
          <a:solidFill>
            <a:schemeClr val="accent4">
              <a:alpha val="43000"/>
            </a:schemeClr>
          </a:solidFill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 Box 5"/>
          <p:cNvSpPr txBox="1"/>
          <p:nvPr/>
        </p:nvSpPr>
        <p:spPr>
          <a:xfrm>
            <a:off x="838200" y="8078470"/>
            <a:ext cx="5010150" cy="753745"/>
          </a:xfrm>
          <a:prstGeom prst="rect">
            <a:avLst/>
          </a:prstGeom>
          <a:solidFill>
            <a:srgbClr val="BEADFA"/>
          </a:solidFill>
          <a:ln w="28575">
            <a:solidFill>
              <a:srgbClr val="FAF8ED"/>
            </a:solidFill>
          </a:ln>
        </p:spPr>
        <p:style>
          <a:lnRef idx="2">
            <a:schemeClr val="accent6"/>
          </a:lnRef>
          <a:fillRef idx="2">
            <a:schemeClr val="accent6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t">
            <a:noAutofit/>
          </a:bodyPr>
          <a:lstStyle/>
          <a:p>
            <a:pPr algn="ctr"/>
            <a:r>
              <a:rPr lang="en-US" sz="3600">
                <a:solidFill>
                  <a:schemeClr val="tx1"/>
                </a:solidFill>
                <a:sym typeface="+mn-ea"/>
              </a:rPr>
              <a:t>metro </a:t>
            </a:r>
            <a:endParaRPr lang="en-US" sz="3600">
              <a:solidFill>
                <a:schemeClr val="tx1"/>
              </a:solidFill>
            </a:endParaRPr>
          </a:p>
          <a:p>
            <a:pPr algn="ctr"/>
            <a:endParaRPr lang="en-US" sz="3600">
              <a:solidFill>
                <a:schemeClr val="tx1"/>
              </a:solidFill>
              <a:sym typeface="+mn-ea"/>
            </a:endParaRPr>
          </a:p>
        </p:txBody>
      </p:sp>
      <p:sp>
        <p:nvSpPr>
          <p:cNvPr id="7" name="Text Box 6"/>
          <p:cNvSpPr txBox="1"/>
          <p:nvPr/>
        </p:nvSpPr>
        <p:spPr>
          <a:xfrm>
            <a:off x="838200" y="8249920"/>
            <a:ext cx="5010150" cy="753745"/>
          </a:xfrm>
          <a:prstGeom prst="rect">
            <a:avLst/>
          </a:prstGeom>
          <a:solidFill>
            <a:srgbClr val="DFCCFB"/>
          </a:solidFill>
          <a:ln w="28575">
            <a:solidFill>
              <a:srgbClr val="FAF8ED"/>
            </a:solidFill>
          </a:ln>
        </p:spPr>
        <p:style>
          <a:lnRef idx="2">
            <a:schemeClr val="accent6"/>
          </a:lnRef>
          <a:fillRef idx="2">
            <a:schemeClr val="accent6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t">
            <a:noAutofit/>
          </a:bodyPr>
          <a:lstStyle/>
          <a:p>
            <a:pPr algn="ctr"/>
            <a:r>
              <a:rPr lang="en-US" sz="3600">
                <a:solidFill>
                  <a:schemeClr val="tx1"/>
                </a:solidFill>
                <a:sym typeface="+mn-ea"/>
              </a:rPr>
              <a:t>liveable</a:t>
            </a:r>
          </a:p>
        </p:txBody>
      </p:sp>
      <p:sp>
        <p:nvSpPr>
          <p:cNvPr id="8" name="Text Box 7"/>
          <p:cNvSpPr txBox="1"/>
          <p:nvPr/>
        </p:nvSpPr>
        <p:spPr>
          <a:xfrm>
            <a:off x="838200" y="8577580"/>
            <a:ext cx="5010150" cy="753745"/>
          </a:xfrm>
          <a:prstGeom prst="rect">
            <a:avLst/>
          </a:prstGeom>
          <a:solidFill>
            <a:srgbClr val="BEADFA"/>
          </a:solidFill>
          <a:ln w="28575">
            <a:solidFill>
              <a:srgbClr val="FAF8ED"/>
            </a:solidFill>
          </a:ln>
        </p:spPr>
        <p:style>
          <a:lnRef idx="2">
            <a:schemeClr val="accent6"/>
          </a:lnRef>
          <a:fillRef idx="2">
            <a:schemeClr val="accent6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t">
            <a:noAutofit/>
          </a:bodyPr>
          <a:lstStyle/>
          <a:p>
            <a:pPr algn="ctr"/>
            <a:r>
              <a:rPr lang="en-US" sz="3600">
                <a:solidFill>
                  <a:schemeClr val="tx1"/>
                </a:solidFill>
                <a:sym typeface="+mn-ea"/>
              </a:rPr>
              <a:t>downtown</a:t>
            </a:r>
          </a:p>
        </p:txBody>
      </p:sp>
      <p:sp>
        <p:nvSpPr>
          <p:cNvPr id="10" name="Text Box 9"/>
          <p:cNvSpPr txBox="1"/>
          <p:nvPr/>
        </p:nvSpPr>
        <p:spPr>
          <a:xfrm>
            <a:off x="838200" y="9331325"/>
            <a:ext cx="5010150" cy="753745"/>
          </a:xfrm>
          <a:prstGeom prst="rect">
            <a:avLst/>
          </a:prstGeom>
          <a:solidFill>
            <a:srgbClr val="DFCCFB"/>
          </a:solidFill>
          <a:ln w="28575">
            <a:solidFill>
              <a:srgbClr val="FAF8ED"/>
            </a:solidFill>
          </a:ln>
        </p:spPr>
        <p:style>
          <a:lnRef idx="2">
            <a:schemeClr val="accent6"/>
          </a:lnRef>
          <a:fillRef idx="2">
            <a:schemeClr val="accent6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t">
            <a:noAutofit/>
          </a:bodyPr>
          <a:lstStyle/>
          <a:p>
            <a:pPr algn="ctr"/>
            <a:r>
              <a:rPr lang="en-US" sz="3600">
                <a:solidFill>
                  <a:schemeClr val="tx1"/>
                </a:solidFill>
                <a:sym typeface="+mn-ea"/>
              </a:rPr>
              <a:t>safe</a:t>
            </a:r>
          </a:p>
        </p:txBody>
      </p:sp>
      <p:sp>
        <p:nvSpPr>
          <p:cNvPr id="21" name="Text Box 20"/>
          <p:cNvSpPr txBox="1"/>
          <p:nvPr/>
        </p:nvSpPr>
        <p:spPr>
          <a:xfrm>
            <a:off x="631190" y="9121775"/>
            <a:ext cx="5010150" cy="753745"/>
          </a:xfrm>
          <a:prstGeom prst="rect">
            <a:avLst/>
          </a:prstGeom>
          <a:solidFill>
            <a:srgbClr val="BEADFA"/>
          </a:solidFill>
          <a:ln w="28575">
            <a:solidFill>
              <a:srgbClr val="FAF8ED"/>
            </a:solidFill>
          </a:ln>
        </p:spPr>
        <p:style>
          <a:lnRef idx="2">
            <a:schemeClr val="accent6"/>
          </a:lnRef>
          <a:fillRef idx="2">
            <a:schemeClr val="accent6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t">
            <a:noAutofit/>
          </a:bodyPr>
          <a:lstStyle/>
          <a:p>
            <a:pPr algn="ctr"/>
            <a:r>
              <a:rPr lang="en-US" sz="3600">
                <a:solidFill>
                  <a:schemeClr val="tx1"/>
                </a:solidFill>
                <a:sym typeface="+mn-ea"/>
              </a:rPr>
              <a:t>concrete jungles</a:t>
            </a:r>
          </a:p>
        </p:txBody>
      </p:sp>
      <p:sp>
        <p:nvSpPr>
          <p:cNvPr id="22" name="Text Box 21"/>
          <p:cNvSpPr txBox="1"/>
          <p:nvPr/>
        </p:nvSpPr>
        <p:spPr>
          <a:xfrm>
            <a:off x="838200" y="9501505"/>
            <a:ext cx="5010150" cy="753745"/>
          </a:xfrm>
          <a:prstGeom prst="rect">
            <a:avLst/>
          </a:prstGeom>
          <a:solidFill>
            <a:srgbClr val="DFCCFB"/>
          </a:solidFill>
          <a:ln w="28575">
            <a:solidFill>
              <a:srgbClr val="FAF8ED"/>
            </a:solidFill>
          </a:ln>
        </p:spPr>
        <p:style>
          <a:lnRef idx="2">
            <a:schemeClr val="accent6"/>
          </a:lnRef>
          <a:fillRef idx="2">
            <a:schemeClr val="accent6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t">
            <a:noAutofit/>
          </a:bodyPr>
          <a:lstStyle/>
          <a:p>
            <a:pPr algn="ctr"/>
            <a:r>
              <a:rPr lang="en-US" sz="3600">
                <a:solidFill>
                  <a:schemeClr val="tx1"/>
                </a:solidFill>
                <a:sym typeface="+mn-ea"/>
              </a:rPr>
              <a:t>public amenities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3" grpId="1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138528" y="19685"/>
            <a:ext cx="12192000" cy="1083309"/>
            <a:chOff x="7620" y="-7620"/>
            <a:chExt cx="12192000" cy="1083309"/>
          </a:xfrm>
        </p:grpSpPr>
        <p:sp>
          <p:nvSpPr>
            <p:cNvPr id="26" name="Round Single Corner Rectangle 25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7" name="Round Single Corner Rectangle 26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8" name="Round Single Corner Rectangle 27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131570" y="1149350"/>
            <a:ext cx="10888345" cy="107632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tx1"/>
                </a:solidFill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Complete the texts, using the words and phrases from the box. (p.20)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78103" y="1219411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30888" y="1116771"/>
            <a:ext cx="39703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7067" y="194965"/>
            <a:ext cx="4132696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VOCABULARY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 Box 13"/>
          <p:cNvSpPr txBox="1"/>
          <p:nvPr/>
        </p:nvSpPr>
        <p:spPr>
          <a:xfrm>
            <a:off x="203200" y="2246630"/>
            <a:ext cx="5010150" cy="753745"/>
          </a:xfrm>
          <a:prstGeom prst="rect">
            <a:avLst/>
          </a:prstGeom>
          <a:solidFill>
            <a:srgbClr val="BEADFA"/>
          </a:solidFill>
          <a:ln w="28575">
            <a:solidFill>
              <a:srgbClr val="FAF8ED"/>
            </a:solidFill>
          </a:ln>
        </p:spPr>
        <p:style>
          <a:lnRef idx="2">
            <a:schemeClr val="accent6"/>
          </a:lnRef>
          <a:fillRef idx="2">
            <a:schemeClr val="accent6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t">
            <a:noAutofit/>
          </a:bodyPr>
          <a:lstStyle/>
          <a:p>
            <a:pPr algn="ctr"/>
            <a:r>
              <a:rPr lang="en-US" sz="3600">
                <a:solidFill>
                  <a:schemeClr val="tx1"/>
                </a:solidFill>
                <a:sym typeface="+mn-ea"/>
              </a:rPr>
              <a:t>metro </a:t>
            </a:r>
            <a:endParaRPr lang="en-US" sz="3600">
              <a:solidFill>
                <a:schemeClr val="tx1"/>
              </a:solidFill>
            </a:endParaRPr>
          </a:p>
          <a:p>
            <a:pPr algn="ctr"/>
            <a:endParaRPr lang="en-US" sz="3600">
              <a:solidFill>
                <a:schemeClr val="tx1"/>
              </a:solidFill>
              <a:sym typeface="+mn-ea"/>
            </a:endParaRPr>
          </a:p>
        </p:txBody>
      </p:sp>
      <p:sp>
        <p:nvSpPr>
          <p:cNvPr id="18" name="Text Box 17"/>
          <p:cNvSpPr txBox="1"/>
          <p:nvPr/>
        </p:nvSpPr>
        <p:spPr>
          <a:xfrm>
            <a:off x="203200" y="2875280"/>
            <a:ext cx="5010150" cy="753745"/>
          </a:xfrm>
          <a:prstGeom prst="rect">
            <a:avLst/>
          </a:prstGeom>
          <a:solidFill>
            <a:srgbClr val="DFCCFB"/>
          </a:solidFill>
          <a:ln w="28575">
            <a:solidFill>
              <a:srgbClr val="FAF8ED"/>
            </a:solidFill>
          </a:ln>
        </p:spPr>
        <p:style>
          <a:lnRef idx="2">
            <a:schemeClr val="accent6"/>
          </a:lnRef>
          <a:fillRef idx="2">
            <a:schemeClr val="accent6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t">
            <a:noAutofit/>
          </a:bodyPr>
          <a:lstStyle/>
          <a:p>
            <a:pPr algn="ctr"/>
            <a:r>
              <a:rPr lang="en-US" sz="3600">
                <a:solidFill>
                  <a:schemeClr val="tx1"/>
                </a:solidFill>
                <a:sym typeface="+mn-ea"/>
              </a:rPr>
              <a:t>liveable</a:t>
            </a:r>
          </a:p>
        </p:txBody>
      </p:sp>
      <p:sp>
        <p:nvSpPr>
          <p:cNvPr id="19" name="Text Box 18"/>
          <p:cNvSpPr txBox="1"/>
          <p:nvPr/>
        </p:nvSpPr>
        <p:spPr>
          <a:xfrm>
            <a:off x="203200" y="3507740"/>
            <a:ext cx="5010150" cy="753745"/>
          </a:xfrm>
          <a:prstGeom prst="rect">
            <a:avLst/>
          </a:prstGeom>
          <a:solidFill>
            <a:srgbClr val="BEADFA"/>
          </a:solidFill>
          <a:ln w="28575">
            <a:solidFill>
              <a:srgbClr val="FAF8ED"/>
            </a:solidFill>
          </a:ln>
        </p:spPr>
        <p:style>
          <a:lnRef idx="2">
            <a:schemeClr val="accent6"/>
          </a:lnRef>
          <a:fillRef idx="2">
            <a:schemeClr val="accent6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t">
            <a:noAutofit/>
          </a:bodyPr>
          <a:lstStyle/>
          <a:p>
            <a:pPr algn="ctr"/>
            <a:r>
              <a:rPr lang="en-US" sz="3600">
                <a:solidFill>
                  <a:schemeClr val="tx1"/>
                </a:solidFill>
                <a:sym typeface="+mn-ea"/>
              </a:rPr>
              <a:t>downtown</a:t>
            </a:r>
          </a:p>
        </p:txBody>
      </p:sp>
      <p:sp>
        <p:nvSpPr>
          <p:cNvPr id="20" name="Text Box 19"/>
          <p:cNvSpPr txBox="1"/>
          <p:nvPr/>
        </p:nvSpPr>
        <p:spPr>
          <a:xfrm>
            <a:off x="203200" y="4161790"/>
            <a:ext cx="5010150" cy="753745"/>
          </a:xfrm>
          <a:prstGeom prst="rect">
            <a:avLst/>
          </a:prstGeom>
          <a:solidFill>
            <a:srgbClr val="DFCCFB"/>
          </a:solidFill>
          <a:ln w="28575">
            <a:solidFill>
              <a:srgbClr val="FAF8ED"/>
            </a:solidFill>
          </a:ln>
        </p:spPr>
        <p:style>
          <a:lnRef idx="2">
            <a:schemeClr val="accent6"/>
          </a:lnRef>
          <a:fillRef idx="2">
            <a:schemeClr val="accent6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t">
            <a:noAutofit/>
          </a:bodyPr>
          <a:lstStyle/>
          <a:p>
            <a:pPr algn="ctr"/>
            <a:r>
              <a:rPr lang="en-US" sz="3600">
                <a:solidFill>
                  <a:schemeClr val="tx1"/>
                </a:solidFill>
                <a:sym typeface="+mn-ea"/>
              </a:rPr>
              <a:t>safe</a:t>
            </a:r>
          </a:p>
        </p:txBody>
      </p:sp>
      <p:sp>
        <p:nvSpPr>
          <p:cNvPr id="2" name="Text Box 1"/>
          <p:cNvSpPr txBox="1"/>
          <p:nvPr/>
        </p:nvSpPr>
        <p:spPr>
          <a:xfrm>
            <a:off x="203200" y="4767580"/>
            <a:ext cx="5010150" cy="753745"/>
          </a:xfrm>
          <a:prstGeom prst="rect">
            <a:avLst/>
          </a:prstGeom>
          <a:solidFill>
            <a:srgbClr val="BEADFA"/>
          </a:solidFill>
          <a:ln w="28575">
            <a:solidFill>
              <a:srgbClr val="FAF8ED"/>
            </a:solidFill>
          </a:ln>
        </p:spPr>
        <p:style>
          <a:lnRef idx="2">
            <a:schemeClr val="accent6"/>
          </a:lnRef>
          <a:fillRef idx="2">
            <a:schemeClr val="accent6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t">
            <a:noAutofit/>
          </a:bodyPr>
          <a:lstStyle/>
          <a:p>
            <a:pPr algn="ctr"/>
            <a:r>
              <a:rPr lang="en-US" sz="3600">
                <a:solidFill>
                  <a:schemeClr val="tx1"/>
                </a:solidFill>
                <a:sym typeface="+mn-ea"/>
              </a:rPr>
              <a:t>concrete jungles</a:t>
            </a:r>
          </a:p>
        </p:txBody>
      </p:sp>
      <p:sp>
        <p:nvSpPr>
          <p:cNvPr id="3" name="Text Box 2"/>
          <p:cNvSpPr txBox="1"/>
          <p:nvPr/>
        </p:nvSpPr>
        <p:spPr>
          <a:xfrm>
            <a:off x="203200" y="5650865"/>
            <a:ext cx="5010150" cy="753745"/>
          </a:xfrm>
          <a:prstGeom prst="rect">
            <a:avLst/>
          </a:prstGeom>
          <a:solidFill>
            <a:srgbClr val="DFCCFB"/>
          </a:solidFill>
          <a:ln w="28575">
            <a:solidFill>
              <a:srgbClr val="FAF8ED"/>
            </a:solidFill>
          </a:ln>
        </p:spPr>
        <p:style>
          <a:lnRef idx="2">
            <a:schemeClr val="accent6"/>
          </a:lnRef>
          <a:fillRef idx="2">
            <a:schemeClr val="accent6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t">
            <a:noAutofit/>
          </a:bodyPr>
          <a:lstStyle/>
          <a:p>
            <a:pPr algn="ctr"/>
            <a:r>
              <a:rPr lang="en-US" sz="3600">
                <a:solidFill>
                  <a:schemeClr val="tx1"/>
                </a:solidFill>
                <a:sym typeface="+mn-ea"/>
              </a:rPr>
              <a:t>public amenities</a:t>
            </a:r>
          </a:p>
        </p:txBody>
      </p:sp>
      <p:sp>
        <p:nvSpPr>
          <p:cNvPr id="7" name="Text Box 6"/>
          <p:cNvSpPr txBox="1"/>
          <p:nvPr/>
        </p:nvSpPr>
        <p:spPr>
          <a:xfrm>
            <a:off x="5715000" y="2225675"/>
            <a:ext cx="6304915" cy="3538220"/>
          </a:xfrm>
          <a:prstGeom prst="rect">
            <a:avLst/>
          </a:prstGeom>
          <a:solidFill>
            <a:srgbClr val="FFF8C9"/>
          </a:solidFill>
        </p:spPr>
        <p:txBody>
          <a:bodyPr wrap="square" rtlCol="0" anchor="t">
            <a:spAutoFit/>
          </a:bodyPr>
          <a:lstStyle/>
          <a:p>
            <a:r>
              <a:rPr lang="en-US" sz="3200" b="1"/>
              <a:t>John:</a:t>
            </a:r>
            <a:r>
              <a:rPr lang="en-US" sz="3200"/>
              <a:t> City life is great! People can travel by public transport, like buses and the </a:t>
            </a:r>
            <a:r>
              <a:rPr lang="en-US" sz="3200" b="1"/>
              <a:t>(1) </a:t>
            </a:r>
            <a:r>
              <a:rPr lang="en-US" sz="3200"/>
              <a:t>______. There are good schools and hospitals, and other </a:t>
            </a:r>
            <a:r>
              <a:rPr lang="en-US" sz="3200" b="1"/>
              <a:t>(2)</a:t>
            </a:r>
            <a:r>
              <a:rPr lang="en-US" sz="3200"/>
              <a:t> ______ such as parks, cinemas, and sports facilities. They make cities </a:t>
            </a:r>
            <a:r>
              <a:rPr lang="en-US" sz="3200" b="1"/>
              <a:t>(3)</a:t>
            </a:r>
            <a:r>
              <a:rPr lang="en-US" sz="3200"/>
              <a:t> ______ places for people.</a:t>
            </a:r>
          </a:p>
        </p:txBody>
      </p:sp>
      <p:sp>
        <p:nvSpPr>
          <p:cNvPr id="9" name="Text Box 8"/>
          <p:cNvSpPr txBox="1"/>
          <p:nvPr/>
        </p:nvSpPr>
        <p:spPr>
          <a:xfrm>
            <a:off x="7560310" y="3073400"/>
            <a:ext cx="16846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>
                <a:solidFill>
                  <a:srgbClr val="FF0000"/>
                </a:solidFill>
              </a:rPr>
              <a:t>metro</a:t>
            </a:r>
          </a:p>
        </p:txBody>
      </p:sp>
      <p:sp>
        <p:nvSpPr>
          <p:cNvPr id="8" name="Text Box 7"/>
          <p:cNvSpPr txBox="1"/>
          <p:nvPr/>
        </p:nvSpPr>
        <p:spPr>
          <a:xfrm>
            <a:off x="4118610" y="3863340"/>
            <a:ext cx="38531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>
                <a:solidFill>
                  <a:srgbClr val="FF0000"/>
                </a:solidFill>
              </a:rPr>
              <a:t>public amenities</a:t>
            </a:r>
          </a:p>
        </p:txBody>
      </p:sp>
      <p:sp>
        <p:nvSpPr>
          <p:cNvPr id="10" name="Text Box 9"/>
          <p:cNvSpPr txBox="1"/>
          <p:nvPr/>
        </p:nvSpPr>
        <p:spPr>
          <a:xfrm>
            <a:off x="5297170" y="5021580"/>
            <a:ext cx="27571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>
                <a:solidFill>
                  <a:srgbClr val="FF0000"/>
                </a:solidFill>
              </a:rPr>
              <a:t>liveable</a:t>
            </a:r>
          </a:p>
        </p:txBody>
      </p:sp>
      <p:cxnSp>
        <p:nvCxnSpPr>
          <p:cNvPr id="4" name="Straight Connector 3"/>
          <p:cNvCxnSpPr/>
          <p:nvPr/>
        </p:nvCxnSpPr>
        <p:spPr>
          <a:xfrm>
            <a:off x="7353300" y="3230880"/>
            <a:ext cx="259778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 flipV="1">
            <a:off x="8449945" y="4606925"/>
            <a:ext cx="3078480" cy="2095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V="1">
            <a:off x="5715000" y="5202555"/>
            <a:ext cx="3078480" cy="2095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V="1">
            <a:off x="7023735" y="5654675"/>
            <a:ext cx="1791970" cy="1714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8" grpId="0"/>
      <p:bldP spid="8" grpId="1"/>
      <p:bldP spid="10" grpId="0"/>
      <p:bldP spid="10" grpId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138528" y="19685"/>
            <a:ext cx="12192000" cy="1083309"/>
            <a:chOff x="7620" y="-7620"/>
            <a:chExt cx="12192000" cy="1083309"/>
          </a:xfrm>
        </p:grpSpPr>
        <p:sp>
          <p:nvSpPr>
            <p:cNvPr id="26" name="Round Single Corner Rectangle 25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7" name="Round Single Corner Rectangle 26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8" name="Round Single Corner Rectangle 27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131570" y="1149350"/>
            <a:ext cx="10888345" cy="107632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tx1"/>
                </a:solidFill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Complete the texts, using the words and phrase from the box. (p.20)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78103" y="1219411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30888" y="1116771"/>
            <a:ext cx="39703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7067" y="194965"/>
            <a:ext cx="4132696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VOCABULARY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 Box 13"/>
          <p:cNvSpPr txBox="1"/>
          <p:nvPr/>
        </p:nvSpPr>
        <p:spPr>
          <a:xfrm>
            <a:off x="203200" y="2246630"/>
            <a:ext cx="5010150" cy="753745"/>
          </a:xfrm>
          <a:prstGeom prst="rect">
            <a:avLst/>
          </a:prstGeom>
          <a:solidFill>
            <a:srgbClr val="BEADFA"/>
          </a:solidFill>
          <a:ln w="28575">
            <a:solidFill>
              <a:srgbClr val="FAF8ED"/>
            </a:solidFill>
          </a:ln>
        </p:spPr>
        <p:style>
          <a:lnRef idx="2">
            <a:schemeClr val="accent6"/>
          </a:lnRef>
          <a:fillRef idx="2">
            <a:schemeClr val="accent6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t">
            <a:noAutofit/>
          </a:bodyPr>
          <a:lstStyle/>
          <a:p>
            <a:pPr algn="ctr"/>
            <a:r>
              <a:rPr lang="en-US" sz="3600">
                <a:solidFill>
                  <a:schemeClr val="tx1"/>
                </a:solidFill>
                <a:sym typeface="+mn-ea"/>
              </a:rPr>
              <a:t>metro </a:t>
            </a:r>
            <a:endParaRPr lang="en-US" sz="3600">
              <a:solidFill>
                <a:schemeClr val="tx1"/>
              </a:solidFill>
            </a:endParaRPr>
          </a:p>
          <a:p>
            <a:pPr algn="ctr"/>
            <a:endParaRPr lang="en-US" sz="3600">
              <a:solidFill>
                <a:schemeClr val="tx1"/>
              </a:solidFill>
              <a:sym typeface="+mn-ea"/>
            </a:endParaRPr>
          </a:p>
        </p:txBody>
      </p:sp>
      <p:sp>
        <p:nvSpPr>
          <p:cNvPr id="18" name="Text Box 17"/>
          <p:cNvSpPr txBox="1"/>
          <p:nvPr/>
        </p:nvSpPr>
        <p:spPr>
          <a:xfrm>
            <a:off x="203200" y="2875280"/>
            <a:ext cx="5010150" cy="753745"/>
          </a:xfrm>
          <a:prstGeom prst="rect">
            <a:avLst/>
          </a:prstGeom>
          <a:solidFill>
            <a:srgbClr val="DFCCFB"/>
          </a:solidFill>
          <a:ln w="28575">
            <a:solidFill>
              <a:srgbClr val="FAF8ED"/>
            </a:solidFill>
          </a:ln>
        </p:spPr>
        <p:style>
          <a:lnRef idx="2">
            <a:schemeClr val="accent6"/>
          </a:lnRef>
          <a:fillRef idx="2">
            <a:schemeClr val="accent6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t">
            <a:noAutofit/>
          </a:bodyPr>
          <a:lstStyle/>
          <a:p>
            <a:pPr algn="ctr"/>
            <a:r>
              <a:rPr lang="en-US" sz="3600">
                <a:solidFill>
                  <a:schemeClr val="tx1"/>
                </a:solidFill>
                <a:sym typeface="+mn-ea"/>
              </a:rPr>
              <a:t>liveable</a:t>
            </a:r>
          </a:p>
        </p:txBody>
      </p:sp>
      <p:sp>
        <p:nvSpPr>
          <p:cNvPr id="19" name="Text Box 18"/>
          <p:cNvSpPr txBox="1"/>
          <p:nvPr/>
        </p:nvSpPr>
        <p:spPr>
          <a:xfrm>
            <a:off x="203200" y="3507740"/>
            <a:ext cx="5010150" cy="753745"/>
          </a:xfrm>
          <a:prstGeom prst="rect">
            <a:avLst/>
          </a:prstGeom>
          <a:solidFill>
            <a:srgbClr val="BEADFA"/>
          </a:solidFill>
          <a:ln w="28575">
            <a:solidFill>
              <a:srgbClr val="FAF8ED"/>
            </a:solidFill>
          </a:ln>
        </p:spPr>
        <p:style>
          <a:lnRef idx="2">
            <a:schemeClr val="accent6"/>
          </a:lnRef>
          <a:fillRef idx="2">
            <a:schemeClr val="accent6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t">
            <a:noAutofit/>
          </a:bodyPr>
          <a:lstStyle/>
          <a:p>
            <a:pPr algn="ctr"/>
            <a:r>
              <a:rPr lang="en-US" sz="3600">
                <a:solidFill>
                  <a:schemeClr val="tx1"/>
                </a:solidFill>
                <a:sym typeface="+mn-ea"/>
              </a:rPr>
              <a:t>downtown</a:t>
            </a:r>
          </a:p>
        </p:txBody>
      </p:sp>
      <p:sp>
        <p:nvSpPr>
          <p:cNvPr id="20" name="Text Box 19"/>
          <p:cNvSpPr txBox="1"/>
          <p:nvPr/>
        </p:nvSpPr>
        <p:spPr>
          <a:xfrm>
            <a:off x="203200" y="4161790"/>
            <a:ext cx="5010150" cy="753745"/>
          </a:xfrm>
          <a:prstGeom prst="rect">
            <a:avLst/>
          </a:prstGeom>
          <a:solidFill>
            <a:srgbClr val="DFCCFB"/>
          </a:solidFill>
          <a:ln w="28575">
            <a:solidFill>
              <a:srgbClr val="FAF8ED"/>
            </a:solidFill>
          </a:ln>
        </p:spPr>
        <p:style>
          <a:lnRef idx="2">
            <a:schemeClr val="accent6"/>
          </a:lnRef>
          <a:fillRef idx="2">
            <a:schemeClr val="accent6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t">
            <a:noAutofit/>
          </a:bodyPr>
          <a:lstStyle/>
          <a:p>
            <a:pPr algn="ctr"/>
            <a:r>
              <a:rPr lang="en-US" sz="3600">
                <a:solidFill>
                  <a:schemeClr val="tx1"/>
                </a:solidFill>
                <a:sym typeface="+mn-ea"/>
              </a:rPr>
              <a:t>safe</a:t>
            </a:r>
          </a:p>
        </p:txBody>
      </p:sp>
      <p:sp>
        <p:nvSpPr>
          <p:cNvPr id="2" name="Text Box 1"/>
          <p:cNvSpPr txBox="1"/>
          <p:nvPr/>
        </p:nvSpPr>
        <p:spPr>
          <a:xfrm>
            <a:off x="203200" y="4767580"/>
            <a:ext cx="5010150" cy="753745"/>
          </a:xfrm>
          <a:prstGeom prst="rect">
            <a:avLst/>
          </a:prstGeom>
          <a:solidFill>
            <a:srgbClr val="BEADFA"/>
          </a:solidFill>
          <a:ln w="28575">
            <a:solidFill>
              <a:srgbClr val="FAF8ED"/>
            </a:solidFill>
          </a:ln>
        </p:spPr>
        <p:style>
          <a:lnRef idx="2">
            <a:schemeClr val="accent6"/>
          </a:lnRef>
          <a:fillRef idx="2">
            <a:schemeClr val="accent6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t">
            <a:noAutofit/>
          </a:bodyPr>
          <a:lstStyle/>
          <a:p>
            <a:pPr algn="ctr"/>
            <a:r>
              <a:rPr lang="en-US" sz="3600">
                <a:solidFill>
                  <a:schemeClr val="tx1"/>
                </a:solidFill>
                <a:sym typeface="+mn-ea"/>
              </a:rPr>
              <a:t>concrete jungles</a:t>
            </a:r>
          </a:p>
        </p:txBody>
      </p:sp>
      <p:sp>
        <p:nvSpPr>
          <p:cNvPr id="3" name="Text Box 2"/>
          <p:cNvSpPr txBox="1"/>
          <p:nvPr/>
        </p:nvSpPr>
        <p:spPr>
          <a:xfrm>
            <a:off x="203200" y="5650865"/>
            <a:ext cx="5010150" cy="753745"/>
          </a:xfrm>
          <a:prstGeom prst="rect">
            <a:avLst/>
          </a:prstGeom>
          <a:solidFill>
            <a:srgbClr val="DFCCFB"/>
          </a:solidFill>
          <a:ln w="28575">
            <a:solidFill>
              <a:srgbClr val="FAF8ED"/>
            </a:solidFill>
          </a:ln>
        </p:spPr>
        <p:style>
          <a:lnRef idx="2">
            <a:schemeClr val="accent6"/>
          </a:lnRef>
          <a:fillRef idx="2">
            <a:schemeClr val="accent6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t">
            <a:noAutofit/>
          </a:bodyPr>
          <a:lstStyle/>
          <a:p>
            <a:pPr algn="ctr"/>
            <a:r>
              <a:rPr lang="en-US" sz="3600">
                <a:solidFill>
                  <a:schemeClr val="tx1"/>
                </a:solidFill>
                <a:sym typeface="+mn-ea"/>
              </a:rPr>
              <a:t>public amenities</a:t>
            </a:r>
          </a:p>
        </p:txBody>
      </p:sp>
      <p:sp>
        <p:nvSpPr>
          <p:cNvPr id="7" name="Text Box 6"/>
          <p:cNvSpPr txBox="1"/>
          <p:nvPr/>
        </p:nvSpPr>
        <p:spPr>
          <a:xfrm>
            <a:off x="5575300" y="2225675"/>
            <a:ext cx="6254750" cy="3538220"/>
          </a:xfrm>
          <a:prstGeom prst="rect">
            <a:avLst/>
          </a:prstGeom>
          <a:solidFill>
            <a:srgbClr val="FFF8C9"/>
          </a:solidFill>
        </p:spPr>
        <p:txBody>
          <a:bodyPr wrap="square" rtlCol="0" anchor="t">
            <a:spAutoFit/>
          </a:bodyPr>
          <a:lstStyle/>
          <a:p>
            <a:pPr algn="just"/>
            <a:r>
              <a:rPr lang="en-US" sz="3200" b="1"/>
              <a:t>Jenny: </a:t>
            </a:r>
            <a:r>
              <a:rPr lang="en-US" sz="3200"/>
              <a:t>City life is terrible! The (4) ______area is too crowded. Public transport is always packed with people. Some cities are like (5) ______ with so many buildings. Some cities are not (6) ______ because of high crime rates.</a:t>
            </a:r>
          </a:p>
        </p:txBody>
      </p:sp>
      <p:sp>
        <p:nvSpPr>
          <p:cNvPr id="9" name="Text Box 8"/>
          <p:cNvSpPr txBox="1"/>
          <p:nvPr/>
        </p:nvSpPr>
        <p:spPr>
          <a:xfrm>
            <a:off x="4615815" y="2639060"/>
            <a:ext cx="26339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>
                <a:solidFill>
                  <a:srgbClr val="FF0000"/>
                </a:solidFill>
              </a:rPr>
              <a:t>downtown</a:t>
            </a:r>
          </a:p>
        </p:txBody>
      </p:sp>
      <p:sp>
        <p:nvSpPr>
          <p:cNvPr id="8" name="Text Box 7"/>
          <p:cNvSpPr txBox="1"/>
          <p:nvPr/>
        </p:nvSpPr>
        <p:spPr>
          <a:xfrm>
            <a:off x="3741420" y="3988435"/>
            <a:ext cx="38531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>
                <a:solidFill>
                  <a:srgbClr val="FF0000"/>
                </a:solidFill>
              </a:rPr>
              <a:t>concrete jungles</a:t>
            </a:r>
          </a:p>
        </p:txBody>
      </p:sp>
      <p:sp>
        <p:nvSpPr>
          <p:cNvPr id="10" name="Text Box 9"/>
          <p:cNvSpPr txBox="1"/>
          <p:nvPr/>
        </p:nvSpPr>
        <p:spPr>
          <a:xfrm>
            <a:off x="10439400" y="4564380"/>
            <a:ext cx="11950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>
                <a:solidFill>
                  <a:srgbClr val="FF0000"/>
                </a:solidFill>
              </a:rPr>
              <a:t>safe</a:t>
            </a:r>
          </a:p>
        </p:txBody>
      </p:sp>
      <p:sp>
        <p:nvSpPr>
          <p:cNvPr id="4" name="Text Box 3"/>
          <p:cNvSpPr txBox="1"/>
          <p:nvPr/>
        </p:nvSpPr>
        <p:spPr>
          <a:xfrm>
            <a:off x="203200" y="-4314825"/>
            <a:ext cx="11106150" cy="583565"/>
          </a:xfrm>
          <a:prstGeom prst="rect">
            <a:avLst/>
          </a:prstGeom>
          <a:solidFill>
            <a:srgbClr val="FFF8C9"/>
          </a:solidFill>
        </p:spPr>
        <p:txBody>
          <a:bodyPr wrap="square" rtlCol="0" anchor="t">
            <a:spAutoFit/>
          </a:bodyPr>
          <a:lstStyle/>
          <a:p>
            <a:pPr algn="just"/>
            <a:r>
              <a:rPr lang="en-US" sz="3200"/>
              <a:t> - Who you agree with, John or Jenny, and explain why.</a:t>
            </a:r>
          </a:p>
        </p:txBody>
      </p:sp>
      <p:cxnSp>
        <p:nvCxnSpPr>
          <p:cNvPr id="13" name="Straight Connector 12"/>
          <p:cNvCxnSpPr/>
          <p:nvPr/>
        </p:nvCxnSpPr>
        <p:spPr>
          <a:xfrm>
            <a:off x="8322945" y="3260725"/>
            <a:ext cx="2205355" cy="2095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8234045" y="4685030"/>
            <a:ext cx="1804035" cy="1651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V="1">
            <a:off x="7594600" y="5645150"/>
            <a:ext cx="2757170" cy="190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8730615" y="5173345"/>
            <a:ext cx="769620" cy="1016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8" grpId="0"/>
      <p:bldP spid="8" grpId="1"/>
      <p:bldP spid="10" grpId="0"/>
      <p:bldP spid="10" grpId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138528" y="19685"/>
            <a:ext cx="12192000" cy="1083309"/>
            <a:chOff x="7620" y="-7620"/>
            <a:chExt cx="12192000" cy="1083309"/>
          </a:xfrm>
        </p:grpSpPr>
        <p:sp>
          <p:nvSpPr>
            <p:cNvPr id="26" name="Round Single Corner Rectangle 25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7" name="Round Single Corner Rectangle 26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8" name="Round Single Corner Rectangle 27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131570" y="1062990"/>
            <a:ext cx="10888345" cy="107632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tx1"/>
                </a:solidFill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Complete the texts, using the words and phrase from the box. (p.20)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78103" y="1219411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30888" y="1116771"/>
            <a:ext cx="39703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7067" y="194965"/>
            <a:ext cx="4132696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VOCABULARY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 Box 6"/>
          <p:cNvSpPr txBox="1"/>
          <p:nvPr/>
        </p:nvSpPr>
        <p:spPr>
          <a:xfrm>
            <a:off x="723900" y="2225675"/>
            <a:ext cx="11106150" cy="583565"/>
          </a:xfrm>
          <a:prstGeom prst="rect">
            <a:avLst/>
          </a:prstGeom>
          <a:solidFill>
            <a:srgbClr val="FFF8C9"/>
          </a:solidFill>
        </p:spPr>
        <p:txBody>
          <a:bodyPr wrap="square" rtlCol="0" anchor="t">
            <a:spAutoFit/>
          </a:bodyPr>
          <a:lstStyle/>
          <a:p>
            <a:pPr algn="just"/>
            <a:r>
              <a:rPr lang="en-US" sz="3200"/>
              <a:t> - Who you agree with, John or Jenny, and explain why.</a:t>
            </a:r>
          </a:p>
        </p:txBody>
      </p:sp>
      <p:sp>
        <p:nvSpPr>
          <p:cNvPr id="5" name="Text Box 4"/>
          <p:cNvSpPr txBox="1"/>
          <p:nvPr/>
        </p:nvSpPr>
        <p:spPr>
          <a:xfrm>
            <a:off x="577850" y="3025775"/>
            <a:ext cx="3689350" cy="583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8C9"/>
                </a:solidFill>
              </a14:hiddenFill>
            </a:ext>
          </a:extLst>
        </p:spPr>
        <p:txBody>
          <a:bodyPr wrap="square" rtlCol="0" anchor="t">
            <a:spAutoFit/>
          </a:bodyPr>
          <a:lstStyle/>
          <a:p>
            <a:pPr algn="just"/>
            <a:r>
              <a:rPr lang="en-US" sz="3200" b="1">
                <a:solidFill>
                  <a:srgbClr val="FF0000"/>
                </a:solidFill>
              </a:rPr>
              <a:t>Example answers:</a:t>
            </a:r>
          </a:p>
        </p:txBody>
      </p:sp>
      <p:sp>
        <p:nvSpPr>
          <p:cNvPr id="6" name="Oval Callout 5"/>
          <p:cNvSpPr/>
          <p:nvPr/>
        </p:nvSpPr>
        <p:spPr>
          <a:xfrm>
            <a:off x="1713865" y="3663950"/>
            <a:ext cx="9867265" cy="2362200"/>
          </a:xfrm>
          <a:prstGeom prst="wedgeEllipseCallout">
            <a:avLst/>
          </a:prstGeom>
          <a:solidFill>
            <a:srgbClr val="00B050"/>
          </a:solidFill>
          <a:ln>
            <a:solidFill>
              <a:srgbClr val="FFFF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 I agree with John. I think that life in the city is great. There are many good public amenities. The public transport system is convenient, too.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32" name="Round Single Corner Rectangle 31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" name="Round Single Corner Rectangle 32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4" name="Round Single Corner Rectangle 33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487067" y="208434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7880372" y="127154"/>
            <a:ext cx="4132696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OPTION 1</a:t>
            </a:r>
          </a:p>
        </p:txBody>
      </p:sp>
      <p:sp>
        <p:nvSpPr>
          <p:cNvPr id="2" name="Text Box 1"/>
          <p:cNvSpPr txBox="1"/>
          <p:nvPr/>
        </p:nvSpPr>
        <p:spPr>
          <a:xfrm>
            <a:off x="432435" y="2318385"/>
            <a:ext cx="509270" cy="103187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extrusionH="76200">
            <a:extrusionClr>
              <a:srgbClr val="FF0000"/>
            </a:extrusionClr>
          </a:sp3d>
        </p:spPr>
        <p:txBody>
          <a:bodyPr wrap="square" rtlCol="0">
            <a:noAutofit/>
            <a:scene3d>
              <a:camera prst="orthographicFront"/>
              <a:lightRig rig="threePt" dir="t"/>
            </a:scene3d>
            <a:sp3d prstMaterial="dkEdge"/>
          </a:bodyPr>
          <a:lstStyle/>
          <a:p>
            <a:r>
              <a:rPr lang="en-US" sz="9600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J</a:t>
            </a:r>
          </a:p>
        </p:txBody>
      </p:sp>
      <p:sp>
        <p:nvSpPr>
          <p:cNvPr id="3" name="Text Box 2"/>
          <p:cNvSpPr txBox="1"/>
          <p:nvPr/>
        </p:nvSpPr>
        <p:spPr>
          <a:xfrm>
            <a:off x="929005" y="2361565"/>
            <a:ext cx="509270" cy="103187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extrusionH="76200">
            <a:extrusionClr>
              <a:srgbClr val="FF0000"/>
            </a:extrusionClr>
          </a:sp3d>
        </p:spPr>
        <p:txBody>
          <a:bodyPr wrap="square" rtlCol="0">
            <a:noAutofit/>
            <a:scene3d>
              <a:camera prst="orthographicFront"/>
              <a:lightRig rig="threePt" dir="t"/>
            </a:scene3d>
            <a:sp3d prstMaterial="dkEdge"/>
          </a:bodyPr>
          <a:lstStyle/>
          <a:p>
            <a:r>
              <a:rPr lang="en-US" sz="9600">
                <a:solidFill>
                  <a:srgbClr val="00B0F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U</a:t>
            </a:r>
          </a:p>
        </p:txBody>
      </p:sp>
      <p:sp>
        <p:nvSpPr>
          <p:cNvPr id="7" name="Text Box 6"/>
          <p:cNvSpPr txBox="1"/>
          <p:nvPr/>
        </p:nvSpPr>
        <p:spPr>
          <a:xfrm>
            <a:off x="1663700" y="2341245"/>
            <a:ext cx="1417320" cy="103187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extrusionH="76200">
            <a:extrusionClr>
              <a:srgbClr val="FF0000"/>
            </a:extrusionClr>
          </a:sp3d>
        </p:spPr>
        <p:txBody>
          <a:bodyPr wrap="square" rtlCol="0">
            <a:noAutofit/>
            <a:scene3d>
              <a:camera prst="orthographicFront"/>
              <a:lightRig rig="threePt" dir="t"/>
            </a:scene3d>
            <a:sp3d prstMaterial="dkEdge"/>
          </a:bodyPr>
          <a:lstStyle/>
          <a:p>
            <a:r>
              <a:rPr lang="en-US" sz="9600">
                <a:solidFill>
                  <a:srgbClr val="00B05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M</a:t>
            </a:r>
          </a:p>
        </p:txBody>
      </p:sp>
      <p:sp>
        <p:nvSpPr>
          <p:cNvPr id="8" name="Text Box 7"/>
          <p:cNvSpPr txBox="1"/>
          <p:nvPr/>
        </p:nvSpPr>
        <p:spPr>
          <a:xfrm>
            <a:off x="2702560" y="2312035"/>
            <a:ext cx="1417320" cy="103187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extrusionH="76200">
            <a:extrusionClr>
              <a:srgbClr val="FF0000"/>
            </a:extrusionClr>
          </a:sp3d>
        </p:spPr>
        <p:txBody>
          <a:bodyPr wrap="square" rtlCol="0">
            <a:noAutofit/>
            <a:scene3d>
              <a:camera prst="orthographicFront"/>
              <a:lightRig rig="threePt" dir="t"/>
            </a:scene3d>
            <a:sp3d prstMaterial="dkEdge"/>
          </a:bodyPr>
          <a:lstStyle/>
          <a:p>
            <a:r>
              <a:rPr lang="en-US" sz="960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B</a:t>
            </a:r>
          </a:p>
        </p:txBody>
      </p:sp>
      <p:sp>
        <p:nvSpPr>
          <p:cNvPr id="9" name="Text Box 8"/>
          <p:cNvSpPr txBox="1"/>
          <p:nvPr/>
        </p:nvSpPr>
        <p:spPr>
          <a:xfrm>
            <a:off x="3309620" y="2353310"/>
            <a:ext cx="1417320" cy="103187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extrusionH="76200">
            <a:extrusionClr>
              <a:srgbClr val="FF0000"/>
            </a:extrusionClr>
          </a:sp3d>
        </p:spPr>
        <p:txBody>
          <a:bodyPr wrap="square" rtlCol="0">
            <a:noAutofit/>
            <a:scene3d>
              <a:camera prst="orthographicFront"/>
              <a:lightRig rig="threePt" dir="t"/>
            </a:scene3d>
            <a:sp3d prstMaterial="dkEdge"/>
          </a:bodyPr>
          <a:lstStyle/>
          <a:p>
            <a:r>
              <a:rPr lang="en-US" sz="9600">
                <a:solidFill>
                  <a:srgbClr val="7030A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L</a:t>
            </a:r>
          </a:p>
        </p:txBody>
      </p:sp>
      <p:sp>
        <p:nvSpPr>
          <p:cNvPr id="10" name="Text Box 9"/>
          <p:cNvSpPr txBox="1"/>
          <p:nvPr/>
        </p:nvSpPr>
        <p:spPr>
          <a:xfrm>
            <a:off x="3910965" y="2332355"/>
            <a:ext cx="1417320" cy="103187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extrusionH="76200">
            <a:extrusionClr>
              <a:srgbClr val="FF0000"/>
            </a:extrusionClr>
          </a:sp3d>
        </p:spPr>
        <p:txBody>
          <a:bodyPr wrap="square" rtlCol="0">
            <a:noAutofit/>
            <a:scene3d>
              <a:camera prst="orthographicFront"/>
              <a:lightRig rig="threePt" dir="t"/>
            </a:scene3d>
            <a:sp3d prstMaterial="dkEdge"/>
          </a:bodyPr>
          <a:lstStyle/>
          <a:p>
            <a:r>
              <a:rPr lang="en-US" sz="9600">
                <a:solidFill>
                  <a:schemeClr val="accent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E</a:t>
            </a:r>
          </a:p>
        </p:txBody>
      </p:sp>
      <p:sp>
        <p:nvSpPr>
          <p:cNvPr id="11" name="Text Box 10"/>
          <p:cNvSpPr txBox="1"/>
          <p:nvPr/>
        </p:nvSpPr>
        <p:spPr>
          <a:xfrm>
            <a:off x="178435" y="4123055"/>
            <a:ext cx="1417320" cy="103187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extrusionH="76200">
            <a:extrusionClr>
              <a:srgbClr val="FF0000"/>
            </a:extrusionClr>
          </a:sp3d>
        </p:spPr>
        <p:txBody>
          <a:bodyPr wrap="square" rtlCol="0">
            <a:noAutofit/>
            <a:scene3d>
              <a:camera prst="orthographicFront"/>
              <a:lightRig rig="threePt" dir="t"/>
            </a:scene3d>
            <a:sp3d prstMaterial="dkEdge"/>
          </a:bodyPr>
          <a:lstStyle/>
          <a:p>
            <a:r>
              <a:rPr lang="en-US" sz="9600">
                <a:solidFill>
                  <a:schemeClr val="accent1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W</a:t>
            </a:r>
          </a:p>
        </p:txBody>
      </p:sp>
      <p:sp>
        <p:nvSpPr>
          <p:cNvPr id="12" name="Text Box 11"/>
          <p:cNvSpPr txBox="1"/>
          <p:nvPr/>
        </p:nvSpPr>
        <p:spPr>
          <a:xfrm>
            <a:off x="1290955" y="4079240"/>
            <a:ext cx="1417320" cy="103187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extrusionH="76200">
            <a:extrusionClr>
              <a:srgbClr val="FF0000"/>
            </a:extrusionClr>
          </a:sp3d>
        </p:spPr>
        <p:txBody>
          <a:bodyPr wrap="square" rtlCol="0">
            <a:noAutofit/>
            <a:scene3d>
              <a:camera prst="orthographicFront"/>
              <a:lightRig rig="threePt" dir="t"/>
            </a:scene3d>
            <a:sp3d prstMaterial="dkEdge"/>
          </a:bodyPr>
          <a:lstStyle/>
          <a:p>
            <a:r>
              <a:rPr lang="en-US" sz="960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O</a:t>
            </a:r>
          </a:p>
        </p:txBody>
      </p:sp>
      <p:sp>
        <p:nvSpPr>
          <p:cNvPr id="13" name="Text Box 12"/>
          <p:cNvSpPr txBox="1"/>
          <p:nvPr/>
        </p:nvSpPr>
        <p:spPr>
          <a:xfrm>
            <a:off x="2280285" y="4044950"/>
            <a:ext cx="1417320" cy="103187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extrusionH="76200">
            <a:extrusionClr>
              <a:srgbClr val="FF0000"/>
            </a:extrusionClr>
          </a:sp3d>
        </p:spPr>
        <p:txBody>
          <a:bodyPr wrap="square" rtlCol="0">
            <a:noAutofit/>
            <a:scene3d>
              <a:camera prst="orthographicFront"/>
              <a:lightRig rig="threePt" dir="t"/>
            </a:scene3d>
            <a:sp3d prstMaterial="dkEdge"/>
          </a:bodyPr>
          <a:lstStyle/>
          <a:p>
            <a:r>
              <a:rPr lang="en-US" sz="9600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R</a:t>
            </a:r>
          </a:p>
        </p:txBody>
      </p:sp>
      <p:sp>
        <p:nvSpPr>
          <p:cNvPr id="16" name="Text Box 15"/>
          <p:cNvSpPr txBox="1"/>
          <p:nvPr/>
        </p:nvSpPr>
        <p:spPr>
          <a:xfrm>
            <a:off x="3022600" y="4048760"/>
            <a:ext cx="1417320" cy="103187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extrusionH="76200">
            <a:extrusionClr>
              <a:srgbClr val="FF0000"/>
            </a:extrusionClr>
          </a:sp3d>
        </p:spPr>
        <p:txBody>
          <a:bodyPr wrap="square" rtlCol="0">
            <a:noAutofit/>
            <a:scene3d>
              <a:camera prst="orthographicFront"/>
              <a:lightRig rig="threePt" dir="t"/>
            </a:scene3d>
            <a:sp3d prstMaterial="dkEdge"/>
          </a:bodyPr>
          <a:lstStyle/>
          <a:p>
            <a:r>
              <a:rPr lang="en-US" sz="960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D</a:t>
            </a:r>
          </a:p>
        </p:txBody>
      </p:sp>
      <p:sp>
        <p:nvSpPr>
          <p:cNvPr id="17" name="Text Box 16"/>
          <p:cNvSpPr txBox="1"/>
          <p:nvPr/>
        </p:nvSpPr>
        <p:spPr>
          <a:xfrm>
            <a:off x="3984625" y="4043045"/>
            <a:ext cx="1417320" cy="103187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extrusionH="76200">
            <a:extrusionClr>
              <a:srgbClr val="FF0000"/>
            </a:extrusionClr>
          </a:sp3d>
        </p:spPr>
        <p:txBody>
          <a:bodyPr wrap="square" rtlCol="0">
            <a:noAutofit/>
            <a:scene3d>
              <a:camera prst="orthographicFront"/>
              <a:lightRig rig="threePt" dir="t"/>
            </a:scene3d>
            <a:sp3d prstMaterial="dkEdge"/>
          </a:bodyPr>
          <a:lstStyle/>
          <a:p>
            <a:r>
              <a:rPr lang="en-US" sz="960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S</a:t>
            </a:r>
          </a:p>
        </p:txBody>
      </p:sp>
      <p:sp>
        <p:nvSpPr>
          <p:cNvPr id="5" name="TextBox 20"/>
          <p:cNvSpPr txBox="1"/>
          <p:nvPr/>
        </p:nvSpPr>
        <p:spPr>
          <a:xfrm>
            <a:off x="5034280" y="1246505"/>
            <a:ext cx="6986905" cy="41478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>
              <a:lnSpc>
                <a:spcPct val="200000"/>
              </a:lnSpc>
            </a:pPr>
            <a:r>
              <a:rPr lang="en-US" sz="3600" b="1" dirty="0">
                <a:solidFill>
                  <a:srgbClr val="FF0000"/>
                </a:solidFill>
              </a:rPr>
              <a:t>HOW TO PLAY</a:t>
            </a:r>
          </a:p>
          <a:p>
            <a:pPr algn="ctr">
              <a:lnSpc>
                <a:spcPct val="200000"/>
              </a:lnSpc>
            </a:pPr>
            <a:r>
              <a:rPr lang="en-US" sz="3600" b="1" dirty="0"/>
              <a:t>- </a:t>
            </a:r>
            <a:r>
              <a:rPr lang="en-US" sz="3600" dirty="0"/>
              <a:t>There are some JUMBLE WORDS.</a:t>
            </a:r>
          </a:p>
          <a:p>
            <a:pPr>
              <a:lnSpc>
                <a:spcPct val="200000"/>
              </a:lnSpc>
            </a:pPr>
            <a:r>
              <a:rPr lang="en-US" sz="3600" dirty="0"/>
              <a:t>- Work in teams to unscramble them.</a:t>
            </a:r>
          </a:p>
          <a:p>
            <a:pPr>
              <a:lnSpc>
                <a:spcPct val="200000"/>
              </a:lnSpc>
            </a:pPr>
            <a:endParaRPr lang="en-US" sz="3600" b="1" dirty="0"/>
          </a:p>
        </p:txBody>
      </p:sp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5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2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4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5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2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4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8" dur="5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0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1" dur="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2" dur="2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34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4" dur="5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5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6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7" dur="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8" dur="2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34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30" dur="5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31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2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3" dur="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4" dur="2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34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36" dur="5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37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8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9" dur="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40" dur="2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34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42" dur="5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43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4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5" dur="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46" dur="2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34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48" dur="5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4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0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1" dur="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52" dur="2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34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54" dur="5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55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6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7" dur="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58" dur="2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" presetID="34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0" dur="5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61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2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3" dur="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64" dur="2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5" presetID="34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6" dur="5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67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8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9" dur="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70" dur="2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6" grpId="0"/>
      <p:bldP spid="16" grpId="1"/>
      <p:bldP spid="17" grpId="0"/>
      <p:bldP spid="17" grpId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138528" y="19685"/>
            <a:ext cx="12192000" cy="1083309"/>
            <a:chOff x="7620" y="-7620"/>
            <a:chExt cx="12192000" cy="1083309"/>
          </a:xfrm>
        </p:grpSpPr>
        <p:sp>
          <p:nvSpPr>
            <p:cNvPr id="26" name="Round Single Corner Rectangle 25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7" name="Round Single Corner Rectangle 26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8" name="Round Single Corner Rectangle 27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487067" y="194965"/>
            <a:ext cx="4132696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VOCABULARY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 Box 4"/>
          <p:cNvSpPr txBox="1"/>
          <p:nvPr/>
        </p:nvSpPr>
        <p:spPr>
          <a:xfrm>
            <a:off x="577850" y="1514475"/>
            <a:ext cx="3689350" cy="583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8C9"/>
                </a:solidFill>
              </a14:hiddenFill>
            </a:ext>
          </a:extLst>
        </p:spPr>
        <p:txBody>
          <a:bodyPr wrap="square" rtlCol="0" anchor="t">
            <a:spAutoFit/>
          </a:bodyPr>
          <a:lstStyle/>
          <a:p>
            <a:pPr algn="just"/>
            <a:r>
              <a:rPr lang="en-US" sz="3200" b="1">
                <a:solidFill>
                  <a:srgbClr val="FF0000"/>
                </a:solidFill>
              </a:rPr>
              <a:t>Example answers:</a:t>
            </a:r>
          </a:p>
        </p:txBody>
      </p:sp>
      <p:sp>
        <p:nvSpPr>
          <p:cNvPr id="6" name="Oval Callout 5"/>
          <p:cNvSpPr/>
          <p:nvPr/>
        </p:nvSpPr>
        <p:spPr>
          <a:xfrm>
            <a:off x="1713865" y="2152650"/>
            <a:ext cx="9867265" cy="2362200"/>
          </a:xfrm>
          <a:prstGeom prst="wedgeEllipseCallout">
            <a:avLst/>
          </a:prstGeom>
          <a:solidFill>
            <a:srgbClr val="00B050"/>
          </a:solidFill>
          <a:ln>
            <a:solidFill>
              <a:srgbClr val="FFFF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I agree with Jenny. City life is terrible. Cities are often too crowded. They don’t have much green space. They are not liveable.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s 12"/>
          <p:cNvSpPr/>
          <p:nvPr/>
        </p:nvSpPr>
        <p:spPr>
          <a:xfrm>
            <a:off x="37465" y="1103630"/>
            <a:ext cx="12141200" cy="5791200"/>
          </a:xfrm>
          <a:prstGeom prst="rect">
            <a:avLst/>
          </a:prstGeom>
          <a:solidFill>
            <a:srgbClr val="A6FF9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" name="Group 15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20" name="Round Single Corner Rectangle 19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ound Single Corner Rectangle 20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" name="Round Single Corner Rectangle 21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025382" y="1188071"/>
            <a:ext cx="10338245" cy="70675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40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Review the diphthong sounds.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7067" y="194965"/>
            <a:ext cx="4132696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PRONUNCIATION</a:t>
            </a:r>
          </a:p>
        </p:txBody>
      </p:sp>
      <p:sp>
        <p:nvSpPr>
          <p:cNvPr id="100" name="Text Box 99"/>
          <p:cNvSpPr txBox="1"/>
          <p:nvPr/>
        </p:nvSpPr>
        <p:spPr>
          <a:xfrm>
            <a:off x="1163955" y="2518410"/>
            <a:ext cx="1398905" cy="922020"/>
          </a:xfrm>
          <a:prstGeom prst="rect">
            <a:avLst/>
          </a:prstGeom>
          <a:solidFill>
            <a:srgbClr val="F8FF95"/>
          </a:solidFill>
          <a:ln w="9525">
            <a:noFill/>
          </a:ln>
        </p:spPr>
        <p:txBody>
          <a:bodyPr wrap="square">
            <a:spAutoFit/>
          </a:bodyPr>
          <a:lstStyle/>
          <a:p>
            <a:pPr marL="635" indent="-635" algn="ctr"/>
            <a:r>
              <a:rPr lang="en-US" sz="5400" b="1">
                <a:solidFill>
                  <a:schemeClr val="tx1"/>
                </a:solidFill>
                <a:latin typeface="Times New Roman" panose="02020603050405020304" pitchFamily="18" charset="0"/>
              </a:rPr>
              <a:t>/</a:t>
            </a:r>
            <a:r>
              <a:rPr lang="en-US" sz="5400" b="0">
                <a:solidFill>
                  <a:schemeClr val="tx1"/>
                </a:solidFill>
                <a:latin typeface="Times New Roman" panose="02020603050405020304" pitchFamily="18" charset="0"/>
              </a:rPr>
              <a:t>aʊ</a:t>
            </a:r>
            <a:r>
              <a:rPr lang="en-US" sz="5400" b="1">
                <a:solidFill>
                  <a:schemeClr val="tx1"/>
                </a:solidFill>
                <a:latin typeface="Times New Roman" panose="02020603050405020304" pitchFamily="18" charset="0"/>
              </a:rPr>
              <a:t>/</a:t>
            </a:r>
          </a:p>
        </p:txBody>
      </p:sp>
      <p:sp>
        <p:nvSpPr>
          <p:cNvPr id="10" name="TextBox 11"/>
          <p:cNvSpPr txBox="1"/>
          <p:nvPr/>
        </p:nvSpPr>
        <p:spPr>
          <a:xfrm>
            <a:off x="1025382" y="1811641"/>
            <a:ext cx="10338245" cy="70675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40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Listen and repeat:</a:t>
            </a:r>
          </a:p>
        </p:txBody>
      </p:sp>
      <p:sp>
        <p:nvSpPr>
          <p:cNvPr id="14" name="Text Box 13"/>
          <p:cNvSpPr txBox="1"/>
          <p:nvPr/>
        </p:nvSpPr>
        <p:spPr>
          <a:xfrm>
            <a:off x="5082540" y="2518410"/>
            <a:ext cx="1398905" cy="922020"/>
          </a:xfrm>
          <a:prstGeom prst="rect">
            <a:avLst/>
          </a:prstGeom>
          <a:solidFill>
            <a:srgbClr val="BC7AF9"/>
          </a:solidFill>
          <a:ln w="9525">
            <a:noFill/>
          </a:ln>
        </p:spPr>
        <p:txBody>
          <a:bodyPr wrap="square">
            <a:spAutoFit/>
          </a:bodyPr>
          <a:lstStyle/>
          <a:p>
            <a:pPr marL="635" indent="-635" algn="ctr"/>
            <a:r>
              <a:rPr lang="en-US" sz="5400">
                <a:solidFill>
                  <a:schemeClr val="tx1"/>
                </a:solidFill>
                <a:latin typeface="Times New Roman" panose="02020603050405020304" pitchFamily="18" charset="0"/>
              </a:rPr>
              <a:t>/əʊ/</a:t>
            </a:r>
          </a:p>
        </p:txBody>
      </p:sp>
      <p:sp>
        <p:nvSpPr>
          <p:cNvPr id="15" name="Text Box 14"/>
          <p:cNvSpPr txBox="1"/>
          <p:nvPr/>
        </p:nvSpPr>
        <p:spPr>
          <a:xfrm>
            <a:off x="9145270" y="2506980"/>
            <a:ext cx="1398905" cy="922020"/>
          </a:xfrm>
          <a:prstGeom prst="rect">
            <a:avLst/>
          </a:prstGeom>
          <a:solidFill>
            <a:srgbClr val="FFA1F5"/>
          </a:solidFill>
          <a:ln w="9525">
            <a:noFill/>
          </a:ln>
        </p:spPr>
        <p:txBody>
          <a:bodyPr wrap="square">
            <a:spAutoFit/>
          </a:bodyPr>
          <a:lstStyle/>
          <a:p>
            <a:pPr marL="635" indent="-635" algn="ctr"/>
            <a:r>
              <a:rPr lang="en-US" sz="5400">
                <a:solidFill>
                  <a:schemeClr val="tx1"/>
                </a:solidFill>
                <a:latin typeface="Times New Roman" panose="02020603050405020304" pitchFamily="18" charset="0"/>
              </a:rPr>
              <a:t>/eə/</a:t>
            </a:r>
          </a:p>
        </p:txBody>
      </p:sp>
      <p:pic>
        <p:nvPicPr>
          <p:cNvPr id="19" name="The aʊ Sound cow now brown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9142" end="32545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395095" y="3426143"/>
            <a:ext cx="1120775" cy="979805"/>
          </a:xfrm>
          <a:prstGeom prst="rect">
            <a:avLst/>
          </a:prstGeom>
        </p:spPr>
      </p:pic>
      <p:pic>
        <p:nvPicPr>
          <p:cNvPr id="25" name="The eə Sound bear hair wear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39190" end="40348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9414510" y="3436938"/>
            <a:ext cx="1120775" cy="979805"/>
          </a:xfrm>
          <a:prstGeom prst="rect">
            <a:avLst/>
          </a:prstGeom>
        </p:spPr>
      </p:pic>
      <p:pic>
        <p:nvPicPr>
          <p:cNvPr id="27" name="The əʊ Sound home no go">
            <a:hlinkClick r:id="" action="ppaction://media"/>
          </p:cNvPr>
          <p:cNvPicPr/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299710" y="3426143"/>
            <a:ext cx="1120775" cy="979805"/>
          </a:xfrm>
          <a:prstGeom prst="rect">
            <a:avLst/>
          </a:prstGeom>
        </p:spPr>
      </p:pic>
      <p:sp>
        <p:nvSpPr>
          <p:cNvPr id="31" name="Text Box 30"/>
          <p:cNvSpPr txBox="1"/>
          <p:nvPr/>
        </p:nvSpPr>
        <p:spPr>
          <a:xfrm>
            <a:off x="-8859520" y="2053590"/>
            <a:ext cx="4674870" cy="1386840"/>
          </a:xfrm>
          <a:prstGeom prst="rect">
            <a:avLst/>
          </a:prstGeom>
          <a:solidFill>
            <a:srgbClr val="F8FF95"/>
          </a:solidFill>
        </p:spPr>
        <p:txBody>
          <a:bodyPr wrap="square" rtlCol="0" anchor="t">
            <a:noAutofit/>
          </a:bodyPr>
          <a:lstStyle/>
          <a:p>
            <a:r>
              <a:rPr lang="en-US" sz="3000"/>
              <a:t>cr</a:t>
            </a:r>
            <a:r>
              <a:rPr lang="en-US" sz="3000">
                <a:solidFill>
                  <a:srgbClr val="FF0000"/>
                </a:solidFill>
              </a:rPr>
              <a:t>ow</a:t>
            </a:r>
            <a:r>
              <a:rPr lang="en-US" sz="3000"/>
              <a:t>ded   l</a:t>
            </a:r>
            <a:r>
              <a:rPr lang="en-US" sz="3000">
                <a:solidFill>
                  <a:srgbClr val="FF0000"/>
                </a:solidFill>
              </a:rPr>
              <a:t>o</a:t>
            </a:r>
            <a:r>
              <a:rPr lang="en-US" sz="3000"/>
              <a:t>cate     sq</a:t>
            </a:r>
            <a:r>
              <a:rPr lang="en-US" sz="3000">
                <a:solidFill>
                  <a:srgbClr val="FF0000"/>
                </a:solidFill>
              </a:rPr>
              <a:t>uare</a:t>
            </a:r>
          </a:p>
          <a:p>
            <a:r>
              <a:rPr lang="en-US" sz="3000">
                <a:solidFill>
                  <a:srgbClr val="FF0000"/>
                </a:solidFill>
              </a:rPr>
              <a:t>ou</a:t>
            </a:r>
            <a:r>
              <a:rPr lang="en-US" sz="3000"/>
              <a:t>tdoor    rep</a:t>
            </a:r>
            <a:r>
              <a:rPr lang="en-US" sz="3000">
                <a:solidFill>
                  <a:srgbClr val="FF0000"/>
                </a:solidFill>
              </a:rPr>
              <a:t>air</a:t>
            </a:r>
            <a:r>
              <a:rPr lang="en-US" sz="3000"/>
              <a:t>     </a:t>
            </a:r>
            <a:r>
              <a:rPr lang="en-US" sz="3000">
                <a:solidFill>
                  <a:srgbClr val="FF0000"/>
                </a:solidFill>
              </a:rPr>
              <a:t>air</a:t>
            </a:r>
            <a:r>
              <a:rPr lang="en-US" sz="3000"/>
              <a:t>port </a:t>
            </a:r>
          </a:p>
          <a:p>
            <a:r>
              <a:rPr lang="en-US" sz="3000"/>
              <a:t>c</a:t>
            </a:r>
            <a:r>
              <a:rPr lang="en-US" sz="3000">
                <a:solidFill>
                  <a:srgbClr val="FF0000"/>
                </a:solidFill>
              </a:rPr>
              <a:t>ou</a:t>
            </a:r>
            <a:r>
              <a:rPr lang="en-US" sz="3000"/>
              <a:t>ncil      c</a:t>
            </a:r>
            <a:r>
              <a:rPr lang="en-US" sz="3000">
                <a:solidFill>
                  <a:srgbClr val="FF0000"/>
                </a:solidFill>
              </a:rPr>
              <a:t>oa</a:t>
            </a:r>
            <a:r>
              <a:rPr lang="en-US" sz="3000"/>
              <a:t>stal   </a:t>
            </a:r>
            <a:r>
              <a:rPr lang="en-US" sz="3000">
                <a:solidFill>
                  <a:srgbClr val="FF0000"/>
                </a:solidFill>
              </a:rPr>
              <a:t>o</a:t>
            </a:r>
            <a:r>
              <a:rPr lang="en-US" sz="3000"/>
              <a:t>verseas</a:t>
            </a:r>
          </a:p>
        </p:txBody>
      </p:sp>
      <p:graphicFrame>
        <p:nvGraphicFramePr>
          <p:cNvPr id="33" name="Table 32"/>
          <p:cNvGraphicFramePr/>
          <p:nvPr/>
        </p:nvGraphicFramePr>
        <p:xfrm>
          <a:off x="2259965" y="7598410"/>
          <a:ext cx="3529965" cy="3185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766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766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66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248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3500" b="1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sym typeface="+mn-ea"/>
                        </a:rPr>
                        <a:t>/aʊ/</a:t>
                      </a:r>
                    </a:p>
                  </a:txBody>
                  <a:tcPr>
                    <a:solidFill>
                      <a:srgbClr val="BC7AF9"/>
                    </a:solidFill>
                  </a:tcPr>
                </a:tc>
                <a:tc>
                  <a:txBody>
                    <a:bodyPr/>
                    <a:lstStyle/>
                    <a:p>
                      <a:pPr marL="635" indent="-635" algn="ctr"/>
                      <a:r>
                        <a:rPr lang="en-US" sz="3500" b="1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sym typeface="+mn-ea"/>
                        </a:rPr>
                        <a:t>/əʊ/</a:t>
                      </a:r>
                    </a:p>
                  </a:txBody>
                  <a:tcPr>
                    <a:solidFill>
                      <a:srgbClr val="BC7AF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3500" b="1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sym typeface="+mn-ea"/>
                        </a:rPr>
                        <a:t>/eə/</a:t>
                      </a:r>
                    </a:p>
                  </a:txBody>
                  <a:tcPr>
                    <a:solidFill>
                      <a:srgbClr val="BC7A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6032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  <a:p>
                      <a:pPr>
                        <a:buNone/>
                      </a:pPr>
                      <a:endParaRPr lang="en-US"/>
                    </a:p>
                    <a:p>
                      <a:pPr>
                        <a:buNone/>
                      </a:pPr>
                      <a:endParaRPr lang="en-US"/>
                    </a:p>
                    <a:p>
                      <a:pPr>
                        <a:buNone/>
                      </a:pPr>
                      <a:endParaRPr lang="en-US"/>
                    </a:p>
                    <a:p>
                      <a:pPr>
                        <a:buNone/>
                      </a:pPr>
                      <a:endParaRPr lang="en-US"/>
                    </a:p>
                    <a:p>
                      <a:pPr>
                        <a:buNone/>
                      </a:pPr>
                      <a:endParaRPr lang="en-US"/>
                    </a:p>
                    <a:p>
                      <a:pPr>
                        <a:buNone/>
                      </a:pPr>
                      <a:endParaRPr lang="en-US"/>
                    </a:p>
                    <a:p>
                      <a:pPr>
                        <a:buNone/>
                      </a:pPr>
                      <a:endParaRPr lang="en-US"/>
                    </a:p>
                    <a:p>
                      <a:pPr>
                        <a:buNone/>
                      </a:pPr>
                      <a:endParaRPr lang="en-US"/>
                    </a:p>
                  </a:txBody>
                  <a:tcPr>
                    <a:solidFill>
                      <a:srgbClr val="FFA1F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a:txBody>
                  <a:tcPr>
                    <a:solidFill>
                      <a:srgbClr val="FFA1F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a:txBody>
                  <a:tcPr>
                    <a:solidFill>
                      <a:srgbClr val="FFA1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audio>
              <p:cMediaNode>
                <p:cTn id="2" fill="hold" display="1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6577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audio>
              <p:cMediaNode>
                <p:cTn id="8" fill="hold" display="1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audio>
              <p:cMediaNode>
                <p:cTn id="9" fill="hold" display="1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4" dur="8677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9" dur="5355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s 12"/>
          <p:cNvSpPr/>
          <p:nvPr/>
        </p:nvSpPr>
        <p:spPr>
          <a:xfrm>
            <a:off x="37465" y="1103630"/>
            <a:ext cx="12141200" cy="5791200"/>
          </a:xfrm>
          <a:prstGeom prst="rect">
            <a:avLst/>
          </a:prstGeom>
          <a:solidFill>
            <a:srgbClr val="A6FF9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" name="Group 15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20" name="Round Single Corner Rectangle 19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ound Single Corner Rectangle 20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" name="Round Single Corner Rectangle 21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487067" y="194965"/>
            <a:ext cx="4132696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PRONUNCIATION</a:t>
            </a:r>
          </a:p>
        </p:txBody>
      </p:sp>
      <p:sp>
        <p:nvSpPr>
          <p:cNvPr id="3" name="TextBox 11"/>
          <p:cNvSpPr txBox="1"/>
          <p:nvPr/>
        </p:nvSpPr>
        <p:spPr>
          <a:xfrm>
            <a:off x="1053322" y="1176006"/>
            <a:ext cx="10338245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2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Put the words in the correct column. Then listen and check. 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440055" y="1232535"/>
            <a:ext cx="490855" cy="490855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16649"/>
              </a:solidFill>
            </a:endParaRPr>
          </a:p>
        </p:txBody>
      </p:sp>
      <p:sp>
        <p:nvSpPr>
          <p:cNvPr id="5" name="TextBox 16"/>
          <p:cNvSpPr txBox="1"/>
          <p:nvPr/>
        </p:nvSpPr>
        <p:spPr>
          <a:xfrm>
            <a:off x="487297" y="1161655"/>
            <a:ext cx="3970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Myriad Pro" pitchFamily="34" charset="0"/>
              </a:rPr>
              <a:t>4</a:t>
            </a:r>
          </a:p>
        </p:txBody>
      </p:sp>
      <p:sp>
        <p:nvSpPr>
          <p:cNvPr id="9" name="Text Box 8"/>
          <p:cNvSpPr txBox="1"/>
          <p:nvPr/>
        </p:nvSpPr>
        <p:spPr>
          <a:xfrm>
            <a:off x="487045" y="1830705"/>
            <a:ext cx="4674870" cy="1386840"/>
          </a:xfrm>
          <a:prstGeom prst="rect">
            <a:avLst/>
          </a:prstGeom>
          <a:solidFill>
            <a:srgbClr val="F8FF95"/>
          </a:solidFill>
        </p:spPr>
        <p:txBody>
          <a:bodyPr wrap="square" rtlCol="0" anchor="t">
            <a:noAutofit/>
          </a:bodyPr>
          <a:lstStyle/>
          <a:p>
            <a:r>
              <a:rPr lang="en-US" sz="3000"/>
              <a:t>cr</a:t>
            </a:r>
            <a:r>
              <a:rPr lang="en-US" sz="3000">
                <a:solidFill>
                  <a:srgbClr val="FF0000"/>
                </a:solidFill>
              </a:rPr>
              <a:t>ow</a:t>
            </a:r>
            <a:r>
              <a:rPr lang="en-US" sz="3000"/>
              <a:t>ded   l</a:t>
            </a:r>
            <a:r>
              <a:rPr lang="en-US" sz="3000">
                <a:solidFill>
                  <a:srgbClr val="FF0000"/>
                </a:solidFill>
              </a:rPr>
              <a:t>o</a:t>
            </a:r>
            <a:r>
              <a:rPr lang="en-US" sz="3000"/>
              <a:t>cate     sq</a:t>
            </a:r>
            <a:r>
              <a:rPr lang="en-US" sz="3000">
                <a:solidFill>
                  <a:srgbClr val="FF0000"/>
                </a:solidFill>
              </a:rPr>
              <a:t>uare</a:t>
            </a:r>
          </a:p>
          <a:p>
            <a:r>
              <a:rPr lang="en-US" sz="3000">
                <a:solidFill>
                  <a:srgbClr val="FF0000"/>
                </a:solidFill>
              </a:rPr>
              <a:t>ou</a:t>
            </a:r>
            <a:r>
              <a:rPr lang="en-US" sz="3000"/>
              <a:t>tdoor    rep</a:t>
            </a:r>
            <a:r>
              <a:rPr lang="en-US" sz="3000">
                <a:solidFill>
                  <a:srgbClr val="FF0000"/>
                </a:solidFill>
              </a:rPr>
              <a:t>air</a:t>
            </a:r>
            <a:r>
              <a:rPr lang="en-US" sz="3000"/>
              <a:t>     </a:t>
            </a:r>
            <a:r>
              <a:rPr lang="en-US" sz="3000">
                <a:solidFill>
                  <a:srgbClr val="FF0000"/>
                </a:solidFill>
              </a:rPr>
              <a:t>air</a:t>
            </a:r>
            <a:r>
              <a:rPr lang="en-US" sz="3000"/>
              <a:t>port </a:t>
            </a:r>
          </a:p>
          <a:p>
            <a:r>
              <a:rPr lang="en-US" sz="3000"/>
              <a:t>c</a:t>
            </a:r>
            <a:r>
              <a:rPr lang="en-US" sz="3000">
                <a:solidFill>
                  <a:srgbClr val="FF0000"/>
                </a:solidFill>
              </a:rPr>
              <a:t>ou</a:t>
            </a:r>
            <a:r>
              <a:rPr lang="en-US" sz="3000"/>
              <a:t>ncil      c</a:t>
            </a:r>
            <a:r>
              <a:rPr lang="en-US" sz="3000">
                <a:solidFill>
                  <a:srgbClr val="FF0000"/>
                </a:solidFill>
              </a:rPr>
              <a:t>oa</a:t>
            </a:r>
            <a:r>
              <a:rPr lang="en-US" sz="3000"/>
              <a:t>stal   </a:t>
            </a:r>
            <a:r>
              <a:rPr lang="en-US" sz="3000">
                <a:solidFill>
                  <a:srgbClr val="FF0000"/>
                </a:solidFill>
              </a:rPr>
              <a:t>o</a:t>
            </a:r>
            <a:r>
              <a:rPr lang="en-US" sz="3000"/>
              <a:t>verseas</a:t>
            </a:r>
          </a:p>
        </p:txBody>
      </p:sp>
      <p:graphicFrame>
        <p:nvGraphicFramePr>
          <p:cNvPr id="18" name="Table 17"/>
          <p:cNvGraphicFramePr/>
          <p:nvPr/>
        </p:nvGraphicFramePr>
        <p:xfrm>
          <a:off x="1828165" y="3382010"/>
          <a:ext cx="8532495" cy="3185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441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441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441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816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3500" b="1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sym typeface="+mn-ea"/>
                        </a:rPr>
                        <a:t>/aʊ/</a:t>
                      </a:r>
                    </a:p>
                  </a:txBody>
                  <a:tcPr>
                    <a:solidFill>
                      <a:srgbClr val="BC7AF9"/>
                    </a:solidFill>
                  </a:tcPr>
                </a:tc>
                <a:tc>
                  <a:txBody>
                    <a:bodyPr/>
                    <a:lstStyle/>
                    <a:p>
                      <a:pPr marL="635" indent="-635" algn="ctr"/>
                      <a:r>
                        <a:rPr lang="en-US" sz="3500" b="1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sym typeface="+mn-ea"/>
                        </a:rPr>
                        <a:t>/əʊ/</a:t>
                      </a:r>
                    </a:p>
                  </a:txBody>
                  <a:tcPr>
                    <a:solidFill>
                      <a:srgbClr val="BC7AF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3500" b="1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sym typeface="+mn-ea"/>
                        </a:rPr>
                        <a:t>/eə/</a:t>
                      </a:r>
                    </a:p>
                  </a:txBody>
                  <a:tcPr>
                    <a:solidFill>
                      <a:srgbClr val="BC7A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464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  <a:p>
                      <a:pPr>
                        <a:buNone/>
                      </a:pPr>
                      <a:endParaRPr lang="en-US"/>
                    </a:p>
                    <a:p>
                      <a:pPr>
                        <a:buNone/>
                      </a:pPr>
                      <a:endParaRPr lang="en-US"/>
                    </a:p>
                    <a:p>
                      <a:pPr>
                        <a:buNone/>
                      </a:pPr>
                      <a:endParaRPr lang="en-US"/>
                    </a:p>
                    <a:p>
                      <a:pPr>
                        <a:buNone/>
                      </a:pPr>
                      <a:endParaRPr lang="en-US"/>
                    </a:p>
                    <a:p>
                      <a:pPr>
                        <a:buNone/>
                      </a:pPr>
                      <a:endParaRPr lang="en-US"/>
                    </a:p>
                    <a:p>
                      <a:pPr>
                        <a:buNone/>
                      </a:pPr>
                      <a:endParaRPr lang="en-US"/>
                    </a:p>
                    <a:p>
                      <a:pPr>
                        <a:buNone/>
                      </a:pPr>
                      <a:endParaRPr lang="en-US"/>
                    </a:p>
                    <a:p>
                      <a:pPr>
                        <a:buNone/>
                      </a:pPr>
                      <a:endParaRPr lang="en-US"/>
                    </a:p>
                  </a:txBody>
                  <a:tcPr>
                    <a:solidFill>
                      <a:srgbClr val="FFA1F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a:txBody>
                  <a:tcPr>
                    <a:solidFill>
                      <a:srgbClr val="FFA1F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a:txBody>
                  <a:tcPr>
                    <a:solidFill>
                      <a:srgbClr val="FFA1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 Box 25"/>
          <p:cNvSpPr txBox="1"/>
          <p:nvPr/>
        </p:nvSpPr>
        <p:spPr>
          <a:xfrm>
            <a:off x="2451100" y="4141470"/>
            <a:ext cx="1880235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3000">
                <a:sym typeface="+mn-ea"/>
              </a:rPr>
              <a:t>cr</a:t>
            </a:r>
            <a:r>
              <a:rPr lang="en-US" sz="3000">
                <a:solidFill>
                  <a:srgbClr val="FF0000"/>
                </a:solidFill>
                <a:sym typeface="+mn-ea"/>
              </a:rPr>
              <a:t>ow</a:t>
            </a:r>
            <a:r>
              <a:rPr lang="en-US" sz="3000">
                <a:sym typeface="+mn-ea"/>
              </a:rPr>
              <a:t>ded</a:t>
            </a:r>
          </a:p>
        </p:txBody>
      </p:sp>
      <p:sp>
        <p:nvSpPr>
          <p:cNvPr id="28" name="Text Box 27"/>
          <p:cNvSpPr txBox="1"/>
          <p:nvPr/>
        </p:nvSpPr>
        <p:spPr>
          <a:xfrm>
            <a:off x="2451100" y="4694555"/>
            <a:ext cx="1880235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3000">
                <a:solidFill>
                  <a:srgbClr val="FF0000"/>
                </a:solidFill>
                <a:sym typeface="+mn-ea"/>
              </a:rPr>
              <a:t>ou</a:t>
            </a:r>
            <a:r>
              <a:rPr lang="en-US" sz="3000">
                <a:sym typeface="+mn-ea"/>
              </a:rPr>
              <a:t>tdoor</a:t>
            </a:r>
          </a:p>
        </p:txBody>
      </p:sp>
      <p:sp>
        <p:nvSpPr>
          <p:cNvPr id="29" name="Text Box 28"/>
          <p:cNvSpPr txBox="1"/>
          <p:nvPr/>
        </p:nvSpPr>
        <p:spPr>
          <a:xfrm>
            <a:off x="2451100" y="5247640"/>
            <a:ext cx="1880235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3000">
                <a:sym typeface="+mn-ea"/>
              </a:rPr>
              <a:t>c</a:t>
            </a:r>
            <a:r>
              <a:rPr lang="en-US" sz="3000">
                <a:solidFill>
                  <a:srgbClr val="FF0000"/>
                </a:solidFill>
                <a:sym typeface="+mn-ea"/>
              </a:rPr>
              <a:t>ou</a:t>
            </a:r>
            <a:r>
              <a:rPr lang="en-US" sz="3000">
                <a:sym typeface="+mn-ea"/>
              </a:rPr>
              <a:t>ncil </a:t>
            </a:r>
          </a:p>
        </p:txBody>
      </p:sp>
      <p:sp>
        <p:nvSpPr>
          <p:cNvPr id="30" name="Text Box 29"/>
          <p:cNvSpPr txBox="1"/>
          <p:nvPr/>
        </p:nvSpPr>
        <p:spPr>
          <a:xfrm>
            <a:off x="5098415" y="4141470"/>
            <a:ext cx="1880235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3000">
                <a:sym typeface="+mn-ea"/>
              </a:rPr>
              <a:t> l</a:t>
            </a:r>
            <a:r>
              <a:rPr lang="en-US" sz="3000">
                <a:solidFill>
                  <a:srgbClr val="FF0000"/>
                </a:solidFill>
                <a:sym typeface="+mn-ea"/>
              </a:rPr>
              <a:t>o</a:t>
            </a:r>
            <a:r>
              <a:rPr lang="en-US" sz="3000">
                <a:sym typeface="+mn-ea"/>
              </a:rPr>
              <a:t>cate</a:t>
            </a:r>
          </a:p>
        </p:txBody>
      </p:sp>
      <p:sp>
        <p:nvSpPr>
          <p:cNvPr id="31" name="Text Box 30"/>
          <p:cNvSpPr txBox="1"/>
          <p:nvPr/>
        </p:nvSpPr>
        <p:spPr>
          <a:xfrm>
            <a:off x="5161915" y="4694555"/>
            <a:ext cx="1880235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3000">
                <a:sym typeface="+mn-ea"/>
              </a:rPr>
              <a:t>c</a:t>
            </a:r>
            <a:r>
              <a:rPr lang="en-US" sz="3000">
                <a:solidFill>
                  <a:srgbClr val="FF0000"/>
                </a:solidFill>
                <a:sym typeface="+mn-ea"/>
              </a:rPr>
              <a:t>oa</a:t>
            </a:r>
            <a:r>
              <a:rPr lang="en-US" sz="3000">
                <a:sym typeface="+mn-ea"/>
              </a:rPr>
              <a:t>stal</a:t>
            </a:r>
          </a:p>
        </p:txBody>
      </p:sp>
      <p:sp>
        <p:nvSpPr>
          <p:cNvPr id="33" name="Text Box 32"/>
          <p:cNvSpPr txBox="1"/>
          <p:nvPr/>
        </p:nvSpPr>
        <p:spPr>
          <a:xfrm>
            <a:off x="5161915" y="5247640"/>
            <a:ext cx="1880235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3000">
                <a:solidFill>
                  <a:srgbClr val="FF0000"/>
                </a:solidFill>
                <a:sym typeface="+mn-ea"/>
              </a:rPr>
              <a:t>o</a:t>
            </a:r>
            <a:r>
              <a:rPr lang="en-US" sz="3000">
                <a:sym typeface="+mn-ea"/>
              </a:rPr>
              <a:t>verseas</a:t>
            </a:r>
          </a:p>
        </p:txBody>
      </p:sp>
      <p:sp>
        <p:nvSpPr>
          <p:cNvPr id="36" name="Text Box 35"/>
          <p:cNvSpPr txBox="1"/>
          <p:nvPr/>
        </p:nvSpPr>
        <p:spPr>
          <a:xfrm>
            <a:off x="7745730" y="4141470"/>
            <a:ext cx="1880235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3000">
                <a:sym typeface="+mn-ea"/>
              </a:rPr>
              <a:t>rep</a:t>
            </a:r>
            <a:r>
              <a:rPr lang="en-US" sz="3000">
                <a:solidFill>
                  <a:srgbClr val="FF0000"/>
                </a:solidFill>
                <a:sym typeface="+mn-ea"/>
              </a:rPr>
              <a:t>air</a:t>
            </a:r>
            <a:endParaRPr lang="en-US" sz="3000">
              <a:sym typeface="+mn-ea"/>
            </a:endParaRPr>
          </a:p>
        </p:txBody>
      </p:sp>
      <p:sp>
        <p:nvSpPr>
          <p:cNvPr id="37" name="Text Box 36"/>
          <p:cNvSpPr txBox="1"/>
          <p:nvPr/>
        </p:nvSpPr>
        <p:spPr>
          <a:xfrm>
            <a:off x="7656830" y="4694555"/>
            <a:ext cx="1880235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3000">
                <a:sym typeface="+mn-ea"/>
              </a:rPr>
              <a:t> sq</a:t>
            </a:r>
            <a:r>
              <a:rPr lang="en-US" sz="3000">
                <a:solidFill>
                  <a:srgbClr val="FF0000"/>
                </a:solidFill>
                <a:sym typeface="+mn-ea"/>
              </a:rPr>
              <a:t>uare</a:t>
            </a:r>
            <a:endParaRPr lang="en-US" sz="3000">
              <a:sym typeface="+mn-ea"/>
            </a:endParaRPr>
          </a:p>
        </p:txBody>
      </p:sp>
      <p:sp>
        <p:nvSpPr>
          <p:cNvPr id="38" name="Text Box 37"/>
          <p:cNvSpPr txBox="1"/>
          <p:nvPr/>
        </p:nvSpPr>
        <p:spPr>
          <a:xfrm>
            <a:off x="7745730" y="5247640"/>
            <a:ext cx="1880235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3000">
                <a:solidFill>
                  <a:srgbClr val="FF0000"/>
                </a:solidFill>
                <a:sym typeface="+mn-ea"/>
              </a:rPr>
              <a:t>air</a:t>
            </a:r>
            <a:r>
              <a:rPr lang="en-US" sz="3000">
                <a:sym typeface="+mn-ea"/>
              </a:rPr>
              <a:t>port</a:t>
            </a:r>
          </a:p>
        </p:txBody>
      </p:sp>
      <p:pic>
        <p:nvPicPr>
          <p:cNvPr id="39" name="009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161915" y="1759585"/>
            <a:ext cx="1220470" cy="1220470"/>
          </a:xfrm>
          <a:prstGeom prst="rect">
            <a:avLst/>
          </a:prstGeom>
        </p:spPr>
      </p:pic>
      <p:sp>
        <p:nvSpPr>
          <p:cNvPr id="42" name="Text Box 41"/>
          <p:cNvSpPr txBox="1"/>
          <p:nvPr/>
        </p:nvSpPr>
        <p:spPr>
          <a:xfrm>
            <a:off x="6627495" y="1723390"/>
            <a:ext cx="5080000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635" indent="-635"/>
            <a:r>
              <a:rPr lang="en-US" sz="3200" b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 Say some words you know that have diphthong sounds /aʊ/, /əʊ/, and /eə/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7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7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7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7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7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7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7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7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7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 tmFilter="0,0; .5, 1; 1, 1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88" fill="hold" display="1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93" dur="48085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</p:childTnLst>
        </p:cTn>
      </p:par>
    </p:tnLst>
    <p:bldLst>
      <p:bldP spid="26" grpId="0"/>
      <p:bldP spid="26" grpId="1"/>
      <p:bldP spid="28" grpId="0"/>
      <p:bldP spid="28" grpId="1"/>
      <p:bldP spid="29" grpId="0"/>
      <p:bldP spid="29" grpId="1"/>
      <p:bldP spid="30" grpId="0"/>
      <p:bldP spid="30" grpId="1"/>
      <p:bldP spid="31" grpId="0"/>
      <p:bldP spid="31" grpId="1"/>
      <p:bldP spid="33" grpId="0"/>
      <p:bldP spid="33" grpId="1"/>
      <p:bldP spid="36" grpId="0"/>
      <p:bldP spid="36" grpId="1"/>
      <p:bldP spid="37" grpId="0"/>
      <p:bldP spid="37" grpId="1"/>
      <p:bldP spid="38" grpId="0"/>
      <p:bldP spid="38" grpId="1"/>
      <p:bldP spid="42" grpId="0"/>
      <p:bldP spid="42" grpId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20" name="Round Single Corner Rectangle 19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ound Single Corner Rectangle 20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" name="Round Single Corner Rectangle 21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117457" y="1042656"/>
            <a:ext cx="10338245" cy="1476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/>
            <a:r>
              <a:rPr lang="en-US" sz="30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Read the sentences. Circle the words with /aʊ/, underline those with /əʊ/, and put a tick (√) next to those with /eə/. Then listen, check, and practise the sentences.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7067" y="194965"/>
            <a:ext cx="4132696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PRONUNCIATION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594532" y="1444466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16649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47317" y="1324215"/>
            <a:ext cx="39703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5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4225" y="8272780"/>
            <a:ext cx="1360805" cy="808990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0455" y="8272780"/>
            <a:ext cx="1262380" cy="854710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7620" y="8131810"/>
            <a:ext cx="1605915" cy="99568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45030" y="8272780"/>
            <a:ext cx="1378585" cy="779780"/>
          </a:xfrm>
          <a:prstGeom prst="rect">
            <a:avLst/>
          </a:prstGeom>
        </p:spPr>
      </p:pic>
      <p:pic>
        <p:nvPicPr>
          <p:cNvPr id="9" name="Content Placeholder 8"/>
          <p:cNvPicPr>
            <a:picLocks noGrp="1" noChangeAspect="1"/>
          </p:cNvPicPr>
          <p:nvPr>
            <p:ph idx="1"/>
          </p:nvPr>
        </p:nvPicPr>
        <p:blipFill>
          <a:blip r:embed="rId7"/>
          <a:stretch>
            <a:fillRect/>
          </a:stretch>
        </p:blipFill>
        <p:spPr>
          <a:xfrm>
            <a:off x="2526030" y="8272780"/>
            <a:ext cx="1757680" cy="1029335"/>
          </a:xfrm>
          <a:prstGeom prst="rect">
            <a:avLst/>
          </a:prstGeom>
        </p:spPr>
      </p:pic>
      <p:sp>
        <p:nvSpPr>
          <p:cNvPr id="10" name="Rectangle 11"/>
          <p:cNvSpPr/>
          <p:nvPr/>
        </p:nvSpPr>
        <p:spPr>
          <a:xfrm>
            <a:off x="1044575" y="2572385"/>
            <a:ext cx="892873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n-US" sz="3200"/>
              <a:t>- Look at the sentences in exercise 5 p.20</a:t>
            </a:r>
          </a:p>
        </p:txBody>
      </p:sp>
      <p:sp>
        <p:nvSpPr>
          <p:cNvPr id="13" name="Rectangle 11"/>
          <p:cNvSpPr/>
          <p:nvPr/>
        </p:nvSpPr>
        <p:spPr>
          <a:xfrm>
            <a:off x="1026160" y="3107690"/>
            <a:ext cx="10264140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n-US" sz="3200"/>
              <a:t>- You need to </a:t>
            </a:r>
            <a:r>
              <a:rPr lang="en-US" sz="3200" b="1"/>
              <a:t>circle</a:t>
            </a:r>
            <a:r>
              <a:rPr lang="en-US" sz="3200"/>
              <a:t> the words with </a:t>
            </a:r>
            <a:r>
              <a:rPr lang="en-US" sz="3200" b="1">
                <a:solidFill>
                  <a:srgbClr val="FF0000"/>
                </a:solidFill>
              </a:rPr>
              <a:t>/aʊ/</a:t>
            </a:r>
            <a:r>
              <a:rPr lang="en-US" sz="3200"/>
              <a:t>, </a:t>
            </a:r>
            <a:r>
              <a:rPr lang="en-US" sz="3200" b="1" u="sng"/>
              <a:t>underline</a:t>
            </a:r>
            <a:r>
              <a:rPr lang="en-US" sz="3200"/>
              <a:t> those with </a:t>
            </a:r>
            <a:r>
              <a:rPr lang="en-US" sz="3200" b="1">
                <a:solidFill>
                  <a:srgbClr val="FF0000"/>
                </a:solidFill>
              </a:rPr>
              <a:t>/əʊ/</a:t>
            </a:r>
            <a:r>
              <a:rPr lang="en-US" sz="3200"/>
              <a:t>, and put a </a:t>
            </a:r>
            <a:r>
              <a:rPr lang="en-US" sz="3200" b="1"/>
              <a:t>tick (</a:t>
            </a:r>
            <a:r>
              <a:rPr lang="en-US" sz="3200" b="1">
                <a:latin typeface="Arial" panose="020B0604020202020204" pitchFamily="34" charset="0"/>
                <a:cs typeface="Arial" panose="020B0604020202020204" pitchFamily="34" charset="0"/>
              </a:rPr>
              <a:t>√)</a:t>
            </a:r>
            <a:r>
              <a:rPr lang="en-US" sz="3200"/>
              <a:t> next to those with </a:t>
            </a:r>
            <a:r>
              <a:rPr lang="en-US" sz="3200" b="1">
                <a:solidFill>
                  <a:srgbClr val="FF0000"/>
                </a:solidFill>
              </a:rPr>
              <a:t>/eə/</a:t>
            </a:r>
            <a:r>
              <a:rPr lang="en-US" sz="3200"/>
              <a:t>.</a:t>
            </a:r>
          </a:p>
        </p:txBody>
      </p:sp>
      <p:sp>
        <p:nvSpPr>
          <p:cNvPr id="14" name="Oval 13"/>
          <p:cNvSpPr/>
          <p:nvPr/>
        </p:nvSpPr>
        <p:spPr>
          <a:xfrm>
            <a:off x="3451860" y="3147695"/>
            <a:ext cx="1116965" cy="529590"/>
          </a:xfrm>
          <a:prstGeom prst="ellipse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20" name="Round Single Corner Rectangle 19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ound Single Corner Rectangle 20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" name="Round Single Corner Rectangle 21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487067" y="194965"/>
            <a:ext cx="4132696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PRONUNCIATION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4225" y="8272780"/>
            <a:ext cx="1360805" cy="808990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00455" y="8272780"/>
            <a:ext cx="1262380" cy="854710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77620" y="8131810"/>
            <a:ext cx="1605915" cy="99568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145030" y="8272780"/>
            <a:ext cx="1378585" cy="779780"/>
          </a:xfrm>
          <a:prstGeom prst="rect">
            <a:avLst/>
          </a:prstGeom>
        </p:spPr>
      </p:pic>
      <p:pic>
        <p:nvPicPr>
          <p:cNvPr id="9" name="Content Placeholder 8"/>
          <p:cNvPicPr>
            <a:picLocks noGrp="1" noChangeAspect="1"/>
          </p:cNvPicPr>
          <p:nvPr>
            <p:ph idx="1"/>
          </p:nvPr>
        </p:nvPicPr>
        <p:blipFill>
          <a:blip r:embed="rId9"/>
          <a:stretch>
            <a:fillRect/>
          </a:stretch>
        </p:blipFill>
        <p:spPr>
          <a:xfrm>
            <a:off x="2526030" y="8272780"/>
            <a:ext cx="1757680" cy="1029335"/>
          </a:xfrm>
          <a:prstGeom prst="rect">
            <a:avLst/>
          </a:prstGeom>
        </p:spPr>
      </p:pic>
      <p:sp>
        <p:nvSpPr>
          <p:cNvPr id="2" name="Text Box 1"/>
          <p:cNvSpPr txBox="1"/>
          <p:nvPr/>
        </p:nvSpPr>
        <p:spPr>
          <a:xfrm>
            <a:off x="274955" y="1264920"/>
            <a:ext cx="11720830" cy="35375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200"/>
              <a:t>1. They go shopping downtown.</a:t>
            </a:r>
          </a:p>
          <a:p>
            <a:pPr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200"/>
              <a:t>2. The chairman comes from a coastal city.</a:t>
            </a:r>
          </a:p>
          <a:p>
            <a:pPr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200"/>
              <a:t>3. Buses in the old days were not as crowded as they are now. </a:t>
            </a:r>
          </a:p>
          <a:p>
            <a:pPr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200"/>
              <a:t>4. She gets around the city easily thanks to the apps on her phone. </a:t>
            </a:r>
          </a:p>
          <a:p>
            <a:pPr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200"/>
              <a:t>5. I hope we will arrive at the city square in time for the fashion show.</a:t>
            </a:r>
          </a:p>
        </p:txBody>
      </p:sp>
      <p:sp>
        <p:nvSpPr>
          <p:cNvPr id="4" name="Flowchart: Sequential Access Storage 3"/>
          <p:cNvSpPr/>
          <p:nvPr/>
        </p:nvSpPr>
        <p:spPr>
          <a:xfrm flipH="1">
            <a:off x="63500" y="5077460"/>
            <a:ext cx="4220845" cy="1703070"/>
          </a:xfrm>
          <a:prstGeom prst="flowChartMagneticTape">
            <a:avLst/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  <a:sym typeface="+mn-ea"/>
            </a:endParaRPr>
          </a:p>
          <a:p>
            <a:pPr algn="ctr"/>
            <a:r>
              <a:rPr lang="en-US" sz="3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Now, listen and check.</a:t>
            </a:r>
            <a:endParaRPr lang="en-US" sz="3200" b="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endParaRPr lang="en-US" sz="3200" dirty="0"/>
          </a:p>
        </p:txBody>
      </p:sp>
      <p:pic>
        <p:nvPicPr>
          <p:cNvPr id="5" name="010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2768600" y="5726430"/>
            <a:ext cx="864870" cy="864870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>
            <a:off x="1611630" y="1952625"/>
            <a:ext cx="4826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5" name="Oval 14"/>
          <p:cNvSpPr/>
          <p:nvPr/>
        </p:nvSpPr>
        <p:spPr>
          <a:xfrm>
            <a:off x="3751580" y="1316355"/>
            <a:ext cx="1876425" cy="845185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Box 17"/>
          <p:cNvSpPr txBox="1"/>
          <p:nvPr/>
        </p:nvSpPr>
        <p:spPr>
          <a:xfrm>
            <a:off x="1807210" y="1952625"/>
            <a:ext cx="961390" cy="105346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r>
              <a:rPr lang="en-US" sz="7200" b="1">
                <a:ln>
                  <a:noFill/>
                </a:ln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√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5485765" y="2571115"/>
            <a:ext cx="107505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2883535" y="3357880"/>
            <a:ext cx="61531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24" name="Oval 23"/>
          <p:cNvSpPr/>
          <p:nvPr/>
        </p:nvSpPr>
        <p:spPr>
          <a:xfrm>
            <a:off x="6275705" y="2687955"/>
            <a:ext cx="1482090" cy="845185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9633585" y="2571115"/>
            <a:ext cx="1076960" cy="845185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2094230" y="3416935"/>
            <a:ext cx="1482090" cy="845185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7" name="Straight Connector 26"/>
          <p:cNvCxnSpPr/>
          <p:nvPr/>
        </p:nvCxnSpPr>
        <p:spPr>
          <a:xfrm>
            <a:off x="10095230" y="4038600"/>
            <a:ext cx="126111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883920" y="4669790"/>
            <a:ext cx="101282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3" name="Text Box 32"/>
          <p:cNvSpPr txBox="1"/>
          <p:nvPr/>
        </p:nvSpPr>
        <p:spPr>
          <a:xfrm>
            <a:off x="6076315" y="4023995"/>
            <a:ext cx="961390" cy="105346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r>
              <a:rPr lang="en-US" sz="7200" b="1">
                <a:ln>
                  <a:noFill/>
                </a:ln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√</a:t>
            </a:r>
          </a:p>
        </p:txBody>
      </p:sp>
      <p:cxnSp>
        <p:nvCxnSpPr>
          <p:cNvPr id="34" name="Straight Connector 33"/>
          <p:cNvCxnSpPr/>
          <p:nvPr/>
        </p:nvCxnSpPr>
        <p:spPr>
          <a:xfrm>
            <a:off x="10710545" y="4660900"/>
            <a:ext cx="101282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69" fill="hold" display="1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4" dur="6768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15" grpId="0" animBg="1"/>
      <p:bldP spid="15" grpId="1" animBg="1"/>
      <p:bldP spid="18" grpId="0"/>
      <p:bldP spid="18" grpId="1"/>
      <p:bldP spid="24" grpId="0" bldLvl="0" animBg="1"/>
      <p:bldP spid="24" grpId="1" animBg="1"/>
      <p:bldP spid="25" grpId="0" bldLvl="0" animBg="1"/>
      <p:bldP spid="25" grpId="1" animBg="1"/>
      <p:bldP spid="26" grpId="0" bldLvl="0" animBg="1"/>
      <p:bldP spid="26" grpId="1" animBg="1"/>
      <p:bldP spid="33" grpId="0"/>
      <p:bldP spid="33" grpId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19" name="Round Single Corner Rectangle 18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ound Single Corner Rectangle 19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ound Single Corner Rectangle 20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117375" y="1289230"/>
            <a:ext cx="1898388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800" b="1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Wrap-up</a:t>
            </a:r>
            <a:endParaRPr lang="en-US" sz="2800" b="1" dirty="0">
              <a:effectLst>
                <a:glow rad="88900">
                  <a:schemeClr val="bg1"/>
                </a:glow>
              </a:effectLst>
              <a:cs typeface="Arial" panose="020B0604020202020204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CONSOLIDATION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87067" y="2344581"/>
            <a:ext cx="11445622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600" dirty="0"/>
              <a:t>What have we learnt in this lesson?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3600" dirty="0">
                <a:sym typeface="+mn-ea"/>
              </a:rPr>
              <a:t>Use the lexical items related to the topic City life;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3600" dirty="0"/>
              <a:t>Pronounce </a:t>
            </a:r>
            <a:r>
              <a:rPr lang="en-US" sz="3600" dirty="0">
                <a:sym typeface="+mn-ea"/>
              </a:rPr>
              <a:t>the diphthong sounds /aʊ/, /əʊ/, and /eə/ in words and sentences correctly. </a:t>
            </a:r>
            <a:endParaRPr lang="en-US" sz="3600" dirty="0"/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en-US" sz="3600" dirty="0"/>
          </a:p>
        </p:txBody>
      </p:sp>
      <p:pic>
        <p:nvPicPr>
          <p:cNvPr id="2050" name="Picture 2" descr="Recruiting Action Plan Wrap-Up – firecracker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7340" y="1436567"/>
            <a:ext cx="2647190" cy="1778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19" name="Round Single Corner Rectangle 18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ound Single Corner Rectangle 19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ound Single Corner Rectangle 20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078805" y="1278761"/>
            <a:ext cx="1998504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800" b="1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Homework</a:t>
            </a:r>
            <a:endParaRPr lang="en-US" sz="2800" b="1" dirty="0">
              <a:effectLst>
                <a:glow rad="88900">
                  <a:schemeClr val="bg1"/>
                </a:glow>
              </a:effectLst>
              <a:cs typeface="Arial" panose="020B0604020202020204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18673" y="1186428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CONSOLIDATION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68630" y="1638935"/>
            <a:ext cx="11704320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600" dirty="0"/>
              <a:t>- Do exercises in the workbook.</a:t>
            </a:r>
          </a:p>
          <a:p>
            <a:pPr>
              <a:lnSpc>
                <a:spcPct val="150000"/>
              </a:lnSpc>
            </a:pPr>
            <a:r>
              <a:rPr lang="en-US" sz="3600" dirty="0"/>
              <a:t>- Find 3 more words that have the diphthong sounds /</a:t>
            </a:r>
            <a:r>
              <a:rPr lang="en-US" sz="3600" dirty="0" err="1"/>
              <a:t>aʊ</a:t>
            </a:r>
            <a:r>
              <a:rPr lang="en-US" sz="3600" dirty="0"/>
              <a:t>/, /</a:t>
            </a:r>
            <a:r>
              <a:rPr lang="en-US" sz="3600" dirty="0" err="1"/>
              <a:t>əʊ</a:t>
            </a:r>
            <a:r>
              <a:rPr lang="en-US" sz="3600" dirty="0"/>
              <a:t>/, and /</a:t>
            </a:r>
            <a:r>
              <a:rPr lang="en-US" sz="3600" dirty="0" err="1"/>
              <a:t>eə</a:t>
            </a:r>
            <a:r>
              <a:rPr lang="en-US" sz="3600"/>
              <a:t>/.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5705" y="4124960"/>
            <a:ext cx="2329180" cy="23291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048000" y="597019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GB" b="1">
                <a:solidFill>
                  <a:schemeClr val="bg1"/>
                </a:solidFill>
                <a:latin typeface="Calibri" panose="020F0502020204030204" pitchFamily="34" charset="0"/>
              </a:rPr>
              <a:t>Website: </a:t>
            </a:r>
            <a:r>
              <a:rPr lang="en-GB" b="1" i="1">
                <a:solidFill>
                  <a:schemeClr val="bg1"/>
                </a:solidFill>
                <a:latin typeface="Calibri" panose="020F0502020204030204" pitchFamily="34" charset="0"/>
              </a:rPr>
              <a:t>hoclieu.vn</a:t>
            </a:r>
            <a:endParaRPr lang="en-GB">
              <a:solidFill>
                <a:schemeClr val="bg1"/>
              </a:solidFill>
            </a:endParaRPr>
          </a:p>
          <a:p>
            <a:pPr algn="ctr"/>
            <a:r>
              <a:rPr lang="en-GB" b="1">
                <a:solidFill>
                  <a:schemeClr val="bg1"/>
                </a:solidFill>
                <a:latin typeface="Calibri" panose="020F0502020204030204" pitchFamily="34" charset="0"/>
              </a:rPr>
              <a:t>Fanpage: </a:t>
            </a:r>
            <a:r>
              <a:rPr lang="en-GB" b="1" i="1">
                <a:solidFill>
                  <a:schemeClr val="bg1"/>
                </a:solidFill>
                <a:latin typeface="Calibri" panose="020F0502020204030204" pitchFamily="34" charset="0"/>
              </a:rPr>
              <a:t>facebook.com/www.tienganhglobalsuccess.vn/</a:t>
            </a:r>
            <a:endParaRPr lang="en-GB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32" name="Round Single Corner Rectangle 31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" name="Round Single Corner Rectangle 32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4" name="Round Single Corner Rectangle 33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487067" y="208434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7880372" y="127154"/>
            <a:ext cx="4132696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OPTION 1</a:t>
            </a:r>
          </a:p>
        </p:txBody>
      </p:sp>
      <p:graphicFrame>
        <p:nvGraphicFramePr>
          <p:cNvPr id="6" name="Table 5"/>
          <p:cNvGraphicFramePr/>
          <p:nvPr/>
        </p:nvGraphicFramePr>
        <p:xfrm>
          <a:off x="1574800" y="1394460"/>
          <a:ext cx="8978265" cy="18402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975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75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975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758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9758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9758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9758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9758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99758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92011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5400"/>
                        <a:t>O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5400"/>
                        <a:t>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5400"/>
                        <a:t>C</a:t>
                      </a: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5400"/>
                        <a:t>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5400"/>
                        <a:t>S</a:t>
                      </a: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5400"/>
                        <a:t>E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5400"/>
                        <a:t>D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5400"/>
                        <a:t>T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5400"/>
                        <a:t>G</a:t>
                      </a:r>
                    </a:p>
                  </a:txBody>
                  <a:tcPr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011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sz="54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sz="54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sz="54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5400" b="1">
                          <a:solidFill>
                            <a:schemeClr val="bg1"/>
                          </a:solidFill>
                        </a:rPr>
                        <a:t>D</a:t>
                      </a: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5400" b="1">
                          <a:solidFill>
                            <a:schemeClr val="bg1"/>
                          </a:solidFill>
                        </a:rPr>
                        <a:t>A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5400" b="1">
                          <a:solidFill>
                            <a:schemeClr val="bg1"/>
                          </a:solidFill>
                        </a:rPr>
                        <a:t>R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5400" b="1">
                          <a:solidFill>
                            <a:schemeClr val="bg1"/>
                          </a:solidFill>
                        </a:rPr>
                        <a:t>O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sz="54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sz="540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8" name="Table 17"/>
          <p:cNvGraphicFramePr/>
          <p:nvPr/>
        </p:nvGraphicFramePr>
        <p:xfrm>
          <a:off x="1574800" y="3893820"/>
          <a:ext cx="8978265" cy="18402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975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75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975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758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9758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9758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9758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9758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99758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92011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5400"/>
                        <a:t>C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5400"/>
                        <a:t>O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5400"/>
                        <a:t>N</a:t>
                      </a: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5400"/>
                        <a:t>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5400"/>
                        <a:t>E</a:t>
                      </a: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5400"/>
                        <a:t>S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5400"/>
                        <a:t>T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5400"/>
                        <a:t>E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5400"/>
                        <a:t>D</a:t>
                      </a:r>
                    </a:p>
                  </a:txBody>
                  <a:tcPr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011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sz="54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sz="54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sz="54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5400" b="1">
                          <a:solidFill>
                            <a:schemeClr val="bg1"/>
                          </a:solidFill>
                        </a:rPr>
                        <a:t>R</a:t>
                      </a: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5400" b="1">
                          <a:solidFill>
                            <a:schemeClr val="bg1"/>
                          </a:solidFill>
                        </a:rPr>
                        <a:t>O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5400" b="1">
                          <a:solidFill>
                            <a:schemeClr val="bg1"/>
                          </a:solidFill>
                        </a:rPr>
                        <a:t>A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5400" b="1">
                          <a:solidFill>
                            <a:schemeClr val="bg1"/>
                          </a:solidFill>
                        </a:rPr>
                        <a:t>D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sz="54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sz="540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9" name="Right Arrow 18"/>
          <p:cNvSpPr/>
          <p:nvPr/>
        </p:nvSpPr>
        <p:spPr>
          <a:xfrm>
            <a:off x="407670" y="3977005"/>
            <a:ext cx="848360" cy="678815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32" name="Round Single Corner Rectangle 31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" name="Round Single Corner Rectangle 32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4" name="Round Single Corner Rectangle 33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487067" y="208434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7880372" y="127154"/>
            <a:ext cx="4132696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OPTION 1</a:t>
            </a:r>
          </a:p>
        </p:txBody>
      </p:sp>
      <p:graphicFrame>
        <p:nvGraphicFramePr>
          <p:cNvPr id="6" name="Table 5"/>
          <p:cNvGraphicFramePr/>
          <p:nvPr/>
        </p:nvGraphicFramePr>
        <p:xfrm>
          <a:off x="1574800" y="1394460"/>
          <a:ext cx="8978265" cy="9201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975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75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975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758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9758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9758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9758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9758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99758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92011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5400"/>
                        <a:t>N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5400"/>
                        <a:t>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5400"/>
                        <a:t>R</a:t>
                      </a: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5400"/>
                        <a:t>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5400"/>
                        <a:t>G</a:t>
                      </a: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5400"/>
                        <a:t>N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5400"/>
                        <a:t>D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5400"/>
                        <a:t>U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5400"/>
                        <a:t>O</a:t>
                      </a:r>
                    </a:p>
                  </a:txBody>
                  <a:tcPr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8" name="Table 17"/>
          <p:cNvGraphicFramePr/>
          <p:nvPr/>
        </p:nvGraphicFramePr>
        <p:xfrm>
          <a:off x="1574800" y="3893820"/>
          <a:ext cx="8978265" cy="9201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78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78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782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9782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9782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9782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9782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9782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9782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897826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92011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5400"/>
                        <a:t>U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5400"/>
                        <a:t>D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5400"/>
                        <a:t>E</a:t>
                      </a: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5400"/>
                        <a:t>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5400"/>
                        <a:t>G</a:t>
                      </a: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5400"/>
                        <a:t>R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5400"/>
                        <a:t>O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5400"/>
                        <a:t>U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5400"/>
                        <a:t>N</a:t>
                      </a:r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5400"/>
                        <a:t>D</a:t>
                      </a:r>
                    </a:p>
                  </a:txBody>
                  <a:tcPr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9" name="Right Arrow 18"/>
          <p:cNvSpPr/>
          <p:nvPr/>
        </p:nvSpPr>
        <p:spPr>
          <a:xfrm>
            <a:off x="407670" y="3977005"/>
            <a:ext cx="848360" cy="678815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32" name="Round Single Corner Rectangle 31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" name="Round Single Corner Rectangle 32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4" name="Round Single Corner Rectangle 33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487067" y="208434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7880372" y="127154"/>
            <a:ext cx="4132696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OPTION 1</a:t>
            </a:r>
          </a:p>
        </p:txBody>
      </p:sp>
      <p:graphicFrame>
        <p:nvGraphicFramePr>
          <p:cNvPr id="6" name="Table 5"/>
          <p:cNvGraphicFramePr/>
          <p:nvPr/>
        </p:nvGraphicFramePr>
        <p:xfrm>
          <a:off x="1574800" y="1394460"/>
          <a:ext cx="8978265" cy="9201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975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75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975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758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9758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9758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9758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9758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99758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92011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5400"/>
                        <a:t>c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5400"/>
                        <a:t>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5400"/>
                        <a:t>e</a:t>
                      </a: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5400"/>
                        <a:t>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5400"/>
                        <a:t>y</a:t>
                      </a: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5400"/>
                        <a:t>i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5400"/>
                        <a:t>t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5400"/>
                        <a:t>y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sz="540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8" name="Table 17"/>
          <p:cNvGraphicFramePr/>
          <p:nvPr/>
        </p:nvGraphicFramePr>
        <p:xfrm>
          <a:off x="1965960" y="3856355"/>
          <a:ext cx="8080439" cy="9201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78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78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78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9776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9782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9782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9782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9782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9782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92011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5400"/>
                        <a:t>i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5400"/>
                        <a:t>t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5400"/>
                        <a:t>c</a:t>
                      </a: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5400"/>
                        <a:t>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5400"/>
                        <a:t>y</a:t>
                      </a: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sz="5400"/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5400"/>
                        <a:t>e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5400"/>
                        <a:t>y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5400"/>
                        <a:t>e</a:t>
                      </a:r>
                    </a:p>
                  </a:txBody>
                  <a:tcPr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9" name="Right Arrow 18"/>
          <p:cNvSpPr/>
          <p:nvPr/>
        </p:nvSpPr>
        <p:spPr>
          <a:xfrm>
            <a:off x="407670" y="3977005"/>
            <a:ext cx="848360" cy="678815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32" name="Round Single Corner Rectangle 31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" name="Round Single Corner Rectangle 32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4" name="Round Single Corner Rectangle 33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487067" y="208434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7880372" y="127154"/>
            <a:ext cx="4132696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OPTION 1</a:t>
            </a:r>
          </a:p>
        </p:txBody>
      </p:sp>
      <p:graphicFrame>
        <p:nvGraphicFramePr>
          <p:cNvPr id="6" name="Table 5"/>
          <p:cNvGraphicFramePr/>
          <p:nvPr/>
        </p:nvGraphicFramePr>
        <p:xfrm>
          <a:off x="2242820" y="1479550"/>
          <a:ext cx="7980680" cy="9201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975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75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975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758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9758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9758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9758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9758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92011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5400"/>
                        <a:t>o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5400"/>
                        <a:t>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5400"/>
                        <a:t>d</a:t>
                      </a: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5400"/>
                        <a:t>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5400"/>
                        <a:t>n</a:t>
                      </a: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5400"/>
                        <a:t>o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5400"/>
                        <a:t>w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5400"/>
                        <a:t>w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8" name="Table 17"/>
          <p:cNvGraphicFramePr/>
          <p:nvPr/>
        </p:nvGraphicFramePr>
        <p:xfrm>
          <a:off x="2570480" y="3735705"/>
          <a:ext cx="7182676" cy="9201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78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78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78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9776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9782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9782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9782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9789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92011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5400"/>
                        <a:t>d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5400"/>
                        <a:t>o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5400"/>
                        <a:t>w</a:t>
                      </a: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5400"/>
                        <a:t>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5400"/>
                        <a:t>t</a:t>
                      </a: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5400"/>
                        <a:t>o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5400"/>
                        <a:t>w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5400"/>
                        <a:t>n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9" name="Right Arrow 18"/>
          <p:cNvSpPr/>
          <p:nvPr/>
        </p:nvSpPr>
        <p:spPr>
          <a:xfrm>
            <a:off x="487045" y="3856355"/>
            <a:ext cx="1304290" cy="678815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32" name="Round Single Corner Rectangle 31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" name="Round Single Corner Rectangle 32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4" name="Round Single Corner Rectangle 33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487067" y="208434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7880372" y="127154"/>
            <a:ext cx="4132696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OPTION 1</a:t>
            </a:r>
          </a:p>
        </p:txBody>
      </p:sp>
      <p:graphicFrame>
        <p:nvGraphicFramePr>
          <p:cNvPr id="6" name="Table 5"/>
          <p:cNvGraphicFramePr/>
          <p:nvPr/>
        </p:nvGraphicFramePr>
        <p:xfrm>
          <a:off x="1574800" y="1394460"/>
          <a:ext cx="8978265" cy="9201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62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62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162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620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162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1620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1620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620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1620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81661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815801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92011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5400"/>
                        <a:t>r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5400"/>
                        <a:t>f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5400"/>
                        <a:t>a</a:t>
                      </a: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5400"/>
                        <a:t>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5400"/>
                        <a:t>f</a:t>
                      </a: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5400"/>
                        <a:t>c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5400"/>
                        <a:t>t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5400"/>
                        <a:t>m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5400"/>
                        <a:t>a</a:t>
                      </a:r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5400"/>
                        <a:t>j</a:t>
                      </a:r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sz="540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8" name="Table 17"/>
          <p:cNvGraphicFramePr/>
          <p:nvPr/>
        </p:nvGraphicFramePr>
        <p:xfrm>
          <a:off x="1574800" y="3893820"/>
          <a:ext cx="8978265" cy="9201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62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62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162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620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162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1620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1620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620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1620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816206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81620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92011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5400"/>
                        <a:t>t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5400"/>
                        <a:t>r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5400"/>
                        <a:t>a</a:t>
                      </a: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5400"/>
                        <a:t>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5400"/>
                        <a:t>f</a:t>
                      </a: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5400"/>
                        <a:t>i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5400"/>
                        <a:t>c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sz="540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5400"/>
                        <a:t>j</a:t>
                      </a:r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5400"/>
                        <a:t>a</a:t>
                      </a:r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5400"/>
                        <a:t>m</a:t>
                      </a:r>
                    </a:p>
                  </a:txBody>
                  <a:tcPr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9" name="Right Arrow 18"/>
          <p:cNvSpPr/>
          <p:nvPr/>
        </p:nvSpPr>
        <p:spPr>
          <a:xfrm>
            <a:off x="407670" y="3977005"/>
            <a:ext cx="848360" cy="678815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</TotalTime>
  <Words>1681</Words>
  <Application>Microsoft Office PowerPoint</Application>
  <PresentationFormat>Widescreen</PresentationFormat>
  <Paragraphs>508</Paragraphs>
  <Slides>47</Slides>
  <Notes>45</Notes>
  <HiddenSlides>0</HiddenSlides>
  <MMClips>21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size="55" baseType="lpstr">
      <vt:lpstr>Arial</vt:lpstr>
      <vt:lpstr>Calibri</vt:lpstr>
      <vt:lpstr>Calibri Light</vt:lpstr>
      <vt:lpstr>Comic Sans MS</vt:lpstr>
      <vt:lpstr>Myriad Pro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Admin</cp:lastModifiedBy>
  <cp:revision>261</cp:revision>
  <dcterms:created xsi:type="dcterms:W3CDTF">2020-12-09T02:04:00Z</dcterms:created>
  <dcterms:modified xsi:type="dcterms:W3CDTF">2024-06-17T15:49:17Z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67ECEDA3FDA048D29AA9BFC6749F8295_13</vt:lpwstr>
  </property>
  <property fmtid="{D5CDD505-2E9C-101B-9397-08002B2CF9AE}" pid="3" name="KSOProductBuildVer">
    <vt:lpwstr>1033-12.2.0.13266</vt:lpwstr>
  </property>
</Properties>
</file>