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15" r:id="rId25"/>
    <p:sldId id="607" r:id="rId26"/>
    <p:sldId id="572" r:id="rId27"/>
    <p:sldId id="521" r:id="rId28"/>
    <p:sldId id="571" r:id="rId29"/>
    <p:sldId id="573" r:id="rId30"/>
    <p:sldId id="574" r:id="rId31"/>
    <p:sldId id="575" r:id="rId32"/>
    <p:sldId id="582" r:id="rId33"/>
    <p:sldId id="545" r:id="rId34"/>
    <p:sldId id="576" r:id="rId35"/>
    <p:sldId id="577" r:id="rId36"/>
    <p:sldId id="578" r:id="rId37"/>
    <p:sldId id="579" r:id="rId38"/>
    <p:sldId id="546" r:id="rId39"/>
    <p:sldId id="580" r:id="rId40"/>
    <p:sldId id="588" r:id="rId41"/>
    <p:sldId id="603" r:id="rId42"/>
    <p:sldId id="604" r:id="rId43"/>
    <p:sldId id="605" r:id="rId44"/>
    <p:sldId id="590" r:id="rId45"/>
    <p:sldId id="591" r:id="rId46"/>
    <p:sldId id="592" r:id="rId47"/>
    <p:sldId id="593" r:id="rId48"/>
    <p:sldId id="594" r:id="rId49"/>
    <p:sldId id="595" r:id="rId50"/>
    <p:sldId id="596" r:id="rId51"/>
    <p:sldId id="597" r:id="rId52"/>
    <p:sldId id="601" r:id="rId53"/>
    <p:sldId id="599" r:id="rId54"/>
    <p:sldId id="602" r:id="rId55"/>
    <p:sldId id="542" r:id="rId56"/>
    <p:sldId id="608" r:id="rId57"/>
    <p:sldId id="581" r:id="rId58"/>
    <p:sldId id="52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1BAA"/>
    <a:srgbClr val="009900"/>
    <a:srgbClr val="FFCCFF"/>
    <a:srgbClr val="0D30DD"/>
    <a:srgbClr val="00FF00"/>
    <a:srgbClr val="BCFCD4"/>
    <a:srgbClr val="99FF66"/>
    <a:srgbClr val="33CCFF"/>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5" d="100"/>
          <a:sy n="65" d="100"/>
        </p:scale>
        <p:origin x="147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đồi núi chiếm ưu thế</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tính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chất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bậc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khá</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rõ</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khí hậu nhiệt đới ẩm gió mùa và con người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smtClean="0">
            <a:solidFill>
              <a:schemeClr val="tx1"/>
            </a:solidFill>
            <a:latin typeface="Cambria" pitchFamily="18" charset="0"/>
            <a:ea typeface="Cambria" pitchFamily="18" charset="0"/>
          </a:endParaRPr>
        </a:p>
        <a:p>
          <a:pPr algn="just"/>
          <a:r>
            <a:rPr lang="en-US" sz="1800" b="0" dirty="0" err="1" smtClean="0">
              <a:solidFill>
                <a:schemeClr val="tx1"/>
              </a:solidFill>
              <a:latin typeface="Cambria" pitchFamily="18" charset="0"/>
              <a:ea typeface="Cambria" pitchFamily="18" charset="0"/>
            </a:rPr>
            <a:t>Bờ</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bồi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châu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Cửu</a:t>
          </a:r>
          <a:r>
            <a:rPr lang="en-US" sz="1800" b="0" dirty="0" smtClean="0">
              <a:solidFill>
                <a:schemeClr val="tx1"/>
              </a:solidFill>
              <a:latin typeface="Cambria" pitchFamily="18" charset="0"/>
              <a:ea typeface="Cambria" pitchFamily="18" charset="0"/>
            </a:rPr>
            <a:t> Long),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bùn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rộng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ngập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thuận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nuôi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thủy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Mở</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tại</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các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Nam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a:t>
          </a:r>
        </a:p>
        <a:p>
          <a:r>
            <a:rPr lang="vi-VN" sz="2000" b="0" dirty="0" smtClean="0">
              <a:solidFill>
                <a:schemeClr val="tx1"/>
              </a:solidFill>
              <a:latin typeface="Cambria" pitchFamily="18" charset="0"/>
              <a:ea typeface="Cambria" pitchFamily="18" charset="0"/>
            </a:rPr>
            <a:t>- Vùng biển miền Trung sâu và hẹp hơn.</a:t>
          </a:r>
          <a:endParaRPr lang="en-US" sz="20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smtClean="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A95AE1DE-EFE8-4967-8857-F9B5F875EFDC}" type="pres">
      <dgm:prSet presAssocID="{9A9D4387-40D8-499A-B6E8-CF30B92FE55C}" presName="text_2" presStyleLbl="node1" presStyleIdx="1" presStyleCnt="3" custScaleY="115764">
        <dgm:presLayoutVars>
          <dgm:bulletEnabled val="1"/>
        </dgm:presLayoutVars>
      </dgm:prSet>
      <dgm:spPr/>
      <dgm:t>
        <a:bodyPr/>
        <a:lstStyle/>
        <a:p>
          <a:endParaRPr lang="en-US"/>
        </a:p>
      </dgm:t>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BE4692B3-4C35-4DEA-98BE-486FB22EFEFB}" type="pres">
      <dgm:prSet presAssocID="{2EA4557B-2359-4BA8-9F14-A6ECB8DAC4AB}" presName="text_3" presStyleLbl="node1" presStyleIdx="2" presStyleCnt="3">
        <dgm:presLayoutVars>
          <dgm:bulletEnabled val="1"/>
        </dgm:presLayoutVars>
      </dgm:prSet>
      <dgm:spPr/>
      <dgm:t>
        <a:bodyPr/>
        <a:lstStyle/>
        <a:p>
          <a:endParaRPr lang="en-US"/>
        </a:p>
      </dgm:t>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E50BEFA-C47E-4403-BF96-FD613E6023FB}" type="presOf" srcId="{2EA4557B-2359-4BA8-9F14-A6ECB8DAC4AB}" destId="{BE4692B3-4C35-4DEA-98BE-486FB22EFEFB}"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BFC3127-5A08-41DD-A85D-D699C1E3B05A}" srcId="{A55E36B4-5DBD-4D69-9E07-2ACE1B02C75C}" destId="{9A9D4387-40D8-499A-B6E8-CF30B92FE55C}" srcOrd="1" destOrd="0" parTransId="{BC18CD03-F0D2-4A4D-B3CC-F0C48A677802}" sibTransId="{6E91F6B9-D95F-4765-9F6E-F8484F74B52B}"/>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smtClean="0">
              <a:latin typeface="Cambria" pitchFamily="18" charset="0"/>
              <a:ea typeface="Cambria" pitchFamily="18" charset="0"/>
            </a:rPr>
            <a:t>Đai ôn đới gió mùa trên núi</a:t>
          </a:r>
          <a:r>
            <a:rPr lang="en-US" sz="1700" b="1" dirty="0" smtClean="0">
              <a:latin typeface="Cambria" pitchFamily="18" charset="0"/>
              <a:ea typeface="Cambria" pitchFamily="18" charset="0"/>
            </a:rPr>
            <a:t>:</a:t>
          </a:r>
          <a:r>
            <a:rPr lang="vi-VN" sz="1700" dirty="0" smtClean="0">
              <a:latin typeface="Cambria" pitchFamily="18" charset="0"/>
              <a:ea typeface="Cambria" pitchFamily="18" charset="0"/>
            </a:rPr>
            <a:t> sinh vật là các loài thực vật ôn đới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như </a:t>
          </a:r>
          <a:r>
            <a:rPr lang="en-US" sz="1700" dirty="0" smtClean="0">
              <a:latin typeface="Cambria" pitchFamily="18" charset="0"/>
              <a:ea typeface="Cambria" pitchFamily="18" charset="0"/>
            </a:rPr>
            <a:t>đ</a:t>
          </a:r>
          <a:r>
            <a:rPr lang="vi-VN" sz="1700" dirty="0" smtClean="0">
              <a:latin typeface="Cambria" pitchFamily="18" charset="0"/>
              <a:ea typeface="Cambria" pitchFamily="18" charset="0"/>
            </a:rPr>
            <a:t>ỗ quyên, </a:t>
          </a:r>
          <a:r>
            <a:rPr lang="en-US" sz="1700" dirty="0" smtClean="0">
              <a:latin typeface="Cambria" pitchFamily="18" charset="0"/>
              <a:ea typeface="Cambria" pitchFamily="18" charset="0"/>
            </a:rPr>
            <a:t>l</a:t>
          </a:r>
          <a:r>
            <a:rPr lang="vi-VN" sz="1700" dirty="0" smtClean="0">
              <a:latin typeface="Cambria" pitchFamily="18" charset="0"/>
              <a:ea typeface="Cambria" pitchFamily="18" charset="0"/>
            </a:rPr>
            <a:t>ãnh sam, </a:t>
          </a:r>
          <a:r>
            <a:rPr lang="en-US" sz="1700" dirty="0" smtClean="0">
              <a:latin typeface="Cambria" pitchFamily="18" charset="0"/>
              <a:ea typeface="Cambria" pitchFamily="18" charset="0"/>
            </a:rPr>
            <a:t>t</a:t>
          </a:r>
          <a:r>
            <a:rPr lang="vi-VN" sz="1700" dirty="0" smtClean="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smtClean="0">
              <a:latin typeface="Cambria" pitchFamily="18" charset="0"/>
              <a:ea typeface="Cambria" pitchFamily="18" charset="0"/>
            </a:rPr>
            <a:t>Đai cận nhiệt đới gió mùa trên núi</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sinh vật gồm có rừng cận nhiệt lá rộng, rừng lá kim</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thông</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Đà</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Lạt</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smtClean="0">
              <a:latin typeface="Cambria" pitchFamily="18" charset="0"/>
              <a:ea typeface="Cambria" pitchFamily="18" charset="0"/>
            </a:rPr>
            <a:t>Đai nhiệt đới gió mùa</a:t>
          </a:r>
          <a:r>
            <a:rPr lang="vi-VN" sz="1700" dirty="0" smtClean="0">
              <a:latin typeface="Cambria" pitchFamily="18" charset="0"/>
              <a:ea typeface="Cambria" pitchFamily="18" charset="0"/>
            </a:rPr>
            <a:t>: sinh vật tiêu biểu là hệ sinh thái rừng nhiệt đới ẩm lá rộng thường xanh và rừng nhiệt đới gió mùa</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ở VQG </a:t>
          </a:r>
          <a:r>
            <a:rPr lang="en-US" sz="1700" dirty="0" err="1" smtClean="0">
              <a:latin typeface="Cambria" pitchFamily="18" charset="0"/>
              <a:ea typeface="Cambria" pitchFamily="18" charset="0"/>
            </a:rPr>
            <a:t>Cúc</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Phương</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b="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du lịch: hình thành các điểm du lịch có giá trị.</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địa hình bị chia cắt gây </a:t>
          </a:r>
          <a:r>
            <a:rPr lang="en-US" sz="1800" b="0" i="0" dirty="0" err="1" smtClean="0">
              <a:solidFill>
                <a:schemeClr val="tx1"/>
              </a:solidFill>
              <a:latin typeface="Cambria" pitchFamily="18" charset="0"/>
              <a:ea typeface="Cambria" pitchFamily="18" charset="0"/>
            </a:rPr>
            <a:t>khó</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khăn</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cho</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giao thông</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phê</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nuôi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bò</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sữa</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quét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dirty="0" smtClean="0">
              <a:solidFill>
                <a:prstClr val="black"/>
              </a:solidFill>
              <a:latin typeface="Cambria" pitchFamily="18" charset="0"/>
              <a:ea typeface="Cambria" pitchFamily="18" charset="0"/>
            </a:rPr>
            <a:t>+ Đối với nông</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nghiệp</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thủy</a:t>
          </a:r>
          <a:r>
            <a:rPr lang="en-US" sz="1800" dirty="0" smtClean="0">
              <a:solidFill>
                <a:prstClr val="black"/>
              </a:solidFill>
              <a:latin typeface="Cambria" pitchFamily="18" charset="0"/>
              <a:ea typeface="Cambria" pitchFamily="18" charset="0"/>
            </a:rPr>
            <a:t> </a:t>
          </a:r>
          <a:r>
            <a:rPr lang="vi-VN" sz="18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smtClean="0">
              <a:solidFill>
                <a:prstClr val="black"/>
              </a:solidFill>
              <a:latin typeface="Cambria" pitchFamily="18" charset="0"/>
              <a:ea typeface="Cambria" pitchFamily="18" charset="0"/>
            </a:rPr>
            <a:t>+ Xây dựng cơ sở hạ tầng và cư trú.</a:t>
          </a:r>
          <a:endParaRPr lang="vi-VN"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t</a:t>
          </a:r>
          <a:r>
            <a:rPr lang="vi-VN" sz="1800" b="0" dirty="0" smtClean="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lúa</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rồng cây ăn quả</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như</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xoài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sầu</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riêng</a:t>
          </a:r>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ở ĐB. Sông Cửu Long</a:t>
          </a:r>
          <a:r>
            <a:rPr lang="en-US" sz="1800" dirty="0" smtClean="0">
              <a:solidFill>
                <a:schemeClr val="tx1"/>
              </a:solidFill>
              <a:latin typeface="Cambria" pitchFamily="18" charset="0"/>
              <a:ea typeface="Cambria" pitchFamily="18" charset="0"/>
            </a:rPr>
            <a:t>.</a:t>
          </a:r>
          <a:br>
            <a:rPr lang="en-US" sz="1800" dirty="0" smtClean="0">
              <a:solidFill>
                <a:schemeClr val="tx1"/>
              </a:solidFill>
              <a:latin typeface="Cambria" pitchFamily="18" charset="0"/>
              <a:ea typeface="Cambria" pitchFamily="18" charset="0"/>
            </a:rPr>
          </a:b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ngập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bị</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màu</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Cửu</a:t>
          </a:r>
          <a:r>
            <a:rPr lang="en-US" sz="1800" dirty="0" smtClean="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k</a:t>
          </a:r>
          <a:r>
            <a:rPr lang="vi-VN" sz="1800" b="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smtClean="0">
              <a:solidFill>
                <a:schemeClr val="tx1"/>
              </a:solidFill>
              <a:latin typeface="Cambria" pitchFamily="18" charset="0"/>
              <a:ea typeface="Cambria" pitchFamily="18" charset="0"/>
            </a:rPr>
            <a: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du </a:t>
          </a:r>
          <a:r>
            <a:rPr lang="en-US" sz="1800" dirty="0" err="1" smtClean="0">
              <a:solidFill>
                <a:schemeClr val="tx1"/>
              </a:solidFill>
              <a:latin typeface="Cambria" pitchFamily="18" charset="0"/>
              <a:ea typeface="Cambria" pitchFamily="18" charset="0"/>
            </a:rPr>
            <a:t>lịch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Trang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giao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vận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cảng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ão đổ bộ vào Đà Nẵng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bờ</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Bình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Thuận</a:t>
          </a:r>
          <a:r>
            <a:rPr lang="en-US" sz="180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3A024793-F8C6-4163-8708-6AA35E5E131E}" type="presOf" srcId="{9DA92A08-ED37-48A9-A0DD-F521D2142CD2}" destId="{C7497E28-FAE4-42DA-8D9D-5B4659273D7A}" srcOrd="0" destOrd="0" presId="urn:microsoft.com/office/officeart/2008/layout/VerticalCurvedList"/>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CC8E6AE2-5978-4690-B6DC-C39921988E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đồi núi chiếm ưu thế</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Địa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hình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tính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chất</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phân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bậc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khá</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rõ</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khí hậu nhiệt đới ẩm gió mùa và con người</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err="1" smtClean="0">
              <a:solidFill>
                <a:schemeClr val="tx1"/>
              </a:solidFill>
              <a:latin typeface="Cambria" pitchFamily="18" charset="0"/>
              <a:ea typeface="Cambria" pitchFamily="18" charset="0"/>
            </a:rPr>
            <a:t>Bờ</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bồi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châu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thổ</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Cửu</a:t>
          </a:r>
          <a:r>
            <a:rPr lang="en-US" sz="1800" b="0" kern="1200" dirty="0" smtClean="0">
              <a:solidFill>
                <a:schemeClr val="tx1"/>
              </a:solidFill>
              <a:latin typeface="Cambria" pitchFamily="18" charset="0"/>
              <a:ea typeface="Cambria" pitchFamily="18" charset="0"/>
            </a:rPr>
            <a:t> Long),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bùn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rộng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cây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ngập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thuận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nuôi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thủy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sản</a:t>
          </a:r>
          <a:r>
            <a:rPr lang="en-US" sz="1800" b="0" kern="1200" dirty="0" smtClean="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smtClean="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lvl="0" algn="l" defTabSz="889000">
            <a:lnSpc>
              <a:spcPct val="90000"/>
            </a:lnSpc>
            <a:spcBef>
              <a:spcPct val="0"/>
            </a:spcBef>
            <a:spcAft>
              <a:spcPct val="35000"/>
            </a:spcAft>
          </a:pP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Mở</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rộng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tại</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các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vùng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biển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Bắc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và</a:t>
          </a:r>
          <a:r>
            <a:rPr lang="en-US" sz="2000" b="0" kern="1200" dirty="0" smtClean="0">
              <a:solidFill>
                <a:schemeClr val="tx1"/>
              </a:solidFill>
              <a:latin typeface="Cambria" pitchFamily="18" charset="0"/>
              <a:ea typeface="Cambria" pitchFamily="18" charset="0"/>
            </a:rPr>
            <a:t> Nam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a:t>
          </a:r>
        </a:p>
        <a:p>
          <a:pPr lvl="0" algn="l" defTabSz="889000">
            <a:lnSpc>
              <a:spcPct val="90000"/>
            </a:lnSpc>
            <a:spcBef>
              <a:spcPct val="0"/>
            </a:spcBef>
            <a:spcAft>
              <a:spcPct val="35000"/>
            </a:spcAft>
          </a:pPr>
          <a:r>
            <a:rPr lang="vi-VN" sz="2000" b="0" kern="1200" dirty="0" smtClean="0">
              <a:solidFill>
                <a:schemeClr val="tx1"/>
              </a:solidFill>
              <a:latin typeface="Cambria" pitchFamily="18" charset="0"/>
              <a:ea typeface="Cambria" pitchFamily="18" charset="0"/>
            </a:rPr>
            <a:t>- Vùng biển miền Trung sâu và hẹp hơn.</a:t>
          </a:r>
          <a:endParaRPr lang="en-US" sz="2000" b="0" kern="1200" dirty="0" smtClean="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ôn đới gió mùa trên núi</a:t>
          </a:r>
          <a:r>
            <a:rPr lang="en-US" sz="1700" b="1" kern="1200" dirty="0" smtClean="0">
              <a:latin typeface="Cambria" pitchFamily="18" charset="0"/>
              <a:ea typeface="Cambria" pitchFamily="18" charset="0"/>
            </a:rPr>
            <a:t>:</a:t>
          </a:r>
          <a:r>
            <a:rPr lang="vi-VN" sz="1700" kern="1200" dirty="0" smtClean="0">
              <a:latin typeface="Cambria" pitchFamily="18" charset="0"/>
              <a:ea typeface="Cambria" pitchFamily="18" charset="0"/>
            </a:rPr>
            <a:t> sinh vật là các loài thực vật ôn đới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như </a:t>
          </a:r>
          <a:r>
            <a:rPr lang="en-US" sz="1700" kern="1200" dirty="0" smtClean="0">
              <a:latin typeface="Cambria" pitchFamily="18" charset="0"/>
              <a:ea typeface="Cambria" pitchFamily="18" charset="0"/>
            </a:rPr>
            <a:t>đ</a:t>
          </a:r>
          <a:r>
            <a:rPr lang="vi-VN" sz="1700" kern="1200" dirty="0" smtClean="0">
              <a:latin typeface="Cambria" pitchFamily="18" charset="0"/>
              <a:ea typeface="Cambria" pitchFamily="18" charset="0"/>
            </a:rPr>
            <a:t>ỗ quyên, </a:t>
          </a:r>
          <a:r>
            <a:rPr lang="en-US" sz="1700" kern="1200" dirty="0" smtClean="0">
              <a:latin typeface="Cambria" pitchFamily="18" charset="0"/>
              <a:ea typeface="Cambria" pitchFamily="18" charset="0"/>
            </a:rPr>
            <a:t>l</a:t>
          </a:r>
          <a:r>
            <a:rPr lang="vi-VN" sz="1700" kern="1200" dirty="0" smtClean="0">
              <a:latin typeface="Cambria" pitchFamily="18" charset="0"/>
              <a:ea typeface="Cambria" pitchFamily="18" charset="0"/>
            </a:rPr>
            <a:t>ãnh sam, </a:t>
          </a:r>
          <a:r>
            <a:rPr lang="en-US" sz="1700" kern="1200" dirty="0" smtClean="0">
              <a:latin typeface="Cambria" pitchFamily="18" charset="0"/>
              <a:ea typeface="Cambria" pitchFamily="18" charset="0"/>
            </a:rPr>
            <a:t>t</a:t>
          </a:r>
          <a:r>
            <a:rPr lang="vi-VN" sz="1700" kern="1200" dirty="0" smtClean="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cận nhiệt đới gió mùa trên núi</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sinh vật gồm có rừng cận nhiệt lá rộng, rừng lá kim</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rừng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thông</a:t>
          </a:r>
          <a:r>
            <a:rPr lang="en-US" sz="1700" kern="1200" dirty="0" smtClean="0">
              <a:latin typeface="Cambria" pitchFamily="18" charset="0"/>
              <a:ea typeface="Cambria" pitchFamily="18" charset="0"/>
            </a:rPr>
            <a:t> ở </a:t>
          </a:r>
          <a:r>
            <a:rPr lang="en-US" sz="1700" kern="1200" dirty="0" err="1" smtClean="0">
              <a:latin typeface="Cambria" pitchFamily="18" charset="0"/>
              <a:ea typeface="Cambria" pitchFamily="18" charset="0"/>
            </a:rPr>
            <a:t>Đà</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Lạt</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nhiệt đới gió mùa</a:t>
          </a:r>
          <a:r>
            <a:rPr lang="vi-VN" sz="1700" kern="1200" dirty="0" smtClean="0">
              <a:latin typeface="Cambria" pitchFamily="18" charset="0"/>
              <a:ea typeface="Cambria" pitchFamily="18" charset="0"/>
            </a:rPr>
            <a:t>: sinh vật tiêu biểu là hệ sinh thái rừng nhiệt đới ẩm lá rộng thường xanh và rừng nhiệt đới gió mùa</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ở VQG </a:t>
          </a:r>
          <a:r>
            <a:rPr lang="en-US" sz="1700" kern="1200" dirty="0" err="1" smtClean="0">
              <a:latin typeface="Cambria" pitchFamily="18" charset="0"/>
              <a:ea typeface="Cambria" pitchFamily="18" charset="0"/>
            </a:rPr>
            <a:t>Cúc</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Phương</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du lịch: hình thành các điểm du lịch có giá trị.</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địa hình bị chia cắt gây </a:t>
          </a:r>
          <a:r>
            <a:rPr lang="en-US" sz="1800" b="0" i="0" kern="1200" dirty="0" err="1" smtClean="0">
              <a:solidFill>
                <a:schemeClr val="tx1"/>
              </a:solidFill>
              <a:latin typeface="Cambria" pitchFamily="18" charset="0"/>
              <a:ea typeface="Cambria" pitchFamily="18" charset="0"/>
            </a:rPr>
            <a:t>khó</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khăn</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cho</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giao thông</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phê</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nuôi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bò</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sữa</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quét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Đối với nông</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nghiệp</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thủy</a:t>
          </a:r>
          <a:r>
            <a:rPr lang="en-US" sz="1800" kern="1200" dirty="0" smtClean="0">
              <a:solidFill>
                <a:prstClr val="black"/>
              </a:solidFill>
              <a:latin typeface="Cambria" pitchFamily="18" charset="0"/>
              <a:ea typeface="Cambria" pitchFamily="18" charset="0"/>
            </a:rPr>
            <a:t> </a:t>
          </a:r>
          <a:r>
            <a:rPr lang="vi-VN" sz="1800" kern="12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Xây dựng cơ sở hạ tầng và cư trú.</a:t>
          </a:r>
          <a:endParaRPr lang="vi-VN" sz="1800" b="0" kern="1200" dirty="0" smtClean="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t</a:t>
          </a:r>
          <a:r>
            <a:rPr lang="vi-VN" sz="1800" b="0" kern="1200" dirty="0" smtClean="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lúa</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rồng cây ăn quả</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như</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xoài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sầu</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riêng</a:t>
          </a:r>
          <a:r>
            <a:rPr lang="en-US" sz="1800" kern="1200" dirty="0" smtClean="0">
              <a:solidFill>
                <a:schemeClr val="tx1"/>
              </a:solidFill>
              <a:latin typeface="Cambria" pitchFamily="18" charset="0"/>
              <a:ea typeface="Cambria" pitchFamily="18" charset="0"/>
            </a:rPr>
            <a:t>…</a:t>
          </a:r>
          <a:r>
            <a:rPr lang="vi-VN" sz="1800" kern="1200" dirty="0" smtClean="0">
              <a:solidFill>
                <a:schemeClr val="tx1"/>
              </a:solidFill>
              <a:latin typeface="Cambria" pitchFamily="18" charset="0"/>
              <a:ea typeface="Cambria" pitchFamily="18" charset="0"/>
            </a:rPr>
            <a:t> ở ĐB. Sông Cửu Long</a:t>
          </a:r>
          <a:r>
            <a:rPr lang="en-US" sz="1800" kern="1200" dirty="0" smtClean="0">
              <a:solidFill>
                <a:schemeClr val="tx1"/>
              </a:solidFill>
              <a:latin typeface="Cambria" pitchFamily="18" charset="0"/>
              <a:ea typeface="Cambria" pitchFamily="18" charset="0"/>
            </a:rPr>
            <a:t>.</a:t>
          </a:r>
          <a:br>
            <a:rPr lang="en-US" sz="1800" kern="1200" dirty="0" smtClean="0">
              <a:solidFill>
                <a:schemeClr val="tx1"/>
              </a:solidFill>
              <a:latin typeface="Cambria" pitchFamily="18" charset="0"/>
              <a:ea typeface="Cambria" pitchFamily="18" charset="0"/>
            </a:rPr>
          </a:b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ngập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bị</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màu</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Cửu</a:t>
          </a:r>
          <a:r>
            <a:rPr lang="en-US" sz="1800" kern="1200" dirty="0" smtClean="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k</a:t>
          </a:r>
          <a:r>
            <a:rPr lang="vi-VN" sz="1800" b="0" kern="120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smtClean="0">
              <a:solidFill>
                <a:schemeClr val="tx1"/>
              </a:solidFill>
              <a:latin typeface="Cambria" pitchFamily="18" charset="0"/>
              <a:ea typeface="Cambria" pitchFamily="18" charset="0"/>
            </a:rPr>
            <a:t>.</a:t>
          </a:r>
          <a:endParaRPr lang="en-US" sz="1800" b="0" kern="1200" dirty="0">
            <a:solidFill>
              <a:schemeClr val="tx1"/>
            </a:solidFill>
            <a:latin typeface="Cambria" pitchFamily="18" charset="0"/>
            <a:ea typeface="Cambria" pitchFamily="18" charset="0"/>
          </a:endParaRP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du </a:t>
          </a:r>
          <a:r>
            <a:rPr lang="en-US" sz="1800" kern="1200" dirty="0" err="1" smtClean="0">
              <a:solidFill>
                <a:schemeClr val="tx1"/>
              </a:solidFill>
              <a:latin typeface="Cambria" pitchFamily="18" charset="0"/>
              <a:ea typeface="Cambria" pitchFamily="18" charset="0"/>
            </a:rPr>
            <a:t>lịch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Trang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giao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vận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cảng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ão đổ bộ vào Đà Nẵng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bờ</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Bình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Thuận</a:t>
          </a:r>
          <a:r>
            <a:rPr lang="en-US" sz="1800" kern="1200" dirty="0" smtClean="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pn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ĐỒNG BẰNG</a:t>
            </a:r>
            <a:endParaRPr lang="en-US" sz="2800" b="1" dirty="0">
              <a:latin typeface="Cambria" pitchFamily="18" charset="0"/>
              <a:ea typeface="Cambria" pitchFamily="18" charset="0"/>
            </a:endParaRP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ồng </a:t>
            </a:r>
            <a:r>
              <a:rPr lang="vi-VN" sz="2400" i="1" dirty="0">
                <a:solidFill>
                  <a:srgbClr val="FF0000"/>
                </a:solidFill>
                <a:latin typeface="Cambria" panose="02040503050406030204" pitchFamily="18" charset="0"/>
                <a:ea typeface="Cambria" panose="02040503050406030204" pitchFamily="18" charset="0"/>
              </a:rPr>
              <a:t>bằng chiếm bao nhiêu diện tích lãnh thổ</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Đồng </a:t>
            </a:r>
            <a:r>
              <a:rPr lang="vi-VN" sz="2400" dirty="0">
                <a:latin typeface="Cambria" pitchFamily="18" charset="0"/>
                <a:ea typeface="Cambria" pitchFamily="18" charset="0"/>
                <a:cs typeface="Times New Roman"/>
              </a:rPr>
              <a:t>bằng chiếm 1/4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Được </a:t>
            </a:r>
            <a:r>
              <a:rPr lang="vi-VN" sz="2400" dirty="0">
                <a:latin typeface="Cambria" pitchFamily="18" charset="0"/>
                <a:ea typeface="Cambria" pitchFamily="18" charset="0"/>
                <a:cs typeface="Times New Roman"/>
              </a:rPr>
              <a:t>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núi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3/4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bằng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1/4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trên bản đồ </a:t>
            </a:r>
            <a:r>
              <a:rPr lang="vi-VN" sz="2400" i="1" dirty="0" smtClean="0">
                <a:solidFill>
                  <a:srgbClr val="FF0000"/>
                </a:solidFill>
                <a:latin typeface="Cambria" panose="02040503050406030204" pitchFamily="18" charset="0"/>
                <a:ea typeface="Cambria" panose="02040503050406030204" pitchFamily="18" charset="0"/>
              </a:rPr>
              <a:t>các </a:t>
            </a:r>
            <a:r>
              <a:rPr lang="vi-VN" sz="2400" i="1" dirty="0">
                <a:solidFill>
                  <a:srgbClr val="FF0000"/>
                </a:solidFill>
                <a:latin typeface="Cambria" panose="02040503050406030204" pitchFamily="18" charset="0"/>
                <a:ea typeface="Cambria" panose="02040503050406030204" pitchFamily="18" charset="0"/>
              </a:rPr>
              <a:t>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pic>
        <p:nvPicPr>
          <p:cNvPr id="2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492897" y="1424818"/>
            <a:ext cx="3193903" cy="489978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smtClean="0"/>
              <a:t>Con </a:t>
            </a:r>
            <a:r>
              <a:rPr lang="en-US" sz="1000" b="1" dirty="0" err="1" smtClean="0"/>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r>
              <a:rPr lang="en-US" sz="1000" b="1" dirty="0" smtClean="0"/>
              <a:t> </a:t>
            </a:r>
            <a:r>
              <a:rPr lang="en-US" sz="1000" b="1" dirty="0" err="1" smtClean="0"/>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a:t>
            </a:r>
            <a:r>
              <a:rPr lang="vi-VN" sz="2400" dirty="0" smtClean="0">
                <a:latin typeface="Cambria" pitchFamily="18" charset="0"/>
                <a:ea typeface="Cambria" pitchFamily="18" charset="0"/>
                <a:cs typeface="Times New Roman"/>
              </a:rPr>
              <a:t>Đ</a:t>
            </a:r>
            <a:r>
              <a:rPr lang="en-US" sz="2400" dirty="0" err="1" smtClean="0">
                <a:latin typeface="Cambria" pitchFamily="18" charset="0"/>
                <a:ea typeface="Cambria" pitchFamily="18" charset="0"/>
                <a:cs typeface="Times New Roman"/>
              </a:rPr>
              <a:t>ông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Bắc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ì </a:t>
            </a:r>
            <a:r>
              <a:rPr lang="vi-VN" i="1" dirty="0">
                <a:solidFill>
                  <a:srgbClr val="FF0000"/>
                </a:solidFill>
                <a:latin typeface="Cambria" panose="02040503050406030204" pitchFamily="18" charset="0"/>
                <a:ea typeface="Cambria" panose="02040503050406030204" pitchFamily="18" charset="0"/>
              </a:rPr>
              <a:t>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a:t>
            </a:r>
            <a:r>
              <a:rPr lang="vi-VN" sz="1830" dirty="0" smtClean="0">
                <a:latin typeface="Cambria" pitchFamily="18" charset="0"/>
                <a:ea typeface="Cambria" pitchFamily="18" charset="0"/>
                <a:cs typeface="Times New Roman"/>
              </a:rPr>
              <a:t>mùa</a:t>
            </a:r>
            <a:r>
              <a:rPr lang="en-US"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r>
              <a:rPr lang="vi-VN"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Bồi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tụ</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smtClean="0">
                <a:solidFill>
                  <a:srgbClr val="FF0000"/>
                </a:solidFill>
                <a:latin typeface="Cambria" pitchFamily="18" charset="0"/>
                <a:ea typeface="Cambria" pitchFamily="18" charset="0"/>
              </a:rPr>
              <a:t>Quan</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sát</a:t>
            </a:r>
            <a:r>
              <a:rPr lang="en-US" sz="2100" i="1" dirty="0" smtClean="0">
                <a:solidFill>
                  <a:srgbClr val="FF0000"/>
                </a:solidFill>
                <a:latin typeface="Cambria" pitchFamily="18" charset="0"/>
                <a:ea typeface="Cambria" pitchFamily="18" charset="0"/>
              </a:rPr>
              <a:t> video clip, </a:t>
            </a:r>
            <a:r>
              <a:rPr lang="en-US" sz="2100" i="1" dirty="0" err="1" smtClean="0">
                <a:solidFill>
                  <a:srgbClr val="FF0000"/>
                </a:solidFill>
                <a:latin typeface="Cambria" pitchFamily="18" charset="0"/>
                <a:ea typeface="Cambria" pitchFamily="18" charset="0"/>
              </a:rPr>
              <a:t>hãy</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cho</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biết</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động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Phong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Nha</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được</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hình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thành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như</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thế</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nào</a:t>
            </a:r>
            <a:r>
              <a:rPr lang="en-US" sz="2100" i="1" dirty="0" smtClean="0">
                <a:solidFill>
                  <a:srgbClr val="FF0000"/>
                </a:solidFill>
                <a:latin typeface="Cambria" pitchFamily="18" charset="0"/>
                <a:ea typeface="Cambria" pitchFamily="18" charset="0"/>
              </a:rPr>
              <a:t>?</a:t>
            </a:r>
            <a:endParaRPr lang="en-US" sz="2100" i="1" dirty="0">
              <a:solidFill>
                <a:srgbClr val="FF0000"/>
              </a:solidFill>
              <a:latin typeface="Cambria" pitchFamily="18" charset="0"/>
              <a:ea typeface="Cambria" pitchFamily="18" charset="0"/>
            </a:endParaRP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smtClean="0">
                <a:latin typeface="Cambria" pitchFamily="18" charset="0"/>
                <a:ea typeface="Cambria" pitchFamily="18" charset="0"/>
              </a:rPr>
              <a:t>Do </a:t>
            </a:r>
            <a:r>
              <a:rPr lang="vi-VN" sz="2200" dirty="0" smtClean="0">
                <a:latin typeface="Cambria" pitchFamily="18" charset="0"/>
                <a:ea typeface="Cambria" pitchFamily="18" charset="0"/>
              </a:rPr>
              <a:t>nước </a:t>
            </a:r>
            <a:r>
              <a:rPr lang="vi-VN" sz="2200" dirty="0">
                <a:latin typeface="Cambria" pitchFamily="18" charset="0"/>
                <a:ea typeface="Cambria" pitchFamily="18" charset="0"/>
              </a:rPr>
              <a:t>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smtClean="0">
                <a:solidFill>
                  <a:srgbClr val="CC0000"/>
                </a:solidFill>
                <a:latin typeface="Times New Roman" pitchFamily="18" charset="0"/>
                <a:cs typeface="Times New Roman" pitchFamily="18" charset="0"/>
              </a:rPr>
              <a:t>.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điện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BÁN BÌNH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Q</a:t>
            </a:r>
            <a:r>
              <a:rPr lang="en-US" sz="2400" dirty="0" err="1" smtClean="0">
                <a:latin typeface="Cambria" pitchFamily="18" charset="0"/>
                <a:ea typeface="Cambria" pitchFamily="18" charset="0"/>
                <a:cs typeface="Times New Roman"/>
              </a:rPr>
              <a:t>uá</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Kể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tên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vực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ở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KHU VỰC ĐỊA </a:t>
            </a:r>
            <a:r>
              <a:rPr lang="en-US" sz="2400" b="1" dirty="0">
                <a:solidFill>
                  <a:srgbClr val="0D30DD"/>
                </a:solidFill>
                <a:latin typeface="Cambria" pitchFamily="18" charset="0"/>
              </a:rPr>
              <a:t>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Khu</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vực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đồi</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núi</a:t>
            </a:r>
            <a:endParaRPr lang="en-US" b="1" dirty="0" smtClean="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Đông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r>
              <a:rPr lang="en-US" b="1" dirty="0" smtClean="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Tây</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endParaRPr lang="en-US" b="1" dirty="0" smtClean="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Đồng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bằng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ven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miền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Trung</a:t>
            </a:r>
            <a:endParaRPr lang="en-US" b="1" dirty="0" smtClean="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Bờ</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endParaRPr lang="en-US" b="1" dirty="0" smtClean="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Thềm</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lục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địa</a:t>
            </a:r>
            <a:endParaRPr lang="en-US" b="1" dirty="0" smtClean="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phạm</a:t>
            </a:r>
            <a:r>
              <a:rPr lang="en-US" sz="1900" i="1" dirty="0" smtClean="0">
                <a:solidFill>
                  <a:srgbClr val="FF0000"/>
                </a:solidFill>
                <a:latin typeface="Cambria" panose="02040503050406030204" pitchFamily="18" charset="0"/>
                <a:ea typeface="Cambria" panose="02040503050406030204" pitchFamily="18" charset="0"/>
              </a:rPr>
              <a:t> vi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thái</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về phạm vi và đặc điểm hình thái</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diện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nguồn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gốc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thành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t</a:t>
            </a:r>
            <a:r>
              <a:rPr lang="vi-VN" sz="1900" i="1" dirty="0" smtClean="0">
                <a:solidFill>
                  <a:srgbClr val="FF0000"/>
                </a:solidFill>
                <a:latin typeface="Cambria" panose="02040503050406030204" pitchFamily="18" charset="0"/>
                <a:ea typeface="Cambria" panose="02040503050406030204" pitchFamily="18" charset="0"/>
              </a:rPr>
              <a:t>rình </a:t>
            </a:r>
            <a:r>
              <a:rPr lang="vi-VN" sz="1900" i="1" dirty="0">
                <a:solidFill>
                  <a:srgbClr val="FF0000"/>
                </a:solidFill>
                <a:latin typeface="Cambria" panose="02040503050406030204" pitchFamily="18" charset="0"/>
                <a:ea typeface="Cambria" panose="02040503050406030204" pitchFamily="18" charset="0"/>
              </a:rPr>
              <a:t>bày đặc điểm địa hình </a:t>
            </a:r>
            <a:r>
              <a:rPr lang="en-US" sz="1900" i="1" dirty="0" err="1" smtClean="0">
                <a:solidFill>
                  <a:srgbClr val="FF0000"/>
                </a:solidFill>
                <a:latin typeface="Cambria" panose="02040503050406030204" pitchFamily="18" charset="0"/>
                <a:ea typeface="Cambria" panose="02040503050406030204" pitchFamily="18" charset="0"/>
              </a:rPr>
              <a:t>bờ</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biển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thềm </a:t>
            </a:r>
            <a:r>
              <a:rPr lang="vi-VN" sz="1900" i="1" dirty="0">
                <a:solidFill>
                  <a:srgbClr val="FF0000"/>
                </a:solidFill>
                <a:latin typeface="Cambria" panose="02040503050406030204" pitchFamily="18" charset="0"/>
                <a:ea typeface="Cambria" panose="02040503050406030204" pitchFamily="18" charset="0"/>
              </a:rPr>
              <a:t>lục địa nước ta.</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05000" y="533400"/>
            <a:ext cx="4495800" cy="5867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50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362184" y="2030463"/>
          <a:ext cx="8400816" cy="4522737"/>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60960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endParaRPr lang="en-US" sz="180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Nằm giữa sông Hồng đến sông Cả.</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a:t>
                      </a:r>
                      <a:r>
                        <a:rPr lang="vi-VN" sz="1800" dirty="0" smtClean="0">
                          <a:effectLst/>
                          <a:latin typeface="Cambria" pitchFamily="18" charset="0"/>
                          <a:ea typeface="Cambria" pitchFamily="18" charset="0"/>
                          <a:cs typeface="Times New Roman"/>
                        </a:rPr>
                        <a:t>và các cao nguyên đá vôi: Sơn La, Mộc Châu.</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1</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Mộc</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Hoành</a:t>
            </a:r>
            <a:r>
              <a:rPr lang="en-US" sz="1000" b="1" dirty="0" smtClean="0"/>
              <a:t> </a:t>
            </a:r>
            <a:r>
              <a:rPr lang="en-US" sz="1000" b="1" dirty="0" err="1" smtClean="0"/>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err="1" smtClean="0">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Trung</a:t>
                      </a:r>
                      <a:r>
                        <a:rPr lang="en-US" sz="1650" dirty="0" smtClean="0">
                          <a:effectLst/>
                          <a:latin typeface="Cambria" pitchFamily="18" charset="0"/>
                          <a:ea typeface="Cambria" pitchFamily="18" charset="0"/>
                          <a:cs typeface="Times New Roman"/>
                        </a:rPr>
                        <a:t>:</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Bạch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Mã</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Hoành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Sơn</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smtClean="0">
                          <a:effectLst/>
                          <a:latin typeface="Cambria" pitchFamily="18" charset="0"/>
                          <a:ea typeface="Cambria" pitchFamily="18" charset="0"/>
                          <a:cs typeface="Times New Roman"/>
                        </a:rPr>
                        <a:t>Nam</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badan</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như</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Kon</a:t>
                      </a:r>
                      <a:r>
                        <a:rPr lang="en-US" sz="1650" baseline="0" dirty="0" smtClean="0">
                          <a:effectLst/>
                          <a:latin typeface="Cambria" pitchFamily="18" charset="0"/>
                          <a:ea typeface="Cambria" pitchFamily="18" charset="0"/>
                          <a:cs typeface="Times New Roman"/>
                        </a:rPr>
                        <a:t> Tum, </a:t>
                      </a:r>
                      <a:r>
                        <a:rPr lang="en-US" sz="1650" baseline="0" dirty="0" err="1" smtClean="0">
                          <a:effectLst/>
                          <a:latin typeface="Cambria" pitchFamily="18" charset="0"/>
                          <a:ea typeface="Cambria" pitchFamily="18" charset="0"/>
                          <a:cs typeface="Times New Roman"/>
                        </a:rPr>
                        <a:t>Plei</a:t>
                      </a:r>
                      <a:r>
                        <a:rPr lang="en-US" sz="1650" baseline="0" dirty="0" smtClean="0">
                          <a:effectLst/>
                          <a:latin typeface="Cambria" pitchFamily="18" charset="0"/>
                          <a:ea typeface="Cambria" pitchFamily="18" charset="0"/>
                          <a:cs typeface="Times New Roman"/>
                        </a:rPr>
                        <a:t> Ku, </a:t>
                      </a:r>
                      <a:r>
                        <a:rPr lang="en-US" sz="1650" baseline="0" dirty="0" err="1" smtClean="0">
                          <a:effectLst/>
                          <a:latin typeface="Cambria" pitchFamily="18" charset="0"/>
                          <a:ea typeface="Cambria" pitchFamily="18" charset="0"/>
                          <a:cs typeface="Times New Roman"/>
                        </a:rPr>
                        <a:t>Lâm</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viên</a:t>
                      </a:r>
                      <a:r>
                        <a:rPr lang="en-US" sz="1650" baseline="0" dirty="0" smtClean="0">
                          <a:effectLst/>
                          <a:latin typeface="Cambria" pitchFamily="18" charset="0"/>
                          <a:ea typeface="Cambria" pitchFamily="18" charset="0"/>
                          <a:cs typeface="Times New Roman"/>
                        </a:rPr>
                        <a:t>, Di </a:t>
                      </a:r>
                      <a:r>
                        <a:rPr lang="en-US" sz="1650" baseline="0" dirty="0" err="1" smtClean="0">
                          <a:effectLst/>
                          <a:latin typeface="Cambria" pitchFamily="18" charset="0"/>
                          <a:ea typeface="Cambria" pitchFamily="18" charset="0"/>
                          <a:cs typeface="Times New Roman"/>
                        </a:rPr>
                        <a:t>Linh</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trên</a:t>
                      </a:r>
                      <a:r>
                        <a:rPr lang="en-US" sz="1650" dirty="0" smtClean="0">
                          <a:effectLst/>
                          <a:latin typeface="Cambria" pitchFamily="18" charset="0"/>
                          <a:ea typeface="Cambria" pitchFamily="18" charset="0"/>
                          <a:cs typeface="Times New Roman"/>
                        </a:rPr>
                        <a:t> </a:t>
                      </a:r>
                      <a:r>
                        <a:rPr lang="en-US" sz="1650" dirty="0">
                          <a:effectLst/>
                          <a:latin typeface="Cambria" pitchFamily="18" charset="0"/>
                          <a:ea typeface="Cambria" pitchFamily="18" charset="0"/>
                          <a:cs typeface="Times New Roman"/>
                        </a:rPr>
                        <a:t>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3</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CAO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Plei</a:t>
            </a:r>
            <a:r>
              <a:rPr lang="en-US" dirty="0" smtClean="0">
                <a:latin typeface="Cambria" pitchFamily="18" charset="0"/>
                <a:ea typeface="Cambria" pitchFamily="18" charset="0"/>
              </a:rPr>
              <a:t> Ku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Lâm</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kể</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dạng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chuyển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tiếp</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giữa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miền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núi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bằng</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dạng địa hình chuyển tiếp giữa miền núi và đồng </a:t>
            </a:r>
            <a:r>
              <a:rPr lang="vi-VN" sz="2200" dirty="0" smtClean="0">
                <a:latin typeface="Cambria" pitchFamily="18" charset="0"/>
                <a:ea typeface="Cambria" pitchFamily="18" charset="0"/>
                <a:cs typeface="Times New Roman"/>
              </a:rPr>
              <a:t>bằng</a:t>
            </a:r>
            <a:r>
              <a:rPr lang="en-US" sz="2200" dirty="0" smtClean="0">
                <a:latin typeface="Cambria" pitchFamily="18" charset="0"/>
                <a:ea typeface="Cambria" pitchFamily="18" charset="0"/>
                <a:cs typeface="Times New Roman"/>
              </a:rPr>
              <a:t>:</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Vùng</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đồi</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trung</a:t>
            </a:r>
            <a:r>
              <a:rPr lang="en-US" sz="2200" dirty="0" smtClean="0">
                <a:latin typeface="Cambria" pitchFamily="18" charset="0"/>
                <a:ea typeface="Cambria" pitchFamily="18" charset="0"/>
                <a:cs typeface="Times New Roman"/>
              </a:rPr>
              <a:t> du ở </a:t>
            </a:r>
            <a:r>
              <a:rPr lang="en-US" sz="2200" dirty="0" err="1" smtClean="0">
                <a:latin typeface="Cambria" pitchFamily="18" charset="0"/>
                <a:ea typeface="Cambria" pitchFamily="18" charset="0"/>
                <a:cs typeface="Times New Roman"/>
              </a:rPr>
              <a:t>Bắc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B</a:t>
            </a:r>
            <a:r>
              <a:rPr lang="en-US" sz="2200" dirty="0" err="1" smtClean="0">
                <a:latin typeface="Cambria" pitchFamily="18" charset="0"/>
                <a:ea typeface="Cambria" pitchFamily="18" charset="0"/>
                <a:cs typeface="Times New Roman"/>
              </a:rPr>
              <a:t>án</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bình</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nguyên</a:t>
            </a:r>
            <a:r>
              <a:rPr lang="en-US" sz="2200" dirty="0" smtClean="0">
                <a:latin typeface="Cambria" pitchFamily="18" charset="0"/>
                <a:ea typeface="Cambria" pitchFamily="18" charset="0"/>
                <a:cs typeface="Times New Roman"/>
              </a:rPr>
              <a:t> ở </a:t>
            </a:r>
            <a:r>
              <a:rPr lang="en-US" sz="2200" dirty="0" err="1" smtClean="0">
                <a:latin typeface="Cambria" pitchFamily="18" charset="0"/>
                <a:ea typeface="Cambria" pitchFamily="18" charset="0"/>
                <a:cs typeface="Times New Roman"/>
              </a:rPr>
              <a:t>Đông</a:t>
            </a:r>
            <a:r>
              <a:rPr lang="en-US" sz="2200" dirty="0" smtClean="0">
                <a:latin typeface="Cambria" pitchFamily="18" charset="0"/>
                <a:ea typeface="Cambria" pitchFamily="18" charset="0"/>
                <a:cs typeface="Times New Roman"/>
              </a:rPr>
              <a:t> Nam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smtClean="0">
                <a:solidFill>
                  <a:srgbClr val="CC0000"/>
                </a:solidFill>
                <a:latin typeface="Times New Roman" pitchFamily="18" charset="0"/>
                <a:cs typeface="Times New Roman" pitchFamily="18" charset="0"/>
              </a:rPr>
              <a:t> 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smtClean="0">
                          <a:effectLst/>
                          <a:latin typeface="Cambria" pitchFamily="18" charset="0"/>
                          <a:ea typeface="Cambria" pitchFamily="18" charset="0"/>
                          <a:cs typeface="Times New Roman"/>
                        </a:rPr>
                        <a:t>Nằm</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g</a:t>
                      </a:r>
                      <a:r>
                        <a:rPr lang="en-US" sz="1600" i="0" dirty="0" err="1" smtClean="0">
                          <a:effectLst/>
                          <a:latin typeface="Cambria" pitchFamily="18" charset="0"/>
                          <a:ea typeface="Cambria" pitchFamily="18" charset="0"/>
                          <a:cs typeface="Times New Roman"/>
                        </a:rPr>
                        <a:t>i</a:t>
                      </a:r>
                      <a:r>
                        <a:rPr lang="en-US" sz="1600" i="0" baseline="0" dirty="0" err="1" smtClean="0">
                          <a:effectLst/>
                          <a:latin typeface="Cambria" pitchFamily="18" charset="0"/>
                          <a:ea typeface="Cambria" pitchFamily="18" charset="0"/>
                          <a:cs typeface="Times New Roman"/>
                        </a:rPr>
                        <a:t>ữa</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a:t>
                      </a:r>
                      <a:r>
                        <a:rPr lang="en-US" sz="1600" i="0" dirty="0" smtClean="0">
                          <a:effectLst/>
                          <a:latin typeface="Cambria" pitchFamily="18" charset="0"/>
                          <a:ea typeface="Cambria" pitchFamily="18" charset="0"/>
                          <a:cs typeface="Times New Roman"/>
                        </a:rPr>
                        <a:t>3147m</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smtClean="0">
                          <a:effectLst/>
                          <a:latin typeface="Cambria" pitchFamily="18" charset="0"/>
                          <a:ea typeface="Cambria" pitchFamily="18" charset="0"/>
                          <a:cs typeface="Times New Roman"/>
                        </a:rPr>
                        <a:t>C</a:t>
                      </a:r>
                      <a:r>
                        <a:rPr lang="vi-VN" sz="1600" b="0" dirty="0" smtClean="0">
                          <a:effectLst/>
                          <a:latin typeface="Cambria" pitchFamily="18" charset="0"/>
                          <a:ea typeface="Cambria" pitchFamily="18" charset="0"/>
                          <a:cs typeface="Times New Roman"/>
                        </a:rPr>
                        <a:t>ó nhiều nhánh núi đâm ngang ra biển chia cắt đồng bằng duyên hải miền Trung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Bạch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Mã</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Hoành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Sơn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nằm</a:t>
                      </a:r>
                      <a:r>
                        <a:rPr lang="en-US" sz="1600" b="0" baseline="0" dirty="0" smtClean="0">
                          <a:effectLst/>
                          <a:latin typeface="Cambria" pitchFamily="18" charset="0"/>
                          <a:ea typeface="Cambria" pitchFamily="18" charset="0"/>
                          <a:cs typeface="Times New Roman"/>
                        </a:rPr>
                        <a:t> ở </a:t>
                      </a:r>
                      <a:r>
                        <a:rPr lang="en-US" sz="1600" b="0" baseline="0" dirty="0" err="1" smtClean="0">
                          <a:effectLst/>
                          <a:latin typeface="Cambria" pitchFamily="18" charset="0"/>
                          <a:ea typeface="Cambria" pitchFamily="18" charset="0"/>
                          <a:cs typeface="Times New Roman"/>
                        </a:rPr>
                        <a:t>phía</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bắc</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nam</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Kon</a:t>
                      </a:r>
                      <a:r>
                        <a:rPr lang="en-US" sz="1600" b="0" dirty="0" smtClean="0">
                          <a:effectLst/>
                          <a:latin typeface="Cambria" pitchFamily="18" charset="0"/>
                          <a:ea typeface="Cambria" pitchFamily="18" charset="0"/>
                          <a:cs typeface="Times New Roman"/>
                        </a:rPr>
                        <a:t> Tum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cực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Lâm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Viên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4038601">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smtClean="0">
                          <a:effectLst/>
                          <a:latin typeface="Cambria" pitchFamily="18" charset="0"/>
                          <a:ea typeface="Cambria" pitchFamily="18" charset="0"/>
                          <a:cs typeface="Times New Roman"/>
                        </a:rPr>
                        <a:t>Đặc</a:t>
                      </a:r>
                      <a:r>
                        <a:rPr lang="en-US" sz="1800" b="1" i="0" dirty="0" smtClean="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2258">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smtClean="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5400">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Không có đê ngăn lũ, c</a:t>
                      </a:r>
                      <a:r>
                        <a:rPr lang="en-US" sz="1800" dirty="0" smtClean="0">
                          <a:effectLst/>
                          <a:latin typeface="Cambria" pitchFamily="18" charset="0"/>
                          <a:ea typeface="Cambria" pitchFamily="18" charset="0"/>
                          <a:cs typeface="Times New Roman"/>
                        </a:rPr>
                        <a:t>ó </a:t>
                      </a:r>
                      <a:r>
                        <a:rPr lang="en-US" sz="1800" dirty="0" err="1" smtClean="0">
                          <a:effectLst/>
                          <a:latin typeface="Cambria" pitchFamily="18" charset="0"/>
                          <a:ea typeface="Cambria" pitchFamily="18" charset="0"/>
                          <a:cs typeface="Times New Roman"/>
                        </a:rPr>
                        <a:t>hệ</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thống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kênh</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rạch</a:t>
                      </a:r>
                      <a:r>
                        <a:rPr lang="en-US" sz="1800" dirty="0" smtClean="0">
                          <a:effectLst/>
                          <a:latin typeface="Cambria" pitchFamily="18" charset="0"/>
                          <a:ea typeface="Cambria" pitchFamily="18" charset="0"/>
                          <a:cs typeface="Times New Roman"/>
                        </a:rPr>
                        <a:t> </a:t>
                      </a:r>
                      <a:r>
                        <a:rPr lang="vi-VN" sz="1800" dirty="0" smtClean="0">
                          <a:effectLst/>
                          <a:latin typeface="Cambria" pitchFamily="18" charset="0"/>
                          <a:ea typeface="Cambria" pitchFamily="18" charset="0"/>
                          <a:cs typeface="Times New Roman"/>
                        </a:rPr>
                        <a:t>dày đặc</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Nhiều</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vùng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trũng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lớn</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Đồng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Tháp</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Mười</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Tứ</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giác</a:t>
                      </a:r>
                      <a:r>
                        <a:rPr lang="en-US" sz="1800" dirty="0" smtClean="0">
                          <a:effectLst/>
                          <a:latin typeface="Cambria" pitchFamily="18" charset="0"/>
                          <a:ea typeface="Cambria" pitchFamily="18" charset="0"/>
                          <a:cs typeface="Times New Roman"/>
                        </a:rPr>
                        <a:t> Long </a:t>
                      </a:r>
                      <a:r>
                        <a:rPr lang="en-US" sz="1800" dirty="0" err="1" smtClean="0">
                          <a:effectLst/>
                          <a:latin typeface="Cambria" pitchFamily="18" charset="0"/>
                          <a:ea typeface="Cambria" pitchFamily="18" charset="0"/>
                          <a:cs typeface="Times New Roman"/>
                        </a:rPr>
                        <a:t>Xuyên</a:t>
                      </a:r>
                      <a:r>
                        <a:rPr lang="vi-VN"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54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5</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29098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Đồng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Diện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smtClean="0">
                          <a:effectLst/>
                          <a:latin typeface="Cambria" pitchFamily="18" charset="0"/>
                          <a:ea typeface="Cambria" pitchFamily="18" charset="0"/>
                          <a:cs typeface="Times New Roman"/>
                        </a:rPr>
                        <a:t>Nguồn</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gốc</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hình</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smtClean="0">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smtClean="0">
                          <a:effectLst/>
                          <a:latin typeface="Cambria" pitchFamily="18" charset="0"/>
                          <a:ea typeface="Cambria" pitchFamily="18" charset="0"/>
                          <a:cs typeface="Times New Roman"/>
                        </a:rPr>
                        <a: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Cửu</a:t>
                      </a:r>
                      <a:r>
                        <a:rPr lang="en-US" sz="1750" b="1" i="0" baseline="0" dirty="0" smtClean="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40000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V</a:t>
                      </a:r>
                      <a:r>
                        <a:rPr lang="en-US" sz="1750" b="1" i="0" baseline="0" dirty="0" err="1" smtClean="0">
                          <a:effectLst/>
                          <a:latin typeface="Cambria" pitchFamily="18" charset="0"/>
                          <a:ea typeface="Cambria" pitchFamily="18" charset="0"/>
                          <a:cs typeface="Times New Roman"/>
                        </a:rPr>
                        <a:t>en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biển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miền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độ</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cao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hưởng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như</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nào</a:t>
            </a:r>
            <a:r>
              <a:rPr lang="en-US" sz="2000" i="1" dirty="0" smtClean="0">
                <a:solidFill>
                  <a:srgbClr val="FF0000"/>
                </a:solidFill>
                <a:latin typeface="Cambria" panose="02040503050406030204" pitchFamily="18" charset="0"/>
                <a:ea typeface="Cambria" panose="02040503050406030204" pitchFamily="18" charset="0"/>
              </a:rPr>
              <a:t>? Cho </a:t>
            </a:r>
            <a:r>
              <a:rPr lang="en-US" sz="2000" i="1" dirty="0" err="1" smtClean="0">
                <a:solidFill>
                  <a:srgbClr val="FF0000"/>
                </a:solidFill>
                <a:latin typeface="Cambria" panose="02040503050406030204" pitchFamily="18" charset="0"/>
                <a:ea typeface="Cambria" panose="02040503050406030204" pitchFamily="18" charset="0"/>
              </a:rPr>
              <a:t>ví</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dụ</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Vườn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quốc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gia</a:t>
            </a:r>
            <a:r>
              <a:rPr lang="en-US" dirty="0" smtClean="0">
                <a:solidFill>
                  <a:prstClr val="black"/>
                </a:solidFill>
                <a:latin typeface="Cambria" pitchFamily="18" charset="0"/>
                <a:ea typeface="Cambria" pitchFamily="18" charset="0"/>
              </a:rPr>
              <a:t> (VQG) </a:t>
            </a:r>
            <a:r>
              <a:rPr lang="en-US" dirty="0" err="1" smtClean="0">
                <a:solidFill>
                  <a:prstClr val="black"/>
                </a:solidFill>
                <a:latin typeface="Cambria" pitchFamily="18" charset="0"/>
                <a:ea typeface="Cambria" pitchFamily="18" charset="0"/>
              </a:rPr>
              <a:t>Cúc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Thông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Đỗ</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quyên</a:t>
            </a:r>
            <a:r>
              <a:rPr lang="en-US" dirty="0" smtClean="0">
                <a:solidFill>
                  <a:prstClr val="black"/>
                </a:solidFill>
                <a:latin typeface="Cambria" pitchFamily="18" charset="0"/>
                <a:ea typeface="Cambria" pitchFamily="18" charset="0"/>
              </a:rPr>
              <a:t> Sa Pa</a:t>
            </a:r>
            <a:endParaRPr lang="en-US" dirty="0">
              <a:solidFill>
                <a:prstClr val="black"/>
              </a:solidFill>
              <a:latin typeface="Cambria" pitchFamily="18" charset="0"/>
              <a:ea typeface="Cambria" pitchFamily="18" charset="0"/>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ĐỊA HÌNH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độ</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hưởng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đất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đai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như</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nào</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Hoàng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Liên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Trường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Bạch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Mã</a:t>
            </a:r>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hưởng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đến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khí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hậu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nước</a:t>
            </a:r>
            <a:r>
              <a:rPr lang="en-US" i="1" dirty="0" smtClean="0">
                <a:solidFill>
                  <a:srgbClr val="FF0000"/>
                </a:solidFill>
                <a:latin typeface="Cambria" panose="02040503050406030204" pitchFamily="18" charset="0"/>
                <a:ea typeface="Cambria" panose="02040503050406030204" pitchFamily="18" charset="0"/>
              </a:rPr>
              <a:t> ta </a:t>
            </a:r>
            <a:r>
              <a:rPr lang="en-US" i="1" dirty="0" err="1" smtClean="0">
                <a:solidFill>
                  <a:srgbClr val="FF0000"/>
                </a:solidFill>
                <a:latin typeface="Cambria" panose="02040503050406030204" pitchFamily="18" charset="0"/>
                <a:ea typeface="Cambria" panose="02040503050406030204" pitchFamily="18" charset="0"/>
              </a:rPr>
              <a:t>như</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nào</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smtClean="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a:t>
            </a:r>
            <a:r>
              <a:rPr lang="en-US" sz="1000" b="1" dirty="0" smtClean="0"/>
              <a:t> </a:t>
            </a:r>
            <a:r>
              <a:rPr lang="en-US" sz="1000" b="1" dirty="0" err="1" smtClean="0"/>
              <a:t>Liên</a:t>
            </a:r>
            <a:r>
              <a:rPr lang="en-US" sz="1000" b="1" dirty="0" smtClean="0"/>
              <a:t> </a:t>
            </a:r>
            <a:r>
              <a:rPr lang="en-US" sz="1000" b="1" dirty="0" err="1" smtClean="0"/>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hiểu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của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d</a:t>
            </a:r>
            <a:r>
              <a:rPr lang="vi-VN" sz="2400" i="1" dirty="0" smtClean="0">
                <a:solidFill>
                  <a:srgbClr val="FF0000"/>
                </a:solidFill>
                <a:latin typeface="Cambria" panose="02040503050406030204" pitchFamily="18" charset="0"/>
                <a:ea typeface="Cambria" panose="02040503050406030204" pitchFamily="18" charset="0"/>
              </a:rPr>
              <a:t>ãy </a:t>
            </a:r>
            <a:r>
              <a:rPr lang="vi-VN" sz="2400" i="1" dirty="0">
                <a:solidFill>
                  <a:srgbClr val="FF0000"/>
                </a:solidFill>
                <a:latin typeface="Cambria" panose="02040503050406030204" pitchFamily="18" charset="0"/>
                <a:ea typeface="Cambria" panose="02040503050406030204" pitchFamily="18" charset="0"/>
              </a:rPr>
              <a:t>Trường Sơn gây hiệu ứng phơn tạo sự khác biệt về mùa mưa giữa 2 sườn </a:t>
            </a:r>
            <a:r>
              <a:rPr lang="vi-VN" sz="2400" i="1" dirty="0" smtClean="0">
                <a:solidFill>
                  <a:srgbClr val="FF0000"/>
                </a:solidFill>
                <a:latin typeface="Cambria" panose="02040503050406030204" pitchFamily="18" charset="0"/>
                <a:ea typeface="Cambria" panose="02040503050406030204" pitchFamily="18" charset="0"/>
              </a:rPr>
              <a:t>núi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nắng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đốt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ven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biển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Trung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mưa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Nguyên</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ven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miền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a:t>
            </a:r>
            <a:r>
              <a:rPr lang="nl-NL" sz="2400" b="1" dirty="0" smtClean="0">
                <a:latin typeface="Cambria" pitchFamily="18" charset="0"/>
                <a:ea typeface="Cambria" pitchFamily="18" charset="0"/>
              </a:rPr>
              <a:t>: </a:t>
            </a:r>
            <a:r>
              <a:rPr lang="nl-NL" sz="2400" dirty="0" smtClean="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a:t>
            </a:r>
            <a:r>
              <a:rPr lang="vi-VN" sz="2400" dirty="0" smtClean="0">
                <a:latin typeface="Cambria" pitchFamily="18" charset="0"/>
                <a:ea typeface="Cambria" pitchFamily="18" charset="0"/>
              </a:rPr>
              <a:t>Mã</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tạo</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sự</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phân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hóa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khí</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hậu</a:t>
            </a:r>
            <a:r>
              <a:rPr lang="en-US" sz="2400" dirty="0" smtClean="0">
                <a:latin typeface="Cambria" pitchFamily="18" charset="0"/>
                <a:ea typeface="Cambria" pitchFamily="18" charset="0"/>
              </a:rPr>
              <a:t> ở </a:t>
            </a:r>
            <a:r>
              <a:rPr lang="en-US" sz="2400" dirty="0" err="1" smtClean="0">
                <a:latin typeface="Cambria" pitchFamily="18" charset="0"/>
                <a:ea typeface="Cambria" pitchFamily="18" charset="0"/>
              </a:rPr>
              <a:t>nước</a:t>
            </a:r>
            <a:r>
              <a:rPr lang="en-US" sz="2400" dirty="0" smtClean="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dirty="0" smtClean="0">
                <a:solidFill>
                  <a:srgbClr val="00B050"/>
                </a:solidFill>
                <a:latin typeface="Cambria" panose="02040503050406030204" pitchFamily="18" charset="0"/>
                <a:ea typeface="Cambria" panose="02040503050406030204" pitchFamily="18" charset="0"/>
              </a:rPr>
              <a:t>: 5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những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hạn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chế</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địa hình đồi núi đối với khai thác kinh tế</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Cho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b="1" dirty="0" smtClean="0">
                <a:solidFill>
                  <a:srgbClr val="00B050"/>
                </a:solidFill>
                <a:latin typeface="Cambria" panose="02040503050406030204" pitchFamily="18" charset="0"/>
                <a:ea typeface="Cambria" panose="02040503050406030204" pitchFamily="18" charset="0"/>
              </a:rPr>
              <a:t>* NHÓM 3, 4: </a:t>
            </a:r>
            <a:r>
              <a:rPr lang="vi-VN" sz="2400" i="1" dirty="0" smtClean="0">
                <a:solidFill>
                  <a:srgbClr val="FF0000"/>
                </a:solidFill>
                <a:latin typeface="Cambria" panose="02040503050406030204" pitchFamily="18" charset="0"/>
                <a:ea typeface="Cambria" panose="02040503050406030204" pitchFamily="18" charset="0"/>
              </a:rPr>
              <a:t>Quan sát các hình ảnh và kênh chữ SGK, nêu những </a:t>
            </a:r>
            <a:r>
              <a:rPr lang="vi-VN" sz="2400" i="1" dirty="0">
                <a:solidFill>
                  <a:srgbClr val="FF0000"/>
                </a:solidFill>
                <a:latin typeface="Cambria" panose="02040503050406030204" pitchFamily="18" charset="0"/>
                <a:ea typeface="Cambria" panose="02040503050406030204" pitchFamily="18" charset="0"/>
              </a:rPr>
              <a:t>thế mạnh và hạn chế của </a:t>
            </a:r>
            <a:r>
              <a:rPr lang="vi-VN" sz="2400" i="1" dirty="0" smtClean="0">
                <a:solidFill>
                  <a:srgbClr val="FF0000"/>
                </a:solidFill>
                <a:latin typeface="Cambria" panose="02040503050406030204" pitchFamily="18" charset="0"/>
                <a:ea typeface="Cambria" panose="02040503050406030204" pitchFamily="18" charset="0"/>
              </a:rPr>
              <a:t>địa hình </a:t>
            </a:r>
            <a:r>
              <a:rPr lang="en-US" sz="2400" i="1" dirty="0" err="1" smtClean="0">
                <a:solidFill>
                  <a:srgbClr val="FF0000"/>
                </a:solidFill>
                <a:latin typeface="Cambria" panose="02040503050406030204" pitchFamily="18" charset="0"/>
                <a:ea typeface="Cambria" panose="02040503050406030204" pitchFamily="18" charset="0"/>
              </a:rPr>
              <a:t>đồng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bằng</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dirty="0" smtClean="0">
                <a:solidFill>
                  <a:srgbClr val="0099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smtClean="0">
                <a:solidFill>
                  <a:srgbClr val="FF0000"/>
                </a:solidFill>
                <a:latin typeface="Cambria" panose="02040503050406030204" pitchFamily="18" charset="0"/>
                <a:ea typeface="Cambria" panose="02040503050406030204" pitchFamily="18" charset="0"/>
              </a:rPr>
              <a:t>bờ</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biển</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a:t>
            </a:r>
            <a:r>
              <a:rPr lang="vi-VN" sz="2400" i="1" dirty="0">
                <a:solidFill>
                  <a:srgbClr val="FF0000"/>
                </a:solidFill>
                <a:latin typeface="Cambria" panose="02040503050406030204" pitchFamily="18" charset="0"/>
                <a:ea typeface="Cambria" panose="02040503050406030204" pitchFamily="18" charset="0"/>
              </a:rPr>
              <a:t>với khai thác kinh tế. Cho ví dụ</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phê</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Chăn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nuôi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bò</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sữa</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Lũ</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quét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lúa</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quả</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Ngập</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lụt</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màu</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smtClean="0">
                <a:solidFill>
                  <a:prstClr val="black"/>
                </a:solidFill>
                <a:latin typeface="Cambria" pitchFamily="18" charset="0"/>
                <a:ea typeface="Cambria" pitchFamily="18" charset="0"/>
              </a:rPr>
              <a:t>Du </a:t>
            </a:r>
            <a:r>
              <a:rPr lang="en-US" dirty="0" err="1" smtClean="0">
                <a:solidFill>
                  <a:prstClr val="black"/>
                </a:solidFill>
                <a:latin typeface="Cambria" pitchFamily="18" charset="0"/>
                <a:ea typeface="Cambria" pitchFamily="18" charset="0"/>
              </a:rPr>
              <a:t>lịch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Nha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Cảng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Hải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Bão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đổ</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bộ</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vào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Nẵng</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bờ</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Bình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núi</a:t>
            </a:r>
            <a:endParaRPr lang="en-US" sz="2000" b="1" kern="0" dirty="0" smtClean="0">
              <a:solidFill>
                <a:srgbClr val="009900"/>
              </a:solidFill>
              <a:latin typeface="Cambria" pitchFamily="18" charset="0"/>
              <a:ea typeface="Cambria" pitchFamily="18" charset="0"/>
            </a:endParaRPr>
          </a:p>
          <a:p>
            <a:pPr lvl="0" algn="just"/>
            <a:r>
              <a:rPr lang="en-US" sz="2000" b="1" kern="0" dirty="0" smtClean="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r>
              <a:rPr lang="vi-VN" sz="2000" kern="0" dirty="0" smtClean="0">
                <a:solidFill>
                  <a:prstClr val="black"/>
                </a:solidFill>
                <a:latin typeface="Cambria" pitchFamily="18" charset="0"/>
                <a:ea typeface="Cambria" pitchFamily="18" charset="0"/>
              </a:rPr>
              <a:t>.</a:t>
            </a:r>
            <a:endParaRPr lang="en-US" sz="2000" kern="0" dirty="0" smtClean="0">
              <a:solidFill>
                <a:prstClr val="black"/>
              </a:solidFill>
              <a:latin typeface="Cambria" pitchFamily="18" charset="0"/>
              <a:ea typeface="Cambria" pitchFamily="18" charset="0"/>
            </a:endParaRPr>
          </a:p>
          <a:p>
            <a:pPr lvl="0" algn="just"/>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Hạn</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chế</a:t>
            </a:r>
            <a:r>
              <a:rPr lang="en-US" sz="2000" b="1" dirty="0" smtClean="0">
                <a:latin typeface="Cambria" pitchFamily="18" charset="0"/>
                <a:ea typeface="Cambria" pitchFamily="18" charset="0"/>
              </a:rPr>
              <a:t>: </a:t>
            </a:r>
            <a:r>
              <a:rPr lang="vi-VN" sz="2000" dirty="0" smtClean="0">
                <a:latin typeface="Cambria" pitchFamily="18" charset="0"/>
                <a:ea typeface="Cambria" pitchFamily="18" charset="0"/>
              </a:rPr>
              <a:t>địa </a:t>
            </a:r>
            <a:r>
              <a:rPr lang="vi-VN" sz="2000" dirty="0">
                <a:latin typeface="Cambria" pitchFamily="18" charset="0"/>
                <a:ea typeface="Cambria" pitchFamily="18" charset="0"/>
              </a:rPr>
              <a:t>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đồng</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bằng</a:t>
            </a:r>
            <a:endParaRPr lang="en-US" sz="2000" b="1" kern="0" dirty="0" smtClean="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a:t>
            </a:r>
            <a:r>
              <a:rPr lang="vi-VN" sz="2000" kern="0" dirty="0" smtClean="0">
                <a:solidFill>
                  <a:prstClr val="black"/>
                </a:solidFill>
                <a:latin typeface="Cambria" pitchFamily="18" charset="0"/>
                <a:ea typeface="Cambria" pitchFamily="18" charset="0"/>
              </a:rPr>
              <a:t>nông</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nghiệp</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thủy</a:t>
            </a:r>
            <a:r>
              <a:rPr lang="en-US" sz="2000" kern="0" dirty="0" smtClean="0">
                <a:solidFill>
                  <a:prstClr val="black"/>
                </a:solidFill>
                <a:latin typeface="Cambria" pitchFamily="18" charset="0"/>
                <a:ea typeface="Cambria" pitchFamily="18" charset="0"/>
              </a:rPr>
              <a:t> </a:t>
            </a:r>
            <a:r>
              <a:rPr lang="vi-VN" sz="2000" kern="0" dirty="0" smtClean="0">
                <a:solidFill>
                  <a:prstClr val="black"/>
                </a:solidFill>
                <a:latin typeface="Cambria" pitchFamily="18" charset="0"/>
                <a:ea typeface="Cambria" pitchFamily="18" charset="0"/>
              </a:rPr>
              <a:t>sản</a:t>
            </a:r>
            <a:r>
              <a:rPr lang="vi-VN" sz="2000" kern="0" dirty="0">
                <a:solidFill>
                  <a:prstClr val="black"/>
                </a:solidFill>
                <a:latin typeface="Cambria" pitchFamily="18" charset="0"/>
                <a:ea typeface="Cambria" pitchFamily="18" charset="0"/>
              </a:rPr>
              <a:t>: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r>
              <a:rPr lang="vi-VN" sz="2000" kern="0" dirty="0" smtClean="0">
                <a:solidFill>
                  <a:prstClr val="black"/>
                </a:solidFill>
                <a:latin typeface="Cambria" pitchFamily="18" charset="0"/>
                <a:ea typeface="Cambria" pitchFamily="18" charset="0"/>
              </a:rPr>
              <a:t>.</a:t>
            </a:r>
            <a:endParaRPr lang="vi-VN" sz="2000"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Khai</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thác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kinh</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tế</a:t>
            </a:r>
            <a:r>
              <a:rPr lang="en-US" sz="2200" b="1" kern="0" dirty="0" smtClean="0">
                <a:solidFill>
                  <a:srgbClr val="009900"/>
                </a:solidFill>
                <a:latin typeface="Cambria" pitchFamily="18" charset="0"/>
                <a:ea typeface="Cambria" pitchFamily="18" charset="0"/>
              </a:rPr>
              <a:t> ở </a:t>
            </a:r>
            <a:r>
              <a:rPr lang="en-US" sz="2200" b="1" kern="0" dirty="0" err="1" smtClean="0">
                <a:solidFill>
                  <a:srgbClr val="009900"/>
                </a:solidFill>
                <a:latin typeface="Cambria" pitchFamily="18" charset="0"/>
                <a:ea typeface="Cambria" pitchFamily="18" charset="0"/>
              </a:rPr>
              <a:t>khu</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vực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vùng</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biển</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và</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thềm</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lục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địa</a:t>
            </a:r>
            <a:endParaRPr lang="en-US" sz="2200" b="1" kern="0" dirty="0" smtClean="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smtClean="0">
                <a:solidFill>
                  <a:srgbClr val="0D30DD"/>
                </a:solidFill>
                <a:latin typeface="Cambria" pitchFamily="18" charset="0"/>
                <a:ea typeface="Cambria" pitchFamily="18" charset="0"/>
              </a:rPr>
              <a:t>nước</a:t>
            </a:r>
            <a:r>
              <a:rPr lang="en-US" sz="2400" dirty="0" smtClean="0">
                <a:solidFill>
                  <a:srgbClr val="0D30DD"/>
                </a:solidFill>
                <a:latin typeface="Cambria" pitchFamily="18" charset="0"/>
                <a:ea typeface="Cambria" pitchFamily="18" charset="0"/>
              </a:rPr>
              <a:t> ta, </a:t>
            </a:r>
            <a:r>
              <a:rPr lang="en-US" sz="2400" dirty="0">
                <a:solidFill>
                  <a:srgbClr val="0D30DD"/>
                </a:solidFill>
                <a:latin typeface="Cambria" pitchFamily="18" charset="0"/>
                <a:ea typeface="Cambria" pitchFamily="18" charset="0"/>
              </a:rPr>
              <a:t>v</a:t>
            </a:r>
            <a:r>
              <a:rPr lang="vi-VN" sz="2400" dirty="0" smtClean="0">
                <a:solidFill>
                  <a:srgbClr val="0D30DD"/>
                </a:solidFill>
                <a:latin typeface="Cambria" pitchFamily="18" charset="0"/>
                <a:ea typeface="Cambria" pitchFamily="18" charset="0"/>
              </a:rPr>
              <a:t>ề </a:t>
            </a:r>
            <a:r>
              <a:rPr lang="vi-VN" sz="2400" dirty="0">
                <a:solidFill>
                  <a:srgbClr val="0D30DD"/>
                </a:solidFill>
                <a:latin typeface="Cambria" pitchFamily="18" charset="0"/>
                <a:ea typeface="Cambria" pitchFamily="18" charset="0"/>
              </a:rPr>
              <a:t>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a:t>
            </a:r>
            <a:r>
              <a:rPr lang="vi-VN" sz="2400" dirty="0" smtClean="0">
                <a:solidFill>
                  <a:srgbClr val="0D30DD"/>
                </a:solidFill>
                <a:latin typeface="Cambria" pitchFamily="18" charset="0"/>
                <a:ea typeface="Cambria" pitchFamily="18" charset="0"/>
              </a:rPr>
              <a:t>vào </a:t>
            </a:r>
            <a:r>
              <a:rPr lang="vi-VN" sz="2400" dirty="0">
                <a:solidFill>
                  <a:srgbClr val="0D30DD"/>
                </a:solidFill>
                <a:latin typeface="Cambria" pitchFamily="18" charset="0"/>
                <a:ea typeface="Cambria" pitchFamily="18" charset="0"/>
              </a:rPr>
              <a:t>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mtClean="0">
                <a:solidFill>
                  <a:srgbClr val="F11BAA"/>
                </a:solidFill>
                <a:latin typeface="Times New Roman" panose="02020603050405020304" pitchFamily="18" charset="0"/>
                <a:cs typeface="Times New Roman" panose="02020603050405020304" pitchFamily="18" charset="0"/>
              </a:rPr>
              <a:t>KIỂM TRA 15 PHÚT</a:t>
            </a:r>
            <a:endParaRPr lang="en-US" b="1">
              <a:solidFill>
                <a:srgbClr val="F11BAA"/>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600200"/>
            <a:ext cx="8534400" cy="4525963"/>
          </a:xfrm>
        </p:spPr>
        <p:txBody>
          <a:bodyPr/>
          <a:lstStyle/>
          <a:p>
            <a:pPr marL="0" indent="0">
              <a:buNone/>
            </a:pPr>
            <a:endParaRPr lang="en-GB" b="1" smtClean="0">
              <a:solidFill>
                <a:srgbClr val="0070C0"/>
              </a:solidFill>
            </a:endParaRPr>
          </a:p>
          <a:p>
            <a:pPr marL="0" indent="0">
              <a:buNone/>
            </a:pPr>
            <a:r>
              <a:rPr lang="en-GB" b="1" smtClean="0">
                <a:solidFill>
                  <a:srgbClr val="002060"/>
                </a:solidFill>
              </a:rPr>
              <a:t>Câu </a:t>
            </a:r>
            <a:r>
              <a:rPr lang="en-GB" b="1">
                <a:solidFill>
                  <a:srgbClr val="002060"/>
                </a:solidFill>
              </a:rPr>
              <a:t>1</a:t>
            </a:r>
            <a:r>
              <a:rPr lang="en-GB">
                <a:solidFill>
                  <a:srgbClr val="002060"/>
                </a:solidFill>
              </a:rPr>
              <a:t>: Vẽ mô hình trái đất, đường kinh tuyến gốc, vĩ tuyến gốc, đường </a:t>
            </a:r>
            <a:r>
              <a:rPr lang="en-GB">
                <a:solidFill>
                  <a:srgbClr val="002060"/>
                </a:solidFill>
              </a:rPr>
              <a:t>chí </a:t>
            </a:r>
            <a:r>
              <a:rPr lang="en-GB" smtClean="0">
                <a:solidFill>
                  <a:srgbClr val="002060"/>
                </a:solidFill>
              </a:rPr>
              <a:t>tuyến</a:t>
            </a:r>
            <a:r>
              <a:rPr lang="en-GB">
                <a:solidFill>
                  <a:srgbClr val="002060"/>
                </a:solidFill>
              </a:rPr>
              <a:t> Bắc, Nam</a:t>
            </a:r>
            <a:r>
              <a:rPr lang="en-GB" smtClean="0">
                <a:solidFill>
                  <a:srgbClr val="002060"/>
                </a:solidFill>
              </a:rPr>
              <a:t> </a:t>
            </a:r>
            <a:r>
              <a:rPr lang="en-GB">
                <a:solidFill>
                  <a:srgbClr val="002060"/>
                </a:solidFill>
              </a:rPr>
              <a:t>và 2 vòng cực Bắc, </a:t>
            </a:r>
            <a:r>
              <a:rPr lang="en-GB">
                <a:solidFill>
                  <a:srgbClr val="002060"/>
                </a:solidFill>
              </a:rPr>
              <a:t>Nam</a:t>
            </a:r>
            <a:r>
              <a:rPr lang="en-GB" smtClean="0">
                <a:solidFill>
                  <a:srgbClr val="002060"/>
                </a:solidFill>
              </a:rPr>
              <a:t>. Các vòng cực là giới hạn của khu vực có đặc điểm gì?</a:t>
            </a:r>
          </a:p>
          <a:p>
            <a:pPr marL="0" indent="0">
              <a:buNone/>
            </a:pPr>
            <a:endParaRPr lang="en-US">
              <a:solidFill>
                <a:srgbClr val="002060"/>
              </a:solidFill>
            </a:endParaRPr>
          </a:p>
          <a:p>
            <a:pPr marL="0" indent="0">
              <a:buNone/>
            </a:pPr>
            <a:r>
              <a:rPr lang="en-GB" b="1">
                <a:solidFill>
                  <a:srgbClr val="002060"/>
                </a:solidFill>
              </a:rPr>
              <a:t>Câu 2</a:t>
            </a:r>
            <a:r>
              <a:rPr lang="en-GB" b="1">
                <a:solidFill>
                  <a:srgbClr val="002060"/>
                </a:solidFill>
              </a:rPr>
              <a:t>:</a:t>
            </a:r>
            <a:r>
              <a:rPr lang="en-GB">
                <a:solidFill>
                  <a:srgbClr val="002060"/>
                </a:solidFill>
              </a:rPr>
              <a:t> </a:t>
            </a:r>
            <a:r>
              <a:rPr lang="en-GB" smtClean="0">
                <a:solidFill>
                  <a:srgbClr val="002060"/>
                </a:solidFill>
              </a:rPr>
              <a:t>Giải thích </a:t>
            </a:r>
            <a:r>
              <a:rPr lang="en-GB">
                <a:solidFill>
                  <a:srgbClr val="002060"/>
                </a:solidFill>
              </a:rPr>
              <a:t>sự </a:t>
            </a:r>
            <a:r>
              <a:rPr lang="en-GB">
                <a:solidFill>
                  <a:srgbClr val="002060"/>
                </a:solidFill>
              </a:rPr>
              <a:t>khác </a:t>
            </a:r>
            <a:r>
              <a:rPr lang="en-GB" smtClean="0">
                <a:solidFill>
                  <a:srgbClr val="002060"/>
                </a:solidFill>
              </a:rPr>
              <a:t>nhau </a:t>
            </a:r>
            <a:r>
              <a:rPr lang="en-GB">
                <a:solidFill>
                  <a:srgbClr val="002060"/>
                </a:solidFill>
              </a:rPr>
              <a:t>khí hậu </a:t>
            </a:r>
            <a:r>
              <a:rPr lang="en-GB">
                <a:solidFill>
                  <a:srgbClr val="002060"/>
                </a:solidFill>
              </a:rPr>
              <a:t>giữa </a:t>
            </a:r>
            <a:r>
              <a:rPr lang="en-GB" smtClean="0">
                <a:solidFill>
                  <a:srgbClr val="002060"/>
                </a:solidFill>
              </a:rPr>
              <a:t>2 sườn phía Đông và phía Tây của dãy Trường Sơn ?</a:t>
            </a:r>
            <a:endParaRPr lang="en-US">
              <a:solidFill>
                <a:srgbClr val="002060"/>
              </a:solidFill>
            </a:endParaRPr>
          </a:p>
          <a:p>
            <a:endParaRPr lang="en-US"/>
          </a:p>
        </p:txBody>
      </p:sp>
    </p:spTree>
    <p:extLst>
      <p:ext uri="{BB962C8B-B14F-4D97-AF65-F5344CB8AC3E}">
        <p14:creationId xmlns:p14="http://schemas.microsoft.com/office/powerpoint/2010/main" val="1231658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s</a:t>
            </a:r>
            <a:r>
              <a:rPr lang="vi-VN" sz="2000" i="1" dirty="0" smtClean="0">
                <a:solidFill>
                  <a:srgbClr val="FF0000"/>
                </a:solidFill>
                <a:latin typeface="Cambria" panose="02040503050406030204" pitchFamily="18" charset="0"/>
                <a:ea typeface="Cambria" panose="02040503050406030204" pitchFamily="18" charset="0"/>
              </a:rPr>
              <a:t>o </a:t>
            </a:r>
            <a:r>
              <a:rPr lang="vi-VN" sz="2000" i="1" dirty="0">
                <a:solidFill>
                  <a:srgbClr val="FF0000"/>
                </a:solidFill>
                <a:latin typeface="Cambria" panose="02040503050406030204" pitchFamily="18" charset="0"/>
                <a:ea typeface="Cambria" panose="02040503050406030204" pitchFamily="18" charset="0"/>
              </a:rPr>
              <a:t>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smtClean="0">
                <a:solidFill>
                  <a:srgbClr val="FF0000"/>
                </a:solidFill>
                <a:latin typeface="Cambria" panose="02040503050406030204" pitchFamily="18" charset="0"/>
                <a:ea typeface="Cambria" panose="02040503050406030204" pitchFamily="18" charset="0"/>
              </a:rPr>
              <a:t>T</a:t>
            </a:r>
            <a:r>
              <a:rPr lang="vi-VN" sz="2100" i="1" dirty="0" smtClean="0">
                <a:solidFill>
                  <a:srgbClr val="FF0000"/>
                </a:solidFill>
                <a:latin typeface="Cambria" panose="02040503050406030204" pitchFamily="18" charset="0"/>
                <a:ea typeface="Cambria" panose="02040503050406030204" pitchFamily="18" charset="0"/>
              </a:rPr>
              <a:t>ìm </a:t>
            </a:r>
            <a:r>
              <a:rPr lang="vi-VN" sz="2100" i="1" dirty="0">
                <a:solidFill>
                  <a:srgbClr val="FF0000"/>
                </a:solidFill>
                <a:latin typeface="Cambria" panose="02040503050406030204" pitchFamily="18" charset="0"/>
                <a:ea typeface="Cambria" panose="02040503050406030204" pitchFamily="18" charset="0"/>
              </a:rPr>
              <a:t>hiểu ảnh hưởng của các dạng địa hình của địa phương </a:t>
            </a:r>
            <a:r>
              <a:rPr lang="vi-VN" sz="2100" i="1" dirty="0" smtClean="0">
                <a:solidFill>
                  <a:srgbClr val="FF0000"/>
                </a:solidFill>
                <a:latin typeface="Cambria" panose="02040503050406030204" pitchFamily="18" charset="0"/>
                <a:ea typeface="Cambria" panose="02040503050406030204" pitchFamily="18" charset="0"/>
              </a:rPr>
              <a:t>đến </a:t>
            </a:r>
            <a:r>
              <a:rPr lang="vi-VN" sz="2100" i="1" dirty="0">
                <a:solidFill>
                  <a:srgbClr val="FF0000"/>
                </a:solidFill>
                <a:latin typeface="Cambria" panose="02040503050406030204" pitchFamily="18" charset="0"/>
                <a:ea typeface="Cambria" panose="02040503050406030204" pitchFamily="18" charset="0"/>
              </a:rPr>
              <a:t>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CHUNG CỦA ĐỊA HÌNH</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chemeClr val="tx1">
                    <a:lumMod val="95000"/>
                    <a:lumOff val="5000"/>
                  </a:schemeClr>
                </a:solidFill>
                <a:latin typeface="Cambria" panose="02040503050406030204" pitchFamily="18" charset="0"/>
                <a:ea typeface="Cambria" panose="02040503050406030204" pitchFamily="18" charset="0"/>
              </a:rPr>
              <a:t>Quan</a:t>
            </a:r>
            <a:r>
              <a:rPr lang="en-US" sz="24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i="1" dirty="0" err="1">
                <a:solidFill>
                  <a:schemeClr val="tx1">
                    <a:lumMod val="95000"/>
                    <a:lumOff val="5000"/>
                  </a:schemeClr>
                </a:solidFill>
                <a:latin typeface="Cambria" panose="02040503050406030204" pitchFamily="18" charset="0"/>
                <a:ea typeface="Cambria" panose="02040503050406030204" pitchFamily="18" charset="0"/>
              </a:rPr>
              <a:t>sát</a:t>
            </a:r>
            <a:r>
              <a:rPr lang="en-US" sz="2400" i="1" dirty="0">
                <a:solidFill>
                  <a:schemeClr val="tx1">
                    <a:lumMod val="95000"/>
                    <a:lumOff val="5000"/>
                  </a:schemeClr>
                </a:solidFill>
                <a:latin typeface="Cambria" panose="02040503050406030204" pitchFamily="18" charset="0"/>
                <a:ea typeface="Cambria" panose="02040503050406030204" pitchFamily="18" charset="0"/>
              </a:rPr>
              <a:t> </a:t>
            </a:r>
            <a:r>
              <a:rPr lang="en-US" sz="2400" i="1" dirty="0" err="1" smtClean="0">
                <a:solidFill>
                  <a:schemeClr val="tx1">
                    <a:lumMod val="95000"/>
                    <a:lumOff val="5000"/>
                  </a:schemeClr>
                </a:solidFill>
                <a:latin typeface="Cambria" panose="02040503050406030204" pitchFamily="18" charset="0"/>
                <a:ea typeface="Cambria" panose="02040503050406030204" pitchFamily="18" charset="0"/>
              </a:rPr>
              <a:t>hình</a:t>
            </a:r>
            <a:r>
              <a:rPr lang="en-US" sz="2400" i="1" dirty="0" smtClean="0">
                <a:solidFill>
                  <a:schemeClr val="tx1">
                    <a:lumMod val="95000"/>
                    <a:lumOff val="5000"/>
                  </a:schemeClr>
                </a:solidFill>
                <a:latin typeface="Cambria" panose="02040503050406030204" pitchFamily="18" charset="0"/>
                <a:ea typeface="Cambria" panose="02040503050406030204" pitchFamily="18" charset="0"/>
              </a:rPr>
              <a:t> 1 </a:t>
            </a:r>
            <a:r>
              <a:rPr lang="en-US" sz="2400" i="1" dirty="0" err="1" smtClean="0">
                <a:solidFill>
                  <a:schemeClr val="tx1">
                    <a:lumMod val="95000"/>
                    <a:lumOff val="5000"/>
                  </a:schemeClr>
                </a:solidFill>
                <a:latin typeface="Cambria" panose="02040503050406030204" pitchFamily="18" charset="0"/>
                <a:ea typeface="Cambria" panose="02040503050406030204" pitchFamily="18" charset="0"/>
              </a:rPr>
              <a:t>và</a:t>
            </a:r>
            <a:r>
              <a:rPr lang="en-US" sz="24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i="1" dirty="0" err="1" smtClean="0">
                <a:solidFill>
                  <a:schemeClr val="tx1">
                    <a:lumMod val="95000"/>
                    <a:lumOff val="5000"/>
                  </a:schemeClr>
                </a:solidFill>
                <a:latin typeface="Cambria" panose="02040503050406030204" pitchFamily="18" charset="0"/>
                <a:ea typeface="Cambria" panose="02040503050406030204" pitchFamily="18" charset="0"/>
              </a:rPr>
              <a:t>kênh</a:t>
            </a:r>
            <a:r>
              <a:rPr lang="en-US" sz="24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i="1" dirty="0" err="1" smtClean="0">
                <a:solidFill>
                  <a:schemeClr val="tx1">
                    <a:lumMod val="95000"/>
                    <a:lumOff val="5000"/>
                  </a:schemeClr>
                </a:solidFill>
                <a:latin typeface="Cambria" panose="02040503050406030204" pitchFamily="18" charset="0"/>
                <a:ea typeface="Cambria" panose="02040503050406030204" pitchFamily="18" charset="0"/>
              </a:rPr>
              <a:t>chữ</a:t>
            </a:r>
            <a:r>
              <a:rPr lang="en-US" sz="2400" i="1" dirty="0" smtClean="0">
                <a:solidFill>
                  <a:schemeClr val="tx1">
                    <a:lumMod val="95000"/>
                    <a:lumOff val="5000"/>
                  </a:schemeClr>
                </a:solidFill>
                <a:latin typeface="Cambria" panose="02040503050406030204" pitchFamily="18" charset="0"/>
                <a:ea typeface="Cambria" panose="02040503050406030204" pitchFamily="18" charset="0"/>
              </a:rPr>
              <a:t> SGK, </a:t>
            </a:r>
            <a:r>
              <a:rPr lang="en-US" sz="2400" i="1" dirty="0" err="1" smtClean="0">
                <a:solidFill>
                  <a:schemeClr val="tx1">
                    <a:lumMod val="95000"/>
                    <a:lumOff val="5000"/>
                  </a:schemeClr>
                </a:solidFill>
                <a:latin typeface="Cambria" panose="02040503050406030204" pitchFamily="18" charset="0"/>
                <a:ea typeface="Cambria" panose="02040503050406030204" pitchFamily="18" charset="0"/>
              </a:rPr>
              <a:t>cho</a:t>
            </a:r>
            <a:r>
              <a:rPr lang="en-US" sz="24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i="1" dirty="0" err="1" smtClean="0">
                <a:solidFill>
                  <a:schemeClr val="tx1">
                    <a:lumMod val="95000"/>
                    <a:lumOff val="5000"/>
                  </a:schemeClr>
                </a:solidFill>
                <a:latin typeface="Cambria" panose="02040503050406030204" pitchFamily="18" charset="0"/>
                <a:ea typeface="Cambria" panose="02040503050406030204" pitchFamily="18" charset="0"/>
              </a:rPr>
              <a:t>biết</a:t>
            </a:r>
            <a:r>
              <a:rPr lang="en-US" sz="2400" i="1" dirty="0" smtClean="0">
                <a:solidFill>
                  <a:schemeClr val="tx1">
                    <a:lumMod val="95000"/>
                    <a:lumOff val="5000"/>
                  </a:schemeClr>
                </a:solidFill>
                <a:latin typeface="Cambria" panose="02040503050406030204" pitchFamily="18" charset="0"/>
                <a:ea typeface="Cambria" panose="02040503050406030204" pitchFamily="18" charset="0"/>
              </a:rPr>
              <a:t> đ</a:t>
            </a:r>
            <a:r>
              <a:rPr lang="vi-VN" sz="2400" i="1" dirty="0" smtClean="0">
                <a:solidFill>
                  <a:schemeClr val="tx1">
                    <a:lumMod val="95000"/>
                    <a:lumOff val="5000"/>
                  </a:schemeClr>
                </a:solidFill>
                <a:latin typeface="Cambria" panose="02040503050406030204" pitchFamily="18" charset="0"/>
                <a:ea typeface="Cambria" panose="02040503050406030204" pitchFamily="18" charset="0"/>
              </a:rPr>
              <a:t>ịa </a:t>
            </a:r>
            <a:r>
              <a:rPr lang="vi-VN" sz="2400" i="1" dirty="0">
                <a:solidFill>
                  <a:schemeClr val="tx1">
                    <a:lumMod val="95000"/>
                    <a:lumOff val="5000"/>
                  </a:schemeClr>
                </a:solidFill>
                <a:latin typeface="Cambria" panose="02040503050406030204" pitchFamily="18" charset="0"/>
                <a:ea typeface="Cambria" panose="02040503050406030204" pitchFamily="18" charset="0"/>
              </a:rPr>
              <a:t>hình đồi núi chiếm bao nhiêu? Đồi núi thấp dưới 1000m chiến bao </a:t>
            </a:r>
            <a:r>
              <a:rPr lang="vi-VN" sz="2400" i="1" dirty="0" smtClean="0">
                <a:solidFill>
                  <a:schemeClr val="tx1">
                    <a:lumMod val="95000"/>
                    <a:lumOff val="5000"/>
                  </a:schemeClr>
                </a:solidFill>
                <a:latin typeface="Cambria" panose="02040503050406030204" pitchFamily="18" charset="0"/>
                <a:ea typeface="Cambria" panose="02040503050406030204" pitchFamily="18" charset="0"/>
              </a:rPr>
              <a:t>nhiêu</a:t>
            </a:r>
            <a:r>
              <a:rPr lang="en-US" sz="2400" i="1" dirty="0" smtClean="0">
                <a:solidFill>
                  <a:schemeClr val="tx1">
                    <a:lumMod val="95000"/>
                    <a:lumOff val="5000"/>
                  </a:schemeClr>
                </a:solidFill>
                <a:latin typeface="Cambria" panose="02040503050406030204" pitchFamily="18" charset="0"/>
                <a:ea typeface="Cambria" panose="02040503050406030204" pitchFamily="18" charset="0"/>
              </a:rPr>
              <a:t> </a:t>
            </a:r>
            <a:r>
              <a:rPr lang="vi-VN" sz="2400" i="1" dirty="0" smtClean="0">
                <a:solidFill>
                  <a:schemeClr val="tx1">
                    <a:lumMod val="95000"/>
                    <a:lumOff val="5000"/>
                  </a:schemeClr>
                </a:solidFill>
                <a:latin typeface="Cambria" panose="02040503050406030204" pitchFamily="18" charset="0"/>
                <a:ea typeface="Cambria" panose="02040503050406030204" pitchFamily="18" charset="0"/>
              </a:rPr>
              <a:t>diện </a:t>
            </a:r>
            <a:r>
              <a:rPr lang="vi-VN" sz="2400" i="1" dirty="0">
                <a:solidFill>
                  <a:schemeClr val="tx1">
                    <a:lumMod val="95000"/>
                    <a:lumOff val="5000"/>
                  </a:schemeClr>
                </a:solidFill>
                <a:latin typeface="Cambria" panose="02040503050406030204" pitchFamily="18" charset="0"/>
                <a:ea typeface="Cambria" panose="02040503050406030204" pitchFamily="18" charset="0"/>
              </a:rPr>
              <a:t>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Đồi núi chiếm 3/4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Trong đó đồi núi thấp dưới </a:t>
            </a:r>
            <a:r>
              <a:rPr lang="vi-VN" sz="2400" smtClean="0">
                <a:latin typeface="Cambria" pitchFamily="18" charset="0"/>
                <a:ea typeface="Cambria" pitchFamily="18" charset="0"/>
                <a:cs typeface="Times New Roman"/>
              </a:rPr>
              <a:t>1000m chiế</a:t>
            </a:r>
            <a:r>
              <a:rPr lang="en-GB" sz="2400" smtClean="0">
                <a:latin typeface="Cambria" pitchFamily="18" charset="0"/>
                <a:ea typeface="Cambria" pitchFamily="18" charset="0"/>
                <a:cs typeface="Times New Roman"/>
              </a:rPr>
              <a:t>m</a:t>
            </a:r>
            <a:r>
              <a:rPr lang="vi-VN" sz="240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85%</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diện tích lãnh thổ</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Quan</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sát</a:t>
            </a:r>
            <a:r>
              <a:rPr lang="en-US" sz="2100" i="1" dirty="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hình</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1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và</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kênh</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chữ</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SGK,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cho</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biết</a:t>
            </a:r>
            <a:r>
              <a:rPr lang="en-US" sz="2100" i="1" dirty="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núi</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cao</a:t>
            </a:r>
            <a:r>
              <a:rPr lang="en-US" sz="2100" i="1" dirty="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trên</a:t>
            </a:r>
            <a:r>
              <a:rPr lang="en-US" sz="2100" i="1" dirty="0">
                <a:solidFill>
                  <a:schemeClr val="tx1">
                    <a:lumMod val="95000"/>
                    <a:lumOff val="5000"/>
                  </a:schemeClr>
                </a:solidFill>
                <a:latin typeface="Cambria" panose="02040503050406030204" pitchFamily="18" charset="0"/>
                <a:ea typeface="Cambria" panose="02040503050406030204" pitchFamily="18" charset="0"/>
              </a:rPr>
              <a:t> 2000m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chiếm</a:t>
            </a:r>
            <a:r>
              <a:rPr lang="en-US" sz="2100" i="1" dirty="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bao</a:t>
            </a:r>
            <a:r>
              <a:rPr lang="en-US" sz="2100" i="1" dirty="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nhiêu</a:t>
            </a:r>
            <a:r>
              <a:rPr lang="en-US" sz="2100" i="1" dirty="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diện</a:t>
            </a:r>
            <a:r>
              <a:rPr lang="en-US" sz="2100" i="1" dirty="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tích</a:t>
            </a:r>
            <a:r>
              <a:rPr lang="en-US" sz="2100" i="1" dirty="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lãnh</a:t>
            </a:r>
            <a:r>
              <a:rPr lang="en-US" sz="2100" i="1" dirty="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a:solidFill>
                  <a:schemeClr val="tx1">
                    <a:lumMod val="95000"/>
                    <a:lumOff val="5000"/>
                  </a:schemeClr>
                </a:solidFill>
                <a:latin typeface="Cambria" panose="02040503050406030204" pitchFamily="18" charset="0"/>
                <a:ea typeface="Cambria" panose="02040503050406030204" pitchFamily="18" charset="0"/>
              </a:rPr>
              <a:t>thổ</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Xác</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định</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một</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số</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đỉnh</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núi</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cao</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trên</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2000m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trên</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bản</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2100" i="1" dirty="0" err="1" smtClean="0">
                <a:solidFill>
                  <a:schemeClr val="tx1">
                    <a:lumMod val="95000"/>
                    <a:lumOff val="5000"/>
                  </a:schemeClr>
                </a:solidFill>
                <a:latin typeface="Cambria" panose="02040503050406030204" pitchFamily="18" charset="0"/>
                <a:ea typeface="Cambria" panose="02040503050406030204" pitchFamily="18" charset="0"/>
              </a:rPr>
              <a:t>đồ</a:t>
            </a:r>
            <a:r>
              <a:rPr lang="en-US" sz="2100" i="1" dirty="0" smtClean="0">
                <a:solidFill>
                  <a:schemeClr val="tx1">
                    <a:lumMod val="95000"/>
                    <a:lumOff val="5000"/>
                  </a:schemeClr>
                </a:solidFill>
                <a:latin typeface="Cambria" panose="02040503050406030204" pitchFamily="18" charset="0"/>
                <a:ea typeface="Cambria" panose="02040503050406030204" pitchFamily="18" charset="0"/>
              </a:rPr>
              <a:t>.</a:t>
            </a:r>
            <a:endParaRPr lang="vi-VN" sz="2100" i="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cs typeface="Times New Roman"/>
              </a:rPr>
              <a:t> -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thổ</a:t>
            </a:r>
            <a:r>
              <a:rPr lang="en-US" sz="2100" dirty="0" smtClean="0">
                <a:latin typeface="Cambria" pitchFamily="18" charset="0"/>
                <a:ea typeface="Cambria" pitchFamily="18" charset="0"/>
                <a:cs typeface="Times New Roman"/>
              </a:rPr>
              <a:t>.</a:t>
            </a:r>
          </a:p>
          <a:p>
            <a:pPr algn="just">
              <a:spcBef>
                <a:spcPts val="600"/>
              </a:spcBef>
              <a:spcAft>
                <a:spcPts val="0"/>
              </a:spcAft>
            </a:pPr>
            <a:r>
              <a:rPr lang="en-US" sz="2100" dirty="0" smtClean="0">
                <a:latin typeface="Cambria" pitchFamily="18" charset="0"/>
                <a:ea typeface="Cambria" pitchFamily="18" charset="0"/>
                <a:cs typeface="Times New Roman"/>
              </a:rPr>
              <a:t> </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Một</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số</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đỉnh</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cao</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trên</a:t>
            </a:r>
            <a:r>
              <a:rPr lang="en-US" sz="2100" dirty="0" smtClean="0">
                <a:latin typeface="Cambria" pitchFamily="18" charset="0"/>
                <a:ea typeface="Cambria" pitchFamily="18" charset="0"/>
                <a:cs typeface="Times New Roman"/>
              </a:rPr>
              <a:t> 2000m: </a:t>
            </a:r>
            <a:r>
              <a:rPr lang="en-US" sz="2100" dirty="0" err="1" smtClean="0">
                <a:latin typeface="Cambria" pitchFamily="18" charset="0"/>
                <a:ea typeface="Cambria" pitchFamily="18" charset="0"/>
                <a:cs typeface="Times New Roman"/>
              </a:rPr>
              <a:t>Phan</a:t>
            </a:r>
            <a:r>
              <a:rPr lang="en-US" sz="2100" dirty="0" smtClean="0">
                <a:latin typeface="Cambria" pitchFamily="18" charset="0"/>
                <a:ea typeface="Cambria" pitchFamily="18" charset="0"/>
                <a:cs typeface="Times New Roman"/>
              </a:rPr>
              <a:t>-xi-</a:t>
            </a:r>
            <a:r>
              <a:rPr lang="en-US" sz="2100" dirty="0" err="1" smtClean="0">
                <a:latin typeface="Cambria" pitchFamily="18" charset="0"/>
                <a:ea typeface="Cambria" pitchFamily="18" charset="0"/>
                <a:cs typeface="Times New Roman"/>
              </a:rPr>
              <a:t>păng</a:t>
            </a:r>
            <a:r>
              <a:rPr lang="en-US" sz="2100" dirty="0" smtClean="0">
                <a:latin typeface="Cambria" pitchFamily="18" charset="0"/>
                <a:ea typeface="Cambria" pitchFamily="18" charset="0"/>
                <a:cs typeface="Times New Roman"/>
              </a:rPr>
              <a:t> 3147m, </a:t>
            </a:r>
            <a:r>
              <a:rPr lang="en-US" sz="2100" dirty="0" err="1" smtClean="0">
                <a:latin typeface="Cambria" pitchFamily="18" charset="0"/>
                <a:ea typeface="Cambria" pitchFamily="18" charset="0"/>
                <a:cs typeface="Times New Roman"/>
              </a:rPr>
              <a:t>Phu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Luông</a:t>
            </a:r>
            <a:r>
              <a:rPr lang="en-US" sz="2100" dirty="0" smtClean="0">
                <a:latin typeface="Cambria" pitchFamily="18" charset="0"/>
                <a:ea typeface="Cambria" pitchFamily="18" charset="0"/>
                <a:cs typeface="Times New Roman"/>
              </a:rPr>
              <a:t> 2985m, </a:t>
            </a:r>
            <a:r>
              <a:rPr lang="en-US" sz="2100" dirty="0" err="1" smtClean="0">
                <a:latin typeface="Cambria" pitchFamily="18" charset="0"/>
                <a:ea typeface="Cambria" pitchFamily="18" charset="0"/>
                <a:cs typeface="Times New Roman"/>
              </a:rPr>
              <a:t>Pu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a:t>
            </a:r>
            <a:r>
              <a:rPr lang="en-US" sz="2100" dirty="0" smtClean="0">
                <a:latin typeface="Cambria" pitchFamily="18" charset="0"/>
                <a:ea typeface="Cambria" pitchFamily="18" charset="0"/>
                <a:cs typeface="Times New Roman"/>
              </a:rPr>
              <a:t>Lai </a:t>
            </a:r>
            <a:r>
              <a:rPr lang="en-US" sz="2100" dirty="0" err="1" smtClean="0">
                <a:latin typeface="Cambria" pitchFamily="18" charset="0"/>
                <a:ea typeface="Cambria" pitchFamily="18" charset="0"/>
                <a:cs typeface="Times New Roman"/>
              </a:rPr>
              <a:t>Leng</a:t>
            </a:r>
            <a:r>
              <a:rPr lang="en-US" sz="2100" dirty="0" smtClean="0">
                <a:latin typeface="Cambria" pitchFamily="18" charset="0"/>
                <a:ea typeface="Cambria" pitchFamily="18" charset="0"/>
                <a:cs typeface="Times New Roman"/>
              </a:rPr>
              <a:t> 2711m, </a:t>
            </a:r>
            <a:r>
              <a:rPr lang="en-US" sz="2100" dirty="0" err="1" smtClean="0">
                <a:latin typeface="Cambria" pitchFamily="18" charset="0"/>
                <a:ea typeface="Cambria" pitchFamily="18" charset="0"/>
                <a:cs typeface="Times New Roman"/>
              </a:rPr>
              <a:t>Ngọc</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Linh</a:t>
            </a:r>
            <a:r>
              <a:rPr lang="en-US" sz="2100" dirty="0" smtClean="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Phan</a:t>
            </a:r>
            <a:r>
              <a:rPr lang="en-US" sz="1000" b="1" dirty="0" smtClean="0">
                <a:effectLst/>
              </a:rPr>
              <a:t>-xi-</a:t>
            </a:r>
            <a:r>
              <a:rPr lang="en-US" sz="1000" b="1" dirty="0" err="1" smtClean="0">
                <a:effectLst/>
              </a:rPr>
              <a:t>păng</a:t>
            </a:r>
            <a:r>
              <a:rPr lang="en-US" sz="1000" b="1" dirty="0"/>
              <a:t> </a:t>
            </a:r>
            <a:r>
              <a:rPr lang="en-US" sz="1000" b="1" dirty="0" smtClean="0"/>
              <a:t>(</a:t>
            </a:r>
            <a:r>
              <a:rPr lang="en-US" sz="1000" b="1" dirty="0" smtClean="0">
                <a:effectLst/>
              </a:rPr>
              <a:t>3147m)</a:t>
            </a:r>
            <a:endParaRPr lang="en-US" sz="1000" b="1" dirty="0">
              <a:effectLst/>
            </a:endParaRP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smtClean="0"/>
              <a:t> (</a:t>
            </a:r>
            <a:r>
              <a:rPr lang="en-US" sz="1000" b="1" dirty="0" smtClean="0">
                <a:effectLst/>
              </a:rPr>
              <a:t>2711m)</a:t>
            </a:r>
            <a:endParaRPr lang="en-US" sz="1000" b="1" dirty="0">
              <a:effectLst/>
            </a:endParaRP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Phu</a:t>
            </a:r>
            <a:r>
              <a:rPr lang="en-US" sz="1000" b="1" dirty="0" smtClean="0"/>
              <a:t> </a:t>
            </a:r>
            <a:r>
              <a:rPr lang="en-US" sz="1000" b="1" dirty="0" err="1" smtClean="0"/>
              <a:t>Luông</a:t>
            </a:r>
            <a:r>
              <a:rPr lang="en-US" sz="1000" b="1" dirty="0" smtClean="0"/>
              <a:t> (</a:t>
            </a:r>
            <a:r>
              <a:rPr lang="en-US" sz="1000" b="1" dirty="0" smtClean="0">
                <a:effectLst/>
              </a:rPr>
              <a:t>2985m)</a:t>
            </a:r>
            <a:endParaRPr lang="en-US" sz="1000" b="1" dirty="0">
              <a:effectLst/>
            </a:endParaRP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Ngọc</a:t>
            </a:r>
            <a:r>
              <a:rPr lang="en-US" sz="1000" b="1" dirty="0" smtClean="0"/>
              <a:t> </a:t>
            </a:r>
            <a:r>
              <a:rPr lang="en-US" sz="1000" b="1" dirty="0" err="1" smtClean="0"/>
              <a:t>Linh</a:t>
            </a:r>
            <a:r>
              <a:rPr lang="en-US" sz="1000" b="1" dirty="0" smtClean="0"/>
              <a:t> (</a:t>
            </a:r>
            <a:r>
              <a:rPr lang="en-US" sz="1000" b="1" dirty="0" smtClean="0">
                <a:effectLst/>
              </a:rPr>
              <a:t>2598m)</a:t>
            </a:r>
            <a:endParaRPr lang="en-US" sz="1000" b="1" dirty="0">
              <a:effectLst/>
            </a:endParaRP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Ngọc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Phan</a:t>
            </a:r>
            <a:r>
              <a:rPr lang="en-US" dirty="0" smtClean="0">
                <a:latin typeface="Cambria" pitchFamily="18" charset="0"/>
                <a:ea typeface="Cambria" pitchFamily="18" charset="0"/>
              </a:rPr>
              <a:t>-xi-</a:t>
            </a:r>
            <a:r>
              <a:rPr lang="en-US" dirty="0" err="1" smtClean="0">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7300</TotalTime>
  <Words>4755</Words>
  <Application>Microsoft Office PowerPoint</Application>
  <PresentationFormat>On-screen Show (4:3)</PresentationFormat>
  <Paragraphs>515</Paragraphs>
  <Slides>57</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Arial</vt:lpstr>
      <vt:lpstr>Calibri</vt:lpstr>
      <vt:lpstr>Cambria</vt:lpstr>
      <vt:lpstr>Times New Roman</vt: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KIỂM TRA 15 PHÚT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STD_DELL</cp:lastModifiedBy>
  <cp:revision>473</cp:revision>
  <dcterms:created xsi:type="dcterms:W3CDTF">2016-02-15T14:28:12Z</dcterms:created>
  <dcterms:modified xsi:type="dcterms:W3CDTF">2024-10-07T01:25:57Z</dcterms:modified>
</cp:coreProperties>
</file>