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69" r:id="rId2"/>
    <p:sldId id="270" r:id="rId3"/>
    <p:sldId id="271" r:id="rId4"/>
    <p:sldId id="272" r:id="rId5"/>
    <p:sldId id="273" r:id="rId6"/>
    <p:sldId id="274" r:id="rId7"/>
    <p:sldId id="276" r:id="rId8"/>
    <p:sldId id="275" r:id="rId9"/>
    <p:sldId id="277" r:id="rId10"/>
    <p:sldId id="278" r:id="rId11"/>
    <p:sldId id="279" r:id="rId12"/>
    <p:sldId id="280" r:id="rId13"/>
    <p:sldId id="281" r:id="rId14"/>
    <p:sldId id="282" r:id="rId15"/>
    <p:sldId id="283" r:id="rId16"/>
    <p:sldId id="285" r:id="rId17"/>
    <p:sldId id="284" r:id="rId18"/>
  </p:sldIdLst>
  <p:sldSz cx="18288000" cy="10287000"/>
  <p:notesSz cx="6858000" cy="9144000"/>
  <p:embeddedFontLst>
    <p:embeddedFont>
      <p:font typeface="Calibri" panose="020F0502020204030204" pitchFamily="34" charset="0"/>
      <p:regular r:id="rId20"/>
      <p:bold r:id="rId21"/>
      <p:italic r:id="rId22"/>
      <p:boldItalic r:id="rId23"/>
    </p:embeddedFont>
    <p:embeddedFont>
      <p:font typeface="#9Slide05 Dancing Script" panose="020B0604020202020204" charset="0"/>
      <p:bold r:id="rId24"/>
    </p:embeddedFont>
    <p:embeddedFont>
      <p:font typeface="#9Slide07 IcielBaliho Script" panose="020B0604020202020204" charset="0"/>
      <p:regular r:id="rId25"/>
    </p:embeddedFont>
    <p:embeddedFont>
      <p:font typeface="#9Slide07 SVNBango" panose="02000000000000000000"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9E0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636" autoAdjust="0"/>
  </p:normalViewPr>
  <p:slideViewPr>
    <p:cSldViewPr>
      <p:cViewPr varScale="1">
        <p:scale>
          <a:sx n="70" d="100"/>
          <a:sy n="70" d="100"/>
        </p:scale>
        <p:origin x="16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67D5E2-0FF1-4D8D-A150-12AC1CEFB9F7}" type="datetimeFigureOut">
              <a:rPr lang="en-US" smtClean="0"/>
              <a:t>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C1520-B1EC-44BB-94FE-5CC47570ABD8}" type="slidenum">
              <a:rPr lang="en-US" smtClean="0"/>
              <a:t>‹#›</a:t>
            </a:fld>
            <a:endParaRPr lang="en-US"/>
          </a:p>
        </p:txBody>
      </p:sp>
    </p:spTree>
    <p:extLst>
      <p:ext uri="{BB962C8B-B14F-4D97-AF65-F5344CB8AC3E}">
        <p14:creationId xmlns:p14="http://schemas.microsoft.com/office/powerpoint/2010/main" val="249707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Hoạt</a:t>
            </a:r>
            <a:r>
              <a:rPr lang="en-US" dirty="0"/>
              <a:t> </a:t>
            </a:r>
            <a:r>
              <a:rPr lang="en-US" dirty="0" err="1"/>
              <a:t>động</a:t>
            </a:r>
            <a:r>
              <a:rPr lang="en-US" dirty="0"/>
              <a:t> </a:t>
            </a:r>
            <a:r>
              <a:rPr lang="en-US" dirty="0" err="1"/>
              <a:t>này</a:t>
            </a:r>
            <a:r>
              <a:rPr lang="en-US" dirty="0"/>
              <a:t> </a:t>
            </a:r>
            <a:r>
              <a:rPr lang="en-US" dirty="0" err="1"/>
              <a:t>sẽ</a:t>
            </a:r>
            <a:r>
              <a:rPr lang="en-US" dirty="0"/>
              <a:t> </a:t>
            </a:r>
            <a:r>
              <a:rPr lang="en-US" dirty="0" err="1"/>
              <a:t>giúp</a:t>
            </a:r>
            <a:r>
              <a:rPr lang="en-US" dirty="0"/>
              <a:t> </a:t>
            </a:r>
            <a:r>
              <a:rPr lang="en-US" dirty="0" err="1"/>
              <a:t>các</a:t>
            </a:r>
            <a:r>
              <a:rPr lang="en-US" dirty="0"/>
              <a:t> </a:t>
            </a:r>
            <a:r>
              <a:rPr lang="en-US" dirty="0" err="1"/>
              <a:t>em</a:t>
            </a:r>
            <a:r>
              <a:rPr lang="en-US" dirty="0"/>
              <a:t> </a:t>
            </a:r>
            <a:r>
              <a:rPr lang="en-US" dirty="0" err="1"/>
              <a:t>rèn</a:t>
            </a:r>
            <a:r>
              <a:rPr lang="en-US" dirty="0"/>
              <a:t> </a:t>
            </a:r>
            <a:r>
              <a:rPr lang="en-US" dirty="0" err="1"/>
              <a:t>luyện</a:t>
            </a:r>
            <a:r>
              <a:rPr lang="en-US" dirty="0"/>
              <a:t> </a:t>
            </a:r>
            <a:r>
              <a:rPr lang="en-US" dirty="0" err="1"/>
              <a:t>khả</a:t>
            </a:r>
            <a:r>
              <a:rPr lang="en-US" dirty="0"/>
              <a:t> </a:t>
            </a:r>
            <a:r>
              <a:rPr lang="en-US" dirty="0" err="1"/>
              <a:t>năng</a:t>
            </a:r>
            <a:r>
              <a:rPr lang="en-US" dirty="0"/>
              <a:t> </a:t>
            </a:r>
            <a:r>
              <a:rPr lang="en-US" dirty="0" err="1"/>
              <a:t>phản</a:t>
            </a:r>
            <a:r>
              <a:rPr lang="en-US" dirty="0"/>
              <a:t> </a:t>
            </a:r>
            <a:r>
              <a:rPr lang="en-US" dirty="0" err="1"/>
              <a:t>biện</a:t>
            </a:r>
            <a:r>
              <a:rPr lang="en-US" dirty="0"/>
              <a:t> </a:t>
            </a:r>
            <a:r>
              <a:rPr lang="en-US" dirty="0" err="1"/>
              <a:t>và</a:t>
            </a:r>
            <a:r>
              <a:rPr lang="en-US" dirty="0"/>
              <a:t> </a:t>
            </a:r>
            <a:r>
              <a:rPr lang="en-US" dirty="0" err="1"/>
              <a:t>nhìn</a:t>
            </a:r>
            <a:r>
              <a:rPr lang="en-US" dirty="0"/>
              <a:t> </a:t>
            </a:r>
            <a:r>
              <a:rPr lang="en-US" dirty="0" err="1"/>
              <a:t>nhận</a:t>
            </a:r>
            <a:r>
              <a:rPr lang="en-US" dirty="0"/>
              <a:t> </a:t>
            </a:r>
            <a:r>
              <a:rPr lang="en-US" dirty="0" err="1"/>
              <a:t>một</a:t>
            </a:r>
            <a:r>
              <a:rPr lang="en-US" dirty="0"/>
              <a:t> </a:t>
            </a:r>
            <a:r>
              <a:rPr lang="en-US" dirty="0" err="1"/>
              <a:t>vấn</a:t>
            </a:r>
            <a:r>
              <a:rPr lang="en-US" dirty="0"/>
              <a:t> </a:t>
            </a:r>
            <a:r>
              <a:rPr lang="en-US" dirty="0" err="1"/>
              <a:t>đề</a:t>
            </a:r>
            <a:r>
              <a:rPr lang="en-US" dirty="0"/>
              <a:t> </a:t>
            </a:r>
            <a:r>
              <a:rPr lang="en-US" dirty="0" err="1"/>
              <a:t>từ</a:t>
            </a:r>
            <a:r>
              <a:rPr lang="en-US" dirty="0"/>
              <a:t> </a:t>
            </a:r>
            <a:r>
              <a:rPr lang="en-US" dirty="0" err="1"/>
              <a:t>nhiều</a:t>
            </a:r>
            <a:r>
              <a:rPr lang="en-US" dirty="0"/>
              <a:t> </a:t>
            </a:r>
            <a:r>
              <a:rPr lang="en-US" dirty="0" err="1"/>
              <a:t>góc</a:t>
            </a:r>
            <a:r>
              <a:rPr lang="en-US" dirty="0"/>
              <a:t> </a:t>
            </a:r>
            <a:r>
              <a:rPr lang="en-US" dirty="0" err="1"/>
              <a:t>độ</a:t>
            </a:r>
            <a:r>
              <a:rPr lang="en-US" dirty="0"/>
              <a:t> </a:t>
            </a:r>
            <a:r>
              <a:rPr lang="en-US" dirty="0" err="1"/>
              <a:t>khác</a:t>
            </a:r>
            <a:r>
              <a:rPr lang="en-US" dirty="0"/>
              <a:t> </a:t>
            </a:r>
            <a:r>
              <a:rPr lang="en-US" dirty="0" err="1"/>
              <a:t>nhau</a:t>
            </a:r>
            <a:r>
              <a:rPr lang="en-US" dirty="0"/>
              <a:t>. </a:t>
            </a:r>
            <a:r>
              <a:rPr lang="en-US" dirty="0" err="1"/>
              <a:t>Mỗi</a:t>
            </a:r>
            <a:r>
              <a:rPr lang="en-US" dirty="0"/>
              <a:t> ý </a:t>
            </a:r>
            <a:r>
              <a:rPr lang="en-US" dirty="0" err="1"/>
              <a:t>kiến</a:t>
            </a:r>
            <a:r>
              <a:rPr lang="en-US" dirty="0"/>
              <a:t>, </a:t>
            </a:r>
            <a:r>
              <a:rPr lang="en-US" dirty="0" err="1"/>
              <a:t>dù</a:t>
            </a:r>
            <a:r>
              <a:rPr lang="en-US" dirty="0"/>
              <a:t> </a:t>
            </a:r>
            <a:r>
              <a:rPr lang="en-US" dirty="0" err="1"/>
              <a:t>có</a:t>
            </a:r>
            <a:r>
              <a:rPr lang="en-US" dirty="0"/>
              <a:t> </a:t>
            </a:r>
            <a:r>
              <a:rPr lang="en-US" dirty="0" err="1"/>
              <a:t>vẻ</a:t>
            </a:r>
            <a:r>
              <a:rPr lang="en-US" dirty="0"/>
              <a:t> </a:t>
            </a:r>
            <a:r>
              <a:rPr lang="en-US" dirty="0" err="1"/>
              <a:t>rõ</a:t>
            </a:r>
            <a:r>
              <a:rPr lang="en-US" dirty="0"/>
              <a:t> </a:t>
            </a:r>
            <a:r>
              <a:rPr lang="en-US" dirty="0" err="1"/>
              <a:t>ràng</a:t>
            </a:r>
            <a:r>
              <a:rPr lang="en-US" dirty="0"/>
              <a:t> </a:t>
            </a:r>
            <a:r>
              <a:rPr lang="en-US" dirty="0" err="1"/>
              <a:t>đến</a:t>
            </a:r>
            <a:r>
              <a:rPr lang="en-US" dirty="0"/>
              <a:t> </a:t>
            </a:r>
            <a:r>
              <a:rPr lang="en-US" dirty="0" err="1"/>
              <a:t>đâu</a:t>
            </a:r>
            <a:r>
              <a:rPr lang="en-US" dirty="0"/>
              <a:t>, </a:t>
            </a:r>
            <a:r>
              <a:rPr lang="en-US" dirty="0" err="1"/>
              <a:t>đều</a:t>
            </a:r>
            <a:r>
              <a:rPr lang="en-US" dirty="0"/>
              <a:t> </a:t>
            </a:r>
            <a:r>
              <a:rPr lang="en-US" dirty="0" err="1"/>
              <a:t>có</a:t>
            </a:r>
            <a:r>
              <a:rPr lang="en-US" dirty="0"/>
              <a:t> </a:t>
            </a:r>
            <a:r>
              <a:rPr lang="en-US" dirty="0" err="1"/>
              <a:t>những</a:t>
            </a:r>
            <a:r>
              <a:rPr lang="en-US" dirty="0"/>
              <a:t> </a:t>
            </a:r>
            <a:r>
              <a:rPr lang="en-US" dirty="0" err="1"/>
              <a:t>khía</a:t>
            </a:r>
            <a:r>
              <a:rPr lang="en-US" dirty="0"/>
              <a:t> </a:t>
            </a:r>
            <a:r>
              <a:rPr lang="en-US" dirty="0" err="1"/>
              <a:t>cạnh</a:t>
            </a:r>
            <a:r>
              <a:rPr lang="en-US" dirty="0"/>
              <a:t> </a:t>
            </a:r>
            <a:r>
              <a:rPr lang="en-US" dirty="0" err="1"/>
              <a:t>mà</a:t>
            </a:r>
            <a:r>
              <a:rPr lang="en-US" dirty="0"/>
              <a:t> </a:t>
            </a:r>
            <a:r>
              <a:rPr lang="en-US" dirty="0" err="1"/>
              <a:t>chúng</a:t>
            </a:r>
            <a:r>
              <a:rPr lang="en-US" dirty="0"/>
              <a:t> ta </a:t>
            </a:r>
            <a:r>
              <a:rPr lang="en-US" dirty="0" err="1"/>
              <a:t>có</a:t>
            </a:r>
            <a:r>
              <a:rPr lang="en-US" dirty="0"/>
              <a:t> </a:t>
            </a:r>
            <a:r>
              <a:rPr lang="en-US" dirty="0" err="1"/>
              <a:t>thể</a:t>
            </a:r>
            <a:r>
              <a:rPr lang="en-US" dirty="0"/>
              <a:t> </a:t>
            </a:r>
            <a:r>
              <a:rPr lang="en-US" dirty="0" err="1"/>
              <a:t>xem</a:t>
            </a:r>
            <a:r>
              <a:rPr lang="en-US" dirty="0"/>
              <a:t> </a:t>
            </a:r>
            <a:r>
              <a:rPr lang="en-US" dirty="0" err="1"/>
              <a:t>xét</a:t>
            </a:r>
            <a:r>
              <a:rPr lang="en-US" dirty="0"/>
              <a:t> </a:t>
            </a:r>
            <a:r>
              <a:rPr lang="en-US" dirty="0" err="1"/>
              <a:t>lại</a:t>
            </a:r>
            <a:r>
              <a:rPr lang="en-US" dirty="0"/>
              <a:t> </a:t>
            </a:r>
            <a:r>
              <a:rPr lang="en-US" dirty="0" err="1"/>
              <a:t>hoặc</a:t>
            </a:r>
            <a:r>
              <a:rPr lang="en-US" dirty="0"/>
              <a:t> </a:t>
            </a:r>
            <a:r>
              <a:rPr lang="en-US" dirty="0" err="1"/>
              <a:t>thậm</a:t>
            </a:r>
            <a:r>
              <a:rPr lang="en-US" dirty="0"/>
              <a:t> </a:t>
            </a:r>
            <a:r>
              <a:rPr lang="en-US" dirty="0" err="1"/>
              <a:t>chí</a:t>
            </a:r>
            <a:r>
              <a:rPr lang="en-US" dirty="0"/>
              <a:t> </a:t>
            </a:r>
            <a:r>
              <a:rPr lang="en-US" dirty="0" err="1"/>
              <a:t>là</a:t>
            </a:r>
            <a:r>
              <a:rPr lang="en-US" dirty="0"/>
              <a:t> </a:t>
            </a:r>
            <a:r>
              <a:rPr lang="en-US" dirty="0" err="1"/>
              <a:t>phản</a:t>
            </a:r>
            <a:r>
              <a:rPr lang="en-US" dirty="0"/>
              <a:t> </a:t>
            </a:r>
            <a:r>
              <a:rPr lang="en-US" dirty="0" err="1"/>
              <a:t>đối</a:t>
            </a:r>
            <a:r>
              <a:rPr lang="en-US" dirty="0"/>
              <a:t>.</a:t>
            </a:r>
          </a:p>
        </p:txBody>
      </p:sp>
      <p:sp>
        <p:nvSpPr>
          <p:cNvPr id="4" name="Slide Number Placeholder 3"/>
          <p:cNvSpPr>
            <a:spLocks noGrp="1"/>
          </p:cNvSpPr>
          <p:nvPr>
            <p:ph type="sldNum" sz="quarter" idx="5"/>
          </p:nvPr>
        </p:nvSpPr>
        <p:spPr/>
        <p:txBody>
          <a:bodyPr/>
          <a:lstStyle/>
          <a:p>
            <a:fld id="{D0DC1520-B1EC-44BB-94FE-5CC47570ABD8}" type="slidenum">
              <a:rPr lang="en-US" smtClean="0"/>
              <a:t>1</a:t>
            </a:fld>
            <a:endParaRPr lang="en-US"/>
          </a:p>
        </p:txBody>
      </p:sp>
    </p:spTree>
    <p:extLst>
      <p:ext uri="{BB962C8B-B14F-4D97-AF65-F5344CB8AC3E}">
        <p14:creationId xmlns:p14="http://schemas.microsoft.com/office/powerpoint/2010/main" val="2831016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10</a:t>
            </a:fld>
            <a:endParaRPr lang="en-US"/>
          </a:p>
        </p:txBody>
      </p:sp>
    </p:spTree>
    <p:extLst>
      <p:ext uri="{BB962C8B-B14F-4D97-AF65-F5344CB8AC3E}">
        <p14:creationId xmlns:p14="http://schemas.microsoft.com/office/powerpoint/2010/main" val="2693723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11</a:t>
            </a:fld>
            <a:endParaRPr lang="en-US"/>
          </a:p>
        </p:txBody>
      </p:sp>
    </p:spTree>
    <p:extLst>
      <p:ext uri="{BB962C8B-B14F-4D97-AF65-F5344CB8AC3E}">
        <p14:creationId xmlns:p14="http://schemas.microsoft.com/office/powerpoint/2010/main" val="2929721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12</a:t>
            </a:fld>
            <a:endParaRPr lang="en-US"/>
          </a:p>
        </p:txBody>
      </p:sp>
    </p:spTree>
    <p:extLst>
      <p:ext uri="{BB962C8B-B14F-4D97-AF65-F5344CB8AC3E}">
        <p14:creationId xmlns:p14="http://schemas.microsoft.com/office/powerpoint/2010/main" val="4001820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13</a:t>
            </a:fld>
            <a:endParaRPr lang="en-US"/>
          </a:p>
        </p:txBody>
      </p:sp>
    </p:spTree>
    <p:extLst>
      <p:ext uri="{BB962C8B-B14F-4D97-AF65-F5344CB8AC3E}">
        <p14:creationId xmlns:p14="http://schemas.microsoft.com/office/powerpoint/2010/main" val="1435870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14</a:t>
            </a:fld>
            <a:endParaRPr lang="en-US"/>
          </a:p>
        </p:txBody>
      </p:sp>
    </p:spTree>
    <p:extLst>
      <p:ext uri="{BB962C8B-B14F-4D97-AF65-F5344CB8AC3E}">
        <p14:creationId xmlns:p14="http://schemas.microsoft.com/office/powerpoint/2010/main" val="973398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15</a:t>
            </a:fld>
            <a:endParaRPr lang="en-US"/>
          </a:p>
        </p:txBody>
      </p:sp>
    </p:spTree>
    <p:extLst>
      <p:ext uri="{BB962C8B-B14F-4D97-AF65-F5344CB8AC3E}">
        <p14:creationId xmlns:p14="http://schemas.microsoft.com/office/powerpoint/2010/main" val="743211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16</a:t>
            </a:fld>
            <a:endParaRPr lang="en-US"/>
          </a:p>
        </p:txBody>
      </p:sp>
    </p:spTree>
    <p:extLst>
      <p:ext uri="{BB962C8B-B14F-4D97-AF65-F5344CB8AC3E}">
        <p14:creationId xmlns:p14="http://schemas.microsoft.com/office/powerpoint/2010/main" val="1280578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17</a:t>
            </a:fld>
            <a:endParaRPr lang="en-US"/>
          </a:p>
        </p:txBody>
      </p:sp>
    </p:spTree>
    <p:extLst>
      <p:ext uri="{BB962C8B-B14F-4D97-AF65-F5344CB8AC3E}">
        <p14:creationId xmlns:p14="http://schemas.microsoft.com/office/powerpoint/2010/main" val="1711866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số</a:t>
            </a:r>
            <a:r>
              <a:rPr lang="en-US" dirty="0"/>
              <a:t> ý </a:t>
            </a:r>
            <a:r>
              <a:rPr lang="en-US" dirty="0" err="1"/>
              <a:t>kiến</a:t>
            </a:r>
            <a:r>
              <a:rPr lang="en-US" dirty="0"/>
              <a:t> </a:t>
            </a:r>
            <a:r>
              <a:rPr lang="en-US" dirty="0" err="1"/>
              <a:t>phản</a:t>
            </a:r>
            <a:r>
              <a:rPr lang="en-US" dirty="0"/>
              <a:t> </a:t>
            </a:r>
            <a:r>
              <a:rPr lang="en-US" dirty="0" err="1"/>
              <a:t>biện</a:t>
            </a:r>
            <a:r>
              <a:rPr lang="en-US" dirty="0"/>
              <a:t>:</a:t>
            </a:r>
          </a:p>
          <a:p>
            <a:r>
              <a:rPr lang="en-US" dirty="0"/>
              <a:t>- </a:t>
            </a:r>
            <a:r>
              <a:rPr lang="en-US" dirty="0" err="1"/>
              <a:t>Cần</a:t>
            </a:r>
            <a:r>
              <a:rPr lang="en-US" dirty="0"/>
              <a:t> </a:t>
            </a:r>
            <a:r>
              <a:rPr lang="en-US" dirty="0" err="1"/>
              <a:t>tìm</a:t>
            </a:r>
            <a:r>
              <a:rPr lang="en-US" dirty="0"/>
              <a:t> </a:t>
            </a:r>
            <a:r>
              <a:rPr lang="en-US" dirty="0" err="1"/>
              <a:t>hiểu</a:t>
            </a:r>
            <a:r>
              <a:rPr lang="en-US" dirty="0"/>
              <a:t> </a:t>
            </a:r>
            <a:r>
              <a:rPr lang="en-US" dirty="0" err="1"/>
              <a:t>rõ</a:t>
            </a:r>
            <a:r>
              <a:rPr lang="en-US" dirty="0"/>
              <a:t> ý do </a:t>
            </a:r>
            <a:r>
              <a:rPr lang="en-US" dirty="0" err="1"/>
              <a:t>học</a:t>
            </a:r>
            <a:r>
              <a:rPr lang="en-US" dirty="0"/>
              <a:t> </a:t>
            </a:r>
            <a:r>
              <a:rPr lang="en-US" dirty="0" err="1"/>
              <a:t>sinh</a:t>
            </a:r>
            <a:r>
              <a:rPr lang="en-US" dirty="0"/>
              <a:t> </a:t>
            </a:r>
            <a:r>
              <a:rPr lang="en-US" dirty="0" err="1"/>
              <a:t>đi</a:t>
            </a:r>
            <a:r>
              <a:rPr lang="en-US" dirty="0"/>
              <a:t> </a:t>
            </a:r>
            <a:r>
              <a:rPr lang="en-US" dirty="0" err="1"/>
              <a:t>học</a:t>
            </a:r>
            <a:r>
              <a:rPr lang="en-US" dirty="0"/>
              <a:t> </a:t>
            </a:r>
            <a:r>
              <a:rPr lang="en-US" dirty="0" err="1"/>
              <a:t>muộn</a:t>
            </a:r>
            <a:r>
              <a:rPr lang="en-US" dirty="0"/>
              <a:t> </a:t>
            </a:r>
            <a:r>
              <a:rPr lang="en-US" dirty="0" err="1"/>
              <a:t>vì</a:t>
            </a:r>
            <a:r>
              <a:rPr lang="en-US" dirty="0"/>
              <a:t> </a:t>
            </a:r>
            <a:r>
              <a:rPr lang="en-US" dirty="0" err="1"/>
              <a:t>trách</a:t>
            </a:r>
            <a:r>
              <a:rPr lang="en-US" dirty="0"/>
              <a:t> </a:t>
            </a:r>
            <a:r>
              <a:rPr lang="en-US" dirty="0" err="1"/>
              <a:t>phạt</a:t>
            </a:r>
            <a:r>
              <a:rPr lang="en-US" dirty="0"/>
              <a:t> </a:t>
            </a:r>
            <a:r>
              <a:rPr lang="en-US" dirty="0" err="1"/>
              <a:t>sẽ</a:t>
            </a:r>
            <a:r>
              <a:rPr lang="en-US" dirty="0"/>
              <a:t> </a:t>
            </a:r>
            <a:r>
              <a:rPr lang="en-US" dirty="0" err="1"/>
              <a:t>không</a:t>
            </a:r>
            <a:r>
              <a:rPr lang="en-US" dirty="0"/>
              <a:t> </a:t>
            </a:r>
            <a:r>
              <a:rPr lang="en-US" dirty="0" err="1"/>
              <a:t>giải</a:t>
            </a:r>
            <a:r>
              <a:rPr lang="en-US" dirty="0"/>
              <a:t> </a:t>
            </a:r>
            <a:r>
              <a:rPr lang="en-US" dirty="0" err="1"/>
              <a:t>quyết</a:t>
            </a:r>
            <a:r>
              <a:rPr lang="en-US" dirty="0"/>
              <a:t> </a:t>
            </a:r>
            <a:r>
              <a:rPr lang="en-US" dirty="0" err="1"/>
              <a:t>được</a:t>
            </a:r>
            <a:r>
              <a:rPr lang="en-US" dirty="0"/>
              <a:t> </a:t>
            </a:r>
            <a:r>
              <a:rPr lang="en-US" dirty="0" err="1"/>
              <a:t>vấn</a:t>
            </a:r>
            <a:r>
              <a:rPr lang="en-US" dirty="0"/>
              <a:t> </a:t>
            </a:r>
            <a:r>
              <a:rPr lang="en-US" dirty="0" err="1"/>
              <a:t>đề</a:t>
            </a:r>
            <a:r>
              <a:rPr lang="en-US" dirty="0"/>
              <a:t> </a:t>
            </a:r>
            <a:r>
              <a:rPr lang="en-US" dirty="0" err="1"/>
              <a:t>gốc</a:t>
            </a:r>
            <a:r>
              <a:rPr lang="en-US" dirty="0"/>
              <a:t> </a:t>
            </a:r>
            <a:r>
              <a:rPr lang="en-US" dirty="0" err="1"/>
              <a:t>rễ</a:t>
            </a:r>
            <a:r>
              <a:rPr lang="en-US" dirty="0"/>
              <a:t>.</a:t>
            </a:r>
          </a:p>
          <a:p>
            <a:r>
              <a:rPr lang="en-US" dirty="0"/>
              <a:t>- </a:t>
            </a:r>
            <a:r>
              <a:rPr lang="en-US" dirty="0" err="1"/>
              <a:t>Trách</a:t>
            </a:r>
            <a:r>
              <a:rPr lang="en-US" dirty="0"/>
              <a:t> </a:t>
            </a:r>
            <a:r>
              <a:rPr lang="en-US" dirty="0" err="1"/>
              <a:t>phạt</a:t>
            </a:r>
            <a:r>
              <a:rPr lang="en-US" dirty="0"/>
              <a:t> </a:t>
            </a:r>
            <a:r>
              <a:rPr lang="en-US" dirty="0" err="1"/>
              <a:t>sẽ</a:t>
            </a:r>
            <a:r>
              <a:rPr lang="en-US" dirty="0"/>
              <a:t> </a:t>
            </a:r>
            <a:r>
              <a:rPr lang="en-US" dirty="0" err="1"/>
              <a:t>gây</a:t>
            </a:r>
            <a:r>
              <a:rPr lang="en-US" dirty="0"/>
              <a:t> </a:t>
            </a:r>
            <a:r>
              <a:rPr lang="en-US" dirty="0" err="1"/>
              <a:t>căng</a:t>
            </a:r>
            <a:r>
              <a:rPr lang="en-US" dirty="0"/>
              <a:t> </a:t>
            </a:r>
            <a:r>
              <a:rPr lang="en-US" dirty="0" err="1"/>
              <a:t>thẳng</a:t>
            </a:r>
            <a:r>
              <a:rPr lang="en-US" dirty="0"/>
              <a:t> </a:t>
            </a:r>
            <a:r>
              <a:rPr lang="en-US" dirty="0" err="1"/>
              <a:t>và</a:t>
            </a:r>
            <a:r>
              <a:rPr lang="en-US" dirty="0"/>
              <a:t> </a:t>
            </a:r>
            <a:r>
              <a:rPr lang="en-US" dirty="0" err="1"/>
              <a:t>ảnh</a:t>
            </a:r>
            <a:r>
              <a:rPr lang="en-US" dirty="0"/>
              <a:t> </a:t>
            </a:r>
            <a:r>
              <a:rPr lang="en-US" dirty="0" err="1"/>
              <a:t>hưởng</a:t>
            </a:r>
            <a:r>
              <a:rPr lang="en-US" dirty="0"/>
              <a:t> </a:t>
            </a:r>
            <a:r>
              <a:rPr lang="en-US" dirty="0" err="1"/>
              <a:t>tiêu</a:t>
            </a:r>
            <a:r>
              <a:rPr lang="en-US" dirty="0"/>
              <a:t> </a:t>
            </a:r>
            <a:r>
              <a:rPr lang="en-US" dirty="0" err="1"/>
              <a:t>cực</a:t>
            </a:r>
            <a:r>
              <a:rPr lang="en-US" dirty="0"/>
              <a:t> </a:t>
            </a:r>
            <a:r>
              <a:rPr lang="en-US" dirty="0" err="1"/>
              <a:t>đến</a:t>
            </a:r>
            <a:r>
              <a:rPr lang="en-US" dirty="0"/>
              <a:t> </a:t>
            </a:r>
            <a:r>
              <a:rPr lang="en-US" dirty="0" err="1"/>
              <a:t>học</a:t>
            </a:r>
            <a:r>
              <a:rPr lang="en-US" dirty="0"/>
              <a:t> </a:t>
            </a:r>
            <a:r>
              <a:rPr lang="en-US" dirty="0" err="1"/>
              <a:t>sinh</a:t>
            </a:r>
            <a:r>
              <a:rPr lang="en-US" dirty="0"/>
              <a:t>.</a:t>
            </a:r>
          </a:p>
          <a:p>
            <a:r>
              <a:rPr lang="en-US" dirty="0"/>
              <a:t>- </a:t>
            </a:r>
            <a:r>
              <a:rPr lang="en-US" dirty="0" err="1"/>
              <a:t>Có</a:t>
            </a:r>
            <a:r>
              <a:rPr lang="en-US" dirty="0"/>
              <a:t> </a:t>
            </a:r>
            <a:r>
              <a:rPr lang="en-US" dirty="0" err="1"/>
              <a:t>nhiều</a:t>
            </a:r>
            <a:r>
              <a:rPr lang="en-US" dirty="0"/>
              <a:t> </a:t>
            </a:r>
            <a:r>
              <a:rPr lang="en-US" dirty="0" err="1"/>
              <a:t>tình</a:t>
            </a:r>
            <a:r>
              <a:rPr lang="en-US" dirty="0"/>
              <a:t> </a:t>
            </a:r>
            <a:r>
              <a:rPr lang="en-US" dirty="0" err="1"/>
              <a:t>huống</a:t>
            </a:r>
            <a:r>
              <a:rPr lang="en-US" dirty="0"/>
              <a:t> </a:t>
            </a:r>
            <a:r>
              <a:rPr lang="en-US" dirty="0" err="1"/>
              <a:t>bất</a:t>
            </a:r>
            <a:r>
              <a:rPr lang="en-US" dirty="0"/>
              <a:t> </a:t>
            </a:r>
            <a:r>
              <a:rPr lang="en-US" dirty="0" err="1"/>
              <a:t>khả</a:t>
            </a:r>
            <a:r>
              <a:rPr lang="en-US" dirty="0"/>
              <a:t> </a:t>
            </a:r>
            <a:r>
              <a:rPr lang="en-US" dirty="0" err="1"/>
              <a:t>kháng</a:t>
            </a:r>
            <a:r>
              <a:rPr lang="en-US" dirty="0"/>
              <a:t> </a:t>
            </a:r>
            <a:r>
              <a:rPr lang="en-US" dirty="0" err="1"/>
              <a:t>khiến</a:t>
            </a:r>
            <a:r>
              <a:rPr lang="en-US" dirty="0"/>
              <a:t> </a:t>
            </a:r>
            <a:r>
              <a:rPr lang="en-US" dirty="0" err="1"/>
              <a:t>học</a:t>
            </a:r>
            <a:r>
              <a:rPr lang="en-US" dirty="0"/>
              <a:t> </a:t>
            </a:r>
            <a:r>
              <a:rPr lang="en-US" dirty="0" err="1"/>
              <a:t>sinh</a:t>
            </a:r>
            <a:r>
              <a:rPr lang="en-US" dirty="0"/>
              <a:t> </a:t>
            </a:r>
            <a:r>
              <a:rPr lang="en-US" dirty="0" err="1"/>
              <a:t>phải</a:t>
            </a:r>
            <a:r>
              <a:rPr lang="en-US" dirty="0"/>
              <a:t> </a:t>
            </a:r>
            <a:r>
              <a:rPr lang="en-US" dirty="0" err="1"/>
              <a:t>đi</a:t>
            </a:r>
            <a:r>
              <a:rPr lang="en-US" dirty="0"/>
              <a:t> </a:t>
            </a:r>
            <a:r>
              <a:rPr lang="en-US" dirty="0" err="1"/>
              <a:t>học</a:t>
            </a:r>
            <a:r>
              <a:rPr lang="en-US" dirty="0"/>
              <a:t> </a:t>
            </a:r>
            <a:r>
              <a:rPr lang="en-US" dirty="0" err="1"/>
              <a:t>muộn</a:t>
            </a:r>
            <a:r>
              <a:rPr lang="en-US" dirty="0"/>
              <a:t> (</a:t>
            </a:r>
            <a:r>
              <a:rPr lang="en-US" dirty="0" err="1"/>
              <a:t>tắc</a:t>
            </a:r>
            <a:r>
              <a:rPr lang="en-US" dirty="0"/>
              <a:t> </a:t>
            </a:r>
            <a:r>
              <a:rPr lang="en-US" dirty="0" err="1"/>
              <a:t>nghẽn</a:t>
            </a:r>
            <a:r>
              <a:rPr lang="en-US" dirty="0"/>
              <a:t> </a:t>
            </a:r>
            <a:r>
              <a:rPr lang="en-US" dirty="0" err="1"/>
              <a:t>giao</a:t>
            </a:r>
            <a:r>
              <a:rPr lang="en-US" dirty="0"/>
              <a:t> </a:t>
            </a:r>
            <a:r>
              <a:rPr lang="en-US" dirty="0" err="1"/>
              <a:t>thông</a:t>
            </a:r>
            <a:r>
              <a:rPr lang="en-US" dirty="0"/>
              <a:t>, </a:t>
            </a:r>
            <a:r>
              <a:rPr lang="en-US" dirty="0" err="1"/>
              <a:t>thủng</a:t>
            </a:r>
            <a:r>
              <a:rPr lang="en-US" dirty="0"/>
              <a:t> </a:t>
            </a:r>
            <a:r>
              <a:rPr lang="en-US" dirty="0" err="1"/>
              <a:t>lốp</a:t>
            </a:r>
            <a:r>
              <a:rPr lang="en-US" dirty="0"/>
              <a:t> </a:t>
            </a:r>
            <a:r>
              <a:rPr lang="en-US" dirty="0" err="1"/>
              <a:t>xe</a:t>
            </a:r>
            <a:r>
              <a:rPr lang="en-US" dirty="0"/>
              <a:t>…</a:t>
            </a:r>
          </a:p>
        </p:txBody>
      </p:sp>
      <p:sp>
        <p:nvSpPr>
          <p:cNvPr id="4" name="Slide Number Placeholder 3"/>
          <p:cNvSpPr>
            <a:spLocks noGrp="1"/>
          </p:cNvSpPr>
          <p:nvPr>
            <p:ph type="sldNum" sz="quarter" idx="5"/>
          </p:nvPr>
        </p:nvSpPr>
        <p:spPr/>
        <p:txBody>
          <a:bodyPr/>
          <a:lstStyle/>
          <a:p>
            <a:fld id="{D0DC1520-B1EC-44BB-94FE-5CC47570ABD8}" type="slidenum">
              <a:rPr lang="en-US" smtClean="0"/>
              <a:t>2</a:t>
            </a:fld>
            <a:endParaRPr lang="en-US"/>
          </a:p>
        </p:txBody>
      </p:sp>
    </p:spTree>
    <p:extLst>
      <p:ext uri="{BB962C8B-B14F-4D97-AF65-F5344CB8AC3E}">
        <p14:creationId xmlns:p14="http://schemas.microsoft.com/office/powerpoint/2010/main" val="3109203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3</a:t>
            </a:fld>
            <a:endParaRPr lang="en-US"/>
          </a:p>
        </p:txBody>
      </p:sp>
    </p:spTree>
    <p:extLst>
      <p:ext uri="{BB962C8B-B14F-4D97-AF65-F5344CB8AC3E}">
        <p14:creationId xmlns:p14="http://schemas.microsoft.com/office/powerpoint/2010/main" val="3131925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4</a:t>
            </a:fld>
            <a:endParaRPr lang="en-US"/>
          </a:p>
        </p:txBody>
      </p:sp>
    </p:spTree>
    <p:extLst>
      <p:ext uri="{BB962C8B-B14F-4D97-AF65-F5344CB8AC3E}">
        <p14:creationId xmlns:p14="http://schemas.microsoft.com/office/powerpoint/2010/main" val="1722754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latin typeface="+mn-lt"/>
                <a:ea typeface="+mn-ea"/>
                <a:cs typeface="+mn-cs"/>
              </a:rPr>
              <a:t>Người nghe cần nắm được nội dung và cách thức trình bày của người nói, nhận biết được tính thuyết phục cũng như chỉ ra được những hạn chế (nếu có), chẳng hạn, lập luận thiếu logic, bằng chứng chưa đủ hoặc bằng chứng không liên quan đến vấn đề trình bày...</a:t>
            </a:r>
            <a:endParaRPr lang="vi-VN" sz="28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0DC1520-B1EC-44BB-94FE-5CC47570ABD8}" type="slidenum">
              <a:rPr lang="en-US" smtClean="0"/>
              <a:t>5</a:t>
            </a:fld>
            <a:endParaRPr lang="en-US"/>
          </a:p>
        </p:txBody>
      </p:sp>
    </p:spTree>
    <p:extLst>
      <p:ext uri="{BB962C8B-B14F-4D97-AF65-F5344CB8AC3E}">
        <p14:creationId xmlns:p14="http://schemas.microsoft.com/office/powerpoint/2010/main" val="1673039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6</a:t>
            </a:fld>
            <a:endParaRPr lang="en-US"/>
          </a:p>
        </p:txBody>
      </p:sp>
    </p:spTree>
    <p:extLst>
      <p:ext uri="{BB962C8B-B14F-4D97-AF65-F5344CB8AC3E}">
        <p14:creationId xmlns:p14="http://schemas.microsoft.com/office/powerpoint/2010/main" val="1800160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0DC1520-B1EC-44BB-94FE-5CC47570ABD8}" type="slidenum">
              <a:rPr lang="en-US" smtClean="0"/>
              <a:t>7</a:t>
            </a:fld>
            <a:endParaRPr lang="en-US"/>
          </a:p>
        </p:txBody>
      </p:sp>
    </p:spTree>
    <p:extLst>
      <p:ext uri="{BB962C8B-B14F-4D97-AF65-F5344CB8AC3E}">
        <p14:creationId xmlns:p14="http://schemas.microsoft.com/office/powerpoint/2010/main" val="1952193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8</a:t>
            </a:fld>
            <a:endParaRPr lang="en-US"/>
          </a:p>
        </p:txBody>
      </p:sp>
    </p:spTree>
    <p:extLst>
      <p:ext uri="{BB962C8B-B14F-4D97-AF65-F5344CB8AC3E}">
        <p14:creationId xmlns:p14="http://schemas.microsoft.com/office/powerpoint/2010/main" val="3846424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9</a:t>
            </a:fld>
            <a:endParaRPr lang="en-US"/>
          </a:p>
        </p:txBody>
      </p:sp>
    </p:spTree>
    <p:extLst>
      <p:ext uri="{BB962C8B-B14F-4D97-AF65-F5344CB8AC3E}">
        <p14:creationId xmlns:p14="http://schemas.microsoft.com/office/powerpoint/2010/main" val="3003150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23.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21.svg"/><Relationship Id="rId4" Type="http://schemas.openxmlformats.org/officeDocument/2006/relationships/image" Target="../media/image9.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2DC76D9-BA65-A674-9B5D-FB1DF6D307E2}"/>
              </a:ext>
            </a:extLst>
          </p:cNvPr>
          <p:cNvGrpSpPr/>
          <p:nvPr/>
        </p:nvGrpSpPr>
        <p:grpSpPr>
          <a:xfrm>
            <a:off x="652988" y="435732"/>
            <a:ext cx="12301012" cy="4114800"/>
            <a:chOff x="652988" y="435732"/>
            <a:chExt cx="12301012" cy="4114800"/>
          </a:xfrm>
        </p:grpSpPr>
        <p:sp>
          <p:nvSpPr>
            <p:cNvPr id="2" name="Freeform 2">
              <a:extLst>
                <a:ext uri="{FF2B5EF4-FFF2-40B4-BE49-F238E27FC236}">
                  <a16:creationId xmlns:a16="http://schemas.microsoft.com/office/drawing/2014/main" id="{08DC62CE-24F1-DC38-CA6B-221B6E80EDB2}"/>
                </a:ext>
              </a:extLst>
            </p:cNvPr>
            <p:cNvSpPr/>
            <p:nvPr/>
          </p:nvSpPr>
          <p:spPr>
            <a:xfrm rot="20208561">
              <a:off x="652988" y="435732"/>
              <a:ext cx="3891058" cy="4114800"/>
            </a:xfrm>
            <a:custGeom>
              <a:avLst/>
              <a:gdLst/>
              <a:ahLst/>
              <a:cxnLst/>
              <a:rect l="l" t="t" r="r" b="b"/>
              <a:pathLst>
                <a:path w="3891058" h="4114800">
                  <a:moveTo>
                    <a:pt x="0" y="0"/>
                  </a:moveTo>
                  <a:lnTo>
                    <a:pt x="3891058" y="0"/>
                  </a:lnTo>
                  <a:lnTo>
                    <a:pt x="3891058"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TextBox 3">
              <a:extLst>
                <a:ext uri="{FF2B5EF4-FFF2-40B4-BE49-F238E27FC236}">
                  <a16:creationId xmlns:a16="http://schemas.microsoft.com/office/drawing/2014/main" id="{DBB41D54-7E46-93F0-23C3-A66CB763F966}"/>
                </a:ext>
              </a:extLst>
            </p:cNvPr>
            <p:cNvSpPr txBox="1"/>
            <p:nvPr/>
          </p:nvSpPr>
          <p:spPr>
            <a:xfrm>
              <a:off x="3276600" y="2019300"/>
              <a:ext cx="9677400" cy="1862048"/>
            </a:xfrm>
            <a:prstGeom prst="rect">
              <a:avLst/>
            </a:prstGeom>
            <a:noFill/>
          </p:spPr>
          <p:txBody>
            <a:bodyPr wrap="square" rtlCol="0">
              <a:prstTxWarp prst="textDeflate">
                <a:avLst/>
              </a:prstTxWarp>
              <a:spAutoFit/>
            </a:bodyPr>
            <a:lstStyle/>
            <a:p>
              <a:r>
                <a:rPr lang="en-US" sz="11500" dirty="0" err="1">
                  <a:solidFill>
                    <a:srgbClr val="C00000"/>
                  </a:solidFill>
                  <a:latin typeface="#9Slide05 Dancing Script" panose="03080800040507000D00" pitchFamily="66" charset="0"/>
                </a:rPr>
                <a:t>Suy</a:t>
              </a:r>
              <a:r>
                <a:rPr lang="en-US" sz="11500" dirty="0">
                  <a:solidFill>
                    <a:srgbClr val="C00000"/>
                  </a:solidFill>
                  <a:latin typeface="#9Slide05 Dancing Script" panose="03080800040507000D00" pitchFamily="66" charset="0"/>
                </a:rPr>
                <a:t> </a:t>
              </a:r>
              <a:r>
                <a:rPr lang="en-US" sz="11500" dirty="0" err="1">
                  <a:solidFill>
                    <a:srgbClr val="C00000"/>
                  </a:solidFill>
                  <a:latin typeface="#9Slide05 Dancing Script" panose="03080800040507000D00" pitchFamily="66" charset="0"/>
                </a:rPr>
                <a:t>nghĩ</a:t>
              </a:r>
              <a:r>
                <a:rPr lang="en-US" sz="11500" dirty="0">
                  <a:solidFill>
                    <a:srgbClr val="C00000"/>
                  </a:solidFill>
                  <a:latin typeface="#9Slide05 Dancing Script" panose="03080800040507000D00" pitchFamily="66" charset="0"/>
                </a:rPr>
                <a:t> “</a:t>
              </a:r>
              <a:r>
                <a:rPr lang="en-US" sz="11500" dirty="0" err="1">
                  <a:solidFill>
                    <a:srgbClr val="C00000"/>
                  </a:solidFill>
                  <a:latin typeface="#9Slide05 Dancing Script" panose="03080800040507000D00" pitchFamily="66" charset="0"/>
                </a:rPr>
                <a:t>ngược</a:t>
              </a:r>
              <a:r>
                <a:rPr lang="en-US" sz="11500" dirty="0">
                  <a:solidFill>
                    <a:srgbClr val="C00000"/>
                  </a:solidFill>
                  <a:latin typeface="#9Slide05 Dancing Script" panose="03080800040507000D00" pitchFamily="66" charset="0"/>
                </a:rPr>
                <a:t>”</a:t>
              </a:r>
            </a:p>
          </p:txBody>
        </p:sp>
      </p:grpSp>
      <p:grpSp>
        <p:nvGrpSpPr>
          <p:cNvPr id="3" name="Group 2">
            <a:extLst>
              <a:ext uri="{FF2B5EF4-FFF2-40B4-BE49-F238E27FC236}">
                <a16:creationId xmlns:a16="http://schemas.microsoft.com/office/drawing/2014/main" id="{98851E83-6E73-0049-9CD3-BA8D1054519D}"/>
              </a:ext>
            </a:extLst>
          </p:cNvPr>
          <p:cNvGrpSpPr/>
          <p:nvPr/>
        </p:nvGrpSpPr>
        <p:grpSpPr>
          <a:xfrm>
            <a:off x="5324115" y="4229100"/>
            <a:ext cx="11602170" cy="4498142"/>
            <a:chOff x="5324115" y="4229100"/>
            <a:chExt cx="11602170" cy="4498142"/>
          </a:xfrm>
        </p:grpSpPr>
        <p:sp>
          <p:nvSpPr>
            <p:cNvPr id="10" name="Freeform 2">
              <a:extLst>
                <a:ext uri="{FF2B5EF4-FFF2-40B4-BE49-F238E27FC236}">
                  <a16:creationId xmlns:a16="http://schemas.microsoft.com/office/drawing/2014/main" id="{168706F2-A52A-7244-2AC2-69362C4C8627}"/>
                </a:ext>
              </a:extLst>
            </p:cNvPr>
            <p:cNvSpPr/>
            <p:nvPr/>
          </p:nvSpPr>
          <p:spPr>
            <a:xfrm>
              <a:off x="5324115" y="4229100"/>
              <a:ext cx="11602170" cy="4498142"/>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5"/>
              <a:stretch>
                <a:fillRect/>
              </a:stretch>
            </a:blipFill>
          </p:spPr>
        </p:sp>
        <p:sp>
          <p:nvSpPr>
            <p:cNvPr id="7" name="TextBox 6">
              <a:extLst>
                <a:ext uri="{FF2B5EF4-FFF2-40B4-BE49-F238E27FC236}">
                  <a16:creationId xmlns:a16="http://schemas.microsoft.com/office/drawing/2014/main" id="{5E14749A-6F90-65D0-900D-706EF4968A3E}"/>
                </a:ext>
              </a:extLst>
            </p:cNvPr>
            <p:cNvSpPr txBox="1"/>
            <p:nvPr/>
          </p:nvSpPr>
          <p:spPr>
            <a:xfrm>
              <a:off x="6553200" y="5524500"/>
              <a:ext cx="9144000" cy="2123658"/>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Trước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đưa ra các </a:t>
              </a:r>
              <a:r>
                <a:rPr lang="vi-VN" sz="4400" b="1" dirty="0">
                  <a:latin typeface="Times New Roman" panose="02020603050405020304" pitchFamily="18" charset="0"/>
                  <a:cs typeface="Times New Roman" panose="02020603050405020304" pitchFamily="18" charset="0"/>
                </a:rPr>
                <a:t>lập luận phản đối</a:t>
              </a:r>
              <a:r>
                <a:rPr lang="en-US" sz="4400" b="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39945106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2AC2FF60-E475-C565-7EA2-E5F9685F2517}"/>
              </a:ext>
            </a:extLst>
          </p:cNvPr>
          <p:cNvSpPr/>
          <p:nvPr/>
        </p:nvSpPr>
        <p:spPr>
          <a:xfrm>
            <a:off x="1295400" y="2064173"/>
            <a:ext cx="7010400" cy="9480127"/>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5" name="Freeform 2">
            <a:extLst>
              <a:ext uri="{FF2B5EF4-FFF2-40B4-BE49-F238E27FC236}">
                <a16:creationId xmlns:a16="http://schemas.microsoft.com/office/drawing/2014/main" id="{7616AA42-B22D-3AF3-9EB1-605393546773}"/>
              </a:ext>
            </a:extLst>
          </p:cNvPr>
          <p:cNvSpPr/>
          <p:nvPr/>
        </p:nvSpPr>
        <p:spPr>
          <a:xfrm>
            <a:off x="9179169" y="2064172"/>
            <a:ext cx="7010400" cy="9480127"/>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0">
            <a:extLst>
              <a:ext uri="{FF2B5EF4-FFF2-40B4-BE49-F238E27FC236}">
                <a16:creationId xmlns:a16="http://schemas.microsoft.com/office/drawing/2014/main" id="{247BC557-5DD0-2865-BE8A-A2AD71C8B56F}"/>
              </a:ext>
            </a:extLst>
          </p:cNvPr>
          <p:cNvSpPr txBox="1"/>
          <p:nvPr/>
        </p:nvSpPr>
        <p:spPr>
          <a:xfrm>
            <a:off x="1600200" y="647700"/>
            <a:ext cx="5124218" cy="677108"/>
          </a:xfrm>
          <a:prstGeom prst="rect">
            <a:avLst/>
          </a:prstGeom>
        </p:spPr>
        <p:txBody>
          <a:bodyPr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323232"/>
                </a:solidFill>
                <a:effectLst/>
                <a:uLnTx/>
                <a:uFillTx/>
                <a:latin typeface="Times New Roman" panose="02020603050405020304" pitchFamily="18" charset="0"/>
                <a:ea typeface="+mn-ea"/>
                <a:cs typeface="Times New Roman" panose="02020603050405020304" pitchFamily="18" charset="0"/>
              </a:rPr>
              <a:t>1. </a:t>
            </a:r>
            <a:r>
              <a:rPr kumimoji="0" lang="en-US" sz="4400" b="1" i="0" u="none" strike="noStrike" kern="1200" cap="none" spc="0" normalizeH="0" baseline="0" noProof="0" dirty="0" err="1">
                <a:ln>
                  <a:noFill/>
                </a:ln>
                <a:solidFill>
                  <a:srgbClr val="323232"/>
                </a:solidFill>
                <a:effectLst/>
                <a:uLnTx/>
                <a:uFillTx/>
                <a:latin typeface="Times New Roman" panose="02020603050405020304" pitchFamily="18" charset="0"/>
                <a:ea typeface="+mn-ea"/>
                <a:cs typeface="Times New Roman" panose="02020603050405020304" pitchFamily="18" charset="0"/>
              </a:rPr>
              <a:t>Chuẩn</a:t>
            </a:r>
            <a:r>
              <a:rPr kumimoji="0" lang="en-US" sz="4400" b="1" i="0" u="none" strike="noStrike" kern="1200" cap="none" spc="0" normalizeH="0" baseline="0" noProof="0" dirty="0">
                <a:ln>
                  <a:noFill/>
                </a:ln>
                <a:solidFill>
                  <a:srgbClr val="323232"/>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323232"/>
                </a:solidFill>
                <a:effectLst/>
                <a:uLnTx/>
                <a:uFillTx/>
                <a:latin typeface="Times New Roman" panose="02020603050405020304" pitchFamily="18" charset="0"/>
                <a:ea typeface="+mn-ea"/>
                <a:cs typeface="Times New Roman" panose="02020603050405020304" pitchFamily="18" charset="0"/>
              </a:rPr>
              <a:t>bị</a:t>
            </a:r>
            <a:endParaRPr kumimoji="0" lang="en-US" sz="4400" b="1" i="0" u="none" strike="noStrike" kern="1200" cap="none" spc="0" normalizeH="0" baseline="0" noProof="0" dirty="0">
              <a:ln>
                <a:noFill/>
              </a:ln>
              <a:solidFill>
                <a:srgbClr val="323232"/>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7BC7BF6B-2D38-F80D-8143-7749C3C9EA84}"/>
              </a:ext>
            </a:extLst>
          </p:cNvPr>
          <p:cNvSpPr/>
          <p:nvPr/>
        </p:nvSpPr>
        <p:spPr>
          <a:xfrm>
            <a:off x="1828800" y="2705100"/>
            <a:ext cx="6096000"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0000"/>
                </a:solidFill>
                <a:effectLst/>
                <a:uLnTx/>
                <a:uFillTx/>
                <a:latin typeface="+mj-lt"/>
                <a:ea typeface="+mn-ea"/>
                <a:cs typeface="+mn-cs"/>
              </a:rPr>
              <a:t>- Chuẩn bị (ở nhà) ý kiến của cá nhân về sự giống nhau và khác nhau giữa bài thơ Sông núi nước Nam và văn bản Nước Đại Việt ta.</a:t>
            </a:r>
          </a:p>
        </p:txBody>
      </p:sp>
      <p:sp>
        <p:nvSpPr>
          <p:cNvPr id="6" name="Rectangle 5">
            <a:extLst>
              <a:ext uri="{FF2B5EF4-FFF2-40B4-BE49-F238E27FC236}">
                <a16:creationId xmlns:a16="http://schemas.microsoft.com/office/drawing/2014/main" id="{1E652964-CD14-BB53-262B-DAFA1A182CEE}"/>
              </a:ext>
            </a:extLst>
          </p:cNvPr>
          <p:cNvSpPr/>
          <p:nvPr/>
        </p:nvSpPr>
        <p:spPr>
          <a:xfrm>
            <a:off x="9601200" y="2708031"/>
            <a:ext cx="6172200" cy="48320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0000"/>
                </a:solidFill>
                <a:effectLst/>
                <a:uLnTx/>
                <a:uFillTx/>
                <a:latin typeface="+mj-lt"/>
                <a:ea typeface="+mn-ea"/>
                <a:cs typeface="+mn-cs"/>
              </a:rPr>
              <a:t>- Xem lại các hướng dẫn trong mục 1. Định hướng để nắm được cách nghe và nhận biết tính thuyết phục của một ý kiến, những hạn chế trong khi trình bày ý kiến...</a:t>
            </a:r>
          </a:p>
        </p:txBody>
      </p:sp>
      <p:sp>
        <p:nvSpPr>
          <p:cNvPr id="7" name="Freeform 4">
            <a:extLst>
              <a:ext uri="{FF2B5EF4-FFF2-40B4-BE49-F238E27FC236}">
                <a16:creationId xmlns:a16="http://schemas.microsoft.com/office/drawing/2014/main" id="{E0B5BCDD-62AF-84DE-A671-DB7412D7DAC3}"/>
              </a:ext>
            </a:extLst>
          </p:cNvPr>
          <p:cNvSpPr/>
          <p:nvPr/>
        </p:nvSpPr>
        <p:spPr>
          <a:xfrm>
            <a:off x="14632198" y="6860084"/>
            <a:ext cx="3530912" cy="3530912"/>
          </a:xfrm>
          <a:custGeom>
            <a:avLst/>
            <a:gdLst/>
            <a:ahLst/>
            <a:cxnLst/>
            <a:rect l="l" t="t" r="r" b="b"/>
            <a:pathLst>
              <a:path w="3530912" h="3530912">
                <a:moveTo>
                  <a:pt x="0" y="0"/>
                </a:moveTo>
                <a:lnTo>
                  <a:pt x="3530912" y="0"/>
                </a:lnTo>
                <a:lnTo>
                  <a:pt x="3530912" y="3530912"/>
                </a:lnTo>
                <a:lnTo>
                  <a:pt x="0" y="3530912"/>
                </a:lnTo>
                <a:lnTo>
                  <a:pt x="0" y="0"/>
                </a:lnTo>
                <a:close/>
              </a:path>
            </a:pathLst>
          </a:custGeom>
          <a:blipFill>
            <a:blip r:embed="rId4"/>
            <a:stretch>
              <a:fillRect/>
            </a:stretch>
          </a:blipFill>
        </p:spPr>
      </p:sp>
    </p:spTree>
    <p:extLst>
      <p:ext uri="{BB962C8B-B14F-4D97-AF65-F5344CB8AC3E}">
        <p14:creationId xmlns:p14="http://schemas.microsoft.com/office/powerpoint/2010/main" val="56794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A97C9397-706B-DCBE-B586-F112647F13DA}"/>
              </a:ext>
            </a:extLst>
          </p:cNvPr>
          <p:cNvSpPr/>
          <p:nvPr/>
        </p:nvSpPr>
        <p:spPr>
          <a:xfrm>
            <a:off x="1066800" y="2064173"/>
            <a:ext cx="16764000" cy="6279727"/>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0">
            <a:extLst>
              <a:ext uri="{FF2B5EF4-FFF2-40B4-BE49-F238E27FC236}">
                <a16:creationId xmlns:a16="http://schemas.microsoft.com/office/drawing/2014/main" id="{F8F57A4B-15FD-2888-9A59-1B9D36AE8805}"/>
              </a:ext>
            </a:extLst>
          </p:cNvPr>
          <p:cNvSpPr txBox="1"/>
          <p:nvPr/>
        </p:nvSpPr>
        <p:spPr>
          <a:xfrm>
            <a:off x="1343518" y="746299"/>
            <a:ext cx="10550743" cy="677108"/>
          </a:xfrm>
          <a:prstGeom prst="rect">
            <a:avLst/>
          </a:prstGeom>
        </p:spPr>
        <p:txBody>
          <a:bodyPr wrap="square" lIns="0" tIns="0" rIns="0" bIns="0" rtlCol="0" anchor="t">
            <a:spAutoFit/>
          </a:bodyPr>
          <a:lstStyle/>
          <a:p>
            <a:r>
              <a:rPr lang="en-US" sz="4400" b="1" dirty="0">
                <a:solidFill>
                  <a:srgbClr val="323232"/>
                </a:solidFill>
                <a:latin typeface="Times New Roman" panose="02020603050405020304" pitchFamily="18" charset="0"/>
                <a:cs typeface="Times New Roman" panose="02020603050405020304" pitchFamily="18" charset="0"/>
              </a:rPr>
              <a:t>2. </a:t>
            </a:r>
            <a:r>
              <a:rPr lang="en-US" sz="4400" b="1" dirty="0" err="1">
                <a:solidFill>
                  <a:srgbClr val="323232"/>
                </a:solidFill>
                <a:latin typeface="Times New Roman" panose="02020603050405020304" pitchFamily="18" charset="0"/>
                <a:cs typeface="Times New Roman" panose="02020603050405020304" pitchFamily="18" charset="0"/>
              </a:rPr>
              <a:t>Tìm</a:t>
            </a:r>
            <a:r>
              <a:rPr lang="en-US" sz="4400" b="1" dirty="0">
                <a:solidFill>
                  <a:srgbClr val="323232"/>
                </a:solidFill>
                <a:latin typeface="Times New Roman" panose="02020603050405020304" pitchFamily="18" charset="0"/>
                <a:cs typeface="Times New Roman" panose="02020603050405020304" pitchFamily="18" charset="0"/>
              </a:rPr>
              <a:t> ý </a:t>
            </a:r>
            <a:r>
              <a:rPr lang="en-US" sz="4400" b="1" dirty="0" err="1">
                <a:solidFill>
                  <a:srgbClr val="323232"/>
                </a:solidFill>
                <a:latin typeface="Times New Roman" panose="02020603050405020304" pitchFamily="18" charset="0"/>
                <a:cs typeface="Times New Roman" panose="02020603050405020304" pitchFamily="18" charset="0"/>
              </a:rPr>
              <a:t>và</a:t>
            </a:r>
            <a:r>
              <a:rPr lang="en-US" sz="4400" b="1" dirty="0">
                <a:solidFill>
                  <a:srgbClr val="323232"/>
                </a:solidFill>
                <a:latin typeface="Times New Roman" panose="02020603050405020304" pitchFamily="18" charset="0"/>
                <a:cs typeface="Times New Roman" panose="02020603050405020304" pitchFamily="18" charset="0"/>
              </a:rPr>
              <a:t> </a:t>
            </a:r>
            <a:r>
              <a:rPr lang="en-US" sz="4400" b="1" dirty="0" err="1">
                <a:solidFill>
                  <a:srgbClr val="323232"/>
                </a:solidFill>
                <a:latin typeface="Times New Roman" panose="02020603050405020304" pitchFamily="18" charset="0"/>
                <a:cs typeface="Times New Roman" panose="02020603050405020304" pitchFamily="18" charset="0"/>
              </a:rPr>
              <a:t>lập</a:t>
            </a:r>
            <a:r>
              <a:rPr lang="en-US" sz="4400" b="1" dirty="0">
                <a:solidFill>
                  <a:srgbClr val="323232"/>
                </a:solidFill>
                <a:latin typeface="Times New Roman" panose="02020603050405020304" pitchFamily="18" charset="0"/>
                <a:cs typeface="Times New Roman" panose="02020603050405020304" pitchFamily="18" charset="0"/>
              </a:rPr>
              <a:t> </a:t>
            </a:r>
            <a:r>
              <a:rPr lang="en-US" sz="4400" b="1" dirty="0" err="1">
                <a:solidFill>
                  <a:srgbClr val="323232"/>
                </a:solidFill>
                <a:latin typeface="Times New Roman" panose="02020603050405020304" pitchFamily="18" charset="0"/>
                <a:cs typeface="Times New Roman" panose="02020603050405020304" pitchFamily="18" charset="0"/>
              </a:rPr>
              <a:t>dàn</a:t>
            </a:r>
            <a:r>
              <a:rPr lang="en-US" sz="4400" b="1" dirty="0">
                <a:solidFill>
                  <a:srgbClr val="323232"/>
                </a:solidFill>
                <a:latin typeface="Times New Roman" panose="02020603050405020304" pitchFamily="18" charset="0"/>
                <a:cs typeface="Times New Roman" panose="02020603050405020304" pitchFamily="18" charset="0"/>
              </a:rPr>
              <a:t> ý</a:t>
            </a:r>
          </a:p>
        </p:txBody>
      </p:sp>
      <p:sp>
        <p:nvSpPr>
          <p:cNvPr id="3" name="Rectangle 2">
            <a:extLst>
              <a:ext uri="{FF2B5EF4-FFF2-40B4-BE49-F238E27FC236}">
                <a16:creationId xmlns:a16="http://schemas.microsoft.com/office/drawing/2014/main" id="{8E663B21-B6A6-66F6-F3D9-4A00825E7079}"/>
              </a:ext>
            </a:extLst>
          </p:cNvPr>
          <p:cNvSpPr/>
          <p:nvPr/>
        </p:nvSpPr>
        <p:spPr>
          <a:xfrm>
            <a:off x="1343518" y="2781300"/>
            <a:ext cx="16030082" cy="4154984"/>
          </a:xfrm>
          <a:prstGeom prst="rect">
            <a:avLst/>
          </a:prstGeom>
        </p:spPr>
        <p:txBody>
          <a:bodyPr wrap="square">
            <a:spAutoFit/>
          </a:bodyPr>
          <a:lstStyle/>
          <a:p>
            <a:pPr algn="just"/>
            <a:r>
              <a:rPr lang="vi-VN" sz="4400" dirty="0">
                <a:solidFill>
                  <a:srgbClr val="000000"/>
                </a:solidFill>
                <a:latin typeface="+mj-lt"/>
              </a:rPr>
              <a:t>- Người nói: tập trung vào vấn đề đã nêu ở bài tập, dựa vào gợi ý trong mục 1. Định hướng để tìm ý và lập dàn ý cho bài trình bày.</a:t>
            </a:r>
          </a:p>
          <a:p>
            <a:pPr algn="just"/>
            <a:endParaRPr lang="en-US" sz="4400" dirty="0">
              <a:solidFill>
                <a:srgbClr val="000000"/>
              </a:solidFill>
              <a:latin typeface="+mj-lt"/>
            </a:endParaRPr>
          </a:p>
          <a:p>
            <a:pPr algn="just"/>
            <a:r>
              <a:rPr lang="en-US" sz="4400" dirty="0">
                <a:solidFill>
                  <a:srgbClr val="000000"/>
                </a:solidFill>
                <a:latin typeface="+mj-lt"/>
              </a:rPr>
              <a:t>-</a:t>
            </a:r>
            <a:r>
              <a:rPr lang="vi-VN" sz="4400" dirty="0">
                <a:solidFill>
                  <a:srgbClr val="000000"/>
                </a:solidFill>
                <a:latin typeface="+mj-lt"/>
              </a:rPr>
              <a:t> Người nghe: chú ý các điểm cần tập trung khi nghe để nhận biết tính thuyết phục của ý kiến được trình bày và chỉ ra được những hạn chế (nếu có). </a:t>
            </a:r>
          </a:p>
        </p:txBody>
      </p:sp>
      <p:sp>
        <p:nvSpPr>
          <p:cNvPr id="4" name="Freeform 4">
            <a:extLst>
              <a:ext uri="{FF2B5EF4-FFF2-40B4-BE49-F238E27FC236}">
                <a16:creationId xmlns:a16="http://schemas.microsoft.com/office/drawing/2014/main" id="{BBAC12DD-5716-7B57-565C-B1EE938D2744}"/>
              </a:ext>
            </a:extLst>
          </p:cNvPr>
          <p:cNvSpPr/>
          <p:nvPr/>
        </p:nvSpPr>
        <p:spPr>
          <a:xfrm>
            <a:off x="422031" y="7124700"/>
            <a:ext cx="4815191" cy="4114800"/>
          </a:xfrm>
          <a:custGeom>
            <a:avLst/>
            <a:gdLst/>
            <a:ahLst/>
            <a:cxnLst/>
            <a:rect l="l" t="t" r="r" b="b"/>
            <a:pathLst>
              <a:path w="4815191" h="4114800">
                <a:moveTo>
                  <a:pt x="0" y="0"/>
                </a:moveTo>
                <a:lnTo>
                  <a:pt x="4815192" y="0"/>
                </a:lnTo>
                <a:lnTo>
                  <a:pt x="481519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252429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BFEB7A-DE01-DA68-1243-9C1BC1385362}"/>
              </a:ext>
            </a:extLst>
          </p:cNvPr>
          <p:cNvSpPr/>
          <p:nvPr/>
        </p:nvSpPr>
        <p:spPr>
          <a:xfrm>
            <a:off x="609600" y="800100"/>
            <a:ext cx="16916400" cy="8894743"/>
          </a:xfrm>
          <a:prstGeom prst="rect">
            <a:avLst/>
          </a:prstGeom>
        </p:spPr>
        <p:txBody>
          <a:bodyPr wrap="square">
            <a:spAutoFit/>
          </a:bodyPr>
          <a:lstStyle/>
          <a:p>
            <a:pPr algn="just"/>
            <a:r>
              <a:rPr lang="en-US" sz="4400" b="1" dirty="0">
                <a:solidFill>
                  <a:srgbClr val="000000"/>
                </a:solidFill>
                <a:latin typeface="Times New Roman" panose="02020603050405020304" pitchFamily="18" charset="0"/>
                <a:cs typeface="Times New Roman" panose="02020603050405020304" pitchFamily="18" charset="0"/>
              </a:rPr>
              <a:t>-</a:t>
            </a:r>
            <a:r>
              <a:rPr lang="vi-VN" sz="4400" b="1" dirty="0">
                <a:solidFill>
                  <a:srgbClr val="000000"/>
                </a:solidFill>
                <a:latin typeface="Times New Roman" panose="02020603050405020304" pitchFamily="18" charset="0"/>
                <a:cs typeface="Times New Roman" panose="02020603050405020304" pitchFamily="18" charset="0"/>
              </a:rPr>
              <a:t> Mở đầu</a:t>
            </a:r>
            <a:r>
              <a:rPr lang="vi-VN" sz="4400" dirty="0">
                <a:solidFill>
                  <a:srgbClr val="000000"/>
                </a:solidFill>
                <a:latin typeface="Times New Roman" panose="02020603050405020304" pitchFamily="18" charset="0"/>
                <a:cs typeface="Times New Roman" panose="02020603050405020304" pitchFamily="18" charset="0"/>
              </a:rPr>
              <a:t>: nêu vấn đề, mục đích bài nói</a:t>
            </a:r>
            <a:r>
              <a:rPr lang="en-US" sz="4400" dirty="0">
                <a:solidFill>
                  <a:srgbClr val="000000"/>
                </a:solidFill>
                <a:latin typeface="Times New Roman" panose="02020603050405020304" pitchFamily="18" charset="0"/>
                <a:cs typeface="Times New Roman" panose="02020603050405020304" pitchFamily="18" charset="0"/>
              </a:rPr>
              <a:t>:</a:t>
            </a:r>
            <a:r>
              <a:rPr lang="vi-VN" sz="4400" dirty="0">
                <a:solidFill>
                  <a:srgbClr val="000000"/>
                </a:solidFill>
                <a:latin typeface="Times New Roman" panose="02020603050405020304" pitchFamily="18" charset="0"/>
                <a:cs typeface="Times New Roman" panose="02020603050405020304" pitchFamily="18" charset="0"/>
              </a:rPr>
              <a:t> chỉ ra sự giống nhau và khác nhau của hai văn bản.</a:t>
            </a:r>
          </a:p>
          <a:p>
            <a:pPr algn="just"/>
            <a:r>
              <a:rPr lang="en-US" sz="4400" b="1" dirty="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Nội dung chính</a:t>
            </a:r>
            <a:r>
              <a:rPr lang="vi-VN" sz="4400" dirty="0">
                <a:solidFill>
                  <a:srgbClr val="000000"/>
                </a:solidFill>
                <a:latin typeface="Times New Roman" panose="02020603050405020304" pitchFamily="18" charset="0"/>
                <a:cs typeface="Times New Roman" panose="02020603050405020304" pitchFamily="18" charset="0"/>
              </a:rPr>
              <a:t>: nêu những điểm giống nhau và khác nhau của hai văn bản</a:t>
            </a:r>
            <a:r>
              <a:rPr lang="en-US" sz="4400" dirty="0">
                <a:solidFill>
                  <a:srgbClr val="000000"/>
                </a:solidFill>
                <a:latin typeface="Times New Roman" panose="02020603050405020304" pitchFamily="18" charset="0"/>
                <a:cs typeface="Times New Roman" panose="02020603050405020304" pitchFamily="18" charset="0"/>
              </a:rPr>
              <a:t>:</a:t>
            </a:r>
          </a:p>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bối cảnh ra đời</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đề</a:t>
            </a:r>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t</a:t>
            </a:r>
            <a:r>
              <a:rPr lang="en-US" sz="4400" dirty="0">
                <a:solidFill>
                  <a:srgbClr val="000000"/>
                </a:solidFill>
                <a:latin typeface="Times New Roman" panose="02020603050405020304" pitchFamily="18" charset="0"/>
                <a:cs typeface="Times New Roman" panose="02020603050405020304" pitchFamily="18" charset="0"/>
              </a:rPr>
              <a:t>à</a:t>
            </a:r>
            <a:r>
              <a:rPr lang="vi-VN" sz="4400" dirty="0">
                <a:solidFill>
                  <a:srgbClr val="000000"/>
                </a:solidFill>
                <a:latin typeface="Times New Roman" panose="02020603050405020304" pitchFamily="18" charset="0"/>
                <a:cs typeface="Times New Roman" panose="02020603050405020304" pitchFamily="18" charset="0"/>
              </a:rPr>
              <a:t>i, nội dung chính</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tư tưởng và tình cảm của người viết</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vai trò và sự tác động của tác phẩm</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thể loại, ngôn ngữ và biện pháp nghệ thuật đặc sắc... </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err="1">
                <a:solidFill>
                  <a:srgbClr val="000000"/>
                </a:solidFill>
                <a:latin typeface="Times New Roman" panose="02020603050405020304" pitchFamily="18" charset="0"/>
                <a:cs typeface="Times New Roman" panose="02020603050405020304" pitchFamily="18" charset="0"/>
              </a:rPr>
              <a:t>Lưu</a:t>
            </a:r>
            <a:r>
              <a:rPr lang="en-US" sz="4400" dirty="0">
                <a:solidFill>
                  <a:srgbClr val="000000"/>
                </a:solidFill>
                <a:latin typeface="Times New Roman" panose="02020603050405020304" pitchFamily="18" charset="0"/>
                <a:cs typeface="Times New Roman" panose="02020603050405020304" pitchFamily="18" charset="0"/>
              </a:rPr>
              <a:t> ý: </a:t>
            </a:r>
            <a:r>
              <a:rPr lang="vi-VN" sz="4400" dirty="0">
                <a:solidFill>
                  <a:srgbClr val="000000"/>
                </a:solidFill>
                <a:latin typeface="Times New Roman" panose="02020603050405020304" pitchFamily="18" charset="0"/>
                <a:cs typeface="Times New Roman" panose="02020603050405020304" pitchFamily="18" charset="0"/>
              </a:rPr>
              <a:t>Mỗi điểm cần có các lí lẽ và bằng chứng cụ thể dẫn ra từ hai văn bản.</a:t>
            </a:r>
          </a:p>
          <a:p>
            <a:pPr algn="just"/>
            <a:r>
              <a:rPr lang="en-US" sz="4400" b="1" dirty="0">
                <a:solidFill>
                  <a:srgbClr val="000000"/>
                </a:solidFill>
                <a:latin typeface="Times New Roman" panose="02020603050405020304" pitchFamily="18" charset="0"/>
                <a:cs typeface="Times New Roman" panose="02020603050405020304" pitchFamily="18" charset="0"/>
              </a:rPr>
              <a:t>-</a:t>
            </a:r>
            <a:r>
              <a:rPr lang="vi-VN" sz="4400" b="1" dirty="0">
                <a:solidFill>
                  <a:srgbClr val="000000"/>
                </a:solidFill>
                <a:latin typeface="Times New Roman" panose="02020603050405020304" pitchFamily="18" charset="0"/>
                <a:cs typeface="Times New Roman" panose="02020603050405020304" pitchFamily="18" charset="0"/>
              </a:rPr>
              <a:t> Kết thúc</a:t>
            </a:r>
            <a:r>
              <a:rPr lang="vi-VN" sz="4400" dirty="0">
                <a:solidFill>
                  <a:srgbClr val="000000"/>
                </a:solidFill>
                <a:latin typeface="Times New Roman" panose="02020603050405020304" pitchFamily="18" charset="0"/>
                <a:cs typeface="Times New Roman" panose="02020603050405020304" pitchFamily="18" charset="0"/>
              </a:rPr>
              <a:t>: khẳng định ý nghĩa và vị trí của hai văn bản đối với lịch sử dân tộc nói chung và văn học nói riêng.</a:t>
            </a:r>
          </a:p>
        </p:txBody>
      </p:sp>
    </p:spTree>
    <p:extLst>
      <p:ext uri="{BB962C8B-B14F-4D97-AF65-F5344CB8AC3E}">
        <p14:creationId xmlns:p14="http://schemas.microsoft.com/office/powerpoint/2010/main" val="317936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78EC44F0-9A65-AC7D-0D8E-D1E43CD7AF28}"/>
              </a:ext>
            </a:extLst>
          </p:cNvPr>
          <p:cNvSpPr txBox="1"/>
          <p:nvPr/>
        </p:nvSpPr>
        <p:spPr>
          <a:xfrm>
            <a:off x="914400" y="266700"/>
            <a:ext cx="10550743" cy="677108"/>
          </a:xfrm>
          <a:prstGeom prst="rect">
            <a:avLst/>
          </a:prstGeom>
        </p:spPr>
        <p:txBody>
          <a:bodyPr wrap="square" lIns="0" tIns="0" rIns="0" bIns="0" rtlCol="0" anchor="t">
            <a:spAutoFit/>
          </a:bodyPr>
          <a:lstStyle/>
          <a:p>
            <a:r>
              <a:rPr lang="en-US" sz="4400" b="1" dirty="0">
                <a:latin typeface="Times New Roman" panose="02020603050405020304" pitchFamily="18" charset="0"/>
                <a:cs typeface="Times New Roman" panose="02020603050405020304" pitchFamily="18" charset="0"/>
              </a:rPr>
              <a:t>3. </a:t>
            </a:r>
            <a:r>
              <a:rPr lang="en-US" sz="4400" b="1" dirty="0" err="1">
                <a:latin typeface="Times New Roman" panose="02020603050405020304" pitchFamily="18" charset="0"/>
                <a:cs typeface="Times New Roman" panose="02020603050405020304" pitchFamily="18" charset="0"/>
              </a:rPr>
              <a:t>Nói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nghe</a:t>
            </a:r>
            <a:endParaRPr lang="en-US" sz="4400"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BF13BA66-0923-9C47-0DEB-DD9B857D5E87}"/>
              </a:ext>
            </a:extLst>
          </p:cNvPr>
          <p:cNvSpPr/>
          <p:nvPr/>
        </p:nvSpPr>
        <p:spPr>
          <a:xfrm>
            <a:off x="685800" y="1257300"/>
            <a:ext cx="16916400" cy="8217634"/>
          </a:xfrm>
          <a:prstGeom prst="rect">
            <a:avLst/>
          </a:prstGeom>
        </p:spPr>
        <p:txBody>
          <a:bodyPr wrap="square">
            <a:spAutoFit/>
          </a:bodyPr>
          <a:lstStyle/>
          <a:p>
            <a:pPr algn="just"/>
            <a:r>
              <a:rPr lang="en-US" sz="4400" dirty="0">
                <a:solidFill>
                  <a:srgbClr val="000000"/>
                </a:solidFill>
                <a:latin typeface="Times New Roman" panose="02020603050405020304" pitchFamily="18" charset="0"/>
                <a:cs typeface="Times New Roman" panose="02020603050405020304" pitchFamily="18" charset="0"/>
              </a:rPr>
              <a:t>-</a:t>
            </a:r>
            <a:r>
              <a:rPr lang="vi-VN" sz="4400" dirty="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Người nói: </a:t>
            </a:r>
            <a:r>
              <a:rPr lang="vi-VN" sz="4400" dirty="0">
                <a:solidFill>
                  <a:srgbClr val="000000"/>
                </a:solidFill>
                <a:latin typeface="Times New Roman" panose="02020603050405020304" pitchFamily="18" charset="0"/>
                <a:cs typeface="Times New Roman" panose="02020603050405020304" pitchFamily="18" charset="0"/>
              </a:rPr>
              <a:t>trình bày ý kiến đã chuẩn bị ở nhà của mình.</a:t>
            </a:r>
          </a:p>
          <a:p>
            <a:pPr algn="just"/>
            <a:r>
              <a:rPr lang="en-US" sz="4400" dirty="0">
                <a:solidFill>
                  <a:srgbClr val="000000"/>
                </a:solidFill>
                <a:latin typeface="Times New Roman" panose="02020603050405020304" pitchFamily="18" charset="0"/>
                <a:cs typeface="Times New Roman" panose="02020603050405020304" pitchFamily="18" charset="0"/>
              </a:rPr>
              <a:t>-</a:t>
            </a:r>
            <a:r>
              <a:rPr lang="vi-VN" sz="4400" dirty="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Người nghe</a:t>
            </a:r>
            <a:r>
              <a:rPr lang="vi-VN" sz="4400" dirty="0">
                <a:solidFill>
                  <a:srgbClr val="000000"/>
                </a:solidFill>
                <a:latin typeface="Times New Roman" panose="02020603050405020304" pitchFamily="18" charset="0"/>
                <a:cs typeface="Times New Roman" panose="02020603050405020304" pitchFamily="18" charset="0"/>
              </a:rPr>
              <a:t>: nghe và nhận xét về t</a:t>
            </a:r>
            <a:r>
              <a:rPr lang="en-US" sz="4400" dirty="0">
                <a:solidFill>
                  <a:srgbClr val="000000"/>
                </a:solidFill>
                <a:latin typeface="Times New Roman" panose="02020603050405020304" pitchFamily="18" charset="0"/>
                <a:cs typeface="Times New Roman" panose="02020603050405020304" pitchFamily="18" charset="0"/>
              </a:rPr>
              <a:t>í</a:t>
            </a:r>
            <a:r>
              <a:rPr lang="vi-VN" sz="4400" dirty="0">
                <a:solidFill>
                  <a:srgbClr val="000000"/>
                </a:solidFill>
                <a:latin typeface="Times New Roman" panose="02020603050405020304" pitchFamily="18" charset="0"/>
                <a:cs typeface="Times New Roman" panose="02020603050405020304" pitchFamily="18" charset="0"/>
              </a:rPr>
              <a:t>nh thuyết phục của ý kiến được trình b</a:t>
            </a:r>
            <a:r>
              <a:rPr lang="en-US" sz="4400" dirty="0">
                <a:solidFill>
                  <a:srgbClr val="000000"/>
                </a:solidFill>
                <a:latin typeface="Times New Roman" panose="02020603050405020304" pitchFamily="18" charset="0"/>
                <a:cs typeface="Times New Roman" panose="02020603050405020304" pitchFamily="18" charset="0"/>
              </a:rPr>
              <a:t>à</a:t>
            </a:r>
            <a:r>
              <a:rPr lang="vi-VN" sz="4400" dirty="0">
                <a:solidFill>
                  <a:srgbClr val="000000"/>
                </a:solidFill>
                <a:latin typeface="Times New Roman" panose="02020603050405020304" pitchFamily="18" charset="0"/>
                <a:cs typeface="Times New Roman" panose="02020603050405020304" pitchFamily="18" charset="0"/>
              </a:rPr>
              <a:t>y. Bài này tập trung rèn luyện kĩ năng nghe nhiều hơn. Trong khi nghe, các em cần</a:t>
            </a:r>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chú ý:</a:t>
            </a:r>
          </a:p>
          <a:p>
            <a:pPr algn="just"/>
            <a:r>
              <a:rPr lang="vi-VN" sz="4400" dirty="0">
                <a:solidFill>
                  <a:srgbClr val="000000"/>
                </a:solidFill>
                <a:latin typeface="Times New Roman" panose="02020603050405020304" pitchFamily="18" charset="0"/>
                <a:cs typeface="Times New Roman" panose="02020603050405020304" pitchFamily="18" charset="0"/>
              </a:rPr>
              <a:t>+ Lắng nghe, xác định và ghi lại các thông tin chính của bài trình bày, những nội dung cần hỏi lại.</a:t>
            </a:r>
          </a:p>
          <a:p>
            <a:pPr algn="just"/>
            <a:r>
              <a:rPr lang="vi-VN" sz="4400" dirty="0">
                <a:solidFill>
                  <a:srgbClr val="000000"/>
                </a:solidFill>
                <a:latin typeface="Times New Roman" panose="02020603050405020304" pitchFamily="18" charset="0"/>
                <a:cs typeface="Times New Roman" panose="02020603050405020304" pitchFamily="18" charset="0"/>
              </a:rPr>
              <a:t>+ Tập trung theo dõi, nhận biết và nhận xét t</a:t>
            </a:r>
            <a:r>
              <a:rPr lang="en-US" sz="4400" dirty="0">
                <a:solidFill>
                  <a:srgbClr val="000000"/>
                </a:solidFill>
                <a:latin typeface="Times New Roman" panose="02020603050405020304" pitchFamily="18" charset="0"/>
                <a:cs typeface="Times New Roman" panose="02020603050405020304" pitchFamily="18" charset="0"/>
              </a:rPr>
              <a:t>í</a:t>
            </a:r>
            <a:r>
              <a:rPr lang="vi-VN" sz="4400" dirty="0">
                <a:solidFill>
                  <a:srgbClr val="000000"/>
                </a:solidFill>
                <a:latin typeface="Times New Roman" panose="02020603050405020304" pitchFamily="18" charset="0"/>
                <a:cs typeface="Times New Roman" panose="02020603050405020304" pitchFamily="18" charset="0"/>
              </a:rPr>
              <a:t>nh thuyết phục của ý kiến đã trình b</a:t>
            </a:r>
            <a:r>
              <a:rPr lang="en-US" sz="4400" dirty="0">
                <a:solidFill>
                  <a:srgbClr val="000000"/>
                </a:solidFill>
                <a:latin typeface="Times New Roman" panose="02020603050405020304" pitchFamily="18" charset="0"/>
                <a:cs typeface="Times New Roman" panose="02020603050405020304" pitchFamily="18" charset="0"/>
              </a:rPr>
              <a:t>à</a:t>
            </a:r>
            <a:r>
              <a:rPr lang="vi-VN" sz="4400" dirty="0">
                <a:solidFill>
                  <a:srgbClr val="000000"/>
                </a:solidFill>
                <a:latin typeface="Times New Roman" panose="02020603050405020304" pitchFamily="18" charset="0"/>
                <a:cs typeface="Times New Roman" panose="02020603050405020304" pitchFamily="18" charset="0"/>
              </a:rPr>
              <a:t>y (ưu điểm và hạn chế).</a:t>
            </a:r>
          </a:p>
          <a:p>
            <a:pPr algn="just"/>
            <a:r>
              <a:rPr lang="vi-VN" sz="4400" dirty="0">
                <a:solidFill>
                  <a:srgbClr val="000000"/>
                </a:solidFill>
                <a:latin typeface="Times New Roman" panose="02020603050405020304" pitchFamily="18" charset="0"/>
                <a:cs typeface="Times New Roman" panose="02020603050405020304" pitchFamily="18" charset="0"/>
              </a:rPr>
              <a:t>+ Thể hiện thái độ chú ý lắng nghe, sử dụng các yếu tố cử chỉ, nét mặt, ánh mắt</a:t>
            </a:r>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để khích lệ người nói.</a:t>
            </a:r>
          </a:p>
          <a:p>
            <a:pPr algn="just"/>
            <a:r>
              <a:rPr lang="vi-VN" sz="4400" dirty="0">
                <a:solidFill>
                  <a:srgbClr val="000000"/>
                </a:solidFill>
                <a:latin typeface="Times New Roman" panose="02020603050405020304" pitchFamily="18" charset="0"/>
                <a:cs typeface="Times New Roman" panose="02020603050405020304" pitchFamily="18" charset="0"/>
              </a:rPr>
              <a:t>+ Hỏi lại những điểm chưa rõ (nếu cần), có thể trao đổi thêm ý kiến cá nhân về nội dung và cách thuyết phục của bài trình bày.</a:t>
            </a:r>
          </a:p>
        </p:txBody>
      </p:sp>
    </p:spTree>
    <p:extLst>
      <p:ext uri="{BB962C8B-B14F-4D97-AF65-F5344CB8AC3E}">
        <p14:creationId xmlns:p14="http://schemas.microsoft.com/office/powerpoint/2010/main" val="73966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6314D4-F180-A7CB-021B-F173852E5024}"/>
              </a:ext>
            </a:extLst>
          </p:cNvPr>
          <p:cNvPicPr>
            <a:picLocks noChangeAspect="1"/>
          </p:cNvPicPr>
          <p:nvPr/>
        </p:nvPicPr>
        <p:blipFill>
          <a:blip r:embed="rId3"/>
          <a:stretch>
            <a:fillRect/>
          </a:stretch>
        </p:blipFill>
        <p:spPr>
          <a:xfrm>
            <a:off x="5562600" y="-10632"/>
            <a:ext cx="7198282" cy="10287000"/>
          </a:xfrm>
          <a:prstGeom prst="rect">
            <a:avLst/>
          </a:prstGeom>
        </p:spPr>
      </p:pic>
    </p:spTree>
    <p:extLst>
      <p:ext uri="{BB962C8B-B14F-4D97-AF65-F5344CB8AC3E}">
        <p14:creationId xmlns:p14="http://schemas.microsoft.com/office/powerpoint/2010/main" val="161847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CDD53452-CEAE-582C-D85F-2D8A2D7DC85D}"/>
              </a:ext>
            </a:extLst>
          </p:cNvPr>
          <p:cNvSpPr txBox="1"/>
          <p:nvPr/>
        </p:nvSpPr>
        <p:spPr>
          <a:xfrm>
            <a:off x="1143000" y="419100"/>
            <a:ext cx="10550743" cy="677108"/>
          </a:xfrm>
          <a:prstGeom prst="rect">
            <a:avLst/>
          </a:prstGeom>
        </p:spPr>
        <p:txBody>
          <a:bodyPr wrap="square" lIns="0" tIns="0" rIns="0" bIns="0" rtlCol="0" anchor="t">
            <a:spAutoFit/>
          </a:bodyPr>
          <a:lstStyle/>
          <a:p>
            <a:r>
              <a:rPr lang="en-US" sz="4400" b="1" dirty="0">
                <a:latin typeface="Times New Roman" panose="02020603050405020304" pitchFamily="18" charset="0"/>
                <a:cs typeface="Times New Roman" panose="02020603050405020304" pitchFamily="18" charset="0"/>
              </a:rPr>
              <a:t>4. </a:t>
            </a:r>
            <a:r>
              <a:rPr lang="en-US" sz="4400" b="1" dirty="0" err="1">
                <a:latin typeface="Times New Roman" panose="02020603050405020304" pitchFamily="18" charset="0"/>
                <a:cs typeface="Times New Roman" panose="02020603050405020304" pitchFamily="18" charset="0"/>
              </a:rPr>
              <a:t>Kiểm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chỉnh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sửa</a:t>
            </a:r>
            <a:endParaRPr lang="en-US" sz="4400" b="1"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83FF11C2-018F-FB49-07C4-58A0947C3620}"/>
              </a:ext>
            </a:extLst>
          </p:cNvPr>
          <p:cNvGraphicFramePr>
            <a:graphicFrameLocks noGrp="1"/>
          </p:cNvGraphicFramePr>
          <p:nvPr>
            <p:extLst>
              <p:ext uri="{D42A27DB-BD31-4B8C-83A1-F6EECF244321}">
                <p14:modId xmlns:p14="http://schemas.microsoft.com/office/powerpoint/2010/main" val="1334670769"/>
              </p:ext>
            </p:extLst>
          </p:nvPr>
        </p:nvGraphicFramePr>
        <p:xfrm>
          <a:off x="990600" y="1790700"/>
          <a:ext cx="7696200" cy="7924800"/>
        </p:xfrm>
        <a:graphic>
          <a:graphicData uri="http://schemas.openxmlformats.org/drawingml/2006/table">
            <a:tbl>
              <a:tblPr>
                <a:tableStyleId>{5940675A-B579-460E-94D1-54222C63F5DA}</a:tableStyleId>
              </a:tblPr>
              <a:tblGrid>
                <a:gridCol w="7696200">
                  <a:extLst>
                    <a:ext uri="{9D8B030D-6E8A-4147-A177-3AD203B41FA5}">
                      <a16:colId xmlns:a16="http://schemas.microsoft.com/office/drawing/2014/main" val="20000"/>
                    </a:ext>
                  </a:extLst>
                </a:gridCol>
              </a:tblGrid>
              <a:tr h="0">
                <a:tc>
                  <a:txBody>
                    <a:bodyPr/>
                    <a:lstStyle/>
                    <a:p>
                      <a:pPr algn="ctr"/>
                      <a:r>
                        <a:rPr lang="vi-VN" sz="4000" b="1" dirty="0">
                          <a:effectLst/>
                          <a:latin typeface="Times New Roman" panose="02020603050405020304" pitchFamily="18" charset="0"/>
                          <a:cs typeface="Times New Roman" panose="02020603050405020304" pitchFamily="18" charset="0"/>
                        </a:rPr>
                        <a:t>Người nói</a:t>
                      </a:r>
                      <a:endParaRPr lang="vi-VN" sz="4000" b="1"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rgbClr val="E9E0D6"/>
                    </a:solidFill>
                  </a:tcPr>
                </a:tc>
                <a:extLst>
                  <a:ext uri="{0D108BD9-81ED-4DB2-BD59-A6C34878D82A}">
                    <a16:rowId xmlns:a16="http://schemas.microsoft.com/office/drawing/2014/main" val="10000"/>
                  </a:ext>
                </a:extLst>
              </a:tr>
              <a:tr h="0">
                <a:tc>
                  <a:txBody>
                    <a:bodyPr/>
                    <a:lstStyle/>
                    <a:p>
                      <a:pPr marL="0" indent="0" algn="just">
                        <a:buFontTx/>
                        <a:buNone/>
                      </a:pPr>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 </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Rút kinh nghiệm về việc lựa chọn vấn đề trình bày, quá trình chuẩn bị, nội dung. cách thức và thái độ trình bày.... </a:t>
                      </a:r>
                      <a:endParaRPr lang="en-US" sz="4000" b="0" i="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lgn="just">
                        <a:buFontTx/>
                        <a:buNone/>
                      </a:pPr>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Tự đánh giá:</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Trong bài trình bày của mình, em hài lòng về những điểm nào (nội dung, hình thức, thái độ)?</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Bài trình bày đã có sức thuyết phục chưa?</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Em muốn thay đổi điều gì trong bài trình bày của mình?</a:t>
                      </a:r>
                    </a:p>
                  </a:txBody>
                  <a:tcPr marL="0" marR="0" marT="0" marB="0">
                    <a:solidFill>
                      <a:srgbClr val="E9E0D6"/>
                    </a:solidFill>
                  </a:tcPr>
                </a:tc>
                <a:extLst>
                  <a:ext uri="{0D108BD9-81ED-4DB2-BD59-A6C34878D82A}">
                    <a16:rowId xmlns:a16="http://schemas.microsoft.com/office/drawing/2014/main" val="10001"/>
                  </a:ext>
                </a:extLst>
              </a:tr>
            </a:tbl>
          </a:graphicData>
        </a:graphic>
      </p:graphicFrame>
      <p:graphicFrame>
        <p:nvGraphicFramePr>
          <p:cNvPr id="4" name="Table 3">
            <a:extLst>
              <a:ext uri="{FF2B5EF4-FFF2-40B4-BE49-F238E27FC236}">
                <a16:creationId xmlns:a16="http://schemas.microsoft.com/office/drawing/2014/main" id="{9E3A9829-3831-E50F-2B2A-17A4DC172642}"/>
              </a:ext>
            </a:extLst>
          </p:cNvPr>
          <p:cNvGraphicFramePr>
            <a:graphicFrameLocks noGrp="1"/>
          </p:cNvGraphicFramePr>
          <p:nvPr>
            <p:extLst>
              <p:ext uri="{D42A27DB-BD31-4B8C-83A1-F6EECF244321}">
                <p14:modId xmlns:p14="http://schemas.microsoft.com/office/powerpoint/2010/main" val="1856430327"/>
              </p:ext>
            </p:extLst>
          </p:nvPr>
        </p:nvGraphicFramePr>
        <p:xfrm>
          <a:off x="9372600" y="1790700"/>
          <a:ext cx="8001000" cy="7924800"/>
        </p:xfrm>
        <a:graphic>
          <a:graphicData uri="http://schemas.openxmlformats.org/drawingml/2006/table">
            <a:tbl>
              <a:tblPr>
                <a:tableStyleId>{5940675A-B579-460E-94D1-54222C63F5DA}</a:tableStyleId>
              </a:tblPr>
              <a:tblGrid>
                <a:gridCol w="8001000">
                  <a:extLst>
                    <a:ext uri="{9D8B030D-6E8A-4147-A177-3AD203B41FA5}">
                      <a16:colId xmlns:a16="http://schemas.microsoft.com/office/drawing/2014/main" val="20000"/>
                    </a:ext>
                  </a:extLst>
                </a:gridCol>
              </a:tblGrid>
              <a:tr h="720436">
                <a:tc>
                  <a:txBody>
                    <a:bodyPr/>
                    <a:lstStyle/>
                    <a:p>
                      <a:pPr algn="ctr"/>
                      <a:r>
                        <a:rPr lang="vi-VN" sz="4000" b="1" dirty="0">
                          <a:effectLst/>
                          <a:latin typeface="Times New Roman" panose="02020603050405020304" pitchFamily="18" charset="0"/>
                          <a:cs typeface="Times New Roman" panose="02020603050405020304" pitchFamily="18" charset="0"/>
                        </a:rPr>
                        <a:t>Người nghe</a:t>
                      </a:r>
                      <a:endParaRPr lang="vi-VN" sz="4000" b="1"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rgbClr val="E9E0D6"/>
                    </a:solidFill>
                  </a:tcPr>
                </a:tc>
                <a:extLst>
                  <a:ext uri="{0D108BD9-81ED-4DB2-BD59-A6C34878D82A}">
                    <a16:rowId xmlns:a16="http://schemas.microsoft.com/office/drawing/2014/main" val="10000"/>
                  </a:ext>
                </a:extLst>
              </a:tr>
              <a:tr h="7204364">
                <a:tc>
                  <a:txBody>
                    <a:bodyPr/>
                    <a:lstStyle/>
                    <a:p>
                      <a:pPr algn="just"/>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Kiểm tra việc nghe và ghi chép các nội dung thông tin (Đã chính xác chưa, thu hoạch được những gì?...).</a:t>
                      </a:r>
                    </a:p>
                    <a:p>
                      <a:pPr algn="just"/>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Nêu nhận xét về nội dung, hình thức và tính thuyết phục của bài trình bày.</a:t>
                      </a:r>
                    </a:p>
                    <a:p>
                      <a:pPr algn="just"/>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Đánh giá:</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Em thấy bài trình bày của bạn có thuyết phục không? Vì sao?</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Điều em rút ra được từ bài trình bày của bạn là gì?</a:t>
                      </a:r>
                    </a:p>
                  </a:txBody>
                  <a:tcPr marL="0" marR="0" marT="0" marB="0">
                    <a:solidFill>
                      <a:srgbClr val="E9E0D6"/>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0095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2689291-8C72-053C-F357-CB071FBAD731}"/>
              </a:ext>
            </a:extLst>
          </p:cNvPr>
          <p:cNvSpPr/>
          <p:nvPr/>
        </p:nvSpPr>
        <p:spPr>
          <a:xfrm>
            <a:off x="6279430" y="1181100"/>
            <a:ext cx="11602170" cy="6486253"/>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
            <a:extLst>
              <a:ext uri="{FF2B5EF4-FFF2-40B4-BE49-F238E27FC236}">
                <a16:creationId xmlns:a16="http://schemas.microsoft.com/office/drawing/2014/main" id="{6FC6FCE0-6BB3-9589-BA75-17818C755FE7}"/>
              </a:ext>
            </a:extLst>
          </p:cNvPr>
          <p:cNvSpPr txBox="1"/>
          <p:nvPr/>
        </p:nvSpPr>
        <p:spPr>
          <a:xfrm>
            <a:off x="6934200" y="2685288"/>
            <a:ext cx="10617200" cy="3477875"/>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Đề</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Nghe và nhận biết tính thuyết phục của ý kiến trình bày về sự giống nhau và khác nhau giữa bài thơ “Sông núi nước Nam” và văn bản “Nước Đại Việt ta" (trích “Đại cáo bình Ngô” – Nguyễn Trãi).</a:t>
            </a:r>
            <a:endParaRPr lang="vi-VN" sz="4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Freeform 6">
            <a:extLst>
              <a:ext uri="{FF2B5EF4-FFF2-40B4-BE49-F238E27FC236}">
                <a16:creationId xmlns:a16="http://schemas.microsoft.com/office/drawing/2014/main" id="{32A1B9DF-32EE-1334-598C-337FAEBD95D4}"/>
              </a:ext>
            </a:extLst>
          </p:cNvPr>
          <p:cNvSpPr/>
          <p:nvPr/>
        </p:nvSpPr>
        <p:spPr>
          <a:xfrm>
            <a:off x="1925144" y="884351"/>
            <a:ext cx="4667133" cy="9402649"/>
          </a:xfrm>
          <a:custGeom>
            <a:avLst/>
            <a:gdLst/>
            <a:ahLst/>
            <a:cxnLst/>
            <a:rect l="l" t="t" r="r" b="b"/>
            <a:pathLst>
              <a:path w="2042437" h="4114800">
                <a:moveTo>
                  <a:pt x="0" y="0"/>
                </a:moveTo>
                <a:lnTo>
                  <a:pt x="2042438" y="0"/>
                </a:lnTo>
                <a:lnTo>
                  <a:pt x="204243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146829461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71050D-EBC4-8F28-9446-F0EAAE6D8A4F}"/>
              </a:ext>
            </a:extLst>
          </p:cNvPr>
          <p:cNvPicPr>
            <a:picLocks noChangeAspect="1"/>
          </p:cNvPicPr>
          <p:nvPr/>
        </p:nvPicPr>
        <p:blipFill rotWithShape="1">
          <a:blip r:embed="rId3"/>
          <a:srcRect r="691"/>
          <a:stretch/>
        </p:blipFill>
        <p:spPr>
          <a:xfrm>
            <a:off x="494753" y="216575"/>
            <a:ext cx="17384177" cy="9841829"/>
          </a:xfrm>
          <a:prstGeom prst="rect">
            <a:avLst/>
          </a:prstGeom>
        </p:spPr>
      </p:pic>
    </p:spTree>
    <p:extLst>
      <p:ext uri="{BB962C8B-B14F-4D97-AF65-F5344CB8AC3E}">
        <p14:creationId xmlns:p14="http://schemas.microsoft.com/office/powerpoint/2010/main" val="36467288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EFF29F54-E932-5D9B-1EA2-3E50038CA5AE}"/>
              </a:ext>
            </a:extLst>
          </p:cNvPr>
          <p:cNvSpPr/>
          <p:nvPr/>
        </p:nvSpPr>
        <p:spPr>
          <a:xfrm>
            <a:off x="2667000" y="2247900"/>
            <a:ext cx="12487922" cy="8039100"/>
          </a:xfrm>
          <a:custGeom>
            <a:avLst/>
            <a:gdLst/>
            <a:ahLst/>
            <a:cxnLst/>
            <a:rect l="l" t="t" r="r" b="b"/>
            <a:pathLst>
              <a:path w="9540346" h="6141598">
                <a:moveTo>
                  <a:pt x="0" y="0"/>
                </a:moveTo>
                <a:lnTo>
                  <a:pt x="9540346" y="0"/>
                </a:lnTo>
                <a:lnTo>
                  <a:pt x="9540346" y="6141598"/>
                </a:lnTo>
                <a:lnTo>
                  <a:pt x="0" y="6141598"/>
                </a:lnTo>
                <a:lnTo>
                  <a:pt x="0" y="0"/>
                </a:lnTo>
                <a:close/>
              </a:path>
            </a:pathLst>
          </a:custGeom>
          <a:blipFill>
            <a:blip r:embed="rId3"/>
            <a:stretch>
              <a:fillRect/>
            </a:stretch>
          </a:blipFill>
        </p:spPr>
      </p:sp>
      <p:grpSp>
        <p:nvGrpSpPr>
          <p:cNvPr id="5" name="Group 4">
            <a:extLst>
              <a:ext uri="{FF2B5EF4-FFF2-40B4-BE49-F238E27FC236}">
                <a16:creationId xmlns:a16="http://schemas.microsoft.com/office/drawing/2014/main" id="{DC6C51BA-79E1-7829-355E-0BC012BE588C}"/>
              </a:ext>
            </a:extLst>
          </p:cNvPr>
          <p:cNvGrpSpPr/>
          <p:nvPr/>
        </p:nvGrpSpPr>
        <p:grpSpPr>
          <a:xfrm>
            <a:off x="3342915" y="495300"/>
            <a:ext cx="11602170" cy="1524000"/>
            <a:chOff x="2133600" y="266700"/>
            <a:chExt cx="11602170" cy="1524000"/>
          </a:xfrm>
        </p:grpSpPr>
        <p:sp>
          <p:nvSpPr>
            <p:cNvPr id="3" name="Freeform 2">
              <a:extLst>
                <a:ext uri="{FF2B5EF4-FFF2-40B4-BE49-F238E27FC236}">
                  <a16:creationId xmlns:a16="http://schemas.microsoft.com/office/drawing/2014/main" id="{01EED436-8674-BB2C-2761-A1A9A4C9D2D7}"/>
                </a:ext>
              </a:extLst>
            </p:cNvPr>
            <p:cNvSpPr/>
            <p:nvPr/>
          </p:nvSpPr>
          <p:spPr>
            <a:xfrm>
              <a:off x="2133600" y="266700"/>
              <a:ext cx="11602170" cy="1524000"/>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4"/>
              <a:stretch>
                <a:fillRect/>
              </a:stretch>
            </a:blipFill>
          </p:spPr>
        </p:sp>
        <p:sp>
          <p:nvSpPr>
            <p:cNvPr id="4" name="TextBox 3">
              <a:extLst>
                <a:ext uri="{FF2B5EF4-FFF2-40B4-BE49-F238E27FC236}">
                  <a16:creationId xmlns:a16="http://schemas.microsoft.com/office/drawing/2014/main" id="{D63418EF-5D29-5267-2D09-E284A3110666}"/>
                </a:ext>
              </a:extLst>
            </p:cNvPr>
            <p:cNvSpPr txBox="1"/>
            <p:nvPr/>
          </p:nvSpPr>
          <p:spPr>
            <a:xfrm>
              <a:off x="4114800" y="643979"/>
              <a:ext cx="9144000" cy="769441"/>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muộn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phạt</a:t>
              </a:r>
              <a:r>
                <a:rPr lang="en-US" sz="44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112333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C98F4F3C-97D3-7219-754F-0ABD7D86124B}"/>
              </a:ext>
            </a:extLst>
          </p:cNvPr>
          <p:cNvSpPr/>
          <p:nvPr/>
        </p:nvSpPr>
        <p:spPr>
          <a:xfrm>
            <a:off x="2971800" y="463062"/>
            <a:ext cx="15697200" cy="8839200"/>
          </a:xfrm>
          <a:custGeom>
            <a:avLst/>
            <a:gdLst/>
            <a:ahLst/>
            <a:cxnLst/>
            <a:rect l="l" t="t" r="r" b="b"/>
            <a:pathLst>
              <a:path w="11602170" h="6486253">
                <a:moveTo>
                  <a:pt x="0" y="0"/>
                </a:moveTo>
                <a:lnTo>
                  <a:pt x="11602171" y="0"/>
                </a:lnTo>
                <a:lnTo>
                  <a:pt x="11602171" y="6486252"/>
                </a:lnTo>
                <a:lnTo>
                  <a:pt x="0" y="6486252"/>
                </a:lnTo>
                <a:lnTo>
                  <a:pt x="0" y="0"/>
                </a:lnTo>
                <a:close/>
              </a:path>
            </a:pathLst>
          </a:custGeom>
          <a:blipFill>
            <a:blip r:embed="rId3"/>
            <a:stretch>
              <a:fillRect/>
            </a:stretch>
          </a:blipFill>
        </p:spPr>
      </p:sp>
      <p:sp>
        <p:nvSpPr>
          <p:cNvPr id="2" name="Rectangle 1">
            <a:extLst>
              <a:ext uri="{FF2B5EF4-FFF2-40B4-BE49-F238E27FC236}">
                <a16:creationId xmlns:a16="http://schemas.microsoft.com/office/drawing/2014/main" id="{AEB09C64-EB75-E598-6144-B7361B337BBB}"/>
              </a:ext>
            </a:extLst>
          </p:cNvPr>
          <p:cNvSpPr/>
          <p:nvPr/>
        </p:nvSpPr>
        <p:spPr>
          <a:xfrm>
            <a:off x="4341634" y="5646735"/>
            <a:ext cx="12957532" cy="2800767"/>
          </a:xfrm>
          <a:prstGeom prst="rect">
            <a:avLst/>
          </a:prstGeom>
        </p:spPr>
        <p:txBody>
          <a:bodyPr wrap="square">
            <a:spAutoFit/>
          </a:bodyPr>
          <a:lstStyle/>
          <a:p>
            <a:pPr algn="ctr"/>
            <a:r>
              <a:rPr lang="en-US" sz="8800" b="1" dirty="0">
                <a:solidFill>
                  <a:schemeClr val="accent2"/>
                </a:solidFill>
                <a:latin typeface="#9Slide07 IcielBaliho Script" pitchFamily="2" charset="0"/>
              </a:rPr>
              <a:t>Nghe </a:t>
            </a:r>
            <a:r>
              <a:rPr lang="en-US" sz="8800" b="1" dirty="0" err="1">
                <a:solidFill>
                  <a:schemeClr val="accent2"/>
                </a:solidFill>
                <a:latin typeface="#9Slide07 IcielBaliho Script" pitchFamily="2" charset="0"/>
              </a:rPr>
              <a:t>và</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nhận</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biết</a:t>
            </a:r>
            <a:r>
              <a:rPr lang="en-US" sz="8800" b="1" dirty="0">
                <a:solidFill>
                  <a:schemeClr val="accent2"/>
                </a:solidFill>
                <a:latin typeface="#9Slide07 IcielBaliho Script" pitchFamily="2" charset="0"/>
              </a:rPr>
              <a:t> </a:t>
            </a:r>
          </a:p>
          <a:p>
            <a:pPr algn="ctr"/>
            <a:r>
              <a:rPr lang="en-US" sz="8800" b="1" dirty="0" err="1">
                <a:solidFill>
                  <a:schemeClr val="accent2"/>
                </a:solidFill>
                <a:latin typeface="#9Slide07 IcielBaliho Script" pitchFamily="2" charset="0"/>
              </a:rPr>
              <a:t>tính</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thuyết</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phục</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của</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một</a:t>
            </a:r>
            <a:r>
              <a:rPr lang="en-US" sz="8800" b="1" dirty="0">
                <a:solidFill>
                  <a:schemeClr val="accent2"/>
                </a:solidFill>
                <a:latin typeface="#9Slide07 IcielBaliho Script" pitchFamily="2" charset="0"/>
              </a:rPr>
              <a:t> ý </a:t>
            </a:r>
            <a:r>
              <a:rPr lang="en-US" sz="8800" b="1" dirty="0" err="1">
                <a:solidFill>
                  <a:schemeClr val="accent2"/>
                </a:solidFill>
                <a:latin typeface="#9Slide07 IcielBaliho Script" pitchFamily="2" charset="0"/>
              </a:rPr>
              <a:t>kiến</a:t>
            </a:r>
            <a:endParaRPr lang="en-US" sz="8800" dirty="0">
              <a:solidFill>
                <a:schemeClr val="accent2"/>
              </a:solidFill>
              <a:latin typeface="#9Slide07 IcielBaliho Script" pitchFamily="2" charset="0"/>
            </a:endParaRPr>
          </a:p>
        </p:txBody>
      </p:sp>
      <p:sp>
        <p:nvSpPr>
          <p:cNvPr id="3" name="Rectangle 2">
            <a:extLst>
              <a:ext uri="{FF2B5EF4-FFF2-40B4-BE49-F238E27FC236}">
                <a16:creationId xmlns:a16="http://schemas.microsoft.com/office/drawing/2014/main" id="{7EBFB3A6-05AE-7E46-2657-9BD281B73355}"/>
              </a:ext>
            </a:extLst>
          </p:cNvPr>
          <p:cNvSpPr/>
          <p:nvPr/>
        </p:nvSpPr>
        <p:spPr>
          <a:xfrm>
            <a:off x="4804666" y="1348496"/>
            <a:ext cx="11538736" cy="1754326"/>
          </a:xfrm>
          <a:prstGeom prst="rect">
            <a:avLst/>
          </a:prstGeom>
        </p:spPr>
        <p:txBody>
          <a:bodyPr wrap="none">
            <a:spAutoFit/>
          </a:bodyPr>
          <a:lstStyle/>
          <a:p>
            <a:pPr algn="ctr"/>
            <a:r>
              <a:rPr lang="en-US" sz="5400" dirty="0" err="1">
                <a:solidFill>
                  <a:srgbClr val="222222"/>
                </a:solidFill>
                <a:latin typeface="#9Slide07 SVNBango" panose="02000000000000000000" pitchFamily="2" charset="0"/>
              </a:rPr>
              <a:t>Bài</a:t>
            </a:r>
            <a:r>
              <a:rPr lang="en-US" sz="5400" dirty="0">
                <a:solidFill>
                  <a:srgbClr val="222222"/>
                </a:solidFill>
                <a:latin typeface="#9Slide07 SVNBango" panose="02000000000000000000" pitchFamily="2" charset="0"/>
              </a:rPr>
              <a:t> 1. </a:t>
            </a:r>
          </a:p>
          <a:p>
            <a:pPr algn="ctr"/>
            <a:r>
              <a:rPr lang="en-US" sz="5400" dirty="0" err="1">
                <a:solidFill>
                  <a:srgbClr val="222222"/>
                </a:solidFill>
                <a:latin typeface="#9Slide07 SVNBango" panose="02000000000000000000" pitchFamily="2" charset="0"/>
              </a:rPr>
              <a:t>Thơ</a:t>
            </a:r>
            <a:r>
              <a:rPr lang="en-US" sz="5400" dirty="0">
                <a:solidFill>
                  <a:srgbClr val="222222"/>
                </a:solidFill>
                <a:latin typeface="#9Slide07 SVNBango" panose="02000000000000000000" pitchFamily="2" charset="0"/>
              </a:rPr>
              <a:t> </a:t>
            </a:r>
            <a:r>
              <a:rPr lang="en-US" sz="5400" dirty="0" err="1">
                <a:solidFill>
                  <a:srgbClr val="222222"/>
                </a:solidFill>
                <a:latin typeface="#9Slide07 SVNBango" panose="02000000000000000000" pitchFamily="2" charset="0"/>
              </a:rPr>
              <a:t>và</a:t>
            </a:r>
            <a:r>
              <a:rPr lang="en-US" sz="5400" dirty="0">
                <a:solidFill>
                  <a:srgbClr val="222222"/>
                </a:solidFill>
                <a:latin typeface="#9Slide07 SVNBango" panose="02000000000000000000" pitchFamily="2" charset="0"/>
              </a:rPr>
              <a:t> </a:t>
            </a:r>
            <a:r>
              <a:rPr lang="en-US" sz="5400" dirty="0" err="1">
                <a:solidFill>
                  <a:srgbClr val="222222"/>
                </a:solidFill>
                <a:latin typeface="#9Slide07 SVNBango" panose="02000000000000000000" pitchFamily="2" charset="0"/>
              </a:rPr>
              <a:t>thơ</a:t>
            </a:r>
            <a:r>
              <a:rPr lang="en-US" sz="5400" dirty="0">
                <a:solidFill>
                  <a:srgbClr val="222222"/>
                </a:solidFill>
                <a:latin typeface="#9Slide07 SVNBango" panose="02000000000000000000" pitchFamily="2" charset="0"/>
              </a:rPr>
              <a:t> song </a:t>
            </a:r>
            <a:r>
              <a:rPr lang="en-US" sz="5400" dirty="0" err="1">
                <a:solidFill>
                  <a:srgbClr val="222222"/>
                </a:solidFill>
                <a:latin typeface="#9Slide07 SVNBango" panose="02000000000000000000" pitchFamily="2" charset="0"/>
              </a:rPr>
              <a:t>thất</a:t>
            </a:r>
            <a:r>
              <a:rPr lang="en-US" sz="5400" dirty="0">
                <a:solidFill>
                  <a:srgbClr val="222222"/>
                </a:solidFill>
                <a:latin typeface="#9Slide07 SVNBango" panose="02000000000000000000" pitchFamily="2" charset="0"/>
              </a:rPr>
              <a:t> </a:t>
            </a:r>
            <a:r>
              <a:rPr lang="en-US" sz="5400" dirty="0" err="1">
                <a:solidFill>
                  <a:srgbClr val="222222"/>
                </a:solidFill>
                <a:latin typeface="#9Slide07 SVNBango" panose="02000000000000000000" pitchFamily="2" charset="0"/>
              </a:rPr>
              <a:t>lục</a:t>
            </a:r>
            <a:r>
              <a:rPr lang="en-US" sz="5400" dirty="0">
                <a:solidFill>
                  <a:srgbClr val="222222"/>
                </a:solidFill>
                <a:latin typeface="#9Slide07 SVNBango" panose="02000000000000000000" pitchFamily="2" charset="0"/>
              </a:rPr>
              <a:t> </a:t>
            </a:r>
            <a:r>
              <a:rPr lang="en-US" sz="5400" dirty="0" err="1">
                <a:solidFill>
                  <a:srgbClr val="222222"/>
                </a:solidFill>
                <a:latin typeface="#9Slide07 SVNBango" panose="02000000000000000000" pitchFamily="2" charset="0"/>
              </a:rPr>
              <a:t>bát</a:t>
            </a:r>
            <a:endParaRPr lang="en-US" sz="5400" dirty="0">
              <a:latin typeface="#9Slide07 SVNBango" panose="02000000000000000000" pitchFamily="2" charset="0"/>
            </a:endParaRPr>
          </a:p>
        </p:txBody>
      </p:sp>
      <p:sp>
        <p:nvSpPr>
          <p:cNvPr id="4" name="Rectangle 3">
            <a:extLst>
              <a:ext uri="{FF2B5EF4-FFF2-40B4-BE49-F238E27FC236}">
                <a16:creationId xmlns:a16="http://schemas.microsoft.com/office/drawing/2014/main" id="{42180F7B-DE75-37B9-72A9-36249D28DF04}"/>
              </a:ext>
            </a:extLst>
          </p:cNvPr>
          <p:cNvSpPr/>
          <p:nvPr/>
        </p:nvSpPr>
        <p:spPr>
          <a:xfrm>
            <a:off x="8459512" y="4235098"/>
            <a:ext cx="7677551" cy="830997"/>
          </a:xfrm>
          <a:prstGeom prst="rect">
            <a:avLst/>
          </a:prstGeom>
        </p:spPr>
        <p:txBody>
          <a:bodyPr wrap="none">
            <a:spAutoFit/>
          </a:bodyPr>
          <a:lstStyle/>
          <a:p>
            <a:r>
              <a:rPr lang="en-US" sz="4800" dirty="0" err="1" smtClean="0">
                <a:solidFill>
                  <a:srgbClr val="222222"/>
                </a:solidFill>
                <a:latin typeface="#9Slide07 SVNBango" panose="02000000000000000000" pitchFamily="2" charset="0"/>
              </a:rPr>
              <a:t>Tiết</a:t>
            </a:r>
            <a:r>
              <a:rPr lang="en-US" sz="4800" dirty="0" smtClean="0">
                <a:solidFill>
                  <a:srgbClr val="222222"/>
                </a:solidFill>
                <a:latin typeface="#9Slide07 SVNBango" panose="02000000000000000000" pitchFamily="2" charset="0"/>
              </a:rPr>
              <a:t> 13,14 : </a:t>
            </a:r>
            <a:r>
              <a:rPr lang="en-US" sz="4800" dirty="0" err="1" smtClean="0">
                <a:solidFill>
                  <a:srgbClr val="222222"/>
                </a:solidFill>
                <a:latin typeface="#9Slide07 SVNBango" panose="02000000000000000000" pitchFamily="2" charset="0"/>
              </a:rPr>
              <a:t>Nói</a:t>
            </a:r>
            <a:r>
              <a:rPr lang="en-US" sz="4800" dirty="0" smtClean="0">
                <a:solidFill>
                  <a:srgbClr val="222222"/>
                </a:solidFill>
                <a:latin typeface="#9Slide07 SVNBango" panose="02000000000000000000" pitchFamily="2" charset="0"/>
              </a:rPr>
              <a:t> </a:t>
            </a:r>
            <a:r>
              <a:rPr lang="en-US" sz="4800" dirty="0" err="1">
                <a:solidFill>
                  <a:srgbClr val="222222"/>
                </a:solidFill>
                <a:latin typeface="#9Slide07 SVNBango" panose="02000000000000000000" pitchFamily="2" charset="0"/>
              </a:rPr>
              <a:t>và</a:t>
            </a:r>
            <a:r>
              <a:rPr lang="en-US" sz="4800" dirty="0">
                <a:solidFill>
                  <a:srgbClr val="222222"/>
                </a:solidFill>
                <a:latin typeface="#9Slide07 SVNBango" panose="02000000000000000000" pitchFamily="2" charset="0"/>
              </a:rPr>
              <a:t> </a:t>
            </a:r>
            <a:r>
              <a:rPr lang="en-US" sz="4800" dirty="0" err="1">
                <a:solidFill>
                  <a:srgbClr val="222222"/>
                </a:solidFill>
                <a:latin typeface="#9Slide07 SVNBango" panose="02000000000000000000" pitchFamily="2" charset="0"/>
              </a:rPr>
              <a:t>nghe</a:t>
            </a:r>
            <a:endParaRPr lang="en-US" sz="4800" dirty="0">
              <a:latin typeface="#9Slide07 SVNBango" panose="02000000000000000000" pitchFamily="2" charset="0"/>
            </a:endParaRPr>
          </a:p>
        </p:txBody>
      </p:sp>
      <p:sp>
        <p:nvSpPr>
          <p:cNvPr id="6" name="Freeform 6">
            <a:extLst>
              <a:ext uri="{FF2B5EF4-FFF2-40B4-BE49-F238E27FC236}">
                <a16:creationId xmlns:a16="http://schemas.microsoft.com/office/drawing/2014/main" id="{B3271F47-C59B-AF9A-3697-AE7698BF21E6}"/>
              </a:ext>
            </a:extLst>
          </p:cNvPr>
          <p:cNvSpPr/>
          <p:nvPr/>
        </p:nvSpPr>
        <p:spPr>
          <a:xfrm flipH="1">
            <a:off x="180242" y="2933700"/>
            <a:ext cx="3600450" cy="4114800"/>
          </a:xfrm>
          <a:custGeom>
            <a:avLst/>
            <a:gdLst/>
            <a:ahLst/>
            <a:cxnLst/>
            <a:rect l="l" t="t" r="r" b="b"/>
            <a:pathLst>
              <a:path w="3600450" h="4114800">
                <a:moveTo>
                  <a:pt x="0" y="0"/>
                </a:moveTo>
                <a:lnTo>
                  <a:pt x="3600450" y="0"/>
                </a:lnTo>
                <a:lnTo>
                  <a:pt x="3600450"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66829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39345E4B-51E4-45C7-52B3-66DB6CEFA4B0}"/>
              </a:ext>
            </a:extLst>
          </p:cNvPr>
          <p:cNvSpPr/>
          <p:nvPr/>
        </p:nvSpPr>
        <p:spPr>
          <a:xfrm>
            <a:off x="990600" y="1028700"/>
            <a:ext cx="8839200" cy="13030200"/>
          </a:xfrm>
          <a:custGeom>
            <a:avLst/>
            <a:gdLst/>
            <a:ahLst/>
            <a:cxnLst/>
            <a:rect l="l" t="t" r="r" b="b"/>
            <a:pathLst>
              <a:path w="11602170" h="6486253">
                <a:moveTo>
                  <a:pt x="0" y="0"/>
                </a:moveTo>
                <a:lnTo>
                  <a:pt x="11602171" y="0"/>
                </a:lnTo>
                <a:lnTo>
                  <a:pt x="11602171" y="6486252"/>
                </a:lnTo>
                <a:lnTo>
                  <a:pt x="0" y="6486252"/>
                </a:lnTo>
                <a:lnTo>
                  <a:pt x="0" y="0"/>
                </a:lnTo>
                <a:close/>
              </a:path>
            </a:pathLst>
          </a:custGeom>
          <a:blipFill>
            <a:blip r:embed="rId3"/>
            <a:stretch>
              <a:fillRect/>
            </a:stretch>
          </a:blipFill>
        </p:spPr>
      </p:sp>
      <p:sp>
        <p:nvSpPr>
          <p:cNvPr id="3" name="Rectangle 2">
            <a:extLst>
              <a:ext uri="{FF2B5EF4-FFF2-40B4-BE49-F238E27FC236}">
                <a16:creationId xmlns:a16="http://schemas.microsoft.com/office/drawing/2014/main" id="{FAAAEEDA-0B2B-A899-FEC8-238E41F9061F}"/>
              </a:ext>
            </a:extLst>
          </p:cNvPr>
          <p:cNvSpPr/>
          <p:nvPr/>
        </p:nvSpPr>
        <p:spPr>
          <a:xfrm>
            <a:off x="-1068566" y="3695700"/>
            <a:ext cx="12957532" cy="3631763"/>
          </a:xfrm>
          <a:prstGeom prst="rect">
            <a:avLst/>
          </a:prstGeom>
        </p:spPr>
        <p:txBody>
          <a:bodyPr wrap="square">
            <a:spAutoFit/>
          </a:bodyPr>
          <a:lstStyle/>
          <a:p>
            <a:pPr algn="ctr"/>
            <a:r>
              <a:rPr lang="en-US" sz="11500" b="1" dirty="0">
                <a:solidFill>
                  <a:schemeClr val="accent2"/>
                </a:solidFill>
                <a:latin typeface="#9Slide07 IcielBaliho Script" pitchFamily="2" charset="0"/>
              </a:rPr>
              <a:t>I.</a:t>
            </a:r>
          </a:p>
          <a:p>
            <a:pPr algn="ctr"/>
            <a:r>
              <a:rPr lang="en-US" sz="11500" b="1" dirty="0" err="1">
                <a:solidFill>
                  <a:schemeClr val="accent2"/>
                </a:solidFill>
                <a:latin typeface="#9Slide07 IcielBaliho Script" pitchFamily="2" charset="0"/>
              </a:rPr>
              <a:t>Định</a:t>
            </a:r>
            <a:r>
              <a:rPr lang="en-US" sz="11500" b="1" dirty="0">
                <a:solidFill>
                  <a:schemeClr val="accent2"/>
                </a:solidFill>
                <a:latin typeface="#9Slide07 IcielBaliho Script" pitchFamily="2" charset="0"/>
              </a:rPr>
              <a:t> </a:t>
            </a:r>
            <a:r>
              <a:rPr lang="en-US" sz="11500" b="1" dirty="0" err="1">
                <a:solidFill>
                  <a:schemeClr val="accent2"/>
                </a:solidFill>
                <a:latin typeface="#9Slide07 IcielBaliho Script" pitchFamily="2" charset="0"/>
              </a:rPr>
              <a:t>hướng</a:t>
            </a:r>
            <a:endParaRPr lang="en-US" sz="11500" dirty="0">
              <a:solidFill>
                <a:schemeClr val="accent2"/>
              </a:solidFill>
              <a:latin typeface="#9Slide07 IcielBaliho Script" pitchFamily="2" charset="0"/>
            </a:endParaRPr>
          </a:p>
        </p:txBody>
      </p:sp>
      <p:sp>
        <p:nvSpPr>
          <p:cNvPr id="4" name="Freeform 3">
            <a:extLst>
              <a:ext uri="{FF2B5EF4-FFF2-40B4-BE49-F238E27FC236}">
                <a16:creationId xmlns:a16="http://schemas.microsoft.com/office/drawing/2014/main" id="{1653B083-C43D-20F6-C2DE-C1311904FECD}"/>
              </a:ext>
            </a:extLst>
          </p:cNvPr>
          <p:cNvSpPr/>
          <p:nvPr/>
        </p:nvSpPr>
        <p:spPr>
          <a:xfrm>
            <a:off x="11201400" y="1858108"/>
            <a:ext cx="5268058" cy="8428892"/>
          </a:xfrm>
          <a:custGeom>
            <a:avLst/>
            <a:gdLst/>
            <a:ahLst/>
            <a:cxnLst/>
            <a:rect l="l" t="t" r="r" b="b"/>
            <a:pathLst>
              <a:path w="2571750" h="4114800">
                <a:moveTo>
                  <a:pt x="0" y="0"/>
                </a:moveTo>
                <a:lnTo>
                  <a:pt x="2571750" y="0"/>
                </a:lnTo>
                <a:lnTo>
                  <a:pt x="2571750"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382245881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E8B339-4CD8-3A2B-6FDA-C6D8373768D9}"/>
              </a:ext>
            </a:extLst>
          </p:cNvPr>
          <p:cNvSpPr txBox="1"/>
          <p:nvPr/>
        </p:nvSpPr>
        <p:spPr>
          <a:xfrm>
            <a:off x="909320" y="692618"/>
            <a:ext cx="351028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Khái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niệm</a:t>
            </a:r>
            <a:endParaRPr lang="en-US" sz="4400" b="1" dirty="0">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B5069CB9-86E5-8905-E0E4-17FC37288CF2}"/>
              </a:ext>
            </a:extLst>
          </p:cNvPr>
          <p:cNvGrpSpPr/>
          <p:nvPr/>
        </p:nvGrpSpPr>
        <p:grpSpPr>
          <a:xfrm>
            <a:off x="1447800" y="2304987"/>
            <a:ext cx="6781800" cy="6476293"/>
            <a:chOff x="1447800" y="2304987"/>
            <a:chExt cx="6781800" cy="6476293"/>
          </a:xfrm>
        </p:grpSpPr>
        <p:sp>
          <p:nvSpPr>
            <p:cNvPr id="4" name="Freeform 2">
              <a:extLst>
                <a:ext uri="{FF2B5EF4-FFF2-40B4-BE49-F238E27FC236}">
                  <a16:creationId xmlns:a16="http://schemas.microsoft.com/office/drawing/2014/main" id="{FB802BFD-A3E6-8D22-01F7-8ED6E1680BEA}"/>
                </a:ext>
              </a:extLst>
            </p:cNvPr>
            <p:cNvSpPr/>
            <p:nvPr/>
          </p:nvSpPr>
          <p:spPr>
            <a:xfrm>
              <a:off x="1447800" y="2304987"/>
              <a:ext cx="6781800" cy="6476293"/>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3" name="TextBox 2">
              <a:extLst>
                <a:ext uri="{FF2B5EF4-FFF2-40B4-BE49-F238E27FC236}">
                  <a16:creationId xmlns:a16="http://schemas.microsoft.com/office/drawing/2014/main" id="{205E182D-5709-3899-271D-6C6D58B7ABE2}"/>
                </a:ext>
              </a:extLst>
            </p:cNvPr>
            <p:cNvSpPr txBox="1"/>
            <p:nvPr/>
          </p:nvSpPr>
          <p:spPr>
            <a:xfrm>
              <a:off x="1828800" y="2817068"/>
              <a:ext cx="6172200" cy="5509200"/>
            </a:xfrm>
            <a:prstGeom prst="rect">
              <a:avLst/>
            </a:prstGeom>
            <a:noFill/>
          </p:spPr>
          <p:txBody>
            <a:bodyPr wrap="square" rtlCol="0">
              <a:spAutoFit/>
            </a:bodyPr>
            <a:lstStyle/>
            <a:p>
              <a:pPr algn="just"/>
              <a:r>
                <a:rPr lang="en-US" sz="4400" b="1" dirty="0">
                  <a:latin typeface="+mj-lt"/>
                </a:rPr>
                <a:t>- </a:t>
              </a:r>
              <a:r>
                <a:rPr lang="vi-VN" sz="4400" b="1" dirty="0">
                  <a:latin typeface="+mj-lt"/>
                </a:rPr>
                <a:t>Nghe và nhận biết tính thuyết phục của một ý kiến </a:t>
              </a:r>
              <a:r>
                <a:rPr lang="vi-VN" sz="4400" dirty="0">
                  <a:latin typeface="+mj-lt"/>
                </a:rPr>
                <a:t>là yêu cầu cần thiết trong giao tiếp, nhất là khi nghe trình bày một ý kiến nghị luận. Bởi vì mục đích của văn nghị luận là thuyết phục. </a:t>
              </a:r>
            </a:p>
          </p:txBody>
        </p:sp>
      </p:grpSp>
      <p:grpSp>
        <p:nvGrpSpPr>
          <p:cNvPr id="9" name="Group 8">
            <a:extLst>
              <a:ext uri="{FF2B5EF4-FFF2-40B4-BE49-F238E27FC236}">
                <a16:creationId xmlns:a16="http://schemas.microsoft.com/office/drawing/2014/main" id="{D3C59105-443F-2FCC-CE46-1CBCC7F6C554}"/>
              </a:ext>
            </a:extLst>
          </p:cNvPr>
          <p:cNvGrpSpPr/>
          <p:nvPr/>
        </p:nvGrpSpPr>
        <p:grpSpPr>
          <a:xfrm>
            <a:off x="9601200" y="2304987"/>
            <a:ext cx="6781800" cy="6476293"/>
            <a:chOff x="9601200" y="2304987"/>
            <a:chExt cx="6781800" cy="6476293"/>
          </a:xfrm>
        </p:grpSpPr>
        <p:sp>
          <p:nvSpPr>
            <p:cNvPr id="5" name="Freeform 2">
              <a:extLst>
                <a:ext uri="{FF2B5EF4-FFF2-40B4-BE49-F238E27FC236}">
                  <a16:creationId xmlns:a16="http://schemas.microsoft.com/office/drawing/2014/main" id="{8B042013-3065-57A4-25AC-29D903EB20EF}"/>
                </a:ext>
              </a:extLst>
            </p:cNvPr>
            <p:cNvSpPr/>
            <p:nvPr/>
          </p:nvSpPr>
          <p:spPr>
            <a:xfrm>
              <a:off x="9601200" y="2304987"/>
              <a:ext cx="6781800" cy="6476293"/>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6" name="TextBox 5">
              <a:extLst>
                <a:ext uri="{FF2B5EF4-FFF2-40B4-BE49-F238E27FC236}">
                  <a16:creationId xmlns:a16="http://schemas.microsoft.com/office/drawing/2014/main" id="{0145BBFB-650E-AB51-41B5-75D9B589EC0E}"/>
                </a:ext>
              </a:extLst>
            </p:cNvPr>
            <p:cNvSpPr txBox="1"/>
            <p:nvPr/>
          </p:nvSpPr>
          <p:spPr>
            <a:xfrm>
              <a:off x="9906000" y="2933700"/>
              <a:ext cx="6096000" cy="2123658"/>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Biểu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hiện</a:t>
              </a:r>
              <a:r>
                <a:rPr lang="en-US" sz="4400" dirty="0">
                  <a:latin typeface="+mj-lt"/>
                </a:rPr>
                <a:t>: </a:t>
              </a:r>
              <a:r>
                <a:rPr lang="vi-VN" sz="4400" b="1" dirty="0">
                  <a:latin typeface="+mj-lt"/>
                </a:rPr>
                <a:t>sự chủ động trong giao tiếp </a:t>
              </a:r>
              <a:r>
                <a:rPr lang="vi-VN" sz="4400" dirty="0">
                  <a:latin typeface="+mj-lt"/>
                </a:rPr>
                <a:t>ở người nghe. </a:t>
              </a:r>
            </a:p>
          </p:txBody>
        </p:sp>
      </p:grpSp>
      <p:sp>
        <p:nvSpPr>
          <p:cNvPr id="7" name="Freeform 5">
            <a:extLst>
              <a:ext uri="{FF2B5EF4-FFF2-40B4-BE49-F238E27FC236}">
                <a16:creationId xmlns:a16="http://schemas.microsoft.com/office/drawing/2014/main" id="{209B9FFA-521E-19D4-0623-39C29F82BA4D}"/>
              </a:ext>
            </a:extLst>
          </p:cNvPr>
          <p:cNvSpPr/>
          <p:nvPr/>
        </p:nvSpPr>
        <p:spPr>
          <a:xfrm>
            <a:off x="14586632" y="6667500"/>
            <a:ext cx="3592735" cy="4114800"/>
          </a:xfrm>
          <a:custGeom>
            <a:avLst/>
            <a:gdLst/>
            <a:ahLst/>
            <a:cxnLst/>
            <a:rect l="l" t="t" r="r" b="b"/>
            <a:pathLst>
              <a:path w="3592735" h="4114800">
                <a:moveTo>
                  <a:pt x="0" y="0"/>
                </a:moveTo>
                <a:lnTo>
                  <a:pt x="3592735" y="0"/>
                </a:lnTo>
                <a:lnTo>
                  <a:pt x="359273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205072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767D94C8-003D-83FB-DD6B-399EA5F74F77}"/>
              </a:ext>
            </a:extLst>
          </p:cNvPr>
          <p:cNvSpPr/>
          <p:nvPr/>
        </p:nvSpPr>
        <p:spPr>
          <a:xfrm>
            <a:off x="803031" y="1556683"/>
            <a:ext cx="16986738" cy="9225617"/>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
            <a:extLst>
              <a:ext uri="{FF2B5EF4-FFF2-40B4-BE49-F238E27FC236}">
                <a16:creationId xmlns:a16="http://schemas.microsoft.com/office/drawing/2014/main" id="{89CDF022-E693-B47F-370F-BCF9C823E83E}"/>
              </a:ext>
            </a:extLst>
          </p:cNvPr>
          <p:cNvSpPr txBox="1"/>
          <p:nvPr/>
        </p:nvSpPr>
        <p:spPr>
          <a:xfrm>
            <a:off x="2057400" y="419100"/>
            <a:ext cx="13334879"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Yêu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cầu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cần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chú</a:t>
            </a:r>
            <a:r>
              <a:rPr lang="en-US" sz="4400" b="1" dirty="0">
                <a:latin typeface="Times New Roman" panose="02020603050405020304" pitchFamily="18" charset="0"/>
                <a:cs typeface="Times New Roman" panose="02020603050405020304" pitchFamily="18" charset="0"/>
              </a:rPr>
              <a:t> ý</a:t>
            </a:r>
          </a:p>
        </p:txBody>
      </p:sp>
      <p:sp>
        <p:nvSpPr>
          <p:cNvPr id="3" name="Rectangle 2">
            <a:extLst>
              <a:ext uri="{FF2B5EF4-FFF2-40B4-BE49-F238E27FC236}">
                <a16:creationId xmlns:a16="http://schemas.microsoft.com/office/drawing/2014/main" id="{9386E226-B07E-37EE-CFF6-946F15C3E603}"/>
              </a:ext>
            </a:extLst>
          </p:cNvPr>
          <p:cNvSpPr/>
          <p:nvPr/>
        </p:nvSpPr>
        <p:spPr>
          <a:xfrm>
            <a:off x="1524000" y="2019300"/>
            <a:ext cx="15621000" cy="7540526"/>
          </a:xfrm>
          <a:prstGeom prst="rect">
            <a:avLst/>
          </a:prstGeom>
        </p:spPr>
        <p:txBody>
          <a:bodyPr wrap="square">
            <a:spAutoFit/>
          </a:bodyPr>
          <a:lstStyle/>
          <a:p>
            <a:pPr algn="just"/>
            <a:r>
              <a:rPr lang="en-US" sz="4400" b="1" dirty="0">
                <a:solidFill>
                  <a:srgbClr val="000000"/>
                </a:solidFill>
                <a:latin typeface="Times New Roman" panose="02020603050405020304" pitchFamily="18" charset="0"/>
                <a:cs typeface="Times New Roman" panose="02020603050405020304" pitchFamily="18" charset="0"/>
              </a:rPr>
              <a:t>-</a:t>
            </a:r>
            <a:r>
              <a:rPr lang="vi-VN" sz="4400" b="1" dirty="0">
                <a:solidFill>
                  <a:srgbClr val="000000"/>
                </a:solidFill>
                <a:latin typeface="Times New Roman" panose="02020603050405020304" pitchFamily="18" charset="0"/>
                <a:cs typeface="Times New Roman" panose="02020603050405020304" pitchFamily="18" charset="0"/>
              </a:rPr>
              <a:t> Nghe kĩ nội dung ý kiến mà người nói đã trình bày (Người nói nêu ý kiến về vấn đề gì? Mục đích của người nói là gì?).</a:t>
            </a:r>
          </a:p>
          <a:p>
            <a:pPr algn="just"/>
            <a:r>
              <a:rPr lang="en-US" sz="4400" b="1" dirty="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Ghi lại cách trình bày ý kiến của người nói:</a:t>
            </a:r>
          </a:p>
          <a:p>
            <a:pPr algn="just"/>
            <a:r>
              <a:rPr lang="vi-VN" sz="4400" dirty="0">
                <a:solidFill>
                  <a:srgbClr val="000000"/>
                </a:solidFill>
                <a:latin typeface="Times New Roman" panose="02020603050405020304" pitchFamily="18" charset="0"/>
                <a:cs typeface="Times New Roman" panose="02020603050405020304" pitchFamily="18" charset="0"/>
              </a:rPr>
              <a:t>+ Mở đầu nêu lên vấn đề gì?</a:t>
            </a:r>
          </a:p>
          <a:p>
            <a:pPr algn="just"/>
            <a:r>
              <a:rPr lang="vi-VN" sz="4400" dirty="0">
                <a:solidFill>
                  <a:srgbClr val="000000"/>
                </a:solidFill>
                <a:latin typeface="Times New Roman" panose="02020603050405020304" pitchFamily="18" charset="0"/>
                <a:cs typeface="Times New Roman" panose="02020603050405020304" pitchFamily="18" charset="0"/>
              </a:rPr>
              <a:t>+ Triển khai vấn đề bằng các lí lẽ và bằng chứng ra sao?</a:t>
            </a:r>
          </a:p>
          <a:p>
            <a:pPr algn="just"/>
            <a:r>
              <a:rPr lang="vi-VN" sz="4400" dirty="0">
                <a:solidFill>
                  <a:srgbClr val="000000"/>
                </a:solidFill>
                <a:latin typeface="Times New Roman" panose="02020603050405020304" pitchFamily="18" charset="0"/>
                <a:cs typeface="Times New Roman" panose="02020603050405020304" pitchFamily="18" charset="0"/>
              </a:rPr>
              <a:t>+ Lí lẽ và bằng chứng có sức thuyết phục không? (Có làm sáng tỏ cho vấn đề nêu lên ở phần mở đầu hay không?)</a:t>
            </a:r>
          </a:p>
          <a:p>
            <a:pPr algn="just"/>
            <a:r>
              <a:rPr lang="vi-VN" sz="4400" dirty="0">
                <a:solidFill>
                  <a:srgbClr val="000000"/>
                </a:solidFill>
                <a:latin typeface="Times New Roman" panose="02020603050405020304" pitchFamily="18" charset="0"/>
                <a:cs typeface="Times New Roman" panose="02020603050405020304" pitchFamily="18" charset="0"/>
              </a:rPr>
              <a:t>+ Nội dung trình bày có logic, chặt chẽ không?</a:t>
            </a:r>
          </a:p>
          <a:p>
            <a:pPr algn="just"/>
            <a:r>
              <a:rPr lang="vi-VN" sz="4400" dirty="0">
                <a:solidFill>
                  <a:srgbClr val="000000"/>
                </a:solidFill>
                <a:latin typeface="Times New Roman" panose="02020603050405020304" pitchFamily="18" charset="0"/>
                <a:cs typeface="Times New Roman" panose="02020603050405020304" pitchFamily="18" charset="0"/>
              </a:rPr>
              <a:t>+ Còn thiếu những bằng chứng gì?</a:t>
            </a:r>
          </a:p>
          <a:p>
            <a:pPr algn="just"/>
            <a:r>
              <a:rPr lang="en-US" sz="4400" b="1" dirty="0">
                <a:solidFill>
                  <a:srgbClr val="000000"/>
                </a:solidFill>
                <a:latin typeface="Times New Roman" panose="02020603050405020304" pitchFamily="18" charset="0"/>
                <a:cs typeface="Times New Roman" panose="02020603050405020304" pitchFamily="18" charset="0"/>
              </a:rPr>
              <a:t>-</a:t>
            </a:r>
            <a:r>
              <a:rPr lang="vi-VN" sz="4400" b="1" dirty="0">
                <a:solidFill>
                  <a:srgbClr val="000000"/>
                </a:solidFill>
                <a:latin typeface="Times New Roman" panose="02020603050405020304" pitchFamily="18" charset="0"/>
                <a:cs typeface="Times New Roman" panose="02020603050405020304" pitchFamily="18" charset="0"/>
              </a:rPr>
              <a:t>  Đánh giá chung về tính thuyết phục trong ý kiến của người nói.</a:t>
            </a:r>
            <a:endParaRPr lang="vi-VN" sz="4400" b="1"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34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39345E4B-51E4-45C7-52B3-66DB6CEFA4B0}"/>
              </a:ext>
            </a:extLst>
          </p:cNvPr>
          <p:cNvSpPr/>
          <p:nvPr/>
        </p:nvSpPr>
        <p:spPr>
          <a:xfrm>
            <a:off x="990600" y="1028700"/>
            <a:ext cx="8839200" cy="13030200"/>
          </a:xfrm>
          <a:custGeom>
            <a:avLst/>
            <a:gdLst/>
            <a:ahLst/>
            <a:cxnLst/>
            <a:rect l="l" t="t" r="r" b="b"/>
            <a:pathLst>
              <a:path w="11602170" h="6486253">
                <a:moveTo>
                  <a:pt x="0" y="0"/>
                </a:moveTo>
                <a:lnTo>
                  <a:pt x="11602171" y="0"/>
                </a:lnTo>
                <a:lnTo>
                  <a:pt x="11602171" y="6486252"/>
                </a:lnTo>
                <a:lnTo>
                  <a:pt x="0" y="6486252"/>
                </a:lnTo>
                <a:lnTo>
                  <a:pt x="0" y="0"/>
                </a:lnTo>
                <a:close/>
              </a:path>
            </a:pathLst>
          </a:custGeom>
          <a:blipFill>
            <a:blip r:embed="rId3"/>
            <a:stretch>
              <a:fillRect/>
            </a:stretch>
          </a:blipFill>
        </p:spPr>
      </p:sp>
      <p:sp>
        <p:nvSpPr>
          <p:cNvPr id="3" name="Rectangle 2">
            <a:extLst>
              <a:ext uri="{FF2B5EF4-FFF2-40B4-BE49-F238E27FC236}">
                <a16:creationId xmlns:a16="http://schemas.microsoft.com/office/drawing/2014/main" id="{FAAAEEDA-0B2B-A899-FEC8-238E41F9061F}"/>
              </a:ext>
            </a:extLst>
          </p:cNvPr>
          <p:cNvSpPr/>
          <p:nvPr/>
        </p:nvSpPr>
        <p:spPr>
          <a:xfrm>
            <a:off x="-1068566" y="3695700"/>
            <a:ext cx="12957532" cy="3631763"/>
          </a:xfrm>
          <a:prstGeom prst="rect">
            <a:avLst/>
          </a:prstGeom>
        </p:spPr>
        <p:txBody>
          <a:bodyPr wrap="square">
            <a:spAutoFit/>
          </a:bodyPr>
          <a:lstStyle/>
          <a:p>
            <a:pPr algn="ctr"/>
            <a:r>
              <a:rPr lang="en-US" sz="11500" b="1" dirty="0">
                <a:solidFill>
                  <a:schemeClr val="accent2"/>
                </a:solidFill>
                <a:latin typeface="#9Slide07 IcielBaliho Script" pitchFamily="2" charset="0"/>
              </a:rPr>
              <a:t>II.</a:t>
            </a:r>
          </a:p>
          <a:p>
            <a:pPr algn="ctr"/>
            <a:r>
              <a:rPr lang="en-US" sz="11500" b="1" dirty="0" err="1">
                <a:solidFill>
                  <a:schemeClr val="accent2"/>
                </a:solidFill>
                <a:latin typeface="#9Slide07 IcielBaliho Script" pitchFamily="2" charset="0"/>
              </a:rPr>
              <a:t>Thực</a:t>
            </a:r>
            <a:r>
              <a:rPr lang="en-US" sz="11500" b="1" dirty="0">
                <a:solidFill>
                  <a:schemeClr val="accent2"/>
                </a:solidFill>
                <a:latin typeface="#9Slide07 IcielBaliho Script" pitchFamily="2" charset="0"/>
              </a:rPr>
              <a:t> </a:t>
            </a:r>
            <a:r>
              <a:rPr lang="en-US" sz="11500" b="1" dirty="0" err="1">
                <a:solidFill>
                  <a:schemeClr val="accent2"/>
                </a:solidFill>
                <a:latin typeface="#9Slide07 IcielBaliho Script" pitchFamily="2" charset="0"/>
              </a:rPr>
              <a:t>hành</a:t>
            </a:r>
            <a:endParaRPr lang="en-US" sz="11500" b="1" dirty="0">
              <a:solidFill>
                <a:schemeClr val="accent2"/>
              </a:solidFill>
              <a:latin typeface="#9Slide07 IcielBaliho Script" pitchFamily="2" charset="0"/>
            </a:endParaRPr>
          </a:p>
        </p:txBody>
      </p:sp>
      <p:sp>
        <p:nvSpPr>
          <p:cNvPr id="7" name="Freeform 7">
            <a:extLst>
              <a:ext uri="{FF2B5EF4-FFF2-40B4-BE49-F238E27FC236}">
                <a16:creationId xmlns:a16="http://schemas.microsoft.com/office/drawing/2014/main" id="{EA25B232-07F5-6193-A8B3-D2572C818883}"/>
              </a:ext>
            </a:extLst>
          </p:cNvPr>
          <p:cNvSpPr/>
          <p:nvPr/>
        </p:nvSpPr>
        <p:spPr>
          <a:xfrm>
            <a:off x="10820400" y="4112585"/>
            <a:ext cx="5624331" cy="6174415"/>
          </a:xfrm>
          <a:custGeom>
            <a:avLst/>
            <a:gdLst/>
            <a:ahLst/>
            <a:cxnLst/>
            <a:rect l="l" t="t" r="r" b="b"/>
            <a:pathLst>
              <a:path w="3748209" h="4114800">
                <a:moveTo>
                  <a:pt x="0" y="0"/>
                </a:moveTo>
                <a:lnTo>
                  <a:pt x="3748209" y="0"/>
                </a:lnTo>
                <a:lnTo>
                  <a:pt x="374820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141819950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89566D5-FFFA-A1B2-4907-AB29F0B84973}"/>
              </a:ext>
            </a:extLst>
          </p:cNvPr>
          <p:cNvGrpSpPr/>
          <p:nvPr/>
        </p:nvGrpSpPr>
        <p:grpSpPr>
          <a:xfrm>
            <a:off x="6279430" y="1181100"/>
            <a:ext cx="11602170" cy="6486253"/>
            <a:chOff x="6279430" y="1181100"/>
            <a:chExt cx="11602170" cy="6486253"/>
          </a:xfrm>
        </p:grpSpPr>
        <p:sp>
          <p:nvSpPr>
            <p:cNvPr id="3" name="Freeform 2">
              <a:extLst>
                <a:ext uri="{FF2B5EF4-FFF2-40B4-BE49-F238E27FC236}">
                  <a16:creationId xmlns:a16="http://schemas.microsoft.com/office/drawing/2014/main" id="{D2689291-8C72-053C-F357-CB071FBAD731}"/>
                </a:ext>
              </a:extLst>
            </p:cNvPr>
            <p:cNvSpPr/>
            <p:nvPr/>
          </p:nvSpPr>
          <p:spPr>
            <a:xfrm>
              <a:off x="6279430" y="1181100"/>
              <a:ext cx="11602170" cy="6486253"/>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
              <a:extLst>
                <a:ext uri="{FF2B5EF4-FFF2-40B4-BE49-F238E27FC236}">
                  <a16:creationId xmlns:a16="http://schemas.microsoft.com/office/drawing/2014/main" id="{6FC6FCE0-6BB3-9589-BA75-17818C755FE7}"/>
                </a:ext>
              </a:extLst>
            </p:cNvPr>
            <p:cNvSpPr txBox="1"/>
            <p:nvPr/>
          </p:nvSpPr>
          <p:spPr>
            <a:xfrm>
              <a:off x="6934200" y="2685288"/>
              <a:ext cx="10617200" cy="3477875"/>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Đề</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Nghe và nhận biết tính thuyết phục của ý kiến trình bày về sự giống nhau và khác nhau giữa bài thơ “Sông núi nước Nam” và văn bản “Nước Đại Việt ta" (trích “Đại cáo bình Ngô” – Nguyễn Trãi).</a:t>
              </a:r>
              <a:endParaRPr lang="vi-VN" sz="4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sp>
        <p:nvSpPr>
          <p:cNvPr id="4" name="Freeform 6">
            <a:extLst>
              <a:ext uri="{FF2B5EF4-FFF2-40B4-BE49-F238E27FC236}">
                <a16:creationId xmlns:a16="http://schemas.microsoft.com/office/drawing/2014/main" id="{32A1B9DF-32EE-1334-598C-337FAEBD95D4}"/>
              </a:ext>
            </a:extLst>
          </p:cNvPr>
          <p:cNvSpPr/>
          <p:nvPr/>
        </p:nvSpPr>
        <p:spPr>
          <a:xfrm>
            <a:off x="1925144" y="884351"/>
            <a:ext cx="4667133" cy="9402649"/>
          </a:xfrm>
          <a:custGeom>
            <a:avLst/>
            <a:gdLst/>
            <a:ahLst/>
            <a:cxnLst/>
            <a:rect l="l" t="t" r="r" b="b"/>
            <a:pathLst>
              <a:path w="2042437" h="4114800">
                <a:moveTo>
                  <a:pt x="0" y="0"/>
                </a:moveTo>
                <a:lnTo>
                  <a:pt x="2042438" y="0"/>
                </a:lnTo>
                <a:lnTo>
                  <a:pt x="204243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290530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
            <a:extLst>
              <a:ext uri="{FF2B5EF4-FFF2-40B4-BE49-F238E27FC236}">
                <a16:creationId xmlns:a16="http://schemas.microsoft.com/office/drawing/2014/main" id="{91BED458-6BB2-54B6-9A47-C9721B1D2A13}"/>
              </a:ext>
            </a:extLst>
          </p:cNvPr>
          <p:cNvSpPr/>
          <p:nvPr/>
        </p:nvSpPr>
        <p:spPr>
          <a:xfrm>
            <a:off x="9448802" y="26377"/>
            <a:ext cx="9143998" cy="11975123"/>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5" name="TextBox 10">
            <a:extLst>
              <a:ext uri="{FF2B5EF4-FFF2-40B4-BE49-F238E27FC236}">
                <a16:creationId xmlns:a16="http://schemas.microsoft.com/office/drawing/2014/main" id="{1962891B-7082-957D-0FCC-8873B2E56EA3}"/>
              </a:ext>
            </a:extLst>
          </p:cNvPr>
          <p:cNvSpPr txBox="1"/>
          <p:nvPr/>
        </p:nvSpPr>
        <p:spPr>
          <a:xfrm>
            <a:off x="11982461" y="1604733"/>
            <a:ext cx="5124218" cy="677108"/>
          </a:xfrm>
          <a:prstGeom prst="rect">
            <a:avLst/>
          </a:prstGeom>
        </p:spPr>
        <p:txBody>
          <a:bodyPr lIns="0" tIns="0" rIns="0" bIns="0" rtlCol="0" anchor="t">
            <a:spAutoFit/>
          </a:bodyPr>
          <a:lstStyle/>
          <a:p>
            <a:r>
              <a:rPr lang="en-US" sz="4400" dirty="0" err="1">
                <a:solidFill>
                  <a:srgbClr val="323232"/>
                </a:solidFill>
                <a:latin typeface="Times New Roman" panose="02020603050405020304" pitchFamily="18" charset="0"/>
                <a:cs typeface="Times New Roman" panose="02020603050405020304" pitchFamily="18" charset="0"/>
              </a:rPr>
              <a:t>Chuẩn</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bị</a:t>
            </a:r>
            <a:endParaRPr lang="en-US" sz="4400" dirty="0">
              <a:solidFill>
                <a:srgbClr val="323232"/>
              </a:solidFill>
              <a:latin typeface="Times New Roman" panose="02020603050405020304" pitchFamily="18" charset="0"/>
              <a:cs typeface="Times New Roman" panose="02020603050405020304" pitchFamily="18" charset="0"/>
            </a:endParaRPr>
          </a:p>
        </p:txBody>
      </p:sp>
      <p:sp>
        <p:nvSpPr>
          <p:cNvPr id="6" name="TextBox 11">
            <a:extLst>
              <a:ext uri="{FF2B5EF4-FFF2-40B4-BE49-F238E27FC236}">
                <a16:creationId xmlns:a16="http://schemas.microsoft.com/office/drawing/2014/main" id="{BBD6BDC0-0C18-85E4-E2B0-B3A6B1A45E4C}"/>
              </a:ext>
            </a:extLst>
          </p:cNvPr>
          <p:cNvSpPr txBox="1"/>
          <p:nvPr/>
        </p:nvSpPr>
        <p:spPr>
          <a:xfrm>
            <a:off x="11982461" y="3871798"/>
            <a:ext cx="5124218" cy="677108"/>
          </a:xfrm>
          <a:prstGeom prst="rect">
            <a:avLst/>
          </a:prstGeom>
        </p:spPr>
        <p:txBody>
          <a:bodyPr lIns="0" tIns="0" rIns="0" bIns="0" rtlCol="0" anchor="t">
            <a:spAutoFit/>
          </a:bodyPr>
          <a:lstStyle/>
          <a:p>
            <a:r>
              <a:rPr lang="en-US" sz="4400" dirty="0" err="1">
                <a:solidFill>
                  <a:srgbClr val="323232"/>
                </a:solidFill>
                <a:latin typeface="Times New Roman" panose="02020603050405020304" pitchFamily="18" charset="0"/>
                <a:cs typeface="Times New Roman" panose="02020603050405020304" pitchFamily="18" charset="0"/>
              </a:rPr>
              <a:t>Tìm</a:t>
            </a:r>
            <a:r>
              <a:rPr lang="en-US" sz="4400" dirty="0">
                <a:solidFill>
                  <a:srgbClr val="323232"/>
                </a:solidFill>
                <a:latin typeface="Times New Roman" panose="02020603050405020304" pitchFamily="18" charset="0"/>
                <a:cs typeface="Times New Roman" panose="02020603050405020304" pitchFamily="18" charset="0"/>
              </a:rPr>
              <a:t> ý </a:t>
            </a:r>
            <a:r>
              <a:rPr lang="en-US" sz="4400" dirty="0" err="1">
                <a:solidFill>
                  <a:srgbClr val="323232"/>
                </a:solidFill>
                <a:latin typeface="Times New Roman" panose="02020603050405020304" pitchFamily="18" charset="0"/>
                <a:cs typeface="Times New Roman" panose="02020603050405020304" pitchFamily="18" charset="0"/>
              </a:rPr>
              <a:t>và</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lập</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dàn</a:t>
            </a:r>
            <a:r>
              <a:rPr lang="en-US" sz="4400" dirty="0">
                <a:solidFill>
                  <a:srgbClr val="323232"/>
                </a:solidFill>
                <a:latin typeface="Times New Roman" panose="02020603050405020304" pitchFamily="18" charset="0"/>
                <a:cs typeface="Times New Roman" panose="02020603050405020304" pitchFamily="18" charset="0"/>
              </a:rPr>
              <a:t> ý</a:t>
            </a:r>
          </a:p>
        </p:txBody>
      </p:sp>
      <p:sp>
        <p:nvSpPr>
          <p:cNvPr id="7" name="TextBox 12">
            <a:extLst>
              <a:ext uri="{FF2B5EF4-FFF2-40B4-BE49-F238E27FC236}">
                <a16:creationId xmlns:a16="http://schemas.microsoft.com/office/drawing/2014/main" id="{111C6B9F-04FA-761D-AE32-1B513763B93B}"/>
              </a:ext>
            </a:extLst>
          </p:cNvPr>
          <p:cNvSpPr txBox="1"/>
          <p:nvPr/>
        </p:nvSpPr>
        <p:spPr>
          <a:xfrm>
            <a:off x="11973601" y="5851763"/>
            <a:ext cx="5124218" cy="677108"/>
          </a:xfrm>
          <a:prstGeom prst="rect">
            <a:avLst/>
          </a:prstGeom>
        </p:spPr>
        <p:txBody>
          <a:bodyPr lIns="0" tIns="0" rIns="0" bIns="0" rtlCol="0" anchor="t">
            <a:spAutoFit/>
          </a:bodyPr>
          <a:lstStyle/>
          <a:p>
            <a:r>
              <a:rPr lang="en-US" sz="4400" dirty="0" err="1">
                <a:solidFill>
                  <a:srgbClr val="323232"/>
                </a:solidFill>
                <a:latin typeface="Times New Roman" panose="02020603050405020304" pitchFamily="18" charset="0"/>
                <a:cs typeface="Times New Roman" panose="02020603050405020304" pitchFamily="18" charset="0"/>
              </a:rPr>
              <a:t>Nói</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và</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nghe</a:t>
            </a:r>
            <a:endParaRPr lang="en-US" sz="4400" dirty="0">
              <a:solidFill>
                <a:srgbClr val="323232"/>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C2672D17-A60D-E0F9-42C3-A5E57A6E1178}"/>
              </a:ext>
            </a:extLst>
          </p:cNvPr>
          <p:cNvPicPr>
            <a:picLocks noChangeAspect="1"/>
          </p:cNvPicPr>
          <p:nvPr/>
        </p:nvPicPr>
        <p:blipFill>
          <a:blip r:embed="rId4"/>
          <a:stretch>
            <a:fillRect/>
          </a:stretch>
        </p:blipFill>
        <p:spPr>
          <a:xfrm>
            <a:off x="152400" y="935522"/>
            <a:ext cx="11207394" cy="2577207"/>
          </a:xfrm>
          <a:prstGeom prst="rect">
            <a:avLst/>
          </a:prstGeom>
        </p:spPr>
      </p:pic>
      <p:sp>
        <p:nvSpPr>
          <p:cNvPr id="10" name="TextBox 12">
            <a:extLst>
              <a:ext uri="{FF2B5EF4-FFF2-40B4-BE49-F238E27FC236}">
                <a16:creationId xmlns:a16="http://schemas.microsoft.com/office/drawing/2014/main" id="{19710314-AB75-C6BE-C665-2A46A620AF2C}"/>
              </a:ext>
            </a:extLst>
          </p:cNvPr>
          <p:cNvSpPr txBox="1"/>
          <p:nvPr/>
        </p:nvSpPr>
        <p:spPr>
          <a:xfrm>
            <a:off x="11982461" y="7821098"/>
            <a:ext cx="5124218" cy="677108"/>
          </a:xfrm>
          <a:prstGeom prst="rect">
            <a:avLst/>
          </a:prstGeom>
        </p:spPr>
        <p:txBody>
          <a:bodyPr lIns="0" tIns="0" rIns="0" bIns="0" rtlCol="0" anchor="t">
            <a:spAutoFit/>
          </a:bodyPr>
          <a:lstStyle/>
          <a:p>
            <a:r>
              <a:rPr lang="en-US" sz="4400" dirty="0" err="1">
                <a:solidFill>
                  <a:srgbClr val="323232"/>
                </a:solidFill>
                <a:latin typeface="Times New Roman" panose="02020603050405020304" pitchFamily="18" charset="0"/>
                <a:cs typeface="Times New Roman" panose="02020603050405020304" pitchFamily="18" charset="0"/>
              </a:rPr>
              <a:t>Kiểm</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tra</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và</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chỉnh</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sửa</a:t>
            </a:r>
            <a:endParaRPr lang="en-US" sz="4400" dirty="0">
              <a:solidFill>
                <a:srgbClr val="323232"/>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FD4DBCA-80AE-BA10-9469-E470AC03E117}"/>
              </a:ext>
            </a:extLst>
          </p:cNvPr>
          <p:cNvSpPr txBox="1"/>
          <p:nvPr/>
        </p:nvSpPr>
        <p:spPr>
          <a:xfrm>
            <a:off x="863115" y="3533244"/>
            <a:ext cx="7976085" cy="4832092"/>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Đề</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Nghe và nhận biết tính thuyết phục của ý kiến trình bày về sự giống nhau và khác nhau giữa bài thơ “Sông núi nước Nam” và văn bản “Nước Đại Việt ta" (trích “Đại cáo bình Ngô” – Nguyễn Trãi).</a:t>
            </a:r>
            <a:endParaRPr lang="vi-VN" sz="4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2" name="Freeform 2">
            <a:extLst>
              <a:ext uri="{FF2B5EF4-FFF2-40B4-BE49-F238E27FC236}">
                <a16:creationId xmlns:a16="http://schemas.microsoft.com/office/drawing/2014/main" id="{58D75F11-A411-C335-EEF0-6243F2FCA533}"/>
              </a:ext>
            </a:extLst>
          </p:cNvPr>
          <p:cNvSpPr/>
          <p:nvPr/>
        </p:nvSpPr>
        <p:spPr>
          <a:xfrm>
            <a:off x="10282480" y="1531742"/>
            <a:ext cx="926523" cy="926523"/>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3" name="Freeform 3">
            <a:extLst>
              <a:ext uri="{FF2B5EF4-FFF2-40B4-BE49-F238E27FC236}">
                <a16:creationId xmlns:a16="http://schemas.microsoft.com/office/drawing/2014/main" id="{06029165-DD2A-F6EC-D645-69C5648137DF}"/>
              </a:ext>
            </a:extLst>
          </p:cNvPr>
          <p:cNvSpPr/>
          <p:nvPr/>
        </p:nvSpPr>
        <p:spPr>
          <a:xfrm>
            <a:off x="10264895" y="3726680"/>
            <a:ext cx="924609" cy="92460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4" name="Freeform 4">
            <a:extLst>
              <a:ext uri="{FF2B5EF4-FFF2-40B4-BE49-F238E27FC236}">
                <a16:creationId xmlns:a16="http://schemas.microsoft.com/office/drawing/2014/main" id="{3F8F3F0F-18B4-4081-C4B8-260570159284}"/>
              </a:ext>
            </a:extLst>
          </p:cNvPr>
          <p:cNvSpPr/>
          <p:nvPr/>
        </p:nvSpPr>
        <p:spPr>
          <a:xfrm>
            <a:off x="10282480" y="5789850"/>
            <a:ext cx="924609" cy="92460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5" name="Freeform 5">
            <a:extLst>
              <a:ext uri="{FF2B5EF4-FFF2-40B4-BE49-F238E27FC236}">
                <a16:creationId xmlns:a16="http://schemas.microsoft.com/office/drawing/2014/main" id="{EB12747E-0015-3148-B212-EE8269361125}"/>
              </a:ext>
            </a:extLst>
          </p:cNvPr>
          <p:cNvSpPr/>
          <p:nvPr/>
        </p:nvSpPr>
        <p:spPr>
          <a:xfrm>
            <a:off x="10282481" y="7697347"/>
            <a:ext cx="924609" cy="92460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Tree>
    <p:extLst>
      <p:ext uri="{BB962C8B-B14F-4D97-AF65-F5344CB8AC3E}">
        <p14:creationId xmlns:p14="http://schemas.microsoft.com/office/powerpoint/2010/main" val="213946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1287</Words>
  <Application>Microsoft Office PowerPoint</Application>
  <PresentationFormat>Custom</PresentationFormat>
  <Paragraphs>90</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Times New Roman</vt:lpstr>
      <vt:lpstr>Calibri</vt:lpstr>
      <vt:lpstr>#9Slide05 Dancing Script</vt:lpstr>
      <vt:lpstr>#9Slide07 IcielBaliho Script</vt:lpstr>
      <vt:lpstr>#9Slide07 SVNBango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Floral Feminine &amp; Calm Self-Introduction Presentation</dc:title>
  <dc:creator>Admin</dc:creator>
  <cp:lastModifiedBy>Admin</cp:lastModifiedBy>
  <cp:revision>8</cp:revision>
  <dcterms:created xsi:type="dcterms:W3CDTF">2006-08-16T00:00:00Z</dcterms:created>
  <dcterms:modified xsi:type="dcterms:W3CDTF">2024-09-02T06:18:12Z</dcterms:modified>
  <dc:identifier>DAGIwXzUk7U</dc:identifier>
</cp:coreProperties>
</file>