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49"/>
  </p:notesMasterIdLst>
  <p:sldIdLst>
    <p:sldId id="469" r:id="rId3"/>
    <p:sldId id="427" r:id="rId4"/>
    <p:sldId id="472" r:id="rId5"/>
    <p:sldId id="473" r:id="rId6"/>
    <p:sldId id="474" r:id="rId7"/>
    <p:sldId id="499" r:id="rId8"/>
    <p:sldId id="500" r:id="rId9"/>
    <p:sldId id="476" r:id="rId10"/>
    <p:sldId id="477" r:id="rId11"/>
    <p:sldId id="501" r:id="rId12"/>
    <p:sldId id="534" r:id="rId13"/>
    <p:sldId id="478" r:id="rId14"/>
    <p:sldId id="504" r:id="rId15"/>
    <p:sldId id="505" r:id="rId16"/>
    <p:sldId id="503" r:id="rId17"/>
    <p:sldId id="480" r:id="rId18"/>
    <p:sldId id="372" r:id="rId19"/>
    <p:sldId id="481" r:id="rId20"/>
    <p:sldId id="507" r:id="rId21"/>
    <p:sldId id="506" r:id="rId22"/>
    <p:sldId id="485" r:id="rId23"/>
    <p:sldId id="508" r:id="rId24"/>
    <p:sldId id="509" r:id="rId25"/>
    <p:sldId id="522" r:id="rId26"/>
    <p:sldId id="528" r:id="rId27"/>
    <p:sldId id="529" r:id="rId28"/>
    <p:sldId id="525" r:id="rId29"/>
    <p:sldId id="526" r:id="rId30"/>
    <p:sldId id="530" r:id="rId31"/>
    <p:sldId id="531" r:id="rId32"/>
    <p:sldId id="532" r:id="rId33"/>
    <p:sldId id="490" r:id="rId34"/>
    <p:sldId id="491" r:id="rId35"/>
    <p:sldId id="521" r:id="rId36"/>
    <p:sldId id="492" r:id="rId37"/>
    <p:sldId id="493" r:id="rId38"/>
    <p:sldId id="449" r:id="rId39"/>
    <p:sldId id="450" r:id="rId40"/>
    <p:sldId id="451" r:id="rId41"/>
    <p:sldId id="452" r:id="rId42"/>
    <p:sldId id="453" r:id="rId43"/>
    <p:sldId id="454" r:id="rId44"/>
    <p:sldId id="455" r:id="rId45"/>
    <p:sldId id="456" r:id="rId46"/>
    <p:sldId id="457" r:id="rId47"/>
    <p:sldId id="458"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9Slide04 Vollkorn Bold" panose="020B0604020202020204" charset="0"/>
      <p:bold r:id="rId54"/>
    </p:embeddedFont>
    <p:embeddedFont>
      <p:font typeface="Calibri Light" panose="020F0302020204030204" pitchFamily="34" charset="0"/>
      <p:regular r:id="rId55"/>
      <p:italic r:id="rId56"/>
    </p:embeddedFont>
    <p:embeddedFont>
      <p:font typeface="#9Slide07 SVNGuerrilla" panose="00000500000000000000" charset="0"/>
      <p:regular r:id="rId57"/>
    </p:embeddedFont>
    <p:embeddedFont>
      <p:font typeface="#9Slide05 SVNHollie Script Pro" panose="020B0604020202020204" charset="0"/>
      <p:regular r:id="rId58"/>
    </p:embeddedFont>
    <p:embeddedFont>
      <p:font typeface="#9Slide05 Fourth Medium" panose="020B0604020202020204" charset="0"/>
      <p:bold r:id="rId59"/>
    </p:embeddedFont>
    <p:embeddedFont>
      <p:font typeface="新宋体" panose="02010609030101010101" pitchFamily="49" charset="-122"/>
      <p:regular r:id="rId60"/>
    </p:embeddedFont>
    <p:embeddedFont>
      <p:font typeface="Noto Serif" panose="020B0604020202020204" charset="0"/>
      <p:regular r:id="rId61"/>
      <p:bold r:id="rId62"/>
      <p:italic r:id="rId63"/>
      <p:boldItalic r:id="rId64"/>
    </p:embeddedFont>
    <p:embeddedFont>
      <p:font typeface="#9Slide04 Rokkitt Bold" panose="020B0604020202020204" charset="0"/>
      <p:bold r:id="rId65"/>
    </p:embeddedFont>
    <p:embeddedFont>
      <p:font typeface="#9Slide05 SVNBellico" panose="020B0604020202020204" charset="0"/>
      <p:regular r:id="rId66"/>
    </p:embeddedFont>
    <p:embeddedFont>
      <p:font typeface="#9Slide05 SVNFadilla" panose="020B0604020202020204" charset="0"/>
      <p:regular r:id="rId67"/>
    </p:embeddedFont>
    <p:embeddedFont>
      <p:font typeface="#9Slide04 Rokkitt SemiBold" panose="020B0604020202020204" charset="0"/>
      <p:bold r:id="rId68"/>
    </p:embeddedFont>
    <p:embeddedFont>
      <p:font typeface="#9Slide05 SVNLifehack Script" panose="00000500000000000000" charset="0"/>
      <p:regular r:id="rId69"/>
    </p:embeddedFont>
    <p:embeddedFont>
      <p:font typeface="#9Slide07 IcielTALUHLA" panose="020B0604020202020204" charset="0"/>
      <p:regular r:id="rId70"/>
    </p:embeddedFont>
    <p:embeddedFont>
      <p:font typeface="微软雅黑" panose="020B0503020204020204" pitchFamily="34" charset="-122"/>
      <p:regular r:id="rId71"/>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8" autoAdjust="0"/>
    <p:restoredTop sz="94364" autoAdjust="0"/>
  </p:normalViewPr>
  <p:slideViewPr>
    <p:cSldViewPr>
      <p:cViewPr varScale="1">
        <p:scale>
          <a:sx n="69" d="100"/>
          <a:sy n="69" d="100"/>
        </p:scale>
        <p:origin x="102"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70960-3C00-4081-9920-C69A7922AA23}" type="doc">
      <dgm:prSet loTypeId="urn:microsoft.com/office/officeart/2005/8/layout/arrow2" loCatId="process" qsTypeId="urn:microsoft.com/office/officeart/2005/8/quickstyle/simple1" qsCatId="simple" csTypeId="urn:microsoft.com/office/officeart/2005/8/colors/colorful1" csCatId="colorful" phldr="1"/>
      <dgm:spPr/>
    </dgm:pt>
    <dgm:pt modelId="{55313E63-1041-42A4-A48B-ACC7D0A9C96D}">
      <dgm:prSet phldrT="[Text]" custT="1"/>
      <dgm:spPr/>
      <dgm:t>
        <a:bodyPr/>
        <a:lstStyle/>
        <a:p>
          <a:r>
            <a:rPr lang="en-US" sz="4800" dirty="0">
              <a:latin typeface="Times New Roman" panose="02020603050405020304" pitchFamily="18" charset="0"/>
              <a:cs typeface="Times New Roman" panose="02020603050405020304" pitchFamily="18" charset="0"/>
            </a:rPr>
            <a:t>Khi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endParaRPr lang="en-US" sz="4800" dirty="0">
            <a:latin typeface="Times New Roman" panose="02020603050405020304" pitchFamily="18" charset="0"/>
            <a:cs typeface="Times New Roman" panose="02020603050405020304" pitchFamily="18" charset="0"/>
          </a:endParaRPr>
        </a:p>
      </dgm:t>
    </dgm:pt>
    <dgm:pt modelId="{1F0FA217-C700-4D01-8284-81CFCBCA6CE9}" type="par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6CE218E9-3EC2-44C3-A7A1-C40D58D62FEF}" type="sib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EB84B190-BF00-403C-B27C-2E15A3451F32}">
      <dgm:prSet phldrT="[Text]" custT="1"/>
      <dgm:spPr/>
      <dgm:t>
        <a:bodyPr/>
        <a:lstStyle/>
        <a:p>
          <a:r>
            <a:rPr lang="en-US" sz="4800" dirty="0" err="1">
              <a:latin typeface="Times New Roman" panose="02020603050405020304" pitchFamily="18" charset="0"/>
              <a:cs typeface="Times New Roman" panose="02020603050405020304" pitchFamily="18" charset="0"/>
            </a:rPr>
            <a:t>Lúc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a:t>
          </a:r>
          <a:endParaRPr lang="en-US" sz="4800" dirty="0">
            <a:latin typeface="Times New Roman" panose="02020603050405020304" pitchFamily="18" charset="0"/>
            <a:cs typeface="Times New Roman" panose="02020603050405020304" pitchFamily="18" charset="0"/>
          </a:endParaRPr>
        </a:p>
      </dgm:t>
    </dgm:pt>
    <dgm:pt modelId="{3D163BE3-0C06-4612-8046-65765A25EC2A}" type="par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36939A68-3E97-45C9-8533-5174A10F0CE8}" type="sib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16D311B4-2987-4CA5-B270-04DFCA9A6436}" type="pres">
      <dgm:prSet presAssocID="{A1E70960-3C00-4081-9920-C69A7922AA23}" presName="arrowDiagram" presStyleCnt="0">
        <dgm:presLayoutVars>
          <dgm:chMax val="5"/>
          <dgm:dir/>
          <dgm:resizeHandles val="exact"/>
        </dgm:presLayoutVars>
      </dgm:prSet>
      <dgm:spPr/>
    </dgm:pt>
    <dgm:pt modelId="{175AC742-9F1A-4B87-8E5C-16A5F76F6392}" type="pres">
      <dgm:prSet presAssocID="{A1E70960-3C00-4081-9920-C69A7922AA23}" presName="arrow" presStyleLbl="bgShp" presStyleIdx="0" presStyleCnt="1"/>
      <dgm:spPr/>
    </dgm:pt>
    <dgm:pt modelId="{9E30F6DE-B635-4444-A1F6-3F3E2C16583B}" type="pres">
      <dgm:prSet presAssocID="{A1E70960-3C00-4081-9920-C69A7922AA23}" presName="arrowDiagram2" presStyleCnt="0"/>
      <dgm:spPr/>
    </dgm:pt>
    <dgm:pt modelId="{DCA0E27B-0DA9-44B5-A6A5-598507018F1F}" type="pres">
      <dgm:prSet presAssocID="{55313E63-1041-42A4-A48B-ACC7D0A9C96D}" presName="bullet2a" presStyleLbl="node1" presStyleIdx="0" presStyleCnt="2"/>
      <dgm:spPr/>
    </dgm:pt>
    <dgm:pt modelId="{B312D70C-89C0-4E7E-9466-1A8371CE79FE}" type="pres">
      <dgm:prSet presAssocID="{55313E63-1041-42A4-A48B-ACC7D0A9C96D}" presName="textBox2a" presStyleLbl="revTx" presStyleIdx="0" presStyleCnt="2">
        <dgm:presLayoutVars>
          <dgm:bulletEnabled val="1"/>
        </dgm:presLayoutVars>
      </dgm:prSet>
      <dgm:spPr/>
      <dgm:t>
        <a:bodyPr/>
        <a:lstStyle/>
        <a:p>
          <a:endParaRPr lang="en-US"/>
        </a:p>
      </dgm:t>
    </dgm:pt>
    <dgm:pt modelId="{5EFD8472-DC99-4A7A-89BC-C3729BB52644}" type="pres">
      <dgm:prSet presAssocID="{EB84B190-BF00-403C-B27C-2E15A3451F32}" presName="bullet2b" presStyleLbl="node1" presStyleIdx="1" presStyleCnt="2"/>
      <dgm:spPr/>
    </dgm:pt>
    <dgm:pt modelId="{9AE15BB5-A2CD-4022-8ED2-F93A57830D93}" type="pres">
      <dgm:prSet presAssocID="{EB84B190-BF00-403C-B27C-2E15A3451F32}" presName="textBox2b" presStyleLbl="revTx" presStyleIdx="1" presStyleCnt="2">
        <dgm:presLayoutVars>
          <dgm:bulletEnabled val="1"/>
        </dgm:presLayoutVars>
      </dgm:prSet>
      <dgm:spPr/>
      <dgm:t>
        <a:bodyPr/>
        <a:lstStyle/>
        <a:p>
          <a:endParaRPr lang="en-US"/>
        </a:p>
      </dgm:t>
    </dgm:pt>
  </dgm:ptLst>
  <dgm:cxnLst>
    <dgm:cxn modelId="{FBADBDAD-78AD-490C-BAF4-E4529CF7DA52}" srcId="{A1E70960-3C00-4081-9920-C69A7922AA23}" destId="{EB84B190-BF00-403C-B27C-2E15A3451F32}" srcOrd="1" destOrd="0" parTransId="{3D163BE3-0C06-4612-8046-65765A25EC2A}" sibTransId="{36939A68-3E97-45C9-8533-5174A10F0CE8}"/>
    <dgm:cxn modelId="{E0CA6A06-57B4-419A-9C21-BCE5D1DFE704}" type="presOf" srcId="{A1E70960-3C00-4081-9920-C69A7922AA23}" destId="{16D311B4-2987-4CA5-B270-04DFCA9A6436}" srcOrd="0" destOrd="0" presId="urn:microsoft.com/office/officeart/2005/8/layout/arrow2"/>
    <dgm:cxn modelId="{4D52A703-7556-47E2-AA83-24A448B5E52F}" type="presOf" srcId="{55313E63-1041-42A4-A48B-ACC7D0A9C96D}" destId="{B312D70C-89C0-4E7E-9466-1A8371CE79FE}" srcOrd="0" destOrd="0" presId="urn:microsoft.com/office/officeart/2005/8/layout/arrow2"/>
    <dgm:cxn modelId="{FF1037E6-864D-4FDE-9DF9-9C1003814356}" srcId="{A1E70960-3C00-4081-9920-C69A7922AA23}" destId="{55313E63-1041-42A4-A48B-ACC7D0A9C96D}" srcOrd="0" destOrd="0" parTransId="{1F0FA217-C700-4D01-8284-81CFCBCA6CE9}" sibTransId="{6CE218E9-3EC2-44C3-A7A1-C40D58D62FEF}"/>
    <dgm:cxn modelId="{4101E2E6-B6B6-415E-B7F0-AB280EFA47E8}" type="presOf" srcId="{EB84B190-BF00-403C-B27C-2E15A3451F32}" destId="{9AE15BB5-A2CD-4022-8ED2-F93A57830D93}" srcOrd="0" destOrd="0" presId="urn:microsoft.com/office/officeart/2005/8/layout/arrow2"/>
    <dgm:cxn modelId="{991D572A-877F-456F-81E7-771FBCD6D9D5}" type="presParOf" srcId="{16D311B4-2987-4CA5-B270-04DFCA9A6436}" destId="{175AC742-9F1A-4B87-8E5C-16A5F76F6392}" srcOrd="0" destOrd="0" presId="urn:microsoft.com/office/officeart/2005/8/layout/arrow2"/>
    <dgm:cxn modelId="{CC22055F-2B5B-420E-9EB5-9A27405DB6FC}" type="presParOf" srcId="{16D311B4-2987-4CA5-B270-04DFCA9A6436}" destId="{9E30F6DE-B635-4444-A1F6-3F3E2C16583B}" srcOrd="1" destOrd="0" presId="urn:microsoft.com/office/officeart/2005/8/layout/arrow2"/>
    <dgm:cxn modelId="{589C1870-6EB9-4DC9-9E3E-DC86807609A7}" type="presParOf" srcId="{9E30F6DE-B635-4444-A1F6-3F3E2C16583B}" destId="{DCA0E27B-0DA9-44B5-A6A5-598507018F1F}" srcOrd="0" destOrd="0" presId="urn:microsoft.com/office/officeart/2005/8/layout/arrow2"/>
    <dgm:cxn modelId="{DE588F31-0E33-4F23-94E8-FB56B780311C}" type="presParOf" srcId="{9E30F6DE-B635-4444-A1F6-3F3E2C16583B}" destId="{B312D70C-89C0-4E7E-9466-1A8371CE79FE}" srcOrd="1" destOrd="0" presId="urn:microsoft.com/office/officeart/2005/8/layout/arrow2"/>
    <dgm:cxn modelId="{4CDBD832-A28C-4013-B487-DA2D0A62D393}" type="presParOf" srcId="{9E30F6DE-B635-4444-A1F6-3F3E2C16583B}" destId="{5EFD8472-DC99-4A7A-89BC-C3729BB52644}" srcOrd="2" destOrd="0" presId="urn:microsoft.com/office/officeart/2005/8/layout/arrow2"/>
    <dgm:cxn modelId="{AD3409C2-2756-4B0F-B427-DB948E67F5F6}" type="presParOf" srcId="{9E30F6DE-B635-4444-A1F6-3F3E2C16583B}" destId="{9AE15BB5-A2CD-4022-8ED2-F93A57830D9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C742-9F1A-4B87-8E5C-16A5F76F6392}">
      <dsp:nvSpPr>
        <dsp:cNvPr id="0" name=""/>
        <dsp:cNvSpPr/>
      </dsp:nvSpPr>
      <dsp:spPr>
        <a:xfrm>
          <a:off x="0" y="253999"/>
          <a:ext cx="12192000" cy="76200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0E27B-0DA9-44B5-A6A5-598507018F1F}">
      <dsp:nvSpPr>
        <dsp:cNvPr id="0" name=""/>
        <dsp:cNvSpPr/>
      </dsp:nvSpPr>
      <dsp:spPr>
        <a:xfrm>
          <a:off x="2834640" y="4406899"/>
          <a:ext cx="426720" cy="4267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2D70C-89C0-4E7E-9466-1A8371CE79FE}">
      <dsp:nvSpPr>
        <dsp:cNvPr id="0" name=""/>
        <dsp:cNvSpPr/>
      </dsp:nvSpPr>
      <dsp:spPr>
        <a:xfrm>
          <a:off x="3048000" y="4620259"/>
          <a:ext cx="3962400" cy="325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10" tIns="0" rIns="0" bIns="0" numCol="1" spcCol="1270" anchor="t" anchorCtr="0">
          <a:noAutofit/>
        </a:bodyPr>
        <a:lstStyle/>
        <a:p>
          <a:pPr lvl="0" algn="l" defTabSz="2133600">
            <a:lnSpc>
              <a:spcPct val="90000"/>
            </a:lnSpc>
            <a:spcBef>
              <a:spcPct val="0"/>
            </a:spcBef>
            <a:spcAft>
              <a:spcPct val="35000"/>
            </a:spcAft>
          </a:pPr>
          <a:r>
            <a:rPr lang="en-US" sz="4800" kern="1200" dirty="0">
              <a:latin typeface="Times New Roman" panose="02020603050405020304" pitchFamily="18" charset="0"/>
              <a:cs typeface="Times New Roman" panose="02020603050405020304" pitchFamily="18" charset="0"/>
            </a:rPr>
            <a:t>Khi </a:t>
          </a:r>
          <a:r>
            <a:rPr lang="en-US" sz="4800" kern="1200" dirty="0" err="1">
              <a:latin typeface="Times New Roman" panose="02020603050405020304" pitchFamily="18" charset="0"/>
              <a:cs typeface="Times New Roman" panose="02020603050405020304" pitchFamily="18" charset="0"/>
            </a:rPr>
            <a:t>tuổi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trẻ</a:t>
          </a:r>
          <a:endParaRPr lang="en-US" sz="4800" kern="1200" dirty="0">
            <a:latin typeface="Times New Roman" panose="02020603050405020304" pitchFamily="18" charset="0"/>
            <a:cs typeface="Times New Roman" panose="02020603050405020304" pitchFamily="18" charset="0"/>
          </a:endParaRPr>
        </a:p>
      </dsp:txBody>
      <dsp:txXfrm>
        <a:off x="3048000" y="4620259"/>
        <a:ext cx="3962400" cy="3253740"/>
      </dsp:txXfrm>
    </dsp:sp>
    <dsp:sp modelId="{5EFD8472-DC99-4A7A-89BC-C3729BB52644}">
      <dsp:nvSpPr>
        <dsp:cNvPr id="0" name=""/>
        <dsp:cNvSpPr/>
      </dsp:nvSpPr>
      <dsp:spPr>
        <a:xfrm>
          <a:off x="6766560" y="2463799"/>
          <a:ext cx="731520" cy="73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15BB5-A2CD-4022-8ED2-F93A57830D93}">
      <dsp:nvSpPr>
        <dsp:cNvPr id="0" name=""/>
        <dsp:cNvSpPr/>
      </dsp:nvSpPr>
      <dsp:spPr>
        <a:xfrm>
          <a:off x="7132320" y="2829559"/>
          <a:ext cx="3962400" cy="504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617" tIns="0" rIns="0" bIns="0" numCol="1" spcCol="1270" anchor="t" anchorCtr="0">
          <a:noAutofit/>
        </a:bodyPr>
        <a:lstStyle/>
        <a:p>
          <a:pPr lvl="0" algn="l" defTabSz="2133600">
            <a:lnSpc>
              <a:spcPct val="90000"/>
            </a:lnSpc>
            <a:spcBef>
              <a:spcPct val="0"/>
            </a:spcBef>
            <a:spcAft>
              <a:spcPct val="35000"/>
            </a:spcAft>
          </a:pPr>
          <a:r>
            <a:rPr lang="en-US" sz="4800" kern="1200" dirty="0" err="1">
              <a:latin typeface="Times New Roman" panose="02020603050405020304" pitchFamily="18" charset="0"/>
              <a:cs typeface="Times New Roman" panose="02020603050405020304" pitchFamily="18" charset="0"/>
            </a:rPr>
            <a:t>Lúc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về</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già</a:t>
          </a:r>
          <a:endParaRPr lang="en-US" sz="4800" kern="1200" dirty="0">
            <a:latin typeface="Times New Roman" panose="02020603050405020304" pitchFamily="18" charset="0"/>
            <a:cs typeface="Times New Roman" panose="02020603050405020304" pitchFamily="18" charset="0"/>
          </a:endParaRPr>
        </a:p>
      </dsp:txBody>
      <dsp:txXfrm>
        <a:off x="7132320" y="2829559"/>
        <a:ext cx="3962400" cy="50444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Dương</a:t>
            </a:r>
            <a:r>
              <a:rPr lang="en-US" dirty="0"/>
              <a:t> </a:t>
            </a:r>
            <a:r>
              <a:rPr lang="en-US" dirty="0" err="1"/>
              <a:t>Khuê</a:t>
            </a:r>
            <a:r>
              <a:rPr lang="en-US" dirty="0"/>
              <a:t> – </a:t>
            </a:r>
            <a:r>
              <a:rPr lang="en-US" dirty="0" err="1"/>
              <a:t>Nguyễn</a:t>
            </a:r>
            <a:r>
              <a:rPr lang="en-US" dirty="0"/>
              <a:t> </a:t>
            </a:r>
            <a:r>
              <a:rPr lang="en-US" dirty="0" err="1"/>
              <a:t>Khuyến</a:t>
            </a:r>
            <a:r>
              <a:rPr lang="en-US" dirty="0"/>
              <a:t> </a:t>
            </a:r>
            <a:r>
              <a:rPr lang="en-US" dirty="0" err="1"/>
              <a:t>là</a:t>
            </a:r>
            <a:r>
              <a:rPr lang="en-US" dirty="0"/>
              <a:t> </a:t>
            </a:r>
            <a:r>
              <a:rPr lang="en-US" dirty="0" err="1"/>
              <a:t>đôi</a:t>
            </a:r>
            <a:r>
              <a:rPr lang="en-US" dirty="0"/>
              <a:t> </a:t>
            </a:r>
            <a:r>
              <a:rPr lang="en-US" dirty="0" err="1"/>
              <a:t>bạn</a:t>
            </a:r>
            <a:r>
              <a:rPr lang="en-US" dirty="0"/>
              <a:t> tri </a:t>
            </a:r>
            <a:r>
              <a:rPr lang="en-US" dirty="0" err="1"/>
              <a:t>kỉ</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trung</a:t>
            </a:r>
            <a:r>
              <a:rPr lang="en-US" dirty="0"/>
              <a:t> </a:t>
            </a:r>
            <a:r>
              <a:rPr lang="en-US" dirty="0" err="1"/>
              <a:t>đại</a:t>
            </a:r>
            <a:r>
              <a:rPr lang="en-US" dirty="0"/>
              <a:t> </a:t>
            </a:r>
            <a:r>
              <a:rPr lang="en-US" dirty="0" err="1"/>
              <a:t>Việt</a:t>
            </a:r>
            <a:r>
              <a:rPr lang="en-US" dirty="0"/>
              <a:t> Nam. </a:t>
            </a:r>
            <a:r>
              <a:rPr lang="en-US" dirty="0" err="1"/>
              <a:t>Họ</a:t>
            </a:r>
            <a:r>
              <a:rPr lang="en-US" dirty="0"/>
              <a:t> </a:t>
            </a:r>
            <a:r>
              <a:rPr lang="en-US" dirty="0" err="1"/>
              <a:t>có</a:t>
            </a:r>
            <a:r>
              <a:rPr lang="en-US" dirty="0"/>
              <a:t> 1 </a:t>
            </a:r>
            <a:r>
              <a:rPr lang="en-US" dirty="0" err="1"/>
              <a:t>thời</a:t>
            </a:r>
            <a:r>
              <a:rPr lang="en-US" dirty="0"/>
              <a:t> </a:t>
            </a:r>
            <a:r>
              <a:rPr lang="en-US" dirty="0" err="1"/>
              <a:t>gắn</a:t>
            </a:r>
            <a:r>
              <a:rPr lang="en-US" dirty="0"/>
              <a:t> </a:t>
            </a:r>
            <a:r>
              <a:rPr lang="en-US" dirty="0" err="1"/>
              <a:t>bó</a:t>
            </a:r>
            <a:r>
              <a:rPr lang="en-US" dirty="0"/>
              <a:t>, </a:t>
            </a:r>
            <a:r>
              <a:rPr lang="en-US" dirty="0" err="1"/>
              <a:t>đồng</a:t>
            </a:r>
            <a:r>
              <a:rPr lang="en-US" dirty="0"/>
              <a:t> </a:t>
            </a:r>
            <a:r>
              <a:rPr lang="en-US" dirty="0" err="1"/>
              <a:t>cảm</a:t>
            </a:r>
            <a:r>
              <a:rPr lang="en-US" dirty="0"/>
              <a:t> </a:t>
            </a:r>
            <a:r>
              <a:rPr lang="en-US" dirty="0" err="1"/>
              <a:t>rất</a:t>
            </a:r>
            <a:r>
              <a:rPr lang="en-US" dirty="0"/>
              <a:t> </a:t>
            </a:r>
            <a:r>
              <a:rPr lang="en-US" dirty="0" err="1"/>
              <a:t>chân</a:t>
            </a:r>
            <a:r>
              <a:rPr lang="en-US" dirty="0"/>
              <a:t> </a:t>
            </a:r>
            <a:r>
              <a:rPr lang="en-US" dirty="0" err="1"/>
              <a:t>tình</a:t>
            </a:r>
            <a:r>
              <a:rPr lang="en-US" dirty="0"/>
              <a:t> </a:t>
            </a:r>
            <a:r>
              <a:rPr lang="en-US" dirty="0" err="1"/>
              <a:t>suốt</a:t>
            </a:r>
            <a:r>
              <a:rPr lang="en-US" dirty="0"/>
              <a:t> </a:t>
            </a:r>
            <a:r>
              <a:rPr lang="en-US" dirty="0" err="1"/>
              <a:t>hơn</a:t>
            </a:r>
            <a:r>
              <a:rPr lang="en-US" dirty="0"/>
              <a:t> </a:t>
            </a:r>
            <a:r>
              <a:rPr lang="en-US" dirty="0" err="1"/>
              <a:t>nửa</a:t>
            </a:r>
            <a:r>
              <a:rPr lang="en-US" dirty="0"/>
              <a:t> </a:t>
            </a:r>
            <a:r>
              <a:rPr lang="en-US" dirty="0" err="1"/>
              <a:t>đời</a:t>
            </a:r>
            <a:r>
              <a:rPr lang="en-US" dirty="0"/>
              <a:t> </a:t>
            </a:r>
            <a:r>
              <a:rPr lang="en-US" dirty="0" err="1"/>
              <a:t>người</a:t>
            </a:r>
            <a:r>
              <a:rPr lang="en-US" dirty="0"/>
              <a:t>. </a:t>
            </a:r>
            <a:r>
              <a:rPr lang="en-US" b="0" i="0" dirty="0">
                <a:solidFill>
                  <a:srgbClr val="1D232E"/>
                </a:solidFill>
                <a:effectLst/>
                <a:latin typeface="Noto Serif" panose="02020600060500020200" pitchFamily="18" charset="0"/>
              </a:rPr>
              <a:t>L</a:t>
            </a:r>
            <a:r>
              <a:rPr lang="vi-VN" b="0" i="0" dirty="0">
                <a:solidFill>
                  <a:srgbClr val="1D232E"/>
                </a:solidFill>
                <a:effectLst/>
                <a:latin typeface="Noto Serif" panose="02020600060500020200" pitchFamily="18" charset="0"/>
              </a:rPr>
              <a:t>à hai người bạn chí thân, họ cùng nhau học hành, cùng nhau lớn lên và cùng nhau đỗ đạt làm quan. </a:t>
            </a:r>
            <a:r>
              <a:rPr lang="vi-VN" b="0" i="0" dirty="0">
                <a:effectLst/>
                <a:latin typeface="Times New Roman" panose="02020603050405020304" pitchFamily="18" charset="0"/>
              </a:rPr>
              <a:t>Tuy đỗ cử nhân cùng khoa thi với Nguyễn Khuyến, rồi đỗ tiến sĩ, cùng làm quan cho triều Nguyễn, nhưng sau năm 1884, năm đất nước thật sự mất vào tay thực dân Pháp, Dương Khuê lại không có được cái chí như Nguyễn Khuyến. Không cáo quan về làng, Dương Khuê tiếp tục làm quan cho triều đình tay sai thực dân cho đến tận lúc qua đời</a:t>
            </a:r>
            <a:r>
              <a:rPr lang="en-US" b="0" i="0" dirty="0">
                <a:effectLst/>
                <a:latin typeface="Times New Roman" panose="02020603050405020304" pitchFamily="18" charset="0"/>
              </a:rPr>
              <a:t> </a:t>
            </a:r>
            <a:r>
              <a:rPr lang="vi-VN" b="0" i="0" dirty="0">
                <a:effectLst/>
                <a:latin typeface="Times New Roman" panose="02020603050405020304" pitchFamily="18" charset="0"/>
              </a:rPr>
              <a:t>(1902).</a:t>
            </a:r>
            <a:r>
              <a:rPr lang="en-US" b="0" i="0" dirty="0">
                <a:effectLst/>
                <a:latin typeface="Times New Roman" panose="02020603050405020304" pitchFamily="18" charset="0"/>
              </a:rPr>
              <a:t> Nghe tin </a:t>
            </a:r>
            <a:r>
              <a:rPr lang="en-US" b="0" i="0" dirty="0" err="1">
                <a:effectLst/>
                <a:latin typeface="Times New Roman" panose="02020603050405020304" pitchFamily="18" charset="0"/>
              </a:rPr>
              <a:t>bạn</a:t>
            </a:r>
            <a:r>
              <a:rPr lang="en-US" b="0" i="0" dirty="0">
                <a:effectLst/>
                <a:latin typeface="Times New Roman" panose="02020603050405020304" pitchFamily="18" charset="0"/>
              </a:rPr>
              <a:t> </a:t>
            </a:r>
            <a:r>
              <a:rPr lang="en-US" b="0" i="0" dirty="0" err="1">
                <a:effectLst/>
                <a:latin typeface="Times New Roman" panose="02020603050405020304" pitchFamily="18" charset="0"/>
              </a:rPr>
              <a:t>mất</a:t>
            </a:r>
            <a:r>
              <a:rPr lang="en-US" b="0" i="0">
                <a:effectLst/>
                <a:latin typeface="Times New Roman" panose="02020603050405020304" pitchFamily="18" charset="0"/>
              </a:rPr>
              <a:t>, </a:t>
            </a:r>
            <a:r>
              <a:rPr lang="vi-VN" b="0" i="0">
                <a:solidFill>
                  <a:srgbClr val="1D232E"/>
                </a:solidFill>
                <a:effectLst/>
                <a:latin typeface="Noto Serif" panose="02020600060500020200" pitchFamily="18" charset="0"/>
              </a:rPr>
              <a:t> </a:t>
            </a:r>
            <a:r>
              <a:rPr lang="vi-VN" b="0" i="0" dirty="0">
                <a:solidFill>
                  <a:srgbClr val="1D232E"/>
                </a:solidFill>
                <a:effectLst/>
                <a:latin typeface="Noto Serif" panose="02020600060500020200" pitchFamily="18" charset="0"/>
              </a:rPr>
              <a:t>Nguyễn Khuyến đã sáng tác nên bài thơ </a:t>
            </a:r>
            <a:r>
              <a:rPr lang="vi-VN" b="0" i="1" dirty="0">
                <a:solidFill>
                  <a:srgbClr val="1D232E"/>
                </a:solidFill>
                <a:effectLst/>
                <a:latin typeface="Noto Serif" panose="02020600060500020200" pitchFamily="18" charset="0"/>
              </a:rPr>
              <a:t>Khóc Dương Khuê</a:t>
            </a:r>
            <a:r>
              <a:rPr lang="vi-VN" b="0" i="0" dirty="0">
                <a:solidFill>
                  <a:srgbClr val="1D232E"/>
                </a:solidFill>
                <a:effectLst/>
                <a:latin typeface="Noto Serif" panose="02020600060500020200"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178605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giao</a:t>
            </a:r>
            <a:r>
              <a:rPr lang="en-US" dirty="0"/>
              <a:t> </a:t>
            </a:r>
            <a:r>
              <a:rPr lang="en-US" dirty="0" err="1"/>
              <a:t>từ</a:t>
            </a:r>
            <a:r>
              <a:rPr lang="en-US" dirty="0"/>
              <a:t> </a:t>
            </a:r>
            <a:r>
              <a:rPr lang="en-US" dirty="0" err="1"/>
              <a:t>tiết</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145010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160534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itchFamily="18" charset="0"/>
                <a:cs typeface="Times New Roman" pitchFamily="18" charset="0"/>
              </a:rPr>
              <a:t>Bài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thơ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chữ</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Hán</a:t>
            </a:r>
            <a:r>
              <a:rPr lang="en-US" sz="1200" dirty="0">
                <a:latin typeface="Times New Roman" pitchFamily="18" charset="0"/>
                <a:cs typeface="Times New Roman" pitchFamily="18" charset="0"/>
              </a:rPr>
              <a:t> “</a:t>
            </a:r>
            <a:r>
              <a:rPr lang="vi-VN" sz="1200" dirty="0">
                <a:solidFill>
                  <a:srgbClr val="000000"/>
                </a:solidFill>
                <a:latin typeface="Times New Roman" panose="02020603050405020304" pitchFamily="18" charset="0"/>
                <a:cs typeface="Times New Roman" panose="02020603050405020304" pitchFamily="18" charset="0"/>
              </a:rPr>
              <a:t>Vãn </a:t>
            </a:r>
            <a:r>
              <a:rPr lang="en-US" sz="1200" dirty="0">
                <a:solidFill>
                  <a:srgbClr val="000000"/>
                </a:solidFill>
                <a:latin typeface="Times New Roman" panose="02020603050405020304" pitchFamily="18" charset="0"/>
                <a:cs typeface="Times New Roman" panose="02020603050405020304" pitchFamily="18" charset="0"/>
              </a:rPr>
              <a:t>đ</a:t>
            </a:r>
            <a:r>
              <a:rPr lang="vi-VN" sz="1200" dirty="0">
                <a:solidFill>
                  <a:srgbClr val="000000"/>
                </a:solidFill>
                <a:latin typeface="Times New Roman" panose="02020603050405020304" pitchFamily="18" charset="0"/>
                <a:cs typeface="Times New Roman" panose="02020603050405020304" pitchFamily="18" charset="0"/>
              </a:rPr>
              <a:t>ồng </a:t>
            </a:r>
            <a:r>
              <a:rPr lang="en-US" sz="1200" dirty="0">
                <a:solidFill>
                  <a:srgbClr val="000000"/>
                </a:solidFill>
                <a:latin typeface="Times New Roman" panose="02020603050405020304" pitchFamily="18" charset="0"/>
                <a:cs typeface="Times New Roman" panose="02020603050405020304" pitchFamily="18" charset="0"/>
              </a:rPr>
              <a:t>n</a:t>
            </a:r>
            <a:r>
              <a:rPr lang="vi-VN" sz="1200" dirty="0">
                <a:solidFill>
                  <a:srgbClr val="000000"/>
                </a:solidFill>
                <a:latin typeface="Times New Roman" panose="02020603050405020304" pitchFamily="18" charset="0"/>
                <a:cs typeface="Times New Roman" panose="02020603050405020304" pitchFamily="18" charset="0"/>
              </a:rPr>
              <a:t>iên Vân Đình Tiến sĩ Dương Thượng Thư” </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09561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ấy</a:t>
            </a:r>
            <a:r>
              <a:rPr lang="en-US" dirty="0"/>
              <a:t> chi </a:t>
            </a:r>
            <a:r>
              <a:rPr lang="en-US" dirty="0" err="1"/>
              <a:t>phối</a:t>
            </a:r>
            <a:r>
              <a:rPr lang="en-US" dirty="0"/>
              <a:t> </a:t>
            </a:r>
            <a:r>
              <a:rPr lang="en-US" dirty="0" err="1"/>
              <a:t>mạch</a:t>
            </a:r>
            <a:r>
              <a:rPr lang="en-US" dirty="0"/>
              <a:t> </a:t>
            </a:r>
            <a:r>
              <a:rPr lang="en-US" dirty="0" err="1"/>
              <a:t>cảm</a:t>
            </a:r>
            <a:r>
              <a:rPr lang="en-US" dirty="0"/>
              <a:t> </a:t>
            </a:r>
            <a:r>
              <a:rPr lang="en-US" dirty="0" err="1"/>
              <a:t>xúc</a:t>
            </a:r>
            <a:r>
              <a:rPr lang="en-US" dirty="0"/>
              <a:t> </a:t>
            </a:r>
            <a:r>
              <a:rPr lang="en-US" dirty="0" err="1"/>
              <a:t>xuyên</a:t>
            </a:r>
            <a:r>
              <a:rPr lang="en-US" dirty="0"/>
              <a:t> </a:t>
            </a:r>
            <a:r>
              <a:rPr lang="en-US" dirty="0" err="1"/>
              <a:t>suốt</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là</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17</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353492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33646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374613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365217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4148201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cs typeface="Times New Roman" pitchFamily="18" charset="0"/>
              </a:rPr>
              <a:t>Là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kẻ</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mất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nước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Nguyễn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Khuyến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Dương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Khuê</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người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cách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sống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nhưng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hai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vẫn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luôn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nhớ</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nhau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trong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cảm</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kính</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yêu</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từ</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trước</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đến</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sau</a:t>
            </a:r>
            <a:r>
              <a:rPr lang="en-US" sz="1200" i="1" dirty="0">
                <a:latin typeface="Times New Roman" pitchFamily="18" charset="0"/>
                <a:cs typeface="Times New Roman"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315438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err="1">
                <a:solidFill>
                  <a:srgbClr val="000000"/>
                </a:solidFill>
                <a:effectLst/>
                <a:latin typeface="Times New Roman" panose="02020603050405020304" pitchFamily="18" charset="0"/>
                <a:cs typeface="Times New Roman" panose="02020603050405020304" pitchFamily="18" charset="0"/>
              </a:rPr>
              <a:t>Phân</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tích</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một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số</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biện</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pháp</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tu</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từ</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nổi</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bật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trong</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bài</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0" dirty="0" err="1">
                <a:solidFill>
                  <a:srgbClr val="000000"/>
                </a:solidFill>
                <a:effectLst/>
                <a:latin typeface="Times New Roman" panose="02020603050405020304" pitchFamily="18" charset="0"/>
                <a:cs typeface="Times New Roman" panose="02020603050405020304" pitchFamily="18" charset="0"/>
              </a:rPr>
              <a:t>thơ</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 </a:t>
            </a:r>
            <a:r>
              <a:rPr lang="vi-VN" sz="1200" dirty="0">
                <a:latin typeface="+mj-lt"/>
              </a:rPr>
              <a:t>Tâm sự chua xót với nỗi đau chân thành, chỉ biết lấy nhớ làm thương, không thể khóc được nữa, nỗi đau như dồn cả vào lòng, nước mắt chảy vào trong.</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78073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2632406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180453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411187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mj-lt"/>
              </a:rPr>
              <a:t>- </a:t>
            </a:r>
            <a:r>
              <a:rPr lang="vi-VN" sz="1200" b="1" dirty="0">
                <a:latin typeface="+mj-lt"/>
              </a:rPr>
              <a:t>Vân Đình</a:t>
            </a:r>
            <a:r>
              <a:rPr lang="vi-VN" sz="1200" dirty="0">
                <a:latin typeface="+mj-lt"/>
              </a:rPr>
              <a:t>: nay là thị trấn Vân Đình, huyện Ứng Hòa, Hà Nội.</a:t>
            </a:r>
          </a:p>
          <a:p>
            <a:pPr algn="just"/>
            <a:r>
              <a:rPr lang="en-US" sz="1200" b="1" dirty="0">
                <a:latin typeface="+mj-lt"/>
              </a:rPr>
              <a:t>- </a:t>
            </a:r>
            <a:r>
              <a:rPr lang="vi-VN" sz="1200" b="1" dirty="0">
                <a:latin typeface="+mj-lt"/>
              </a:rPr>
              <a:t>Đăng khoa</a:t>
            </a:r>
            <a:r>
              <a:rPr lang="vi-VN" sz="1200" dirty="0">
                <a:latin typeface="+mj-lt"/>
              </a:rPr>
              <a:t>: thi đỗ.</a:t>
            </a:r>
          </a:p>
          <a:p>
            <a:pPr algn="just"/>
            <a:r>
              <a:rPr lang="en-US" sz="1200" b="1" dirty="0">
                <a:latin typeface="+mj-lt"/>
              </a:rPr>
              <a:t>- </a:t>
            </a:r>
            <a:r>
              <a:rPr lang="vi-VN" sz="1200" b="1" dirty="0">
                <a:latin typeface="+mj-lt"/>
              </a:rPr>
              <a:t>Duyên trời:</a:t>
            </a:r>
            <a:r>
              <a:rPr lang="vi-VN" sz="1200" dirty="0">
                <a:latin typeface="+mj-lt"/>
              </a:rPr>
              <a:t>nhân duyên như đã được trời định sẵn.</a:t>
            </a:r>
          </a:p>
          <a:p>
            <a:pPr algn="just"/>
            <a:r>
              <a:rPr lang="en-US" sz="1200" b="1" dirty="0">
                <a:latin typeface="+mj-lt"/>
              </a:rPr>
              <a:t>- </a:t>
            </a:r>
            <a:r>
              <a:rPr lang="vi-VN" sz="1200" b="1" dirty="0">
                <a:latin typeface="+mj-lt"/>
              </a:rPr>
              <a:t>Cầm xoang: </a:t>
            </a:r>
            <a:r>
              <a:rPr lang="vi-VN" sz="1200" dirty="0">
                <a:latin typeface="+mj-lt"/>
              </a:rPr>
              <a:t>chỉ cung đàn và điệu hát trong hát ả đào (còn gọi là ca trù, một loại diễn xướng thơ, ca, nhạc, do các đào nương và nhạc công biểu diễn, được các nhà nho xưa rất ưa chuộng).</a:t>
            </a:r>
          </a:p>
          <a:p>
            <a:pPr algn="just"/>
            <a:r>
              <a:rPr lang="en-US" sz="1200" b="1" dirty="0">
                <a:latin typeface="+mj-lt"/>
              </a:rPr>
              <a:t>- </a:t>
            </a:r>
            <a:r>
              <a:rPr lang="vi-VN" sz="1200" b="1" dirty="0">
                <a:latin typeface="+mj-lt"/>
              </a:rPr>
              <a:t>Quỳnh tương:</a:t>
            </a:r>
            <a:r>
              <a:rPr lang="vi-VN" sz="1200" dirty="0">
                <a:latin typeface="+mj-lt"/>
              </a:rPr>
              <a:t> chỉ thứ rượu ngon</a:t>
            </a:r>
          </a:p>
          <a:p>
            <a:pPr algn="just"/>
            <a:r>
              <a:rPr lang="en-US" sz="1200" b="1" dirty="0">
                <a:latin typeface="+mj-lt"/>
              </a:rPr>
              <a:t>- </a:t>
            </a:r>
            <a:r>
              <a:rPr lang="vi-VN" sz="1200" b="1" dirty="0">
                <a:latin typeface="+mj-lt"/>
              </a:rPr>
              <a:t>Đông bích: </a:t>
            </a:r>
            <a:r>
              <a:rPr lang="vi-VN" sz="1200" dirty="0">
                <a:latin typeface="+mj-lt"/>
              </a:rPr>
              <a:t>vách phía đông, nơi để sách và đọc sách. </a:t>
            </a:r>
            <a:r>
              <a:rPr lang="vi-VN" sz="1200" b="1" dirty="0">
                <a:latin typeface="+mj-lt"/>
              </a:rPr>
              <a:t>Điển phần: </a:t>
            </a:r>
            <a:r>
              <a:rPr lang="vi-VN" sz="1200" dirty="0">
                <a:latin typeface="+mj-lt"/>
              </a:rPr>
              <a:t>chỉ các sách kinh điển từ thời cổ ở Trung Quốc mà các nhà nho cần đọc.</a:t>
            </a:r>
          </a:p>
          <a:p>
            <a:pPr algn="just"/>
            <a:r>
              <a:rPr lang="en-US" sz="1200" b="1" dirty="0">
                <a:latin typeface="+mj-lt"/>
              </a:rPr>
              <a:t>- </a:t>
            </a:r>
            <a:r>
              <a:rPr lang="vi-VN" sz="1200" b="1" dirty="0">
                <a:latin typeface="+mj-lt"/>
              </a:rPr>
              <a:t>Buổi dương cửu: </a:t>
            </a:r>
            <a:r>
              <a:rPr lang="vi-VN" sz="1200" dirty="0">
                <a:latin typeface="+mj-lt"/>
              </a:rPr>
              <a:t>chữ lấy trong “Kinh Dịch”, chỉ thời buổi khó khăn, hoạn nạn.</a:t>
            </a:r>
          </a:p>
          <a:p>
            <a:pPr algn="just"/>
            <a:r>
              <a:rPr lang="en-US" sz="1200" b="1" dirty="0">
                <a:latin typeface="+mj-lt"/>
              </a:rPr>
              <a:t>- </a:t>
            </a:r>
            <a:r>
              <a:rPr lang="vi-VN" sz="1200" b="1" dirty="0">
                <a:latin typeface="+mj-lt"/>
              </a:rPr>
              <a:t>Phận đẩu thăng: đẩu</a:t>
            </a:r>
            <a:r>
              <a:rPr lang="vi-VN" sz="1200" dirty="0">
                <a:latin typeface="+mj-lt"/>
              </a:rPr>
              <a:t> và </a:t>
            </a:r>
            <a:r>
              <a:rPr lang="vi-VN" sz="1200" b="1" dirty="0">
                <a:latin typeface="+mj-lt"/>
              </a:rPr>
              <a:t>thăng </a:t>
            </a:r>
            <a:r>
              <a:rPr lang="vi-VN" sz="1200" dirty="0">
                <a:latin typeface="+mj-lt"/>
              </a:rPr>
              <a:t>là dụng cụ đo thóc gạo. Các quan ngày xưa thường nhận lương bằng thóc nên nói </a:t>
            </a:r>
            <a:r>
              <a:rPr lang="vi-VN" sz="1200" b="1" dirty="0">
                <a:latin typeface="+mj-lt"/>
              </a:rPr>
              <a:t>phận đậu thăng </a:t>
            </a:r>
            <a:r>
              <a:rPr lang="vi-VN" sz="1200" dirty="0">
                <a:latin typeface="+mj-lt"/>
              </a:rPr>
              <a:t>là nói phận người làm quan.</a:t>
            </a:r>
            <a:endParaRPr lang="en-US" sz="1200" dirty="0">
              <a:latin typeface="+mj-lt"/>
            </a:endParaRPr>
          </a:p>
          <a:p>
            <a:pPr algn="just"/>
            <a:r>
              <a:rPr lang="en-US" sz="1200" b="1" dirty="0">
                <a:latin typeface="+mj-lt"/>
              </a:rPr>
              <a:t>- </a:t>
            </a:r>
            <a:r>
              <a:rPr lang="vi-VN" sz="1200" b="1" dirty="0">
                <a:latin typeface="+mj-lt"/>
              </a:rPr>
              <a:t>Chưa can: </a:t>
            </a:r>
            <a:r>
              <a:rPr lang="vi-VN" sz="1200" dirty="0">
                <a:latin typeface="+mj-lt"/>
              </a:rPr>
              <a:t>Chưa hề gì</a:t>
            </a:r>
          </a:p>
          <a:p>
            <a:pPr algn="just"/>
            <a:r>
              <a:rPr lang="en-US" sz="1200" dirty="0">
                <a:latin typeface="+mj-lt"/>
              </a:rPr>
              <a:t>- </a:t>
            </a:r>
            <a:r>
              <a:rPr lang="vi-VN" sz="1200" b="1" dirty="0">
                <a:latin typeface="+mj-lt"/>
              </a:rPr>
              <a:t>Giường treo: </a:t>
            </a:r>
            <a:r>
              <a:rPr lang="vi-VN" sz="1200" dirty="0">
                <a:latin typeface="+mj-lt"/>
              </a:rPr>
              <a:t>Trần Phồn thời Hậu Hán (Trung Quốc) sắm chiếc giường dành riêng cho người bạn thân là Từ Trĩ. Khi bạn đến chơi thì mang giường xuống, khi bạn về thì lại treo cất đi.</a:t>
            </a:r>
          </a:p>
          <a:p>
            <a:pPr algn="just"/>
            <a:r>
              <a:rPr lang="en-US" sz="1200" b="1" dirty="0">
                <a:latin typeface="+mj-lt"/>
              </a:rPr>
              <a:t>- </a:t>
            </a:r>
            <a:r>
              <a:rPr lang="vi-VN" sz="1200" b="1" dirty="0">
                <a:latin typeface="+mj-lt"/>
              </a:rPr>
              <a:t>Đàn kia: </a:t>
            </a:r>
            <a:r>
              <a:rPr lang="vi-VN" sz="1200" dirty="0">
                <a:latin typeface="+mj-lt"/>
              </a:rPr>
              <a:t>Tương truyền Bá Nha và Chung Tử Kỳ là hai người bạn tri âm, sống vào thời Xuân Thu, Chiến Quốc ở Trung Hoa. Bá Nha chơi đàn giỏi. Tử Kỳ nghe tiếng đàn của Bá Nha mà như hiểu thấu tâm can của bạn. Sau khi Tử Kỳ chết, Bá Nha đập bỏ đàn vì cho rằng trên đời không còn ai hiểu được tiếng đàn của mình nữa.</a:t>
            </a:r>
          </a:p>
          <a:p>
            <a:pPr algn="just"/>
            <a:endParaRPr lang="vi-VN" sz="1200" dirty="0">
              <a:latin typeface="+mj-lt"/>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420852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92684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150358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openxmlformats.org/officeDocument/2006/relationships/slideLayout" Target="../slideLayouts/slideLayout13.xml"/><Relationship Id="rId7" Type="http://schemas.openxmlformats.org/officeDocument/2006/relationships/image" Target="../media/image35.gif"/><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notesSlide" Target="../notesSlides/notesSlide37.xml"/><Relationship Id="rId9" Type="http://schemas.openxmlformats.org/officeDocument/2006/relationships/image" Target="../media/image37.png"/><Relationship Id="rId1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slide" Target="slide39.xml"/><Relationship Id="rId18" Type="http://schemas.openxmlformats.org/officeDocument/2006/relationships/image" Target="../media/image48.gif"/><Relationship Id="rId3" Type="http://schemas.openxmlformats.org/officeDocument/2006/relationships/audio" Target="../media/audio1.wav"/><Relationship Id="rId21" Type="http://schemas.openxmlformats.org/officeDocument/2006/relationships/image" Target="../media/image49.png"/><Relationship Id="rId7" Type="http://schemas.openxmlformats.org/officeDocument/2006/relationships/slide" Target="slide42.xml"/><Relationship Id="rId12" Type="http://schemas.openxmlformats.org/officeDocument/2006/relationships/image" Target="../media/image36.gif"/><Relationship Id="rId17" Type="http://schemas.openxmlformats.org/officeDocument/2006/relationships/slide" Target="slide40.xml"/><Relationship Id="rId2" Type="http://schemas.openxmlformats.org/officeDocument/2006/relationships/notesSlide" Target="../notesSlides/notesSlide38.xml"/><Relationship Id="rId16" Type="http://schemas.openxmlformats.org/officeDocument/2006/relationships/image" Target="../media/image47.gif"/><Relationship Id="rId20" Type="http://schemas.openxmlformats.org/officeDocument/2006/relationships/image" Target="../media/image34.gif"/><Relationship Id="rId1" Type="http://schemas.openxmlformats.org/officeDocument/2006/relationships/slideLayout" Target="../slideLayouts/slideLayout13.xml"/><Relationship Id="rId6" Type="http://schemas.openxmlformats.org/officeDocument/2006/relationships/image" Target="../media/image44.gif"/><Relationship Id="rId11" Type="http://schemas.openxmlformats.org/officeDocument/2006/relationships/slide" Target="slide41.xml"/><Relationship Id="rId5" Type="http://schemas.openxmlformats.org/officeDocument/2006/relationships/slide" Target="slide43.xml"/><Relationship Id="rId15" Type="http://schemas.openxmlformats.org/officeDocument/2006/relationships/slide" Target="slide44.xml"/><Relationship Id="rId10" Type="http://schemas.openxmlformats.org/officeDocument/2006/relationships/image" Target="../media/image46.gif"/><Relationship Id="rId19" Type="http://schemas.openxmlformats.org/officeDocument/2006/relationships/slide" Target="slide46.xml"/><Relationship Id="rId4" Type="http://schemas.openxmlformats.org/officeDocument/2006/relationships/audio" Target="../media/audio2.wav"/><Relationship Id="rId9" Type="http://schemas.openxmlformats.org/officeDocument/2006/relationships/slide" Target="slide45.xml"/><Relationship Id="rId14" Type="http://schemas.openxmlformats.org/officeDocument/2006/relationships/image" Target="../media/image33.gif"/><Relationship Id="rId22" Type="http://schemas.openxmlformats.org/officeDocument/2006/relationships/slide" Target="slide18.xml"/></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3.gif"/><Relationship Id="rId5" Type="http://schemas.openxmlformats.org/officeDocument/2006/relationships/image" Target="../media/image50.jp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48.gif"/><Relationship Id="rId5" Type="http://schemas.openxmlformats.org/officeDocument/2006/relationships/image" Target="../media/image50.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36.gif"/><Relationship Id="rId5" Type="http://schemas.openxmlformats.org/officeDocument/2006/relationships/image" Target="../media/image50.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5.gif"/><Relationship Id="rId5" Type="http://schemas.openxmlformats.org/officeDocument/2006/relationships/image" Target="../media/image50.jpg"/><Relationship Id="rId4" Type="http://schemas.openxmlformats.org/officeDocument/2006/relationships/audio" Target="../media/audio4.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6.gif"/><Relationship Id="rId5" Type="http://schemas.openxmlformats.org/officeDocument/2006/relationships/image" Target="../media/image50.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47.gif"/><Relationship Id="rId5" Type="http://schemas.openxmlformats.org/officeDocument/2006/relationships/image" Target="../media/image50.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46.gif"/><Relationship Id="rId5" Type="http://schemas.openxmlformats.org/officeDocument/2006/relationships/image" Target="../media/image50.jp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4.gif"/><Relationship Id="rId5" Type="http://schemas.openxmlformats.org/officeDocument/2006/relationships/image" Target="../media/image50.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xmlns="" r:embed="rId4"/>
                </a:ext>
              </a:extLst>
            </a:blip>
            <a:stretch>
              <a:fillRect t="-48685" r="-145"/>
            </a:stretch>
          </a:blipFill>
        </p:spPr>
      </p:sp>
      <p:sp>
        <p:nvSpPr>
          <p:cNvPr id="29" name="TextBox 28">
            <a:extLst>
              <a:ext uri="{FF2B5EF4-FFF2-40B4-BE49-F238E27FC236}">
                <a16:creationId xmlns:a16="http://schemas.microsoft.com/office/drawing/2014/main"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a:solidFill>
                  <a:srgbClr val="C00000"/>
                </a:solidFill>
                <a:latin typeface="#9Slide04 Rokkitt SemiBold" panose="00000700000000000000" pitchFamily="2" charset="0"/>
                <a:cs typeface="Times New Roman" panose="02020603050405020304" pitchFamily="18" charset="0"/>
              </a:rPr>
              <a:t>Hai </a:t>
            </a:r>
            <a:r>
              <a:rPr lang="en-US" sz="9600" dirty="0" err="1">
                <a:solidFill>
                  <a:srgbClr val="C00000"/>
                </a:solidFill>
                <a:latin typeface="#9Slide04 Rokkitt SemiBold" panose="00000700000000000000" pitchFamily="2" charset="0"/>
                <a:cs typeface="Times New Roman" panose="02020603050405020304" pitchFamily="18" charset="0"/>
              </a:rPr>
              <a:t>mặt</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đối</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lập</a:t>
            </a:r>
            <a:endParaRPr lang="en-US" sz="96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id="{A13DF403-6D27-3D67-F8A3-0E8940CCBA79}"/>
              </a:ext>
            </a:extLst>
          </p:cNvPr>
          <p:cNvSpPr txBox="1"/>
          <p:nvPr/>
        </p:nvSpPr>
        <p:spPr>
          <a:xfrm>
            <a:off x="2362200" y="1866900"/>
            <a:ext cx="12573000" cy="923330"/>
          </a:xfrm>
          <a:prstGeom prst="rect">
            <a:avLst/>
          </a:prstGeom>
          <a:noFill/>
        </p:spPr>
        <p:txBody>
          <a:bodyPr wrap="square" rtlCol="0">
            <a:spAutoFit/>
          </a:bodyPr>
          <a:lstStyle/>
          <a:p>
            <a:pPr algn="ctr"/>
            <a:r>
              <a:rPr lang="en-US" sz="5400" b="1" dirty="0" err="1">
                <a:latin typeface="#9Slide05 SVNLifehack Script" panose="00000500000000000000" pitchFamily="2" charset="0"/>
                <a:cs typeface="Times New Roman" panose="02020603050405020304" pitchFamily="18" charset="0"/>
              </a:rPr>
              <a:t>Vấn</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đề</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Tình</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bạn</a:t>
            </a:r>
            <a:endParaRPr lang="en-US" sz="5400" b="1" dirty="0">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TextBox 30">
              <a:extLst>
                <a:ext uri="{FF2B5EF4-FFF2-40B4-BE49-F238E27FC236}">
                  <a16:creationId xmlns:a16="http://schemas.microsoft.com/office/drawing/2014/main"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Tiêu</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Tích</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5853D-57AF-57CF-758B-DA01363462D0}"/>
              </a:ext>
            </a:extLst>
          </p:cNvPr>
          <p:cNvPicPr>
            <a:picLocks noChangeAspect="1"/>
          </p:cNvPicPr>
          <p:nvPr/>
        </p:nvPicPr>
        <p:blipFill>
          <a:blip r:embed="rId3"/>
          <a:stretch>
            <a:fillRect/>
          </a:stretch>
        </p:blipFill>
        <p:spPr>
          <a:xfrm>
            <a:off x="685800" y="606136"/>
            <a:ext cx="6667500" cy="7981950"/>
          </a:xfrm>
          <a:prstGeom prst="rect">
            <a:avLst/>
          </a:prstGeom>
        </p:spPr>
      </p:pic>
      <p:sp>
        <p:nvSpPr>
          <p:cNvPr id="4" name="Rectangle 3">
            <a:extLst>
              <a:ext uri="{FF2B5EF4-FFF2-40B4-BE49-F238E27FC236}">
                <a16:creationId xmlns:a16="http://schemas.microsoft.com/office/drawing/2014/main" id="{52C01BC5-7330-26E1-6AC7-F67BF7C9ECCC}"/>
              </a:ext>
            </a:extLst>
          </p:cNvPr>
          <p:cNvSpPr/>
          <p:nvPr/>
        </p:nvSpPr>
        <p:spPr>
          <a:xfrm>
            <a:off x="685801" y="9029700"/>
            <a:ext cx="6667500" cy="780981"/>
          </a:xfrm>
          <a:prstGeom prst="rect">
            <a:avLst/>
          </a:prstGeom>
          <a:noFill/>
          <a:ln>
            <a:noFill/>
          </a:ln>
        </p:spPr>
        <p:txBody>
          <a:bodyPr wrap="square" lIns="102785" tIns="51434" rIns="102785" bIns="51434">
            <a:spAutoFit/>
          </a:bodyPr>
          <a:lstStyle/>
          <a:p>
            <a:pPr algn="ctr" defTabSz="1027731"/>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Dương</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Khuê</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1839 – 1902)</a:t>
            </a:r>
            <a:endParaRPr lang="en-SG" sz="4400" b="1" dirty="0">
              <a:solidFill>
                <a:prstClr val="black"/>
              </a:solidFill>
              <a:latin typeface="Times New Roman" panose="02020603050405020304" pitchFamily="18" charset="0"/>
              <a:ea typeface="新宋体"/>
              <a:cs typeface="Times New Roman" panose="02020603050405020304" pitchFamily="18" charset="0"/>
            </a:endParaRPr>
          </a:p>
        </p:txBody>
      </p:sp>
      <p:sp>
        <p:nvSpPr>
          <p:cNvPr id="5" name="Rectangle 4">
            <a:extLst>
              <a:ext uri="{FF2B5EF4-FFF2-40B4-BE49-F238E27FC236}">
                <a16:creationId xmlns:a16="http://schemas.microsoft.com/office/drawing/2014/main" id="{0A26EF44-E553-B4E3-0C71-250BEF87930B}"/>
              </a:ext>
            </a:extLst>
          </p:cNvPr>
          <p:cNvSpPr/>
          <p:nvPr/>
        </p:nvSpPr>
        <p:spPr>
          <a:xfrm>
            <a:off x="7620000" y="1039485"/>
            <a:ext cx="10459021" cy="7552065"/>
          </a:xfrm>
          <a:prstGeom prst="rect">
            <a:avLst/>
          </a:prstGeom>
          <a:noFill/>
          <a:ln>
            <a:noFill/>
          </a:ln>
        </p:spPr>
        <p:txBody>
          <a:bodyPr wrap="square" lIns="102785" tIns="51434" rIns="102785" bIns="51434">
            <a:spAutoFit/>
          </a:bodyPr>
          <a:lstStyle/>
          <a:p>
            <a:pPr algn="just" defTabSz="1027731"/>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Hiệu</a:t>
            </a:r>
            <a:r>
              <a:rPr lang="en-US" altLang="en-US" sz="4400" dirty="0">
                <a:solidFill>
                  <a:prstClr val="black"/>
                </a:solidFill>
                <a:latin typeface="Times New Roman" panose="02020603050405020304" pitchFamily="18" charset="0"/>
                <a:ea typeface="新宋体"/>
                <a:cs typeface="Times New Roman" panose="02020603050405020304" pitchFamily="18" charset="0"/>
              </a:rPr>
              <a:t> Vân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Trì</a:t>
            </a:r>
            <a:r>
              <a:rPr lang="vi-VN" sz="4400" dirty="0">
                <a:latin typeface="Times New Roman" panose="02020603050405020304" pitchFamily="18" charset="0"/>
                <a:cs typeface="Times New Roman" panose="02020603050405020304" pitchFamily="18" charset="0"/>
              </a:rPr>
              <a:t>, quê ở tỉnh Hà 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Đỗ cử nhân cùng khoa với Nguyễn Khuyến, đỗ tiến sĩ năm 1868.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Từng giữ nhiều chức vụ cao trong triều đình.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ăm 1897, ông cáo quan về hưu.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nhà thơ, thơ ông bộc lộ nhiều ưu tư về thời cuộc, nghệ thuật trang nhã, tinh tế.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người bạn thân của Nguyễn Khuyến.</a:t>
            </a:r>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spTree>
    <p:extLst>
      <p:ext uri="{BB962C8B-B14F-4D97-AF65-F5344CB8AC3E}">
        <p14:creationId xmlns:p14="http://schemas.microsoft.com/office/powerpoint/2010/main" val="3814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20BBC-2A2D-9BCB-32A8-A142C6A8F2E1}"/>
              </a:ext>
            </a:extLst>
          </p:cNvPr>
          <p:cNvPicPr>
            <a:picLocks noChangeAspect="1"/>
          </p:cNvPicPr>
          <p:nvPr/>
        </p:nvPicPr>
        <p:blipFill>
          <a:blip r:embed="rId3"/>
          <a:stretch>
            <a:fillRect/>
          </a:stretch>
        </p:blipFill>
        <p:spPr>
          <a:xfrm>
            <a:off x="0" y="23585"/>
            <a:ext cx="18288000" cy="10239829"/>
          </a:xfrm>
          <a:prstGeom prst="rect">
            <a:avLst/>
          </a:prstGeom>
        </p:spPr>
      </p:pic>
    </p:spTree>
    <p:extLst>
      <p:ext uri="{BB962C8B-B14F-4D97-AF65-F5344CB8AC3E}">
        <p14:creationId xmlns:p14="http://schemas.microsoft.com/office/powerpoint/2010/main" val="2955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2" name="Group 6">
            <a:extLst>
              <a:ext uri="{FF2B5EF4-FFF2-40B4-BE49-F238E27FC236}">
                <a16:creationId xmlns:a16="http://schemas.microsoft.com/office/drawing/2014/main" id="{BECDA422-8C5F-C932-CC7B-ACE3C4D19818}"/>
              </a:ext>
            </a:extLst>
          </p:cNvPr>
          <p:cNvGrpSpPr>
            <a:grpSpLocks noChangeAspect="1"/>
          </p:cNvGrpSpPr>
          <p:nvPr/>
        </p:nvGrpSpPr>
        <p:grpSpPr>
          <a:xfrm>
            <a:off x="11520714" y="4723361"/>
            <a:ext cx="6767286" cy="5563639"/>
            <a:chOff x="0" y="0"/>
            <a:chExt cx="4991100" cy="4103370"/>
          </a:xfrm>
        </p:grpSpPr>
        <p:sp>
          <p:nvSpPr>
            <p:cNvPr id="4" name="Freeform 7">
              <a:extLst>
                <a:ext uri="{FF2B5EF4-FFF2-40B4-BE49-F238E27FC236}">
                  <a16:creationId xmlns:a16="http://schemas.microsoft.com/office/drawing/2014/main" id="{BB717752-52E3-91B7-490C-A08460E3CF65}"/>
                </a:ext>
              </a:extLst>
            </p:cNvPr>
            <p:cNvSpPr/>
            <p:nvPr/>
          </p:nvSpPr>
          <p:spPr>
            <a:xfrm>
              <a:off x="0" y="54610"/>
              <a:ext cx="4991100" cy="4048760"/>
            </a:xfrm>
            <a:custGeom>
              <a:avLst/>
              <a:gdLst/>
              <a:ahLst/>
              <a:cxnLst/>
              <a:rect l="l" t="t" r="r" b="b"/>
              <a:pathLst>
                <a:path w="4991100" h="404876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32605"/>
              </a:stretch>
            </a:blipFill>
          </p:spPr>
        </p:sp>
        <p:sp>
          <p:nvSpPr>
            <p:cNvPr id="7" name="Freeform 8">
              <a:extLst>
                <a:ext uri="{FF2B5EF4-FFF2-40B4-BE49-F238E27FC236}">
                  <a16:creationId xmlns:a16="http://schemas.microsoft.com/office/drawing/2014/main" id="{55B8A0E8-8802-5DB9-2045-0F57DF1145DA}"/>
                </a:ext>
              </a:extLst>
            </p:cNvPr>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5"/>
              <a:stretch>
                <a:fillRect l="-2856" t="-34555" r="-838" b="-85845"/>
              </a:stretch>
            </a:blipFill>
          </p:spPr>
        </p:sp>
      </p:grpSp>
    </p:spTree>
    <p:extLst>
      <p:ext uri="{BB962C8B-B14F-4D97-AF65-F5344CB8AC3E}">
        <p14:creationId xmlns:p14="http://schemas.microsoft.com/office/powerpoint/2010/main" val="3065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41AA6-ED0D-23B2-359E-6F8A73188153}"/>
              </a:ext>
            </a:extLst>
          </p:cNvPr>
          <p:cNvPicPr>
            <a:picLocks noChangeAspect="1"/>
          </p:cNvPicPr>
          <p:nvPr/>
        </p:nvPicPr>
        <p:blipFill>
          <a:blip r:embed="rId3"/>
          <a:stretch>
            <a:fillRect/>
          </a:stretch>
        </p:blipFill>
        <p:spPr>
          <a:xfrm>
            <a:off x="1900409" y="0"/>
            <a:ext cx="14487181" cy="10287000"/>
          </a:xfrm>
          <a:prstGeom prst="rect">
            <a:avLst/>
          </a:prstGeom>
        </p:spPr>
      </p:pic>
    </p:spTree>
    <p:extLst>
      <p:ext uri="{BB962C8B-B14F-4D97-AF65-F5344CB8AC3E}">
        <p14:creationId xmlns:p14="http://schemas.microsoft.com/office/powerpoint/2010/main" val="14266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a16="http://schemas.microsoft.com/office/drawing/2014/main"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a16="http://schemas.microsoft.com/office/drawing/2014/main"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a16="http://schemas.microsoft.com/office/drawing/2014/main"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a16="http://schemas.microsoft.com/office/drawing/2014/main"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a16="http://schemas.microsoft.com/office/drawing/2014/main"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9A2E96B0-911D-C00E-3C9D-82988DB3F44B}"/>
              </a:ext>
            </a:extLst>
          </p:cNvPr>
          <p:cNvSpPr txBox="1"/>
          <p:nvPr/>
        </p:nvSpPr>
        <p:spPr>
          <a:xfrm>
            <a:off x="5181600" y="2351241"/>
            <a:ext cx="12420600" cy="4154984"/>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hay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endParaRPr lang="en-US" sz="44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3 - 22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endParaRPr lang="en-US" sz="44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endParaRPr lang="en-US"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4FF2EA6D-8CF6-A02D-C118-0B95AA22FE10}"/>
              </a:ext>
            </a:extLst>
          </p:cNvPr>
          <p:cNvGrpSpPr/>
          <p:nvPr/>
        </p:nvGrpSpPr>
        <p:grpSpPr>
          <a:xfrm>
            <a:off x="545355" y="5829300"/>
            <a:ext cx="4548090" cy="4138331"/>
            <a:chOff x="1447800" y="2056410"/>
            <a:chExt cx="4806708" cy="4138331"/>
          </a:xfrm>
        </p:grpSpPr>
        <p:pic>
          <p:nvPicPr>
            <p:cNvPr id="16" name="Picture 15" descr="A pencil drawing on a black background&#10;&#10;Description automatically generated">
              <a:extLst>
                <a:ext uri="{FF2B5EF4-FFF2-40B4-BE49-F238E27FC236}">
                  <a16:creationId xmlns:a16="http://schemas.microsoft.com/office/drawing/2014/main" id="{685377B6-7AA6-3250-7634-0E23D44BF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8" name="Rectangle 17">
              <a:extLst>
                <a:ext uri="{FF2B5EF4-FFF2-40B4-BE49-F238E27FC236}">
                  <a16:creationId xmlns:a16="http://schemas.microsoft.com/office/drawing/2014/main" id="{65B0D746-6A99-0BB7-90CD-B3EDC0B27DF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7F159C26-7663-2B31-0319-09F6FB68E2D4}"/>
              </a:ext>
            </a:extLst>
          </p:cNvPr>
          <p:cNvSpPr txBox="1"/>
          <p:nvPr/>
        </p:nvSpPr>
        <p:spPr>
          <a:xfrm>
            <a:off x="5093445" y="6866297"/>
            <a:ext cx="124206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niềm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nỗi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xót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nghe</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Khuê</a:t>
            </a:r>
            <a:r>
              <a:rPr lang="en-US" sz="4400" dirty="0">
                <a:solidFill>
                  <a:srgbClr val="000000"/>
                </a:solidFill>
                <a:latin typeface="Times New Roman" panose="02020603050405020304" pitchFamily="18" charset="0"/>
                <a:cs typeface="Times New Roman" panose="02020603050405020304" pitchFamily="18" charset="0"/>
              </a:rPr>
              <a:t>.</a:t>
            </a:r>
            <a:endParaRPr lang="vi-VN" sz="4400" b="0" i="0" dirty="0">
              <a:solidFill>
                <a:srgbClr val="000000"/>
              </a:solidFill>
              <a:effectLst/>
              <a:latin typeface="Times New Roman" panose="02020603050405020304" pitchFamily="18" charset="0"/>
              <a:cs typeface="Times New Roman" panose="02020603050405020304" pitchFamily="18" charset="0"/>
            </a:endParaRPr>
          </a:p>
          <a:p>
            <a:pPr algn="just"/>
            <a:endParaRPr lang="en-US" sz="4400" dirty="0"/>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II.</a:t>
            </a:r>
          </a:p>
          <a:p>
            <a:pPr algn="ct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chi </a:t>
            </a:r>
            <a:r>
              <a:rPr lang="en-US" sz="8800" dirty="0" err="1">
                <a:latin typeface="#9Slide05 SVNFadilla" pitchFamily="2" charset="0"/>
                <a:ea typeface="#9Slide05 SVNBeauty Atok Script" pitchFamily="2" charset="-127"/>
                <a:cs typeface="Times New Roman" panose="02020603050405020304" pitchFamily="18" charset="0"/>
              </a:rPr>
              <a:t>tiết</a:t>
            </a:r>
            <a:endParaRPr lang="en-US" sz="8800" dirty="0">
              <a:latin typeface="#9Slide05 SVNFadilla" pitchFamily="2"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a16="http://schemas.microsoft.com/office/drawing/2014/main"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vi-VN" sz="3600" dirty="0">
                <a:solidFill>
                  <a:schemeClr val="tx1"/>
                </a:solidFill>
                <a:latin typeface="Times New Roman" panose="02020603050405020304" pitchFamily="18" charset="0"/>
                <a:cs typeface="Times New Roman" panose="02020603050405020304" pitchFamily="18" charset="0"/>
              </a:rPr>
              <a:t>Chỉ ra đặc điểm của thể thơ song thất lục bát qua bài “Khóc Dương Khuê”</a:t>
            </a: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vi-VN" sz="36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vi-VN" sz="3600" dirty="0">
                <a:solidFill>
                  <a:srgbClr val="000000"/>
                </a:solidFill>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sz="3600" dirty="0"/>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641350" y="623994"/>
            <a:ext cx="7054850" cy="2085111"/>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p:txBody>
      </p:sp>
      <p:sp>
        <p:nvSpPr>
          <p:cNvPr id="8" name="Freeform 8">
            <a:extLst>
              <a:ext uri="{FF2B5EF4-FFF2-40B4-BE49-F238E27FC236}">
                <a16:creationId xmlns:a16="http://schemas.microsoft.com/office/drawing/2014/main"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5"/>
            <a:stretch>
              <a:fillRect/>
            </a:stretch>
          </a:blipFill>
        </p:spPr>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CD1DF4-A8BE-6A61-FFAA-488751E4180A}"/>
              </a:ext>
            </a:extLst>
          </p:cNvPr>
          <p:cNvSpPr/>
          <p:nvPr/>
        </p:nvSpPr>
        <p:spPr>
          <a:xfrm>
            <a:off x="14986153" y="7028854"/>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2,3,4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bằng</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3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1,2,4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lưng</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C15B5C2-13AC-8816-8A05-7BC718E2B703}"/>
              </a:ext>
            </a:extLst>
          </p:cNvPr>
          <p:cNvGrpSpPr/>
          <p:nvPr/>
        </p:nvGrpSpPr>
        <p:grpSpPr>
          <a:xfrm>
            <a:off x="104243" y="-2186"/>
            <a:ext cx="14830959" cy="5503357"/>
            <a:chOff x="104243" y="-2186"/>
            <a:chExt cx="14830959" cy="5503357"/>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Kính yêu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từ trước đến s</a:t>
              </a:r>
              <a:r>
                <a:rPr lang="vi-VN" sz="4000" b="1" dirty="0">
                  <a:solidFill>
                    <a:prstClr val="black"/>
                  </a:solidFill>
                  <a:latin typeface="Times New Roman" panose="02020603050405020304" pitchFamily="18" charset="0"/>
                  <a:ea typeface="新宋体"/>
                  <a:cs typeface="Times New Roman" panose="02020603050405020304" pitchFamily="18" charset="0"/>
                </a:rPr>
                <a:t>au</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Trong khi gặp gỡ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 khác đ</a:t>
              </a:r>
              <a:r>
                <a:rPr lang="vi-VN" sz="4000" b="1" dirty="0">
                  <a:solidFill>
                    <a:prstClr val="black"/>
                  </a:solidFill>
                  <a:latin typeface="Times New Roman" panose="02020603050405020304" pitchFamily="18" charset="0"/>
                  <a:ea typeface="新宋体"/>
                  <a:cs typeface="Times New Roman" panose="02020603050405020304" pitchFamily="18" charset="0"/>
                </a:rPr>
                <a:t>âu</a:t>
              </a:r>
              <a:r>
                <a:rPr lang="vi-VN" sz="4000" dirty="0">
                  <a:solidFill>
                    <a:prstClr val="black"/>
                  </a:solidFill>
                  <a:latin typeface="Times New Roman" panose="02020603050405020304" pitchFamily="18" charset="0"/>
                  <a:ea typeface="新宋体"/>
                  <a:cs typeface="Times New Roman" panose="02020603050405020304" pitchFamily="18" charset="0"/>
                </a:rPr>
                <a:t> duyên tr</a:t>
              </a:r>
              <a:r>
                <a:rPr lang="vi-VN" sz="4000" b="1" dirty="0">
                  <a:solidFill>
                    <a:prstClr val="black"/>
                  </a:solidFill>
                  <a:latin typeface="Times New Roman" panose="02020603050405020304" pitchFamily="18" charset="0"/>
                  <a:ea typeface="新宋体"/>
                  <a:cs typeface="Times New Roman" panose="02020603050405020304" pitchFamily="18" charset="0"/>
                </a:rPr>
                <a:t>ời</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a:t>
              </a:r>
              <a:r>
                <a:rPr lang="en-US" sz="4000" dirty="0" err="1">
                  <a:solidFill>
                    <a:srgbClr val="FF0000"/>
                  </a:solidFill>
                  <a:latin typeface="Times New Roman" panose="02020603050405020304" pitchFamily="18" charset="0"/>
                  <a:ea typeface="新宋体"/>
                  <a:cs typeface="Times New Roman" panose="02020603050405020304" pitchFamily="18" charset="0"/>
                </a:rPr>
                <a:t>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Cũng có lúc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chơi n</a:t>
              </a:r>
              <a:r>
                <a:rPr lang="vi-VN" sz="4000" b="1" dirty="0">
                  <a:solidFill>
                    <a:prstClr val="black"/>
                  </a:solidFill>
                  <a:latin typeface="Times New Roman" panose="02020603050405020304" pitchFamily="18" charset="0"/>
                  <a:ea typeface="新宋体"/>
                  <a:cs typeface="Times New Roman" panose="02020603050405020304" pitchFamily="18" charset="0"/>
                </a:rPr>
                <a:t>ơi</a:t>
              </a:r>
              <a:r>
                <a:rPr lang="vi-VN" sz="4000" dirty="0">
                  <a:solidFill>
                    <a:prstClr val="black"/>
                  </a:solidFill>
                  <a:latin typeface="Times New Roman" panose="02020603050405020304" pitchFamily="18" charset="0"/>
                  <a:ea typeface="新宋体"/>
                  <a:cs typeface="Times New Roman" panose="02020603050405020304" pitchFamily="18" charset="0"/>
                </a:rPr>
                <a:t> dặm kh</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T</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Tiếng suối nghe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róc r</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 lưng đ</a:t>
              </a:r>
              <a:r>
                <a:rPr lang="vi-VN" sz="4000" b="1" dirty="0">
                  <a:solidFill>
                    <a:prstClr val="black"/>
                  </a:solidFill>
                  <a:latin typeface="Times New Roman" panose="02020603050405020304" pitchFamily="18" charset="0"/>
                  <a:ea typeface="新宋体"/>
                  <a:cs typeface="Times New Roman" panose="02020603050405020304" pitchFamily="18" charset="0"/>
                </a:rPr>
                <a:t>èo</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p:txBody>
        </p:sp>
      </p:gr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6674755" y="709747"/>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239050" flipH="1">
            <a:off x="7444696" y="19319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4397" y="3157574"/>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spTree>
    <p:extLst>
      <p:ext uri="{BB962C8B-B14F-4D97-AF65-F5344CB8AC3E}">
        <p14:creationId xmlns:p14="http://schemas.microsoft.com/office/powerpoint/2010/main" val="2789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a16="http://schemas.microsoft.com/office/drawing/2014/main"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a16="http://schemas.microsoft.com/office/drawing/2014/main" id="{A261AFA2-B5AB-C7B9-A19F-6450F993EB80}"/>
              </a:ext>
            </a:extLst>
          </p:cNvPr>
          <p:cNvSpPr txBox="1"/>
          <p:nvPr/>
        </p:nvSpPr>
        <p:spPr>
          <a:xfrm>
            <a:off x="7170230" y="1557672"/>
            <a:ext cx="10439400" cy="1920526"/>
          </a:xfrm>
          <a:prstGeom prst="rect">
            <a:avLst/>
          </a:prstGeom>
          <a:noFill/>
        </p:spPr>
        <p:txBody>
          <a:bodyPr wrap="square" rtlCol="0">
            <a:spAutoFit/>
          </a:bodyPr>
          <a:lstStyle/>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Bài</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1: </a:t>
            </a:r>
          </a:p>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và</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song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thất</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lục</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bát</a:t>
            </a:r>
            <a:endPar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endParaRPr>
          </a:p>
        </p:txBody>
      </p:sp>
      <p:sp>
        <p:nvSpPr>
          <p:cNvPr id="5" name="TextBox 4">
            <a:extLst>
              <a:ext uri="{FF2B5EF4-FFF2-40B4-BE49-F238E27FC236}">
                <a16:creationId xmlns:a16="http://schemas.microsoft.com/office/drawing/2014/main"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Khóc</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Dương</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Khuê</a:t>
            </a:r>
            <a:endPar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endParaRPr>
          </a:p>
        </p:txBody>
      </p:sp>
      <p:sp>
        <p:nvSpPr>
          <p:cNvPr id="6" name="TextBox 5">
            <a:extLst>
              <a:ext uri="{FF2B5EF4-FFF2-40B4-BE49-F238E27FC236}">
                <a16:creationId xmlns:a16="http://schemas.microsoft.com/office/drawing/2014/main"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baseline="0" noProof="0" dirty="0" err="1">
                <a:ln>
                  <a:noFill/>
                </a:ln>
                <a:effectLst/>
                <a:uLnTx/>
                <a:uFillTx/>
                <a:latin typeface="#9Slide05 Fourth Medium" panose="00000600000000000000" pitchFamily="2" charset="0"/>
                <a:ea typeface="+mn-ea"/>
                <a:cs typeface="+mn-cs"/>
              </a:rPr>
              <a:t>Nguyễn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noProof="0" dirty="0" err="1">
                <a:ln>
                  <a:noFill/>
                </a:ln>
                <a:effectLst/>
                <a:uLnTx/>
                <a:uFillTx/>
                <a:latin typeface="#9Slide05 Fourth Medium" panose="00000600000000000000" pitchFamily="2" charset="0"/>
                <a:ea typeface="+mn-ea"/>
                <a:cs typeface="+mn-cs"/>
              </a:rPr>
              <a:t>Khuyến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endPar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EC5624A8-A3B7-F63A-BC19-D1F2F88EDECB}"/>
              </a:ext>
            </a:extLst>
          </p:cNvPr>
          <p:cNvSpPr txBox="1"/>
          <p:nvPr/>
        </p:nvSpPr>
        <p:spPr>
          <a:xfrm>
            <a:off x="7234661" y="3733698"/>
            <a:ext cx="10439400" cy="1040285"/>
          </a:xfrm>
          <a:prstGeom prst="rect">
            <a:avLst/>
          </a:prstGeom>
          <a:noFill/>
        </p:spPr>
        <p:txBody>
          <a:bodyPr wrap="square" rtlCol="0">
            <a:spAutoFit/>
          </a:bodyPr>
          <a:lstStyle/>
          <a:p>
            <a:pPr algn="ctr">
              <a:lnSpc>
                <a:spcPct val="140000"/>
              </a:lnSpc>
            </a:pPr>
            <a:r>
              <a:rPr lang="en-US" sz="4400" dirty="0" err="1" smtClean="0">
                <a:latin typeface="#9Slide04 Vollkorn Bold" panose="00000800000000000000" pitchFamily="2" charset="0"/>
                <a:ea typeface="#9Slide04 Vollkorn Bold" panose="00000800000000000000" pitchFamily="2" charset="0"/>
                <a:cs typeface="#9Slide05 Pattaya" panose="00000500000000000000" pitchFamily="2" charset="-34"/>
              </a:rPr>
              <a:t>Tiết</a:t>
            </a:r>
            <a:r>
              <a:rPr lang="en-US" sz="4400" dirty="0" smtClean="0">
                <a:latin typeface="#9Slide04 Vollkorn Bold" panose="00000800000000000000" pitchFamily="2" charset="0"/>
                <a:ea typeface="#9Slide04 Vollkorn Bold" panose="00000800000000000000" pitchFamily="2" charset="0"/>
                <a:cs typeface="#9Slide05 Pattaya" panose="00000500000000000000" pitchFamily="2" charset="-34"/>
              </a:rPr>
              <a:t> 4,5 </a:t>
            </a:r>
            <a:r>
              <a:rPr lang="en-US" sz="4400" dirty="0" err="1" smtClean="0">
                <a:latin typeface="#9Slide04 Vollkorn Bold" panose="00000800000000000000" pitchFamily="2" charset="0"/>
                <a:ea typeface="#9Slide04 Vollkorn Bold" panose="00000800000000000000" pitchFamily="2" charset="0"/>
                <a:cs typeface="#9Slide05 Pattaya" panose="00000500000000000000" pitchFamily="2" charset="-34"/>
              </a:rPr>
              <a:t>Văn</a:t>
            </a:r>
            <a:r>
              <a:rPr lang="en-US" sz="4400" dirty="0" smtClean="0">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p:txBody>
      </p:sp>
      <p:pic>
        <p:nvPicPr>
          <p:cNvPr id="9" name="Picture 8" descr="A close-up of a bamboo&#10;&#10;Description automatically generated">
            <a:extLst>
              <a:ext uri="{FF2B5EF4-FFF2-40B4-BE49-F238E27FC236}">
                <a16:creationId xmlns:a16="http://schemas.microsoft.com/office/drawing/2014/main"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a16="http://schemas.microsoft.com/office/drawing/2014/main"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a16="http://schemas.microsoft.com/office/drawing/2014/main"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3D814A-5A7A-7D2C-F9E0-A4D85959C830}"/>
              </a:ext>
            </a:extLst>
          </p:cNvPr>
          <p:cNvSpPr txBox="1"/>
          <p:nvPr/>
        </p:nvSpPr>
        <p:spPr>
          <a:xfrm>
            <a:off x="8153400" y="3066008"/>
            <a:ext cx="11353800" cy="4154984"/>
          </a:xfrm>
          <a:prstGeom prst="rect">
            <a:avLst/>
          </a:prstGeom>
          <a:noFill/>
        </p:spPr>
        <p:txBody>
          <a:bodyPr wrap="square" rtlCol="0">
            <a:spAutoFit/>
          </a:bodyPr>
          <a:lstStyle/>
          <a:p>
            <a:pPr algn="ctr" defTabSz="1371600"/>
            <a:r>
              <a:rPr lang="en-US" sz="8800" b="1" dirty="0">
                <a:solidFill>
                  <a:prstClr val="black"/>
                </a:solidFill>
                <a:latin typeface="#9Slide05 SVNHollie Script Pro" pitchFamily="2" charset="0"/>
                <a:ea typeface="新宋体"/>
                <a:cs typeface="Times New Roman" panose="02020603050405020304" pitchFamily="18" charset="0"/>
              </a:rPr>
              <a:t>2.</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Tình</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xúc</a:t>
            </a:r>
            <a:r>
              <a:rPr lang="en-US" sz="8800" b="1" dirty="0">
                <a:solidFill>
                  <a:prstClr val="black"/>
                </a:solidFill>
                <a:latin typeface="#9Slide05 SVNHollie Script Pro" pitchFamily="2" charset="0"/>
                <a:ea typeface="新宋体"/>
                <a:cs typeface="Times New Roman" panose="02020603050405020304" pitchFamily="18" charset="0"/>
              </a:rPr>
              <a:t> </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của</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tác</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giả</a:t>
            </a:r>
            <a:endParaRPr lang="en-US" sz="8800" b="1" dirty="0">
              <a:solidFill>
                <a:prstClr val="black"/>
              </a:solidFill>
              <a:latin typeface="#9Slide05 SVNHollie Script Pro" pitchFamily="2" charset="0"/>
              <a:ea typeface="新宋体"/>
              <a:cs typeface="Times New Roman" panose="02020603050405020304" pitchFamily="18" charset="0"/>
            </a:endParaRPr>
          </a:p>
        </p:txBody>
      </p:sp>
      <p:grpSp>
        <p:nvGrpSpPr>
          <p:cNvPr id="2" name="Group 2">
            <a:extLst>
              <a:ext uri="{FF2B5EF4-FFF2-40B4-BE49-F238E27FC236}">
                <a16:creationId xmlns:a16="http://schemas.microsoft.com/office/drawing/2014/main" id="{397188C0-EF15-A625-C35B-07655D6301D5}"/>
              </a:ext>
            </a:extLst>
          </p:cNvPr>
          <p:cNvGrpSpPr/>
          <p:nvPr/>
        </p:nvGrpSpPr>
        <p:grpSpPr>
          <a:xfrm>
            <a:off x="0" y="0"/>
            <a:ext cx="10668000" cy="10287000"/>
            <a:chOff x="0" y="0"/>
            <a:chExt cx="6349238" cy="5650357"/>
          </a:xfrm>
        </p:grpSpPr>
        <p:sp>
          <p:nvSpPr>
            <p:cNvPr id="5" name="Freeform 3">
              <a:extLst>
                <a:ext uri="{FF2B5EF4-FFF2-40B4-BE49-F238E27FC236}">
                  <a16:creationId xmlns:a16="http://schemas.microsoft.com/office/drawing/2014/main"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317009935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hay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a16="http://schemas.microsoft.com/office/drawing/2014/main"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a16="http://schemas.microsoft.com/office/drawing/2014/main" id="{301AF735-EFE3-6978-33AD-27B222ADF8C9}"/>
              </a:ext>
            </a:extLst>
          </p:cNvPr>
          <p:cNvSpPr txBox="1">
            <a:spLocks/>
          </p:cNvSpPr>
          <p:nvPr/>
        </p:nvSpPr>
        <p:spPr bwMode="auto">
          <a:xfrm>
            <a:off x="7639051" y="3935791"/>
            <a:ext cx="3505200"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than </a:t>
            </a:r>
          </a:p>
          <a:p>
            <a:pPr lvl="0" algn="ctr">
              <a:spcBef>
                <a:spcPct val="20000"/>
              </a:spcBef>
            </a:pPr>
            <a:r>
              <a:rPr lang="en-US" sz="4400" dirty="0" err="1">
                <a:latin typeface="Times New Roman" pitchFamily="18" charset="0"/>
                <a:cs typeface="Times New Roman" pitchFamily="18" charset="0"/>
              </a:rPr>
              <a:t>nhẹ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nhàng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a16="http://schemas.microsoft.com/office/drawing/2014/main"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a16="http://schemas.microsoft.com/office/drawing/2014/main"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vừa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r>
              <a:rPr lang="en-US" sz="4400" dirty="0">
                <a:latin typeface="Times New Roman" pitchFamily="18" charset="0"/>
                <a:cs typeface="Times New Roman" pitchFamily="18" charset="0"/>
              </a:rPr>
              <a:t>.</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a16="http://schemas.microsoft.com/office/drawing/2014/main"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a16="http://schemas.microsoft.com/office/drawing/2014/main"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a16="http://schemas.microsoft.com/office/drawing/2014/main" id="{631D49FE-87CE-503A-1FC9-36F7B385DA5A}"/>
              </a:ext>
            </a:extLst>
          </p:cNvPr>
          <p:cNvSpPr txBox="1"/>
          <p:nvPr/>
        </p:nvSpPr>
        <p:spPr>
          <a:xfrm>
            <a:off x="421256" y="8422157"/>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FF0000"/>
                </a:solidFill>
                <a:latin typeface="Times New Roman" panose="02020603050405020304" pitchFamily="18" charset="0"/>
                <a:cs typeface="Times New Roman" panose="02020603050405020304" pitchFamily="18" charset="0"/>
              </a:rPr>
              <a:t>hư đánh rơi một điều thiêng liêng, khiến nỗi đau xót ngậm ngùi thấm sâu và lan tỏa khắp "nước mây man mác".</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a16="http://schemas.microsoft.com/office/drawing/2014/main"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nấc</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arn(inVertical)">
                                      <p:cBhvr>
                                        <p:cTn id="10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5EF68AD3-F4CD-7829-84BB-EA5882F9DB81}"/>
              </a:ext>
            </a:extLst>
          </p:cNvPr>
          <p:cNvGraphicFramePr/>
          <p:nvPr>
            <p:extLst>
              <p:ext uri="{D42A27DB-BD31-4B8C-83A1-F6EECF244321}">
                <p14:modId xmlns:p14="http://schemas.microsoft.com/office/powerpoint/2010/main" val="3921734995"/>
              </p:ext>
            </p:extLst>
          </p:nvPr>
        </p:nvGraphicFramePr>
        <p:xfrm>
          <a:off x="4572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5">
            <a:extLst>
              <a:ext uri="{FF2B5EF4-FFF2-40B4-BE49-F238E27FC236}">
                <a16:creationId xmlns:a16="http://schemas.microsoft.com/office/drawing/2014/main" id="{D2887AA2-65F6-685A-7279-5306A769140B}"/>
              </a:ext>
            </a:extLst>
          </p:cNvPr>
          <p:cNvGrpSpPr>
            <a:grpSpLocks noChangeAspect="1"/>
          </p:cNvGrpSpPr>
          <p:nvPr/>
        </p:nvGrpSpPr>
        <p:grpSpPr>
          <a:xfrm>
            <a:off x="12566287" y="1562100"/>
            <a:ext cx="5246370" cy="5246370"/>
            <a:chOff x="0" y="0"/>
            <a:chExt cx="4572000" cy="4572000"/>
          </a:xfrm>
        </p:grpSpPr>
        <p:sp>
          <p:nvSpPr>
            <p:cNvPr id="16" name="Freeform 6">
              <a:extLst>
                <a:ext uri="{FF2B5EF4-FFF2-40B4-BE49-F238E27FC236}">
                  <a16:creationId xmlns:a16="http://schemas.microsoft.com/office/drawing/2014/main" id="{1BF27518-36BF-81D6-7E3F-A9459F30290D}"/>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8"/>
              <a:stretch>
                <a:fillRect l="-30246" r="-51443"/>
              </a:stretch>
            </a:blipFill>
          </p:spPr>
        </p:sp>
        <p:sp>
          <p:nvSpPr>
            <p:cNvPr id="17" name="Freeform 7">
              <a:extLst>
                <a:ext uri="{FF2B5EF4-FFF2-40B4-BE49-F238E27FC236}">
                  <a16:creationId xmlns:a16="http://schemas.microsoft.com/office/drawing/2014/main" id="{649FFF30-0FC1-B4FF-8370-6E5288496312}"/>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9"/>
              <a:stretch>
                <a:fillRect r="-33"/>
              </a:stretch>
            </a:blipFill>
          </p:spPr>
        </p:sp>
      </p:grpSp>
    </p:spTree>
    <p:extLst>
      <p:ext uri="{BB962C8B-B14F-4D97-AF65-F5344CB8AC3E}">
        <p14:creationId xmlns:p14="http://schemas.microsoft.com/office/powerpoint/2010/main" val="4337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3992337274"/>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val="2657588305"/>
                    </a:ext>
                  </a:extLst>
                </a:gridCol>
                <a:gridCol w="71628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a:t>
            </a:r>
            <a:r>
              <a:rPr lang="en-US" sz="4400" dirty="0" err="1">
                <a:latin typeface="Times New Roman" pitchFamily="18" charset="0"/>
                <a:cs typeface="Times New Roman" pitchFamily="18" charset="0"/>
              </a:rPr>
              <a:t>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đỗ</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sắp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đặt</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1295400" y="3543300"/>
            <a:ext cx="8993414" cy="2800767"/>
          </a:xfrm>
          <a:prstGeom prst="rect">
            <a:avLst/>
          </a:prstGeom>
          <a:noFill/>
        </p:spPr>
        <p:txBody>
          <a:bodyPr wrap="square" rtlCol="0">
            <a:spAutoFit/>
          </a:bodyPr>
          <a:lstStyle/>
          <a:p>
            <a:pPr algn="ctr">
              <a:buNone/>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thuở</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Vẫn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sớm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hôm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Kính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yêu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đến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Trong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endParaRPr lang="en-US" sz="4400" dirty="0"/>
          </a:p>
        </p:txBody>
      </p:sp>
    </p:spTree>
    <p:extLst>
      <p:ext uri="{BB962C8B-B14F-4D97-AF65-F5344CB8AC3E}">
        <p14:creationId xmlns:p14="http://schemas.microsoft.com/office/powerpoint/2010/main" val="1316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734462362"/>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bậc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5644243"/>
          </a:xfrm>
          <a:prstGeom prst="rect">
            <a:avLst/>
          </a:prstGeom>
          <a:noFill/>
        </p:spPr>
        <p:txBody>
          <a:bodyPr wrap="square" rtlCol="0">
            <a:spAutoFit/>
          </a:bodyPr>
          <a:lstStyle/>
          <a:p>
            <a:pPr lvl="0" algn="ctr" fontAlgn="auto">
              <a:spcAft>
                <a:spcPts val="0"/>
              </a:spcAft>
              <a:buNone/>
              <a:defRPr/>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chơi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dặm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khách</a:t>
            </a:r>
            <a:r>
              <a:rPr lang="en-US" sz="4400" i="1" dirty="0">
                <a:latin typeface="Times New Roman" pitchFamily="18" charset="0"/>
                <a:cs typeface="Times New Roman" pitchFamily="18" charset="0"/>
              </a:rPr>
              <a:t>,</a:t>
            </a:r>
            <a:r>
              <a:rPr lang="fr-FR" sz="4400" i="1" dirty="0">
                <a:latin typeface="Times New Roman" pitchFamily="18" charset="0"/>
                <a:cs typeface="Times New Roman" pitchFamily="18" charset="0"/>
              </a:rPr>
              <a:t> </a:t>
            </a:r>
          </a:p>
          <a:p>
            <a:pPr lvl="0" algn="ctr" fontAlgn="auto">
              <a:spcAft>
                <a:spcPts val="0"/>
              </a:spcAft>
              <a:buNone/>
              <a:defRPr/>
            </a:pPr>
            <a:r>
              <a:rPr lang="fr-FR" sz="4400" i="1" dirty="0" err="1">
                <a:latin typeface="Times New Roman" pitchFamily="18" charset="0"/>
                <a:cs typeface="Times New Roman" pitchFamily="18" charset="0"/>
              </a:rPr>
              <a:t>Tiếng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suối</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nghe</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róc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rách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lưng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đèo</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khi </a:t>
            </a:r>
            <a:r>
              <a:rPr lang="fr-FR" sz="4400" i="1" dirty="0" err="1">
                <a:latin typeface="Times New Roman" pitchFamily="18" charset="0"/>
                <a:cs typeface="Times New Roman" pitchFamily="18" charset="0"/>
              </a:rPr>
              <a:t>từng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gác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cheo</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leo</a:t>
            </a:r>
            <a:r>
              <a:rPr lang="fr-FR" sz="4400" i="1" dirty="0">
                <a:latin typeface="Times New Roman" pitchFamily="18" charset="0"/>
                <a:cs typeface="Times New Roman" pitchFamily="18" charset="0"/>
              </a:rPr>
              <a:t>,</a:t>
            </a:r>
          </a:p>
          <a:p>
            <a:pPr lvl="0" algn="ctr" fontAlgn="auto">
              <a:spcAft>
                <a:spcPts val="0"/>
              </a:spcAft>
              <a:buNone/>
              <a:defRPr/>
            </a:pPr>
            <a:r>
              <a:rPr lang="fr-FR" sz="4400" b="1" i="1" dirty="0" err="1">
                <a:latin typeface="Times New Roman" pitchFamily="18" charset="0"/>
                <a:cs typeface="Times New Roman" pitchFamily="18" charset="0"/>
              </a:rPr>
              <a:t>Thú</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vui</a:t>
            </a:r>
            <a:r>
              <a:rPr lang="fr-FR" sz="4400" b="1" i="1" dirty="0">
                <a:latin typeface="Times New Roman" pitchFamily="18" charset="0"/>
                <a:cs typeface="Times New Roman" pitchFamily="18" charset="0"/>
              </a:rPr>
              <a:t> con </a:t>
            </a:r>
            <a:r>
              <a:rPr lang="fr-FR" sz="4400" b="1" i="1" dirty="0" err="1">
                <a:latin typeface="Times New Roman" pitchFamily="18" charset="0"/>
                <a:cs typeface="Times New Roman" pitchFamily="18" charset="0"/>
              </a:rPr>
              <a:t>hát</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lựa</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chiều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cầm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xoang</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Cũng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lúc</a:t>
            </a:r>
            <a:r>
              <a:rPr lang="fr-FR" sz="4400"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rượu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ngon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cùng</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nhắp</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Chén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quỳnh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tương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ăm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ắp</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bầu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xuân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b="1" i="1" dirty="0">
                <a:latin typeface="Times New Roman" pitchFamily="18" charset="0"/>
                <a:cs typeface="Times New Roman" pitchFamily="18" charset="0"/>
              </a:rPr>
              <a:t>khi </a:t>
            </a:r>
            <a:r>
              <a:rPr lang="fr-FR" sz="4400" b="1" i="1" dirty="0" err="1">
                <a:latin typeface="Times New Roman" pitchFamily="18" charset="0"/>
                <a:cs typeface="Times New Roman" pitchFamily="18" charset="0"/>
              </a:rPr>
              <a:t>bàn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soạn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câu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văn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Biết</a:t>
            </a:r>
            <a:r>
              <a:rPr lang="fr-FR" sz="4400" i="1" dirty="0">
                <a:latin typeface="Times New Roman" pitchFamily="18" charset="0"/>
                <a:cs typeface="Times New Roman" pitchFamily="18" charset="0"/>
              </a:rPr>
              <a:t> bao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trước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sau</a:t>
            </a:r>
            <a:r>
              <a:rPr lang="fr-FR"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92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800767"/>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bổng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chịu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gian</a:t>
            </a:r>
            <a:r>
              <a:rPr lang="en-US" sz="4400" dirty="0">
                <a:latin typeface="Times New Roman" pitchFamily="18" charset="0"/>
                <a:cs typeface="Times New Roman" pitchFamily="18" charset="0"/>
              </a:rPr>
              <a:t> nan, </a:t>
            </a:r>
            <a:r>
              <a:rPr lang="en-US" sz="4400" dirty="0" err="1">
                <a:latin typeface="Times New Roman" pitchFamily="18" charset="0"/>
                <a:cs typeface="Times New Roman" pitchFamily="18" charset="0"/>
              </a:rPr>
              <a:t>hoạn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endParaRPr lang="en-US" sz="44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Phận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dám</a:t>
            </a:r>
            <a:r>
              <a:rPr lang="en-US" sz="4400" i="1" dirty="0">
                <a:latin typeface="Times New Roman" pitchFamily="18" charset="0"/>
                <a:cs typeface="Times New Roman" pitchFamily="18" charset="0"/>
              </a:rPr>
              <a:t> than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2305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a16="http://schemas.microsoft.com/office/drawing/2014/main"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a16="http://schemas.microsoft.com/office/drawing/2014/main"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a16="http://schemas.microsoft.com/office/drawing/2014/main"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a16="http://schemas.microsoft.com/office/drawing/2014/main" val="2657588305"/>
                    </a:ext>
                  </a:extLst>
                </a:gridCol>
                <a:gridCol w="7543800">
                  <a:extLst>
                    <a:ext uri="{9D8B030D-6E8A-4147-A177-3AD203B41FA5}">
                      <a16:colId xmlns:a16="http://schemas.microsoft.com/office/drawing/2014/main"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a16="http://schemas.microsoft.com/office/drawing/2014/main"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494208-7F3A-AE86-3B78-26D25544622A}"/>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87B22283-C295-92EF-2430-C658E6760CD3}"/>
              </a:ext>
            </a:extLst>
          </p:cNvPr>
          <p:cNvSpPr txBox="1"/>
          <p:nvPr/>
        </p:nvSpPr>
        <p:spPr>
          <a:xfrm>
            <a:off x="13691880" y="86962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a16="http://schemas.microsoft.com/office/drawing/2014/main"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a16="http://schemas.microsoft.com/office/drawing/2014/main"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a16="http://schemas.microsoft.com/office/drawing/2014/main"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a16="http://schemas.microsoft.com/office/drawing/2014/main"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a16="http://schemas.microsoft.com/office/drawing/2014/main"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a16="http://schemas.microsoft.com/office/drawing/2014/main"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Nỗi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mát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quá</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lớn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thảng</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thốt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khi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nghe</a:t>
            </a:r>
            <a:r>
              <a:rPr lang="en-US" sz="4400" b="1" dirty="0">
                <a:solidFill>
                  <a:srgbClr val="FF0000"/>
                </a:solidFill>
                <a:latin typeface="Times New Roman" pitchFamily="18" charset="0"/>
                <a:cs typeface="Times New Roman" pitchFamily="18" charset="0"/>
                <a:sym typeface="Wingdings" panose="05000000000000000000" pitchFamily="2" charset="2"/>
              </a:rPr>
              <a:t> tin</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a16="http://schemas.microsoft.com/office/drawing/2014/main"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6" name="AutoShape 10">
              <a:extLst>
                <a:ext uri="{FF2B5EF4-FFF2-40B4-BE49-F238E27FC236}">
                  <a16:creationId xmlns:a16="http://schemas.microsoft.com/office/drawing/2014/main"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7" name="TextBox 6">
            <a:extLst>
              <a:ext uri="{FF2B5EF4-FFF2-40B4-BE49-F238E27FC236}">
                <a16:creationId xmlns:a16="http://schemas.microsoft.com/office/drawing/2014/main"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 </a:t>
            </a:r>
          </a:p>
          <a:p>
            <a:pPr algn="ctr"/>
            <a:r>
              <a:rPr lang="en-US" sz="8800" dirty="0" err="1">
                <a:latin typeface="#9Slide05 SVNFadilla" pitchFamily="2" charset="0"/>
                <a:ea typeface="#9Slide05 SVNBeauty Atok Script" pitchFamily="2" charset="-127"/>
                <a:cs typeface="Times New Roman" panose="02020603050405020304" pitchFamily="18" charset="0"/>
              </a:rPr>
              <a:t>Đọc</a:t>
            </a:r>
            <a:r>
              <a:rPr lang="en-US" sz="8800" dirty="0">
                <a:latin typeface="#9Slide05 SVNFadilla" pitchFamily="2" charset="0"/>
                <a:ea typeface="#9Slide05 SVNBeauty Atok Script" pitchFamily="2" charset="-127"/>
                <a:cs typeface="Times New Roman" panose="02020603050405020304" pitchFamily="18" charset="0"/>
              </a:rPr>
              <a:t> – </a:t>
            </a: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chung</a:t>
            </a:r>
            <a:endParaRPr lang="en-US" sz="8800" dirty="0">
              <a:latin typeface="#9Slide05 SVNFadilla" pitchFamily="2"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a16="http://schemas.microsoft.com/office/drawing/2014/main"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a16="http://schemas.microsoft.com/office/drawing/2014/main"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11" name="Freeform 11">
              <a:extLst>
                <a:ext uri="{FF2B5EF4-FFF2-40B4-BE49-F238E27FC236}">
                  <a16:creationId xmlns:a16="http://schemas.microsoft.com/office/drawing/2014/main"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81357196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B577-74D1-4114-9E52-4AC9B394A3F9}"/>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a16="http://schemas.microsoft.com/office/drawing/2014/main"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những điển tích về tình bạn tri âm, tri kỉ nổi tiếng thời xưa </a:t>
            </a:r>
            <a:r>
              <a:rPr lang="en-US" sz="4400" dirty="0">
                <a:latin typeface="Times New Roman" pitchFamily="18" charset="0"/>
                <a:cs typeface="Times New Roman" pitchFamily="18" charset="0"/>
              </a:rPr>
              <a:t>“</a:t>
            </a: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Phồn-Từ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Trĩ</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(Bá </a:t>
            </a:r>
            <a:r>
              <a:rPr lang="en-US" sz="4400" dirty="0" err="1">
                <a:latin typeface="Times New Roman" pitchFamily="18" charset="0"/>
                <a:cs typeface="Times New Roman" pitchFamily="18" charset="0"/>
              </a:rPr>
              <a:t>Nha-Tử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còn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a16="http://schemas.microsoft.com/office/drawing/2014/main"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a16="http://schemas.microsoft.com/office/drawing/2014/main"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a16="http://schemas.microsoft.com/office/drawing/2014/main"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759647-1560-DC92-F614-ACD1BC1F7318}"/>
              </a:ext>
            </a:extLst>
          </p:cNvPr>
          <p:cNvSpPr txBox="1"/>
          <p:nvPr/>
        </p:nvSpPr>
        <p:spPr>
          <a:xfrm>
            <a:off x="609600" y="379186"/>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c. Nỗi đau đớn khôn tả trước hiện thực xót xa</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80F17E-33B7-A059-F368-57AFB0BC86BD}"/>
              </a:ext>
            </a:extLst>
          </p:cNvPr>
          <p:cNvSpPr txBox="1"/>
          <p:nvPr/>
        </p:nvSpPr>
        <p:spPr>
          <a:xfrm>
            <a:off x="3752850" y="226109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0C8CA402-4BD2-ABD3-12AE-5FBA8BCE9FC6}"/>
              </a:ext>
            </a:extLst>
          </p:cNvPr>
          <p:cNvSpPr txBox="1"/>
          <p:nvPr/>
        </p:nvSpPr>
        <p:spPr>
          <a:xfrm>
            <a:off x="1451429" y="7810500"/>
            <a:ext cx="8816837"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S</a:t>
            </a:r>
            <a:r>
              <a:rPr lang="en-US" sz="4400" b="1" dirty="0" err="1">
                <a:solidFill>
                  <a:srgbClr val="FF0000"/>
                </a:solidFill>
                <a:latin typeface="Times New Roman" pitchFamily="18" charset="0"/>
                <a:cs typeface="Times New Roman" pitchFamily="18" charset="0"/>
              </a:rPr>
              <a:t>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thương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nỗi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đau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dồn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nén</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C4F79A9-CCA9-5A87-6873-4C531C325CE7}"/>
              </a:ext>
            </a:extLst>
          </p:cNvPr>
          <p:cNvSpPr txBox="1"/>
          <p:nvPr/>
        </p:nvSpPr>
        <p:spPr>
          <a:xfrm>
            <a:off x="1447800" y="551805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22FDD80-38B9-F90B-9E0E-103C9EE49F38}"/>
              </a:ext>
            </a:extLst>
          </p:cNvPr>
          <p:cNvSpPr txBox="1"/>
          <p:nvPr/>
        </p:nvSpPr>
        <p:spPr>
          <a:xfrm>
            <a:off x="1447800" y="658485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a16="http://schemas.microsoft.com/office/drawing/2014/main"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a16="http://schemas.microsoft.com/office/drawing/2014/main"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5" name="AutoShape 10">
              <a:extLst>
                <a:ext uri="{FF2B5EF4-FFF2-40B4-BE49-F238E27FC236}">
                  <a16:creationId xmlns:a16="http://schemas.microsoft.com/office/drawing/2014/main"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6" name="TextBox 5">
            <a:extLst>
              <a:ext uri="{FF2B5EF4-FFF2-40B4-BE49-F238E27FC236}">
                <a16:creationId xmlns:a16="http://schemas.microsoft.com/office/drawing/2014/main"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Tổng</a:t>
            </a:r>
            <a:r>
              <a:rPr lang="en-US" sz="8800" dirty="0">
                <a:solidFill>
                  <a:prstClr val="black"/>
                </a:solidFill>
                <a:latin typeface="#9Slide05 SVNFadilla" pitchFamily="2" charset="0"/>
                <a:ea typeface="#9Slide05 SVNBeauty Atok Script" pitchFamily="2" charset="-127"/>
                <a:cs typeface="Times New Roman" panose="02020603050405020304" pitchFamily="18" charset="0"/>
              </a:rPr>
              <a:t> </a:t>
            </a: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a16="http://schemas.microsoft.com/office/drawing/2014/main"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a16="http://schemas.microsoft.com/office/drawing/2014/main"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21606253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a16="http://schemas.microsoft.com/office/drawing/2014/main"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a16="http://schemas.microsoft.com/office/drawing/2014/main"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a16="http://schemas.microsoft.com/office/drawing/2014/main"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a16="http://schemas.microsoft.com/office/drawing/2014/main"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a16="http://schemas.microsoft.com/office/drawing/2014/main"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a16="http://schemas.microsoft.com/office/drawing/2014/main"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trình bày/chia sẻ quan niệm của em về tình bạn chân chính</a:t>
            </a:r>
          </a:p>
        </p:txBody>
      </p:sp>
      <p:pic>
        <p:nvPicPr>
          <p:cNvPr id="6" name="Picture 5">
            <a:extLst>
              <a:ext uri="{FF2B5EF4-FFF2-40B4-BE49-F238E27FC236}">
                <a16:creationId xmlns:a16="http://schemas.microsoft.com/office/drawing/2014/main"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1905000" y="2514306"/>
            <a:ext cx="1514193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000000"/>
                </a:solidFill>
                <a:latin typeface="Times New Roman" panose="02020603050405020304" pitchFamily="18" charset="0"/>
                <a:cs typeface="Times New Roman" panose="02020603050405020304" pitchFamily="18" charset="0"/>
                <a:sym typeface="Arial"/>
              </a:rPr>
              <a:t>Giọng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đọc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trầm</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buồn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suy</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tư</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đau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đớn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thể</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hiện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nỗi</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xót</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xa</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tiếc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thương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sâu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sắc</a:t>
            </a:r>
            <a:r>
              <a:rPr lang="en-US" sz="4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a.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221200" y="0"/>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940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Sang</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Cách</a:t>
            </a:r>
            <a:r>
              <a:rPr kumimoji="0" lang="nl-NL" sz="54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xưng hô “Bác Dương” thể hiện thái độ như thế nào của tác giả?</a:t>
            </a:r>
            <a:endPar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trọng</a:t>
            </a:r>
            <a:r>
              <a:rPr lang="en-US" sz="4800" dirty="0">
                <a:latin typeface="Times New Roman" pitchFamily="18" charset="0"/>
                <a:cs typeface="Times New Roman" pitchFamily="18" charset="0"/>
              </a:rPr>
              <a:t>.</a:t>
            </a:r>
            <a:endParaRPr lang="fr-FR" sz="48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a:r>
              <a:rPr lang="vi-VN" sz="4800" i="1" dirty="0">
                <a:solidFill>
                  <a:schemeClr val="tx1"/>
                </a:solidFill>
                <a:latin typeface="Times New Roman" panose="02020603050405020304" pitchFamily="18" charset="0"/>
                <a:cs typeface="Times New Roman" panose="02020603050405020304" pitchFamily="18" charset="0"/>
              </a:rPr>
              <a:t>Giường kia treo cũng hững hờ,</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Đàn kia gảy cũng ngẩn ngơ tiếng đàn.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ta.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nhau;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đèo;</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xoang.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xuân;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sau.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đẩu thăng chẳng dám than trời;</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lần; </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can.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ngày;</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tiên;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mua.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biết,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đưa;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cũng 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đàn.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thương;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chuốc lấy hai hàng chứa chan!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sp>
      <p:sp>
        <p:nvSpPr>
          <p:cNvPr id="7" name="Freeform 9">
            <a:extLst>
              <a:ext uri="{FF2B5EF4-FFF2-40B4-BE49-F238E27FC236}">
                <a16:creationId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3 Bài thơ_ KHÓC DƯƠNG KHUÊ (Nguyễn Khuyến)">
            <a:hlinkClick r:id="" action="ppaction://media"/>
            <a:extLst>
              <a:ext uri="{FF2B5EF4-FFF2-40B4-BE49-F238E27FC236}">
                <a16:creationId xmlns:a16="http://schemas.microsoft.com/office/drawing/2014/main" id="{26ECF32B-5EF1-C3A8-1421-6CEBF96077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90500"/>
            <a:ext cx="17830800" cy="9601200"/>
          </a:xfrm>
          <a:prstGeom prst="rect">
            <a:avLst/>
          </a:prstGeom>
        </p:spPr>
      </p:pic>
    </p:spTree>
    <p:extLst>
      <p:ext uri="{BB962C8B-B14F-4D97-AF65-F5344CB8AC3E}">
        <p14:creationId xmlns:p14="http://schemas.microsoft.com/office/powerpoint/2010/main" val="7404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2100534" y="1943100"/>
            <a:ext cx="151419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0" kern="0" dirty="0" err="1">
                <a:solidFill>
                  <a:srgbClr val="FF0000"/>
                </a:solidFill>
                <a:latin typeface="#9Slide07 SVNGuerrilla" panose="00000500000000000000" pitchFamily="2" charset="0"/>
                <a:cs typeface="Times New Roman" panose="02020603050405020304" pitchFamily="18" charset="0"/>
                <a:sym typeface="Arial"/>
              </a:rPr>
              <a:t>Truyền</a:t>
            </a:r>
            <a:r>
              <a:rPr lang="en-US" sz="8000" kern="0" dirty="0">
                <a:solidFill>
                  <a:srgbClr val="FF0000"/>
                </a:solidFill>
                <a:latin typeface="#9Slide07 SVNGuerrilla" panose="00000500000000000000" pitchFamily="2" charset="0"/>
                <a:cs typeface="Times New Roman" panose="02020603050405020304" pitchFamily="18" charset="0"/>
                <a:sym typeface="Arial"/>
              </a:rPr>
              <a:t> tin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chú</a:t>
            </a:r>
            <a:r>
              <a:rPr lang="en-US" sz="8000" kern="0" dirty="0">
                <a:solidFill>
                  <a:srgbClr val="FF0000"/>
                </a:solidFill>
                <a:latin typeface="#9Slide07 SVNGuerrilla" panose="00000500000000000000" pitchFamily="2" charset="0"/>
                <a:cs typeface="Times New Roman" panose="02020603050405020304" pitchFamily="18" charset="0"/>
                <a:sym typeface="Arial"/>
              </a:rPr>
              <a:t>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thích</a:t>
            </a:r>
            <a:endParaRPr kumimoji="0" lang="en-US" sz="8000" b="0"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416947" y="-775635"/>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4">
            <a:extLst>
              <a:ext uri="{FF2B5EF4-FFF2-40B4-BE49-F238E27FC236}">
                <a16:creationId xmlns:a16="http://schemas.microsoft.com/office/drawing/2014/main" id="{2F94BBE2-5F52-DD1A-1648-D7E87E18F60C}"/>
              </a:ext>
            </a:extLst>
          </p:cNvPr>
          <p:cNvSpPr/>
          <p:nvPr/>
        </p:nvSpPr>
        <p:spPr>
          <a:xfrm>
            <a:off x="609600" y="3874304"/>
            <a:ext cx="5940579" cy="5741812"/>
          </a:xfrm>
          <a:custGeom>
            <a:avLst/>
            <a:gdLst/>
            <a:ahLst/>
            <a:cxnLst/>
            <a:rect l="l" t="t" r="r" b="b"/>
            <a:pathLst>
              <a:path w="5940579" h="5741812">
                <a:moveTo>
                  <a:pt x="0" y="0"/>
                </a:moveTo>
                <a:lnTo>
                  <a:pt x="5940579" y="0"/>
                </a:lnTo>
                <a:lnTo>
                  <a:pt x="5940579" y="5741812"/>
                </a:lnTo>
                <a:lnTo>
                  <a:pt x="0" y="5741812"/>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FB72E1FB-7327-81D2-BCC4-E213BE82B001}"/>
              </a:ext>
            </a:extLst>
          </p:cNvPr>
          <p:cNvSpPr txBox="1"/>
          <p:nvPr/>
        </p:nvSpPr>
        <p:spPr>
          <a:xfrm>
            <a:off x="6708712" y="3238500"/>
            <a:ext cx="11252073" cy="6863417"/>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(3-4 HS)</a:t>
            </a: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Giáo viên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thông tin về một chú thích (VD: “Cầm xoang” là chỉ cung đàn và điệu hát trong hát ả đào).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Học sinh đầu tiên truyền tải thông tin này cho người kế tiếp bằng lời nói, không được sử dụng văn bản.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Tiếp tục truyền thông tin này qua từng thành viên trong nhóm cho đến người cuối 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vi-VN" sz="4000" dirty="0">
                <a:latin typeface="Times New Roman" panose="02020603050405020304" pitchFamily="18" charset="0"/>
                <a:cs typeface="Times New Roman" panose="02020603050405020304" pitchFamily="18" charset="0"/>
              </a:rPr>
              <a:t> cuối cùng viết lại thông tin lên bảng.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hóm có kết quả truyền tin chính xác nhất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4.bp.blogspot.com/-MdWRdu6UcG4/V5MoX6kyXUI/AAAAAAAAApQ/vPt3iMBgapYH4D8oa0aWJVb6U68p_OezQCLcB/s1600/nGUY%25E1%25BB%2584N%2BKHUY%25E1%25BA%25BEN.jpg">
            <a:extLst>
              <a:ext uri="{FF2B5EF4-FFF2-40B4-BE49-F238E27FC236}">
                <a16:creationId xmlns:a16="http://schemas.microsoft.com/office/drawing/2014/main" id="{B1474630-9918-FB1D-2DC4-B373BB7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3572"/>
            <a:ext cx="3810000" cy="5054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4EF77A-14C6-7961-01E5-E7F4D903C2E6}"/>
              </a:ext>
            </a:extLst>
          </p:cNvPr>
          <p:cNvSpPr txBox="1"/>
          <p:nvPr/>
        </p:nvSpPr>
        <p:spPr>
          <a:xfrm>
            <a:off x="7010400" y="1638300"/>
            <a:ext cx="10363200" cy="1862048"/>
          </a:xfrm>
          <a:prstGeom prst="rect">
            <a:avLst/>
          </a:prstGeom>
          <a:noFill/>
        </p:spPr>
        <p:txBody>
          <a:bodyPr wrap="square" rtlCol="0">
            <a:spAutoFit/>
          </a:bodyPr>
          <a:lstStyle/>
          <a:p>
            <a:pPr algn="ct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Blog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Chuyên</a:t>
            </a: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văn</a:t>
            </a:r>
            <a:endPar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endParaRPr>
          </a:p>
        </p:txBody>
      </p:sp>
      <p:sp>
        <p:nvSpPr>
          <p:cNvPr id="5" name="Rectangle 4">
            <a:extLst>
              <a:ext uri="{FF2B5EF4-FFF2-40B4-BE49-F238E27FC236}">
                <a16:creationId xmlns:a16="http://schemas.microsoft.com/office/drawing/2014/main" id="{43AC56CD-6F71-2AC3-110A-4E44E949137B}"/>
              </a:ext>
            </a:extLst>
          </p:cNvPr>
          <p:cNvSpPr/>
          <p:nvPr/>
        </p:nvSpPr>
        <p:spPr>
          <a:xfrm>
            <a:off x="7467600" y="4339136"/>
            <a:ext cx="9448800" cy="2135198"/>
          </a:xfrm>
          <a:prstGeom prst="rect">
            <a:avLst/>
          </a:prstGeom>
          <a:noFill/>
          <a:ln>
            <a:noFill/>
          </a:ln>
        </p:spPr>
        <p:txBody>
          <a:bodyPr wrap="square" lIns="102785" tIns="51434" rIns="102785" bIns="51434">
            <a:spAutoFit/>
          </a:bodyPr>
          <a:lstStyle/>
          <a:p>
            <a:pPr algn="just" defTabSz="1027731"/>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Giới</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thiệu</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về</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tác</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giả</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Nguyễn</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Khuyến</a:t>
            </a:r>
            <a:endParaRPr lang="en-US" sz="4400" dirty="0">
              <a:solidFill>
                <a:prstClr val="black"/>
              </a:solidFill>
              <a:latin typeface="Times New Roman" panose="02020603050405020304" pitchFamily="18" charset="0"/>
              <a:ea typeface="新宋体"/>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a16="http://schemas.microsoft.com/office/drawing/2014/main" id="{16E8AA85-A508-312F-FAB6-716120CA9628}"/>
              </a:ext>
            </a:extLst>
          </p:cNvPr>
          <p:cNvPicPr>
            <a:picLocks noChangeAspect="1"/>
          </p:cNvPicPr>
          <p:nvPr/>
        </p:nvPicPr>
        <p:blipFill>
          <a:blip r:embed="rId4"/>
          <a:stretch>
            <a:fillRect/>
          </a:stretch>
        </p:blipFill>
        <p:spPr>
          <a:xfrm>
            <a:off x="1828800" y="5448299"/>
            <a:ext cx="3810000" cy="4561115"/>
          </a:xfrm>
          <a:prstGeom prst="rect">
            <a:avLst/>
          </a:prstGeom>
        </p:spPr>
      </p:pic>
    </p:spTree>
    <p:extLst>
      <p:ext uri="{BB962C8B-B14F-4D97-AF65-F5344CB8AC3E}">
        <p14:creationId xmlns:p14="http://schemas.microsoft.com/office/powerpoint/2010/main" val="2774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a16="http://schemas.microsoft.com/office/drawing/2014/main"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a16="http://schemas.microsoft.com/office/drawing/2014/main" id="{AD95E679-5B49-E6C2-6E44-75D0878A64C3}"/>
              </a:ext>
            </a:extLst>
          </p:cNvPr>
          <p:cNvSpPr/>
          <p:nvPr/>
        </p:nvSpPr>
        <p:spPr>
          <a:xfrm>
            <a:off x="1608288" y="5187039"/>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Đình</a:t>
            </a:r>
            <a:r>
              <a:rPr lang="en-US" sz="4000" dirty="0">
                <a:solidFill>
                  <a:prstClr val="black"/>
                </a:solidFill>
                <a:latin typeface="Times New Roman" panose="02020603050405020304" pitchFamily="18" charset="0"/>
                <a:ea typeface="新宋体"/>
                <a:cs typeface="Times New Roman" panose="02020603050405020304" pitchFamily="18" charset="0"/>
              </a:rPr>
              <a:t>” (Tam </a:t>
            </a:r>
            <a:r>
              <a:rPr lang="en-US" sz="4000" dirty="0" err="1">
                <a:solidFill>
                  <a:prstClr val="black"/>
                </a:solidFill>
                <a:latin typeface="Times New Roman" panose="02020603050405020304" pitchFamily="18" charset="0"/>
                <a:ea typeface="新宋体"/>
                <a:cs typeface="Times New Roman" panose="02020603050405020304" pitchFamily="18" charset="0"/>
              </a:rPr>
              <a:t>Nguyên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Đổ</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sp>
        <p:nvSpPr>
          <p:cNvPr id="8" name="Rectangle 7">
            <a:extLst>
              <a:ext uri="{FF2B5EF4-FFF2-40B4-BE49-F238E27FC236}">
                <a16:creationId xmlns:a16="http://schemas.microsoft.com/office/drawing/2014/main" id="{68544768-C667-0E45-6E8E-1040381B541C}"/>
              </a:ext>
            </a:extLst>
          </p:cNvPr>
          <p:cNvSpPr/>
          <p:nvPr/>
        </p:nvSpPr>
        <p:spPr>
          <a:xfrm>
            <a:off x="1608288" y="7346210"/>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Việt</a:t>
            </a:r>
            <a:r>
              <a:rPr lang="en-US" sz="4000" dirty="0">
                <a:solidFill>
                  <a:prstClr val="black"/>
                </a:solidFill>
                <a:latin typeface="Times New Roman" panose="02020603050405020304" pitchFamily="18" charset="0"/>
                <a:ea typeface="新宋体"/>
                <a:cs typeface="Times New Roman" panose="02020603050405020304" pitchFamily="18" charset="0"/>
              </a:rPr>
              <a:t> Nam (Thu </a:t>
            </a:r>
            <a:r>
              <a:rPr lang="en-US" sz="4000" dirty="0" err="1">
                <a:solidFill>
                  <a:prstClr val="black"/>
                </a:solidFill>
                <a:latin typeface="Times New Roman" panose="02020603050405020304" pitchFamily="18" charset="0"/>
                <a:ea typeface="新宋体"/>
                <a:cs typeface="Times New Roman" panose="02020603050405020304" pitchFamily="18" charset="0"/>
              </a:rPr>
              <a:t>ẩm</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Vịnh</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điếu</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pic>
        <p:nvPicPr>
          <p:cNvPr id="2" name="Picture 1">
            <a:extLst>
              <a:ext uri="{FF2B5EF4-FFF2-40B4-BE49-F238E27FC236}">
                <a16:creationId xmlns:a16="http://schemas.microsoft.com/office/drawing/2014/main"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5824</TotalTime>
  <Words>4268</Words>
  <Application>Microsoft Office PowerPoint</Application>
  <PresentationFormat>Custom</PresentationFormat>
  <Paragraphs>525</Paragraphs>
  <Slides>46</Slides>
  <Notes>46</Notes>
  <HiddenSlides>0</HiddenSlides>
  <MMClips>2</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46</vt:i4>
      </vt:variant>
    </vt:vector>
  </HeadingPairs>
  <TitlesOfParts>
    <vt:vector size="69" baseType="lpstr">
      <vt:lpstr>Calibri</vt:lpstr>
      <vt:lpstr>Times New Roman</vt:lpstr>
      <vt:lpstr>#9Slide04 Vollkorn Bold</vt:lpstr>
      <vt:lpstr>Calibri Light</vt:lpstr>
      <vt:lpstr>#9Slide07 SVNGuerrilla</vt:lpstr>
      <vt:lpstr>#9Slide05 SVNHollie Script Pro</vt:lpstr>
      <vt:lpstr>Arial</vt:lpstr>
      <vt:lpstr>#9Slide05 Fourth Medium</vt:lpstr>
      <vt:lpstr>新宋体</vt:lpstr>
      <vt:lpstr>Söhne</vt:lpstr>
      <vt:lpstr>Noto Serif</vt:lpstr>
      <vt:lpstr>#9Slide04 Rokkitt Bold</vt:lpstr>
      <vt:lpstr>#9Slide05 SVNBellico</vt:lpstr>
      <vt:lpstr>Wingdings</vt:lpstr>
      <vt:lpstr>#9Slide05 SVNFadilla</vt:lpstr>
      <vt:lpstr>#9Slide04 Rokkitt SemiBold</vt:lpstr>
      <vt:lpstr>#9Slide05 SVNBeauty Atok Script</vt:lpstr>
      <vt:lpstr>#9Slide05 SVNLifehack Script</vt:lpstr>
      <vt:lpstr>#9Slide05 Pattaya</vt:lpstr>
      <vt:lpstr>#9Slide07 IcielTALUHLA</vt:lpstr>
      <vt:lpstr>微软雅黑</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Admin</dc:creator>
  <cp:lastModifiedBy>Admin</cp:lastModifiedBy>
  <cp:revision>234</cp:revision>
  <dcterms:created xsi:type="dcterms:W3CDTF">2006-08-16T00:00:00Z</dcterms:created>
  <dcterms:modified xsi:type="dcterms:W3CDTF">2024-09-02T04:17:34Z</dcterms:modified>
  <dc:identifier>DAFf3JSzSY4</dc:identifier>
</cp:coreProperties>
</file>