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15" r:id="rId2"/>
    <p:sldMasterId id="2147483727" r:id="rId3"/>
    <p:sldMasterId id="2147483739" r:id="rId4"/>
    <p:sldMasterId id="2147483751" r:id="rId5"/>
    <p:sldMasterId id="2147483763" r:id="rId6"/>
    <p:sldMasterId id="2147483775" r:id="rId7"/>
  </p:sldMasterIdLst>
  <p:notesMasterIdLst>
    <p:notesMasterId r:id="rId29"/>
  </p:notesMasterIdLst>
  <p:sldIdLst>
    <p:sldId id="365" r:id="rId8"/>
    <p:sldId id="366" r:id="rId9"/>
    <p:sldId id="367" r:id="rId10"/>
    <p:sldId id="368" r:id="rId11"/>
    <p:sldId id="369" r:id="rId12"/>
    <p:sldId id="370" r:id="rId13"/>
    <p:sldId id="371" r:id="rId14"/>
    <p:sldId id="372" r:id="rId15"/>
    <p:sldId id="375" r:id="rId16"/>
    <p:sldId id="376" r:id="rId17"/>
    <p:sldId id="388" r:id="rId18"/>
    <p:sldId id="389" r:id="rId19"/>
    <p:sldId id="390" r:id="rId20"/>
    <p:sldId id="379" r:id="rId21"/>
    <p:sldId id="391" r:id="rId22"/>
    <p:sldId id="378" r:id="rId23"/>
    <p:sldId id="384" r:id="rId24"/>
    <p:sldId id="393" r:id="rId25"/>
    <p:sldId id="394" r:id="rId26"/>
    <p:sldId id="392" r:id="rId27"/>
    <p:sldId id="386"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9Slide07 SVNGuerrilla" panose="00000500000000000000" charset="0"/>
      <p:regular r:id="rId34"/>
    </p:embeddedFont>
    <p:embeddedFont>
      <p:font typeface="宋体" panose="02010600030101010101" pitchFamily="2" charset="-122"/>
      <p:regular r:id="rId35"/>
    </p:embeddedFont>
    <p:embeddedFont>
      <p:font typeface="#9Slide07 IcielSoup of Justice" panose="020B0604020202020204" charset="0"/>
      <p:regular r:id="rId36"/>
    </p:embeddedFont>
    <p:embeddedFont>
      <p:font typeface="Segoe UI Semibold" panose="020B0702040204020203" pitchFamily="34" charset="0"/>
      <p:bold r:id="rId37"/>
      <p:boldItalic r:id="rId38"/>
    </p:embeddedFont>
    <p:embeddedFont>
      <p:font typeface="#9Slide07 SVNBango" panose="02000000000000000000"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36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26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619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05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30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33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859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1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77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5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4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24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2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3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1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0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06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48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8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5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6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09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43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849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91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7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76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9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11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17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75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63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9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9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9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971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4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375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78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731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95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79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76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4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4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38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7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217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5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609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34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28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1056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65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82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091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526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671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8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22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92830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37445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362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868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2/9/2024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3.png"/><Relationship Id="rId26" Type="http://schemas.microsoft.com/office/2007/relationships/hdphoto" Target="../media/hdphoto13.wdp"/><Relationship Id="rId39" Type="http://schemas.microsoft.com/office/2007/relationships/hdphoto" Target="../media/hdphoto18.wdp"/><Relationship Id="rId3" Type="http://schemas.openxmlformats.org/officeDocument/2006/relationships/image" Target="../media/image5.jpg"/><Relationship Id="rId21" Type="http://schemas.openxmlformats.org/officeDocument/2006/relationships/image" Target="../media/image15.png"/><Relationship Id="rId34" Type="http://schemas.openxmlformats.org/officeDocument/2006/relationships/slide" Target="slide8.xml"/><Relationship Id="rId42" Type="http://schemas.microsoft.com/office/2007/relationships/hdphoto" Target="../media/hdphoto19.wdp"/><Relationship Id="rId47" Type="http://schemas.openxmlformats.org/officeDocument/2006/relationships/image" Target="../media/image26.png"/><Relationship Id="rId50" Type="http://schemas.openxmlformats.org/officeDocument/2006/relationships/image" Target="../media/image27.png"/><Relationship Id="rId7" Type="http://schemas.microsoft.com/office/2007/relationships/hdphoto" Target="../media/hdphoto4.wdp"/><Relationship Id="rId12" Type="http://schemas.openxmlformats.org/officeDocument/2006/relationships/image" Target="../media/image10.png"/><Relationship Id="rId17" Type="http://schemas.microsoft.com/office/2007/relationships/hdphoto" Target="../media/hdphoto9.wdp"/><Relationship Id="rId25" Type="http://schemas.openxmlformats.org/officeDocument/2006/relationships/image" Target="../media/image17.png"/><Relationship Id="rId33" Type="http://schemas.microsoft.com/office/2007/relationships/hdphoto" Target="../media/hdphoto16.wdp"/><Relationship Id="rId38" Type="http://schemas.openxmlformats.org/officeDocument/2006/relationships/image" Target="../media/image23.png"/><Relationship Id="rId46"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19.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6.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slide" Target="slide3.xml"/><Relationship Id="rId40" Type="http://schemas.openxmlformats.org/officeDocument/2006/relationships/slide" Target="slide4.xml"/><Relationship Id="rId45"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6.png"/><Relationship Id="rId28" Type="http://schemas.microsoft.com/office/2007/relationships/hdphoto" Target="../media/hdphoto14.wdp"/><Relationship Id="rId36" Type="http://schemas.microsoft.com/office/2007/relationships/hdphoto" Target="../media/hdphoto17.wdp"/><Relationship Id="rId49" Type="http://schemas.openxmlformats.org/officeDocument/2006/relationships/slide" Target="slide7.xml"/><Relationship Id="rId10" Type="http://schemas.openxmlformats.org/officeDocument/2006/relationships/image" Target="../media/image9.png"/><Relationship Id="rId19" Type="http://schemas.microsoft.com/office/2007/relationships/hdphoto" Target="../media/hdphoto10.wdp"/><Relationship Id="rId31" Type="http://schemas.microsoft.com/office/2007/relationships/hdphoto" Target="../media/hdphoto15.wdp"/><Relationship Id="rId44" Type="http://schemas.openxmlformats.org/officeDocument/2006/relationships/image" Target="../media/image25.png"/><Relationship Id="rId52" Type="http://schemas.openxmlformats.org/officeDocument/2006/relationships/slide" Target="slide9.xml"/><Relationship Id="rId4" Type="http://schemas.openxmlformats.org/officeDocument/2006/relationships/image" Target="../media/image6.png"/><Relationship Id="rId9" Type="http://schemas.microsoft.com/office/2007/relationships/hdphoto" Target="../media/hdphoto5.wdp"/><Relationship Id="rId14" Type="http://schemas.openxmlformats.org/officeDocument/2006/relationships/image" Target="../media/image11.png"/><Relationship Id="rId22" Type="http://schemas.microsoft.com/office/2007/relationships/hdphoto" Target="../media/hdphoto11.wdp"/><Relationship Id="rId27" Type="http://schemas.openxmlformats.org/officeDocument/2006/relationships/image" Target="../media/image18.png"/><Relationship Id="rId30" Type="http://schemas.openxmlformats.org/officeDocument/2006/relationships/image" Target="../media/image20.png"/><Relationship Id="rId35" Type="http://schemas.openxmlformats.org/officeDocument/2006/relationships/image" Target="../media/image22.png"/><Relationship Id="rId43" Type="http://schemas.openxmlformats.org/officeDocument/2006/relationships/slide" Target="slide5.xml"/><Relationship Id="rId48" Type="http://schemas.microsoft.com/office/2007/relationships/hdphoto" Target="../media/hdphoto21.wdp"/><Relationship Id="rId8" Type="http://schemas.openxmlformats.org/officeDocument/2006/relationships/image" Target="../media/image8.png"/><Relationship Id="rId51" Type="http://schemas.microsoft.com/office/2007/relationships/hdphoto" Target="../media/hdphoto22.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2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4"/>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009096"/>
            <a:ext cx="2436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743200" y="1342038"/>
            <a:ext cx="6574131" cy="1231106"/>
          </a:xfrm>
          <a:prstGeom prst="rect">
            <a:avLst/>
          </a:prstGeom>
        </p:spPr>
        <p:txBody>
          <a:bodyPr wrap="square" lIns="0" tIns="0" rIns="0" bIns="0" rtlCol="0" anchor="t">
            <a:spAutoFit/>
          </a:bodyPr>
          <a:lstStyle/>
          <a:p>
            <a:pPr algn="ctr" defTabSz="457200">
              <a:buClrTx/>
            </a:pPr>
            <a:r>
              <a:rPr lang="en-US" sz="4000" kern="1200" dirty="0">
                <a:solidFill>
                  <a:srgbClr val="605A35"/>
                </a:solidFill>
                <a:latin typeface="#9Slide07 SVNBango" panose="02000000000000000000" pitchFamily="2" charset="0"/>
                <a:ea typeface="+mn-ea"/>
                <a:cs typeface="+mn-cs"/>
              </a:rPr>
              <a:t>I.</a:t>
            </a:r>
          </a:p>
          <a:p>
            <a:pPr algn="ctr" defTabSz="457200">
              <a:buClrTx/>
            </a:pPr>
            <a:r>
              <a:rPr lang="en-US" sz="4000" kern="1200" dirty="0" err="1">
                <a:solidFill>
                  <a:srgbClr val="605A35"/>
                </a:solidFill>
                <a:latin typeface="#9Slide07 SVNBango" panose="02000000000000000000" pitchFamily="2" charset="0"/>
                <a:ea typeface="+mn-ea"/>
                <a:cs typeface="+mn-cs"/>
              </a:rPr>
              <a:t>Lý</a:t>
            </a:r>
            <a:r>
              <a:rPr lang="en-US" sz="4000" kern="1200" dirty="0">
                <a:solidFill>
                  <a:srgbClr val="605A35"/>
                </a:solidFill>
                <a:latin typeface="#9Slide07 SVNBango" panose="02000000000000000000" pitchFamily="2" charset="0"/>
                <a:ea typeface="+mn-ea"/>
                <a:cs typeface="+mn-cs"/>
              </a:rPr>
              <a:t> </a:t>
            </a:r>
            <a:r>
              <a:rPr lang="en-US" sz="4000" kern="1200" dirty="0" err="1">
                <a:solidFill>
                  <a:srgbClr val="605A35"/>
                </a:solidFill>
                <a:latin typeface="#9Slide07 SVNBango" panose="02000000000000000000" pitchFamily="2" charset="0"/>
                <a:ea typeface="+mn-ea"/>
                <a:cs typeface="+mn-cs"/>
              </a:rPr>
              <a:t>thuyết</a:t>
            </a:r>
            <a:endParaRPr lang="en-US" sz="4000" kern="1200" dirty="0">
              <a:solidFill>
                <a:srgbClr val="605A35"/>
              </a:solidFill>
              <a:latin typeface="#9Slide07 SVNBango" panose="02000000000000000000" pitchFamily="2" charset="0"/>
              <a:ea typeface="+mn-ea"/>
              <a:cs typeface="+mn-cs"/>
            </a:endParaRPr>
          </a:p>
        </p:txBody>
      </p:sp>
      <p:sp>
        <p:nvSpPr>
          <p:cNvPr id="2" name="Freeform 2">
            <a:extLst>
              <a:ext uri="{FF2B5EF4-FFF2-40B4-BE49-F238E27FC236}">
                <a16:creationId xmlns:a16="http://schemas.microsoft.com/office/drawing/2014/main" id="{2D994F52-9406-48A6-BD7D-A391C28E9D22}"/>
              </a:ext>
            </a:extLst>
          </p:cNvPr>
          <p:cNvSpPr/>
          <p:nvPr/>
        </p:nvSpPr>
        <p:spPr>
          <a:xfrm>
            <a:off x="190500" y="2099080"/>
            <a:ext cx="3382707" cy="3323509"/>
          </a:xfrm>
          <a:custGeom>
            <a:avLst/>
            <a:gdLst/>
            <a:ahLst/>
            <a:cxnLst/>
            <a:rect l="l" t="t" r="r" b="b"/>
            <a:pathLst>
              <a:path w="5212701" h="5121478">
                <a:moveTo>
                  <a:pt x="0" y="0"/>
                </a:moveTo>
                <a:lnTo>
                  <a:pt x="5212701" y="0"/>
                </a:lnTo>
                <a:lnTo>
                  <a:pt x="5212701" y="5121478"/>
                </a:lnTo>
                <a:lnTo>
                  <a:pt x="0" y="5121478"/>
                </a:lnTo>
                <a:lnTo>
                  <a:pt x="0" y="0"/>
                </a:lnTo>
                <a:close/>
              </a:path>
            </a:pathLst>
          </a:custGeom>
          <a:blipFill>
            <a:blip r:embed="rId3"/>
            <a:stretch>
              <a:fillRect/>
            </a:stretch>
          </a:blipFill>
        </p:spPr>
      </p:sp>
    </p:spTree>
    <p:extLst>
      <p:ext uri="{BB962C8B-B14F-4D97-AF65-F5344CB8AC3E}">
        <p14:creationId xmlns:p14="http://schemas.microsoft.com/office/powerpoint/2010/main" val="837585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3400620"/>
              </p:ext>
            </p:extLst>
          </p:nvPr>
        </p:nvGraphicFramePr>
        <p:xfrm>
          <a:off x="152400" y="171450"/>
          <a:ext cx="8877300" cy="468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647700">
                <a:tc>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gridSpan="3">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3085048504"/>
                  </a:ext>
                </a:extLst>
              </a:tr>
              <a:tr h="224028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đời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indent="0" algn="just">
                        <a:buFontTx/>
                        <a:buNone/>
                      </a:pP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Do bị phong kiến Trung Hoa đô hộ ngay từ trước Công nguyên với chính sách đồng hoá rất khốc liệt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 Việt Nam đã liên tục đứng lên đấu tranh giành quyền độc lập không chỉ về chính trị, kinh tế mà cả về văn hoá</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chữ</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Nôm</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ra</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đời</a:t>
                      </a:r>
                      <a:endParaRPr lang="en-US"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45720" marR="45720" marT="22860" marB="22860"/>
                </a:tc>
                <a:tc>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87233560"/>
                  </a:ext>
                </a:extLst>
              </a:tr>
              <a:tr h="1417320">
                <a:tc vMerge="1">
                  <a:txBody>
                    <a:bodyPr/>
                    <a:lstStyle/>
                    <a:p>
                      <a:pPr algn="just"/>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thiện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manh nha ở Việt Nam vào khoảng từ thế kỉ VIII đến thế kỉ IX, hình thành và hoàn thiện vào khoảng từ cuối thế kỉ X đến thế kỉ XII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hế tác từ thế kỉ XVII</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tu chỉnh qua nhiều giai đoạn, được người Việt tích cực tiếp nhận, truyền bá rộng rãi để đạt đến sự hoàn thiện, ổn định và vị thế như hiện nay.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621404389"/>
                  </a:ext>
                </a:extLst>
              </a:tr>
            </a:tbl>
          </a:graphicData>
        </a:graphic>
      </p:graphicFrame>
    </p:spTree>
    <p:extLst>
      <p:ext uri="{BB962C8B-B14F-4D97-AF65-F5344CB8AC3E}">
        <p14:creationId xmlns:p14="http://schemas.microsoft.com/office/powerpoint/2010/main" val="271646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68172"/>
              </p:ext>
            </p:extLst>
          </p:nvPr>
        </p:nvGraphicFramePr>
        <p:xfrm>
          <a:off x="152400" y="171450"/>
          <a:ext cx="8877300" cy="45872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086100">
                  <a:extLst>
                    <a:ext uri="{9D8B030D-6E8A-4147-A177-3AD203B41FA5}">
                      <a16:colId xmlns:a16="http://schemas.microsoft.com/office/drawing/2014/main" val="3914334327"/>
                    </a:ext>
                  </a:extLst>
                </a:gridCol>
                <a:gridCol w="41910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169164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tạo</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Nôm là chữ viết cổ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gồm một số chữ mượn y nguyên chữ Hán nhưng phần lớn là những chữ do người Việt tạo ra trên cơ sở chữ Hán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Quốc ngữ là chữ viết ghi âm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it-IT"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a:t>
                      </a: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ựa trên hệ chữ cái La-tinh (Latin).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392095850"/>
                  </a:ext>
                </a:extLst>
              </a:tr>
              <a:tr h="2514600">
                <a:tc vMerge="1">
                  <a:txBody>
                    <a:bodyPr/>
                    <a:lstStyle/>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chế</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Dùng nhiều chữ cái khác nhau để biểu thị một âm. Ví dụ, âm /k/ được biểu thị bằng ba chữ cái c, k, g;</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một chữ cái để biểu thị nhiều âm khác nhau. Ví dụ, dùng chữ a vừa để ghi âm // (ta, tai...), vừa để ghi âm /ã/ (cau, tay...);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nhiều dấu phụ (như ở các chữ ă, â, ô, ơ...) hoặc ghép nhiều chữ cái để biểu thị một âm (như ở các chữ ch, kh, ng...).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924423743"/>
                  </a:ext>
                </a:extLst>
              </a:tr>
            </a:tbl>
          </a:graphicData>
        </a:graphic>
      </p:graphicFrame>
    </p:spTree>
    <p:extLst>
      <p:ext uri="{BB962C8B-B14F-4D97-AF65-F5344CB8AC3E}">
        <p14:creationId xmlns:p14="http://schemas.microsoft.com/office/powerpoint/2010/main" val="33063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367396"/>
              </p:ext>
            </p:extLst>
          </p:nvPr>
        </p:nvGraphicFramePr>
        <p:xfrm>
          <a:off x="152400" y="171450"/>
          <a:ext cx="8877300" cy="31699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2788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điểm</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à một thành tựu quan trọng về ngôn ngữ – văn hoá, thể hiện ý chí độc lập, tự chủ, tự cường của dân tộc.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dùng làm phương tiện sáng tác văn học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Quốc âm thi tập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Trãi)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Hồng Đức Quốc âm thi tập</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(Lê Thánh Tông và Hội Tao Đàn)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Truyện Kiều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Du)</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hơ Hồ Xuân Hương</a:t>
                      </a:r>
                      <a:endParaRPr lang="en-US" sz="1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học</a:t>
                      </a:r>
                      <a:endPar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Bằng chứng là trong phong trào Bình dân học vụ sau Cách mạng tháng Tám năm 1945 nhằm xoá nạn mù chữ, diệt “giặc dốt", nhờ chữ Quốc ngữ dễ học mà chỉ sau ba tháng, nhiều người dân thất học đã biết đọc, biết viết.</a:t>
                      </a:r>
                      <a:endParaRPr lang="vi-VN" sz="18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298870599"/>
                  </a:ext>
                </a:extLst>
              </a:tr>
            </a:tbl>
          </a:graphicData>
        </a:graphic>
      </p:graphicFrame>
    </p:spTree>
    <p:extLst>
      <p:ext uri="{BB962C8B-B14F-4D97-AF65-F5344CB8AC3E}">
        <p14:creationId xmlns:p14="http://schemas.microsoft.com/office/powerpoint/2010/main" val="111545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6A72D5-A3DB-4B28-8831-827CA8B5860C}"/>
              </a:ext>
            </a:extLst>
          </p:cNvPr>
          <p:cNvGrpSpPr/>
          <p:nvPr/>
        </p:nvGrpSpPr>
        <p:grpSpPr>
          <a:xfrm>
            <a:off x="2212153" y="469606"/>
            <a:ext cx="6370738" cy="931811"/>
            <a:chOff x="4495800" y="2130029"/>
            <a:chExt cx="4100351" cy="186362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10" name="TextBox 21"/>
              <p:cNvSpPr txBox="1"/>
              <p:nvPr/>
            </p:nvSpPr>
            <p:spPr>
              <a:xfrm>
                <a:off x="0" y="-57150"/>
                <a:ext cx="1937678" cy="651014"/>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id="{069AB095-F8D2-4BC8-A6FB-89AEAB009398}"/>
                </a:ext>
              </a:extLst>
            </p:cNvPr>
            <p:cNvSpPr txBox="1"/>
            <p:nvPr/>
          </p:nvSpPr>
          <p:spPr>
            <a:xfrm>
              <a:off x="4495800" y="2339717"/>
              <a:ext cx="4100351" cy="1538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a:ln>
                    <a:noFill/>
                  </a:ln>
                  <a:solidFill>
                    <a:prstClr val="white"/>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NHANH TAY – TINH MẮT</a:t>
              </a:r>
              <a:endParaRPr kumimoji="0" lang="zh-CN" altLang="en-US" sz="4400" b="1" i="0" u="none" strike="noStrike" kern="1200" cap="none" spc="0" normalizeH="0" baseline="0" noProof="0" dirty="0">
                <a:ln>
                  <a:noFill/>
                </a:ln>
                <a:solidFill>
                  <a:prstClr val="white"/>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id="{47B4B63F-8F97-AECC-C690-AAA4AA43D734}"/>
              </a:ext>
            </a:extLst>
          </p:cNvPr>
          <p:cNvSpPr/>
          <p:nvPr/>
        </p:nvSpPr>
        <p:spPr>
          <a:xfrm>
            <a:off x="401817" y="-10510"/>
            <a:ext cx="1458155" cy="1489617"/>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val="2876165565"/>
                    </a:ext>
                  </a:extLst>
                </a:gridCol>
                <a:gridCol w="2668155">
                  <a:extLst>
                    <a:ext uri="{9D8B030D-6E8A-4147-A177-3AD203B41FA5}">
                      <a16:colId xmlns:a16="http://schemas.microsoft.com/office/drawing/2014/main" val="3818415271"/>
                    </a:ext>
                  </a:extLst>
                </a:gridCol>
                <a:gridCol w="2668155">
                  <a:extLst>
                    <a:ext uri="{9D8B030D-6E8A-4147-A177-3AD203B41FA5}">
                      <a16:colId xmlns:a16="http://schemas.microsoft.com/office/drawing/2014/main"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655783"/>
                  </a:ext>
                </a:extLst>
              </a:tr>
            </a:tbl>
          </a:graphicData>
        </a:graphic>
      </p:graphicFrame>
      <p:sp>
        <p:nvSpPr>
          <p:cNvPr id="18" name="Rectangle 17"/>
          <p:cNvSpPr/>
          <p:nvPr/>
        </p:nvSpPr>
        <p:spPr>
          <a:xfrm>
            <a:off x="476159" y="1567264"/>
            <a:ext cx="81067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256400761"/>
              </p:ext>
            </p:extLst>
          </p:nvPr>
        </p:nvGraphicFramePr>
        <p:xfrm>
          <a:off x="391389" y="716395"/>
          <a:ext cx="6102930" cy="30083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val="2876165565"/>
                    </a:ext>
                  </a:extLst>
                </a:gridCol>
                <a:gridCol w="2098964">
                  <a:extLst>
                    <a:ext uri="{9D8B030D-6E8A-4147-A177-3AD203B41FA5}">
                      <a16:colId xmlns:a16="http://schemas.microsoft.com/office/drawing/2014/main" val="3818415271"/>
                    </a:ext>
                  </a:extLst>
                </a:gridCol>
                <a:gridCol w="2265219">
                  <a:extLst>
                    <a:ext uri="{9D8B030D-6E8A-4147-A177-3AD203B41FA5}">
                      <a16:colId xmlns:a16="http://schemas.microsoft.com/office/drawing/2014/main"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id="{069AB095-F8D2-4BC8-A6FB-89AEAB009398}"/>
              </a:ext>
            </a:extLst>
          </p:cNvPr>
          <p:cNvSpPr txBox="1"/>
          <p:nvPr/>
        </p:nvSpPr>
        <p:spPr>
          <a:xfrm>
            <a:off x="4114800" y="171450"/>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8" name="Rectangle 7"/>
          <p:cNvSpPr/>
          <p:nvPr/>
        </p:nvSpPr>
        <p:spPr>
          <a:xfrm>
            <a:off x="545824" y="884414"/>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5AF50A4A-133A-B6DF-2E3E-0544609854EA}"/>
              </a:ext>
            </a:extLst>
          </p:cNvPr>
          <p:cNvSpPr/>
          <p:nvPr/>
        </p:nvSpPr>
        <p:spPr>
          <a:xfrm>
            <a:off x="3766219" y="3745923"/>
            <a:ext cx="1527577" cy="1518838"/>
          </a:xfrm>
          <a:custGeom>
            <a:avLst/>
            <a:gdLst/>
            <a:ahLst/>
            <a:cxnLst/>
            <a:rect l="l" t="t" r="r" b="b"/>
            <a:pathLst>
              <a:path w="3914204" h="4114800">
                <a:moveTo>
                  <a:pt x="0" y="0"/>
                </a:moveTo>
                <a:lnTo>
                  <a:pt x="3914203" y="0"/>
                </a:lnTo>
                <a:lnTo>
                  <a:pt x="3914203" y="4114800"/>
                </a:lnTo>
                <a:lnTo>
                  <a:pt x="0" y="4114800"/>
                </a:lnTo>
                <a:lnTo>
                  <a:pt x="0" y="0"/>
                </a:lnTo>
                <a:close/>
              </a:path>
            </a:pathLst>
          </a:custGeom>
          <a:blipFill>
            <a:blip r:embed="rId3"/>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4149823543"/>
              </p:ext>
            </p:extLst>
          </p:nvPr>
        </p:nvGraphicFramePr>
        <p:xfrm>
          <a:off x="4540250" y="290079"/>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68655651"/>
              </p:ext>
            </p:extLst>
          </p:nvPr>
        </p:nvGraphicFramePr>
        <p:xfrm>
          <a:off x="498186" y="290079"/>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5" name="Rectangle 4"/>
          <p:cNvSpPr/>
          <p:nvPr/>
        </p:nvSpPr>
        <p:spPr>
          <a:xfrm>
            <a:off x="498185" y="2383430"/>
            <a:ext cx="8229889"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vi-VN" sz="2400" dirty="0">
                <a:solidFill>
                  <a:schemeClr val="tx1"/>
                </a:solidFill>
                <a:latin typeface="+mj-lt"/>
              </a:rPr>
              <a:t>a- 1, 2 vì viết bằng chữ Hán cần phải phiên âm sang chữ quốc ngữ để hiểu từ đó và dịch nghĩa sang tiếng Việt để hiểu bài thơ</a:t>
            </a:r>
          </a:p>
          <a:p>
            <a:pPr algn="just" latinLnBrk="0"/>
            <a:r>
              <a:rPr lang="vi-VN" sz="2400" dirty="0">
                <a:solidFill>
                  <a:schemeClr val="tx1"/>
                </a:solidFill>
                <a:latin typeface="+mj-lt"/>
              </a:rPr>
              <a:t>b- 3 vì chữ Nôm chỉ cần được chuyển sang chữ quốc ngữ để hiểu</a:t>
            </a:r>
          </a:p>
        </p:txBody>
      </p:sp>
      <p:cxnSp>
        <p:nvCxnSpPr>
          <p:cNvPr id="6" name="Straight Arrow Connector 5"/>
          <p:cNvCxnSpPr/>
          <p:nvPr/>
        </p:nvCxnSpPr>
        <p:spPr>
          <a:xfrm>
            <a:off x="3667991" y="904009"/>
            <a:ext cx="872259" cy="7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67991" y="904009"/>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67991" y="1714500"/>
            <a:ext cx="872259" cy="245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705583"/>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62080"/>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1469697628"/>
              </p:ext>
            </p:extLst>
          </p:nvPr>
        </p:nvGraphicFramePr>
        <p:xfrm>
          <a:off x="600439" y="1322352"/>
          <a:ext cx="7543800" cy="3108960"/>
        </p:xfrm>
        <a:graphic>
          <a:graphicData uri="http://schemas.openxmlformats.org/drawingml/2006/table">
            <a:tbl>
              <a:tblPr firstRow="1" bandRow="1">
                <a:tableStyleId>{3DCDA487-4273-467D-A875-C8748591B622}</a:tableStyleId>
              </a:tblPr>
              <a:tblGrid>
                <a:gridCol w="4343401">
                  <a:extLst>
                    <a:ext uri="{9D8B030D-6E8A-4147-A177-3AD203B41FA5}">
                      <a16:colId xmlns:a16="http://schemas.microsoft.com/office/drawing/2014/main" val="3949594647"/>
                    </a:ext>
                  </a:extLst>
                </a:gridCol>
                <a:gridCol w="3200399">
                  <a:extLst>
                    <a:ext uri="{9D8B030D-6E8A-4147-A177-3AD203B41FA5}">
                      <a16:colId xmlns:a16="http://schemas.microsoft.com/office/drawing/2014/main" val="375696544"/>
                    </a:ext>
                  </a:extLst>
                </a:gridCol>
              </a:tblGrid>
              <a:tr h="37084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296251236"/>
                  </a:ext>
                </a:extLst>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0129109"/>
                  </a:ext>
                </a:extLst>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2324379"/>
                  </a:ext>
                </a:extLst>
              </a:tr>
              <a:tr h="37084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7849136"/>
                  </a:ext>
                </a:extLst>
              </a:tr>
            </a:tbl>
          </a:graphicData>
        </a:graphic>
      </p:graphicFrame>
      <p:sp>
        <p:nvSpPr>
          <p:cNvPr id="5" name="Freeform 5">
            <a:extLst>
              <a:ext uri="{FF2B5EF4-FFF2-40B4-BE49-F238E27FC236}">
                <a16:creationId xmlns:a16="http://schemas.microsoft.com/office/drawing/2014/main" id="{08A938D6-2131-538E-9189-884243561CF5}"/>
              </a:ext>
            </a:extLst>
          </p:cNvPr>
          <p:cNvSpPr/>
          <p:nvPr/>
        </p:nvSpPr>
        <p:spPr>
          <a:xfrm>
            <a:off x="7003473" y="3034145"/>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4940105" y="1794816"/>
            <a:ext cx="3264035" cy="400110"/>
          </a:xfrm>
          <a:prstGeom prst="rect">
            <a:avLst/>
          </a:prstGeom>
        </p:spPr>
        <p:txBody>
          <a:bodyPr wrap="none">
            <a:spAutoFit/>
          </a:bodyPr>
          <a:lstStyle/>
          <a:p>
            <a:pPr>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r, d.</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009636" y="2817486"/>
            <a:ext cx="3134603" cy="70788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/i:/</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003304" y="3778287"/>
            <a:ext cx="1936749" cy="400110"/>
          </a:xfrm>
          <a:prstGeom prst="rect">
            <a:avLst/>
          </a:prstGeom>
        </p:spPr>
        <p:txBody>
          <a:bodyPr wrap="none">
            <a:spAutoFit/>
          </a:bodyPr>
          <a:lstStyle/>
          <a:p>
            <a:pPr algn="just"/>
            <a:r>
              <a:rPr lang="en-US" sz="2000" b="1" dirty="0">
                <a:latin typeface="Times New Roman" panose="02020603050405020304" pitchFamily="18" charset="0"/>
                <a:cs typeface="Times New Roman" panose="02020603050405020304" pitchFamily="18" charset="0"/>
              </a:rPr>
              <a:t>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64" y="2290287"/>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85"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86"/>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66"/>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6"/>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60170" y="3284662"/>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59" y="4132577"/>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0"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52" action="ppaction://hlinksldjump"/>
          </p:cNvPr>
          <p:cNvSpPr/>
          <p:nvPr/>
        </p:nvSpPr>
        <p:spPr>
          <a:xfrm>
            <a:off x="7645400" y="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MỚI</a:t>
            </a:r>
          </a:p>
        </p:txBody>
      </p:sp>
    </p:spTree>
    <p:extLst>
      <p:ext uri="{BB962C8B-B14F-4D97-AF65-F5344CB8AC3E}">
        <p14:creationId xmlns:p14="http://schemas.microsoft.com/office/powerpoint/2010/main" val="22334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VĂN</a:t>
              </a:r>
              <a:r>
                <a:rPr kumimoji="0" lang="en-US" sz="3600" b="1" i="0" u="none" strike="noStrike" kern="1200" cap="none" spc="0" normalizeH="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HAY – CHỮ TỐT</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70164" y="1199655"/>
            <a:ext cx="8614063" cy="4093428"/>
          </a:xfrm>
          <a:prstGeom prst="rect">
            <a:avLst/>
          </a:prstGeom>
        </p:spPr>
        <p:txBody>
          <a:bodyPr wrap="square">
            <a:spAutoFit/>
          </a:bodyPr>
          <a:lstStyle/>
          <a:p>
            <a:pPr algn="just" latinLnBrk="0"/>
            <a:r>
              <a:rPr lang="en-US" sz="2000" dirty="0">
                <a:solidFill>
                  <a:schemeClr val="tx1"/>
                </a:solidFill>
                <a:latin typeface="+mj-lt"/>
              </a:rPr>
              <a:t>        </a:t>
            </a:r>
            <a:r>
              <a:rPr lang="vi-VN" sz="2000" dirty="0">
                <a:solidFill>
                  <a:schemeClr val="tx1"/>
                </a:solidFill>
                <a:latin typeface="+mj-lt"/>
              </a:rPr>
              <a:t>Chữ Quốc ngữ là danh từ chung, chỉ cho các thứ chữ của một nước, chẳng hạn như chữ Nôm cũng là chữ Quốc ngữ của nước ta trong một thời kỳ, nên danh từ chữ Quốc ngữ để chỉ cho chữ viết chúng ta dùng ngày nay. Chữ này thoạt đầu do những vị giáo sĩ Tây phương truyền đạo tại Việt Nam, họ mượn mẫu tự La Tinh, ghép lại để ghi âm địa danh và các nhân vật địa phương, từ đó nó đã trải qua các thời kỳ hình thành cho đến ngày nay. Khác với nhiều hệ thống ngôn ngữ trên thế giới, với 29 âm trong đó có 11 nguyên âm, 1 bán nguyên âm, 17 phụ âm và 5 thanh điệu (sắc, huyền, hỏi, ngã, nặng) đã làm cho tiếng Việt trầm bổng linh hoạt với giai điệu và tiết tấu sinh động đầy nhạc tính. So với chữ Hán và chữ Nôm là kiểu chữ tượng hình, chữ Việt theo hệ chữ latinh rất phù hợp trong việc viết các tên nước ngoài, các thuật ngữ khoa học…</a:t>
            </a:r>
          </a:p>
          <a:p>
            <a:r>
              <a:rPr lang="vi-VN" sz="2000" dirty="0">
                <a:solidFill>
                  <a:schemeClr val="tx1"/>
                </a:solidFill>
                <a:latin typeface="+mj-lt"/>
              </a:rPr>
              <a:t/>
            </a:r>
            <a:br>
              <a:rPr lang="vi-VN" sz="2000" dirty="0">
                <a:solidFill>
                  <a:schemeClr val="tx1"/>
                </a:solidFill>
                <a:latin typeface="+mj-lt"/>
              </a:rPr>
            </a:br>
            <a:endParaRPr lang="en-US" sz="2000" dirty="0">
              <a:solidFill>
                <a:schemeClr val="tx1"/>
              </a:solidFill>
              <a:latin typeface="+mj-lt"/>
            </a:endParaRP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20266"/>
            <a:ext cx="5549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giống</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Quốc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609946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199" y="2510099"/>
            <a:ext cx="6026727" cy="1200329"/>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3499"/>
            <a:ext cx="3048000" cy="2100001"/>
          </a:xfrm>
          <a:prstGeom prst="rect">
            <a:avLst/>
          </a:prstGeom>
        </p:spPr>
      </p:pic>
    </p:spTree>
    <p:extLst>
      <p:ext uri="{BB962C8B-B14F-4D97-AF65-F5344CB8AC3E}">
        <p14:creationId xmlns:p14="http://schemas.microsoft.com/office/powerpoint/2010/main" val="12915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12899" y="93936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solidFill>
                  <a:prstClr val="black"/>
                </a:solidFill>
                <a:latin typeface="Times New Roman" pitchFamily="18" charset="0"/>
                <a:ea typeface="+mn-ea"/>
                <a:cs typeface="Times New Roman" pitchFamily="18" charset="0"/>
              </a:rPr>
              <a:t>Ữ/Q/C/U/Ố/G/N…..</a:t>
            </a:r>
            <a:r>
              <a:rPr kumimoji="0" lang="en-US" sz="2800" b="0" i="0" u="none" strike="noStrike" kern="1200" cap="none" spc="0" normalizeH="0" baseline="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sắp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xếp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sau</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thành</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nghĩa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prstClr val="black"/>
                </a:solidFill>
                <a:latin typeface="Times New Roman" pitchFamily="18" charset="0"/>
                <a:ea typeface="+mn-ea"/>
                <a:cs typeface="Times New Roman" pitchFamily="18" charset="0"/>
              </a:rPr>
              <a:t>QUỐC NGỮ</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F0030F2B-8DD8-5233-F181-F764115A5D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89948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Hãy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trình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bày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hoàn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cảnh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ra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đời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199" y="2419349"/>
            <a:ext cx="6089073" cy="17681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89200" y="2510101"/>
            <a:ext cx="5597070" cy="1569660"/>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37551"/>
            <a:ext cx="2794000" cy="19250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2EE40A99-F617-441B-DB5C-DC8347A193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51439"/>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prstClr val="black"/>
                </a:solidFill>
                <a:latin typeface="Times New Roman" pitchFamily="18" charset="0"/>
                <a:ea typeface="+mn-ea"/>
                <a:cs typeface="Times New Roman" pitchFamily="18" charset="0"/>
              </a:rPr>
              <a:t>Ư</a:t>
            </a:r>
            <a:r>
              <a:rPr lang="en-US" sz="2800" kern="1200" dirty="0">
                <a:solidFill>
                  <a:prstClr val="black"/>
                </a:solidFill>
                <a:latin typeface="Times New Roman" pitchFamily="18" charset="0"/>
                <a:ea typeface="+mn-ea"/>
                <a:cs typeface="Times New Roman" pitchFamily="18" charset="0"/>
              </a:rPr>
              <a:t>u </a:t>
            </a:r>
            <a:r>
              <a:rPr lang="en-US" sz="2800" kern="1200" dirty="0" err="1">
                <a:solidFill>
                  <a:prstClr val="black"/>
                </a:solidFill>
                <a:latin typeface="Times New Roman" pitchFamily="18" charset="0"/>
                <a:ea typeface="+mn-ea"/>
                <a:cs typeface="Times New Roman" pitchFamily="18" charset="0"/>
              </a:rPr>
              <a:t>điểm</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nổi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bật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nhất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là</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gì</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Đơn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giản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dễ</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học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90051"/>
            <a:ext cx="2717800" cy="18725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8D65A3A5-023F-2E1D-325F-24831ED9B2B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74073" y="331570"/>
            <a:ext cx="6788727" cy="155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74073" y="377845"/>
            <a:ext cx="6639791" cy="1569660"/>
          </a:xfrm>
          <a:prstGeom prst="rect">
            <a:avLst/>
          </a:prstGeom>
          <a:noFill/>
        </p:spPr>
        <p:txBody>
          <a:bodyPr wrap="square" rtlCol="0">
            <a:spAutoFit/>
          </a:bodyPr>
          <a:lstStyle/>
          <a:p>
            <a:pPr algn="ctr">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anh nha ở Việt Nam vào khoảng từ thế kỉ VIII đến thế kỉ IX, hình thành và hoàn thiện vào khoảng từ cuối thế kỉ X đến thế kỉ XII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394D14F7-8F5D-AF2A-240C-EA8F3B16FFC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1024176"/>
            <a:ext cx="5549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lớn</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18113" y="2651551"/>
            <a:ext cx="5060373" cy="830997"/>
          </a:xfrm>
          <a:prstGeom prst="rect">
            <a:avLst/>
          </a:prstGeom>
          <a:noFill/>
        </p:spPr>
        <p:txBody>
          <a:bodyPr wrap="square" rtlCol="0">
            <a:spAutoFit/>
          </a:bodyPr>
          <a:lstStyle/>
          <a:p>
            <a:pPr algn="just">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590B4B01-6362-59D9-7C3C-1C13AEEBC99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578887"/>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769715"/>
          </a:xfrm>
          <a:prstGeom prst="rect">
            <a:avLst/>
          </a:prstGeom>
        </p:spPr>
        <p:txBody>
          <a:bodyPr wrap="square" lIns="0" tIns="0" rIns="0" bIns="0" rtlCol="0" anchor="t">
            <a:spAutoFit/>
          </a:bodyPr>
          <a:lstStyle/>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Bài</a:t>
            </a:r>
            <a:r>
              <a:rPr lang="en-US" sz="3574" kern="1200" dirty="0">
                <a:solidFill>
                  <a:srgbClr val="AE661E"/>
                </a:solidFill>
                <a:latin typeface="#9Slide07 SVNGuerrilla" panose="00000500000000000000" pitchFamily="2" charset="0"/>
                <a:ea typeface="+mn-ea"/>
                <a:cs typeface="+mn-cs"/>
              </a:rPr>
              <a:t> 1: </a:t>
            </a:r>
          </a:p>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và</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song </a:t>
            </a:r>
            <a:r>
              <a:rPr lang="en-US" sz="3574" kern="1200" dirty="0" err="1">
                <a:solidFill>
                  <a:srgbClr val="AE661E"/>
                </a:solidFill>
                <a:latin typeface="#9Slide07 SVNGuerrilla" panose="00000500000000000000" pitchFamily="2" charset="0"/>
                <a:ea typeface="+mn-ea"/>
                <a:cs typeface="+mn-cs"/>
              </a:rPr>
              <a:t>thất</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lục</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bát</a:t>
            </a:r>
            <a:endParaRPr lang="en-US" sz="3600"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1430813" y="2739972"/>
            <a:ext cx="6282374" cy="1231106"/>
          </a:xfrm>
          <a:prstGeom prst="rect">
            <a:avLst/>
          </a:prstGeom>
        </p:spPr>
        <p:txBody>
          <a:bodyPr wrap="square" lIns="0" tIns="0" rIns="0" bIns="0" rtlCol="0" anchor="t">
            <a:spAutoFit/>
          </a:bodyPr>
          <a:lstStyle/>
          <a:p>
            <a:pPr algn="ctr" defTabSz="457200">
              <a:buClrTx/>
            </a:pPr>
            <a:r>
              <a:rPr lang="en-US" sz="4000" kern="1200" spc="70" dirty="0" err="1" smtClean="0">
                <a:solidFill>
                  <a:srgbClr val="EEECE1">
                    <a:lumMod val="10000"/>
                  </a:srgbClr>
                </a:solidFill>
                <a:latin typeface="#9Slide07 SVNBango" panose="02000000000000000000" pitchFamily="2" charset="0"/>
                <a:ea typeface="+mn-ea"/>
                <a:cs typeface="+mn-cs"/>
              </a:rPr>
              <a:t>Tiết</a:t>
            </a:r>
            <a:r>
              <a:rPr lang="en-US" sz="4000" kern="1200" spc="70" dirty="0" smtClean="0">
                <a:solidFill>
                  <a:srgbClr val="EEECE1">
                    <a:lumMod val="10000"/>
                  </a:srgbClr>
                </a:solidFill>
                <a:latin typeface="#9Slide07 SVNBango" panose="02000000000000000000" pitchFamily="2" charset="0"/>
                <a:ea typeface="+mn-ea"/>
                <a:cs typeface="+mn-cs"/>
              </a:rPr>
              <a:t> 6 : </a:t>
            </a:r>
            <a:r>
              <a:rPr lang="en-US" sz="4000" kern="1200" spc="70" dirty="0" err="1" smtClean="0">
                <a:solidFill>
                  <a:srgbClr val="EEECE1">
                    <a:lumMod val="10000"/>
                  </a:srgbClr>
                </a:solidFill>
                <a:latin typeface="#9Slide07 SVNBango" panose="02000000000000000000" pitchFamily="2" charset="0"/>
                <a:ea typeface="+mn-ea"/>
                <a:cs typeface="+mn-cs"/>
              </a:rPr>
              <a:t>Thực</a:t>
            </a:r>
            <a:r>
              <a:rPr lang="en-US" sz="4000" kern="1200" spc="70" dirty="0" smtClean="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hành</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tiếng</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Việt</a:t>
            </a:r>
            <a:endParaRPr lang="en-US" sz="4000" kern="1200" spc="70" dirty="0">
              <a:solidFill>
                <a:srgbClr val="EEECE1">
                  <a:lumMod val="10000"/>
                </a:srgbClr>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TotalTime>
  <Words>1607</Words>
  <Application>Microsoft Office PowerPoint</Application>
  <PresentationFormat>On-screen Show (16:9)</PresentationFormat>
  <Paragraphs>117</Paragraphs>
  <Slides>21</Slides>
  <Notes>21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21</vt:i4>
      </vt:variant>
    </vt:vector>
  </HeadingPairs>
  <TitlesOfParts>
    <vt:vector size="40" baseType="lpstr">
      <vt:lpstr>Calibri</vt:lpstr>
      <vt:lpstr>Wingdings</vt:lpstr>
      <vt:lpstr>#9Slide04 Vollkorn Bold</vt:lpstr>
      <vt:lpstr>黑体</vt:lpstr>
      <vt:lpstr>Arial</vt:lpstr>
      <vt:lpstr>Times New Roman</vt:lpstr>
      <vt:lpstr>#9Slide07 SVNGuerrilla</vt:lpstr>
      <vt:lpstr>宋体</vt:lpstr>
      <vt:lpstr>#9Slide07 IcielSoup of Justice</vt:lpstr>
      <vt:lpstr>Segoe UI Semibold</vt:lpstr>
      <vt:lpstr>#9Slide07 SVNBango</vt:lpstr>
      <vt:lpstr>#9Slide05 Pattaya</vt:lpstr>
      <vt:lpstr>Office Theme</vt:lpstr>
      <vt:lpstr>5_Office Theme</vt:lpstr>
      <vt:lpstr>4_Office Theme</vt:lpstr>
      <vt:lpstr>3_Office Theme</vt:lpstr>
      <vt:lpstr>2_Office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dc:creator>
  <cp:lastModifiedBy>Admin</cp:lastModifiedBy>
  <cp:revision>82</cp:revision>
  <dcterms:modified xsi:type="dcterms:W3CDTF">2024-09-02T04:20:56Z</dcterms:modified>
</cp:coreProperties>
</file>