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2" r:id="rId3"/>
    <p:sldId id="257" r:id="rId4"/>
    <p:sldId id="310" r:id="rId5"/>
    <p:sldId id="273" r:id="rId6"/>
    <p:sldId id="290" r:id="rId7"/>
    <p:sldId id="279" r:id="rId8"/>
    <p:sldId id="311" r:id="rId9"/>
    <p:sldId id="294" r:id="rId10"/>
    <p:sldId id="313" r:id="rId11"/>
    <p:sldId id="312" r:id="rId12"/>
    <p:sldId id="297" r:id="rId13"/>
    <p:sldId id="314" r:id="rId14"/>
    <p:sldId id="299" r:id="rId15"/>
    <p:sldId id="315" r:id="rId16"/>
    <p:sldId id="316" r:id="rId17"/>
    <p:sldId id="307" r:id="rId18"/>
  </p:sldIdLst>
  <p:sldSz cx="12192000" cy="6858000"/>
  <p:notesSz cx="6858000" cy="9144000"/>
  <p:custDataLst>
    <p:tags r:id="rId2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p:scale>
          <a:sx n="81" d="100"/>
          <a:sy n="81" d="100"/>
        </p:scale>
        <p:origin x="-28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3C526-6849-46B0-BCA8-459727F100A8}" type="datetimeFigureOut">
              <a:rPr lang="en-US" smtClean="0"/>
              <a:pPr/>
              <a:t>10/1/2024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9CE33-A778-4794-A214-DD31706F8D0A}" type="slidenum">
              <a:rPr lang="en-US" smtClean="0"/>
              <a:pPr/>
              <a:t>‹#›</a:t>
            </a:fld>
            <a:endParaRPr lang="en-US"/>
          </a:p>
        </p:txBody>
      </p:sp>
    </p:spTree>
    <p:extLst>
      <p:ext uri="{BB962C8B-B14F-4D97-AF65-F5344CB8AC3E}">
        <p14:creationId xmlns:p14="http://schemas.microsoft.com/office/powerpoint/2010/main" val="352009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B27840DC-3457-4696-AE91-7B14EA305771}"/>
              </a:ext>
            </a:extLst>
          </p:cNvPr>
          <p:cNvSpPr>
            <a:spLocks noGrp="1"/>
          </p:cNvSpPr>
          <p:nvPr>
            <p:ph type="dt" sz="half" idx="10"/>
          </p:nvPr>
        </p:nvSpPr>
        <p:spPr/>
        <p:txBody>
          <a:bodyPr/>
          <a:lstStyle/>
          <a:p>
            <a:fld id="{9A958F40-FE36-4A85-B61D-4FE3EDEC4AFF}" type="datetimeFigureOut">
              <a:rPr lang="vi-VN" smtClean="0"/>
              <a:pPr/>
              <a:t>01/10/2024</a:t>
            </a:fld>
            <a:endParaRPr lang="vi-VN"/>
          </a:p>
        </p:txBody>
      </p:sp>
      <p:sp>
        <p:nvSpPr>
          <p:cNvPr id="5" name="Footer Placeholder 4">
            <a:extLst>
              <a:ext uri="{FF2B5EF4-FFF2-40B4-BE49-F238E27FC236}">
                <a16:creationId xmlns="" xmlns:a16="http://schemas.microsoft.com/office/drawing/2014/main"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471A7352-19B5-4CE2-A755-93DC277CF373}"/>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339C3B2-305C-44C9-9F4D-FD2A90E7CA0B}"/>
              </a:ext>
            </a:extLst>
          </p:cNvPr>
          <p:cNvSpPr>
            <a:spLocks noGrp="1"/>
          </p:cNvSpPr>
          <p:nvPr>
            <p:ph type="dt" sz="half" idx="10"/>
          </p:nvPr>
        </p:nvSpPr>
        <p:spPr/>
        <p:txBody>
          <a:bodyPr/>
          <a:lstStyle/>
          <a:p>
            <a:fld id="{9A958F40-FE36-4A85-B61D-4FE3EDEC4AFF}" type="datetimeFigureOut">
              <a:rPr lang="vi-VN" smtClean="0"/>
              <a:pPr/>
              <a:t>01/10/2024</a:t>
            </a:fld>
            <a:endParaRPr lang="vi-VN"/>
          </a:p>
        </p:txBody>
      </p:sp>
      <p:sp>
        <p:nvSpPr>
          <p:cNvPr id="5" name="Footer Placeholder 4">
            <a:extLst>
              <a:ext uri="{FF2B5EF4-FFF2-40B4-BE49-F238E27FC236}">
                <a16:creationId xmlns="" xmlns:a16="http://schemas.microsoft.com/office/drawing/2014/main"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4996B1D-24B3-41ED-9453-C88B563D717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0B350E3-8229-41A4-8858-A37E7CFCE761}"/>
              </a:ext>
            </a:extLst>
          </p:cNvPr>
          <p:cNvSpPr>
            <a:spLocks noGrp="1"/>
          </p:cNvSpPr>
          <p:nvPr>
            <p:ph type="dt" sz="half" idx="10"/>
          </p:nvPr>
        </p:nvSpPr>
        <p:spPr/>
        <p:txBody>
          <a:bodyPr/>
          <a:lstStyle/>
          <a:p>
            <a:fld id="{9A958F40-FE36-4A85-B61D-4FE3EDEC4AFF}" type="datetimeFigureOut">
              <a:rPr lang="vi-VN" smtClean="0"/>
              <a:pPr/>
              <a:t>01/10/2024</a:t>
            </a:fld>
            <a:endParaRPr lang="vi-VN"/>
          </a:p>
        </p:txBody>
      </p:sp>
      <p:sp>
        <p:nvSpPr>
          <p:cNvPr id="5" name="Footer Placeholder 4">
            <a:extLst>
              <a:ext uri="{FF2B5EF4-FFF2-40B4-BE49-F238E27FC236}">
                <a16:creationId xmlns="" xmlns:a16="http://schemas.microsoft.com/office/drawing/2014/main"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7208A7C0-F09E-4F84-9D77-1235EC715EB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0E402AB-3A6D-4EDD-BC5C-EADD64EDC6FE}"/>
              </a:ext>
            </a:extLst>
          </p:cNvPr>
          <p:cNvSpPr>
            <a:spLocks noGrp="1"/>
          </p:cNvSpPr>
          <p:nvPr>
            <p:ph type="dt" sz="half" idx="10"/>
          </p:nvPr>
        </p:nvSpPr>
        <p:spPr/>
        <p:txBody>
          <a:bodyPr/>
          <a:lstStyle/>
          <a:p>
            <a:fld id="{9A958F40-FE36-4A85-B61D-4FE3EDEC4AFF}" type="datetimeFigureOut">
              <a:rPr lang="vi-VN" smtClean="0"/>
              <a:pPr/>
              <a:t>01/10/2024</a:t>
            </a:fld>
            <a:endParaRPr lang="vi-VN"/>
          </a:p>
        </p:txBody>
      </p:sp>
      <p:sp>
        <p:nvSpPr>
          <p:cNvPr id="5" name="Footer Placeholder 4">
            <a:extLst>
              <a:ext uri="{FF2B5EF4-FFF2-40B4-BE49-F238E27FC236}">
                <a16:creationId xmlns="" xmlns:a16="http://schemas.microsoft.com/office/drawing/2014/main"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BC7B814D-BB37-4D29-A72A-3200A6BD58E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4EFE7C0-05BC-4A1D-90A4-A5AC1CBEC9CC}"/>
              </a:ext>
            </a:extLst>
          </p:cNvPr>
          <p:cNvSpPr>
            <a:spLocks noGrp="1"/>
          </p:cNvSpPr>
          <p:nvPr>
            <p:ph type="dt" sz="half" idx="10"/>
          </p:nvPr>
        </p:nvSpPr>
        <p:spPr/>
        <p:txBody>
          <a:bodyPr/>
          <a:lstStyle/>
          <a:p>
            <a:fld id="{9A958F40-FE36-4A85-B61D-4FE3EDEC4AFF}" type="datetimeFigureOut">
              <a:rPr lang="vi-VN" smtClean="0"/>
              <a:pPr/>
              <a:t>01/10/2024</a:t>
            </a:fld>
            <a:endParaRPr lang="vi-VN"/>
          </a:p>
        </p:txBody>
      </p:sp>
      <p:sp>
        <p:nvSpPr>
          <p:cNvPr id="5" name="Footer Placeholder 4">
            <a:extLst>
              <a:ext uri="{FF2B5EF4-FFF2-40B4-BE49-F238E27FC236}">
                <a16:creationId xmlns="" xmlns:a16="http://schemas.microsoft.com/office/drawing/2014/main"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FDEF08A0-4166-4675-9DEA-812D0619F029}"/>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F93918EC-0858-46EB-AD26-C1DCA570C4FD}"/>
              </a:ext>
            </a:extLst>
          </p:cNvPr>
          <p:cNvSpPr>
            <a:spLocks noGrp="1"/>
          </p:cNvSpPr>
          <p:nvPr>
            <p:ph type="dt" sz="half" idx="10"/>
          </p:nvPr>
        </p:nvSpPr>
        <p:spPr/>
        <p:txBody>
          <a:bodyPr/>
          <a:lstStyle/>
          <a:p>
            <a:fld id="{9A958F40-FE36-4A85-B61D-4FE3EDEC4AFF}" type="datetimeFigureOut">
              <a:rPr lang="vi-VN" smtClean="0"/>
              <a:pPr/>
              <a:t>01/10/2024</a:t>
            </a:fld>
            <a:endParaRPr lang="vi-VN"/>
          </a:p>
        </p:txBody>
      </p:sp>
      <p:sp>
        <p:nvSpPr>
          <p:cNvPr id="6" name="Footer Placeholder 5">
            <a:extLst>
              <a:ext uri="{FF2B5EF4-FFF2-40B4-BE49-F238E27FC236}">
                <a16:creationId xmlns="" xmlns:a16="http://schemas.microsoft.com/office/drawing/2014/main"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93D85E3F-515A-4374-976B-ECBAE5E2798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3A9BF86A-428A-459D-9CCE-D2B5B8A88776}"/>
              </a:ext>
            </a:extLst>
          </p:cNvPr>
          <p:cNvSpPr>
            <a:spLocks noGrp="1"/>
          </p:cNvSpPr>
          <p:nvPr>
            <p:ph type="dt" sz="half" idx="10"/>
          </p:nvPr>
        </p:nvSpPr>
        <p:spPr/>
        <p:txBody>
          <a:bodyPr/>
          <a:lstStyle/>
          <a:p>
            <a:fld id="{9A958F40-FE36-4A85-B61D-4FE3EDEC4AFF}" type="datetimeFigureOut">
              <a:rPr lang="vi-VN" smtClean="0"/>
              <a:pPr/>
              <a:t>01/10/2024</a:t>
            </a:fld>
            <a:endParaRPr lang="vi-VN"/>
          </a:p>
        </p:txBody>
      </p:sp>
      <p:sp>
        <p:nvSpPr>
          <p:cNvPr id="8" name="Footer Placeholder 7">
            <a:extLst>
              <a:ext uri="{FF2B5EF4-FFF2-40B4-BE49-F238E27FC236}">
                <a16:creationId xmlns="" xmlns:a16="http://schemas.microsoft.com/office/drawing/2014/main"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960B3297-2BBA-47BB-B072-D84976DE14CD}"/>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CF570504-BBE9-491A-9DE5-298BE6B0E653}"/>
              </a:ext>
            </a:extLst>
          </p:cNvPr>
          <p:cNvSpPr>
            <a:spLocks noGrp="1"/>
          </p:cNvSpPr>
          <p:nvPr>
            <p:ph type="dt" sz="half" idx="10"/>
          </p:nvPr>
        </p:nvSpPr>
        <p:spPr/>
        <p:txBody>
          <a:bodyPr/>
          <a:lstStyle/>
          <a:p>
            <a:fld id="{9A958F40-FE36-4A85-B61D-4FE3EDEC4AFF}" type="datetimeFigureOut">
              <a:rPr lang="vi-VN" smtClean="0"/>
              <a:pPr/>
              <a:t>01/10/2024</a:t>
            </a:fld>
            <a:endParaRPr lang="vi-VN"/>
          </a:p>
        </p:txBody>
      </p:sp>
      <p:sp>
        <p:nvSpPr>
          <p:cNvPr id="4" name="Footer Placeholder 3">
            <a:extLst>
              <a:ext uri="{FF2B5EF4-FFF2-40B4-BE49-F238E27FC236}">
                <a16:creationId xmlns="" xmlns:a16="http://schemas.microsoft.com/office/drawing/2014/main"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06727908-0B26-4E16-90FA-9375A6FAC152}"/>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BD1598-66AA-487E-ADBC-21EE7B10577F}"/>
              </a:ext>
            </a:extLst>
          </p:cNvPr>
          <p:cNvSpPr>
            <a:spLocks noGrp="1"/>
          </p:cNvSpPr>
          <p:nvPr>
            <p:ph type="dt" sz="half" idx="10"/>
          </p:nvPr>
        </p:nvSpPr>
        <p:spPr/>
        <p:txBody>
          <a:bodyPr/>
          <a:lstStyle/>
          <a:p>
            <a:fld id="{9A958F40-FE36-4A85-B61D-4FE3EDEC4AFF}" type="datetimeFigureOut">
              <a:rPr lang="vi-VN" smtClean="0"/>
              <a:pPr/>
              <a:t>01/10/2024</a:t>
            </a:fld>
            <a:endParaRPr lang="vi-VN"/>
          </a:p>
        </p:txBody>
      </p:sp>
      <p:sp>
        <p:nvSpPr>
          <p:cNvPr id="3" name="Footer Placeholder 2">
            <a:extLst>
              <a:ext uri="{FF2B5EF4-FFF2-40B4-BE49-F238E27FC236}">
                <a16:creationId xmlns="" xmlns:a16="http://schemas.microsoft.com/office/drawing/2014/main"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B7FC5FBF-4265-4102-8BCD-8061B07F0DC4}"/>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5B9D228-3DB8-4D38-A610-75A0834A6842}"/>
              </a:ext>
            </a:extLst>
          </p:cNvPr>
          <p:cNvSpPr>
            <a:spLocks noGrp="1"/>
          </p:cNvSpPr>
          <p:nvPr>
            <p:ph type="dt" sz="half" idx="10"/>
          </p:nvPr>
        </p:nvSpPr>
        <p:spPr/>
        <p:txBody>
          <a:bodyPr/>
          <a:lstStyle/>
          <a:p>
            <a:fld id="{9A958F40-FE36-4A85-B61D-4FE3EDEC4AFF}" type="datetimeFigureOut">
              <a:rPr lang="vi-VN" smtClean="0"/>
              <a:pPr/>
              <a:t>01/10/2024</a:t>
            </a:fld>
            <a:endParaRPr lang="vi-VN"/>
          </a:p>
        </p:txBody>
      </p:sp>
      <p:sp>
        <p:nvSpPr>
          <p:cNvPr id="6" name="Footer Placeholder 5">
            <a:extLst>
              <a:ext uri="{FF2B5EF4-FFF2-40B4-BE49-F238E27FC236}">
                <a16:creationId xmlns="" xmlns:a16="http://schemas.microsoft.com/office/drawing/2014/main"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69F5B62A-D93D-42A4-A9AB-0D58CE367446}"/>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691BDC4-309F-4240-B464-DBEEA7999901}"/>
              </a:ext>
            </a:extLst>
          </p:cNvPr>
          <p:cNvSpPr>
            <a:spLocks noGrp="1"/>
          </p:cNvSpPr>
          <p:nvPr>
            <p:ph type="dt" sz="half" idx="10"/>
          </p:nvPr>
        </p:nvSpPr>
        <p:spPr/>
        <p:txBody>
          <a:bodyPr/>
          <a:lstStyle/>
          <a:p>
            <a:fld id="{9A958F40-FE36-4A85-B61D-4FE3EDEC4AFF}" type="datetimeFigureOut">
              <a:rPr lang="vi-VN" smtClean="0"/>
              <a:pPr/>
              <a:t>01/10/2024</a:t>
            </a:fld>
            <a:endParaRPr lang="vi-VN"/>
          </a:p>
        </p:txBody>
      </p:sp>
      <p:sp>
        <p:nvSpPr>
          <p:cNvPr id="6" name="Footer Placeholder 5">
            <a:extLst>
              <a:ext uri="{FF2B5EF4-FFF2-40B4-BE49-F238E27FC236}">
                <a16:creationId xmlns="" xmlns:a16="http://schemas.microsoft.com/office/drawing/2014/main"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E50BD3C6-33A4-4FA0-9072-5630521F5F38}"/>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pPr/>
              <a:t>01/10/2024</a:t>
            </a:fld>
            <a:endParaRPr lang="vi-VN"/>
          </a:p>
        </p:txBody>
      </p:sp>
      <p:sp>
        <p:nvSpPr>
          <p:cNvPr id="5" name="Footer Placeholder 4">
            <a:extLst>
              <a:ext uri="{FF2B5EF4-FFF2-40B4-BE49-F238E27FC236}">
                <a16:creationId xmlns="" xmlns:a16="http://schemas.microsoft.com/office/drawing/2014/main"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pPr/>
              <a:t>‹#›</a:t>
            </a:fld>
            <a:endParaRPr lang="vi-VN"/>
          </a:p>
        </p:txBody>
      </p:sp>
    </p:spTree>
    <p:extLst>
      <p:ext uri="{BB962C8B-B14F-4D97-AF65-F5344CB8AC3E}">
        <p14:creationId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D49596-540F-4D45-A56F-925730339632}"/>
              </a:ext>
            </a:extLst>
          </p:cNvPr>
          <p:cNvSpPr>
            <a:spLocks noGrp="1"/>
          </p:cNvSpPr>
          <p:nvPr>
            <p:ph type="ctrTitle"/>
          </p:nvPr>
        </p:nvSpPr>
        <p:spPr>
          <a:xfrm>
            <a:off x="175846" y="1899139"/>
            <a:ext cx="12016154" cy="2813890"/>
          </a:xfrm>
        </p:spPr>
        <p:txBody>
          <a:bodyPr>
            <a:noAutofit/>
          </a:bodyPr>
          <a:lstStyle/>
          <a:p>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vi-VN" sz="4800" b="1" dirty="0" smtClean="0">
                <a:solidFill>
                  <a:srgbClr val="FFFF00"/>
                </a:solidFill>
              </a:rPr>
              <a:t>BÀI </a:t>
            </a:r>
            <a:r>
              <a:rPr lang="en-US" sz="4800" b="1" dirty="0" smtClean="0">
                <a:solidFill>
                  <a:srgbClr val="FFFF00"/>
                </a:solidFill>
                <a:latin typeface="Times New Roman" pitchFamily="18" charset="0"/>
                <a:cs typeface="Times New Roman" pitchFamily="18" charset="0"/>
              </a:rPr>
              <a:t>3: </a:t>
            </a:r>
            <a:r>
              <a:rPr lang="en-US" sz="4800" b="1" dirty="0" smtClean="0">
                <a:solidFill>
                  <a:srgbClr val="FFFF00"/>
                </a:solidFill>
              </a:rPr>
              <a:t>PHONG TRÀO VĂN HÓA PHỤC HƯNG VÀ CẢI CÁCH TÔN GIÁO</a:t>
            </a:r>
            <a:r>
              <a:rPr lang="en-US" sz="4800" dirty="0" smtClean="0"/>
              <a:t/>
            </a:r>
            <a:br>
              <a:rPr lang="en-US" sz="4800" dirty="0" smtClean="0"/>
            </a:b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4838"/>
            <a:ext cx="12192000" cy="3323987"/>
          </a:xfrm>
          <a:prstGeom prst="rect">
            <a:avLst/>
          </a:prstGeom>
        </p:spPr>
        <p:txBody>
          <a:bodyPr wrap="square">
            <a:spAutoFit/>
          </a:bodyPr>
          <a:lstStyle/>
          <a:p>
            <a:r>
              <a:rPr lang="nl-NL" sz="3200" dirty="0" smtClean="0"/>
              <a:t>b, </a:t>
            </a:r>
            <a:r>
              <a:rPr lang="en-US" sz="3200" dirty="0" smtClean="0"/>
              <a:t>Ý </a:t>
            </a:r>
            <a:r>
              <a:rPr lang="en-US" sz="3200" dirty="0" err="1" smtClean="0"/>
              <a:t>nghĩa</a:t>
            </a:r>
            <a:r>
              <a:rPr lang="en-US" sz="3200" dirty="0" smtClean="0"/>
              <a:t> </a:t>
            </a:r>
            <a:r>
              <a:rPr lang="en-US" sz="3200" dirty="0" err="1" smtClean="0"/>
              <a:t>và</a:t>
            </a:r>
            <a:r>
              <a:rPr lang="en-US" sz="3200" dirty="0" smtClean="0"/>
              <a:t> </a:t>
            </a:r>
            <a:r>
              <a:rPr lang="en-US" sz="3200" dirty="0" err="1" smtClean="0"/>
              <a:t>tác</a:t>
            </a:r>
            <a:r>
              <a:rPr lang="en-US" sz="3200" dirty="0" smtClean="0"/>
              <a:t> </a:t>
            </a:r>
            <a:r>
              <a:rPr lang="en-US" sz="3200" dirty="0" err="1" smtClean="0"/>
              <a:t>động</a:t>
            </a:r>
            <a:r>
              <a:rPr lang="en-US" sz="3200" dirty="0" smtClean="0"/>
              <a:t> </a:t>
            </a:r>
            <a:r>
              <a:rPr lang="en-US" sz="3200" dirty="0" err="1" smtClean="0"/>
              <a:t>của</a:t>
            </a:r>
            <a:r>
              <a:rPr lang="en-US" sz="3200" dirty="0" smtClean="0"/>
              <a:t> </a:t>
            </a:r>
            <a:r>
              <a:rPr lang="en-US" sz="3200" dirty="0" err="1" smtClean="0"/>
              <a:t>phong</a:t>
            </a:r>
            <a:r>
              <a:rPr lang="en-US" sz="3200" dirty="0" smtClean="0"/>
              <a:t> </a:t>
            </a:r>
            <a:r>
              <a:rPr lang="en-US" sz="3200" dirty="0" err="1" smtClean="0"/>
              <a:t>trào</a:t>
            </a:r>
            <a:r>
              <a:rPr lang="en-US" sz="3200" dirty="0" smtClean="0"/>
              <a:t> </a:t>
            </a:r>
            <a:r>
              <a:rPr lang="en-US" sz="3200" dirty="0" err="1" smtClean="0"/>
              <a:t>Văn</a:t>
            </a:r>
            <a:r>
              <a:rPr lang="en-US" sz="3200" dirty="0" smtClean="0"/>
              <a:t> </a:t>
            </a:r>
            <a:r>
              <a:rPr lang="en-US" sz="3200" dirty="0" err="1" smtClean="0"/>
              <a:t>hóa</a:t>
            </a:r>
            <a:r>
              <a:rPr lang="en-US" sz="3200" dirty="0" smtClean="0"/>
              <a:t> </a:t>
            </a:r>
            <a:r>
              <a:rPr lang="en-US" sz="3200" dirty="0" err="1" smtClean="0"/>
              <a:t>Phục</a:t>
            </a:r>
            <a:r>
              <a:rPr lang="en-US" sz="3200" dirty="0" smtClean="0"/>
              <a:t> </a:t>
            </a:r>
            <a:r>
              <a:rPr lang="en-US" sz="3200" dirty="0" err="1" smtClean="0"/>
              <a:t>hưng</a:t>
            </a:r>
            <a:r>
              <a:rPr lang="en-US" sz="3200" dirty="0" smtClean="0"/>
              <a:t> </a:t>
            </a:r>
            <a:r>
              <a:rPr lang="en-US" sz="3200" dirty="0" err="1" smtClean="0"/>
              <a:t>đối</a:t>
            </a:r>
            <a:r>
              <a:rPr lang="en-US" sz="3200" dirty="0" smtClean="0"/>
              <a:t> </a:t>
            </a:r>
            <a:r>
              <a:rPr lang="en-US" sz="3200" dirty="0" err="1" smtClean="0"/>
              <a:t>với</a:t>
            </a:r>
            <a:r>
              <a:rPr lang="en-US" sz="3200" dirty="0" smtClean="0"/>
              <a:t> </a:t>
            </a:r>
            <a:r>
              <a:rPr lang="en-US" sz="3200" dirty="0" err="1" smtClean="0"/>
              <a:t>xã</a:t>
            </a:r>
            <a:r>
              <a:rPr lang="en-US" sz="3200" dirty="0" smtClean="0"/>
              <a:t> </a:t>
            </a:r>
            <a:r>
              <a:rPr lang="en-US" sz="3200" dirty="0" err="1" smtClean="0"/>
              <a:t>hội</a:t>
            </a:r>
            <a:r>
              <a:rPr lang="en-US" sz="3200" dirty="0" smtClean="0"/>
              <a:t> </a:t>
            </a:r>
            <a:r>
              <a:rPr lang="en-US" sz="3200" dirty="0" err="1" smtClean="0"/>
              <a:t>Tây</a:t>
            </a:r>
            <a:r>
              <a:rPr lang="en-US" sz="3200" dirty="0" smtClean="0"/>
              <a:t> </a:t>
            </a:r>
            <a:r>
              <a:rPr lang="en-US" sz="3200" dirty="0" err="1" smtClean="0"/>
              <a:t>Âu</a:t>
            </a:r>
            <a:endParaRPr lang="en-US" sz="3200" dirty="0" smtClean="0"/>
          </a:p>
          <a:p>
            <a:r>
              <a:rPr lang="nl-NL" sz="3200" b="1" dirty="0" smtClean="0"/>
              <a:t>- </a:t>
            </a:r>
            <a:r>
              <a:rPr lang="nl-NL" sz="3200" dirty="0" smtClean="0"/>
              <a:t>Lên án gay gắt Giáo hội Thiên chúa giáo, đả phá trật tự phong kiến  </a:t>
            </a:r>
            <a:endParaRPr lang="en-US" sz="3200" dirty="0" smtClean="0"/>
          </a:p>
          <a:p>
            <a:r>
              <a:rPr lang="nl-NL" sz="3200" dirty="0" smtClean="0"/>
              <a:t> - Đề cao giá trị con người, đề cao khoa học tự nhiên, xây dựng thế giới quan tư duy vật.</a:t>
            </a:r>
            <a:endParaRPr lang="en-US" sz="3200" dirty="0" smtClean="0"/>
          </a:p>
          <a:p>
            <a:r>
              <a:rPr lang="en-US" sz="3200" dirty="0" smtClean="0"/>
              <a:t> </a:t>
            </a:r>
            <a:r>
              <a:rPr lang="nl-NL" sz="3200" dirty="0" smtClean="0"/>
              <a:t>- Phát động quần chúng đấu tranh chống lại xã hội phong kiến </a:t>
            </a:r>
            <a:endParaRPr lang="en-US" sz="3200" dirty="0" smtClean="0"/>
          </a:p>
          <a:p>
            <a:pPr algn="just"/>
            <a:r>
              <a:rPr lang="en-US" dirty="0" smtClean="0">
                <a:solidFill>
                  <a:prstClr val="black"/>
                </a:solidFill>
                <a:latin typeface="Calibri Light"/>
              </a:rPr>
              <a:t> </a:t>
            </a:r>
            <a:endParaRPr lang="en-US" dirty="0" smtClean="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9969"/>
            <a:ext cx="6095999" cy="584775"/>
          </a:xfrm>
          <a:prstGeom prst="rect">
            <a:avLst/>
          </a:prstGeom>
          <a:noFill/>
        </p:spPr>
        <p:txBody>
          <a:bodyPr wrap="square" rtlCol="0">
            <a:spAutoFit/>
          </a:bodyPr>
          <a:lstStyle/>
          <a:p>
            <a:r>
              <a:rPr lang="en-US" sz="3200" b="1" smtClean="0">
                <a:solidFill>
                  <a:srgbClr val="C00000"/>
                </a:solidFill>
              </a:rPr>
              <a:t>3. Phong trào Cải cách tôn giáo </a:t>
            </a:r>
            <a:endParaRPr lang="en-US" sz="3200">
              <a:solidFill>
                <a:srgbClr val="C00000"/>
              </a:solidFill>
            </a:endParaRPr>
          </a:p>
        </p:txBody>
      </p:sp>
      <p:sp>
        <p:nvSpPr>
          <p:cNvPr id="3" name="TextBox 2"/>
          <p:cNvSpPr txBox="1"/>
          <p:nvPr/>
        </p:nvSpPr>
        <p:spPr>
          <a:xfrm>
            <a:off x="0" y="1336431"/>
            <a:ext cx="9425354" cy="3323987"/>
          </a:xfrm>
          <a:prstGeom prst="rect">
            <a:avLst/>
          </a:prstGeom>
          <a:noFill/>
        </p:spPr>
        <p:txBody>
          <a:bodyPr wrap="square" rtlCol="0">
            <a:spAutoFit/>
          </a:bodyPr>
          <a:lstStyle/>
          <a:p>
            <a:r>
              <a:rPr lang="en-US" sz="3200" smtClean="0"/>
              <a:t>GV yêu cầu HS đọc thông tin trong SGK, quan sát tranh ảnh của mục 3, trả lời câu hỏi: </a:t>
            </a:r>
          </a:p>
          <a:p>
            <a:r>
              <a:rPr lang="en-US" sz="3200" smtClean="0"/>
              <a:t>- Em hãy nêu nguyên nhân bùng nổ Phong trào Cải cách tôn giáo?</a:t>
            </a:r>
          </a:p>
          <a:p>
            <a:r>
              <a:rPr lang="en-US" sz="3200" smtClean="0"/>
              <a:t>- Nội dung cơ bản của Phong trào Cải cách tôn giáo?</a:t>
            </a:r>
          </a:p>
          <a:p>
            <a:r>
              <a:rPr lang="en-US" sz="3200" smtClean="0"/>
              <a:t>- Tác độngcủa Phong trào Cải cách tôn giáo?</a:t>
            </a:r>
          </a:p>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846" y="1147620"/>
            <a:ext cx="5076092" cy="2246769"/>
          </a:xfrm>
          <a:prstGeom prst="rect">
            <a:avLst/>
          </a:prstGeom>
        </p:spPr>
        <p:txBody>
          <a:bodyPr wrap="square">
            <a:spAutoFit/>
          </a:bodyPr>
          <a:lstStyle/>
          <a:p>
            <a:r>
              <a:rPr lang="nl-NL" sz="2800" smtClean="0">
                <a:solidFill>
                  <a:srgbClr val="000000"/>
                </a:solidFill>
                <a:latin typeface="Times New Roman" pitchFamily="18" charset="0"/>
                <a:ea typeface="Calibri"/>
                <a:cs typeface="Times New Roman" pitchFamily="18" charset="0"/>
              </a:rPr>
              <a:t> </a:t>
            </a:r>
            <a:r>
              <a:rPr lang="en-US" sz="2800" smtClean="0"/>
              <a:t>- Mác-tin Lu-thơ là một tu sĩ, đồng thời là Giáo sư ở Trường Đại học Vit-len-béc (Đức).  Lu-thơ căm ghét giáo sĩ được phép bán “thẻ miễn tội”…  </a:t>
            </a:r>
            <a:endParaRPr lang="en-US" sz="2800" dirty="0">
              <a:latin typeface="Times New Roman" pitchFamily="18" charset="0"/>
              <a:ea typeface="Calibri"/>
              <a:cs typeface="Times New Roman" pitchFamily="18" charset="0"/>
            </a:endParaRPr>
          </a:p>
        </p:txBody>
      </p:sp>
      <p:sp>
        <p:nvSpPr>
          <p:cNvPr id="6" name="Rectangle 5"/>
          <p:cNvSpPr/>
          <p:nvPr/>
        </p:nvSpPr>
        <p:spPr>
          <a:xfrm>
            <a:off x="0" y="408039"/>
            <a:ext cx="10187353" cy="954107"/>
          </a:xfrm>
          <a:prstGeom prst="rect">
            <a:avLst/>
          </a:prstGeom>
        </p:spPr>
        <p:txBody>
          <a:bodyPr wrap="square">
            <a:spAutoFit/>
          </a:bodyPr>
          <a:lstStyle/>
          <a:p>
            <a:r>
              <a:rPr lang="en-US" sz="2800" b="1" smtClean="0">
                <a:solidFill>
                  <a:srgbClr val="C00000"/>
                </a:solidFill>
              </a:rPr>
              <a:t>3. Phong trào Cải cách tôn giáo </a:t>
            </a:r>
            <a:endParaRPr lang="en-US" sz="2800" smtClean="0">
              <a:solidFill>
                <a:srgbClr val="C00000"/>
              </a:solidFill>
            </a:endParaRPr>
          </a:p>
          <a:p>
            <a:pPr lvl="0"/>
            <a:endParaRPr lang="en-US" sz="2800" b="1"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5248274" y="1113692"/>
            <a:ext cx="6767879" cy="5744308"/>
          </a:xfrm>
          <a:prstGeom prst="rect">
            <a:avLst/>
          </a:prstGeom>
          <a:noFill/>
          <a:ln w="9525">
            <a:noFill/>
            <a:miter lim="800000"/>
            <a:headEnd/>
            <a:tailEnd/>
          </a:ln>
          <a:effectLst/>
        </p:spPr>
      </p:pic>
      <p:sp>
        <p:nvSpPr>
          <p:cNvPr id="8" name="Oval 7"/>
          <p:cNvSpPr/>
          <p:nvPr/>
        </p:nvSpPr>
        <p:spPr>
          <a:xfrm>
            <a:off x="8370276" y="1"/>
            <a:ext cx="2754923" cy="10902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err="1" smtClean="0">
                <a:solidFill>
                  <a:schemeClr val="accent1"/>
                </a:solidFill>
                <a:latin typeface="Times New Roman" pitchFamily="18" charset="0"/>
                <a:cs typeface="Times New Roman" pitchFamily="18" charset="0"/>
              </a:rPr>
              <a:t>Nhân</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vật</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lịch</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sử</a:t>
            </a:r>
            <a:endParaRPr lang="en-US" sz="20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3416080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6154"/>
            <a:ext cx="7684416" cy="584775"/>
          </a:xfrm>
          <a:prstGeom prst="rect">
            <a:avLst/>
          </a:prstGeom>
        </p:spPr>
        <p:txBody>
          <a:bodyPr wrap="square">
            <a:spAutoFit/>
          </a:bodyPr>
          <a:lstStyle/>
          <a:p>
            <a:r>
              <a:rPr lang="en-US" sz="3200" b="1" smtClean="0">
                <a:solidFill>
                  <a:srgbClr val="C00000"/>
                </a:solidFill>
              </a:rPr>
              <a:t>3. Phong trào Cải cách tôn giáo </a:t>
            </a:r>
            <a:endParaRPr lang="en-US" sz="3200" smtClean="0">
              <a:solidFill>
                <a:srgbClr val="C00000"/>
              </a:solidFill>
            </a:endParaRPr>
          </a:p>
        </p:txBody>
      </p:sp>
      <p:sp>
        <p:nvSpPr>
          <p:cNvPr id="3" name="TextBox 2"/>
          <p:cNvSpPr txBox="1"/>
          <p:nvPr/>
        </p:nvSpPr>
        <p:spPr>
          <a:xfrm>
            <a:off x="0" y="1406769"/>
            <a:ext cx="12192000" cy="4524315"/>
          </a:xfrm>
          <a:prstGeom prst="rect">
            <a:avLst/>
          </a:prstGeom>
          <a:noFill/>
        </p:spPr>
        <p:txBody>
          <a:bodyPr wrap="square" rtlCol="0">
            <a:spAutoFit/>
          </a:bodyPr>
          <a:lstStyle/>
          <a:p>
            <a:r>
              <a:rPr lang="en-US" sz="2400" b="1" smtClean="0"/>
              <a:t>a, Nguyên nhân bùng nổ</a:t>
            </a:r>
            <a:endParaRPr lang="en-US" sz="2400" smtClean="0"/>
          </a:p>
          <a:p>
            <a:r>
              <a:rPr lang="en-US" sz="2400" smtClean="0"/>
              <a:t>- Đến thờì kì Phục hưng, Giáo hội công khai đàn áp những tư tưởng tiến bộ, trở thành một thế lực cản trở bước tiến xã hội. Vì thế, giai cấp tư sản đang lên muốn thay đổi và “cải cách” lại tổ chức  Giáo hội.</a:t>
            </a:r>
          </a:p>
          <a:p>
            <a:r>
              <a:rPr lang="en-US" sz="2400" b="1" smtClean="0"/>
              <a:t> </a:t>
            </a:r>
            <a:endParaRPr lang="en-US" sz="2400" smtClean="0"/>
          </a:p>
          <a:p>
            <a:r>
              <a:rPr lang="en-US" sz="2400" b="1" smtClean="0"/>
              <a:t>b, Nội dung cơ bản</a:t>
            </a:r>
            <a:endParaRPr lang="en-US" sz="2400" smtClean="0"/>
          </a:p>
          <a:p>
            <a:r>
              <a:rPr lang="en-US" sz="2400" smtClean="0"/>
              <a:t>Công khai phê phán những hành vi sai trái của Giáo hội, chống lại việc Giáo hội tùy tiện giải thích Kinh thánh, phủ nhận vai trò Giáo hội, Giáo hoàng và chủ trương không thờ tranh, tượng, xây dựng một Giáo hội đơn giản, tiện lợi và tiết kiệm thời gian.</a:t>
            </a:r>
          </a:p>
          <a:p>
            <a:r>
              <a:rPr lang="en-US" sz="2400" b="1" smtClean="0"/>
              <a:t>c, Tác động</a:t>
            </a:r>
            <a:endParaRPr lang="en-US" sz="2400" smtClean="0"/>
          </a:p>
          <a:p>
            <a:r>
              <a:rPr lang="en-US" sz="2400" smtClean="0"/>
              <a:t>Các thế lực bảo thủ đã đàn áp những người theo Tân giáo dẫn đến tình trạng bất ổn trong xã hội Tây Âu TK XVI - TK XVII và châm ngòi cho cuộc chiến tranh nông dân ở Đức năm 1524.</a:t>
            </a: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6143" y="1134907"/>
            <a:ext cx="8884740" cy="4093428"/>
          </a:xfrm>
          <a:prstGeom prst="rect">
            <a:avLst/>
          </a:prstGeom>
        </p:spPr>
        <p:txBody>
          <a:bodyPr wrap="none">
            <a:spAutoFit/>
          </a:bodyPr>
          <a:lstStyle/>
          <a:p>
            <a:r>
              <a:rPr lang="nl-NL" sz="3200" b="1" dirty="0" smtClean="0">
                <a:solidFill>
                  <a:srgbClr val="FF0000"/>
                </a:solidFill>
                <a:latin typeface="Times New Roman" pitchFamily="18" charset="0"/>
                <a:ea typeface="Calibri"/>
                <a:cs typeface="Times New Roman" pitchFamily="18" charset="0"/>
              </a:rPr>
              <a:t>Câu hỏi trắc nghiệm:</a:t>
            </a:r>
          </a:p>
          <a:p>
            <a:endParaRPr lang="nl-NL" sz="3200" b="1" dirty="0" smtClean="0">
              <a:solidFill>
                <a:srgbClr val="FF0000"/>
              </a:solidFill>
              <a:latin typeface="Times New Roman" pitchFamily="18" charset="0"/>
              <a:ea typeface="Calibri"/>
              <a:cs typeface="Times New Roman" pitchFamily="18" charset="0"/>
            </a:endParaRPr>
          </a:p>
          <a:p>
            <a:r>
              <a:rPr lang="nl-NL" sz="3200" b="1" smtClean="0">
                <a:solidFill>
                  <a:srgbClr val="FF0000"/>
                </a:solidFill>
                <a:latin typeface="Times New Roman" pitchFamily="18" charset="0"/>
                <a:ea typeface="Calibri"/>
                <a:cs typeface="Times New Roman" pitchFamily="18" charset="0"/>
              </a:rPr>
              <a:t>Đan – tê là ai?</a:t>
            </a:r>
            <a:endParaRPr lang="nl-NL" sz="3200" b="1" dirty="0" smtClean="0">
              <a:solidFill>
                <a:srgbClr val="FF0000"/>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A. </a:t>
            </a:r>
            <a:r>
              <a:rPr lang="nl-NL" sz="3200" b="1" smtClean="0">
                <a:solidFill>
                  <a:schemeClr val="accent1"/>
                </a:solidFill>
                <a:latin typeface="Times New Roman" pitchFamily="18" charset="0"/>
                <a:ea typeface="Calibri"/>
                <a:cs typeface="Times New Roman" pitchFamily="18" charset="0"/>
              </a:rPr>
              <a:t>Người lái buôn.</a:t>
            </a:r>
            <a:endParaRPr lang="nl-NL" sz="3200" b="1" dirty="0" smtClean="0">
              <a:solidFill>
                <a:schemeClr val="accent1"/>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B. </a:t>
            </a:r>
            <a:r>
              <a:rPr lang="nl-NL" sz="3200" b="1" smtClean="0">
                <a:solidFill>
                  <a:schemeClr val="accent1"/>
                </a:solidFill>
                <a:latin typeface="Times New Roman" pitchFamily="18" charset="0"/>
                <a:ea typeface="Calibri"/>
                <a:cs typeface="Times New Roman" pitchFamily="18" charset="0"/>
              </a:rPr>
              <a:t>Người mở đầu phong trào Văn hóa Phục hưng.</a:t>
            </a:r>
            <a:endParaRPr lang="nl-NL" sz="3200" b="1" dirty="0" smtClean="0">
              <a:solidFill>
                <a:schemeClr val="accent1"/>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C. Hoàng đế đầu tiên </a:t>
            </a:r>
            <a:r>
              <a:rPr lang="nl-NL" sz="3200" b="1" smtClean="0">
                <a:solidFill>
                  <a:schemeClr val="accent1"/>
                </a:solidFill>
                <a:latin typeface="Times New Roman" pitchFamily="18" charset="0"/>
                <a:ea typeface="Calibri"/>
                <a:cs typeface="Times New Roman" pitchFamily="18" charset="0"/>
              </a:rPr>
              <a:t>của I-ta-li-a</a:t>
            </a:r>
            <a:endParaRPr lang="nl-NL" sz="3200" b="1" dirty="0" smtClean="0">
              <a:solidFill>
                <a:schemeClr val="accent1"/>
              </a:solidFill>
              <a:latin typeface="Times New Roman" pitchFamily="18" charset="0"/>
              <a:ea typeface="Calibri"/>
              <a:cs typeface="Times New Roman" pitchFamily="18" charset="0"/>
            </a:endParaRPr>
          </a:p>
          <a:p>
            <a:pPr lvl="0"/>
            <a:r>
              <a:rPr lang="nl-NL" sz="3200" b="1" smtClean="0">
                <a:solidFill>
                  <a:schemeClr val="accent1"/>
                </a:solidFill>
                <a:latin typeface="Times New Roman" pitchFamily="18" charset="0"/>
                <a:cs typeface="Times New Roman" pitchFamily="18" charset="0"/>
              </a:rPr>
              <a:t>D. </a:t>
            </a:r>
            <a:r>
              <a:rPr lang="nl-NL" sz="3200" b="1" smtClean="0">
                <a:solidFill>
                  <a:schemeClr val="accent1"/>
                </a:solidFill>
                <a:latin typeface="Times New Roman" pitchFamily="18" charset="0"/>
                <a:ea typeface="Calibri"/>
                <a:cs typeface="Times New Roman" pitchFamily="18" charset="0"/>
              </a:rPr>
              <a:t>Hoàng đế cuối cùng của I-ta-li-a. </a:t>
            </a:r>
          </a:p>
          <a:p>
            <a:pPr lvl="0"/>
            <a:endParaRPr lang="en-US" dirty="0">
              <a:solidFill>
                <a:schemeClr val="accent1"/>
              </a:solidFill>
            </a:endParaRPr>
          </a:p>
          <a:p>
            <a:endParaRPr lang="en-US" dirty="0"/>
          </a:p>
        </p:txBody>
      </p:sp>
    </p:spTree>
    <p:extLst>
      <p:ext uri="{BB962C8B-B14F-4D97-AF65-F5344CB8AC3E}">
        <p14:creationId xmlns:p14="http://schemas.microsoft.com/office/powerpoint/2010/main" val="3276920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863967"/>
          <a:ext cx="11301046" cy="4104173"/>
        </p:xfrm>
        <a:graphic>
          <a:graphicData uri="http://schemas.openxmlformats.org/drawingml/2006/table">
            <a:tbl>
              <a:tblPr/>
              <a:tblGrid>
                <a:gridCol w="3766276"/>
                <a:gridCol w="3767385"/>
                <a:gridCol w="3767385"/>
              </a:tblGrid>
              <a:tr h="652585">
                <a:tc>
                  <a:txBody>
                    <a:bodyPr/>
                    <a:lstStyle/>
                    <a:p>
                      <a:pPr marL="0" marR="0">
                        <a:lnSpc>
                          <a:spcPct val="115000"/>
                        </a:lnSpc>
                        <a:spcBef>
                          <a:spcPts val="0"/>
                        </a:spcBef>
                        <a:spcAft>
                          <a:spcPts val="0"/>
                        </a:spcAft>
                      </a:pPr>
                      <a:r>
                        <a:rPr lang="en-US" sz="2400" dirty="0" err="1">
                          <a:latin typeface="Times New Roman"/>
                          <a:ea typeface="Calibri"/>
                          <a:cs typeface="Times New Roman"/>
                        </a:rPr>
                        <a:t>Các</a:t>
                      </a:r>
                      <a:r>
                        <a:rPr lang="en-US" sz="2400" dirty="0">
                          <a:latin typeface="Times New Roman"/>
                          <a:ea typeface="Calibri"/>
                          <a:cs typeface="Times New Roman"/>
                        </a:rPr>
                        <a:t> </a:t>
                      </a:r>
                      <a:r>
                        <a:rPr lang="en-US" sz="2400" dirty="0" err="1">
                          <a:latin typeface="Times New Roman"/>
                          <a:ea typeface="Calibri"/>
                          <a:cs typeface="Times New Roman"/>
                        </a:rPr>
                        <a:t>nhà</a:t>
                      </a:r>
                      <a:r>
                        <a:rPr lang="en-US" sz="2400" dirty="0">
                          <a:latin typeface="Times New Roman"/>
                          <a:ea typeface="Calibri"/>
                          <a:cs typeface="Times New Roman"/>
                        </a:rPr>
                        <a:t> </a:t>
                      </a:r>
                      <a:r>
                        <a:rPr lang="en-US" sz="2400" kern="1200" dirty="0" err="1">
                          <a:latin typeface="Times New Roman"/>
                          <a:ea typeface="Calibri"/>
                          <a:cs typeface="Times New Roman"/>
                        </a:rPr>
                        <a:t>Văn</a:t>
                      </a:r>
                      <a:r>
                        <a:rPr lang="en-US" sz="2400" kern="1200" dirty="0">
                          <a:latin typeface="Times New Roman"/>
                          <a:ea typeface="Calibri"/>
                          <a:cs typeface="Times New Roman"/>
                        </a:rPr>
                        <a:t> </a:t>
                      </a:r>
                      <a:r>
                        <a:rPr lang="en-US" sz="2400" kern="1200" dirty="0" err="1">
                          <a:latin typeface="Times New Roman"/>
                          <a:ea typeface="Calibri"/>
                          <a:cs typeface="Times New Roman"/>
                        </a:rPr>
                        <a:t>hóa</a:t>
                      </a:r>
                      <a:r>
                        <a:rPr lang="en-US" sz="2400" kern="1200" dirty="0">
                          <a:latin typeface="Times New Roman"/>
                          <a:ea typeface="Calibri"/>
                          <a:cs typeface="Times New Roman"/>
                        </a:rPr>
                        <a:t> </a:t>
                      </a:r>
                      <a:r>
                        <a:rPr lang="en-US" sz="2400" kern="1200" dirty="0" err="1">
                          <a:latin typeface="Times New Roman"/>
                          <a:ea typeface="Calibri"/>
                          <a:cs typeface="Times New Roman"/>
                        </a:rPr>
                        <a:t>Phục</a:t>
                      </a:r>
                      <a:r>
                        <a:rPr lang="en-US" sz="2400" kern="1200" dirty="0">
                          <a:latin typeface="Times New Roman"/>
                          <a:ea typeface="Calibri"/>
                          <a:cs typeface="Times New Roman"/>
                        </a:rPr>
                        <a:t> </a:t>
                      </a:r>
                      <a:r>
                        <a:rPr lang="en-US" sz="2400" kern="1200" dirty="0" err="1">
                          <a:latin typeface="Times New Roman"/>
                          <a:ea typeface="Calibri"/>
                          <a:cs typeface="Times New Roman"/>
                        </a:rPr>
                        <a:t>hưng</a:t>
                      </a:r>
                      <a:r>
                        <a:rPr lang="en-US" sz="2400" kern="1200" dirty="0">
                          <a:latin typeface="Times New Roman"/>
                          <a:ea typeface="Calibri"/>
                          <a:cs typeface="Times New Roman"/>
                        </a:rPr>
                        <a:t> </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Lĩnh vực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Tác phẩm/Công trình tiêu biểu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en-US" sz="2400" dirty="0" err="1">
                          <a:latin typeface="Times New Roman"/>
                          <a:ea typeface="Calibri"/>
                          <a:cs typeface="Times New Roman"/>
                        </a:rPr>
                        <a:t>M.Xéc</a:t>
                      </a:r>
                      <a:r>
                        <a:rPr lang="en-US" sz="2400" dirty="0">
                          <a:latin typeface="Times New Roman"/>
                          <a:ea typeface="Calibri"/>
                          <a:cs typeface="Times New Roman"/>
                        </a:rPr>
                        <a:t>-van-</a:t>
                      </a:r>
                      <a:r>
                        <a:rPr lang="en-US" sz="2400" dirty="0" err="1">
                          <a:latin typeface="Times New Roman"/>
                          <a:ea typeface="Calibri"/>
                          <a:cs typeface="Times New Roman"/>
                        </a:rPr>
                        <a:t>tét</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W.Sếch-xpia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nl-NL" sz="2400">
                          <a:latin typeface="Times New Roman"/>
                          <a:ea typeface="Calibri"/>
                          <a:cs typeface="Times New Roman"/>
                        </a:rPr>
                        <a:t>Lê-ô-na đơ Vanh-xi</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nSpc>
                          <a:spcPct val="115000"/>
                        </a:lnSpc>
                        <a:spcBef>
                          <a:spcPts val="0"/>
                        </a:spcBef>
                        <a:spcAft>
                          <a:spcPts val="0"/>
                        </a:spcAft>
                      </a:pPr>
                      <a:r>
                        <a:rPr lang="en-US" sz="2400">
                          <a:latin typeface="Times New Roman"/>
                          <a:ea typeface="Calibri"/>
                          <a:cs typeface="Times New Roman"/>
                        </a:rPr>
                        <a:t>N.Cô-péc-nic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nSpc>
                          <a:spcPct val="115000"/>
                        </a:lnSpc>
                        <a:spcBef>
                          <a:spcPts val="0"/>
                        </a:spcBef>
                        <a:spcAft>
                          <a:spcPts val="0"/>
                        </a:spcAft>
                      </a:pPr>
                      <a:r>
                        <a:rPr lang="en-US" sz="2400">
                          <a:latin typeface="Times New Roman"/>
                          <a:ea typeface="Calibri"/>
                          <a:cs typeface="Times New Roman"/>
                        </a:rPr>
                        <a:t>G.Ga-li-lê</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1" y="1014900"/>
            <a:ext cx="10314042" cy="8156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Câu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Hãy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lập</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và</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hoàn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thành</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bảng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theo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mẫu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dưới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đây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Oval 3">
            <a:extLst>
              <a:ext uri="{FF2B5EF4-FFF2-40B4-BE49-F238E27FC236}">
                <a16:creationId xmlns="" xmlns:a16="http://schemas.microsoft.com/office/drawing/2014/main" id="{061E515A-C821-4137-BB5A-B22BE97C9AD9}"/>
              </a:ext>
            </a:extLst>
          </p:cNvPr>
          <p:cNvSpPr/>
          <p:nvPr/>
        </p:nvSpPr>
        <p:spPr>
          <a:xfrm>
            <a:off x="-1" y="-16898"/>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5" name="TextBox 4">
            <a:extLst>
              <a:ext uri="{FF2B5EF4-FFF2-40B4-BE49-F238E27FC236}">
                <a16:creationId xmlns="" xmlns:a16="http://schemas.microsoft.com/office/drawing/2014/main" id="{9A2CE3D4-B8E0-40F7-8E53-914C9EBBA972}"/>
              </a:ext>
            </a:extLst>
          </p:cNvPr>
          <p:cNvSpPr txBox="1"/>
          <p:nvPr/>
        </p:nvSpPr>
        <p:spPr>
          <a:xfrm>
            <a:off x="763786" y="314186"/>
            <a:ext cx="2687781" cy="584775"/>
          </a:xfrm>
          <a:prstGeom prst="rect">
            <a:avLst/>
          </a:prstGeom>
          <a:noFill/>
        </p:spPr>
        <p:txBody>
          <a:bodyPr wrap="square" rtlCol="0">
            <a:spAutoFit/>
          </a:bodyPr>
          <a:lstStyle/>
          <a:p>
            <a:r>
              <a:rPr lang="vi-VN" sz="3200" b="1" dirty="0" smtClean="0">
                <a:solidFill>
                  <a:srgbClr val="70AD47">
                    <a:lumMod val="50000"/>
                  </a:srgbClr>
                </a:solidFill>
                <a:latin typeface="Times New Roman" panose="02020603050405020304" pitchFamily="18" charset="0"/>
                <a:cs typeface="Times New Roman" panose="02020603050405020304" pitchFamily="18" charset="0"/>
              </a:rPr>
              <a:t>LUYỆN </a:t>
            </a:r>
            <a:r>
              <a:rPr lang="vi-VN" sz="3200" b="1" dirty="0">
                <a:solidFill>
                  <a:srgbClr val="70AD47">
                    <a:lumMod val="50000"/>
                  </a:srgbClr>
                </a:solidFill>
                <a:latin typeface="Times New Roman" panose="02020603050405020304" pitchFamily="18" charset="0"/>
                <a:cs typeface="Times New Roman" panose="02020603050405020304" pitchFamily="18" charset="0"/>
              </a:rPr>
              <a:t>TẬP</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5323" y="-18466"/>
            <a:ext cx="2426677" cy="97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840524"/>
            <a:ext cx="11136924" cy="1077218"/>
          </a:xfrm>
          <a:prstGeom prst="rect">
            <a:avLst/>
          </a:prstGeom>
        </p:spPr>
        <p:txBody>
          <a:bodyPr wrap="square">
            <a:spAutoFit/>
          </a:bodyPr>
          <a:lstStyle/>
          <a:p>
            <a:pPr lvl="0" eaLnBrk="0" fontAlgn="base" hangingPunct="0">
              <a:spcBef>
                <a:spcPct val="0"/>
              </a:spcBef>
              <a:spcAft>
                <a:spcPct val="0"/>
              </a:spcAft>
            </a:pPr>
            <a:r>
              <a:rPr lang="en-US" sz="3200" smtClean="0">
                <a:latin typeface="Arial" pitchFamily="34" charset="0"/>
                <a:ea typeface="Calibri" pitchFamily="34" charset="0"/>
                <a:cs typeface="Times New Roman" pitchFamily="18" charset="0"/>
              </a:rPr>
              <a:t>Câu 2: Vẽ sơ đồ tư duy thể hiện những nét chính của phong trào Cải cách tôn giáo.</a:t>
            </a:r>
            <a:endParaRPr lang="en-US" sz="3200" smtClean="0">
              <a:latin typeface="Arial" pitchFamily="34" charset="0"/>
              <a:cs typeface="Arial" pitchFamily="34" charset="0"/>
            </a:endParaRPr>
          </a:p>
        </p:txBody>
      </p:sp>
      <p:sp>
        <p:nvSpPr>
          <p:cNvPr id="3" name="Oval 2">
            <a:extLst>
              <a:ext uri="{FF2B5EF4-FFF2-40B4-BE49-F238E27FC236}">
                <a16:creationId xmlns="" xmlns:a16="http://schemas.microsoft.com/office/drawing/2014/main" id="{061E515A-C821-4137-BB5A-B22BE97C9AD9}"/>
              </a:ext>
            </a:extLst>
          </p:cNvPr>
          <p:cNvSpPr/>
          <p:nvPr/>
        </p:nvSpPr>
        <p:spPr>
          <a:xfrm>
            <a:off x="-1" y="-16898"/>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4" name="TextBox 3">
            <a:extLst>
              <a:ext uri="{FF2B5EF4-FFF2-40B4-BE49-F238E27FC236}">
                <a16:creationId xmlns="" xmlns:a16="http://schemas.microsoft.com/office/drawing/2014/main" id="{9A2CE3D4-B8E0-40F7-8E53-914C9EBBA972}"/>
              </a:ext>
            </a:extLst>
          </p:cNvPr>
          <p:cNvSpPr txBox="1"/>
          <p:nvPr/>
        </p:nvSpPr>
        <p:spPr>
          <a:xfrm>
            <a:off x="763786" y="314186"/>
            <a:ext cx="2687781" cy="584775"/>
          </a:xfrm>
          <a:prstGeom prst="rect">
            <a:avLst/>
          </a:prstGeom>
          <a:noFill/>
        </p:spPr>
        <p:txBody>
          <a:bodyPr wrap="square" rtlCol="0">
            <a:spAutoFit/>
          </a:bodyPr>
          <a:lstStyle/>
          <a:p>
            <a:r>
              <a:rPr lang="vi-VN" sz="3200" b="1" dirty="0" smtClean="0">
                <a:solidFill>
                  <a:srgbClr val="70AD47">
                    <a:lumMod val="50000"/>
                  </a:srgbClr>
                </a:solidFill>
                <a:latin typeface="Times New Roman" panose="02020603050405020304" pitchFamily="18" charset="0"/>
                <a:cs typeface="Times New Roman" panose="02020603050405020304" pitchFamily="18" charset="0"/>
              </a:rPr>
              <a:t>LUYỆN </a:t>
            </a:r>
            <a:r>
              <a:rPr lang="vi-VN" sz="3200" b="1" dirty="0">
                <a:solidFill>
                  <a:srgbClr val="70AD47">
                    <a:lumMod val="50000"/>
                  </a:srgbClr>
                </a:solidFill>
                <a:latin typeface="Times New Roman" panose="02020603050405020304" pitchFamily="18" charset="0"/>
                <a:cs typeface="Times New Roman" panose="02020603050405020304" pitchFamily="18" charset="0"/>
              </a:rPr>
              <a:t>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061E515A-C821-4137-BB5A-B22BE97C9AD9}"/>
              </a:ext>
            </a:extLst>
          </p:cNvPr>
          <p:cNvSpPr/>
          <p:nvPr/>
        </p:nvSpPr>
        <p:spPr>
          <a:xfrm>
            <a:off x="0" y="0"/>
            <a:ext cx="4067908" cy="73855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 xmlns:a16="http://schemas.microsoft.com/office/drawing/2014/main" id="{9A2CE3D4-B8E0-40F7-8E53-914C9EBBA972}"/>
              </a:ext>
            </a:extLst>
          </p:cNvPr>
          <p:cNvSpPr txBox="1"/>
          <p:nvPr/>
        </p:nvSpPr>
        <p:spPr>
          <a:xfrm>
            <a:off x="784749" y="93094"/>
            <a:ext cx="2687781" cy="584775"/>
          </a:xfrm>
          <a:prstGeom prst="rect">
            <a:avLst/>
          </a:prstGeom>
          <a:noFill/>
        </p:spPr>
        <p:txBody>
          <a:bodyPr wrap="square" rtlCol="0">
            <a:spAutoFit/>
          </a:bodyPr>
          <a:lstStyle/>
          <a:p>
            <a:r>
              <a:rPr lang="en-US" sz="3200" b="1" dirty="0" smtClean="0">
                <a:solidFill>
                  <a:srgbClr val="70AD47">
                    <a:lumMod val="50000"/>
                  </a:srgbClr>
                </a:solidFill>
                <a:latin typeface="Times New Roman" panose="02020603050405020304" pitchFamily="18"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Vận</a:t>
            </a:r>
            <a:r>
              <a:rPr lang="en-US" sz="3200" b="1" dirty="0" smtClean="0">
                <a:solidFill>
                  <a:srgbClr val="70AD47">
                    <a:lumMod val="50000"/>
                  </a:srgbClr>
                </a:solidFill>
                <a:latin typeface="Times New Roman" panose="02020603050405020304" pitchFamily="18"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dụng</a:t>
            </a:r>
            <a:endParaRPr lang="vi-VN" sz="3200" b="1"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3BF8116B-E20B-491D-B4D9-56413782607C}"/>
              </a:ext>
            </a:extLst>
          </p:cNvPr>
          <p:cNvSpPr txBox="1"/>
          <p:nvPr/>
        </p:nvSpPr>
        <p:spPr>
          <a:xfrm>
            <a:off x="928255" y="937846"/>
            <a:ext cx="2400770" cy="523220"/>
          </a:xfrm>
          <a:prstGeom prst="rect">
            <a:avLst/>
          </a:prstGeom>
          <a:noFill/>
        </p:spPr>
        <p:txBody>
          <a:bodyPr wrap="square" rtlCol="0">
            <a:spAutoFit/>
          </a:bodyPr>
          <a:lstStyle/>
          <a:p>
            <a:r>
              <a:rPr lang="vi-VN" sz="2800" b="1" u="sng" dirty="0">
                <a:solidFill>
                  <a:srgbClr val="C00000"/>
                </a:solidFill>
                <a:latin typeface="Times New Roman" panose="02020603050405020304" pitchFamily="18" charset="0"/>
                <a:cs typeface="Times New Roman" panose="02020603050405020304" pitchFamily="18" charset="0"/>
              </a:rPr>
              <a:t>Nhiệm vụ:</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261" y="-13102"/>
            <a:ext cx="1746739" cy="79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7" name="Rectangle 1"/>
          <p:cNvSpPr>
            <a:spLocks noChangeArrowheads="1"/>
          </p:cNvSpPr>
          <p:nvPr/>
        </p:nvSpPr>
        <p:spPr bwMode="auto">
          <a:xfrm>
            <a:off x="0" y="1606062"/>
            <a:ext cx="12192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t>
            </a:r>
            <a:r>
              <a:rPr kumimoji="0" lang="nl-NL"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Sưu tầm tư liệu từ Internet và sách, báo để giới thiệu về một công trình/tác phẩm/nhà văn hóa thời Phục hưng mà em ấn tượng nhất.</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932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BC147B-0ECF-444F-ADBC-8ECEC7D2FC57}"/>
              </a:ext>
            </a:extLst>
          </p:cNvPr>
          <p:cNvSpPr>
            <a:spLocks noGrp="1"/>
          </p:cNvSpPr>
          <p:nvPr>
            <p:ph type="ctrTitle"/>
          </p:nvPr>
        </p:nvSpPr>
        <p:spPr>
          <a:xfrm>
            <a:off x="-407471" y="1831529"/>
            <a:ext cx="5805947" cy="757570"/>
          </a:xfrm>
        </p:spPr>
        <p:txBody>
          <a:bodyPr>
            <a:normAutofit/>
          </a:bodyPr>
          <a:lstStyle/>
          <a:p>
            <a:r>
              <a:rPr lang="en-US" sz="3500" b="1" u="sng" dirty="0" err="1" smtClean="0">
                <a:latin typeface="Times New Roman" pitchFamily="18" charset="0"/>
                <a:cs typeface="Times New Roman" pitchFamily="18" charset="0"/>
              </a:rPr>
              <a:t>Kiểm</a:t>
            </a:r>
            <a:r>
              <a:rPr lang="en-US" sz="3500" b="1" u="sng" dirty="0" smtClean="0">
                <a:latin typeface="Times New Roman" pitchFamily="18" charset="0"/>
                <a:cs typeface="Times New Roman" pitchFamily="18" charset="0"/>
              </a:rPr>
              <a:t> </a:t>
            </a:r>
            <a:r>
              <a:rPr lang="en-US" sz="3500" b="1" u="sng" dirty="0" err="1" smtClean="0">
                <a:latin typeface="Times New Roman" pitchFamily="18" charset="0"/>
                <a:cs typeface="Times New Roman" pitchFamily="18" charset="0"/>
              </a:rPr>
              <a:t>tra</a:t>
            </a:r>
            <a:r>
              <a:rPr lang="en-US" sz="3500" b="1" u="sng" dirty="0" smtClean="0">
                <a:latin typeface="Times New Roman" pitchFamily="18" charset="0"/>
                <a:cs typeface="Times New Roman" pitchFamily="18" charset="0"/>
              </a:rPr>
              <a:t> </a:t>
            </a:r>
            <a:r>
              <a:rPr lang="en-US" sz="3500" b="1" u="sng" dirty="0" smtClean="0">
                <a:latin typeface="Times New Roman" pitchFamily="18" charset="0"/>
                <a:cs typeface="Times New Roman" pitchFamily="18" charset="0"/>
              </a:rPr>
              <a:t>15 </a:t>
            </a:r>
            <a:r>
              <a:rPr lang="en-US" sz="3500" b="1" u="sng" dirty="0" err="1" smtClean="0">
                <a:latin typeface="Times New Roman" pitchFamily="18" charset="0"/>
                <a:cs typeface="Times New Roman" pitchFamily="18" charset="0"/>
              </a:rPr>
              <a:t>phút</a:t>
            </a:r>
            <a:endParaRPr lang="vi-VN" sz="3500" b="1" u="sng" dirty="0">
              <a:latin typeface="Times New Roman" pitchFamily="18" charset="0"/>
              <a:cs typeface="Times New Roman" pitchFamily="18" charset="0"/>
            </a:endParaRPr>
          </a:p>
        </p:txBody>
      </p:sp>
      <p:sp>
        <p:nvSpPr>
          <p:cNvPr id="3" name="Subtitle 2">
            <a:extLst>
              <a:ext uri="{FF2B5EF4-FFF2-40B4-BE49-F238E27FC236}">
                <a16:creationId xmlns="" xmlns:a16="http://schemas.microsoft.com/office/drawing/2014/main" id="{84A469DE-BD28-4A9C-A770-0CF7D3A595A6}"/>
              </a:ext>
            </a:extLst>
          </p:cNvPr>
          <p:cNvSpPr>
            <a:spLocks noGrp="1"/>
          </p:cNvSpPr>
          <p:nvPr>
            <p:ph type="subTitle" idx="1"/>
          </p:nvPr>
        </p:nvSpPr>
        <p:spPr>
          <a:xfrm>
            <a:off x="791495" y="2601119"/>
            <a:ext cx="9724103" cy="1655762"/>
          </a:xfrm>
        </p:spPr>
        <p:txBody>
          <a:bodyPr>
            <a:noAutofit/>
          </a:bodyPr>
          <a:lstStyle/>
          <a:p>
            <a:pPr algn="just">
              <a:lnSpc>
                <a:spcPct val="115000"/>
              </a:lnSpc>
              <a:spcBef>
                <a:spcPts val="700"/>
              </a:spcBef>
              <a:spcAft>
                <a:spcPts val="700"/>
              </a:spcAft>
            </a:pPr>
            <a:r>
              <a:rPr lang="en-US" sz="3600" dirty="0" err="1" smtClean="0">
                <a:latin typeface="Times New Roman" pitchFamily="18" charset="0"/>
                <a:ea typeface="Calibri"/>
                <a:cs typeface="Times New Roman" pitchFamily="18" charset="0"/>
              </a:rPr>
              <a:t>Câu</a:t>
            </a:r>
            <a:r>
              <a:rPr lang="en-US" sz="3600" dirty="0" smtClean="0">
                <a:latin typeface="Times New Roman" pitchFamily="18" charset="0"/>
                <a:ea typeface="Calibri"/>
                <a:cs typeface="Times New Roman" pitchFamily="18" charset="0"/>
              </a:rPr>
              <a:t> 1 :</a:t>
            </a:r>
            <a:r>
              <a:rPr lang="en-US" sz="3600" dirty="0" err="1" smtClean="0">
                <a:latin typeface="Times New Roman" pitchFamily="18" charset="0"/>
                <a:ea typeface="Calibri"/>
                <a:cs typeface="Times New Roman" pitchFamily="18" charset="0"/>
              </a:rPr>
              <a:t>Trong</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các</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hệ</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quả</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của</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các</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cuộc</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phát</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kiến</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địa</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lí</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theo</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em</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hệ</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quả</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nào</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là</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quan</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trọng</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nhất</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Vì</a:t>
            </a:r>
            <a:r>
              <a:rPr lang="en-US" sz="3600" dirty="0" smtClean="0">
                <a:latin typeface="Times New Roman" pitchFamily="18" charset="0"/>
                <a:ea typeface="Calibri"/>
                <a:cs typeface="Times New Roman" pitchFamily="18" charset="0"/>
              </a:rPr>
              <a:t> </a:t>
            </a:r>
            <a:r>
              <a:rPr lang="en-US" sz="3600" dirty="0" err="1" smtClean="0">
                <a:latin typeface="Times New Roman" pitchFamily="18" charset="0"/>
                <a:ea typeface="Calibri"/>
                <a:cs typeface="Times New Roman" pitchFamily="18" charset="0"/>
              </a:rPr>
              <a:t>sao</a:t>
            </a:r>
            <a:r>
              <a:rPr lang="en-US" sz="3600" dirty="0" smtClean="0">
                <a:latin typeface="Times New Roman" pitchFamily="18" charset="0"/>
                <a:ea typeface="Calibri"/>
                <a:cs typeface="Times New Roman" pitchFamily="18" charset="0"/>
              </a:rPr>
              <a:t>?</a:t>
            </a:r>
            <a:endParaRPr lang="en-US" sz="3600" dirty="0" smtClean="0">
              <a:latin typeface="Times New Roman" pitchFamily="18" charset="0"/>
              <a:cs typeface="Times New Roman" pitchFamily="18" charset="0"/>
            </a:endParaRPr>
          </a:p>
          <a:p>
            <a:pPr algn="just">
              <a:lnSpc>
                <a:spcPct val="115000"/>
              </a:lnSpc>
              <a:spcBef>
                <a:spcPts val="700"/>
              </a:spcBef>
              <a:spcAft>
                <a:spcPts val="700"/>
              </a:spcAft>
            </a:pP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2 : Theo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cuộc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địa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trọng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nhất</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Vì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sao</a:t>
            </a:r>
            <a:r>
              <a:rPr lang="en-US" sz="3600" dirty="0" smtClean="0">
                <a:latin typeface="Times New Roman" pitchFamily="18" charset="0"/>
                <a:cs typeface="Times New Roman" pitchFamily="18" charset="0"/>
              </a:rPr>
              <a:t> ?</a:t>
            </a:r>
          </a:p>
          <a:p>
            <a:pPr algn="just">
              <a:lnSpc>
                <a:spcPct val="115000"/>
              </a:lnSpc>
              <a:spcBef>
                <a:spcPts val="700"/>
              </a:spcBef>
              <a:spcAft>
                <a:spcPts val="700"/>
              </a:spcAft>
            </a:pP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3 :Ai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châu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đầu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tiên</a:t>
            </a:r>
            <a:r>
              <a:rPr lang="en-US" sz="3600" dirty="0" smtClean="0">
                <a:latin typeface="Times New Roman" pitchFamily="18" charset="0"/>
                <a:cs typeface="Times New Roman" pitchFamily="18" charset="0"/>
              </a:rPr>
              <a:t> ?</a:t>
            </a:r>
          </a:p>
          <a:p>
            <a:endParaRPr lang="vi-VN"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5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 xmlns:a16="http://schemas.microsoft.com/office/drawing/2014/main" id="{BC8D0889-E86C-4BA7-AA38-C413CD6EA4D7}"/>
              </a:ext>
            </a:extLst>
          </p:cNvPr>
          <p:cNvSpPr/>
          <p:nvPr/>
        </p:nvSpPr>
        <p:spPr>
          <a:xfrm>
            <a:off x="3344962" y="3444271"/>
            <a:ext cx="6027800" cy="2699248"/>
          </a:xfrm>
          <a:custGeom>
            <a:avLst/>
            <a:gdLst>
              <a:gd name="connsiteX0" fmla="*/ 0 w 6027800"/>
              <a:gd name="connsiteY0" fmla="*/ 1349624 h 2699248"/>
              <a:gd name="connsiteX1" fmla="*/ 3013900 w 6027800"/>
              <a:gd name="connsiteY1" fmla="*/ 0 h 2699248"/>
              <a:gd name="connsiteX2" fmla="*/ 6027800 w 6027800"/>
              <a:gd name="connsiteY2" fmla="*/ 1349624 h 2699248"/>
              <a:gd name="connsiteX3" fmla="*/ 3013900 w 6027800"/>
              <a:gd name="connsiteY3" fmla="*/ 2699248 h 2699248"/>
              <a:gd name="connsiteX4" fmla="*/ 0 w 6027800"/>
              <a:gd name="connsiteY4" fmla="*/ 1349624 h 2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800" h="2699248">
                <a:moveTo>
                  <a:pt x="0" y="1349624"/>
                </a:moveTo>
                <a:cubicBezTo>
                  <a:pt x="0" y="604247"/>
                  <a:pt x="1349369" y="0"/>
                  <a:pt x="3013900" y="0"/>
                </a:cubicBezTo>
                <a:cubicBezTo>
                  <a:pt x="4678431" y="0"/>
                  <a:pt x="6027800" y="604247"/>
                  <a:pt x="6027800" y="1349624"/>
                </a:cubicBezTo>
                <a:cubicBezTo>
                  <a:pt x="6027800" y="2095001"/>
                  <a:pt x="4678431" y="2699248"/>
                  <a:pt x="3013900" y="2699248"/>
                </a:cubicBezTo>
                <a:cubicBezTo>
                  <a:pt x="1349369" y="2699248"/>
                  <a:pt x="0" y="2095001"/>
                  <a:pt x="0" y="1349624"/>
                </a:cubicBez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908151" tIns="420696" rIns="908151" bIns="420696" numCol="1" spcCol="1270" anchor="ctr" anchorCtr="0">
            <a:noAutofit/>
          </a:bodyPr>
          <a:lstStyle/>
          <a:p>
            <a:pPr algn="ctr" defTabSz="1778000">
              <a:lnSpc>
                <a:spcPct val="90000"/>
              </a:lnSpc>
              <a:spcBef>
                <a:spcPct val="0"/>
              </a:spcBef>
              <a:spcAft>
                <a:spcPct val="35000"/>
              </a:spcAft>
            </a:pPr>
            <a:endParaRPr lang="en-US" sz="4000" b="1" dirty="0"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a:p>
            <a:pPr algn="ctr" defTabSz="1778000">
              <a:lnSpc>
                <a:spcPct val="90000"/>
              </a:lnSpc>
              <a:spcBef>
                <a:spcPct val="0"/>
              </a:spcBef>
              <a:spcAft>
                <a:spcPct val="35000"/>
              </a:spcAft>
            </a:pPr>
            <a:r>
              <a:rPr lang="vi-VN" sz="4000" b="1" dirty="0" smtClean="0">
                <a:solidFill>
                  <a:srgbClr val="C00000"/>
                </a:solidFill>
              </a:rPr>
              <a:t>BÀI </a:t>
            </a:r>
            <a:r>
              <a:rPr lang="en-US" sz="4000" b="1" dirty="0" smtClean="0">
                <a:solidFill>
                  <a:srgbClr val="C00000"/>
                </a:solidFill>
                <a:latin typeface="Times New Roman" pitchFamily="18" charset="0"/>
                <a:cs typeface="Times New Roman" pitchFamily="18" charset="0"/>
              </a:rPr>
              <a:t>3: </a:t>
            </a:r>
            <a:r>
              <a:rPr lang="en-US" sz="4000" b="1" dirty="0" smtClean="0">
                <a:solidFill>
                  <a:srgbClr val="C00000"/>
                </a:solidFill>
              </a:rPr>
              <a:t>PHONG TRÀO VĂN HÓA PHỤC HƯNG VÀ CẢI CÁCH TÔN GIÁO</a:t>
            </a:r>
            <a:r>
              <a:rPr lang="vi-VN" sz="4000" b="1" dirty="0" smtClean="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 </a:t>
            </a:r>
          </a:p>
          <a:p>
            <a:pPr marL="0" lvl="0" indent="0" algn="ctr" defTabSz="1778000">
              <a:lnSpc>
                <a:spcPct val="90000"/>
              </a:lnSpc>
              <a:spcBef>
                <a:spcPct val="0"/>
              </a:spcBef>
              <a:spcAft>
                <a:spcPct val="35000"/>
              </a:spcAft>
              <a:buNone/>
            </a:pPr>
            <a:endParaRPr lang="vi-VN" sz="4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sp>
        <p:nvSpPr>
          <p:cNvPr id="5" name="Arrow: Left 4">
            <a:extLst>
              <a:ext uri="{FF2B5EF4-FFF2-40B4-BE49-F238E27FC236}">
                <a16:creationId xmlns="" xmlns:a16="http://schemas.microsoft.com/office/drawing/2014/main" id="{09B99F86-651B-4A5B-9E20-B47A2FD75929}"/>
              </a:ext>
            </a:extLst>
          </p:cNvPr>
          <p:cNvSpPr/>
          <p:nvPr/>
        </p:nvSpPr>
        <p:spPr>
          <a:xfrm rot="3235962">
            <a:off x="2053879" y="3756961"/>
            <a:ext cx="1651366" cy="68611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 xmlns:a16="http://schemas.microsoft.com/office/drawing/2014/main" id="{80737062-9295-4627-95AF-67A4E4CFF02C}"/>
              </a:ext>
            </a:extLst>
          </p:cNvPr>
          <p:cNvSpPr/>
          <p:nvPr/>
        </p:nvSpPr>
        <p:spPr>
          <a:xfrm>
            <a:off x="93784" y="2112224"/>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algn="ctr" defTabSz="1555750">
              <a:lnSpc>
                <a:spcPct val="90000"/>
              </a:lnSpc>
              <a:spcBef>
                <a:spcPct val="0"/>
              </a:spcBef>
              <a:spcAft>
                <a:spcPct val="35000"/>
              </a:spcAft>
            </a:pPr>
            <a:endParaRPr lang="nl-NL" sz="3100" b="0" kern="1200" dirty="0" smtClean="0">
              <a:solidFill>
                <a:srgbClr val="C00000"/>
              </a:solidFill>
              <a:latin typeface="Times New Roman" panose="02020603050405020304" pitchFamily="18" charset="0"/>
              <a:cs typeface="Times New Roman" panose="02020603050405020304" pitchFamily="18" charset="0"/>
            </a:endParaRPr>
          </a:p>
          <a:p>
            <a:pPr algn="ctr" defTabSz="1555750">
              <a:lnSpc>
                <a:spcPct val="90000"/>
              </a:lnSpc>
              <a:spcBef>
                <a:spcPct val="0"/>
              </a:spcBef>
              <a:spcAft>
                <a:spcPct val="35000"/>
              </a:spcAft>
            </a:pPr>
            <a:r>
              <a:rPr lang="en-US" sz="3100" b="1" dirty="0" smtClean="0">
                <a:solidFill>
                  <a:srgbClr val="C00000"/>
                </a:solidFill>
              </a:rPr>
              <a:t>1. </a:t>
            </a:r>
            <a:r>
              <a:rPr lang="en-US" sz="3100" b="1" dirty="0" err="1" smtClean="0">
                <a:solidFill>
                  <a:srgbClr val="C00000"/>
                </a:solidFill>
              </a:rPr>
              <a:t>Những</a:t>
            </a:r>
            <a:r>
              <a:rPr lang="en-US" sz="3100" b="1" dirty="0" smtClean="0">
                <a:solidFill>
                  <a:srgbClr val="C00000"/>
                </a:solidFill>
              </a:rPr>
              <a:t> </a:t>
            </a:r>
            <a:r>
              <a:rPr lang="en-US" sz="3100" b="1" dirty="0" err="1" smtClean="0">
                <a:solidFill>
                  <a:srgbClr val="C00000"/>
                </a:solidFill>
              </a:rPr>
              <a:t>biến</a:t>
            </a:r>
            <a:r>
              <a:rPr lang="en-US" sz="3100" b="1" dirty="0" smtClean="0">
                <a:solidFill>
                  <a:srgbClr val="C00000"/>
                </a:solidFill>
              </a:rPr>
              <a:t> </a:t>
            </a:r>
            <a:r>
              <a:rPr lang="en-US" sz="3100" b="1" dirty="0" err="1" smtClean="0">
                <a:solidFill>
                  <a:srgbClr val="C00000"/>
                </a:solidFill>
              </a:rPr>
              <a:t>đổi</a:t>
            </a:r>
            <a:r>
              <a:rPr lang="en-US" sz="3100" b="1" dirty="0" smtClean="0">
                <a:solidFill>
                  <a:srgbClr val="C00000"/>
                </a:solidFill>
              </a:rPr>
              <a:t> </a:t>
            </a:r>
            <a:r>
              <a:rPr lang="en-US" sz="3100" b="1" dirty="0" err="1" smtClean="0">
                <a:solidFill>
                  <a:srgbClr val="C00000"/>
                </a:solidFill>
              </a:rPr>
              <a:t>về</a:t>
            </a:r>
            <a:r>
              <a:rPr lang="en-US" sz="3100" b="1" dirty="0" smtClean="0">
                <a:solidFill>
                  <a:srgbClr val="C00000"/>
                </a:solidFill>
              </a:rPr>
              <a:t> </a:t>
            </a:r>
            <a:r>
              <a:rPr lang="en-US" sz="3100" b="1" dirty="0" err="1" smtClean="0">
                <a:solidFill>
                  <a:srgbClr val="C00000"/>
                </a:solidFill>
              </a:rPr>
              <a:t>kinh</a:t>
            </a:r>
            <a:r>
              <a:rPr lang="en-US" sz="3100" b="1" dirty="0" smtClean="0">
                <a:solidFill>
                  <a:srgbClr val="C00000"/>
                </a:solidFill>
              </a:rPr>
              <a:t> </a:t>
            </a:r>
            <a:r>
              <a:rPr lang="en-US" sz="3100" b="1" dirty="0" err="1" smtClean="0">
                <a:solidFill>
                  <a:srgbClr val="C00000"/>
                </a:solidFill>
              </a:rPr>
              <a:t>tế</a:t>
            </a:r>
            <a:r>
              <a:rPr lang="en-US" sz="3100" b="1" dirty="0" smtClean="0">
                <a:solidFill>
                  <a:srgbClr val="C00000"/>
                </a:solidFill>
              </a:rPr>
              <a:t> - </a:t>
            </a:r>
            <a:r>
              <a:rPr lang="en-US" sz="3100" b="1" dirty="0" err="1" smtClean="0">
                <a:solidFill>
                  <a:srgbClr val="C00000"/>
                </a:solidFill>
              </a:rPr>
              <a:t>xã</a:t>
            </a:r>
            <a:r>
              <a:rPr lang="en-US" sz="3100" b="1" dirty="0" smtClean="0">
                <a:solidFill>
                  <a:srgbClr val="C00000"/>
                </a:solidFill>
              </a:rPr>
              <a:t> </a:t>
            </a:r>
            <a:r>
              <a:rPr lang="en-US" sz="3100" b="1" dirty="0" err="1" smtClean="0">
                <a:solidFill>
                  <a:srgbClr val="C00000"/>
                </a:solidFill>
              </a:rPr>
              <a:t>hội</a:t>
            </a:r>
            <a:r>
              <a:rPr lang="en-US" sz="3100" b="1" dirty="0" smtClean="0">
                <a:solidFill>
                  <a:srgbClr val="C00000"/>
                </a:solidFill>
              </a:rPr>
              <a:t> </a:t>
            </a:r>
            <a:r>
              <a:rPr lang="en-US" sz="3100" b="1" dirty="0" err="1" smtClean="0">
                <a:solidFill>
                  <a:srgbClr val="C00000"/>
                </a:solidFill>
              </a:rPr>
              <a:t>Tây</a:t>
            </a:r>
            <a:r>
              <a:rPr lang="en-US" sz="3100" b="1" dirty="0" smtClean="0">
                <a:solidFill>
                  <a:srgbClr val="C00000"/>
                </a:solidFill>
              </a:rPr>
              <a:t> </a:t>
            </a:r>
            <a:r>
              <a:rPr lang="en-US" sz="3100" b="1" dirty="0" err="1" smtClean="0">
                <a:solidFill>
                  <a:srgbClr val="C00000"/>
                </a:solidFill>
              </a:rPr>
              <a:t>Âu</a:t>
            </a:r>
            <a:r>
              <a:rPr lang="en-US" sz="3100" b="1" dirty="0" smtClean="0">
                <a:solidFill>
                  <a:srgbClr val="C00000"/>
                </a:solidFill>
              </a:rPr>
              <a:t> </a:t>
            </a:r>
            <a:r>
              <a:rPr lang="en-US" sz="3100" b="1" dirty="0" err="1" smtClean="0">
                <a:solidFill>
                  <a:srgbClr val="C00000"/>
                </a:solidFill>
              </a:rPr>
              <a:t>từ</a:t>
            </a:r>
            <a:r>
              <a:rPr lang="en-US" sz="3100" b="1" dirty="0" smtClean="0">
                <a:solidFill>
                  <a:srgbClr val="C00000"/>
                </a:solidFill>
              </a:rPr>
              <a:t> </a:t>
            </a:r>
            <a:r>
              <a:rPr lang="en-US" sz="3100" b="1" dirty="0" err="1" smtClean="0">
                <a:solidFill>
                  <a:srgbClr val="C00000"/>
                </a:solidFill>
              </a:rPr>
              <a:t>thế</a:t>
            </a:r>
            <a:r>
              <a:rPr lang="en-US" sz="3100" b="1" dirty="0" smtClean="0">
                <a:solidFill>
                  <a:srgbClr val="C00000"/>
                </a:solidFill>
              </a:rPr>
              <a:t> </a:t>
            </a:r>
            <a:r>
              <a:rPr lang="en-US" sz="3100" b="1" dirty="0" err="1" smtClean="0">
                <a:solidFill>
                  <a:srgbClr val="C00000"/>
                </a:solidFill>
              </a:rPr>
              <a:t>kỉ</a:t>
            </a:r>
            <a:r>
              <a:rPr lang="en-US" sz="3100" b="1" dirty="0" smtClean="0">
                <a:solidFill>
                  <a:srgbClr val="C00000"/>
                </a:solidFill>
              </a:rPr>
              <a:t> XIII </a:t>
            </a:r>
            <a:r>
              <a:rPr lang="en-US" sz="3100" b="1" dirty="0" err="1" smtClean="0">
                <a:solidFill>
                  <a:srgbClr val="C00000"/>
                </a:solidFill>
              </a:rPr>
              <a:t>đến</a:t>
            </a:r>
            <a:r>
              <a:rPr lang="en-US" sz="3100" b="1" dirty="0" smtClean="0">
                <a:solidFill>
                  <a:srgbClr val="C00000"/>
                </a:solidFill>
              </a:rPr>
              <a:t> </a:t>
            </a:r>
            <a:r>
              <a:rPr lang="en-US" sz="3100" b="1" dirty="0" err="1" smtClean="0">
                <a:solidFill>
                  <a:srgbClr val="C00000"/>
                </a:solidFill>
              </a:rPr>
              <a:t>thế</a:t>
            </a:r>
            <a:r>
              <a:rPr lang="en-US" sz="3100" b="1" dirty="0" smtClean="0">
                <a:solidFill>
                  <a:srgbClr val="C00000"/>
                </a:solidFill>
              </a:rPr>
              <a:t> </a:t>
            </a:r>
            <a:r>
              <a:rPr lang="en-US" sz="3100" b="1" dirty="0" err="1" smtClean="0">
                <a:solidFill>
                  <a:srgbClr val="C00000"/>
                </a:solidFill>
              </a:rPr>
              <a:t>kỉ</a:t>
            </a:r>
            <a:r>
              <a:rPr lang="en-US" sz="3100" b="1" dirty="0" smtClean="0">
                <a:solidFill>
                  <a:srgbClr val="C00000"/>
                </a:solidFill>
              </a:rPr>
              <a:t> XVI</a:t>
            </a:r>
            <a:endParaRPr lang="en-US" sz="3100" dirty="0" smtClean="0">
              <a:solidFill>
                <a:srgbClr val="C00000"/>
              </a:solidFill>
            </a:endParaRPr>
          </a:p>
          <a:p>
            <a:pPr marL="0" lvl="0" indent="0" algn="ctr" defTabSz="1555750">
              <a:lnSpc>
                <a:spcPct val="90000"/>
              </a:lnSpc>
              <a:spcBef>
                <a:spcPct val="0"/>
              </a:spcBef>
              <a:spcAft>
                <a:spcPct val="35000"/>
              </a:spcAft>
              <a:buNone/>
            </a:pPr>
            <a:r>
              <a:rPr lang="nl-NL" sz="3100" b="0" kern="1200" dirty="0" smtClean="0">
                <a:solidFill>
                  <a:srgbClr val="C00000"/>
                </a:solidFill>
                <a:latin typeface="Times New Roman" panose="02020603050405020304" pitchFamily="18" charset="0"/>
                <a:cs typeface="Times New Roman" panose="02020603050405020304" pitchFamily="18" charset="0"/>
              </a:rPr>
              <a:t> </a:t>
            </a:r>
            <a:endParaRPr lang="vi-VN" sz="3100" b="0" kern="1200" dirty="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 xmlns:a16="http://schemas.microsoft.com/office/drawing/2014/main" id="{9D22DD9A-9432-432E-BCAB-E665F09B045A}"/>
              </a:ext>
            </a:extLst>
          </p:cNvPr>
          <p:cNvSpPr/>
          <p:nvPr/>
        </p:nvSpPr>
        <p:spPr>
          <a:xfrm rot="5480540">
            <a:off x="5546523" y="2121706"/>
            <a:ext cx="1624680"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 xmlns:a16="http://schemas.microsoft.com/office/drawing/2014/main" id="{D12991DD-62E0-468B-8E6E-1105B332F39C}"/>
              </a:ext>
            </a:extLst>
          </p:cNvPr>
          <p:cNvSpPr/>
          <p:nvPr/>
        </p:nvSpPr>
        <p:spPr>
          <a:xfrm>
            <a:off x="4691987" y="104903"/>
            <a:ext cx="3333751" cy="1580318"/>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algn="ctr" defTabSz="1555750">
              <a:lnSpc>
                <a:spcPct val="90000"/>
              </a:lnSpc>
              <a:spcBef>
                <a:spcPct val="0"/>
              </a:spcBef>
              <a:spcAft>
                <a:spcPct val="35000"/>
              </a:spcAft>
            </a:pPr>
            <a:endParaRPr lang="en-US" sz="3600" b="1" dirty="0" smtClean="0">
              <a:solidFill>
                <a:srgbClr val="C00000"/>
              </a:solidFill>
            </a:endParaRPr>
          </a:p>
          <a:p>
            <a:pPr algn="ctr" defTabSz="1555750">
              <a:lnSpc>
                <a:spcPct val="90000"/>
              </a:lnSpc>
              <a:spcBef>
                <a:spcPct val="0"/>
              </a:spcBef>
              <a:spcAft>
                <a:spcPct val="35000"/>
              </a:spcAft>
            </a:pPr>
            <a:r>
              <a:rPr lang="en-US" sz="3600" b="1" dirty="0" smtClean="0">
                <a:solidFill>
                  <a:srgbClr val="C00000"/>
                </a:solidFill>
              </a:rPr>
              <a:t>2. </a:t>
            </a:r>
            <a:r>
              <a:rPr lang="en-US" sz="3600" b="1" dirty="0" err="1" smtClean="0">
                <a:solidFill>
                  <a:srgbClr val="C00000"/>
                </a:solidFill>
              </a:rPr>
              <a:t>Phong</a:t>
            </a:r>
            <a:r>
              <a:rPr lang="en-US" sz="3600" b="1" dirty="0" smtClean="0">
                <a:solidFill>
                  <a:srgbClr val="C00000"/>
                </a:solidFill>
              </a:rPr>
              <a:t> </a:t>
            </a:r>
            <a:r>
              <a:rPr lang="en-US" sz="3600" b="1" dirty="0" err="1" smtClean="0">
                <a:solidFill>
                  <a:srgbClr val="C00000"/>
                </a:solidFill>
              </a:rPr>
              <a:t>trào</a:t>
            </a:r>
            <a:r>
              <a:rPr lang="en-US" sz="3600" b="1" dirty="0" smtClean="0">
                <a:solidFill>
                  <a:srgbClr val="C00000"/>
                </a:solidFill>
              </a:rPr>
              <a:t> </a:t>
            </a:r>
            <a:r>
              <a:rPr lang="en-US" sz="3600" b="1" dirty="0" err="1" smtClean="0">
                <a:solidFill>
                  <a:srgbClr val="C00000"/>
                </a:solidFill>
              </a:rPr>
              <a:t>Văn</a:t>
            </a:r>
            <a:r>
              <a:rPr lang="en-US" sz="3600" b="1" dirty="0" smtClean="0">
                <a:solidFill>
                  <a:srgbClr val="C00000"/>
                </a:solidFill>
              </a:rPr>
              <a:t> </a:t>
            </a:r>
            <a:r>
              <a:rPr lang="en-US" sz="3600" b="1" dirty="0" err="1" smtClean="0">
                <a:solidFill>
                  <a:srgbClr val="C00000"/>
                </a:solidFill>
              </a:rPr>
              <a:t>hóa</a:t>
            </a:r>
            <a:r>
              <a:rPr lang="en-US" sz="3600" b="1" dirty="0" smtClean="0">
                <a:solidFill>
                  <a:srgbClr val="C00000"/>
                </a:solidFill>
              </a:rPr>
              <a:t> </a:t>
            </a:r>
            <a:r>
              <a:rPr lang="en-US" sz="3600" b="1" dirty="0" err="1" smtClean="0">
                <a:solidFill>
                  <a:srgbClr val="C00000"/>
                </a:solidFill>
              </a:rPr>
              <a:t>Phục</a:t>
            </a:r>
            <a:r>
              <a:rPr lang="en-US" sz="3600" b="1" dirty="0" smtClean="0">
                <a:solidFill>
                  <a:srgbClr val="C00000"/>
                </a:solidFill>
              </a:rPr>
              <a:t> </a:t>
            </a:r>
            <a:r>
              <a:rPr lang="en-US" sz="3600" b="1" dirty="0" err="1" smtClean="0">
                <a:solidFill>
                  <a:srgbClr val="C00000"/>
                </a:solidFill>
              </a:rPr>
              <a:t>hưng</a:t>
            </a:r>
            <a:r>
              <a:rPr lang="en-US" sz="3600" b="1" dirty="0" smtClean="0">
                <a:solidFill>
                  <a:srgbClr val="C00000"/>
                </a:solidFill>
              </a:rPr>
              <a:t> </a:t>
            </a:r>
            <a:endParaRPr lang="en-US" sz="3600" dirty="0" smtClean="0">
              <a:solidFill>
                <a:srgbClr val="C00000"/>
              </a:solidFill>
            </a:endParaRPr>
          </a:p>
          <a:p>
            <a:pPr lvl="0" algn="ctr" defTabSz="1555750">
              <a:lnSpc>
                <a:spcPct val="90000"/>
              </a:lnSpc>
              <a:spcBef>
                <a:spcPct val="0"/>
              </a:spcBef>
              <a:spcAft>
                <a:spcPct val="35000"/>
              </a:spcAft>
            </a:pPr>
            <a:r>
              <a:rPr lang="en-US" sz="3500" b="0" kern="1200" dirty="0" smtClean="0">
                <a:solidFill>
                  <a:srgbClr val="C00000"/>
                </a:solidFill>
                <a:latin typeface="Times New Roman" panose="02020603050405020304" pitchFamily="18" charset="0"/>
                <a:cs typeface="Times New Roman" panose="02020603050405020304" pitchFamily="18" charset="0"/>
              </a:rPr>
              <a:t> </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 xmlns:a16="http://schemas.microsoft.com/office/drawing/2014/main" id="{5301E418-E845-42F3-BDCF-4D5754E1AC1F}"/>
              </a:ext>
            </a:extLst>
          </p:cNvPr>
          <p:cNvSpPr/>
          <p:nvPr/>
        </p:nvSpPr>
        <p:spPr>
          <a:xfrm rot="7713484">
            <a:off x="8943870" y="3799541"/>
            <a:ext cx="1675505" cy="634213"/>
          </a:xfrm>
          <a:prstGeom prst="leftArrow">
            <a:avLst>
              <a:gd name="adj1" fmla="val 4845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 xmlns:a16="http://schemas.microsoft.com/office/drawing/2014/main" id="{50930691-DABE-4C20-B6F3-FBBBB2E80473}"/>
              </a:ext>
            </a:extLst>
          </p:cNvPr>
          <p:cNvSpPr/>
          <p:nvPr/>
        </p:nvSpPr>
        <p:spPr>
          <a:xfrm>
            <a:off x="8207459" y="2053608"/>
            <a:ext cx="3984541"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algn="ctr" defTabSz="1555750">
              <a:lnSpc>
                <a:spcPct val="90000"/>
              </a:lnSpc>
              <a:spcBef>
                <a:spcPct val="0"/>
              </a:spcBef>
              <a:spcAft>
                <a:spcPct val="35000"/>
              </a:spcAft>
            </a:pPr>
            <a:endParaRPr lang="en-US" sz="3500" b="0" kern="1200" dirty="0" smtClean="0">
              <a:solidFill>
                <a:srgbClr val="C00000"/>
              </a:solidFill>
              <a:latin typeface="Times New Roman" panose="02020603050405020304" pitchFamily="18" charset="0"/>
              <a:cs typeface="Times New Roman" panose="02020603050405020304" pitchFamily="18" charset="0"/>
            </a:endParaRPr>
          </a:p>
          <a:p>
            <a:pPr algn="ctr" defTabSz="1555750">
              <a:lnSpc>
                <a:spcPct val="90000"/>
              </a:lnSpc>
              <a:spcBef>
                <a:spcPct val="0"/>
              </a:spcBef>
              <a:spcAft>
                <a:spcPct val="35000"/>
              </a:spcAft>
            </a:pPr>
            <a:r>
              <a:rPr lang="en-US" sz="3600" b="1" dirty="0" smtClean="0">
                <a:solidFill>
                  <a:srgbClr val="C00000"/>
                </a:solidFill>
              </a:rPr>
              <a:t>3. </a:t>
            </a:r>
            <a:r>
              <a:rPr lang="en-US" sz="3600" b="1" dirty="0" err="1" smtClean="0">
                <a:solidFill>
                  <a:srgbClr val="C00000"/>
                </a:solidFill>
              </a:rPr>
              <a:t>Phong</a:t>
            </a:r>
            <a:r>
              <a:rPr lang="en-US" sz="3600" b="1" dirty="0" smtClean="0">
                <a:solidFill>
                  <a:srgbClr val="C00000"/>
                </a:solidFill>
              </a:rPr>
              <a:t> </a:t>
            </a:r>
            <a:r>
              <a:rPr lang="en-US" sz="3600" b="1" dirty="0" err="1" smtClean="0">
                <a:solidFill>
                  <a:srgbClr val="C00000"/>
                </a:solidFill>
              </a:rPr>
              <a:t>trào</a:t>
            </a:r>
            <a:r>
              <a:rPr lang="en-US" sz="3600" b="1" dirty="0" smtClean="0">
                <a:solidFill>
                  <a:srgbClr val="C00000"/>
                </a:solidFill>
              </a:rPr>
              <a:t> </a:t>
            </a:r>
            <a:r>
              <a:rPr lang="en-US" sz="3600" b="1" dirty="0" err="1" smtClean="0">
                <a:solidFill>
                  <a:srgbClr val="C00000"/>
                </a:solidFill>
              </a:rPr>
              <a:t>Cải</a:t>
            </a:r>
            <a:r>
              <a:rPr lang="en-US" sz="3600" b="1" dirty="0" smtClean="0">
                <a:solidFill>
                  <a:srgbClr val="C00000"/>
                </a:solidFill>
              </a:rPr>
              <a:t> </a:t>
            </a:r>
            <a:r>
              <a:rPr lang="en-US" sz="3600" b="1" dirty="0" err="1" smtClean="0">
                <a:solidFill>
                  <a:srgbClr val="C00000"/>
                </a:solidFill>
              </a:rPr>
              <a:t>cách</a:t>
            </a:r>
            <a:r>
              <a:rPr lang="en-US" sz="3600" b="1" dirty="0" smtClean="0">
                <a:solidFill>
                  <a:srgbClr val="C00000"/>
                </a:solidFill>
              </a:rPr>
              <a:t> </a:t>
            </a:r>
            <a:r>
              <a:rPr lang="en-US" sz="3600" b="1" dirty="0" err="1" smtClean="0">
                <a:solidFill>
                  <a:srgbClr val="C00000"/>
                </a:solidFill>
              </a:rPr>
              <a:t>tôn</a:t>
            </a:r>
            <a:r>
              <a:rPr lang="en-US" sz="3600" b="1" dirty="0" smtClean="0">
                <a:solidFill>
                  <a:srgbClr val="C00000"/>
                </a:solidFill>
              </a:rPr>
              <a:t> </a:t>
            </a:r>
            <a:r>
              <a:rPr lang="en-US" sz="3600" b="1" dirty="0" err="1" smtClean="0">
                <a:solidFill>
                  <a:srgbClr val="C00000"/>
                </a:solidFill>
              </a:rPr>
              <a:t>giá</a:t>
            </a:r>
            <a:r>
              <a:rPr lang="en-US" sz="3600" b="1" dirty="0" err="1" smtClean="0"/>
              <a:t>o</a:t>
            </a:r>
            <a:r>
              <a:rPr lang="en-US" sz="3600" b="1" dirty="0" smtClean="0"/>
              <a:t> </a:t>
            </a:r>
            <a:endParaRPr lang="en-US" sz="3600" dirty="0" smtClean="0"/>
          </a:p>
          <a:p>
            <a:pPr marL="0" lvl="0" indent="0" algn="ctr" defTabSz="1555750">
              <a:lnSpc>
                <a:spcPct val="90000"/>
              </a:lnSpc>
              <a:spcBef>
                <a:spcPct val="0"/>
              </a:spcBef>
              <a:spcAft>
                <a:spcPct val="35000"/>
              </a:spcAft>
              <a:buNone/>
            </a:pPr>
            <a:r>
              <a:rPr lang="en-US" sz="3500" b="0" kern="1200" dirty="0" smtClean="0">
                <a:solidFill>
                  <a:srgbClr val="C00000"/>
                </a:solidFill>
                <a:latin typeface="Times New Roman" panose="02020603050405020304" pitchFamily="18" charset="0"/>
                <a:cs typeface="Times New Roman" panose="02020603050405020304" pitchFamily="18" charset="0"/>
              </a:rPr>
              <a:t> </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1EB835CD-8565-46A3-84FD-49AD6B037596}"/>
              </a:ext>
            </a:extLst>
          </p:cNvPr>
          <p:cNvSpPr/>
          <p:nvPr/>
        </p:nvSpPr>
        <p:spPr>
          <a:xfrm>
            <a:off x="554336"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 xmlns:a16="http://schemas.microsoft.com/office/drawing/2014/main" id="{FC5194BB-5A8B-46C0-BB7F-6968E25ADDA3}"/>
              </a:ext>
            </a:extLst>
          </p:cNvPr>
          <p:cNvSpPr txBox="1"/>
          <p:nvPr/>
        </p:nvSpPr>
        <p:spPr>
          <a:xfrm>
            <a:off x="1151870" y="540239"/>
            <a:ext cx="3569334" cy="677108"/>
          </a:xfrm>
          <a:prstGeom prst="rect">
            <a:avLst/>
          </a:prstGeom>
          <a:noFill/>
        </p:spPr>
        <p:txBody>
          <a:bodyPr wrap="square" rtlCol="0">
            <a:spAutoFit/>
          </a:bodyPr>
          <a:lstStyle/>
          <a:p>
            <a:r>
              <a:rPr lang="vi-VN" sz="3800" b="1" dirty="0">
                <a:solidFill>
                  <a:srgbClr val="7030A0"/>
                </a:solidFill>
                <a:latin typeface="Times New Roman" panose="02020603050405020304" pitchFamily="18" charset="0"/>
                <a:cs typeface="Times New Roman" panose="02020603050405020304" pitchFamily="18" charset="0"/>
              </a:rPr>
              <a:t>KHỞI ĐỘNG</a:t>
            </a:r>
          </a:p>
        </p:txBody>
      </p:sp>
      <p:pic>
        <p:nvPicPr>
          <p:cNvPr id="2050" name="Picture 2"/>
          <p:cNvPicPr>
            <a:picLocks noChangeAspect="1" noChangeArrowheads="1"/>
          </p:cNvPicPr>
          <p:nvPr/>
        </p:nvPicPr>
        <p:blipFill>
          <a:blip r:embed="rId2"/>
          <a:srcRect/>
          <a:stretch>
            <a:fillRect/>
          </a:stretch>
        </p:blipFill>
        <p:spPr bwMode="auto">
          <a:xfrm>
            <a:off x="5509846" y="0"/>
            <a:ext cx="6682154" cy="6831967"/>
          </a:xfrm>
          <a:prstGeom prst="rect">
            <a:avLst/>
          </a:prstGeom>
          <a:noFill/>
          <a:ln w="9525">
            <a:noFill/>
            <a:miter lim="800000"/>
            <a:headEnd/>
            <a:tailEnd/>
          </a:ln>
          <a:effectLst/>
        </p:spPr>
      </p:pic>
      <p:sp>
        <p:nvSpPr>
          <p:cNvPr id="9" name="TextBox 8"/>
          <p:cNvSpPr txBox="1"/>
          <p:nvPr/>
        </p:nvSpPr>
        <p:spPr>
          <a:xfrm>
            <a:off x="322290" y="2170122"/>
            <a:ext cx="5017477" cy="954107"/>
          </a:xfrm>
          <a:prstGeom prst="rect">
            <a:avLst/>
          </a:prstGeom>
          <a:noFill/>
        </p:spPr>
        <p:txBody>
          <a:bodyPr wrap="square" rtlCol="0">
            <a:spAutoFit/>
          </a:bodyPr>
          <a:lstStyle/>
          <a:p>
            <a:r>
              <a:rPr lang="en-US" sz="2800" dirty="0" smtClean="0"/>
              <a:t>-</a:t>
            </a:r>
            <a:r>
              <a:rPr lang="en-US" sz="2800" dirty="0" err="1" smtClean="0"/>
              <a:t>Quan</a:t>
            </a:r>
            <a:r>
              <a:rPr lang="en-US" sz="2800" dirty="0" smtClean="0"/>
              <a:t> </a:t>
            </a:r>
            <a:r>
              <a:rPr lang="en-US" sz="2800" dirty="0" err="1" smtClean="0"/>
              <a:t>sát</a:t>
            </a:r>
            <a:r>
              <a:rPr lang="en-US" sz="2800" dirty="0" smtClean="0"/>
              <a:t> </a:t>
            </a:r>
            <a:r>
              <a:rPr lang="en-US" sz="2800" dirty="0" err="1" smtClean="0"/>
              <a:t>hình</a:t>
            </a:r>
            <a:r>
              <a:rPr lang="en-US" sz="2800" dirty="0" smtClean="0"/>
              <a:t> </a:t>
            </a:r>
            <a:r>
              <a:rPr lang="en-US" sz="2800" dirty="0" err="1" smtClean="0"/>
              <a:t>ảnh</a:t>
            </a:r>
            <a:r>
              <a:rPr lang="en-US" sz="2800" dirty="0" smtClean="0"/>
              <a:t>, </a:t>
            </a:r>
            <a:r>
              <a:rPr lang="en-US" sz="2800" dirty="0" err="1" smtClean="0"/>
              <a:t>em</a:t>
            </a:r>
            <a:r>
              <a:rPr lang="en-US" sz="2800" dirty="0" smtClean="0"/>
              <a:t> </a:t>
            </a:r>
            <a:r>
              <a:rPr lang="en-US" sz="2800" dirty="0" err="1" smtClean="0"/>
              <a:t>hãy</a:t>
            </a:r>
            <a:r>
              <a:rPr lang="en-US" sz="2800" dirty="0" smtClean="0"/>
              <a:t> </a:t>
            </a:r>
            <a:r>
              <a:rPr lang="en-US" sz="2800" dirty="0" err="1" smtClean="0"/>
              <a:t>cho</a:t>
            </a:r>
            <a:r>
              <a:rPr lang="en-US" sz="2800" dirty="0" smtClean="0"/>
              <a:t> </a:t>
            </a:r>
            <a:r>
              <a:rPr lang="en-US" sz="2800" dirty="0" err="1" smtClean="0"/>
              <a:t>biết</a:t>
            </a:r>
            <a:r>
              <a:rPr lang="en-US" sz="2800" dirty="0" smtClean="0"/>
              <a:t> </a:t>
            </a:r>
            <a:r>
              <a:rPr lang="en-US" sz="2800" dirty="0" err="1" smtClean="0"/>
              <a:t>nội</a:t>
            </a:r>
            <a:r>
              <a:rPr lang="en-US" sz="2800" dirty="0" smtClean="0"/>
              <a:t> dung </a:t>
            </a:r>
            <a:r>
              <a:rPr lang="en-US" sz="2800" dirty="0" err="1" smtClean="0"/>
              <a:t>của</a:t>
            </a:r>
            <a:r>
              <a:rPr lang="en-US" sz="2800" dirty="0" smtClean="0"/>
              <a:t> </a:t>
            </a:r>
            <a:r>
              <a:rPr lang="en-US" sz="2800" dirty="0" err="1" smtClean="0"/>
              <a:t>bức</a:t>
            </a:r>
            <a:r>
              <a:rPr lang="en-US" sz="2800" dirty="0" smtClean="0"/>
              <a:t> </a:t>
            </a:r>
            <a:r>
              <a:rPr lang="en-US" sz="2800" dirty="0" err="1" smtClean="0"/>
              <a:t>tranh</a:t>
            </a:r>
            <a:r>
              <a:rPr lang="en-US" sz="2800" dirty="0" smtClean="0"/>
              <a:t>? </a:t>
            </a:r>
            <a:endParaRPr lang="en-US" sz="2800" dirty="0"/>
          </a:p>
        </p:txBody>
      </p:sp>
      <p:sp>
        <p:nvSpPr>
          <p:cNvPr id="10" name="TextBox 9"/>
          <p:cNvSpPr txBox="1"/>
          <p:nvPr/>
        </p:nvSpPr>
        <p:spPr>
          <a:xfrm>
            <a:off x="322289" y="3305908"/>
            <a:ext cx="5017477" cy="969496"/>
          </a:xfrm>
          <a:prstGeom prst="rect">
            <a:avLst/>
          </a:prstGeom>
          <a:noFill/>
        </p:spPr>
        <p:txBody>
          <a:bodyPr wrap="square" rtlCol="0">
            <a:spAutoFit/>
          </a:bodyPr>
          <a:lstStyle/>
          <a:p>
            <a:r>
              <a:rPr lang="en-US" sz="1900" dirty="0" smtClean="0"/>
              <a:t>- </a:t>
            </a:r>
            <a:r>
              <a:rPr lang="en-US" sz="1900" dirty="0" err="1" smtClean="0"/>
              <a:t>Đây</a:t>
            </a:r>
            <a:r>
              <a:rPr lang="en-US" sz="1900" dirty="0" smtClean="0"/>
              <a:t> </a:t>
            </a:r>
            <a:r>
              <a:rPr lang="en-US" sz="1900" dirty="0" err="1" smtClean="0"/>
              <a:t>là</a:t>
            </a:r>
            <a:r>
              <a:rPr lang="en-US" sz="1900" dirty="0" smtClean="0"/>
              <a:t> </a:t>
            </a:r>
            <a:r>
              <a:rPr lang="en-US" sz="1900" dirty="0" err="1" smtClean="0"/>
              <a:t>bích</a:t>
            </a:r>
            <a:r>
              <a:rPr lang="en-US" sz="1900" dirty="0" smtClean="0"/>
              <a:t> </a:t>
            </a:r>
            <a:r>
              <a:rPr lang="en-US" sz="1900" dirty="0" err="1" smtClean="0"/>
              <a:t>họa</a:t>
            </a:r>
            <a:r>
              <a:rPr lang="en-US" sz="1900" dirty="0" smtClean="0"/>
              <a:t> </a:t>
            </a:r>
            <a:r>
              <a:rPr lang="en-US" sz="1900" dirty="0" err="1" smtClean="0"/>
              <a:t>của</a:t>
            </a:r>
            <a:r>
              <a:rPr lang="en-US" sz="1900" dirty="0" smtClean="0"/>
              <a:t> </a:t>
            </a:r>
            <a:r>
              <a:rPr lang="en-US" sz="1900" dirty="0" err="1" smtClean="0"/>
              <a:t>Mi</a:t>
            </a:r>
            <a:r>
              <a:rPr lang="en-US" sz="1900" dirty="0" smtClean="0"/>
              <a:t>-ken-</a:t>
            </a:r>
            <a:r>
              <a:rPr lang="en-US" sz="1900" dirty="0" err="1" smtClean="0"/>
              <a:t>lăng</a:t>
            </a:r>
            <a:r>
              <a:rPr lang="en-US" sz="1900" dirty="0" smtClean="0"/>
              <a:t>-</a:t>
            </a:r>
            <a:r>
              <a:rPr lang="en-US" sz="1900" dirty="0" err="1" smtClean="0"/>
              <a:t>giơ</a:t>
            </a:r>
            <a:r>
              <a:rPr lang="en-US" sz="1900" dirty="0" smtClean="0"/>
              <a:t> </a:t>
            </a:r>
            <a:r>
              <a:rPr lang="en-US" sz="1900" dirty="0" err="1" smtClean="0"/>
              <a:t>trên</a:t>
            </a:r>
            <a:r>
              <a:rPr lang="en-US" sz="1900" dirty="0" smtClean="0"/>
              <a:t> </a:t>
            </a:r>
            <a:r>
              <a:rPr lang="en-US" sz="1900" dirty="0" err="1" smtClean="0"/>
              <a:t>vòm</a:t>
            </a:r>
            <a:r>
              <a:rPr lang="en-US" sz="1900" dirty="0" smtClean="0"/>
              <a:t> </a:t>
            </a:r>
            <a:r>
              <a:rPr lang="en-US" sz="1900" dirty="0" err="1" smtClean="0"/>
              <a:t>nhà</a:t>
            </a:r>
            <a:r>
              <a:rPr lang="en-US" sz="1900" dirty="0" smtClean="0"/>
              <a:t> </a:t>
            </a:r>
            <a:r>
              <a:rPr lang="en-US" sz="1900" dirty="0" err="1" smtClean="0"/>
              <a:t>thờ</a:t>
            </a:r>
            <a:r>
              <a:rPr lang="en-US" sz="1900" dirty="0" smtClean="0"/>
              <a:t> </a:t>
            </a:r>
            <a:r>
              <a:rPr lang="en-US" sz="1900" dirty="0" err="1" smtClean="0"/>
              <a:t>Xích</a:t>
            </a:r>
            <a:r>
              <a:rPr lang="en-US" sz="1900" dirty="0" smtClean="0"/>
              <a:t> – </a:t>
            </a:r>
            <a:r>
              <a:rPr lang="en-US" sz="1900" dirty="0" err="1" smtClean="0"/>
              <a:t>xtin</a:t>
            </a:r>
            <a:r>
              <a:rPr lang="en-US" sz="1900" dirty="0" smtClean="0"/>
              <a:t> (</a:t>
            </a:r>
            <a:r>
              <a:rPr lang="en-US" sz="1900" dirty="0" err="1" smtClean="0"/>
              <a:t>Va-ti-căng</a:t>
            </a:r>
            <a:r>
              <a:rPr lang="en-US" sz="1900" dirty="0" smtClean="0"/>
              <a:t>) – </a:t>
            </a:r>
            <a:r>
              <a:rPr lang="en-US" sz="1900" dirty="0" err="1" smtClean="0"/>
              <a:t>một</a:t>
            </a:r>
            <a:r>
              <a:rPr lang="en-US" sz="1900" dirty="0" smtClean="0"/>
              <a:t> </a:t>
            </a:r>
            <a:r>
              <a:rPr lang="en-US" sz="1900" dirty="0" err="1" smtClean="0"/>
              <a:t>kiệt</a:t>
            </a:r>
            <a:r>
              <a:rPr lang="en-US" sz="1900" dirty="0" smtClean="0"/>
              <a:t> </a:t>
            </a:r>
            <a:r>
              <a:rPr lang="en-US" sz="1900" dirty="0" err="1" smtClean="0"/>
              <a:t>tác</a:t>
            </a:r>
            <a:r>
              <a:rPr lang="en-US" sz="1900" dirty="0" smtClean="0"/>
              <a:t> </a:t>
            </a:r>
            <a:r>
              <a:rPr lang="en-US" sz="1900" dirty="0" err="1" smtClean="0"/>
              <a:t>đương</a:t>
            </a:r>
            <a:r>
              <a:rPr lang="en-US" sz="1900" dirty="0" smtClean="0"/>
              <a:t> </a:t>
            </a:r>
            <a:r>
              <a:rPr lang="en-US" sz="1900" dirty="0" err="1" smtClean="0"/>
              <a:t>thời</a:t>
            </a:r>
            <a:r>
              <a:rPr lang="en-US" sz="1900" dirty="0" smtClean="0"/>
              <a:t>.</a:t>
            </a:r>
            <a:endParaRPr lang="en-US" sz="1900" dirty="0"/>
          </a:p>
        </p:txBody>
      </p:sp>
    </p:spTree>
    <p:extLst>
      <p:ext uri="{BB962C8B-B14F-4D97-AF65-F5344CB8AC3E}">
        <p14:creationId xmlns:p14="http://schemas.microsoft.com/office/powerpoint/2010/main" val="17806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pPr lvl="0"/>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smtClean="0">
              <a:solidFill>
                <a:srgbClr val="FF0000"/>
              </a:solidFill>
              <a:latin typeface="Times New Roman"/>
              <a:ea typeface="Times New Roman"/>
            </a:endParaRPr>
          </a:p>
          <a:p>
            <a:pPr algn="just">
              <a:spcAft>
                <a:spcPts val="800"/>
              </a:spcAft>
            </a:pPr>
            <a:endParaRPr lang="en-US" sz="2800" dirty="0" smtClean="0">
              <a:latin typeface="Times New Roman"/>
              <a:ea typeface="Times New Roman"/>
            </a:endParaRPr>
          </a:p>
          <a:p>
            <a:pPr algn="just">
              <a:spcAft>
                <a:spcPts val="800"/>
              </a:spcAft>
            </a:pPr>
            <a:endParaRPr lang="en-US" sz="2400" dirty="0">
              <a:latin typeface="Times New Roman"/>
              <a:ea typeface="Times New Roman"/>
            </a:endParaRPr>
          </a:p>
          <a:p>
            <a:pPr lvl="0"/>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latin typeface="+mj-lt"/>
            </a:endParaRPr>
          </a:p>
        </p:txBody>
      </p:sp>
      <p:sp>
        <p:nvSpPr>
          <p:cNvPr id="8" name="Explosion 2 7"/>
          <p:cNvSpPr/>
          <p:nvPr/>
        </p:nvSpPr>
        <p:spPr>
          <a:xfrm>
            <a:off x="2043175" y="3399692"/>
            <a:ext cx="9659815" cy="21570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800"/>
              </a:lnSpc>
              <a:spcBef>
                <a:spcPts val="800"/>
              </a:spcBef>
              <a:spcAft>
                <a:spcPts val="800"/>
              </a:spcAft>
            </a:pPr>
            <a:endParaRPr lang="nl-NL" sz="2000" dirty="0" smtClean="0">
              <a:solidFill>
                <a:srgbClr val="000000"/>
              </a:solidFill>
              <a:latin typeface="Times New Roman" pitchFamily="18" charset="0"/>
              <a:ea typeface="Calibri"/>
              <a:cs typeface="Times New Roman" pitchFamily="18" charset="0"/>
            </a:endParaRPr>
          </a:p>
          <a:p>
            <a:pPr algn="just">
              <a:lnSpc>
                <a:spcPts val="1800"/>
              </a:lnSpc>
              <a:spcBef>
                <a:spcPts val="800"/>
              </a:spcBef>
              <a:spcAft>
                <a:spcPts val="800"/>
              </a:spcAft>
            </a:pPr>
            <a:r>
              <a:rPr lang="en-US" sz="2000" dirty="0" smtClean="0"/>
              <a:t>- </a:t>
            </a:r>
            <a:r>
              <a:rPr lang="en-US" sz="2000" dirty="0" err="1" smtClean="0"/>
              <a:t>Hãy</a:t>
            </a:r>
            <a:r>
              <a:rPr lang="en-US" sz="2000" dirty="0" smtClean="0"/>
              <a:t> </a:t>
            </a:r>
            <a:r>
              <a:rPr lang="en-US" sz="2000" dirty="0" err="1" smtClean="0"/>
              <a:t>chỉ</a:t>
            </a:r>
            <a:r>
              <a:rPr lang="en-US" sz="2000" dirty="0" smtClean="0"/>
              <a:t> </a:t>
            </a:r>
            <a:r>
              <a:rPr lang="en-US" sz="2000" dirty="0" err="1" smtClean="0"/>
              <a:t>ra</a:t>
            </a:r>
            <a:r>
              <a:rPr lang="en-US" sz="2000" dirty="0" smtClean="0"/>
              <a:t> </a:t>
            </a:r>
            <a:r>
              <a:rPr lang="en-US" sz="2000" dirty="0" err="1" smtClean="0"/>
              <a:t>những</a:t>
            </a:r>
            <a:r>
              <a:rPr lang="en-US" sz="2000" dirty="0" smtClean="0"/>
              <a:t> </a:t>
            </a:r>
            <a:r>
              <a:rPr lang="en-US" sz="2000" dirty="0" err="1" smtClean="0"/>
              <a:t>biến</a:t>
            </a:r>
            <a:r>
              <a:rPr lang="en-US" sz="2000" dirty="0" smtClean="0"/>
              <a:t> </a:t>
            </a:r>
            <a:r>
              <a:rPr lang="en-US" sz="2000" dirty="0" err="1" smtClean="0"/>
              <a:t>đổi</a:t>
            </a:r>
            <a:r>
              <a:rPr lang="en-US" sz="2000" dirty="0" smtClean="0"/>
              <a:t> </a:t>
            </a:r>
            <a:r>
              <a:rPr lang="en-US" sz="2000" dirty="0" err="1" smtClean="0"/>
              <a:t>quan</a:t>
            </a:r>
            <a:r>
              <a:rPr lang="en-US" sz="2000" dirty="0" smtClean="0"/>
              <a:t> </a:t>
            </a:r>
            <a:r>
              <a:rPr lang="en-US" sz="2000" dirty="0" err="1" smtClean="0"/>
              <a:t>trọng</a:t>
            </a:r>
            <a:r>
              <a:rPr lang="en-US" sz="2000" dirty="0" smtClean="0"/>
              <a:t> </a:t>
            </a:r>
            <a:r>
              <a:rPr lang="en-US" sz="2000" dirty="0" err="1" smtClean="0"/>
              <a:t>nhất</a:t>
            </a:r>
            <a:r>
              <a:rPr lang="en-US" sz="2000" dirty="0" smtClean="0"/>
              <a:t> </a:t>
            </a:r>
            <a:r>
              <a:rPr lang="en-US" sz="2000" dirty="0" err="1" smtClean="0"/>
              <a:t>về</a:t>
            </a:r>
            <a:r>
              <a:rPr lang="en-US" sz="2000" dirty="0" smtClean="0"/>
              <a:t> </a:t>
            </a:r>
            <a:r>
              <a:rPr lang="en-US" sz="2000" dirty="0" err="1" smtClean="0"/>
              <a:t>kinh</a:t>
            </a:r>
            <a:r>
              <a:rPr lang="en-US" sz="2000" dirty="0" smtClean="0"/>
              <a:t> </a:t>
            </a:r>
            <a:r>
              <a:rPr lang="en-US" sz="2000" dirty="0" err="1" smtClean="0"/>
              <a:t>tế</a:t>
            </a:r>
            <a:r>
              <a:rPr lang="en-US" sz="2000" dirty="0" smtClean="0"/>
              <a:t> - </a:t>
            </a:r>
            <a:r>
              <a:rPr lang="en-US" sz="2000" dirty="0" err="1" smtClean="0"/>
              <a:t>xã</a:t>
            </a:r>
            <a:r>
              <a:rPr lang="en-US" sz="2000" dirty="0" smtClean="0"/>
              <a:t> </a:t>
            </a:r>
            <a:r>
              <a:rPr lang="en-US" sz="2000" dirty="0" err="1" smtClean="0"/>
              <a:t>hội</a:t>
            </a:r>
            <a:r>
              <a:rPr lang="en-US" sz="2000" dirty="0" smtClean="0"/>
              <a:t> </a:t>
            </a:r>
            <a:r>
              <a:rPr lang="en-US" sz="2000" dirty="0" err="1" smtClean="0"/>
              <a:t>Tây</a:t>
            </a:r>
            <a:r>
              <a:rPr lang="en-US" sz="2000" dirty="0" smtClean="0"/>
              <a:t> </a:t>
            </a:r>
            <a:r>
              <a:rPr lang="en-US" sz="2000" dirty="0" err="1" smtClean="0"/>
              <a:t>Âu</a:t>
            </a:r>
            <a:r>
              <a:rPr lang="en-US" sz="2000" dirty="0" smtClean="0"/>
              <a:t> </a:t>
            </a:r>
            <a:r>
              <a:rPr lang="en-US" sz="2000" dirty="0" err="1" smtClean="0"/>
              <a:t>từ</a:t>
            </a:r>
            <a:r>
              <a:rPr lang="en-US" sz="2000" dirty="0" smtClean="0"/>
              <a:t> </a:t>
            </a:r>
            <a:r>
              <a:rPr lang="en-US" sz="2000" dirty="0" err="1" smtClean="0"/>
              <a:t>thế</a:t>
            </a:r>
            <a:r>
              <a:rPr lang="en-US" sz="2000" dirty="0" smtClean="0"/>
              <a:t> </a:t>
            </a:r>
            <a:r>
              <a:rPr lang="en-US" sz="2000" dirty="0" err="1" smtClean="0"/>
              <a:t>kỉ</a:t>
            </a:r>
            <a:r>
              <a:rPr lang="en-US" sz="2000" dirty="0" smtClean="0"/>
              <a:t> XIII </a:t>
            </a:r>
            <a:r>
              <a:rPr lang="en-US" sz="2000" dirty="0" err="1" smtClean="0"/>
              <a:t>đến</a:t>
            </a:r>
            <a:r>
              <a:rPr lang="en-US" sz="2000" dirty="0" smtClean="0"/>
              <a:t> </a:t>
            </a:r>
            <a:r>
              <a:rPr lang="en-US" sz="2000" dirty="0" err="1" smtClean="0"/>
              <a:t>thế</a:t>
            </a:r>
            <a:r>
              <a:rPr lang="en-US" sz="2000" dirty="0" smtClean="0"/>
              <a:t> </a:t>
            </a:r>
            <a:r>
              <a:rPr lang="en-US" sz="2000" dirty="0" err="1" smtClean="0"/>
              <a:t>kỉ</a:t>
            </a:r>
            <a:r>
              <a:rPr lang="en-US" sz="2000" dirty="0" smtClean="0"/>
              <a:t> XVI ?</a:t>
            </a:r>
          </a:p>
          <a:p>
            <a:pPr lvl="0" algn="just">
              <a:lnSpc>
                <a:spcPts val="1800"/>
              </a:lnSpc>
              <a:spcBef>
                <a:spcPts val="800"/>
              </a:spcBef>
              <a:spcAft>
                <a:spcPts val="800"/>
              </a:spcAft>
            </a:pPr>
            <a:endParaRPr lang="en-US" sz="2000" dirty="0">
              <a:solidFill>
                <a:prstClr val="black"/>
              </a:solidFill>
              <a:latin typeface="Times New Roman" pitchFamily="18" charset="0"/>
              <a:ea typeface="Calibri"/>
              <a:cs typeface="Times New Roman" pitchFamily="18" charset="0"/>
            </a:endParaRPr>
          </a:p>
        </p:txBody>
      </p:sp>
      <p:sp>
        <p:nvSpPr>
          <p:cNvPr id="10" name="Cloud Callout 9"/>
          <p:cNvSpPr/>
          <p:nvPr/>
        </p:nvSpPr>
        <p:spPr>
          <a:xfrm>
            <a:off x="2935773" y="1501444"/>
            <a:ext cx="7573107" cy="14536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r>
              <a:rPr lang="vi-VN" dirty="0" smtClean="0"/>
              <a:t>GV </a:t>
            </a:r>
            <a:r>
              <a:rPr lang="vi-VN" dirty="0" smtClean="0"/>
              <a:t>yêu cầu HS đọc thông tin mục </a:t>
            </a:r>
            <a:r>
              <a:rPr lang="en-US" dirty="0" smtClean="0"/>
              <a:t>1</a:t>
            </a:r>
            <a:r>
              <a:rPr lang="vi-VN" dirty="0" smtClean="0"/>
              <a:t> và quan sát Hình 1</a:t>
            </a:r>
            <a:r>
              <a:rPr lang="en-US" dirty="0" smtClean="0"/>
              <a:t> </a:t>
            </a:r>
            <a:r>
              <a:rPr lang="vi-VN" dirty="0" smtClean="0"/>
              <a:t>S</a:t>
            </a:r>
            <a:r>
              <a:rPr lang="en-US" dirty="0" smtClean="0"/>
              <a:t>GK</a:t>
            </a:r>
            <a:r>
              <a:rPr lang="vi-VN" dirty="0" smtClean="0"/>
              <a:t> trang </a:t>
            </a:r>
            <a:r>
              <a:rPr lang="en-US" dirty="0" smtClean="0"/>
              <a:t>1</a:t>
            </a:r>
            <a:r>
              <a:rPr lang="vi-VN" dirty="0" smtClean="0"/>
              <a:t>8 trả lời câu hỏi: </a:t>
            </a:r>
            <a:endParaRPr lang="en-US" dirty="0" smtClean="0"/>
          </a:p>
          <a:p>
            <a:pPr algn="ctr"/>
            <a:endParaRPr lang="en-US" dirty="0" smtClean="0"/>
          </a:p>
          <a:p>
            <a:pPr algn="ctr"/>
            <a:r>
              <a:rPr lang="nl-NL" dirty="0" smtClean="0">
                <a:solidFill>
                  <a:srgbClr val="002060"/>
                </a:solidFill>
                <a:ea typeface="Calibri"/>
                <a:cs typeface="Times New Roman"/>
              </a:rPr>
              <a:t> </a:t>
            </a:r>
            <a:endParaRPr lang="en-US" dirty="0">
              <a:solidFill>
                <a:srgbClr val="002060"/>
              </a:solidFill>
            </a:endParaRPr>
          </a:p>
        </p:txBody>
      </p:sp>
      <p:sp>
        <p:nvSpPr>
          <p:cNvPr id="5" name="Oval 4"/>
          <p:cNvSpPr/>
          <p:nvPr/>
        </p:nvSpPr>
        <p:spPr>
          <a:xfrm>
            <a:off x="0" y="0"/>
            <a:ext cx="2214804" cy="14067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Times New Roman" pitchFamily="18" charset="0"/>
                <a:cs typeface="Times New Roman" pitchFamily="18" charset="0"/>
              </a:rPr>
              <a:t>HÌNH THÀNH KIẾN THỨC</a:t>
            </a:r>
            <a:endParaRPr lang="en-US"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1986372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418493"/>
            <a:ext cx="9483969" cy="3524042"/>
          </a:xfrm>
          <a:prstGeom prst="rect">
            <a:avLst/>
          </a:prstGeom>
        </p:spPr>
        <p:txBody>
          <a:bodyPr wrap="square">
            <a:spAutoFit/>
          </a:bodyPr>
          <a:lstStyle/>
          <a:p>
            <a:pPr algn="just">
              <a:spcBef>
                <a:spcPts val="800"/>
              </a:spcBef>
              <a:spcAft>
                <a:spcPts val="800"/>
              </a:spcAft>
            </a:pPr>
            <a:endParaRPr lang="en-US" sz="2400" b="1" dirty="0" smtClean="0">
              <a:solidFill>
                <a:srgbClr val="C00000"/>
              </a:solidFill>
            </a:endParaRPr>
          </a:p>
          <a:p>
            <a:pPr algn="just">
              <a:spcBef>
                <a:spcPts val="800"/>
              </a:spcBef>
              <a:spcAft>
                <a:spcPts val="800"/>
              </a:spcAft>
            </a:pPr>
            <a:r>
              <a:rPr lang="en-US" sz="2400" b="1" dirty="0" smtClean="0">
                <a:solidFill>
                  <a:srgbClr val="C00000"/>
                </a:solidFill>
              </a:rPr>
              <a:t>1. </a:t>
            </a:r>
            <a:r>
              <a:rPr lang="en-US" sz="2400" b="1" dirty="0" err="1" smtClean="0">
                <a:solidFill>
                  <a:srgbClr val="C00000"/>
                </a:solidFill>
              </a:rPr>
              <a:t>Những</a:t>
            </a:r>
            <a:r>
              <a:rPr lang="en-US" sz="2400" b="1" dirty="0" smtClean="0">
                <a:solidFill>
                  <a:srgbClr val="C00000"/>
                </a:solidFill>
              </a:rPr>
              <a:t> </a:t>
            </a:r>
            <a:r>
              <a:rPr lang="en-US" sz="2400" b="1" dirty="0" err="1" smtClean="0">
                <a:solidFill>
                  <a:srgbClr val="C00000"/>
                </a:solidFill>
              </a:rPr>
              <a:t>biến</a:t>
            </a:r>
            <a:r>
              <a:rPr lang="en-US" sz="2400" b="1" dirty="0" smtClean="0">
                <a:solidFill>
                  <a:srgbClr val="C00000"/>
                </a:solidFill>
              </a:rPr>
              <a:t> </a:t>
            </a:r>
            <a:r>
              <a:rPr lang="en-US" sz="2400" b="1" dirty="0" err="1" smtClean="0">
                <a:solidFill>
                  <a:srgbClr val="C00000"/>
                </a:solidFill>
              </a:rPr>
              <a:t>đổi</a:t>
            </a:r>
            <a:r>
              <a:rPr lang="en-US" sz="2400" b="1" dirty="0" smtClean="0">
                <a:solidFill>
                  <a:srgbClr val="C00000"/>
                </a:solidFill>
              </a:rPr>
              <a:t> </a:t>
            </a:r>
            <a:r>
              <a:rPr lang="en-US" sz="2400" b="1" dirty="0" err="1" smtClean="0">
                <a:solidFill>
                  <a:srgbClr val="C00000"/>
                </a:solidFill>
              </a:rPr>
              <a:t>về</a:t>
            </a:r>
            <a:r>
              <a:rPr lang="en-US" sz="2400" b="1" dirty="0" smtClean="0">
                <a:solidFill>
                  <a:srgbClr val="C00000"/>
                </a:solidFill>
              </a:rPr>
              <a:t> </a:t>
            </a:r>
            <a:r>
              <a:rPr lang="en-US" sz="2400" b="1" dirty="0" err="1" smtClean="0">
                <a:solidFill>
                  <a:srgbClr val="C00000"/>
                </a:solidFill>
              </a:rPr>
              <a:t>kinh</a:t>
            </a:r>
            <a:r>
              <a:rPr lang="en-US" sz="2400" b="1" dirty="0" smtClean="0">
                <a:solidFill>
                  <a:srgbClr val="C00000"/>
                </a:solidFill>
              </a:rPr>
              <a:t> </a:t>
            </a:r>
            <a:r>
              <a:rPr lang="en-US" sz="2400" b="1" dirty="0" err="1" smtClean="0">
                <a:solidFill>
                  <a:srgbClr val="C00000"/>
                </a:solidFill>
              </a:rPr>
              <a:t>tế</a:t>
            </a:r>
            <a:r>
              <a:rPr lang="en-US" sz="2400" b="1" dirty="0" smtClean="0">
                <a:solidFill>
                  <a:srgbClr val="C00000"/>
                </a:solidFill>
              </a:rPr>
              <a:t> - </a:t>
            </a:r>
            <a:r>
              <a:rPr lang="en-US" sz="2400" b="1" dirty="0" err="1" smtClean="0">
                <a:solidFill>
                  <a:srgbClr val="C00000"/>
                </a:solidFill>
              </a:rPr>
              <a:t>xã</a:t>
            </a:r>
            <a:r>
              <a:rPr lang="en-US" sz="2400" b="1" dirty="0" smtClean="0">
                <a:solidFill>
                  <a:srgbClr val="C00000"/>
                </a:solidFill>
              </a:rPr>
              <a:t> </a:t>
            </a:r>
            <a:r>
              <a:rPr lang="en-US" sz="2400" b="1" dirty="0" err="1" smtClean="0">
                <a:solidFill>
                  <a:srgbClr val="C00000"/>
                </a:solidFill>
              </a:rPr>
              <a:t>hội</a:t>
            </a:r>
            <a:r>
              <a:rPr lang="en-US" sz="2400" b="1" dirty="0" smtClean="0">
                <a:solidFill>
                  <a:srgbClr val="C00000"/>
                </a:solidFill>
              </a:rPr>
              <a:t> </a:t>
            </a:r>
            <a:r>
              <a:rPr lang="en-US" sz="2400" b="1" dirty="0" err="1" smtClean="0">
                <a:solidFill>
                  <a:srgbClr val="C00000"/>
                </a:solidFill>
              </a:rPr>
              <a:t>Tây</a:t>
            </a:r>
            <a:r>
              <a:rPr lang="en-US" sz="2400" b="1" dirty="0" smtClean="0">
                <a:solidFill>
                  <a:srgbClr val="C00000"/>
                </a:solidFill>
              </a:rPr>
              <a:t> </a:t>
            </a:r>
            <a:r>
              <a:rPr lang="en-US" sz="2400" b="1" dirty="0" err="1" smtClean="0">
                <a:solidFill>
                  <a:srgbClr val="C00000"/>
                </a:solidFill>
              </a:rPr>
              <a:t>Âu</a:t>
            </a:r>
            <a:r>
              <a:rPr lang="en-US" sz="2400" b="1" dirty="0" smtClean="0">
                <a:solidFill>
                  <a:srgbClr val="C00000"/>
                </a:solidFill>
              </a:rPr>
              <a:t> </a:t>
            </a:r>
            <a:r>
              <a:rPr lang="en-US" sz="2400" b="1" dirty="0" err="1" smtClean="0">
                <a:solidFill>
                  <a:srgbClr val="C00000"/>
                </a:solidFill>
              </a:rPr>
              <a:t>từ</a:t>
            </a:r>
            <a:r>
              <a:rPr lang="en-US" sz="2400" b="1" dirty="0" smtClean="0">
                <a:solidFill>
                  <a:srgbClr val="C00000"/>
                </a:solidFill>
              </a:rPr>
              <a:t> </a:t>
            </a:r>
            <a:r>
              <a:rPr lang="en-US" sz="2400" b="1" dirty="0" err="1" smtClean="0">
                <a:solidFill>
                  <a:srgbClr val="C00000"/>
                </a:solidFill>
              </a:rPr>
              <a:t>thế</a:t>
            </a:r>
            <a:r>
              <a:rPr lang="en-US" sz="2400" b="1" dirty="0" smtClean="0">
                <a:solidFill>
                  <a:srgbClr val="C00000"/>
                </a:solidFill>
              </a:rPr>
              <a:t> </a:t>
            </a:r>
            <a:r>
              <a:rPr lang="en-US" sz="2400" b="1" dirty="0" err="1" smtClean="0">
                <a:solidFill>
                  <a:srgbClr val="C00000"/>
                </a:solidFill>
              </a:rPr>
              <a:t>kỉ</a:t>
            </a:r>
            <a:r>
              <a:rPr lang="en-US" sz="2400" b="1" dirty="0" smtClean="0">
                <a:solidFill>
                  <a:srgbClr val="C00000"/>
                </a:solidFill>
              </a:rPr>
              <a:t> XIII </a:t>
            </a:r>
            <a:r>
              <a:rPr lang="en-US" sz="2400" b="1" dirty="0" err="1" smtClean="0">
                <a:solidFill>
                  <a:srgbClr val="C00000"/>
                </a:solidFill>
              </a:rPr>
              <a:t>đến</a:t>
            </a:r>
            <a:r>
              <a:rPr lang="en-US" sz="2400" b="1" dirty="0" smtClean="0">
                <a:solidFill>
                  <a:srgbClr val="C00000"/>
                </a:solidFill>
              </a:rPr>
              <a:t> </a:t>
            </a:r>
            <a:r>
              <a:rPr lang="en-US" sz="2400" b="1" dirty="0" err="1" smtClean="0">
                <a:solidFill>
                  <a:srgbClr val="C00000"/>
                </a:solidFill>
              </a:rPr>
              <a:t>thế</a:t>
            </a:r>
            <a:r>
              <a:rPr lang="en-US" sz="2400" b="1" dirty="0" smtClean="0">
                <a:solidFill>
                  <a:srgbClr val="C00000"/>
                </a:solidFill>
              </a:rPr>
              <a:t> </a:t>
            </a:r>
            <a:r>
              <a:rPr lang="en-US" sz="2400" b="1" dirty="0" err="1" smtClean="0">
                <a:solidFill>
                  <a:srgbClr val="C00000"/>
                </a:solidFill>
              </a:rPr>
              <a:t>kỉ</a:t>
            </a:r>
            <a:r>
              <a:rPr lang="en-US" sz="2400" b="1" dirty="0" smtClean="0">
                <a:solidFill>
                  <a:srgbClr val="C00000"/>
                </a:solidFill>
              </a:rPr>
              <a:t> XVI</a:t>
            </a:r>
            <a:endParaRPr lang="en-US" sz="2400" dirty="0" smtClean="0">
              <a:solidFill>
                <a:srgbClr val="C00000"/>
              </a:solidFill>
            </a:endParaRPr>
          </a:p>
          <a:p>
            <a:r>
              <a:rPr lang="en-US" sz="2400" dirty="0" smtClean="0"/>
              <a:t>- </a:t>
            </a:r>
            <a:r>
              <a:rPr lang="en-US" sz="2400" dirty="0" err="1" smtClean="0"/>
              <a:t>Quan</a:t>
            </a:r>
            <a:r>
              <a:rPr lang="en-US" sz="2400" dirty="0" smtClean="0"/>
              <a:t> </a:t>
            </a:r>
            <a:r>
              <a:rPr lang="en-US" sz="2400" dirty="0" err="1" smtClean="0"/>
              <a:t>hệ</a:t>
            </a:r>
            <a:r>
              <a:rPr lang="en-US" sz="2400" dirty="0" smtClean="0"/>
              <a:t> </a:t>
            </a:r>
            <a:r>
              <a:rPr lang="en-US" sz="2400" dirty="0" err="1" smtClean="0"/>
              <a:t>sản</a:t>
            </a:r>
            <a:r>
              <a:rPr lang="en-US" sz="2400" dirty="0" smtClean="0"/>
              <a:t> </a:t>
            </a:r>
            <a:r>
              <a:rPr lang="en-US" sz="2400" dirty="0" err="1" smtClean="0"/>
              <a:t>xuất</a:t>
            </a:r>
            <a:r>
              <a:rPr lang="en-US" sz="2400" dirty="0" smtClean="0"/>
              <a:t> TBCN </a:t>
            </a:r>
            <a:r>
              <a:rPr lang="en-US" sz="2400" dirty="0" err="1" smtClean="0"/>
              <a:t>đã</a:t>
            </a:r>
            <a:r>
              <a:rPr lang="en-US" sz="2400" dirty="0" smtClean="0"/>
              <a:t> </a:t>
            </a:r>
            <a:r>
              <a:rPr lang="en-US" sz="2400" dirty="0" err="1" smtClean="0"/>
              <a:t>xuất</a:t>
            </a:r>
            <a:r>
              <a:rPr lang="en-US" sz="2400" dirty="0" smtClean="0"/>
              <a:t> </a:t>
            </a:r>
            <a:r>
              <a:rPr lang="en-US" sz="2400" dirty="0" err="1" smtClean="0"/>
              <a:t>hiện</a:t>
            </a:r>
            <a:r>
              <a:rPr lang="en-US" sz="2400" dirty="0" smtClean="0"/>
              <a:t> .</a:t>
            </a:r>
          </a:p>
          <a:p>
            <a:pPr>
              <a:buFontTx/>
              <a:buChar char="-"/>
            </a:pPr>
            <a:r>
              <a:rPr lang="en-US" sz="2400" dirty="0" err="1" smtClean="0"/>
              <a:t>Giai</a:t>
            </a:r>
            <a:r>
              <a:rPr lang="en-US" sz="2400" dirty="0" smtClean="0"/>
              <a:t> </a:t>
            </a:r>
            <a:r>
              <a:rPr lang="en-US" sz="2400" dirty="0" err="1" smtClean="0"/>
              <a:t>cấp</a:t>
            </a:r>
            <a:r>
              <a:rPr lang="en-US" sz="2400" dirty="0" smtClean="0"/>
              <a:t> </a:t>
            </a:r>
            <a:r>
              <a:rPr lang="en-US" sz="2400" dirty="0" err="1" smtClean="0"/>
              <a:t>tư</a:t>
            </a:r>
            <a:r>
              <a:rPr lang="en-US" sz="2400" dirty="0" smtClean="0"/>
              <a:t> </a:t>
            </a:r>
            <a:r>
              <a:rPr lang="en-US" sz="2400" dirty="0" err="1" smtClean="0"/>
              <a:t>sản</a:t>
            </a:r>
            <a:r>
              <a:rPr lang="en-US" sz="2400" dirty="0" smtClean="0"/>
              <a:t> </a:t>
            </a:r>
            <a:r>
              <a:rPr lang="en-US" sz="2400" dirty="0" err="1" smtClean="0"/>
              <a:t>ra</a:t>
            </a:r>
            <a:r>
              <a:rPr lang="en-US" sz="2400" dirty="0" smtClean="0"/>
              <a:t> </a:t>
            </a:r>
            <a:r>
              <a:rPr lang="en-US" sz="2400" dirty="0" err="1" smtClean="0"/>
              <a:t>đời</a:t>
            </a:r>
            <a:r>
              <a:rPr lang="en-US" sz="2400" dirty="0" smtClean="0"/>
              <a:t> =&gt; </a:t>
            </a:r>
            <a:r>
              <a:rPr lang="en-US" sz="2400" dirty="0" err="1" smtClean="0"/>
              <a:t>họ</a:t>
            </a:r>
            <a:r>
              <a:rPr lang="en-US" sz="2400" dirty="0" smtClean="0"/>
              <a:t> </a:t>
            </a:r>
            <a:r>
              <a:rPr lang="en-US" sz="2400" dirty="0" err="1" smtClean="0"/>
              <a:t>không</a:t>
            </a:r>
            <a:r>
              <a:rPr lang="en-US" sz="2400" dirty="0" smtClean="0"/>
              <a:t> </a:t>
            </a:r>
            <a:r>
              <a:rPr lang="en-US" sz="2400" dirty="0" err="1" smtClean="0"/>
              <a:t>chấp</a:t>
            </a:r>
            <a:r>
              <a:rPr lang="en-US" sz="2400" dirty="0" smtClean="0"/>
              <a:t> </a:t>
            </a:r>
            <a:r>
              <a:rPr lang="en-US" sz="2400" dirty="0" err="1" smtClean="0"/>
              <a:t>nhận</a:t>
            </a:r>
            <a:r>
              <a:rPr lang="en-US" sz="2400" dirty="0" smtClean="0"/>
              <a:t> </a:t>
            </a:r>
            <a:r>
              <a:rPr lang="en-US" sz="2400" dirty="0" err="1" smtClean="0"/>
              <a:t>những</a:t>
            </a:r>
            <a:r>
              <a:rPr lang="en-US" sz="2400" dirty="0" smtClean="0"/>
              <a:t> </a:t>
            </a:r>
            <a:r>
              <a:rPr lang="en-US" sz="2400" dirty="0" err="1" smtClean="0"/>
              <a:t>giáo</a:t>
            </a:r>
            <a:r>
              <a:rPr lang="en-US" sz="2400" dirty="0" smtClean="0"/>
              <a:t> </a:t>
            </a:r>
            <a:r>
              <a:rPr lang="en-US" sz="2400" dirty="0" err="1" smtClean="0"/>
              <a:t>lí</a:t>
            </a:r>
            <a:r>
              <a:rPr lang="en-US" sz="2400" dirty="0" smtClean="0"/>
              <a:t> </a:t>
            </a:r>
            <a:r>
              <a:rPr lang="en-US" sz="2400" dirty="0" err="1" smtClean="0"/>
              <a:t>lỗi</a:t>
            </a:r>
            <a:r>
              <a:rPr lang="en-US" sz="2400" dirty="0" smtClean="0"/>
              <a:t> </a:t>
            </a:r>
            <a:r>
              <a:rPr lang="en-US" sz="2400" dirty="0" err="1" smtClean="0"/>
              <a:t>thời</a:t>
            </a:r>
            <a:r>
              <a:rPr lang="en-US" sz="2400" dirty="0" smtClean="0"/>
              <a:t>, </a:t>
            </a:r>
            <a:r>
              <a:rPr lang="en-US" sz="2400" dirty="0" err="1" smtClean="0"/>
              <a:t>muốn</a:t>
            </a:r>
            <a:r>
              <a:rPr lang="en-US" sz="2400" dirty="0" smtClean="0"/>
              <a:t> </a:t>
            </a:r>
            <a:r>
              <a:rPr lang="en-US" sz="2400" dirty="0" err="1" smtClean="0"/>
              <a:t>xây</a:t>
            </a:r>
            <a:r>
              <a:rPr lang="en-US" sz="2400" dirty="0" smtClean="0"/>
              <a:t> </a:t>
            </a:r>
            <a:r>
              <a:rPr lang="en-US" sz="2400" dirty="0" err="1" smtClean="0"/>
              <a:t>dựng</a:t>
            </a:r>
            <a:r>
              <a:rPr lang="en-US" sz="2400" dirty="0" smtClean="0"/>
              <a:t> </a:t>
            </a:r>
            <a:r>
              <a:rPr lang="en-US" sz="2400" dirty="0" err="1" smtClean="0"/>
              <a:t>một</a:t>
            </a:r>
            <a:r>
              <a:rPr lang="en-US" sz="2400" dirty="0" smtClean="0"/>
              <a:t> </a:t>
            </a:r>
            <a:r>
              <a:rPr lang="en-US" sz="2400" dirty="0" err="1" smtClean="0"/>
              <a:t>nền</a:t>
            </a:r>
            <a:r>
              <a:rPr lang="en-US" sz="2400" dirty="0" smtClean="0"/>
              <a:t> </a:t>
            </a:r>
            <a:r>
              <a:rPr lang="en-US" sz="2400" dirty="0" err="1" smtClean="0"/>
              <a:t>văn</a:t>
            </a:r>
            <a:r>
              <a:rPr lang="en-US" sz="2400" dirty="0" smtClean="0"/>
              <a:t> </a:t>
            </a:r>
            <a:r>
              <a:rPr lang="en-US" sz="2400" dirty="0" err="1" smtClean="0"/>
              <a:t>hóa</a:t>
            </a:r>
            <a:r>
              <a:rPr lang="en-US" sz="2400" dirty="0" smtClean="0"/>
              <a:t> </a:t>
            </a:r>
            <a:r>
              <a:rPr lang="en-US" sz="2400" dirty="0" err="1" smtClean="0"/>
              <a:t>mới</a:t>
            </a:r>
            <a:r>
              <a:rPr lang="en-US" sz="2400" dirty="0" smtClean="0"/>
              <a:t> </a:t>
            </a:r>
            <a:r>
              <a:rPr lang="en-US" sz="2400" dirty="0" err="1" smtClean="0"/>
              <a:t>đề</a:t>
            </a:r>
            <a:r>
              <a:rPr lang="en-US" sz="2400" dirty="0" smtClean="0"/>
              <a:t> </a:t>
            </a:r>
            <a:r>
              <a:rPr lang="en-US" sz="2400" dirty="0" err="1" smtClean="0"/>
              <a:t>cao</a:t>
            </a:r>
            <a:r>
              <a:rPr lang="en-US" sz="2400" dirty="0" smtClean="0"/>
              <a:t> </a:t>
            </a:r>
            <a:r>
              <a:rPr lang="en-US" sz="2400" dirty="0" err="1" smtClean="0"/>
              <a:t>giá</a:t>
            </a:r>
            <a:r>
              <a:rPr lang="en-US" sz="2400" dirty="0" smtClean="0"/>
              <a:t> </a:t>
            </a:r>
            <a:r>
              <a:rPr lang="en-US" sz="2400" dirty="0" err="1" smtClean="0"/>
              <a:t>trị</a:t>
            </a:r>
            <a:r>
              <a:rPr lang="en-US" sz="2400" dirty="0" smtClean="0"/>
              <a:t> con </a:t>
            </a:r>
            <a:r>
              <a:rPr lang="en-US" sz="2400" dirty="0" err="1" smtClean="0"/>
              <a:t>người</a:t>
            </a:r>
            <a:r>
              <a:rPr lang="en-US" sz="2400" dirty="0" smtClean="0"/>
              <a:t> </a:t>
            </a:r>
            <a:r>
              <a:rPr lang="en-US" sz="2400" dirty="0" err="1" smtClean="0"/>
              <a:t>và</a:t>
            </a:r>
            <a:r>
              <a:rPr lang="en-US" sz="2400" dirty="0" smtClean="0"/>
              <a:t> </a:t>
            </a:r>
            <a:r>
              <a:rPr lang="en-US" sz="2400" dirty="0" err="1" smtClean="0"/>
              <a:t>quyền</a:t>
            </a:r>
            <a:r>
              <a:rPr lang="en-US" sz="2400" dirty="0" smtClean="0"/>
              <a:t> </a:t>
            </a:r>
            <a:r>
              <a:rPr lang="en-US" sz="2400" dirty="0" err="1" smtClean="0"/>
              <a:t>tự</a:t>
            </a:r>
            <a:r>
              <a:rPr lang="en-US" sz="2400" dirty="0" smtClean="0"/>
              <a:t> do </a:t>
            </a:r>
            <a:r>
              <a:rPr lang="en-US" sz="2400" dirty="0" err="1" smtClean="0"/>
              <a:t>cá</a:t>
            </a:r>
            <a:r>
              <a:rPr lang="en-US" sz="2400" dirty="0" smtClean="0"/>
              <a:t> </a:t>
            </a:r>
            <a:r>
              <a:rPr lang="en-US" sz="2400" dirty="0" err="1" smtClean="0"/>
              <a:t>nhân</a:t>
            </a:r>
            <a:r>
              <a:rPr lang="en-US" sz="2400" dirty="0" smtClean="0"/>
              <a:t>.</a:t>
            </a:r>
          </a:p>
          <a:p>
            <a:pPr algn="just">
              <a:spcBef>
                <a:spcPts val="800"/>
              </a:spcBef>
              <a:spcAft>
                <a:spcPts val="800"/>
              </a:spcAft>
              <a:buFontTx/>
              <a:buChar char="-"/>
            </a:pPr>
            <a:endParaRPr lang="nl-NL" sz="2400" dirty="0" smtClean="0">
              <a:solidFill>
                <a:srgbClr val="000000"/>
              </a:solidFill>
              <a:latin typeface="Times New Roman" pitchFamily="18" charset="0"/>
              <a:ea typeface="Calibri"/>
              <a:cs typeface="Times New Roman" pitchFamily="18" charset="0"/>
            </a:endParaRPr>
          </a:p>
          <a:p>
            <a:pPr algn="just">
              <a:lnSpc>
                <a:spcPts val="1800"/>
              </a:lnSpc>
              <a:spcBef>
                <a:spcPts val="800"/>
              </a:spcBef>
              <a:spcAft>
                <a:spcPts val="800"/>
              </a:spcAft>
            </a:pPr>
            <a:endParaRPr lang="en-US" dirty="0">
              <a:ea typeface="Calibri"/>
              <a:cs typeface="Times New Roman"/>
            </a:endParaRPr>
          </a:p>
        </p:txBody>
      </p:sp>
    </p:spTree>
    <p:extLst>
      <p:ext uri="{BB962C8B-B14F-4D97-AF65-F5344CB8AC3E}">
        <p14:creationId xmlns:p14="http://schemas.microsoft.com/office/powerpoint/2010/main" val="1889893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m luận về chủ đề &amp;quot;Đổi mới, sáng tạo trong dạy và họ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5937" y="70336"/>
            <a:ext cx="5416063" cy="61194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59261" y="3815025"/>
            <a:ext cx="2649414" cy="461665"/>
          </a:xfrm>
          <a:prstGeom prst="rect">
            <a:avLst/>
          </a:prstGeom>
        </p:spPr>
        <p:txBody>
          <a:bodyPr wrap="square">
            <a:spAutoFit/>
          </a:bodyPr>
          <a:lstStyle/>
          <a:p>
            <a:pPr lvl="0"/>
            <a:r>
              <a:rPr lang="en-US" sz="2400" b="1" u="sng" dirty="0" smtClean="0">
                <a:solidFill>
                  <a:srgbClr val="C00000"/>
                </a:solidFill>
                <a:latin typeface="Times New Roman" panose="02020603050405020304" pitchFamily="18" charset="0"/>
                <a:cs typeface="Times New Roman" panose="02020603050405020304" pitchFamily="18" charset="0"/>
              </a:rPr>
              <a:t>       (5P</a:t>
            </a:r>
            <a:r>
              <a:rPr lang="en-US" sz="2400" b="1" u="sng" dirty="0">
                <a:solidFill>
                  <a:srgbClr val="C00000"/>
                </a:solidFill>
                <a:latin typeface="Times New Roman" panose="02020603050405020304" pitchFamily="18" charset="0"/>
                <a:cs typeface="Times New Roman" panose="02020603050405020304" pitchFamily="18" charset="0"/>
              </a:rPr>
              <a:t>) 5-6 HS</a:t>
            </a:r>
          </a:p>
        </p:txBody>
      </p:sp>
      <p:sp>
        <p:nvSpPr>
          <p:cNvPr id="6" name="Cloud Callout 5"/>
          <p:cNvSpPr/>
          <p:nvPr/>
        </p:nvSpPr>
        <p:spPr>
          <a:xfrm>
            <a:off x="-93785" y="750277"/>
            <a:ext cx="6693877" cy="524021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r>
              <a:rPr lang="en-US" sz="2800" dirty="0"/>
              <a:t> </a:t>
            </a:r>
            <a:r>
              <a:rPr lang="vi-VN" sz="2800" dirty="0" smtClean="0"/>
              <a:t>Câu </a:t>
            </a:r>
            <a:r>
              <a:rPr lang="vi-VN" sz="2800" dirty="0" smtClean="0"/>
              <a:t>hỏi 1: </a:t>
            </a:r>
            <a:r>
              <a:rPr lang="en-US" sz="2800" dirty="0" err="1" smtClean="0"/>
              <a:t>Trình</a:t>
            </a:r>
            <a:r>
              <a:rPr lang="en-US" sz="2800" dirty="0" smtClean="0"/>
              <a:t> </a:t>
            </a:r>
            <a:r>
              <a:rPr lang="en-US" sz="2800" dirty="0" err="1" smtClean="0"/>
              <a:t>bày</a:t>
            </a:r>
            <a:r>
              <a:rPr lang="en-US" sz="2800" dirty="0" smtClean="0"/>
              <a:t> </a:t>
            </a:r>
            <a:r>
              <a:rPr lang="en-US" sz="2800" dirty="0" err="1" smtClean="0"/>
              <a:t>những</a:t>
            </a:r>
            <a:r>
              <a:rPr lang="en-US" sz="2800" dirty="0" smtClean="0"/>
              <a:t> </a:t>
            </a:r>
            <a:r>
              <a:rPr lang="en-US" sz="2800" dirty="0" err="1" smtClean="0"/>
              <a:t>thành</a:t>
            </a:r>
            <a:r>
              <a:rPr lang="en-US" sz="2800" dirty="0" smtClean="0"/>
              <a:t> </a:t>
            </a:r>
            <a:r>
              <a:rPr lang="en-US" sz="2800" dirty="0" err="1" smtClean="0"/>
              <a:t>tựu</a:t>
            </a:r>
            <a:r>
              <a:rPr lang="en-US" sz="2800" dirty="0" smtClean="0"/>
              <a:t> </a:t>
            </a:r>
            <a:r>
              <a:rPr lang="en-US" sz="2800" dirty="0" err="1" smtClean="0"/>
              <a:t>tiêu</a:t>
            </a:r>
            <a:r>
              <a:rPr lang="en-US" sz="2800" dirty="0" smtClean="0"/>
              <a:t> </a:t>
            </a:r>
            <a:r>
              <a:rPr lang="en-US" sz="2800" dirty="0" err="1" smtClean="0"/>
              <a:t>biểu</a:t>
            </a:r>
            <a:r>
              <a:rPr lang="en-US" sz="2800" dirty="0" smtClean="0"/>
              <a:t> </a:t>
            </a:r>
            <a:r>
              <a:rPr lang="en-US" sz="2800" dirty="0" err="1" smtClean="0"/>
              <a:t>của</a:t>
            </a:r>
            <a:r>
              <a:rPr lang="en-US" sz="2800" dirty="0" smtClean="0"/>
              <a:t> </a:t>
            </a:r>
            <a:r>
              <a:rPr lang="en-US" sz="2800" dirty="0" err="1" smtClean="0"/>
              <a:t>phong</a:t>
            </a:r>
            <a:r>
              <a:rPr lang="en-US" sz="2800" dirty="0" smtClean="0"/>
              <a:t> </a:t>
            </a:r>
            <a:r>
              <a:rPr lang="en-US" sz="2800" dirty="0" err="1" smtClean="0"/>
              <a:t>trào</a:t>
            </a:r>
            <a:r>
              <a:rPr lang="en-US" sz="2800" dirty="0" smtClean="0"/>
              <a:t> </a:t>
            </a:r>
            <a:r>
              <a:rPr lang="en-US" sz="2800" dirty="0" err="1" smtClean="0"/>
              <a:t>Văn</a:t>
            </a:r>
            <a:r>
              <a:rPr lang="en-US" sz="2800" dirty="0" smtClean="0"/>
              <a:t> </a:t>
            </a:r>
            <a:r>
              <a:rPr lang="en-US" sz="2800" dirty="0" err="1" smtClean="0"/>
              <a:t>hóa</a:t>
            </a:r>
            <a:r>
              <a:rPr lang="en-US" sz="2800" dirty="0" smtClean="0"/>
              <a:t> </a:t>
            </a:r>
            <a:r>
              <a:rPr lang="en-US" sz="2800" dirty="0" err="1" smtClean="0"/>
              <a:t>Phục</a:t>
            </a:r>
            <a:r>
              <a:rPr lang="en-US" sz="2800" dirty="0" smtClean="0"/>
              <a:t> </a:t>
            </a:r>
            <a:r>
              <a:rPr lang="en-US" sz="2800" dirty="0" err="1" smtClean="0"/>
              <a:t>hưng</a:t>
            </a:r>
            <a:r>
              <a:rPr lang="en-US" sz="2800" dirty="0" smtClean="0"/>
              <a:t>. </a:t>
            </a:r>
          </a:p>
          <a:p>
            <a:r>
              <a:rPr lang="en-US" sz="2800" dirty="0" smtClean="0"/>
              <a:t> </a:t>
            </a:r>
            <a:r>
              <a:rPr lang="vi-VN" sz="2800" dirty="0" smtClean="0"/>
              <a:t>Câu </a:t>
            </a:r>
            <a:r>
              <a:rPr lang="vi-VN" sz="2800" dirty="0" smtClean="0"/>
              <a:t>hỏi 2: </a:t>
            </a:r>
            <a:r>
              <a:rPr lang="en-US" sz="2800" dirty="0" err="1" smtClean="0"/>
              <a:t>Nêu</a:t>
            </a:r>
            <a:r>
              <a:rPr lang="en-US" sz="2800" dirty="0" smtClean="0"/>
              <a:t> ý </a:t>
            </a:r>
            <a:r>
              <a:rPr lang="en-US" sz="2800" dirty="0" err="1" smtClean="0"/>
              <a:t>nghĩa</a:t>
            </a:r>
            <a:r>
              <a:rPr lang="en-US" sz="2800" dirty="0" smtClean="0"/>
              <a:t> </a:t>
            </a:r>
            <a:r>
              <a:rPr lang="en-US" sz="2800" dirty="0" err="1" smtClean="0"/>
              <a:t>và</a:t>
            </a:r>
            <a:r>
              <a:rPr lang="en-US" sz="2800" dirty="0" smtClean="0"/>
              <a:t> </a:t>
            </a:r>
            <a:r>
              <a:rPr lang="en-US" sz="2800" dirty="0" err="1" smtClean="0"/>
              <a:t>tác</a:t>
            </a:r>
            <a:r>
              <a:rPr lang="en-US" sz="2800" dirty="0" smtClean="0"/>
              <a:t> </a:t>
            </a:r>
            <a:r>
              <a:rPr lang="en-US" sz="2800" dirty="0" err="1" smtClean="0"/>
              <a:t>động</a:t>
            </a:r>
            <a:r>
              <a:rPr lang="en-US" sz="2800" dirty="0" smtClean="0"/>
              <a:t> </a:t>
            </a:r>
            <a:r>
              <a:rPr lang="en-US" sz="2800" dirty="0" err="1" smtClean="0"/>
              <a:t>của</a:t>
            </a:r>
            <a:r>
              <a:rPr lang="en-US" sz="2800" dirty="0" smtClean="0"/>
              <a:t> </a:t>
            </a:r>
            <a:r>
              <a:rPr lang="en-US" sz="2800" dirty="0" err="1" smtClean="0"/>
              <a:t>phong</a:t>
            </a:r>
            <a:r>
              <a:rPr lang="en-US" sz="2800" dirty="0" smtClean="0"/>
              <a:t> </a:t>
            </a:r>
            <a:r>
              <a:rPr lang="en-US" sz="2800" dirty="0" err="1" smtClean="0"/>
              <a:t>trào</a:t>
            </a:r>
            <a:r>
              <a:rPr lang="en-US" sz="2800" dirty="0" smtClean="0"/>
              <a:t> </a:t>
            </a:r>
            <a:r>
              <a:rPr lang="en-US" sz="2800" dirty="0" err="1" smtClean="0"/>
              <a:t>Văn</a:t>
            </a:r>
            <a:r>
              <a:rPr lang="en-US" sz="2800" dirty="0" smtClean="0"/>
              <a:t> </a:t>
            </a:r>
            <a:r>
              <a:rPr lang="en-US" sz="2800" dirty="0" err="1" smtClean="0"/>
              <a:t>hóa</a:t>
            </a:r>
            <a:r>
              <a:rPr lang="en-US" sz="2800" dirty="0" smtClean="0"/>
              <a:t> </a:t>
            </a:r>
            <a:r>
              <a:rPr lang="en-US" sz="2800" dirty="0" err="1" smtClean="0"/>
              <a:t>Phục</a:t>
            </a:r>
            <a:r>
              <a:rPr lang="en-US" sz="2800" dirty="0" smtClean="0"/>
              <a:t> </a:t>
            </a:r>
            <a:r>
              <a:rPr lang="en-US" sz="2800" dirty="0" err="1" smtClean="0"/>
              <a:t>hưng</a:t>
            </a:r>
            <a:r>
              <a:rPr lang="en-US" sz="2800" dirty="0" smtClean="0"/>
              <a:t> </a:t>
            </a:r>
            <a:r>
              <a:rPr lang="en-US" sz="2800" dirty="0" err="1" smtClean="0"/>
              <a:t>đối</a:t>
            </a:r>
            <a:r>
              <a:rPr lang="en-US" sz="2800" dirty="0" smtClean="0"/>
              <a:t> </a:t>
            </a:r>
            <a:r>
              <a:rPr lang="en-US" sz="2800" dirty="0" err="1" smtClean="0"/>
              <a:t>với</a:t>
            </a:r>
            <a:r>
              <a:rPr lang="en-US" sz="2800" dirty="0" smtClean="0"/>
              <a:t> </a:t>
            </a:r>
            <a:r>
              <a:rPr lang="en-US" sz="2800" dirty="0" err="1" smtClean="0"/>
              <a:t>xã</a:t>
            </a:r>
            <a:r>
              <a:rPr lang="en-US" sz="2800" dirty="0" smtClean="0"/>
              <a:t> </a:t>
            </a:r>
            <a:r>
              <a:rPr lang="en-US" sz="2800" dirty="0" err="1" smtClean="0"/>
              <a:t>hội</a:t>
            </a:r>
            <a:r>
              <a:rPr lang="en-US" sz="2800" dirty="0" smtClean="0"/>
              <a:t> </a:t>
            </a:r>
            <a:r>
              <a:rPr lang="en-US" sz="2800" dirty="0" err="1" smtClean="0"/>
              <a:t>Tây</a:t>
            </a:r>
            <a:r>
              <a:rPr lang="en-US" sz="2800" dirty="0" smtClean="0"/>
              <a:t> </a:t>
            </a:r>
            <a:r>
              <a:rPr lang="en-US" sz="2800" dirty="0" err="1" smtClean="0"/>
              <a:t>Âu</a:t>
            </a:r>
            <a:endParaRPr lang="en-US" sz="2800" dirty="0" smtClean="0"/>
          </a:p>
          <a:p>
            <a:pPr algn="ctr"/>
            <a:r>
              <a:rPr lang="vi-VN" dirty="0" smtClean="0"/>
              <a:t> </a:t>
            </a:r>
            <a:endParaRPr lang="en-US" dirty="0" smtClean="0"/>
          </a:p>
          <a:p>
            <a:pPr algn="ctr"/>
            <a:r>
              <a:rPr lang="nl-NL" dirty="0" smtClean="0">
                <a:solidFill>
                  <a:srgbClr val="002060"/>
                </a:solidFill>
                <a:ea typeface="Calibri"/>
                <a:cs typeface="Times New Roman"/>
              </a:rPr>
              <a:t> </a:t>
            </a:r>
            <a:endParaRPr lang="en-US" dirty="0">
              <a:solidFill>
                <a:srgbClr val="002060"/>
              </a:solidFill>
            </a:endParaRPr>
          </a:p>
        </p:txBody>
      </p:sp>
    </p:spTree>
    <p:extLst>
      <p:ext uri="{BB962C8B-B14F-4D97-AF65-F5344CB8AC3E}">
        <p14:creationId xmlns:p14="http://schemas.microsoft.com/office/powerpoint/2010/main" val="3783569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686300" y="0"/>
            <a:ext cx="7505700" cy="6494584"/>
          </a:xfrm>
          <a:prstGeom prst="rect">
            <a:avLst/>
          </a:prstGeom>
          <a:noFill/>
          <a:ln w="9525">
            <a:noFill/>
            <a:miter lim="800000"/>
            <a:headEnd/>
            <a:tailEnd/>
          </a:ln>
          <a:effectLst/>
        </p:spPr>
      </p:pic>
      <p:sp>
        <p:nvSpPr>
          <p:cNvPr id="3" name="TextBox 2"/>
          <p:cNvSpPr txBox="1"/>
          <p:nvPr/>
        </p:nvSpPr>
        <p:spPr>
          <a:xfrm>
            <a:off x="11723" y="2028092"/>
            <a:ext cx="4642338" cy="1384995"/>
          </a:xfrm>
          <a:prstGeom prst="rect">
            <a:avLst/>
          </a:prstGeom>
          <a:noFill/>
        </p:spPr>
        <p:txBody>
          <a:bodyPr wrap="square" rtlCol="0">
            <a:spAutoFit/>
          </a:bodyPr>
          <a:lstStyle/>
          <a:p>
            <a:r>
              <a:rPr lang="en-US" sz="2800" dirty="0" err="1" smtClean="0"/>
              <a:t>Quan</a:t>
            </a:r>
            <a:r>
              <a:rPr lang="en-US" sz="2800" dirty="0" smtClean="0"/>
              <a:t> </a:t>
            </a:r>
            <a:r>
              <a:rPr lang="en-US" sz="2800" dirty="0" err="1" smtClean="0"/>
              <a:t>sát</a:t>
            </a:r>
            <a:r>
              <a:rPr lang="en-US" sz="2800" dirty="0" smtClean="0"/>
              <a:t> </a:t>
            </a:r>
            <a:r>
              <a:rPr lang="en-US" sz="2800" dirty="0" err="1" smtClean="0"/>
              <a:t>hình</a:t>
            </a:r>
            <a:r>
              <a:rPr lang="en-US" sz="2800" dirty="0" smtClean="0"/>
              <a:t> 2 </a:t>
            </a:r>
            <a:r>
              <a:rPr lang="en-US" sz="2800" dirty="0" err="1" smtClean="0"/>
              <a:t>trong</a:t>
            </a:r>
            <a:r>
              <a:rPr lang="en-US" sz="2800" dirty="0" smtClean="0"/>
              <a:t> SGK </a:t>
            </a:r>
            <a:r>
              <a:rPr lang="en-US" sz="2800" dirty="0" err="1" smtClean="0"/>
              <a:t>trang</a:t>
            </a:r>
            <a:r>
              <a:rPr lang="en-US" sz="2800" dirty="0" smtClean="0"/>
              <a:t> 19, </a:t>
            </a:r>
            <a:r>
              <a:rPr lang="en-US" sz="2800" dirty="0" err="1" smtClean="0"/>
              <a:t>nêu</a:t>
            </a:r>
            <a:r>
              <a:rPr lang="en-US" sz="2800" dirty="0" smtClean="0"/>
              <a:t> </a:t>
            </a:r>
            <a:r>
              <a:rPr lang="en-US" sz="2800" dirty="0" err="1" smtClean="0"/>
              <a:t>hiểu</a:t>
            </a:r>
            <a:r>
              <a:rPr lang="en-US" sz="2800" dirty="0" smtClean="0"/>
              <a:t> </a:t>
            </a:r>
            <a:r>
              <a:rPr lang="en-US" sz="2800" dirty="0" err="1" smtClean="0"/>
              <a:t>biết</a:t>
            </a:r>
            <a:r>
              <a:rPr lang="en-US" sz="2800" dirty="0" smtClean="0"/>
              <a:t> </a:t>
            </a:r>
            <a:r>
              <a:rPr lang="en-US" sz="2800" dirty="0" err="1" smtClean="0"/>
              <a:t>của</a:t>
            </a:r>
            <a:r>
              <a:rPr lang="en-US" sz="2800" dirty="0" smtClean="0"/>
              <a:t> </a:t>
            </a:r>
            <a:r>
              <a:rPr lang="en-US" sz="2800" dirty="0" err="1" smtClean="0"/>
              <a:t>em</a:t>
            </a:r>
            <a:r>
              <a:rPr lang="en-US" sz="2800" dirty="0" smtClean="0"/>
              <a:t> </a:t>
            </a:r>
            <a:r>
              <a:rPr lang="en-US" sz="2800" dirty="0" err="1" smtClean="0"/>
              <a:t>về</a:t>
            </a:r>
            <a:r>
              <a:rPr lang="en-US" sz="2800" dirty="0" smtClean="0"/>
              <a:t> </a:t>
            </a:r>
            <a:r>
              <a:rPr lang="en-US" sz="2800" dirty="0" err="1" smtClean="0"/>
              <a:t>Đan</a:t>
            </a:r>
            <a:r>
              <a:rPr lang="en-US" sz="2800" dirty="0" smtClean="0"/>
              <a:t> – </a:t>
            </a:r>
            <a:r>
              <a:rPr lang="en-US" sz="2800" dirty="0" err="1" smtClean="0"/>
              <a:t>tê</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0283"/>
            <a:ext cx="8534399" cy="954107"/>
          </a:xfrm>
          <a:prstGeom prst="rect">
            <a:avLst/>
          </a:prstGeom>
        </p:spPr>
        <p:txBody>
          <a:bodyPr wrap="square">
            <a:spAutoFit/>
          </a:bodyPr>
          <a:lstStyle/>
          <a:p>
            <a:r>
              <a:rPr lang="en-US" sz="2800" b="1" dirty="0" smtClean="0">
                <a:solidFill>
                  <a:srgbClr val="C00000"/>
                </a:solidFill>
              </a:rPr>
              <a:t>2. </a:t>
            </a:r>
            <a:r>
              <a:rPr lang="en-US" sz="2800" b="1" dirty="0" err="1" smtClean="0">
                <a:solidFill>
                  <a:srgbClr val="C00000"/>
                </a:solidFill>
              </a:rPr>
              <a:t>Phong</a:t>
            </a:r>
            <a:r>
              <a:rPr lang="en-US" sz="2800" b="1" dirty="0" smtClean="0">
                <a:solidFill>
                  <a:srgbClr val="C00000"/>
                </a:solidFill>
              </a:rPr>
              <a:t> </a:t>
            </a:r>
            <a:r>
              <a:rPr lang="en-US" sz="2800" b="1" dirty="0" err="1" smtClean="0">
                <a:solidFill>
                  <a:srgbClr val="C00000"/>
                </a:solidFill>
              </a:rPr>
              <a:t>trào</a:t>
            </a:r>
            <a:r>
              <a:rPr lang="en-US" sz="2800" b="1" dirty="0" smtClean="0">
                <a:solidFill>
                  <a:srgbClr val="C00000"/>
                </a:solidFill>
              </a:rPr>
              <a:t> </a:t>
            </a:r>
            <a:r>
              <a:rPr lang="en-US" sz="2800" b="1" dirty="0" err="1" smtClean="0">
                <a:solidFill>
                  <a:srgbClr val="C00000"/>
                </a:solidFill>
              </a:rPr>
              <a:t>Văn</a:t>
            </a:r>
            <a:r>
              <a:rPr lang="en-US" sz="2800" b="1" dirty="0" smtClean="0">
                <a:solidFill>
                  <a:srgbClr val="C00000"/>
                </a:solidFill>
              </a:rPr>
              <a:t> </a:t>
            </a:r>
            <a:r>
              <a:rPr lang="en-US" sz="2800" b="1" dirty="0" err="1" smtClean="0">
                <a:solidFill>
                  <a:srgbClr val="C00000"/>
                </a:solidFill>
              </a:rPr>
              <a:t>hóa</a:t>
            </a:r>
            <a:r>
              <a:rPr lang="en-US" sz="2800" b="1" dirty="0" smtClean="0">
                <a:solidFill>
                  <a:srgbClr val="C00000"/>
                </a:solidFill>
              </a:rPr>
              <a:t> </a:t>
            </a:r>
            <a:r>
              <a:rPr lang="en-US" sz="2800" b="1" dirty="0" err="1" smtClean="0">
                <a:solidFill>
                  <a:srgbClr val="C00000"/>
                </a:solidFill>
              </a:rPr>
              <a:t>Phục</a:t>
            </a:r>
            <a:r>
              <a:rPr lang="en-US" sz="2800" b="1" dirty="0" smtClean="0">
                <a:solidFill>
                  <a:srgbClr val="C00000"/>
                </a:solidFill>
              </a:rPr>
              <a:t> </a:t>
            </a:r>
            <a:r>
              <a:rPr lang="en-US" sz="2800" b="1" dirty="0" err="1" smtClean="0">
                <a:solidFill>
                  <a:srgbClr val="C00000"/>
                </a:solidFill>
              </a:rPr>
              <a:t>hưng</a:t>
            </a:r>
            <a:r>
              <a:rPr lang="en-US" sz="2800" b="1" dirty="0" smtClean="0">
                <a:solidFill>
                  <a:srgbClr val="C00000"/>
                </a:solidFill>
              </a:rPr>
              <a:t> </a:t>
            </a:r>
            <a:endParaRPr lang="en-US" sz="2800" dirty="0" smtClean="0">
              <a:solidFill>
                <a:srgbClr val="C00000"/>
              </a:solidFill>
            </a:endParaRPr>
          </a:p>
          <a:p>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3" name="Rectangle 2"/>
          <p:cNvSpPr/>
          <p:nvPr/>
        </p:nvSpPr>
        <p:spPr>
          <a:xfrm>
            <a:off x="0" y="1629508"/>
            <a:ext cx="11980986" cy="3108543"/>
          </a:xfrm>
          <a:prstGeom prst="rect">
            <a:avLst/>
          </a:prstGeom>
        </p:spPr>
        <p:txBody>
          <a:bodyPr wrap="square">
            <a:spAutoFit/>
          </a:bodyPr>
          <a:lstStyle/>
          <a:p>
            <a:r>
              <a:rPr lang="en-US" sz="2800" dirty="0" smtClean="0">
                <a:solidFill>
                  <a:prstClr val="black"/>
                </a:solidFill>
                <a:latin typeface="Calibri Light"/>
              </a:rPr>
              <a:t> </a:t>
            </a:r>
            <a:r>
              <a:rPr lang="en-US" sz="2800" dirty="0" smtClean="0"/>
              <a:t>a, </a:t>
            </a:r>
            <a:r>
              <a:rPr lang="en-US" sz="2800" dirty="0" err="1" smtClean="0"/>
              <a:t>Những</a:t>
            </a:r>
            <a:r>
              <a:rPr lang="en-US" sz="2800" dirty="0" smtClean="0"/>
              <a:t> </a:t>
            </a:r>
            <a:r>
              <a:rPr lang="en-US" sz="2800" dirty="0" err="1" smtClean="0"/>
              <a:t>thành</a:t>
            </a:r>
            <a:r>
              <a:rPr lang="en-US" sz="2800" dirty="0" smtClean="0"/>
              <a:t> </a:t>
            </a:r>
            <a:r>
              <a:rPr lang="en-US" sz="2800" dirty="0" err="1" smtClean="0"/>
              <a:t>tựu</a:t>
            </a:r>
            <a:r>
              <a:rPr lang="en-US" sz="2800" dirty="0" smtClean="0"/>
              <a:t> </a:t>
            </a:r>
            <a:r>
              <a:rPr lang="en-US" sz="2800" dirty="0" err="1" smtClean="0"/>
              <a:t>tiêu</a:t>
            </a:r>
            <a:r>
              <a:rPr lang="en-US" sz="2800" dirty="0" smtClean="0"/>
              <a:t> </a:t>
            </a:r>
            <a:r>
              <a:rPr lang="en-US" sz="2800" dirty="0" err="1" smtClean="0"/>
              <a:t>biểu</a:t>
            </a:r>
            <a:r>
              <a:rPr lang="en-US" sz="2800" dirty="0" smtClean="0"/>
              <a:t> </a:t>
            </a:r>
          </a:p>
          <a:p>
            <a:r>
              <a:rPr lang="en-US" sz="2800" dirty="0" smtClean="0"/>
              <a:t>- </a:t>
            </a:r>
            <a:r>
              <a:rPr lang="en-US" sz="2800" dirty="0" err="1" smtClean="0"/>
              <a:t>Thời</a:t>
            </a:r>
            <a:r>
              <a:rPr lang="en-US" sz="2800" dirty="0" smtClean="0"/>
              <a:t> </a:t>
            </a:r>
            <a:r>
              <a:rPr lang="en-US" sz="2800" dirty="0" err="1" smtClean="0"/>
              <a:t>kì</a:t>
            </a:r>
            <a:r>
              <a:rPr lang="en-US" sz="2800" dirty="0" smtClean="0"/>
              <a:t> </a:t>
            </a:r>
            <a:r>
              <a:rPr lang="en-US" sz="2800" dirty="0" err="1" smtClean="0"/>
              <a:t>này</a:t>
            </a:r>
            <a:r>
              <a:rPr lang="en-US" sz="2800" dirty="0" smtClean="0"/>
              <a:t> </a:t>
            </a:r>
            <a:r>
              <a:rPr lang="en-US" sz="2800" dirty="0" err="1" smtClean="0"/>
              <a:t>chứng</a:t>
            </a:r>
            <a:r>
              <a:rPr lang="en-US" sz="2800" dirty="0" smtClean="0"/>
              <a:t> </a:t>
            </a:r>
            <a:r>
              <a:rPr lang="en-US" sz="2800" dirty="0" err="1" smtClean="0"/>
              <a:t>kiến</a:t>
            </a:r>
            <a:r>
              <a:rPr lang="en-US" sz="2800" dirty="0" smtClean="0"/>
              <a:t> </a:t>
            </a:r>
            <a:r>
              <a:rPr lang="en-US" sz="2800" dirty="0" err="1" smtClean="0"/>
              <a:t>sự</a:t>
            </a:r>
            <a:r>
              <a:rPr lang="en-US" sz="2800" dirty="0" smtClean="0"/>
              <a:t> </a:t>
            </a:r>
            <a:r>
              <a:rPr lang="en-US" sz="2800" dirty="0" err="1" smtClean="0"/>
              <a:t>phát</a:t>
            </a:r>
            <a:r>
              <a:rPr lang="en-US" sz="2800" dirty="0" smtClean="0"/>
              <a:t> </a:t>
            </a:r>
            <a:r>
              <a:rPr lang="en-US" sz="2800" dirty="0" err="1" smtClean="0"/>
              <a:t>triển</a:t>
            </a:r>
            <a:r>
              <a:rPr lang="en-US" sz="2800" dirty="0" smtClean="0"/>
              <a:t> </a:t>
            </a:r>
            <a:r>
              <a:rPr lang="en-US" sz="2800" dirty="0" err="1" smtClean="0"/>
              <a:t>đến</a:t>
            </a:r>
            <a:r>
              <a:rPr lang="en-US" sz="2800" dirty="0" smtClean="0"/>
              <a:t> </a:t>
            </a:r>
            <a:r>
              <a:rPr lang="en-US" sz="2800" dirty="0" err="1" smtClean="0"/>
              <a:t>đỉnh</a:t>
            </a:r>
            <a:r>
              <a:rPr lang="en-US" sz="2800" dirty="0" smtClean="0"/>
              <a:t> </a:t>
            </a:r>
            <a:r>
              <a:rPr lang="en-US" sz="2800" dirty="0" err="1" smtClean="0"/>
              <a:t>cao</a:t>
            </a:r>
            <a:r>
              <a:rPr lang="en-US" sz="2800" dirty="0" smtClean="0"/>
              <a:t> </a:t>
            </a:r>
            <a:r>
              <a:rPr lang="en-US" sz="2800" dirty="0" err="1" smtClean="0"/>
              <a:t>của</a:t>
            </a:r>
            <a:r>
              <a:rPr lang="en-US" sz="2800" dirty="0" smtClean="0"/>
              <a:t> </a:t>
            </a:r>
            <a:r>
              <a:rPr lang="en-US" sz="2800" dirty="0" err="1" smtClean="0"/>
              <a:t>văn</a:t>
            </a:r>
            <a:r>
              <a:rPr lang="en-US" sz="2800" dirty="0" smtClean="0"/>
              <a:t> </a:t>
            </a:r>
            <a:r>
              <a:rPr lang="en-US" sz="2800" dirty="0" err="1" smtClean="0"/>
              <a:t>học</a:t>
            </a:r>
            <a:r>
              <a:rPr lang="en-US" sz="2800" dirty="0" smtClean="0"/>
              <a:t>, </a:t>
            </a:r>
            <a:r>
              <a:rPr lang="en-US" sz="2800" dirty="0" err="1" smtClean="0"/>
              <a:t>sự</a:t>
            </a:r>
            <a:r>
              <a:rPr lang="en-US" sz="2800" dirty="0" smtClean="0"/>
              <a:t> </a:t>
            </a:r>
            <a:r>
              <a:rPr lang="en-US" sz="2800" dirty="0" err="1" smtClean="0"/>
              <a:t>nở</a:t>
            </a:r>
            <a:r>
              <a:rPr lang="en-US" sz="2800" dirty="0" smtClean="0"/>
              <a:t> </a:t>
            </a:r>
            <a:r>
              <a:rPr lang="en-US" sz="2800" dirty="0" err="1" smtClean="0"/>
              <a:t>rộ</a:t>
            </a:r>
            <a:r>
              <a:rPr lang="en-US" sz="2800" dirty="0" smtClean="0"/>
              <a:t> </a:t>
            </a:r>
            <a:r>
              <a:rPr lang="en-US" sz="2800" dirty="0" err="1" smtClean="0"/>
              <a:t>của</a:t>
            </a:r>
            <a:r>
              <a:rPr lang="en-US" sz="2800" dirty="0" smtClean="0"/>
              <a:t> </a:t>
            </a:r>
            <a:r>
              <a:rPr lang="en-US" sz="2800" dirty="0" err="1" smtClean="0"/>
              <a:t>các</a:t>
            </a:r>
            <a:r>
              <a:rPr lang="en-US" sz="2800" dirty="0" smtClean="0"/>
              <a:t> </a:t>
            </a:r>
            <a:r>
              <a:rPr lang="en-US" sz="2800" dirty="0" err="1" smtClean="0"/>
              <a:t>tài</a:t>
            </a:r>
            <a:r>
              <a:rPr lang="en-US" sz="2800" dirty="0" smtClean="0"/>
              <a:t> </a:t>
            </a:r>
            <a:r>
              <a:rPr lang="en-US" sz="2800" dirty="0" err="1" smtClean="0"/>
              <a:t>năng</a:t>
            </a:r>
            <a:r>
              <a:rPr lang="en-US" sz="2800" dirty="0" smtClean="0"/>
              <a:t> </a:t>
            </a:r>
            <a:r>
              <a:rPr lang="en-US" sz="2800" dirty="0" err="1" smtClean="0"/>
              <a:t>nghệ</a:t>
            </a:r>
            <a:r>
              <a:rPr lang="en-US" sz="2800" dirty="0" smtClean="0"/>
              <a:t> </a:t>
            </a:r>
            <a:r>
              <a:rPr lang="en-US" sz="2800" dirty="0" err="1" smtClean="0"/>
              <a:t>thuật</a:t>
            </a:r>
            <a:r>
              <a:rPr lang="en-US" sz="2800" dirty="0" smtClean="0"/>
              <a:t> </a:t>
            </a:r>
            <a:r>
              <a:rPr lang="en-US" sz="2800" dirty="0" err="1" smtClean="0"/>
              <a:t>với</a:t>
            </a:r>
            <a:r>
              <a:rPr lang="en-US" sz="2800" dirty="0" smtClean="0"/>
              <a:t> </a:t>
            </a:r>
            <a:r>
              <a:rPr lang="en-US" sz="2800" dirty="0" err="1" smtClean="0"/>
              <a:t>các</a:t>
            </a:r>
            <a:r>
              <a:rPr lang="en-US" sz="2800" dirty="0" smtClean="0"/>
              <a:t> </a:t>
            </a:r>
            <a:r>
              <a:rPr lang="en-US" sz="2800" dirty="0" err="1" smtClean="0"/>
              <a:t>gương</a:t>
            </a:r>
            <a:r>
              <a:rPr lang="en-US" sz="2800" dirty="0" smtClean="0"/>
              <a:t> </a:t>
            </a:r>
            <a:r>
              <a:rPr lang="en-US" sz="2800" dirty="0" err="1" smtClean="0"/>
              <a:t>mặt</a:t>
            </a:r>
            <a:r>
              <a:rPr lang="en-US" sz="2800" dirty="0" smtClean="0"/>
              <a:t> </a:t>
            </a:r>
            <a:r>
              <a:rPr lang="en-US" sz="2800" dirty="0" err="1" smtClean="0"/>
              <a:t>tiêu</a:t>
            </a:r>
            <a:r>
              <a:rPr lang="en-US" sz="2800" dirty="0" smtClean="0"/>
              <a:t> </a:t>
            </a:r>
            <a:r>
              <a:rPr lang="en-US" sz="2800" dirty="0" err="1" smtClean="0"/>
              <a:t>biểu</a:t>
            </a:r>
            <a:r>
              <a:rPr lang="en-US" sz="2800" dirty="0" smtClean="0"/>
              <a:t> </a:t>
            </a:r>
            <a:r>
              <a:rPr lang="en-US" sz="2800" dirty="0" err="1" smtClean="0"/>
              <a:t>như</a:t>
            </a:r>
            <a:r>
              <a:rPr lang="en-US" sz="2800" dirty="0" smtClean="0"/>
              <a:t>: </a:t>
            </a:r>
            <a:r>
              <a:rPr lang="en-US" sz="2800" dirty="0" err="1" smtClean="0"/>
              <a:t>M.Xéc</a:t>
            </a:r>
            <a:r>
              <a:rPr lang="en-US" sz="2800" dirty="0" smtClean="0"/>
              <a:t>-van-</a:t>
            </a:r>
            <a:r>
              <a:rPr lang="en-US" sz="2800" dirty="0" err="1" smtClean="0"/>
              <a:t>tét</a:t>
            </a:r>
            <a:r>
              <a:rPr lang="en-US" sz="2800" dirty="0" smtClean="0"/>
              <a:t>, </a:t>
            </a:r>
            <a:r>
              <a:rPr lang="en-US" sz="2800" dirty="0" err="1" smtClean="0"/>
              <a:t>W.Sếch-xpia</a:t>
            </a:r>
            <a:r>
              <a:rPr lang="en-US" sz="2800" dirty="0" smtClean="0"/>
              <a:t>, </a:t>
            </a:r>
            <a:r>
              <a:rPr lang="nl-NL" sz="2800" dirty="0" smtClean="0"/>
              <a:t>Lê-ô-na đơ Vanh-xi...</a:t>
            </a:r>
            <a:endParaRPr lang="en-US" sz="2800" dirty="0" smtClean="0"/>
          </a:p>
          <a:p>
            <a:pPr algn="just"/>
            <a:endParaRPr lang="en-US" sz="2800" dirty="0" smtClean="0">
              <a:solidFill>
                <a:prstClr val="black"/>
              </a:solidFill>
              <a:latin typeface="Calibri Light"/>
            </a:endParaRPr>
          </a:p>
          <a:p>
            <a:pPr algn="just"/>
            <a:endParaRPr lang="vi-VN" sz="2800" dirty="0">
              <a:solidFill>
                <a:prstClr val="black"/>
              </a:solidFill>
              <a:latin typeface="Times New Roman"/>
            </a:endParaRPr>
          </a:p>
          <a:p>
            <a:pPr algn="just"/>
            <a:endParaRPr lang="vi-VN" sz="2800" dirty="0">
              <a:solidFill>
                <a:prstClr val="black"/>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99" y="7208"/>
            <a:ext cx="762001" cy="49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srcRect/>
          <a:stretch>
            <a:fillRect/>
          </a:stretch>
        </p:blipFill>
        <p:spPr bwMode="auto">
          <a:xfrm>
            <a:off x="5697414" y="3012831"/>
            <a:ext cx="6494585" cy="3845170"/>
          </a:xfrm>
          <a:prstGeom prst="rect">
            <a:avLst/>
          </a:prstGeom>
          <a:noFill/>
          <a:ln w="9525">
            <a:noFill/>
            <a:miter lim="800000"/>
            <a:headEnd/>
            <a:tailEnd/>
          </a:ln>
          <a:effectLst/>
        </p:spPr>
      </p:pic>
    </p:spTree>
    <p:extLst>
      <p:ext uri="{BB962C8B-B14F-4D97-AF65-F5344CB8AC3E}">
        <p14:creationId xmlns:p14="http://schemas.microsoft.com/office/powerpoint/2010/main" val="1229020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2666</TotalTime>
  <Words>777</Words>
  <Application>Microsoft Office PowerPoint</Application>
  <PresentationFormat>Custom</PresentationFormat>
  <Paragraphs>90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BÀI 3: PHONG TRÀO VĂN HÓA PHỤC HƯNG VÀ CẢI CÁCH TÔN GIÁO </vt:lpstr>
      <vt:lpstr>Kiểm tra 15 phút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admin admin</cp:lastModifiedBy>
  <cp:revision>182</cp:revision>
  <dcterms:created xsi:type="dcterms:W3CDTF">2021-07-25T09:08:06Z</dcterms:created>
  <dcterms:modified xsi:type="dcterms:W3CDTF">2024-10-01T15:07:11Z</dcterms:modified>
</cp:coreProperties>
</file>