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8" r:id="rId2"/>
    <p:sldId id="279" r:id="rId3"/>
    <p:sldId id="256" r:id="rId4"/>
    <p:sldId id="275" r:id="rId5"/>
    <p:sldId id="347" r:id="rId6"/>
    <p:sldId id="369" r:id="rId7"/>
    <p:sldId id="346" r:id="rId8"/>
    <p:sldId id="361" r:id="rId9"/>
    <p:sldId id="362" r:id="rId10"/>
    <p:sldId id="352" r:id="rId11"/>
    <p:sldId id="354" r:id="rId12"/>
    <p:sldId id="365" r:id="rId13"/>
    <p:sldId id="314" r:id="rId14"/>
    <p:sldId id="330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CBEAF0"/>
    <a:srgbClr val="FF9801"/>
    <a:srgbClr val="FFDAAB"/>
    <a:srgbClr val="0FB7BD"/>
    <a:srgbClr val="00A9A5"/>
    <a:srgbClr val="F7941E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9" y="111136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10387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3" y="10012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B390C75-FE5C-4D78-8AC2-2576AF92BF80}"/>
              </a:ext>
            </a:extLst>
          </p:cNvPr>
          <p:cNvSpPr/>
          <p:nvPr/>
        </p:nvSpPr>
        <p:spPr>
          <a:xfrm>
            <a:off x="8532969" y="3100039"/>
            <a:ext cx="3473503" cy="1382752"/>
          </a:xfrm>
          <a:prstGeom prst="roundRect">
            <a:avLst/>
          </a:prstGeom>
          <a:solidFill>
            <a:srgbClr val="92D050">
              <a:alpha val="56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A. How to live long</a:t>
            </a: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B. What food to eat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54965C1-7B59-4560-AEB2-098FA3D6C437}"/>
              </a:ext>
            </a:extLst>
          </p:cNvPr>
          <p:cNvSpPr/>
          <p:nvPr/>
        </p:nvSpPr>
        <p:spPr>
          <a:xfrm>
            <a:off x="8555271" y="3412273"/>
            <a:ext cx="454916" cy="4653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xmlns="" id="{87F6DD7D-5039-4EA9-BB09-CD4A236C1568}"/>
              </a:ext>
            </a:extLst>
          </p:cNvPr>
          <p:cNvSpPr/>
          <p:nvPr/>
        </p:nvSpPr>
        <p:spPr>
          <a:xfrm>
            <a:off x="190040" y="1860194"/>
            <a:ext cx="7894595" cy="4444255"/>
          </a:xfrm>
          <a:prstGeom prst="horizontalScroll">
            <a:avLst/>
          </a:prstGeom>
          <a:solidFill>
            <a:srgbClr val="FFDAAB"/>
          </a:solidFill>
          <a:ln>
            <a:solidFill>
              <a:srgbClr val="048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948" y="520238"/>
            <a:ext cx="6471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1156" y="6073535"/>
            <a:ext cx="9426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i="1" dirty="0"/>
              <a:t>In this passage, the author mentions to the way to live long including </a:t>
            </a:r>
            <a:r>
              <a:rPr lang="en-GB" b="1" i="1" dirty="0">
                <a:solidFill>
                  <a:srgbClr val="C00000"/>
                </a:solidFill>
              </a:rPr>
              <a:t>diet</a:t>
            </a:r>
            <a:r>
              <a:rPr lang="en-GB" b="1" i="1" dirty="0"/>
              <a:t> and </a:t>
            </a:r>
            <a:r>
              <a:rPr lang="en-GB" b="1" i="1" dirty="0">
                <a:solidFill>
                  <a:srgbClr val="C00000"/>
                </a:solidFill>
              </a:rPr>
              <a:t>outdoor activities</a:t>
            </a:r>
            <a:r>
              <a:rPr lang="en-GB" b="1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b="1" i="1" dirty="0"/>
          </a:p>
        </p:txBody>
      </p:sp>
      <p:sp>
        <p:nvSpPr>
          <p:cNvPr id="5" name="Rectangle 4"/>
          <p:cNvSpPr/>
          <p:nvPr/>
        </p:nvSpPr>
        <p:spPr>
          <a:xfrm>
            <a:off x="8449831" y="2300437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</a:rPr>
              <a:t>sản phẩm </a:t>
            </a:r>
            <a:r>
              <a:rPr lang="en-GB" i="1" dirty="0" err="1">
                <a:solidFill>
                  <a:srgbClr val="FF0000"/>
                </a:solidFill>
              </a:rPr>
              <a:t>từ</a:t>
            </a:r>
            <a:r>
              <a:rPr lang="vi-VN" i="1" dirty="0">
                <a:solidFill>
                  <a:srgbClr val="FF0000"/>
                </a:solidFill>
              </a:rPr>
              <a:t> đậu nành.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16942" y="4210882"/>
            <a:ext cx="29054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5840361" y="2485103"/>
            <a:ext cx="2714910" cy="1725780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7067" y="5449217"/>
            <a:ext cx="1971794" cy="10028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9" y="1032490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02500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3" y="922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xmlns="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3" y="2047075"/>
            <a:ext cx="2799945" cy="28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39" y="2047074"/>
            <a:ext cx="8170606" cy="3098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3676" y="430464"/>
            <a:ext cx="64712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420" y="5677508"/>
            <a:ext cx="1955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Group work</a:t>
            </a:r>
            <a:endParaRPr lang="en-US" sz="28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5305" y="2601853"/>
            <a:ext cx="70889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(1) They eat a lot of fish and vegetable.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(2) They cook fish with little cooking oil.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(3) They also eat a lot of tofu.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(4) The Japanese work hard and do a lot of outdoor activities.</a:t>
            </a: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36888" y="672674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381496" y="66518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434282" y="5625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xmlns="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7" y="1781604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8090" y="1619121"/>
            <a:ext cx="70104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- Go to bed early.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Drink</a:t>
            </a:r>
            <a:r>
              <a:rPr lang="en-GB" sz="2400" b="1" dirty="0">
                <a:solidFill>
                  <a:srgbClr val="FF0000"/>
                </a:solidFill>
                <a:latin typeface=".VnArial Narrow" pitchFamily="34" charset="0"/>
              </a:rPr>
              <a:t> more</a:t>
            </a:r>
            <a:r>
              <a:rPr lang="vi-VN" sz="2400" b="1" dirty="0">
                <a:solidFill>
                  <a:srgbClr val="FF0000"/>
                </a:solidFill>
              </a:rPr>
              <a:t> water.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Get daily exercise.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Eat vegetables.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</a:rPr>
              <a:t>Laugh a lot.</a:t>
            </a:r>
            <a:endParaRPr lang="en-GB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pPr marL="342900" indent="-342900">
              <a:buFontTx/>
              <a:buChar char="-"/>
            </a:pPr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.VnArial Narrow" pitchFamily="34" charset="0"/>
              </a:rPr>
              <a:t>-  Drink less soft drink and eat less </a:t>
            </a:r>
            <a:r>
              <a:rPr lang="en-GB" sz="2400" b="1" dirty="0" err="1">
                <a:solidFill>
                  <a:srgbClr val="FF0000"/>
                </a:solidFill>
                <a:latin typeface=".VnArial Narrow" pitchFamily="34" charset="0"/>
              </a:rPr>
              <a:t>fastfood</a:t>
            </a:r>
            <a:r>
              <a:rPr lang="en-GB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7"/>
            <a:ext cx="45421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7"/>
            <a:ext cx="82023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7" y="2272147"/>
            <a:ext cx="774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4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0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2" y="5015151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6" y="4538678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29" y="2587423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6" y="499783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4" y="4586525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69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618" y="35170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" name="Explosion 1 2"/>
          <p:cNvSpPr/>
          <p:nvPr/>
        </p:nvSpPr>
        <p:spPr>
          <a:xfrm>
            <a:off x="1585451" y="2227004"/>
            <a:ext cx="3008671" cy="2551471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PROBLEMS</a:t>
            </a:r>
          </a:p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8116529" y="2064774"/>
            <a:ext cx="3008671" cy="2551471"/>
          </a:xfrm>
          <a:prstGeom prst="irregularSeal1">
            <a:avLst/>
          </a:prstGeom>
          <a:ln>
            <a:solidFill>
              <a:srgbClr val="048DA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PROBLEMS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91918" y="433436"/>
            <a:ext cx="1430592" cy="400110"/>
          </a:xfrm>
          <a:prstGeom prst="rect">
            <a:avLst/>
          </a:prstGeom>
          <a:solidFill>
            <a:srgbClr val="CBEA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2 Groups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908358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* Suggested answers: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Asthma, a backache, a broken leg, a cold, a cough, an earache, a headache, a sore throat, a toothache, sunburn, etc.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1187" y="1799303"/>
            <a:ext cx="173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toothache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9575" y="1729855"/>
            <a:ext cx="173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toothache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9786" y="433436"/>
            <a:ext cx="353948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500" y="5269730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2" y="526972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9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7"/>
            <a:ext cx="456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9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9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5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9" y="19003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2" y="2484469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7968" y="5977615"/>
            <a:ext cx="6678431" cy="658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How to ask for and give health tips.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3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1" y="706510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1" y="144697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5"/>
            <a:ext cx="10274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9" y="1249047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64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2"/>
            <a:ext cx="57799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5991" y="107219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84554" y="2325576"/>
            <a:ext cx="25121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84554" y="1784610"/>
            <a:ext cx="23154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362" y="551343"/>
            <a:ext cx="113946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64" y="468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999" y="551343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10" y="456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1135" y="2296079"/>
            <a:ext cx="621112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GB" sz="3200" dirty="0">
                <a:solidFill>
                  <a:srgbClr val="292934"/>
                </a:solidFill>
              </a:rPr>
              <a:t>You shouldn’t read in dim light.</a:t>
            </a:r>
            <a:endParaRPr lang="en-US" sz="4000" b="1" dirty="0">
              <a:solidFill>
                <a:srgbClr val="79463D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1135" y="1676889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GB" sz="3200" kern="0" dirty="0">
                <a:solidFill>
                  <a:sysClr val="windowText" lastClr="000000"/>
                </a:solidFill>
              </a:rPr>
              <a:t>You can use eye drops.</a:t>
            </a:r>
            <a:endParaRPr lang="en-US" sz="3200" b="1" kern="0" dirty="0">
              <a:solidFill>
                <a:srgbClr val="79463D">
                  <a:lumMod val="75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9354" y="311481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 - What do these sentences mean?</a:t>
            </a:r>
            <a:endParaRPr lang="en-US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2800" b="1" i="1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 - When do we use these sentences?</a:t>
            </a:r>
            <a:endParaRPr lang="en-US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135" y="3385998"/>
            <a:ext cx="679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3200" b="1" i="1" dirty="0">
                <a:solidFill>
                  <a:srgbClr val="00B050"/>
                </a:solidFill>
              </a:rPr>
              <a:t> Giving tips for health problems.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0173" y="4130481"/>
            <a:ext cx="48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u="sng" dirty="0">
                <a:solidFill>
                  <a:srgbClr val="FF0000"/>
                </a:solidFill>
              </a:rPr>
              <a:t>Structure</a:t>
            </a:r>
            <a:r>
              <a:rPr lang="en-US" sz="2800" b="1" dirty="0"/>
              <a:t>:  </a:t>
            </a:r>
            <a:r>
              <a:rPr lang="en-US" sz="2800" b="1" i="1" dirty="0"/>
              <a:t>to give advice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7244" y="4875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kern="0" dirty="0">
                <a:solidFill>
                  <a:srgbClr val="FF0000"/>
                </a:solidFill>
              </a:rPr>
              <a:t>- You should/ shouldn’t + V</a:t>
            </a:r>
          </a:p>
          <a:p>
            <a:pPr lvl="0">
              <a:lnSpc>
                <a:spcPct val="150000"/>
              </a:lnSpc>
            </a:pPr>
            <a:r>
              <a:rPr lang="en-US" sz="2400" b="1" kern="0" dirty="0">
                <a:solidFill>
                  <a:srgbClr val="FF0000"/>
                </a:solidFill>
              </a:rPr>
              <a:t>- You can + V</a:t>
            </a:r>
          </a:p>
        </p:txBody>
      </p:sp>
    </p:spTree>
    <p:extLst>
      <p:ext uri="{BB962C8B-B14F-4D97-AF65-F5344CB8AC3E}">
        <p14:creationId xmlns:p14="http://schemas.microsoft.com/office/powerpoint/2010/main" val="17647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980" y="405778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6" y="3031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4763729" y="1208961"/>
            <a:ext cx="2777327" cy="1248875"/>
          </a:xfrm>
          <a:prstGeom prst="cloudCallou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 </a:t>
            </a:r>
            <a:r>
              <a:rPr lang="en-US" sz="2800" b="1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xmlns="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2" y="1019129"/>
            <a:ext cx="3493367" cy="31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8370" y="424419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43215" y="2721837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I’m tired. </a:t>
            </a:r>
          </a:p>
          <a:p>
            <a:r>
              <a:rPr lang="vi-VN" sz="3200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can take a rest. </a:t>
            </a:r>
          </a:p>
          <a:p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Yes.</a:t>
            </a:r>
          </a:p>
          <a:p>
            <a:r>
              <a:rPr lang="vi-VN" sz="3200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shouldn’t go out. </a:t>
            </a:r>
          </a:p>
          <a:p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74" y="474036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i="1" dirty="0"/>
              <a:t>A: I am tired.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B: </a:t>
            </a:r>
            <a:r>
              <a:rPr lang="en-GB" sz="2400" i="1" dirty="0"/>
              <a:t>You can drink some milk.</a:t>
            </a:r>
          </a:p>
          <a:p>
            <a:r>
              <a:rPr lang="en-GB" sz="2400" i="1" dirty="0"/>
              <a:t>A: Yes.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B: </a:t>
            </a:r>
            <a:r>
              <a:rPr lang="en-GB" sz="2400" i="1" dirty="0"/>
              <a:t>And you should have a nap.</a:t>
            </a:r>
          </a:p>
          <a:p>
            <a:r>
              <a:rPr lang="en-GB" sz="2400" i="1" dirty="0"/>
              <a:t>A: Thank you.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980" y="509017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6" y="4063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70" y="527658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6186510" y="1479009"/>
            <a:ext cx="4697800" cy="1248875"/>
          </a:xfrm>
          <a:prstGeom prst="cloudCallou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     </a:t>
            </a:r>
            <a:r>
              <a:rPr lang="en-US" sz="2800" b="1" dirty="0"/>
              <a:t>I have acne.</a:t>
            </a:r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xmlns="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7" y="760320"/>
            <a:ext cx="3205093" cy="29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152" y="3962594"/>
            <a:ext cx="648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I have acne. </a:t>
            </a:r>
          </a:p>
          <a:p>
            <a:r>
              <a:rPr lang="en-US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 wash your face. 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Yes. </a:t>
            </a:r>
          </a:p>
          <a:p>
            <a:r>
              <a:rPr lang="en-US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shouldn’t touch your face with dirty hands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4" y="70773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70" y="6050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4" y="726376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5684709" y="1313356"/>
            <a:ext cx="4093471" cy="1986780"/>
          </a:xfrm>
          <a:prstGeom prst="cloudCallou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My hands are chapped.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xmlns="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71" y="1534206"/>
            <a:ext cx="3905167" cy="27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3365" y="379459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My hands are chapped. </a:t>
            </a:r>
          </a:p>
          <a:p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You can use hand cream. </a:t>
            </a:r>
          </a:p>
          <a:p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Yes.</a:t>
            </a:r>
          </a:p>
          <a:p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You shouldn’t use chemical soaps. </a:t>
            </a:r>
          </a:p>
          <a:p>
            <a:endParaRPr lang="vi-VN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3005</TotalTime>
  <Words>670</Words>
  <Application>Microsoft Office PowerPoint</Application>
  <PresentationFormat>Custom</PresentationFormat>
  <Paragraphs>110</Paragraphs>
  <Slides>15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194</cp:revision>
  <dcterms:created xsi:type="dcterms:W3CDTF">2020-12-09T02:04:09Z</dcterms:created>
  <dcterms:modified xsi:type="dcterms:W3CDTF">2022-09-02T16:18:56Z</dcterms:modified>
</cp:coreProperties>
</file>