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53" r:id="rId2"/>
    <p:sldId id="256" r:id="rId3"/>
    <p:sldId id="356" r:id="rId4"/>
    <p:sldId id="279" r:id="rId5"/>
    <p:sldId id="276" r:id="rId6"/>
    <p:sldId id="352" r:id="rId7"/>
    <p:sldId id="298" r:id="rId8"/>
    <p:sldId id="351" r:id="rId9"/>
    <p:sldId id="327" r:id="rId10"/>
    <p:sldId id="314" r:id="rId11"/>
    <p:sldId id="354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D2D2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9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3489" y="1319212"/>
            <a:ext cx="17259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272921"/>
            <a:ext cx="10345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smtClean="0"/>
              <a:t>Listen </a:t>
            </a:r>
            <a:r>
              <a:rPr lang="en-US" sz="2800" dirty="0"/>
              <a:t>to someone’s opinion about life in </a:t>
            </a:r>
            <a:r>
              <a:rPr lang="en-US" sz="2800"/>
              <a:t>the </a:t>
            </a:r>
            <a:r>
              <a:rPr lang="en-US" sz="2800" smtClean="0"/>
              <a:t>countryside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smtClean="0"/>
              <a:t>Write </a:t>
            </a:r>
            <a:r>
              <a:rPr lang="en-US" sz="2800" dirty="0"/>
              <a:t>a paragraph about what someone likes or dislikes about life in the countryside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206825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11148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FB1AF79-88AF-29E9-2DC8-55A06807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819400"/>
            <a:ext cx="4038600" cy="4038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6</a:t>
            </a:r>
            <a:r>
              <a:rPr lang="en-US" sz="2000" b="1" smtClean="0">
                <a:solidFill>
                  <a:schemeClr val="bg1"/>
                </a:solidFill>
              </a:rPr>
              <a:t>: 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7964" y="258696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39894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23145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174805"/>
            <a:ext cx="6231454" cy="144193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Discuss the following question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GB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Listen to three people talking about life in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countryside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Choose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opinion that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 expresses.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choose the correct answer A, B, or 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4"/>
            <a:ext cx="6231454" cy="133544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write what you like or dislike about life in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countryside.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Write a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paragraph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you like or dislike about life in the countryside.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0341" cy="10601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4" y="2895770"/>
            <a:ext cx="1337420" cy="154412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40618"/>
            <a:ext cx="1290341" cy="10822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>
                <a:solidFill>
                  <a:schemeClr val="bg1"/>
                </a:solidFill>
              </a:rPr>
              <a:t>SKILLS </a:t>
            </a:r>
            <a:r>
              <a:rPr lang="en-US" sz="2000" b="1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82284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782444"/>
            <a:ext cx="623145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163369" y="3451541"/>
            <a:ext cx="4132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EF4B66"/>
                </a:solidFill>
                <a:latin typeface="Bahnschrift" panose="020B0502040204020203" pitchFamily="34" charset="0"/>
              </a:rPr>
              <a:t>MIMING GAME</a:t>
            </a:r>
            <a:endParaRPr lang="en-US" sz="4800" b="1" dirty="0">
              <a:solidFill>
                <a:srgbClr val="EF4B66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2BAC15F-AE3D-7669-6FC4-7B29F7316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7" y="1659891"/>
            <a:ext cx="4589173" cy="45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4609" y="1224737"/>
            <a:ext cx="6579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following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288549" y="11122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308336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352940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18E9B71-EB1F-8026-C697-395A758B0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55" y="2049965"/>
            <a:ext cx="4417741" cy="441774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66BDE68-FC17-87DA-5739-5361D13C502D}"/>
              </a:ext>
            </a:extLst>
          </p:cNvPr>
          <p:cNvSpPr txBox="1"/>
          <p:nvPr/>
        </p:nvSpPr>
        <p:spPr>
          <a:xfrm>
            <a:off x="454545" y="2462213"/>
            <a:ext cx="58458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do you like or dislike about life</a:t>
            </a:r>
          </a:p>
          <a:p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countryside?</a:t>
            </a:r>
            <a:endParaRPr lang="vi-VN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99" y="2633001"/>
            <a:ext cx="9810750" cy="30384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2292" y="1350541"/>
            <a:ext cx="110925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three people talking about life in the countryside. Choose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opinion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(A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C)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each speaker (1 - 3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expresses.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392396" y="14519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434031" y="13386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2C37818-0955-DA5D-4BAF-68C5C830219E}"/>
              </a:ext>
            </a:extLst>
          </p:cNvPr>
          <p:cNvSpPr txBox="1"/>
          <p:nvPr/>
        </p:nvSpPr>
        <p:spPr>
          <a:xfrm>
            <a:off x="7162958" y="2802167"/>
            <a:ext cx="54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4000" b="1" i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E2C37818-0955-DA5D-4BAF-68C5C830219E}"/>
              </a:ext>
            </a:extLst>
          </p:cNvPr>
          <p:cNvSpPr txBox="1"/>
          <p:nvPr/>
        </p:nvSpPr>
        <p:spPr>
          <a:xfrm>
            <a:off x="7162957" y="3798295"/>
            <a:ext cx="54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4000" b="1" i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E2C37818-0955-DA5D-4BAF-68C5C830219E}"/>
              </a:ext>
            </a:extLst>
          </p:cNvPr>
          <p:cNvSpPr txBox="1"/>
          <p:nvPr/>
        </p:nvSpPr>
        <p:spPr>
          <a:xfrm>
            <a:off x="7162956" y="4801303"/>
            <a:ext cx="54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4000" b="1" i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8769" y="1730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0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652444" y="1595827"/>
            <a:ext cx="107022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200" b="0" i="0" smtClean="0">
                <a:solidFill>
                  <a:srgbClr val="242021"/>
                </a:solidFill>
                <a:effectLst/>
              </a:rPr>
              <a:t>According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to speaker 1, there is a great sense of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in his village.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security 		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duty	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smtClean="0">
                <a:solidFill>
                  <a:srgbClr val="242021"/>
                </a:solidFill>
                <a:effectLst/>
              </a:rPr>
              <a:t>community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Speaker 1 says that people in his village</a:t>
            </a:r>
            <a:r>
              <a:rPr lang="en-US" sz="2200" dirty="0">
                <a:solidFill>
                  <a:srgbClr val="242021"/>
                </a:solidFill>
              </a:rPr>
              <a:t>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are very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supportive 	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unsociable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well-trained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In speaker 2’s opinion,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is a big problem in the countryside.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the cost of living 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safety	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transportation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Speaker 2 says that they should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in the countryside.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improve the lives of people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prevent crime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protect nature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5</a:t>
            </a:r>
            <a:r>
              <a:rPr lang="en-US" sz="2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200" dirty="0">
                <a:solidFill>
                  <a:srgbClr val="242021"/>
                </a:solidFill>
              </a:rPr>
              <a:t>A</a:t>
            </a:r>
            <a:r>
              <a:rPr lang="en-US" sz="2200" b="0" i="0" smtClean="0">
                <a:solidFill>
                  <a:srgbClr val="242021"/>
                </a:solidFill>
                <a:effectLst/>
              </a:rPr>
              <a:t>ccording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to speaker 3, life in the countryside is peaceful and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slow 		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simple 	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safe</a:t>
            </a:r>
            <a:r>
              <a:rPr lang="en-US" sz="2200" dirty="0"/>
              <a:t> </a:t>
            </a:r>
            <a:endParaRPr lang="vi-VN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09519" y="11417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797" y="1159768"/>
            <a:ext cx="69361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72" y="10366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Oval 1"/>
          <p:cNvSpPr/>
          <p:nvPr/>
        </p:nvSpPr>
        <p:spPr>
          <a:xfrm>
            <a:off x="6998165" y="2235200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7632" y="3218110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98164" y="423576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7631" y="524586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45231" y="623646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5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3384" y="1122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45756" y="12905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362" y="1313733"/>
            <a:ext cx="112686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write what you like or dislike about life in the countryside.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498" y="11895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3CF6DED-CD8B-C594-E23E-AC1A12127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6330" r="4203" b="7805"/>
          <a:stretch/>
        </p:blipFill>
        <p:spPr>
          <a:xfrm>
            <a:off x="131467" y="2525482"/>
            <a:ext cx="5456533" cy="3352800"/>
          </a:xfrm>
          <a:prstGeom prst="rect">
            <a:avLst/>
          </a:prstGeom>
        </p:spPr>
      </p:pic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25C4B58-C836-5C2B-A714-CC9A20F61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3049"/>
              </p:ext>
            </p:extLst>
          </p:nvPr>
        </p:nvGraphicFramePr>
        <p:xfrm>
          <a:off x="5588000" y="2002291"/>
          <a:ext cx="6422669" cy="401908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809260382"/>
                    </a:ext>
                  </a:extLst>
                </a:gridCol>
                <a:gridCol w="3069869">
                  <a:extLst>
                    <a:ext uri="{9D8B030D-6E8A-4147-A177-3AD203B41FA5}">
                      <a16:colId xmlns:a16="http://schemas.microsoft.com/office/drawing/2014/main" val="3195512827"/>
                    </a:ext>
                  </a:extLst>
                </a:gridCol>
              </a:tblGrid>
              <a:tr h="549931">
                <a:tc>
                  <a:txBody>
                    <a:bodyPr/>
                    <a:lstStyle/>
                    <a:p>
                      <a:pPr algn="ctr"/>
                      <a:r>
                        <a:rPr lang="vi-VN" sz="2600" b="1" i="0" dirty="0">
                          <a:solidFill>
                            <a:schemeClr val="bg1"/>
                          </a:solidFill>
                          <a:effectLst/>
                          <a:latin typeface="ChronicaPro-Medium"/>
                        </a:rPr>
                        <a:t>LIKE </a:t>
                      </a:r>
                      <a:endParaRPr lang="vi-VN" sz="2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b="1" i="0">
                          <a:solidFill>
                            <a:schemeClr val="bg1"/>
                          </a:solidFill>
                          <a:effectLst/>
                          <a:latin typeface="ChronicaPro-Medium"/>
                        </a:rPr>
                        <a:t>DISLIKE</a:t>
                      </a:r>
                      <a:endParaRPr lang="vi-VN" sz="2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20813"/>
                  </a:ext>
                </a:extLst>
              </a:tr>
              <a:tr h="3469154">
                <a:tc>
                  <a:txBody>
                    <a:bodyPr/>
                    <a:lstStyle/>
                    <a:p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low cost</a:t>
                      </a:r>
                      <a:r>
                        <a:rPr lang="en-US" sz="2600" b="0" i="0" baseline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 of living</a:t>
                      </a:r>
                    </a:p>
                    <a:p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many cheap things</a:t>
                      </a:r>
                      <a:endParaRPr lang="en-US" sz="2600" b="0" i="0" baseline="0" smtClean="0">
                        <a:solidFill>
                          <a:srgbClr val="242021"/>
                        </a:solidFill>
                        <a:effectLst/>
                        <a:latin typeface="ChronicaPro-Book"/>
                      </a:endParaRPr>
                    </a:p>
                    <a:p>
                      <a:endParaRPr lang="en-US" sz="2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</a:t>
                      </a:r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not many entertainment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/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places, such as</a:t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theatres, cinemas,</a:t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etc</a:t>
                      </a:r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.</a:t>
                      </a:r>
                    </a:p>
                    <a:p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poor</a:t>
                      </a:r>
                      <a:r>
                        <a:rPr lang="en-US" sz="2600" b="0" i="0" baseline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 means of transport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/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...</a:t>
                      </a:r>
                      <a:endParaRPr lang="en-US" sz="2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72466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860755A-6A2F-E2E8-6FCC-329F38BA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322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3659"/>
            <a:ext cx="104508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what you like or dislike about life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countryside.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41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330168" y="1994656"/>
            <a:ext cx="5367013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Times New Roman" panose="02020603050405020304" pitchFamily="18" charset="0"/>
              </a:rPr>
              <a:t>I live in Duong Lam. It’s an old village </a:t>
            </a:r>
            <a:r>
              <a:rPr lang="en-US" sz="2800">
                <a:ea typeface="Times New Roman" panose="02020603050405020304" pitchFamily="18" charset="0"/>
              </a:rPr>
              <a:t>outside </a:t>
            </a:r>
            <a:r>
              <a:rPr lang="en-US" sz="2800" smtClean="0">
                <a:ea typeface="Times New Roman" panose="02020603050405020304" pitchFamily="18" charset="0"/>
              </a:rPr>
              <a:t>Ha Noi</a:t>
            </a:r>
            <a:r>
              <a:rPr lang="en-US" sz="2800" dirty="0">
                <a:ea typeface="Times New Roman" panose="02020603050405020304" pitchFamily="18" charset="0"/>
              </a:rPr>
              <a:t>. It </a:t>
            </a:r>
            <a:r>
              <a:rPr lang="en-US" sz="2800">
                <a:ea typeface="Times New Roman" panose="02020603050405020304" pitchFamily="18" charset="0"/>
              </a:rPr>
              <a:t>has </a:t>
            </a:r>
            <a:r>
              <a:rPr lang="en-US" sz="2800" smtClean="0">
                <a:ea typeface="Times New Roman" panose="02020603050405020304" pitchFamily="18" charset="0"/>
              </a:rPr>
              <a:t>……...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</a:t>
            </a:r>
            <a:endParaRPr lang="en-US" sz="2800" dirty="0"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31" y="2186206"/>
            <a:ext cx="6313488" cy="41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3870</TotalTime>
  <Words>344</Words>
  <Application>Microsoft Office PowerPoint</Application>
  <PresentationFormat>Widescreen</PresentationFormat>
  <Paragraphs>72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Adobe Gothic Std B</vt:lpstr>
      <vt:lpstr>Arial</vt:lpstr>
      <vt:lpstr>Bahnschrift</vt:lpstr>
      <vt:lpstr>Calibri</vt:lpstr>
      <vt:lpstr>Calibri Light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223</cp:revision>
  <dcterms:created xsi:type="dcterms:W3CDTF">2020-12-09T02:04:09Z</dcterms:created>
  <dcterms:modified xsi:type="dcterms:W3CDTF">2023-04-11T01:44:36Z</dcterms:modified>
</cp:coreProperties>
</file>