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autoAdjust="0"/>
    <p:restoredTop sz="94660"/>
  </p:normalViewPr>
  <p:slideViewPr>
    <p:cSldViewPr snapToGrid="0" showGuides="1">
      <p:cViewPr varScale="1">
        <p:scale>
          <a:sx n="86" d="100"/>
          <a:sy n="86" d="100"/>
        </p:scale>
        <p:origin x="734" y="58"/>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548-C66C-46B3-B67D-C2B16F0D55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D219C-5046-494E-8466-02263EB16F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1103D9-09EE-438C-A44A-DED49BEE5572}"/>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5" name="Footer Placeholder 4">
            <a:extLst>
              <a:ext uri="{FF2B5EF4-FFF2-40B4-BE49-F238E27FC236}">
                <a16:creationId xmlns:a16="http://schemas.microsoft.com/office/drawing/2014/main" id="{C3322CAF-A675-496B-B2BD-7ACC3CB5B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4B70D-6D76-4F04-BBEB-BC7EA70C3D3A}"/>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192142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7CAC-581A-407D-9F48-BD37FB330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54BAF-A8D7-4254-A4F0-BBE8DBCDD0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C8ED5-715D-474D-8292-F82C1C6088BA}"/>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5" name="Footer Placeholder 4">
            <a:extLst>
              <a:ext uri="{FF2B5EF4-FFF2-40B4-BE49-F238E27FC236}">
                <a16:creationId xmlns:a16="http://schemas.microsoft.com/office/drawing/2014/main" id="{6B2BDA60-96E4-44E6-A570-E6D9EAAF5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96AD8-CD39-4E42-809D-EA531CFA6D9D}"/>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406750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36124D-1E55-4648-AB7C-1AB11A4B68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AF30F-DB2C-42C8-99B1-7B157F7640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75AF3-B887-4B5C-BE34-FE8A47A5BD39}"/>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5" name="Footer Placeholder 4">
            <a:extLst>
              <a:ext uri="{FF2B5EF4-FFF2-40B4-BE49-F238E27FC236}">
                <a16:creationId xmlns:a16="http://schemas.microsoft.com/office/drawing/2014/main" id="{00D4D4E5-053A-4E7D-9C5E-81AA80552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CE280-AC7C-4995-AB35-55F926C6C7F7}"/>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65854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F682-C3BB-406E-A671-1D98D80C4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3C5DE-E793-4867-BE24-6C26AED5F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32AC2-9F91-4911-ABEC-9BE51835A3A4}"/>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5" name="Footer Placeholder 4">
            <a:extLst>
              <a:ext uri="{FF2B5EF4-FFF2-40B4-BE49-F238E27FC236}">
                <a16:creationId xmlns:a16="http://schemas.microsoft.com/office/drawing/2014/main" id="{B8CEB91F-CB71-48CD-AFE3-5848DDB55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60453-8E3D-4E8E-B46C-806E07574621}"/>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240865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1083-378E-4228-BAC3-8FB9B00D16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87122-D762-4690-84CD-F0197AD29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194EA-FA81-4F0A-BD95-7F009C61A2ED}"/>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5" name="Footer Placeholder 4">
            <a:extLst>
              <a:ext uri="{FF2B5EF4-FFF2-40B4-BE49-F238E27FC236}">
                <a16:creationId xmlns:a16="http://schemas.microsoft.com/office/drawing/2014/main" id="{4F2566BC-11CC-4A48-8680-4ED3318AE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0A4B7-E344-44A0-944C-F8E261054BB3}"/>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258585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2064-FBBA-4758-B67E-BF390646F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76595-6494-4274-B79C-06B6FE34F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79A0B1-4D8F-46A7-BE7F-8A857F253F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0B1C5F-1057-421C-B9EB-2986804BEDF0}"/>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6" name="Footer Placeholder 5">
            <a:extLst>
              <a:ext uri="{FF2B5EF4-FFF2-40B4-BE49-F238E27FC236}">
                <a16:creationId xmlns:a16="http://schemas.microsoft.com/office/drawing/2014/main" id="{1E4575E6-59D3-4C7F-80EF-56E0A1284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7B47F-004F-446D-91FF-51AD5B0C39A2}"/>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74285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A924-BF4F-468C-A7A2-4B36359BD9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81C538-79EB-4B6B-9FF0-65F6AA4FCD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53AAE4-8205-499A-B0DF-AD06A873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73F14-CC30-4250-9239-225600745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504D08-9149-4CD0-BC0A-F62478F4F1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28402C-C4AE-4E2E-AB7C-F2EFD119AC75}"/>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8" name="Footer Placeholder 7">
            <a:extLst>
              <a:ext uri="{FF2B5EF4-FFF2-40B4-BE49-F238E27FC236}">
                <a16:creationId xmlns:a16="http://schemas.microsoft.com/office/drawing/2014/main" id="{6935BEC7-2863-48C6-9887-358859EF0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D12B8E-1513-436F-89FA-F235E4B07297}"/>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408288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ED77-CC96-472F-A1F5-EADBB0EEF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F9DF17-31F5-4F85-A640-51C84730A92F}"/>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4" name="Footer Placeholder 3">
            <a:extLst>
              <a:ext uri="{FF2B5EF4-FFF2-40B4-BE49-F238E27FC236}">
                <a16:creationId xmlns:a16="http://schemas.microsoft.com/office/drawing/2014/main" id="{0CF609DB-2FE0-434F-84B5-3BEF3407F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59FDEB-B37E-4135-8E3C-32A47409E4FE}"/>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343736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13945-524A-4F45-8DE4-AD75FFF0BCEF}"/>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3" name="Footer Placeholder 2">
            <a:extLst>
              <a:ext uri="{FF2B5EF4-FFF2-40B4-BE49-F238E27FC236}">
                <a16:creationId xmlns:a16="http://schemas.microsoft.com/office/drawing/2014/main" id="{E63F018F-58BC-43CE-86AC-A841FCFE1B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7561A-6FE5-4D0E-AB2B-366C4BA5BE47}"/>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417366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4F79-AAD7-4B55-A1A4-049A796E3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75D06-7872-43A2-8316-E07A78D9C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C5631-9112-40ED-9C2B-EC6E46216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4287C-8371-4B8D-A3D1-A77D7A2776B1}"/>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6" name="Footer Placeholder 5">
            <a:extLst>
              <a:ext uri="{FF2B5EF4-FFF2-40B4-BE49-F238E27FC236}">
                <a16:creationId xmlns:a16="http://schemas.microsoft.com/office/drawing/2014/main" id="{15503DA9-7FD8-45DF-A4FF-5992E1196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77C219-64A2-4529-AEE7-DAD5348AEDD1}"/>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270604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FCFC-5BEB-40AB-821D-F0163663E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D6C4AF-A4CA-4256-8207-B2503C3E6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10D9DC-706B-4B97-8603-63AA23D9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0A543-60F5-4865-B067-63B0AAEDEFD2}"/>
              </a:ext>
            </a:extLst>
          </p:cNvPr>
          <p:cNvSpPr>
            <a:spLocks noGrp="1"/>
          </p:cNvSpPr>
          <p:nvPr>
            <p:ph type="dt" sz="half" idx="10"/>
          </p:nvPr>
        </p:nvSpPr>
        <p:spPr/>
        <p:txBody>
          <a:bodyPr/>
          <a:lstStyle/>
          <a:p>
            <a:fld id="{104361E1-ED06-4D78-901A-524C3B37ED33}" type="datetimeFigureOut">
              <a:rPr lang="en-US" smtClean="0"/>
              <a:t>9/24/2022</a:t>
            </a:fld>
            <a:endParaRPr lang="en-US"/>
          </a:p>
        </p:txBody>
      </p:sp>
      <p:sp>
        <p:nvSpPr>
          <p:cNvPr id="6" name="Footer Placeholder 5">
            <a:extLst>
              <a:ext uri="{FF2B5EF4-FFF2-40B4-BE49-F238E27FC236}">
                <a16:creationId xmlns:a16="http://schemas.microsoft.com/office/drawing/2014/main" id="{26D6609F-30A0-4575-9498-277852BCB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5429BF-8C2F-46B4-A595-931861B77BDC}"/>
              </a:ext>
            </a:extLst>
          </p:cNvPr>
          <p:cNvSpPr>
            <a:spLocks noGrp="1"/>
          </p:cNvSpPr>
          <p:nvPr>
            <p:ph type="sldNum" sz="quarter" idx="12"/>
          </p:nvPr>
        </p:nvSpPr>
        <p:spPr/>
        <p:txBody>
          <a:bodyPr/>
          <a:lstStyle/>
          <a:p>
            <a:fld id="{4AD10DDE-33EF-4E31-93FC-BF11546393F3}" type="slidenum">
              <a:rPr lang="en-US" smtClean="0"/>
              <a:t>‹#›</a:t>
            </a:fld>
            <a:endParaRPr lang="en-US"/>
          </a:p>
        </p:txBody>
      </p:sp>
    </p:spTree>
    <p:extLst>
      <p:ext uri="{BB962C8B-B14F-4D97-AF65-F5344CB8AC3E}">
        <p14:creationId xmlns:p14="http://schemas.microsoft.com/office/powerpoint/2010/main" val="428086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24856-A9C6-4928-ACC9-792C417FF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9C6761-F46E-4DB1-B146-B4BEE650E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33937-B00E-43FE-86C5-1E945BC86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361E1-ED06-4D78-901A-524C3B37ED33}" type="datetimeFigureOut">
              <a:rPr lang="en-US" smtClean="0"/>
              <a:t>9/24/2022</a:t>
            </a:fld>
            <a:endParaRPr lang="en-US"/>
          </a:p>
        </p:txBody>
      </p:sp>
      <p:sp>
        <p:nvSpPr>
          <p:cNvPr id="5" name="Footer Placeholder 4">
            <a:extLst>
              <a:ext uri="{FF2B5EF4-FFF2-40B4-BE49-F238E27FC236}">
                <a16:creationId xmlns:a16="http://schemas.microsoft.com/office/drawing/2014/main" id="{3171E817-493C-4179-BC09-78662E14D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789A4A-3B6D-4460-98DA-B6661C58C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10DDE-33EF-4E31-93FC-BF11546393F3}" type="slidenum">
              <a:rPr lang="en-US" smtClean="0"/>
              <a:t>‹#›</a:t>
            </a:fld>
            <a:endParaRPr lang="en-US"/>
          </a:p>
        </p:txBody>
      </p:sp>
    </p:spTree>
    <p:extLst>
      <p:ext uri="{BB962C8B-B14F-4D97-AF65-F5344CB8AC3E}">
        <p14:creationId xmlns:p14="http://schemas.microsoft.com/office/powerpoint/2010/main" val="1438554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B74D8058-2B32-43D6-B326-55BB49CC255E}"/>
              </a:ext>
            </a:extLst>
          </p:cNvPr>
          <p:cNvPicPr>
            <a:picLocks noChangeAspect="1"/>
          </p:cNvPicPr>
          <p:nvPr/>
        </p:nvPicPr>
        <p:blipFill rotWithShape="1">
          <a:blip r:embed="rId2"/>
          <a:srcRect t="12302" b="12698"/>
          <a:stretch/>
        </p:blipFill>
        <p:spPr>
          <a:xfrm>
            <a:off x="20" y="1"/>
            <a:ext cx="12191979" cy="6857999"/>
          </a:xfrm>
          <a:prstGeom prst="rect">
            <a:avLst/>
          </a:prstGeom>
        </p:spPr>
      </p:pic>
      <p:sp useBgFill="1">
        <p:nvSpPr>
          <p:cNvPr id="43" name="Freeform: Shape 37">
            <a:extLst>
              <a:ext uri="{FF2B5EF4-FFF2-40B4-BE49-F238E27FC236}">
                <a16:creationId xmlns:a16="http://schemas.microsoft.com/office/drawing/2014/main" id="{561308AD-F95B-4430-886C-40173A45B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6538" y="470849"/>
            <a:ext cx="9662615" cy="1750949"/>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ln>
            <a:noFill/>
          </a:ln>
          <a:effectLst>
            <a:outerShdw blurRad="63500" dist="127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DB8C0BEF-1AD9-4002-9C03-EBFDBBE57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6538" y="475883"/>
            <a:ext cx="9662615" cy="1750949"/>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9" y="25635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545220B-DFD6-4246-8BFD-938BE3FD6C9B}"/>
              </a:ext>
            </a:extLst>
          </p:cNvPr>
          <p:cNvSpPr txBox="1"/>
          <p:nvPr/>
        </p:nvSpPr>
        <p:spPr>
          <a:xfrm>
            <a:off x="660400" y="773036"/>
            <a:ext cx="10858500" cy="965842"/>
          </a:xfrm>
          <a:prstGeom prst="rect">
            <a:avLst/>
          </a:prstGeom>
          <a:noFill/>
        </p:spPr>
        <p:txBody>
          <a:bodyPr wrap="square">
            <a:spAutoFit/>
          </a:bodyPr>
          <a:lstStyle/>
          <a:p>
            <a:pPr algn="ctr">
              <a:lnSpc>
                <a:spcPct val="107000"/>
              </a:lnSpc>
              <a:spcAft>
                <a:spcPts val="800"/>
              </a:spcAft>
            </a:pPr>
            <a:r>
              <a:rPr lang="en-US" sz="2400" b="1" dirty="0">
                <a:ln w="22225">
                  <a:solidFill>
                    <a:schemeClr val="accent2"/>
                  </a:solidFill>
                  <a:prstDash val="solid"/>
                </a:ln>
                <a:solidFill>
                  <a:srgbClr val="3208CE"/>
                </a:solidFill>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lang="en-US" sz="2400" b="1" dirty="0">
              <a:ln w="22225">
                <a:solidFill>
                  <a:schemeClr val="accent2"/>
                </a:solidFill>
                <a:prstDash val="solid"/>
              </a:ln>
              <a:solidFill>
                <a:srgbClr val="3208CE"/>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MỞ RỘNG THÀNH PHẦN CHÍNH CỦA CÂU BẰNG CỤM CHỦ VỊ</a:t>
            </a:r>
            <a:endParaRPr lang="en-US"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569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A8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46A28AC-26F9-4410-8F00-D32445505FAA}"/>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prstTxWarp prst="textPlain">
              <a:avLst/>
            </a:prstTxWarp>
            <a:normAutofit/>
          </a:bodyPr>
          <a:lstStyle/>
          <a:p>
            <a:pPr algn="ctr">
              <a:lnSpc>
                <a:spcPct val="90000"/>
              </a:lnSpc>
              <a:spcBef>
                <a:spcPct val="0"/>
              </a:spcBef>
              <a:spcAft>
                <a:spcPts val="600"/>
              </a:spcAft>
            </a:pPr>
            <a:r>
              <a:rPr lang="en-US" sz="2600" b="1" kern="1200">
                <a:ln w="9525">
                  <a:solidFill>
                    <a:schemeClr val="bg1"/>
                  </a:solidFill>
                  <a:prstDash val="solid"/>
                </a:ln>
                <a:solidFill>
                  <a:srgbClr val="FFFFFF"/>
                </a:solidFill>
                <a:effectLst>
                  <a:outerShdw blurRad="12700" dist="38100" dir="2700000" algn="tl" rotWithShape="0">
                    <a:schemeClr val="bg1">
                      <a:lumMod val="50000"/>
                    </a:schemeClr>
                  </a:outerShdw>
                </a:effectLst>
                <a:latin typeface="+mj-lt"/>
                <a:ea typeface="+mj-ea"/>
                <a:cs typeface="+mj-cs"/>
              </a:rPr>
              <a:t>THỰC HÀNH</a:t>
            </a:r>
          </a:p>
        </p:txBody>
      </p:sp>
      <p:pic>
        <p:nvPicPr>
          <p:cNvPr id="2" name="Picture 1">
            <a:extLst>
              <a:ext uri="{FF2B5EF4-FFF2-40B4-BE49-F238E27FC236}">
                <a16:creationId xmlns:a16="http://schemas.microsoft.com/office/drawing/2014/main" id="{78353334-32F2-44EE-96E6-5E62C6EEE2B5}"/>
              </a:ext>
            </a:extLst>
          </p:cNvPr>
          <p:cNvPicPr>
            <a:picLocks noChangeAspect="1"/>
          </p:cNvPicPr>
          <p:nvPr/>
        </p:nvPicPr>
        <p:blipFill rotWithShape="1">
          <a:blip r:embed="rId2"/>
          <a:srcRect l="6775" r="7848"/>
          <a:stretch/>
        </p:blipFill>
        <p:spPr>
          <a:xfrm>
            <a:off x="4264756" y="961812"/>
            <a:ext cx="6735887" cy="4930987"/>
          </a:xfrm>
          <a:prstGeom prst="rect">
            <a:avLst/>
          </a:prstGeom>
        </p:spPr>
      </p:pic>
      <p:sp>
        <p:nvSpPr>
          <p:cNvPr id="9" name="TextBox 8">
            <a:extLst>
              <a:ext uri="{FF2B5EF4-FFF2-40B4-BE49-F238E27FC236}">
                <a16:creationId xmlns:a16="http://schemas.microsoft.com/office/drawing/2014/main" id="{E9C52233-0331-4782-8668-930CC194D0FD}"/>
              </a:ext>
            </a:extLst>
          </p:cNvPr>
          <p:cNvSpPr txBox="1"/>
          <p:nvPr/>
        </p:nvSpPr>
        <p:spPr>
          <a:xfrm>
            <a:off x="4690676" y="1710713"/>
            <a:ext cx="5884046" cy="3433184"/>
          </a:xfrm>
          <a:prstGeom prst="rect">
            <a:avLst/>
          </a:prstGeom>
          <a:noFill/>
        </p:spPr>
        <p:txBody>
          <a:bodyPr wrap="square">
            <a:spAutoFit/>
          </a:bodyPr>
          <a:lstStyle/>
          <a:p>
            <a:pPr algn="just">
              <a:lnSpc>
                <a:spcPct val="107000"/>
              </a:lnSpc>
              <a:spcAft>
                <a:spcPts val="800"/>
              </a:spcAft>
            </a:pPr>
            <a:r>
              <a:rPr lang="vi-VN"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2/90.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Tìm vị ngữ là cụm chủ vụ trong những câu dưới đây.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Cậu Cơ mẫn nét mặt hầm hầm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(Ngô Tất Tố)</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b. Tía nuôi tôi tay cầm một chiếc nỏ lên ngắm nghía</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...(Đoàn Giỏi)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9103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76C94-78C0-4EA7-91EF-EBC2642C0A1E}"/>
              </a:ext>
            </a:extLst>
          </p:cNvPr>
          <p:cNvSpPr txBox="1"/>
          <p:nvPr/>
        </p:nvSpPr>
        <p:spPr>
          <a:xfrm>
            <a:off x="660400" y="399925"/>
            <a:ext cx="10858500" cy="530594"/>
          </a:xfrm>
          <a:prstGeom prst="rect">
            <a:avLst/>
          </a:prstGeom>
          <a:noFill/>
        </p:spPr>
        <p:txBody>
          <a:bodyPr wrap="square">
            <a:spAutoFit/>
          </a:bodyPr>
          <a:lstStyle/>
          <a:p>
            <a:pP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1/90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64E0CE3-A78D-4726-980E-0DB677442642}"/>
              </a:ext>
            </a:extLst>
          </p:cNvPr>
          <p:cNvGraphicFramePr>
            <a:graphicFrameLocks noGrp="1"/>
          </p:cNvGraphicFramePr>
          <p:nvPr>
            <p:extLst>
              <p:ext uri="{D42A27DB-BD31-4B8C-83A1-F6EECF244321}">
                <p14:modId xmlns:p14="http://schemas.microsoft.com/office/powerpoint/2010/main" val="2185135630"/>
              </p:ext>
            </p:extLst>
          </p:nvPr>
        </p:nvGraphicFramePr>
        <p:xfrm>
          <a:off x="660400" y="1028700"/>
          <a:ext cx="10858500" cy="4929824"/>
        </p:xfrm>
        <a:graphic>
          <a:graphicData uri="http://schemas.openxmlformats.org/drawingml/2006/table">
            <a:tbl>
              <a:tblPr firstRow="1" firstCol="1" bandRow="1">
                <a:tableStyleId>{ED083AE6-46FA-4A59-8FB0-9F97EB10719F}</a:tableStyleId>
              </a:tblPr>
              <a:tblGrid>
                <a:gridCol w="843017">
                  <a:extLst>
                    <a:ext uri="{9D8B030D-6E8A-4147-A177-3AD203B41FA5}">
                      <a16:colId xmlns:a16="http://schemas.microsoft.com/office/drawing/2014/main" val="2697286055"/>
                    </a:ext>
                  </a:extLst>
                </a:gridCol>
                <a:gridCol w="2566276">
                  <a:extLst>
                    <a:ext uri="{9D8B030D-6E8A-4147-A177-3AD203B41FA5}">
                      <a16:colId xmlns:a16="http://schemas.microsoft.com/office/drawing/2014/main" val="39993325"/>
                    </a:ext>
                  </a:extLst>
                </a:gridCol>
                <a:gridCol w="2792905">
                  <a:extLst>
                    <a:ext uri="{9D8B030D-6E8A-4147-A177-3AD203B41FA5}">
                      <a16:colId xmlns:a16="http://schemas.microsoft.com/office/drawing/2014/main" val="2261712888"/>
                    </a:ext>
                  </a:extLst>
                </a:gridCol>
                <a:gridCol w="4656302">
                  <a:extLst>
                    <a:ext uri="{9D8B030D-6E8A-4147-A177-3AD203B41FA5}">
                      <a16:colId xmlns:a16="http://schemas.microsoft.com/office/drawing/2014/main" val="2295979967"/>
                    </a:ext>
                  </a:extLst>
                </a:gridCol>
              </a:tblGrid>
              <a:tr h="656590">
                <a:tc>
                  <a:txBody>
                    <a:bodyPr/>
                    <a:lstStyle/>
                    <a:p>
                      <a:pPr>
                        <a:lnSpc>
                          <a:spcPct val="107000"/>
                        </a:lnSpc>
                        <a:spcAft>
                          <a:spcPts val="800"/>
                        </a:spcAft>
                      </a:pPr>
                      <a:r>
                        <a:rPr lang="en-US" sz="2800" b="1">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b="1">
                          <a:effectLst/>
                          <a:latin typeface="Times New Roman" panose="02020603050405020304" pitchFamily="18" charset="0"/>
                          <a:cs typeface="Times New Roman" panose="02020603050405020304" pitchFamily="18" charset="0"/>
                        </a:rPr>
                        <a:t>Vị ngữ là cụm động từ</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b="1">
                          <a:effectLst/>
                          <a:latin typeface="Times New Roman" panose="02020603050405020304" pitchFamily="18" charset="0"/>
                          <a:cs typeface="Times New Roman" panose="02020603050405020304" pitchFamily="18" charset="0"/>
                        </a:rPr>
                        <a:t>Động từ trung tâm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b="1">
                          <a:effectLst/>
                          <a:latin typeface="Times New Roman" panose="02020603050405020304" pitchFamily="18" charset="0"/>
                          <a:cs typeface="Times New Roman" panose="02020603050405020304" pitchFamily="18" charset="0"/>
                        </a:rPr>
                        <a:t>Thành tố phụ là cụm chủ vị trong vị ngữ</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4820630"/>
                  </a:ext>
                </a:extLst>
              </a:tr>
              <a:tr h="238125">
                <a:tc>
                  <a:txBody>
                    <a:bodyPr/>
                    <a:lstStyle/>
                    <a:p>
                      <a:pPr>
                        <a:lnSpc>
                          <a:spcPct val="107000"/>
                        </a:lnSpc>
                        <a:spcAft>
                          <a:spcPts val="800"/>
                        </a:spcAft>
                      </a:pPr>
                      <a:r>
                        <a:rPr lang="en-US" sz="2800" b="1">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a:solidFill>
                            <a:srgbClr val="0D0D0D"/>
                          </a:solidFill>
                          <a:effectLst/>
                          <a:latin typeface="Times New Roman" panose="02020603050405020304" pitchFamily="18" charset="0"/>
                          <a:cs typeface="Times New Roman" panose="02020603050405020304" pitchFamily="18" charset="0"/>
                        </a:rPr>
                        <a:t>tưởng mình không còn những ước mơ và khát vọng của tuổi thanh niên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dirty="0" err="1">
                          <a:solidFill>
                            <a:srgbClr val="0D0D0D"/>
                          </a:solidFill>
                          <a:effectLst/>
                          <a:latin typeface="Times New Roman" panose="02020603050405020304" pitchFamily="18" charset="0"/>
                          <a:cs typeface="Times New Roman" panose="02020603050405020304" pitchFamily="18" charset="0"/>
                        </a:rPr>
                        <a:t>tưởng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a:solidFill>
                            <a:srgbClr val="0D0D0D"/>
                          </a:solidFill>
                          <a:effectLst/>
                          <a:latin typeface="Times New Roman" panose="02020603050405020304" pitchFamily="18" charset="0"/>
                          <a:cs typeface="Times New Roman" panose="02020603050405020304" pitchFamily="18" charset="0"/>
                        </a:rPr>
                        <a:t>mình// không còn những ước mơ và khát vọng của tuổi thanh niên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5607100"/>
                  </a:ext>
                </a:extLst>
              </a:tr>
              <a:tr h="238125">
                <a:tc>
                  <a:txBody>
                    <a:bodyPr/>
                    <a:lstStyle/>
                    <a:p>
                      <a:pPr>
                        <a:lnSpc>
                          <a:spcPct val="107000"/>
                        </a:lnSpc>
                        <a:spcAft>
                          <a:spcPts val="800"/>
                        </a:spcAft>
                      </a:pPr>
                      <a:r>
                        <a:rPr lang="en-US" sz="2800" b="1">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a:effectLst/>
                          <a:latin typeface="Times New Roman" panose="02020603050405020304" pitchFamily="18" charset="0"/>
                          <a:cs typeface="Times New Roman" panose="02020603050405020304" pitchFamily="18" charset="0"/>
                        </a:rPr>
                        <a:t> làm kí ức ta quay lại với những kỉ niệm của tuổi thơ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a:effectLst/>
                          <a:latin typeface="Times New Roman" panose="02020603050405020304" pitchFamily="18" charset="0"/>
                          <a:cs typeface="Times New Roman" panose="02020603050405020304" pitchFamily="18" charset="0"/>
                        </a:rPr>
                        <a:t>làm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cs typeface="Times New Roman" panose="02020603050405020304" pitchFamily="18" charset="0"/>
                        </a:rPr>
                        <a:t> ta// quay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4541996"/>
                  </a:ext>
                </a:extLst>
              </a:tr>
            </a:tbl>
          </a:graphicData>
        </a:graphic>
      </p:graphicFrame>
    </p:spTree>
    <p:extLst>
      <p:ext uri="{BB962C8B-B14F-4D97-AF65-F5344CB8AC3E}">
        <p14:creationId xmlns:p14="http://schemas.microsoft.com/office/powerpoint/2010/main" val="3247336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8B1BC-640B-4273-A9D6-48E5F768AEA4}"/>
              </a:ext>
            </a:extLst>
          </p:cNvPr>
          <p:cNvSpPr txBox="1"/>
          <p:nvPr/>
        </p:nvSpPr>
        <p:spPr>
          <a:xfrm>
            <a:off x="666750" y="1267850"/>
            <a:ext cx="10858500" cy="3912289"/>
          </a:xfrm>
          <a:prstGeom prst="rect">
            <a:avLst/>
          </a:prstGeom>
          <a:noFill/>
        </p:spPr>
        <p:txBody>
          <a:bodyPr wrap="square">
            <a:spAutoFit/>
          </a:bodyPr>
          <a:lstStyle/>
          <a:p>
            <a:pP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2/90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Cậu cơ</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vẫn </a:t>
            </a:r>
            <a:r>
              <a:rPr lang="vi-VN"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nét mặt /hầm hầm</a:t>
            </a:r>
            <a:r>
              <a:rPr lang="en-US"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CN1           VN1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CN                    VN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Tía nuôi tôi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tay cầm /một chiếc nỏ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lên ngắm nghía</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CN1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VN1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CN                                   VN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35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E0E282-6479-4B82-81AA-97C170F3BD9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2691576-DB55-41A0-8E81-5FE7DA4B48D0}"/>
              </a:ext>
            </a:extLst>
          </p:cNvPr>
          <p:cNvSpPr txBox="1"/>
          <p:nvPr/>
        </p:nvSpPr>
        <p:spPr>
          <a:xfrm>
            <a:off x="5810089" y="1130300"/>
            <a:ext cx="5672797" cy="4832092"/>
          </a:xfrm>
          <a:prstGeom prst="rect">
            <a:avLst/>
          </a:prstGeom>
          <a:noFill/>
        </p:spPr>
        <p:txBody>
          <a:bodyPr wrap="square">
            <a:spAutoFit/>
          </a:bodyPr>
          <a:lstStyle/>
          <a:p>
            <a:pPr algn="just"/>
            <a:r>
              <a:rPr lang="vi-VN" sz="2800" b="1" dirty="0">
                <a:solidFill>
                  <a:srgbClr val="0000CC"/>
                </a:solidFill>
                <a:effectLst/>
                <a:latin typeface="Times New Roman" panose="02020603050405020304" pitchFamily="18" charset="0"/>
                <a:ea typeface="Calibri" panose="020F0502020204030204" pitchFamily="34" charset="0"/>
              </a:rPr>
              <a:t>Bài 3/90:</a:t>
            </a:r>
            <a:r>
              <a:rPr lang="vi-VN" sz="2800" dirty="0">
                <a:solidFill>
                  <a:srgbClr val="0000CC"/>
                </a:solidFill>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Tìm chủ ngữ là cụm danh từ trong những câu dưới đây. Xác định danh từ trung tâm và thành tố phụ là cụm chủ vị trong mỗi chủ ngữ đó.</a:t>
            </a:r>
            <a:endParaRPr lang="en-US" sz="2800" dirty="0">
              <a:effectLst/>
              <a:latin typeface="Times New Roman" panose="02020603050405020304" pitchFamily="18" charset="0"/>
              <a:ea typeface="Calibri" panose="020F0502020204030204" pitchFamily="34" charset="0"/>
            </a:endParaRPr>
          </a:p>
          <a:p>
            <a:pPr algn="just"/>
            <a:r>
              <a:rPr lang="vi-VN" sz="2800" dirty="0">
                <a:effectLst/>
                <a:latin typeface="Times New Roman" panose="02020603050405020304" pitchFamily="18" charset="0"/>
                <a:ea typeface="Calibri" panose="020F0502020204030204" pitchFamily="34" charset="0"/>
              </a:rPr>
              <a:t>a. </a:t>
            </a:r>
            <a:r>
              <a:rPr lang="vi-VN" sz="2800" i="1" dirty="0">
                <a:effectLst/>
                <a:latin typeface="Times New Roman" panose="02020603050405020304" pitchFamily="18" charset="0"/>
                <a:ea typeface="Calibri" panose="020F0502020204030204" pitchFamily="34" charset="0"/>
              </a:rPr>
              <a:t>Bộ quần áo bà ba đen mà má nuôi tôi vừa khâu cho tôi lại rộng quá khổ, cứ lùng nhà lùng nhùng làm tôi thẹn thùng, khó chịu.</a:t>
            </a:r>
            <a:r>
              <a:rPr lang="vi-VN" sz="2800" dirty="0">
                <a:effectLst/>
                <a:latin typeface="Times New Roman" panose="02020603050405020304" pitchFamily="18" charset="0"/>
                <a:ea typeface="Calibri" panose="020F0502020204030204" pitchFamily="34" charset="0"/>
              </a:rPr>
              <a:t> (Đoàn Giỏi)</a:t>
            </a:r>
            <a:endParaRPr lang="en-US" sz="2800" dirty="0">
              <a:effectLst/>
              <a:latin typeface="Times New Roman" panose="02020603050405020304" pitchFamily="18" charset="0"/>
              <a:ea typeface="Calibri" panose="020F0502020204030204" pitchFamily="34" charset="0"/>
            </a:endParaRPr>
          </a:p>
          <a:p>
            <a:pPr algn="just"/>
            <a:r>
              <a:rPr lang="vi-VN" sz="2800" dirty="0">
                <a:effectLst/>
                <a:latin typeface="Times New Roman" panose="02020603050405020304" pitchFamily="18" charset="0"/>
                <a:ea typeface="Calibri" panose="020F0502020204030204" pitchFamily="34" charset="0"/>
              </a:rPr>
              <a:t>b. </a:t>
            </a:r>
            <a:r>
              <a:rPr lang="vi-VN" sz="2800" i="1" dirty="0">
                <a:effectLst/>
                <a:latin typeface="Times New Roman" panose="02020603050405020304" pitchFamily="18" charset="0"/>
                <a:ea typeface="Calibri" panose="020F0502020204030204" pitchFamily="34" charset="0"/>
              </a:rPr>
              <a:t>Chuyện bác Hai và chú kết bạn rồi cùng nhau đánh giặc phảng phất màu huyền thoại</a:t>
            </a:r>
            <a:r>
              <a:rPr lang="en-US" sz="2800" i="1" dirty="0">
                <a:effectLst/>
                <a:latin typeface="Times New Roman" panose="02020603050405020304" pitchFamily="18" charset="0"/>
                <a:ea typeface="Calibri" panose="020F0502020204030204" pitchFamily="34" charset="0"/>
              </a:rPr>
              <a:t>.</a:t>
            </a:r>
            <a:r>
              <a:rPr lang="vi-VN" sz="2800" dirty="0">
                <a:effectLst/>
                <a:latin typeface="Times New Roman" panose="02020603050405020304" pitchFamily="18" charset="0"/>
                <a:ea typeface="Calibri" panose="020F0502020204030204" pitchFamily="34" charset="0"/>
              </a:rPr>
              <a:t> (Bùi Hồng)</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3196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E0E282-6479-4B82-81AA-97C170F3BD9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7E3A967-5570-41F0-8CAE-D31D6FCD528C}"/>
              </a:ext>
            </a:extLst>
          </p:cNvPr>
          <p:cNvSpPr txBox="1"/>
          <p:nvPr/>
        </p:nvSpPr>
        <p:spPr>
          <a:xfrm>
            <a:off x="6043818" y="1484082"/>
            <a:ext cx="5432447" cy="3970318"/>
          </a:xfrm>
          <a:prstGeom prst="rect">
            <a:avLst/>
          </a:prstGeom>
          <a:noFill/>
        </p:spPr>
        <p:txBody>
          <a:bodyPr wrap="square">
            <a:spAutoFit/>
          </a:bodyPr>
          <a:lstStyle/>
          <a:p>
            <a:pPr algn="just"/>
            <a:r>
              <a:rPr lang="vi-VN" sz="2800" b="1" dirty="0">
                <a:solidFill>
                  <a:srgbClr val="0000CC"/>
                </a:solidFill>
                <a:effectLst/>
                <a:latin typeface="Times New Roman" panose="02020603050405020304" pitchFamily="18" charset="0"/>
                <a:ea typeface="Calibri" panose="020F0502020204030204" pitchFamily="34" charset="0"/>
              </a:rPr>
              <a:t>Bài 4/91:</a:t>
            </a:r>
            <a:r>
              <a:rPr lang="vi-VN" sz="2800" dirty="0">
                <a:solidFill>
                  <a:srgbClr val="0000CC"/>
                </a:solidFill>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Tìm chủ ngữ là cụm chủ vị trong những câu dưới đây:</a:t>
            </a:r>
            <a:endParaRPr lang="en-US" sz="2800" dirty="0">
              <a:effectLst/>
              <a:latin typeface="Times New Roman" panose="02020603050405020304" pitchFamily="18" charset="0"/>
              <a:ea typeface="Calibri" panose="020F0502020204030204" pitchFamily="34" charset="0"/>
            </a:endParaRPr>
          </a:p>
          <a:p>
            <a:pPr algn="just"/>
            <a:r>
              <a:rPr lang="vi-VN" sz="2800" dirty="0">
                <a:effectLst/>
                <a:latin typeface="Times New Roman" panose="02020603050405020304" pitchFamily="18" charset="0"/>
                <a:ea typeface="Calibri" panose="020F0502020204030204" pitchFamily="34" charset="0"/>
              </a:rPr>
              <a:t>a) </a:t>
            </a:r>
            <a:r>
              <a:rPr lang="vi-VN" sz="2800" i="1" dirty="0">
                <a:effectLst/>
                <a:latin typeface="Times New Roman" panose="02020603050405020304" pitchFamily="18" charset="0"/>
                <a:ea typeface="Calibri" panose="020F0502020204030204" pitchFamily="34" charset="0"/>
              </a:rPr>
              <a:t>Một năm nọ, trời mưa to làm nước trong giếng dềnh lên</a:t>
            </a:r>
            <a:r>
              <a:rPr lang="vi-VN" sz="2800" dirty="0">
                <a:effectLst/>
                <a:latin typeface="Times New Roman" panose="02020603050405020304" pitchFamily="18" charset="0"/>
                <a:ea typeface="Calibri" panose="020F0502020204030204" pitchFamily="34" charset="0"/>
              </a:rPr>
              <a:t>. (Ếch ngồi đáy giếng)</a:t>
            </a:r>
            <a:endParaRPr lang="en-US" sz="2800" dirty="0">
              <a:effectLst/>
              <a:latin typeface="Times New Roman" panose="02020603050405020304" pitchFamily="18" charset="0"/>
              <a:ea typeface="Calibri" panose="020F0502020204030204" pitchFamily="34" charset="0"/>
            </a:endParaRPr>
          </a:p>
          <a:p>
            <a:pPr algn="just"/>
            <a:r>
              <a:rPr lang="vi-VN" sz="2800" dirty="0">
                <a:effectLst/>
                <a:latin typeface="Times New Roman" panose="02020603050405020304" pitchFamily="18" charset="0"/>
                <a:ea typeface="Calibri" panose="020F0502020204030204" pitchFamily="34" charset="0"/>
              </a:rPr>
              <a:t>b) </a:t>
            </a:r>
            <a:r>
              <a:rPr lang="vi-VN" sz="2800" i="1" dirty="0">
                <a:effectLst/>
                <a:latin typeface="Times New Roman" panose="02020603050405020304" pitchFamily="18" charset="0"/>
                <a:ea typeface="Calibri" panose="020F0502020204030204" pitchFamily="34" charset="0"/>
              </a:rPr>
              <a:t>Câu nói nghĩa lí của con bé bảy tuổi hình như có một sức mạnh thần bí khiến cho chị Dậu hai hàng nước mắt chạy quanh.</a:t>
            </a:r>
            <a:r>
              <a:rPr lang="vi-VN" sz="2800" dirty="0">
                <a:effectLst/>
                <a:latin typeface="Times New Roman" panose="02020603050405020304" pitchFamily="18" charset="0"/>
                <a:ea typeface="Calibri" panose="020F0502020204030204" pitchFamily="34" charset="0"/>
              </a:rPr>
              <a:t> (Ngô Tất Tố)</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7671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C9C03A-F4B7-4903-8BAA-0CE6F3B358FA}"/>
              </a:ext>
            </a:extLst>
          </p:cNvPr>
          <p:cNvSpPr txBox="1"/>
          <p:nvPr/>
        </p:nvSpPr>
        <p:spPr>
          <a:xfrm>
            <a:off x="660400" y="442129"/>
            <a:ext cx="10858500" cy="530594"/>
          </a:xfrm>
          <a:prstGeom prst="rect">
            <a:avLst/>
          </a:prstGeom>
          <a:noFill/>
        </p:spPr>
        <p:txBody>
          <a:bodyPr wrap="square">
            <a:spAutoFit/>
          </a:bodyPr>
          <a:lstStyle/>
          <a:p>
            <a:pP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3/90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716B725-1475-4129-A447-6B06B92FBB3C}"/>
              </a:ext>
            </a:extLst>
          </p:cNvPr>
          <p:cNvGraphicFramePr>
            <a:graphicFrameLocks noGrp="1"/>
          </p:cNvGraphicFramePr>
          <p:nvPr>
            <p:extLst>
              <p:ext uri="{D42A27DB-BD31-4B8C-83A1-F6EECF244321}">
                <p14:modId xmlns:p14="http://schemas.microsoft.com/office/powerpoint/2010/main" val="694907048"/>
              </p:ext>
            </p:extLst>
          </p:nvPr>
        </p:nvGraphicFramePr>
        <p:xfrm>
          <a:off x="660399" y="1207769"/>
          <a:ext cx="10858501" cy="4475482"/>
        </p:xfrm>
        <a:graphic>
          <a:graphicData uri="http://schemas.openxmlformats.org/drawingml/2006/table">
            <a:tbl>
              <a:tblPr firstRow="1" firstCol="1" bandRow="1">
                <a:tableStyleId>{ED083AE6-46FA-4A59-8FB0-9F97EB10719F}</a:tableStyleId>
              </a:tblPr>
              <a:tblGrid>
                <a:gridCol w="964235">
                  <a:extLst>
                    <a:ext uri="{9D8B030D-6E8A-4147-A177-3AD203B41FA5}">
                      <a16:colId xmlns:a16="http://schemas.microsoft.com/office/drawing/2014/main" val="2974006666"/>
                    </a:ext>
                  </a:extLst>
                </a:gridCol>
                <a:gridCol w="2964371">
                  <a:extLst>
                    <a:ext uri="{9D8B030D-6E8A-4147-A177-3AD203B41FA5}">
                      <a16:colId xmlns:a16="http://schemas.microsoft.com/office/drawing/2014/main" val="2466455451"/>
                    </a:ext>
                  </a:extLst>
                </a:gridCol>
                <a:gridCol w="3148966">
                  <a:extLst>
                    <a:ext uri="{9D8B030D-6E8A-4147-A177-3AD203B41FA5}">
                      <a16:colId xmlns:a16="http://schemas.microsoft.com/office/drawing/2014/main" val="1854128735"/>
                    </a:ext>
                  </a:extLst>
                </a:gridCol>
                <a:gridCol w="3780929">
                  <a:extLst>
                    <a:ext uri="{9D8B030D-6E8A-4147-A177-3AD203B41FA5}">
                      <a16:colId xmlns:a16="http://schemas.microsoft.com/office/drawing/2014/main" val="4246606504"/>
                    </a:ext>
                  </a:extLst>
                </a:gridCol>
              </a:tblGrid>
              <a:tr h="0">
                <a:tc>
                  <a:txBody>
                    <a:bodyPr/>
                    <a:lstStyle/>
                    <a:p>
                      <a:pPr algn="ctr">
                        <a:lnSpc>
                          <a:spcPct val="107000"/>
                        </a:lnSpc>
                      </a:pPr>
                      <a:r>
                        <a:rPr lang="vi-VN" sz="2800" b="1" dirty="0">
                          <a:effectLst/>
                          <a:latin typeface="+mj-lt"/>
                        </a:rPr>
                        <a:t>Câu</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gridSpan="3">
                  <a:txBody>
                    <a:bodyPr/>
                    <a:lstStyle/>
                    <a:p>
                      <a:pPr algn="ctr">
                        <a:lnSpc>
                          <a:spcPct val="107000"/>
                        </a:lnSpc>
                      </a:pPr>
                      <a:r>
                        <a:rPr lang="vi-VN" sz="2800" b="1">
                          <a:effectLst/>
                          <a:latin typeface="+mj-lt"/>
                        </a:rPr>
                        <a:t>Vị ngữ</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4766003"/>
                  </a:ext>
                </a:extLst>
              </a:tr>
              <a:tr h="0">
                <a:tc>
                  <a:txBody>
                    <a:bodyPr/>
                    <a:lstStyle/>
                    <a:p>
                      <a:pPr>
                        <a:lnSpc>
                          <a:spcPct val="107000"/>
                        </a:lnSpc>
                      </a:pPr>
                      <a:endParaRPr lang="en-US" sz="2800">
                        <a:effectLst/>
                        <a:latin typeface="+mj-lt"/>
                        <a:cs typeface="Times New Roman" panose="02020603050405020304" pitchFamily="18" charset="0"/>
                      </a:endParaRPr>
                    </a:p>
                  </a:txBody>
                  <a:tcPr marL="68580" marR="68580" marT="0" marB="0" anchor="ctr"/>
                </a:tc>
                <a:tc>
                  <a:txBody>
                    <a:bodyPr/>
                    <a:lstStyle/>
                    <a:p>
                      <a:pPr algn="ctr">
                        <a:lnSpc>
                          <a:spcPct val="107000"/>
                        </a:lnSpc>
                      </a:pPr>
                      <a:r>
                        <a:rPr lang="vi-VN" sz="2800" b="1" dirty="0">
                          <a:effectLst/>
                          <a:latin typeface="+mj-lt"/>
                        </a:rPr>
                        <a:t>Chủ ngữ là CDT</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vi-VN" sz="2800" b="1">
                          <a:effectLst/>
                          <a:latin typeface="+mj-lt"/>
                        </a:rPr>
                        <a:t>DTTT</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vi-VN" sz="2800" b="1" dirty="0">
                          <a:effectLst/>
                          <a:latin typeface="+mj-lt"/>
                        </a:rPr>
                        <a:t>Thành tố phụ là cụm </a:t>
                      </a:r>
                      <a:endParaRPr lang="en-US" sz="2800" b="1" dirty="0">
                        <a:effectLst/>
                        <a:latin typeface="+mj-lt"/>
                      </a:endParaRPr>
                    </a:p>
                    <a:p>
                      <a:pPr algn="ctr">
                        <a:lnSpc>
                          <a:spcPct val="107000"/>
                        </a:lnSpc>
                      </a:pPr>
                      <a:r>
                        <a:rPr lang="vi-VN" sz="2800" b="1" dirty="0">
                          <a:effectLst/>
                          <a:latin typeface="+mj-lt"/>
                        </a:rPr>
                        <a:t>C – V trong CN</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4727174"/>
                  </a:ext>
                </a:extLst>
              </a:tr>
              <a:tr h="0">
                <a:tc>
                  <a:txBody>
                    <a:bodyPr/>
                    <a:lstStyle/>
                    <a:p>
                      <a:pPr algn="ctr">
                        <a:lnSpc>
                          <a:spcPct val="107000"/>
                        </a:lnSpc>
                      </a:pPr>
                      <a:r>
                        <a:rPr lang="vi-VN" sz="2800">
                          <a:effectLst/>
                          <a:latin typeface="+mj-lt"/>
                        </a:rPr>
                        <a:t>a</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dirty="0">
                          <a:effectLst/>
                          <a:latin typeface="+mj-lt"/>
                        </a:rPr>
                        <a:t>Bộ quần áo bà ba đen mà má nuôi tôi vừa khâu cho tôi</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dirty="0">
                          <a:effectLst/>
                          <a:latin typeface="+mj-lt"/>
                        </a:rPr>
                        <a:t>bộ quần áo bà ba đen</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a:effectLst/>
                          <a:latin typeface="+mj-lt"/>
                        </a:rPr>
                        <a:t> má nuôi tôi// vừa khâu cho tôi</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6194485"/>
                  </a:ext>
                </a:extLst>
              </a:tr>
              <a:tr h="0">
                <a:tc>
                  <a:txBody>
                    <a:bodyPr/>
                    <a:lstStyle/>
                    <a:p>
                      <a:pPr algn="ctr">
                        <a:lnSpc>
                          <a:spcPct val="107000"/>
                        </a:lnSpc>
                      </a:pPr>
                      <a:r>
                        <a:rPr lang="vi-VN" sz="2800">
                          <a:effectLst/>
                          <a:latin typeface="+mj-lt"/>
                        </a:rPr>
                        <a:t>b</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a:effectLst/>
                          <a:latin typeface="+mj-lt"/>
                        </a:rPr>
                        <a:t>Chuyện bác Hai và chú kết bạn rồi cùng nhau đánh giặc</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a:effectLst/>
                          <a:latin typeface="+mj-lt"/>
                        </a:rPr>
                        <a:t>chuyện </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dirty="0">
                          <a:effectLst/>
                          <a:latin typeface="+mj-lt"/>
                        </a:rPr>
                        <a:t>bác Hai và chú // kết bạn</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269906"/>
                  </a:ext>
                </a:extLst>
              </a:tr>
            </a:tbl>
          </a:graphicData>
        </a:graphic>
      </p:graphicFrame>
    </p:spTree>
    <p:extLst>
      <p:ext uri="{BB962C8B-B14F-4D97-AF65-F5344CB8AC3E}">
        <p14:creationId xmlns:p14="http://schemas.microsoft.com/office/powerpoint/2010/main" val="183870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802C3-A312-45E2-A35B-B581024F95AA}"/>
              </a:ext>
            </a:extLst>
          </p:cNvPr>
          <p:cNvSpPr txBox="1"/>
          <p:nvPr/>
        </p:nvSpPr>
        <p:spPr>
          <a:xfrm>
            <a:off x="660400" y="1237382"/>
            <a:ext cx="10858500" cy="4031873"/>
          </a:xfrm>
          <a:prstGeom prst="rect">
            <a:avLst/>
          </a:prstGeom>
          <a:noFill/>
        </p:spPr>
        <p:txBody>
          <a:bodyPr wrap="square">
            <a:spAutoFit/>
          </a:bodyPr>
          <a:lstStyle/>
          <a:p>
            <a:pPr algn="just"/>
            <a:r>
              <a:rPr lang="vi-VN" sz="3200" b="1" dirty="0">
                <a:effectLst/>
                <a:latin typeface="Times New Roman" panose="02020603050405020304" pitchFamily="18" charset="0"/>
                <a:ea typeface="Calibri" panose="020F0502020204030204" pitchFamily="34" charset="0"/>
              </a:rPr>
              <a:t>Bài 4/91</a:t>
            </a:r>
            <a:endParaRPr lang="en-US" sz="3200" dirty="0">
              <a:effectLst/>
              <a:latin typeface="Times New Roman" panose="02020603050405020304" pitchFamily="18" charset="0"/>
              <a:ea typeface="Calibri" panose="020F0502020204030204" pitchFamily="34" charset="0"/>
            </a:endParaRPr>
          </a:p>
          <a:p>
            <a:pPr marL="342900" lvl="0" indent="-342900" algn="just">
              <a:buFont typeface="+mj-lt"/>
              <a:buAutoNum type="alphaLcPeriod"/>
            </a:pPr>
            <a:r>
              <a:rPr lang="en-US" sz="3200" i="1" dirty="0" err="1">
                <a:effectLst/>
                <a:latin typeface="Times New Roman" panose="02020603050405020304" pitchFamily="18" charset="0"/>
                <a:ea typeface="Calibri" panose="020F0502020204030204" pitchFamily="34" charset="0"/>
              </a:rPr>
              <a:t>Một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năm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nọ</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a:t>
            </a:r>
            <a:r>
              <a:rPr lang="en-US" sz="3200" i="1" u="sng" dirty="0" err="1">
                <a:effectLst/>
                <a:latin typeface="Times New Roman" panose="02020603050405020304" pitchFamily="18" charset="0"/>
                <a:ea typeface="Calibri" panose="020F0502020204030204" pitchFamily="34" charset="0"/>
              </a:rPr>
              <a:t>rời</a:t>
            </a:r>
            <a:r>
              <a:rPr lang="en-US" sz="3200" i="1" dirty="0">
                <a:effectLst/>
                <a:latin typeface="Times New Roman" panose="02020603050405020304" pitchFamily="18" charset="0"/>
                <a:ea typeface="Calibri" panose="020F0502020204030204" pitchFamily="34" charset="0"/>
              </a:rPr>
              <a:t>/</a:t>
            </a:r>
            <a:r>
              <a:rPr lang="en-US" sz="3200" i="1" u="sng" dirty="0" err="1">
                <a:effectLst/>
                <a:latin typeface="Times New Roman" panose="02020603050405020304" pitchFamily="18" charset="0"/>
                <a:ea typeface="Calibri" panose="020F0502020204030204" pitchFamily="34" charset="0"/>
              </a:rPr>
              <a:t>mưa</a:t>
            </a:r>
            <a:r>
              <a:rPr lang="en-US" sz="3200" i="1" u="sng" dirty="0">
                <a:effectLst/>
                <a:latin typeface="Times New Roman" panose="02020603050405020304" pitchFamily="18" charset="0"/>
                <a:ea typeface="Calibri" panose="020F0502020204030204" pitchFamily="34" charset="0"/>
              </a:rPr>
              <a:t> to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làm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nước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trong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giếng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dềnh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lên</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r>
              <a:rPr lang="en-US" sz="3200" dirty="0">
                <a:effectLst/>
                <a:latin typeface="Times New Roman" panose="02020603050405020304" pitchFamily="18" charset="0"/>
                <a:ea typeface="Calibri" panose="020F0502020204030204" pitchFamily="34" charset="0"/>
              </a:rPr>
              <a:t>                           CN1   VN1    </a:t>
            </a:r>
          </a:p>
          <a:p>
            <a:pPr algn="just"/>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   </a:t>
            </a:r>
            <a:r>
              <a:rPr lang="en-US" sz="3200" b="1" dirty="0">
                <a:effectLst/>
                <a:latin typeface="Times New Roman" panose="02020603050405020304" pitchFamily="18" charset="0"/>
                <a:ea typeface="Calibri" panose="020F0502020204030204" pitchFamily="34" charset="0"/>
              </a:rPr>
              <a:t>CN                 VN</a:t>
            </a:r>
            <a:endParaRPr lang="en-US" sz="3200" dirty="0">
              <a:effectLst/>
              <a:latin typeface="Times New Roman" panose="02020603050405020304" pitchFamily="18" charset="0"/>
              <a:ea typeface="Calibri" panose="020F0502020204030204" pitchFamily="34" charset="0"/>
            </a:endParaRPr>
          </a:p>
          <a:p>
            <a:pPr marL="342900" lvl="0" indent="-342900" algn="just">
              <a:buFont typeface="+mj-lt"/>
              <a:buAutoNum type="alphaLcPeriod"/>
            </a:pPr>
            <a:r>
              <a:rPr lang="en-US" sz="3200" i="1" u="sng" dirty="0" err="1">
                <a:effectLst/>
                <a:latin typeface="Times New Roman" panose="02020603050405020304" pitchFamily="18" charset="0"/>
                <a:ea typeface="Calibri" panose="020F0502020204030204" pitchFamily="34" charset="0"/>
              </a:rPr>
              <a:t>Câu</a:t>
            </a:r>
            <a:r>
              <a:rPr lang="en-US" sz="3200" i="1" u="sng" dirty="0">
                <a:effectLst/>
                <a:latin typeface="Times New Roman" panose="02020603050405020304" pitchFamily="18" charset="0"/>
                <a:ea typeface="Calibri" panose="020F0502020204030204" pitchFamily="34" charset="0"/>
              </a:rPr>
              <a:t> </a:t>
            </a:r>
            <a:r>
              <a:rPr lang="en-US" sz="3200" i="1" u="sng" dirty="0" err="1">
                <a:effectLst/>
                <a:latin typeface="Times New Roman" panose="02020603050405020304" pitchFamily="18" charset="0"/>
                <a:ea typeface="Calibri" panose="020F0502020204030204" pitchFamily="34" charset="0"/>
              </a:rPr>
              <a:t>nói</a:t>
            </a:r>
            <a:r>
              <a:rPr lang="en-US" sz="3200" i="1" u="sng" dirty="0">
                <a:effectLst/>
                <a:latin typeface="Times New Roman" panose="02020603050405020304" pitchFamily="18" charset="0"/>
                <a:ea typeface="Calibri" panose="020F0502020204030204" pitchFamily="34" charset="0"/>
              </a:rPr>
              <a:t> </a:t>
            </a:r>
            <a:r>
              <a:rPr lang="en-US" sz="3200" i="1" u="sng" dirty="0" err="1">
                <a:effectLst/>
                <a:latin typeface="Times New Roman" panose="02020603050405020304" pitchFamily="18" charset="0"/>
                <a:ea typeface="Calibri" panose="020F0502020204030204" pitchFamily="34" charset="0"/>
              </a:rPr>
              <a:t>nghĩa</a:t>
            </a:r>
            <a:r>
              <a:rPr lang="en-US" sz="3200" i="1" u="sng" dirty="0">
                <a:effectLst/>
                <a:latin typeface="Times New Roman" panose="02020603050405020304" pitchFamily="18" charset="0"/>
                <a:ea typeface="Calibri" panose="020F0502020204030204" pitchFamily="34" charset="0"/>
              </a:rPr>
              <a:t> </a:t>
            </a:r>
            <a:r>
              <a:rPr lang="en-US" sz="3200" i="1" u="sng" dirty="0" err="1">
                <a:effectLst/>
                <a:latin typeface="Times New Roman" panose="02020603050405020304" pitchFamily="18" charset="0"/>
                <a:ea typeface="Calibri" panose="020F0502020204030204" pitchFamily="34" charset="0"/>
              </a:rPr>
              <a:t>lí</a:t>
            </a:r>
            <a:r>
              <a:rPr lang="en-US" sz="3200" i="1" dirty="0">
                <a:effectLst/>
                <a:latin typeface="Times New Roman" panose="02020603050405020304" pitchFamily="18" charset="0"/>
                <a:ea typeface="Calibri" panose="020F0502020204030204" pitchFamily="34" charset="0"/>
              </a:rPr>
              <a:t>/</a:t>
            </a:r>
            <a:r>
              <a:rPr lang="en-US" sz="3200" i="1" u="sng" dirty="0" err="1">
                <a:effectLst/>
                <a:latin typeface="Times New Roman" panose="02020603050405020304" pitchFamily="18" charset="0"/>
                <a:ea typeface="Calibri" panose="020F0502020204030204" pitchFamily="34" charset="0"/>
              </a:rPr>
              <a:t>của</a:t>
            </a:r>
            <a:r>
              <a:rPr lang="en-US" sz="3200" i="1" u="sng" dirty="0">
                <a:effectLst/>
                <a:latin typeface="Times New Roman" panose="02020603050405020304" pitchFamily="18" charset="0"/>
                <a:ea typeface="Calibri" panose="020F0502020204030204" pitchFamily="34" charset="0"/>
              </a:rPr>
              <a:t> con </a:t>
            </a:r>
            <a:r>
              <a:rPr lang="en-US" sz="3200" i="1" u="sng" dirty="0" err="1">
                <a:effectLst/>
                <a:latin typeface="Times New Roman" panose="02020603050405020304" pitchFamily="18" charset="0"/>
                <a:ea typeface="Calibri" panose="020F0502020204030204" pitchFamily="34" charset="0"/>
              </a:rPr>
              <a:t>bé</a:t>
            </a:r>
            <a:r>
              <a:rPr lang="en-US" sz="3200" i="1" u="sng" dirty="0">
                <a:effectLst/>
                <a:latin typeface="Times New Roman" panose="02020603050405020304" pitchFamily="18" charset="0"/>
                <a:ea typeface="Calibri" panose="020F0502020204030204" pitchFamily="34" charset="0"/>
              </a:rPr>
              <a:t> </a:t>
            </a:r>
            <a:r>
              <a:rPr lang="en-US" sz="3200" i="1" u="sng" dirty="0" err="1">
                <a:effectLst/>
                <a:latin typeface="Times New Roman" panose="02020603050405020304" pitchFamily="18" charset="0"/>
                <a:ea typeface="Calibri" panose="020F0502020204030204" pitchFamily="34" charset="0"/>
              </a:rPr>
              <a:t>bảy</a:t>
            </a:r>
            <a:r>
              <a:rPr lang="en-US" sz="3200" i="1" u="sng" dirty="0">
                <a:effectLst/>
                <a:latin typeface="Times New Roman" panose="02020603050405020304" pitchFamily="18" charset="0"/>
                <a:ea typeface="Calibri" panose="020F0502020204030204" pitchFamily="34" charset="0"/>
              </a:rPr>
              <a:t> </a:t>
            </a:r>
            <a:r>
              <a:rPr lang="en-US" sz="3200" i="1" u="sng" dirty="0" err="1">
                <a:effectLst/>
                <a:latin typeface="Times New Roman" panose="02020603050405020304" pitchFamily="18" charset="0"/>
                <a:ea typeface="Calibri" panose="020F0502020204030204" pitchFamily="34" charset="0"/>
              </a:rPr>
              <a:t>tuổi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hình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như</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một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sức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mạnh</a:t>
            </a:r>
            <a:r>
              <a:rPr lang="en-US" sz="3200" i="1" dirty="0">
                <a:effectLst/>
                <a:latin typeface="Times New Roman" panose="02020603050405020304" pitchFamily="18" charset="0"/>
                <a:ea typeface="Calibri" panose="020F0502020204030204" pitchFamily="34" charset="0"/>
              </a:rPr>
              <a:t> … </a:t>
            </a:r>
            <a:r>
              <a:rPr lang="en-US" sz="3200" i="1" dirty="0" err="1">
                <a:effectLst/>
                <a:latin typeface="Times New Roman" panose="02020603050405020304" pitchFamily="18" charset="0"/>
                <a:ea typeface="Calibri" panose="020F0502020204030204" pitchFamily="34" charset="0"/>
              </a:rPr>
              <a:t>chảy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quanh</a:t>
            </a:r>
            <a:r>
              <a:rPr lang="en-US" sz="3200" dirty="0">
                <a:effectLst/>
                <a:latin typeface="Times New Roman" panose="02020603050405020304" pitchFamily="18" charset="0"/>
                <a:ea typeface="Calibri" panose="020F0502020204030204" pitchFamily="34" charset="0"/>
              </a:rPr>
              <a:t>. </a:t>
            </a:r>
          </a:p>
          <a:p>
            <a:pPr algn="just"/>
            <a:r>
              <a:rPr lang="en-US" sz="3200" dirty="0">
                <a:effectLst/>
                <a:latin typeface="Times New Roman" panose="02020603050405020304" pitchFamily="18" charset="0"/>
                <a:ea typeface="Calibri" panose="020F0502020204030204" pitchFamily="34" charset="0"/>
              </a:rPr>
              <a:t>                 CN1                            VN1 </a:t>
            </a:r>
          </a:p>
          <a:p>
            <a:pPr algn="just"/>
            <a:r>
              <a:rPr lang="en-US" sz="3200" dirty="0">
                <a:effectLst/>
                <a:latin typeface="Times New Roman" panose="02020603050405020304" pitchFamily="18" charset="0"/>
                <a:ea typeface="Calibri" panose="020F0502020204030204" pitchFamily="34" charset="0"/>
              </a:rPr>
              <a:t>                           </a:t>
            </a:r>
            <a:r>
              <a:rPr lang="en-US" sz="3200" b="1" dirty="0">
                <a:effectLst/>
                <a:latin typeface="Times New Roman" panose="02020603050405020304" pitchFamily="18" charset="0"/>
                <a:ea typeface="Calibri" panose="020F0502020204030204" pitchFamily="34" charset="0"/>
              </a:rPr>
              <a:t>CN                                                      VN</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66178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watch and a clock on a table&#10;&#10;Description automatically generated with low confidence">
            <a:extLst>
              <a:ext uri="{FF2B5EF4-FFF2-40B4-BE49-F238E27FC236}">
                <a16:creationId xmlns:a16="http://schemas.microsoft.com/office/drawing/2014/main" id="{576BA512-6D27-4D52-8F15-EABC625DE5B8}"/>
              </a:ext>
            </a:extLst>
          </p:cNvPr>
          <p:cNvPicPr>
            <a:picLocks noChangeAspect="1"/>
          </p:cNvPicPr>
          <p:nvPr/>
        </p:nvPicPr>
        <p:blipFill rotWithShape="1">
          <a:blip r:embed="rId2"/>
          <a:srcRect t="19"/>
          <a:stretch/>
        </p:blipFill>
        <p:spPr>
          <a:xfrm>
            <a:off x="0" y="0"/>
            <a:ext cx="12192000" cy="6858000"/>
          </a:xfrm>
          <a:prstGeom prst="rect">
            <a:avLst/>
          </a:prstGeom>
        </p:spPr>
      </p:pic>
      <p:sp>
        <p:nvSpPr>
          <p:cNvPr id="5" name="TextBox 4">
            <a:extLst>
              <a:ext uri="{FF2B5EF4-FFF2-40B4-BE49-F238E27FC236}">
                <a16:creationId xmlns:a16="http://schemas.microsoft.com/office/drawing/2014/main" id="{29738111-461B-4947-989C-24BC1294D7DD}"/>
              </a:ext>
            </a:extLst>
          </p:cNvPr>
          <p:cNvSpPr txBox="1"/>
          <p:nvPr/>
        </p:nvSpPr>
        <p:spPr>
          <a:xfrm>
            <a:off x="660400" y="105370"/>
            <a:ext cx="10858500" cy="923330"/>
          </a:xfrm>
          <a:prstGeom prst="rect">
            <a:avLst/>
          </a:prstGeom>
          <a:noFill/>
        </p:spPr>
        <p:txBody>
          <a:bodyPr wrap="square">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VẬN DỤNG</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2B7D6617-7DAD-451A-AE20-81868C623F6B}"/>
              </a:ext>
            </a:extLst>
          </p:cNvPr>
          <p:cNvSpPr/>
          <p:nvPr/>
        </p:nvSpPr>
        <p:spPr>
          <a:xfrm>
            <a:off x="475995" y="989136"/>
            <a:ext cx="10454601" cy="2136532"/>
          </a:xfrm>
          <a:prstGeom prst="ellips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a:solidFill>
                  <a:schemeClr val="tx1"/>
                </a:solidFill>
                <a:effectLst/>
                <a:latin typeface="Times New Roman" panose="02020603050405020304" pitchFamily="18" charset="0"/>
                <a:ea typeface="Calibri" panose="020F0502020204030204" pitchFamily="34" charset="0"/>
              </a:rPr>
              <a:t>Viết đoạn văn khoảng 5 - 7 dòng trình bày suy nghĩ của em về một văn bản nghị luận đã học, trong đó có sử dụng ít nhất một vị ngữ và một chủ ngữ được mở rộng bằng cụm chủ vị.</a:t>
            </a:r>
            <a:endParaRPr lang="en-US" sz="2400">
              <a:solidFill>
                <a:schemeClr val="tx1"/>
              </a:solidFill>
              <a:effectLst/>
              <a:latin typeface="Times New Roman" panose="02020603050405020304" pitchFamily="18" charset="0"/>
              <a:ea typeface="Calibri" panose="020F0502020204030204" pitchFamily="34" charset="0"/>
            </a:endParaRPr>
          </a:p>
        </p:txBody>
      </p:sp>
      <p:graphicFrame>
        <p:nvGraphicFramePr>
          <p:cNvPr id="6" name="Table 7">
            <a:extLst>
              <a:ext uri="{FF2B5EF4-FFF2-40B4-BE49-F238E27FC236}">
                <a16:creationId xmlns:a16="http://schemas.microsoft.com/office/drawing/2014/main" id="{CD26D72E-C5D1-4E5A-82FA-E70306029F15}"/>
              </a:ext>
            </a:extLst>
          </p:cNvPr>
          <p:cNvGraphicFramePr>
            <a:graphicFrameLocks noGrp="1"/>
          </p:cNvGraphicFramePr>
          <p:nvPr>
            <p:extLst>
              <p:ext uri="{D42A27DB-BD31-4B8C-83A1-F6EECF244321}">
                <p14:modId xmlns:p14="http://schemas.microsoft.com/office/powerpoint/2010/main" val="2062012653"/>
              </p:ext>
            </p:extLst>
          </p:nvPr>
        </p:nvGraphicFramePr>
        <p:xfrm>
          <a:off x="1061330" y="3451861"/>
          <a:ext cx="8128000" cy="201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00955125"/>
                    </a:ext>
                  </a:extLst>
                </a:gridCol>
                <a:gridCol w="4064000">
                  <a:extLst>
                    <a:ext uri="{9D8B030D-6E8A-4147-A177-3AD203B41FA5}">
                      <a16:colId xmlns:a16="http://schemas.microsoft.com/office/drawing/2014/main" val="48744010"/>
                    </a:ext>
                  </a:extLst>
                </a:gridCol>
              </a:tblGrid>
              <a:tr h="369615">
                <a:tc>
                  <a:txBody>
                    <a:bodyPr/>
                    <a:lstStyle/>
                    <a:p>
                      <a:pPr algn="ct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3,4</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3963679"/>
                  </a:ext>
                </a:extLst>
              </a:tr>
              <a:tr h="1552382">
                <a:tc>
                  <a:txBody>
                    <a:bodyPr/>
                    <a:lstStyle/>
                    <a:p>
                      <a:pPr algn="just"/>
                      <a:r>
                        <a:rPr lang="vi-VN" sz="2400" b="1" dirty="0">
                          <a:effectLst/>
                          <a:latin typeface="Times New Roman" panose="02020603050405020304" pitchFamily="18" charset="0"/>
                          <a:ea typeface="Calibri" panose="020F0502020204030204" pitchFamily="34" charset="0"/>
                        </a:rPr>
                        <a:t>Viết cá nhân yêu cầu bài tập về văn bản “Thiên nhiên và con ngườ</a:t>
                      </a:r>
                      <a:r>
                        <a:rPr lang="en-US" sz="2400" b="1" dirty="0" err="1">
                          <a:effectLst/>
                          <a:latin typeface="Times New Roman" panose="02020603050405020304" pitchFamily="18" charset="0"/>
                          <a:ea typeface="Calibri" panose="020F0502020204030204" pitchFamily="34" charset="0"/>
                        </a:rPr>
                        <a:t>i</a:t>
                      </a:r>
                      <a:r>
                        <a:rPr lang="vi-VN" sz="2400" b="1" dirty="0">
                          <a:effectLst/>
                          <a:latin typeface="Times New Roman" panose="02020603050405020304" pitchFamily="18" charset="0"/>
                          <a:ea typeface="Calibri" panose="020F0502020204030204" pitchFamily="34" charset="0"/>
                        </a:rPr>
                        <a:t> trong truyện “Đất rừng phương Nam”</a:t>
                      </a:r>
                      <a:r>
                        <a:rPr lang="en-US" sz="2400" b="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just"/>
                      <a:r>
                        <a:rPr lang="vi-VN" sz="2400" b="1" dirty="0">
                          <a:effectLst/>
                          <a:latin typeface="Times New Roman" panose="02020603050405020304" pitchFamily="18" charset="0"/>
                          <a:ea typeface="Calibri" panose="020F0502020204030204" pitchFamily="34" charset="0"/>
                        </a:rPr>
                        <a:t>Viết cá nhân yêu cầu bài tập về văn bản “Vẻ đẹp của bài thơ </a:t>
                      </a:r>
                      <a:r>
                        <a:rPr lang="en-US" sz="2400" b="1" dirty="0">
                          <a:effectLst/>
                          <a:latin typeface="Times New Roman" panose="02020603050405020304" pitchFamily="18" charset="0"/>
                          <a:ea typeface="Calibri" panose="020F0502020204030204" pitchFamily="34" charset="0"/>
                        </a:rPr>
                        <a:t>“</a:t>
                      </a:r>
                      <a:r>
                        <a:rPr lang="vi-VN" sz="2400" b="1" i="1" dirty="0">
                          <a:effectLst/>
                          <a:latin typeface="Times New Roman" panose="02020603050405020304" pitchFamily="18" charset="0"/>
                          <a:ea typeface="Calibri" panose="020F0502020204030204" pitchFamily="34" charset="0"/>
                        </a:rPr>
                        <a:t>Tiếng gà trưa</a:t>
                      </a:r>
                      <a:r>
                        <a:rPr lang="vi-VN" sz="2400" b="1" dirty="0">
                          <a:effectLst/>
                          <a:latin typeface="Times New Roman" panose="02020603050405020304" pitchFamily="18" charset="0"/>
                          <a:ea typeface="Calibri" panose="020F0502020204030204" pitchFamily="34" charset="0"/>
                        </a:rPr>
                        <a:t>”</a:t>
                      </a:r>
                      <a:r>
                        <a:rPr lang="en-US" sz="2400" b="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endParaRPr lang="en-US" sz="2400" dirty="0"/>
                    </a:p>
                  </a:txBody>
                  <a:tcPr>
                    <a:solidFill>
                      <a:schemeClr val="bg1"/>
                    </a:solidFill>
                  </a:tcPr>
                </a:tc>
                <a:extLst>
                  <a:ext uri="{0D108BD9-81ED-4DB2-BD59-A6C34878D82A}">
                    <a16:rowId xmlns:a16="http://schemas.microsoft.com/office/drawing/2014/main" val="4070767365"/>
                  </a:ext>
                </a:extLst>
              </a:tr>
            </a:tbl>
          </a:graphicData>
        </a:graphic>
      </p:graphicFrame>
    </p:spTree>
    <p:extLst>
      <p:ext uri="{BB962C8B-B14F-4D97-AF65-F5344CB8AC3E}">
        <p14:creationId xmlns:p14="http://schemas.microsoft.com/office/powerpoint/2010/main" val="851559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BB4AF6-DF15-4208-B5B4-8E6FA5FB673B}"/>
              </a:ext>
            </a:extLst>
          </p:cNvPr>
          <p:cNvSpPr txBox="1"/>
          <p:nvPr/>
        </p:nvSpPr>
        <p:spPr>
          <a:xfrm>
            <a:off x="660400" y="539209"/>
            <a:ext cx="10858500" cy="5693866"/>
          </a:xfrm>
          <a:prstGeom prst="rect">
            <a:avLst/>
          </a:prstGeom>
          <a:noFill/>
        </p:spPr>
        <p:txBody>
          <a:bodyPr wrap="square">
            <a:spAutoFit/>
          </a:bodyPr>
          <a:lstStyle/>
          <a:p>
            <a:pPr algn="just"/>
            <a:r>
              <a:rPr lang="vi-VN" sz="2800" dirty="0">
                <a:solidFill>
                  <a:srgbClr val="0000CC"/>
                </a:solidFill>
                <a:effectLst/>
                <a:latin typeface="Times New Roman" panose="02020603050405020304" pitchFamily="18" charset="0"/>
                <a:ea typeface="Calibri" panose="020F0502020204030204" pitchFamily="34" charset="0"/>
              </a:rPr>
              <a:t>Bài 5/91</a:t>
            </a:r>
            <a:endParaRPr lang="en-US" sz="2800" dirty="0">
              <a:effectLst/>
              <a:latin typeface="Times New Roman" panose="02020603050405020304" pitchFamily="18" charset="0"/>
              <a:ea typeface="Calibri" panose="020F0502020204030204" pitchFamily="34" charset="0"/>
            </a:endParaRPr>
          </a:p>
          <a:p>
            <a:pPr algn="just"/>
            <a:r>
              <a:rPr lang="en-US" sz="2800" b="1" dirty="0">
                <a:effectLst/>
                <a:latin typeface="Times New Roman" panose="02020603050405020304" pitchFamily="18" charset="0"/>
                <a:ea typeface="Calibri" panose="020F0502020204030204" pitchFamily="34" charset="0"/>
              </a:rPr>
              <a:t>1. </a:t>
            </a:r>
            <a:r>
              <a:rPr lang="en-US" sz="2800" b="1" dirty="0" err="1">
                <a:effectLst/>
                <a:latin typeface="Times New Roman" panose="02020603050405020304" pitchFamily="18" charset="0"/>
                <a:ea typeface="Calibri" panose="020F0502020204030204" pitchFamily="34" charset="0"/>
              </a:rPr>
              <a:t>Xác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định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đề</a:t>
            </a:r>
            <a:r>
              <a:rPr lang="en-US" sz="2800" b="1" dirty="0">
                <a:effectLst/>
                <a:latin typeface="Times New Roman" panose="02020603050405020304" pitchFamily="18" charset="0"/>
                <a:ea typeface="Calibri" panose="020F0502020204030204" pitchFamily="34" charset="0"/>
              </a:rPr>
              <a:t>:</a:t>
            </a:r>
          </a:p>
          <a:p>
            <a:pPr marL="45720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Kiểu loại: Nghị luận</a:t>
            </a:r>
            <a:r>
              <a:rPr lang="en-US" sz="2800" dirty="0">
                <a:effectLst/>
                <a:latin typeface="Times New Roman" panose="02020603050405020304" pitchFamily="18" charset="0"/>
                <a:ea typeface="Calibri" panose="020F0502020204030204" pitchFamily="34" charset="0"/>
              </a:rPr>
              <a:t>.</a:t>
            </a:r>
          </a:p>
          <a:p>
            <a:pPr marL="45720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Vấn đề: Suy nghĩ về văn bản nghị luận đã học</a:t>
            </a:r>
            <a:r>
              <a:rPr lang="en-US" sz="2800" dirty="0">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2.</a:t>
            </a:r>
            <a:r>
              <a:rPr lang="vi-VN" sz="2800" b="1" dirty="0">
                <a:effectLst/>
                <a:latin typeface="Times New Roman" panose="02020603050405020304" pitchFamily="18" charset="0"/>
                <a:ea typeface="Calibri" panose="020F0502020204030204" pitchFamily="34" charset="0"/>
              </a:rPr>
              <a:t> Định hướng:</a:t>
            </a:r>
            <a:endParaRPr lang="en-US" sz="2800" b="1"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Hình thức: Đoạn văn</a:t>
            </a:r>
            <a:r>
              <a:rPr lang="en-US" sz="2800" dirty="0">
                <a:effectLst/>
                <a:latin typeface="Times New Roman" panose="02020603050405020304" pitchFamily="18" charset="0"/>
                <a:ea typeface="Calibri" panose="020F0502020204030204" pitchFamily="34" charset="0"/>
              </a:rPr>
              <a:t>.</a:t>
            </a:r>
          </a:p>
          <a:p>
            <a:pPr marL="45720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Nội dung: </a:t>
            </a:r>
            <a:endParaRPr lang="en-US" sz="2800"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ü"/>
            </a:pPr>
            <a:r>
              <a:rPr lang="vi-VN" sz="2800" dirty="0">
                <a:effectLst/>
                <a:latin typeface="Times New Roman" panose="02020603050405020304" pitchFamily="18" charset="0"/>
                <a:ea typeface="Calibri" panose="020F0502020204030204" pitchFamily="34" charset="0"/>
              </a:rPr>
              <a:t>Suy nghĩ về một trong hai văn bản nghị luận văn học</a:t>
            </a:r>
            <a:r>
              <a:rPr lang="en-US" sz="2800" dirty="0">
                <a:effectLst/>
                <a:latin typeface="Times New Roman" panose="02020603050405020304" pitchFamily="18" charset="0"/>
                <a:ea typeface="Calibri" panose="020F0502020204030204" pitchFamily="34" charset="0"/>
              </a:rPr>
              <a:t>.</a:t>
            </a:r>
          </a:p>
          <a:p>
            <a:pPr marL="457200" indent="-457200" algn="just">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Tổ</a:t>
            </a:r>
            <a:r>
              <a:rPr lang="en-US" sz="2800" dirty="0">
                <a:effectLst/>
                <a:latin typeface="Times New Roman" panose="02020603050405020304" pitchFamily="18" charset="0"/>
                <a:ea typeface="Calibri" panose="020F0502020204030204" pitchFamily="34" charset="0"/>
              </a:rPr>
              <a:t> 1,2:</a:t>
            </a:r>
            <a:r>
              <a:rPr lang="vi-VN" sz="2800" dirty="0">
                <a:effectLst/>
                <a:latin typeface="Times New Roman" panose="02020603050405020304" pitchFamily="18" charset="0"/>
                <a:ea typeface="Calibri" panose="020F0502020204030204" pitchFamily="34" charset="0"/>
              </a:rPr>
              <a:t>  Suy nghĩ về văn bản “Thiên nhiên và con người trong truyện </a:t>
            </a:r>
            <a:r>
              <a:rPr lang="vi-VN" sz="2800" i="1" dirty="0">
                <a:effectLst/>
                <a:latin typeface="Times New Roman" panose="02020603050405020304" pitchFamily="18" charset="0"/>
                <a:ea typeface="Calibri" panose="020F0502020204030204" pitchFamily="34" charset="0"/>
              </a:rPr>
              <a:t>Đất rừng phương Nam”</a:t>
            </a:r>
            <a:r>
              <a:rPr lang="vi-VN" sz="2800" dirty="0">
                <a:effectLst/>
                <a:latin typeface="Times New Roman" panose="02020603050405020304" pitchFamily="18" charset="0"/>
                <a:ea typeface="Calibri" panose="020F0502020204030204" pitchFamily="34" charset="0"/>
              </a:rPr>
              <a:t> của Bùi Hồng.</a:t>
            </a:r>
            <a:endParaRPr lang="en-US" sz="2800"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Tổ</a:t>
            </a:r>
            <a:r>
              <a:rPr lang="en-US" sz="2800" dirty="0">
                <a:effectLst/>
                <a:latin typeface="Times New Roman" panose="02020603050405020304" pitchFamily="18" charset="0"/>
                <a:ea typeface="Calibri" panose="020F0502020204030204" pitchFamily="34" charset="0"/>
              </a:rPr>
              <a:t> 3,4: V</a:t>
            </a:r>
            <a:r>
              <a:rPr lang="vi-VN" sz="2800" dirty="0">
                <a:effectLst/>
                <a:latin typeface="Times New Roman" panose="02020603050405020304" pitchFamily="18" charset="0"/>
                <a:ea typeface="Calibri" panose="020F0502020204030204" pitchFamily="34" charset="0"/>
              </a:rPr>
              <a:t>ăn bản “</a:t>
            </a:r>
            <a:r>
              <a:rPr lang="vi-VN" sz="2800" i="1" dirty="0">
                <a:effectLst/>
                <a:latin typeface="Times New Roman" panose="02020603050405020304" pitchFamily="18" charset="0"/>
                <a:ea typeface="Calibri" panose="020F0502020204030204" pitchFamily="34" charset="0"/>
              </a:rPr>
              <a:t>Vẻ đẹp của bài thơ Tiếng gà trưa</a:t>
            </a:r>
            <a:r>
              <a:rPr lang="vi-VN" sz="2800" dirty="0">
                <a:effectLst/>
                <a:latin typeface="Times New Roman" panose="02020603050405020304" pitchFamily="18" charset="0"/>
                <a:ea typeface="Calibri" panose="020F0502020204030204" pitchFamily="34" charset="0"/>
              </a:rPr>
              <a:t>”- Đinh Trọng Lạc.</a:t>
            </a:r>
            <a:endParaRPr lang="en-US" sz="2800"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ü"/>
            </a:pPr>
            <a:r>
              <a:rPr lang="vi-VN" sz="2800" dirty="0">
                <a:effectLst/>
                <a:latin typeface="Times New Roman" panose="02020603050405020304" pitchFamily="18" charset="0"/>
                <a:ea typeface="Calibri" panose="020F0502020204030204" pitchFamily="34" charset="0"/>
              </a:rPr>
              <a:t>Sử dụng ít nhất một vị ngữ và một chủ ngữ được mở rộng bằng cụm chủ vị.</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93978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7A1BD-F62A-4FE5-891F-655574E6A0CE}"/>
              </a:ext>
            </a:extLst>
          </p:cNvPr>
          <p:cNvSpPr txBox="1"/>
          <p:nvPr/>
        </p:nvSpPr>
        <p:spPr>
          <a:xfrm>
            <a:off x="666750" y="317380"/>
            <a:ext cx="10858500" cy="523220"/>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Rubric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AA8E2E8-7E0C-4BE0-A78F-0AD1F5A7A757}"/>
              </a:ext>
            </a:extLst>
          </p:cNvPr>
          <p:cNvGraphicFramePr>
            <a:graphicFrameLocks noGrp="1"/>
          </p:cNvGraphicFramePr>
          <p:nvPr>
            <p:extLst>
              <p:ext uri="{D42A27DB-BD31-4B8C-83A1-F6EECF244321}">
                <p14:modId xmlns:p14="http://schemas.microsoft.com/office/powerpoint/2010/main" val="2812553226"/>
              </p:ext>
            </p:extLst>
          </p:nvPr>
        </p:nvGraphicFramePr>
        <p:xfrm>
          <a:off x="660399" y="840602"/>
          <a:ext cx="10858499" cy="5293998"/>
        </p:xfrm>
        <a:graphic>
          <a:graphicData uri="http://schemas.openxmlformats.org/drawingml/2006/table">
            <a:tbl>
              <a:tblPr firstRow="1" firstCol="1" bandRow="1">
                <a:tableStyleId>{ED083AE6-46FA-4A59-8FB0-9F97EB10719F}</a:tableStyleId>
              </a:tblPr>
              <a:tblGrid>
                <a:gridCol w="780264">
                  <a:extLst>
                    <a:ext uri="{9D8B030D-6E8A-4147-A177-3AD203B41FA5}">
                      <a16:colId xmlns:a16="http://schemas.microsoft.com/office/drawing/2014/main" val="1282820652"/>
                    </a:ext>
                  </a:extLst>
                </a:gridCol>
                <a:gridCol w="5879615">
                  <a:extLst>
                    <a:ext uri="{9D8B030D-6E8A-4147-A177-3AD203B41FA5}">
                      <a16:colId xmlns:a16="http://schemas.microsoft.com/office/drawing/2014/main" val="631482640"/>
                    </a:ext>
                  </a:extLst>
                </a:gridCol>
                <a:gridCol w="1957293">
                  <a:extLst>
                    <a:ext uri="{9D8B030D-6E8A-4147-A177-3AD203B41FA5}">
                      <a16:colId xmlns:a16="http://schemas.microsoft.com/office/drawing/2014/main" val="308570795"/>
                    </a:ext>
                  </a:extLst>
                </a:gridCol>
                <a:gridCol w="2241327">
                  <a:extLst>
                    <a:ext uri="{9D8B030D-6E8A-4147-A177-3AD203B41FA5}">
                      <a16:colId xmlns:a16="http://schemas.microsoft.com/office/drawing/2014/main" val="1994324491"/>
                    </a:ext>
                  </a:extLst>
                </a:gridCol>
              </a:tblGrid>
              <a:tr h="113552">
                <a:tc>
                  <a:txBody>
                    <a:bodyPr/>
                    <a:lstStyle/>
                    <a:p>
                      <a:pPr algn="just">
                        <a:lnSpc>
                          <a:spcPct val="107000"/>
                        </a:lnSpc>
                        <a:spcAft>
                          <a:spcPts val="800"/>
                        </a:spcAft>
                      </a:pPr>
                      <a:r>
                        <a:rPr lang="en-US" sz="2800" b="1" dirty="0">
                          <a:effectLst/>
                          <a:latin typeface="Times New Roman" panose="02020603050405020304" pitchFamily="18" charset="0"/>
                          <a:cs typeface="Times New Roman" panose="02020603050405020304" pitchFamily="18" charset="0"/>
                        </a:rPr>
                        <a:t>TT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TIÊU</a:t>
                      </a:r>
                      <a:r>
                        <a:rPr lang="vi-VN" sz="2800" b="1">
                          <a:solidFill>
                            <a:srgbClr val="000000"/>
                          </a:solidFill>
                          <a:effectLst/>
                          <a:latin typeface="Times New Roman" panose="02020603050405020304" pitchFamily="18" charset="0"/>
                          <a:cs typeface="Times New Roman" panose="02020603050405020304" pitchFamily="18" charset="0"/>
                        </a:rPr>
                        <a:t>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XUẤT</a:t>
                      </a:r>
                      <a:r>
                        <a:rPr lang="vi-VN" sz="2800" b="1">
                          <a:solidFill>
                            <a:srgbClr val="000000"/>
                          </a:solidFill>
                          <a:effectLst/>
                          <a:latin typeface="Times New Roman" panose="02020603050405020304" pitchFamily="18" charset="0"/>
                          <a:cs typeface="Times New Roman" panose="02020603050405020304" pitchFamily="18" charset="0"/>
                        </a:rPr>
                        <a: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KHÔNG</a:t>
                      </a:r>
                      <a:r>
                        <a:rPr lang="vi-VN" sz="2800" b="1">
                          <a:solidFill>
                            <a:srgbClr val="000000"/>
                          </a:solidFill>
                          <a:effectLst/>
                          <a:latin typeface="Times New Roman" panose="02020603050405020304" pitchFamily="18" charset="0"/>
                          <a:cs typeface="Times New Roman" panose="02020603050405020304" pitchFamily="18" charset="0"/>
                        </a:rPr>
                        <a:t> XUẤT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985452388"/>
                  </a:ext>
                </a:extLst>
              </a:tr>
              <a:tr h="122927">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Bài</a:t>
                      </a:r>
                      <a:r>
                        <a:rPr lang="vi-VN" sz="2800" dirty="0">
                          <a:effectLst/>
                          <a:latin typeface="Times New Roman" panose="02020603050405020304" pitchFamily="18" charset="0"/>
                          <a:cs typeface="Times New Roman" panose="02020603050405020304" pitchFamily="18" charset="0"/>
                        </a:rPr>
                        <a:t> viết đảm bảo bố cục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363549366"/>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312083863"/>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dirty="0">
                          <a:effectLst/>
                          <a:latin typeface="Times New Roman" panose="02020603050405020304" pitchFamily="18" charset="0"/>
                          <a:cs typeface="Times New Roman" panose="02020603050405020304" pitchFamily="18" charset="0"/>
                        </a:rPr>
                        <a:t>Nội dung đoạn văn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3772839012"/>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3140380936"/>
                  </a:ext>
                </a:extLst>
              </a:tr>
              <a:tr h="252246">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Phần thân đoạn có nêu được cụ thể cảm xúc </a:t>
                      </a:r>
                      <a:r>
                        <a:rPr lang="en-US" sz="2800">
                          <a:effectLst/>
                          <a:latin typeface="Times New Roman" panose="02020603050405020304" pitchFamily="18" charset="0"/>
                          <a:cs typeface="Times New Roman" panose="02020603050405020304" pitchFamily="18" charset="0"/>
                        </a:rPr>
                        <a:t>suy nghĩ  ý kiến, lí lẽ, dẫn chứng, nghệ thuật nghị luận của tác giả.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2413912102"/>
                  </a:ext>
                </a:extLst>
              </a:tr>
            </a:tbl>
          </a:graphicData>
        </a:graphic>
      </p:graphicFrame>
    </p:spTree>
    <p:extLst>
      <p:ext uri="{BB962C8B-B14F-4D97-AF65-F5344CB8AC3E}">
        <p14:creationId xmlns:p14="http://schemas.microsoft.com/office/powerpoint/2010/main" val="3117584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white brick wall&#10;&#10;Description automatically generated with low confidence">
            <a:extLst>
              <a:ext uri="{FF2B5EF4-FFF2-40B4-BE49-F238E27FC236}">
                <a16:creationId xmlns:a16="http://schemas.microsoft.com/office/drawing/2014/main" id="{5DF03831-F9D7-4641-B4F1-D60D6DD9AC3A}"/>
              </a:ext>
            </a:extLst>
          </p:cNvPr>
          <p:cNvPicPr>
            <a:picLocks noChangeAspect="1"/>
          </p:cNvPicPr>
          <p:nvPr/>
        </p:nvPicPr>
        <p:blipFill rotWithShape="1">
          <a:blip r:embed="rId2"/>
          <a:srcRect r="9764"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id="{75F79A2A-5175-4AEF-AC55-5EE080F28F15}"/>
              </a:ext>
            </a:extLst>
          </p:cNvPr>
          <p:cNvSpPr txBox="1"/>
          <p:nvPr/>
        </p:nvSpPr>
        <p:spPr>
          <a:xfrm>
            <a:off x="3046828" y="2357855"/>
            <a:ext cx="6098344" cy="1569660"/>
          </a:xfrm>
          <a:prstGeom prst="rect">
            <a:avLst/>
          </a:prstGeom>
          <a:noFill/>
        </p:spPr>
        <p:txBody>
          <a:bodyPr wrap="square">
            <a:spAutoFit/>
          </a:bodyPr>
          <a:lstStyle/>
          <a:p>
            <a:pPr algn="ctr"/>
            <a:r>
              <a:rPr lang="nl-NL" sz="9600" b="1" dirty="0">
                <a:solidFill>
                  <a:srgbClr val="0000CC"/>
                </a:solidFill>
                <a:effectLst/>
                <a:latin typeface="Times New Roman" panose="02020603050405020304" pitchFamily="18" charset="0"/>
                <a:ea typeface="Times New Roman" panose="02020603050405020304" pitchFamily="18" charset="0"/>
              </a:rPr>
              <a:t>MỞ ĐẦU</a:t>
            </a:r>
            <a:endParaRPr lang="en-US" sz="9600" dirty="0"/>
          </a:p>
        </p:txBody>
      </p:sp>
    </p:spTree>
    <p:extLst>
      <p:ext uri="{BB962C8B-B14F-4D97-AF65-F5344CB8AC3E}">
        <p14:creationId xmlns:p14="http://schemas.microsoft.com/office/powerpoint/2010/main" val="152712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7A1BD-F62A-4FE5-891F-655574E6A0CE}"/>
              </a:ext>
            </a:extLst>
          </p:cNvPr>
          <p:cNvSpPr txBox="1"/>
          <p:nvPr/>
        </p:nvSpPr>
        <p:spPr>
          <a:xfrm>
            <a:off x="666750" y="317380"/>
            <a:ext cx="108585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Rubric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AA8E2E8-7E0C-4BE0-A78F-0AD1F5A7A757}"/>
              </a:ext>
            </a:extLst>
          </p:cNvPr>
          <p:cNvGraphicFramePr>
            <a:graphicFrameLocks noGrp="1"/>
          </p:cNvGraphicFramePr>
          <p:nvPr>
            <p:extLst>
              <p:ext uri="{D42A27DB-BD31-4B8C-83A1-F6EECF244321}">
                <p14:modId xmlns:p14="http://schemas.microsoft.com/office/powerpoint/2010/main" val="2824888696"/>
              </p:ext>
            </p:extLst>
          </p:nvPr>
        </p:nvGraphicFramePr>
        <p:xfrm>
          <a:off x="660400" y="1417377"/>
          <a:ext cx="10858499" cy="4411665"/>
        </p:xfrm>
        <a:graphic>
          <a:graphicData uri="http://schemas.openxmlformats.org/drawingml/2006/table">
            <a:tbl>
              <a:tblPr firstRow="1" firstCol="1" bandRow="1">
                <a:tableStyleId>{ED083AE6-46FA-4A59-8FB0-9F97EB10719F}</a:tableStyleId>
              </a:tblPr>
              <a:tblGrid>
                <a:gridCol w="780264">
                  <a:extLst>
                    <a:ext uri="{9D8B030D-6E8A-4147-A177-3AD203B41FA5}">
                      <a16:colId xmlns:a16="http://schemas.microsoft.com/office/drawing/2014/main" val="1282820652"/>
                    </a:ext>
                  </a:extLst>
                </a:gridCol>
                <a:gridCol w="5879615">
                  <a:extLst>
                    <a:ext uri="{9D8B030D-6E8A-4147-A177-3AD203B41FA5}">
                      <a16:colId xmlns:a16="http://schemas.microsoft.com/office/drawing/2014/main" val="631482640"/>
                    </a:ext>
                  </a:extLst>
                </a:gridCol>
                <a:gridCol w="1957293">
                  <a:extLst>
                    <a:ext uri="{9D8B030D-6E8A-4147-A177-3AD203B41FA5}">
                      <a16:colId xmlns:a16="http://schemas.microsoft.com/office/drawing/2014/main" val="308570795"/>
                    </a:ext>
                  </a:extLst>
                </a:gridCol>
                <a:gridCol w="2241327">
                  <a:extLst>
                    <a:ext uri="{9D8B030D-6E8A-4147-A177-3AD203B41FA5}">
                      <a16:colId xmlns:a16="http://schemas.microsoft.com/office/drawing/2014/main" val="1994324491"/>
                    </a:ext>
                  </a:extLst>
                </a:gridCol>
              </a:tblGrid>
              <a:tr h="113552">
                <a:tc>
                  <a:txBody>
                    <a:bodyPr/>
                    <a:lstStyle/>
                    <a:p>
                      <a:pPr algn="just">
                        <a:lnSpc>
                          <a:spcPct val="107000"/>
                        </a:lnSpc>
                        <a:spcAft>
                          <a:spcPts val="800"/>
                        </a:spcAft>
                      </a:pPr>
                      <a:r>
                        <a:rPr lang="en-US" sz="2800" b="1" dirty="0">
                          <a:effectLst/>
                          <a:latin typeface="Times New Roman" panose="02020603050405020304" pitchFamily="18" charset="0"/>
                          <a:cs typeface="Times New Roman" panose="02020603050405020304" pitchFamily="18" charset="0"/>
                        </a:rPr>
                        <a:t>TT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dirty="0">
                          <a:solidFill>
                            <a:srgbClr val="000000"/>
                          </a:solidFill>
                          <a:effectLst/>
                          <a:latin typeface="Times New Roman" panose="02020603050405020304" pitchFamily="18" charset="0"/>
                          <a:cs typeface="Times New Roman" panose="02020603050405020304" pitchFamily="18" charset="0"/>
                        </a:rPr>
                        <a:t>TIÊU</a:t>
                      </a:r>
                      <a:r>
                        <a:rPr lang="vi-VN" sz="2800" b="1" dirty="0">
                          <a:solidFill>
                            <a:srgbClr val="000000"/>
                          </a:solidFill>
                          <a:effectLst/>
                          <a:latin typeface="Times New Roman" panose="02020603050405020304" pitchFamily="18" charset="0"/>
                          <a:cs typeface="Times New Roman" panose="02020603050405020304" pitchFamily="18" charset="0"/>
                        </a:rPr>
                        <a:t> CHÍ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XUẤT</a:t>
                      </a:r>
                      <a:r>
                        <a:rPr lang="vi-VN" sz="2800" b="1">
                          <a:solidFill>
                            <a:srgbClr val="000000"/>
                          </a:solidFill>
                          <a:effectLst/>
                          <a:latin typeface="Times New Roman" panose="02020603050405020304" pitchFamily="18" charset="0"/>
                          <a:cs typeface="Times New Roman" panose="02020603050405020304" pitchFamily="18" charset="0"/>
                        </a:rPr>
                        <a: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KHÔNG</a:t>
                      </a:r>
                      <a:r>
                        <a:rPr lang="vi-VN" sz="2800" b="1">
                          <a:solidFill>
                            <a:srgbClr val="000000"/>
                          </a:solidFill>
                          <a:effectLst/>
                          <a:latin typeface="Times New Roman" panose="02020603050405020304" pitchFamily="18" charset="0"/>
                          <a:cs typeface="Times New Roman" panose="02020603050405020304" pitchFamily="18" charset="0"/>
                        </a:rPr>
                        <a:t> XUẤT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985452388"/>
                  </a:ext>
                </a:extLst>
              </a:tr>
              <a:tr h="314233">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3347607986"/>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Các câu trong đoạn văn có sự liên kết chặt chẽ về nội dung và hình thức.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3653703244"/>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Chữ viết đúng chính tả, không sai ngữ pháp, trình bày sạch đẹp</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607898459"/>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Văn viết có giọng điệu, </a:t>
                      </a:r>
                      <a:r>
                        <a:rPr lang="en-US" sz="2800">
                          <a:effectLst/>
                          <a:latin typeface="Times New Roman" panose="02020603050405020304" pitchFamily="18" charset="0"/>
                          <a:cs typeface="Times New Roman" panose="02020603050405020304" pitchFamily="18" charset="0"/>
                        </a:rPr>
                        <a:t>cảm xúc </a:t>
                      </a:r>
                      <a:r>
                        <a:rPr lang="vi-VN" sz="2800">
                          <a:effectLst/>
                          <a:latin typeface="Times New Roman" panose="02020603050405020304" pitchFamily="18" charset="0"/>
                          <a:cs typeface="Times New Roman" panose="02020603050405020304" pitchFamily="18" charset="0"/>
                        </a:rPr>
                        <a:t>chân thành, thể hiện sự sáng tạo.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917770923"/>
                  </a:ext>
                </a:extLst>
              </a:tr>
            </a:tbl>
          </a:graphicData>
        </a:graphic>
      </p:graphicFrame>
    </p:spTree>
    <p:extLst>
      <p:ext uri="{BB962C8B-B14F-4D97-AF65-F5344CB8AC3E}">
        <p14:creationId xmlns:p14="http://schemas.microsoft.com/office/powerpoint/2010/main" val="1406155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529AFB-FBEB-45AC-B086-3EF2696F51A2}"/>
              </a:ext>
            </a:extLst>
          </p:cNvPr>
          <p:cNvSpPr txBox="1"/>
          <p:nvPr/>
        </p:nvSpPr>
        <p:spPr>
          <a:xfrm>
            <a:off x="660400" y="397367"/>
            <a:ext cx="10858500" cy="6093976"/>
          </a:xfrm>
          <a:custGeom>
            <a:avLst/>
            <a:gdLst>
              <a:gd name="connsiteX0" fmla="*/ 0 w 10858500"/>
              <a:gd name="connsiteY0" fmla="*/ 0 h 6093976"/>
              <a:gd name="connsiteX1" fmla="*/ 787241 w 10858500"/>
              <a:gd name="connsiteY1" fmla="*/ 0 h 6093976"/>
              <a:gd name="connsiteX2" fmla="*/ 1357313 w 10858500"/>
              <a:gd name="connsiteY2" fmla="*/ 0 h 6093976"/>
              <a:gd name="connsiteX3" fmla="*/ 1818799 w 10858500"/>
              <a:gd name="connsiteY3" fmla="*/ 0 h 6093976"/>
              <a:gd name="connsiteX4" fmla="*/ 2497455 w 10858500"/>
              <a:gd name="connsiteY4" fmla="*/ 0 h 6093976"/>
              <a:gd name="connsiteX5" fmla="*/ 3284696 w 10858500"/>
              <a:gd name="connsiteY5" fmla="*/ 0 h 6093976"/>
              <a:gd name="connsiteX6" fmla="*/ 3637597 w 10858500"/>
              <a:gd name="connsiteY6" fmla="*/ 0 h 6093976"/>
              <a:gd name="connsiteX7" fmla="*/ 4316254 w 10858500"/>
              <a:gd name="connsiteY7" fmla="*/ 0 h 6093976"/>
              <a:gd name="connsiteX8" fmla="*/ 5212080 w 10858500"/>
              <a:gd name="connsiteY8" fmla="*/ 0 h 6093976"/>
              <a:gd name="connsiteX9" fmla="*/ 5890736 w 10858500"/>
              <a:gd name="connsiteY9" fmla="*/ 0 h 6093976"/>
              <a:gd name="connsiteX10" fmla="*/ 6677978 w 10858500"/>
              <a:gd name="connsiteY10" fmla="*/ 0 h 6093976"/>
              <a:gd name="connsiteX11" fmla="*/ 7248049 w 10858500"/>
              <a:gd name="connsiteY11" fmla="*/ 0 h 6093976"/>
              <a:gd name="connsiteX12" fmla="*/ 7600950 w 10858500"/>
              <a:gd name="connsiteY12" fmla="*/ 0 h 6093976"/>
              <a:gd name="connsiteX13" fmla="*/ 8062436 w 10858500"/>
              <a:gd name="connsiteY13" fmla="*/ 0 h 6093976"/>
              <a:gd name="connsiteX14" fmla="*/ 8523923 w 10858500"/>
              <a:gd name="connsiteY14" fmla="*/ 0 h 6093976"/>
              <a:gd name="connsiteX15" fmla="*/ 9419749 w 10858500"/>
              <a:gd name="connsiteY15" fmla="*/ 0 h 6093976"/>
              <a:gd name="connsiteX16" fmla="*/ 10098405 w 10858500"/>
              <a:gd name="connsiteY16" fmla="*/ 0 h 6093976"/>
              <a:gd name="connsiteX17" fmla="*/ 10858500 w 10858500"/>
              <a:gd name="connsiteY17" fmla="*/ 0 h 6093976"/>
              <a:gd name="connsiteX18" fmla="*/ 10858500 w 10858500"/>
              <a:gd name="connsiteY18" fmla="*/ 738048 h 6093976"/>
              <a:gd name="connsiteX19" fmla="*/ 10858500 w 10858500"/>
              <a:gd name="connsiteY19" fmla="*/ 1293277 h 6093976"/>
              <a:gd name="connsiteX20" fmla="*/ 10858500 w 10858500"/>
              <a:gd name="connsiteY20" fmla="*/ 1848506 h 6093976"/>
              <a:gd name="connsiteX21" fmla="*/ 10858500 w 10858500"/>
              <a:gd name="connsiteY21" fmla="*/ 2586554 h 6093976"/>
              <a:gd name="connsiteX22" fmla="*/ 10858500 w 10858500"/>
              <a:gd name="connsiteY22" fmla="*/ 3080843 h 6093976"/>
              <a:gd name="connsiteX23" fmla="*/ 10858500 w 10858500"/>
              <a:gd name="connsiteY23" fmla="*/ 3575133 h 6093976"/>
              <a:gd name="connsiteX24" fmla="*/ 10858500 w 10858500"/>
              <a:gd name="connsiteY24" fmla="*/ 4069422 h 6093976"/>
              <a:gd name="connsiteX25" fmla="*/ 10858500 w 10858500"/>
              <a:gd name="connsiteY25" fmla="*/ 4746530 h 6093976"/>
              <a:gd name="connsiteX26" fmla="*/ 10858500 w 10858500"/>
              <a:gd name="connsiteY26" fmla="*/ 6093976 h 6093976"/>
              <a:gd name="connsiteX27" fmla="*/ 10505599 w 10858500"/>
              <a:gd name="connsiteY27" fmla="*/ 6093976 h 6093976"/>
              <a:gd name="connsiteX28" fmla="*/ 9826943 w 10858500"/>
              <a:gd name="connsiteY28" fmla="*/ 6093976 h 6093976"/>
              <a:gd name="connsiteX29" fmla="*/ 9256871 w 10858500"/>
              <a:gd name="connsiteY29" fmla="*/ 6093976 h 6093976"/>
              <a:gd name="connsiteX30" fmla="*/ 8469630 w 10858500"/>
              <a:gd name="connsiteY30" fmla="*/ 6093976 h 6093976"/>
              <a:gd name="connsiteX31" fmla="*/ 7790974 w 10858500"/>
              <a:gd name="connsiteY31" fmla="*/ 6093976 h 6093976"/>
              <a:gd name="connsiteX32" fmla="*/ 7438073 w 10858500"/>
              <a:gd name="connsiteY32" fmla="*/ 6093976 h 6093976"/>
              <a:gd name="connsiteX33" fmla="*/ 7085171 w 10858500"/>
              <a:gd name="connsiteY33" fmla="*/ 6093976 h 6093976"/>
              <a:gd name="connsiteX34" fmla="*/ 6406515 w 10858500"/>
              <a:gd name="connsiteY34" fmla="*/ 6093976 h 6093976"/>
              <a:gd name="connsiteX35" fmla="*/ 5510689 w 10858500"/>
              <a:gd name="connsiteY35" fmla="*/ 6093976 h 6093976"/>
              <a:gd name="connsiteX36" fmla="*/ 5157788 w 10858500"/>
              <a:gd name="connsiteY36" fmla="*/ 6093976 h 6093976"/>
              <a:gd name="connsiteX37" fmla="*/ 4804886 w 10858500"/>
              <a:gd name="connsiteY37" fmla="*/ 6093976 h 6093976"/>
              <a:gd name="connsiteX38" fmla="*/ 4017645 w 10858500"/>
              <a:gd name="connsiteY38" fmla="*/ 6093976 h 6093976"/>
              <a:gd name="connsiteX39" fmla="*/ 3556159 w 10858500"/>
              <a:gd name="connsiteY39" fmla="*/ 6093976 h 6093976"/>
              <a:gd name="connsiteX40" fmla="*/ 3203258 w 10858500"/>
              <a:gd name="connsiteY40" fmla="*/ 6093976 h 6093976"/>
              <a:gd name="connsiteX41" fmla="*/ 2850356 w 10858500"/>
              <a:gd name="connsiteY41" fmla="*/ 6093976 h 6093976"/>
              <a:gd name="connsiteX42" fmla="*/ 2280285 w 10858500"/>
              <a:gd name="connsiteY42" fmla="*/ 6093976 h 6093976"/>
              <a:gd name="connsiteX43" fmla="*/ 1710214 w 10858500"/>
              <a:gd name="connsiteY43" fmla="*/ 6093976 h 6093976"/>
              <a:gd name="connsiteX44" fmla="*/ 1248728 w 10858500"/>
              <a:gd name="connsiteY44" fmla="*/ 6093976 h 6093976"/>
              <a:gd name="connsiteX45" fmla="*/ 895826 w 10858500"/>
              <a:gd name="connsiteY45" fmla="*/ 6093976 h 6093976"/>
              <a:gd name="connsiteX46" fmla="*/ 0 w 10858500"/>
              <a:gd name="connsiteY46" fmla="*/ 6093976 h 6093976"/>
              <a:gd name="connsiteX47" fmla="*/ 0 w 10858500"/>
              <a:gd name="connsiteY47" fmla="*/ 5355928 h 6093976"/>
              <a:gd name="connsiteX48" fmla="*/ 0 w 10858500"/>
              <a:gd name="connsiteY48" fmla="*/ 4617880 h 6093976"/>
              <a:gd name="connsiteX49" fmla="*/ 0 w 10858500"/>
              <a:gd name="connsiteY49" fmla="*/ 4123590 h 6093976"/>
              <a:gd name="connsiteX50" fmla="*/ 0 w 10858500"/>
              <a:gd name="connsiteY50" fmla="*/ 3446482 h 6093976"/>
              <a:gd name="connsiteX51" fmla="*/ 0 w 10858500"/>
              <a:gd name="connsiteY51" fmla="*/ 2830313 h 6093976"/>
              <a:gd name="connsiteX52" fmla="*/ 0 w 10858500"/>
              <a:gd name="connsiteY52" fmla="*/ 2092265 h 6093976"/>
              <a:gd name="connsiteX53" fmla="*/ 0 w 10858500"/>
              <a:gd name="connsiteY53" fmla="*/ 1476096 h 6093976"/>
              <a:gd name="connsiteX54" fmla="*/ 0 w 10858500"/>
              <a:gd name="connsiteY54" fmla="*/ 981807 h 6093976"/>
              <a:gd name="connsiteX55" fmla="*/ 0 w 10858500"/>
              <a:gd name="connsiteY55" fmla="*/ 0 h 60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858500" h="6093976" extrusionOk="0">
                <a:moveTo>
                  <a:pt x="0" y="0"/>
                </a:moveTo>
                <a:cubicBezTo>
                  <a:pt x="315834" y="-37518"/>
                  <a:pt x="459705" y="3578"/>
                  <a:pt x="787241" y="0"/>
                </a:cubicBezTo>
                <a:cubicBezTo>
                  <a:pt x="1114777" y="-3578"/>
                  <a:pt x="1168135" y="-17952"/>
                  <a:pt x="1357313" y="0"/>
                </a:cubicBezTo>
                <a:cubicBezTo>
                  <a:pt x="1546491" y="17952"/>
                  <a:pt x="1618322" y="7755"/>
                  <a:pt x="1818799" y="0"/>
                </a:cubicBezTo>
                <a:cubicBezTo>
                  <a:pt x="2019276" y="-7755"/>
                  <a:pt x="2305928" y="23121"/>
                  <a:pt x="2497455" y="0"/>
                </a:cubicBezTo>
                <a:cubicBezTo>
                  <a:pt x="2688982" y="-23121"/>
                  <a:pt x="3068471" y="17602"/>
                  <a:pt x="3284696" y="0"/>
                </a:cubicBezTo>
                <a:cubicBezTo>
                  <a:pt x="3500921" y="-17602"/>
                  <a:pt x="3524390" y="884"/>
                  <a:pt x="3637597" y="0"/>
                </a:cubicBezTo>
                <a:cubicBezTo>
                  <a:pt x="3750804" y="-884"/>
                  <a:pt x="4000602" y="-9327"/>
                  <a:pt x="4316254" y="0"/>
                </a:cubicBezTo>
                <a:cubicBezTo>
                  <a:pt x="4631906" y="9327"/>
                  <a:pt x="4973592" y="37863"/>
                  <a:pt x="5212080" y="0"/>
                </a:cubicBezTo>
                <a:cubicBezTo>
                  <a:pt x="5450568" y="-37863"/>
                  <a:pt x="5685620" y="-32877"/>
                  <a:pt x="5890736" y="0"/>
                </a:cubicBezTo>
                <a:cubicBezTo>
                  <a:pt x="6095852" y="32877"/>
                  <a:pt x="6323917" y="28177"/>
                  <a:pt x="6677978" y="0"/>
                </a:cubicBezTo>
                <a:cubicBezTo>
                  <a:pt x="7032039" y="-28177"/>
                  <a:pt x="7009078" y="-19629"/>
                  <a:pt x="7248049" y="0"/>
                </a:cubicBezTo>
                <a:cubicBezTo>
                  <a:pt x="7487020" y="19629"/>
                  <a:pt x="7490551" y="-17247"/>
                  <a:pt x="7600950" y="0"/>
                </a:cubicBezTo>
                <a:cubicBezTo>
                  <a:pt x="7711349" y="17247"/>
                  <a:pt x="7967990" y="-12397"/>
                  <a:pt x="8062436" y="0"/>
                </a:cubicBezTo>
                <a:cubicBezTo>
                  <a:pt x="8156882" y="12397"/>
                  <a:pt x="8375215" y="716"/>
                  <a:pt x="8523923" y="0"/>
                </a:cubicBezTo>
                <a:cubicBezTo>
                  <a:pt x="8672631" y="-716"/>
                  <a:pt x="9157802" y="-12221"/>
                  <a:pt x="9419749" y="0"/>
                </a:cubicBezTo>
                <a:cubicBezTo>
                  <a:pt x="9681696" y="12221"/>
                  <a:pt x="9852089" y="18213"/>
                  <a:pt x="10098405" y="0"/>
                </a:cubicBezTo>
                <a:cubicBezTo>
                  <a:pt x="10344721" y="-18213"/>
                  <a:pt x="10696039" y="31699"/>
                  <a:pt x="10858500" y="0"/>
                </a:cubicBezTo>
                <a:cubicBezTo>
                  <a:pt x="10856744" y="350617"/>
                  <a:pt x="10855302" y="422225"/>
                  <a:pt x="10858500" y="738048"/>
                </a:cubicBezTo>
                <a:cubicBezTo>
                  <a:pt x="10861698" y="1053871"/>
                  <a:pt x="10864233" y="1059242"/>
                  <a:pt x="10858500" y="1293277"/>
                </a:cubicBezTo>
                <a:cubicBezTo>
                  <a:pt x="10852767" y="1527312"/>
                  <a:pt x="10832726" y="1679845"/>
                  <a:pt x="10858500" y="1848506"/>
                </a:cubicBezTo>
                <a:cubicBezTo>
                  <a:pt x="10884274" y="2017167"/>
                  <a:pt x="10836002" y="2236737"/>
                  <a:pt x="10858500" y="2586554"/>
                </a:cubicBezTo>
                <a:cubicBezTo>
                  <a:pt x="10880998" y="2936371"/>
                  <a:pt x="10839209" y="2934976"/>
                  <a:pt x="10858500" y="3080843"/>
                </a:cubicBezTo>
                <a:cubicBezTo>
                  <a:pt x="10877791" y="3226710"/>
                  <a:pt x="10847350" y="3454773"/>
                  <a:pt x="10858500" y="3575133"/>
                </a:cubicBezTo>
                <a:cubicBezTo>
                  <a:pt x="10869651" y="3695493"/>
                  <a:pt x="10855205" y="3838001"/>
                  <a:pt x="10858500" y="4069422"/>
                </a:cubicBezTo>
                <a:cubicBezTo>
                  <a:pt x="10861795" y="4300843"/>
                  <a:pt x="10824938" y="4541107"/>
                  <a:pt x="10858500" y="4746530"/>
                </a:cubicBezTo>
                <a:cubicBezTo>
                  <a:pt x="10892062" y="4951953"/>
                  <a:pt x="10918877" y="5466751"/>
                  <a:pt x="10858500" y="6093976"/>
                </a:cubicBezTo>
                <a:cubicBezTo>
                  <a:pt x="10711952" y="6085256"/>
                  <a:pt x="10583768" y="6093119"/>
                  <a:pt x="10505599" y="6093976"/>
                </a:cubicBezTo>
                <a:cubicBezTo>
                  <a:pt x="10427430" y="6094833"/>
                  <a:pt x="10151623" y="6106740"/>
                  <a:pt x="9826943" y="6093976"/>
                </a:cubicBezTo>
                <a:cubicBezTo>
                  <a:pt x="9502263" y="6081212"/>
                  <a:pt x="9443006" y="6074295"/>
                  <a:pt x="9256871" y="6093976"/>
                </a:cubicBezTo>
                <a:cubicBezTo>
                  <a:pt x="9070736" y="6113657"/>
                  <a:pt x="8655471" y="6075322"/>
                  <a:pt x="8469630" y="6093976"/>
                </a:cubicBezTo>
                <a:cubicBezTo>
                  <a:pt x="8283789" y="6112630"/>
                  <a:pt x="7964749" y="6094105"/>
                  <a:pt x="7790974" y="6093976"/>
                </a:cubicBezTo>
                <a:cubicBezTo>
                  <a:pt x="7617199" y="6093847"/>
                  <a:pt x="7608972" y="6092801"/>
                  <a:pt x="7438073" y="6093976"/>
                </a:cubicBezTo>
                <a:cubicBezTo>
                  <a:pt x="7267174" y="6095151"/>
                  <a:pt x="7191325" y="6095717"/>
                  <a:pt x="7085171" y="6093976"/>
                </a:cubicBezTo>
                <a:cubicBezTo>
                  <a:pt x="6979017" y="6092235"/>
                  <a:pt x="6575611" y="6104375"/>
                  <a:pt x="6406515" y="6093976"/>
                </a:cubicBezTo>
                <a:cubicBezTo>
                  <a:pt x="6237419" y="6083577"/>
                  <a:pt x="5765006" y="6073507"/>
                  <a:pt x="5510689" y="6093976"/>
                </a:cubicBezTo>
                <a:cubicBezTo>
                  <a:pt x="5256372" y="6114445"/>
                  <a:pt x="5243742" y="6084980"/>
                  <a:pt x="5157788" y="6093976"/>
                </a:cubicBezTo>
                <a:cubicBezTo>
                  <a:pt x="5071834" y="6102972"/>
                  <a:pt x="4959186" y="6103960"/>
                  <a:pt x="4804886" y="6093976"/>
                </a:cubicBezTo>
                <a:cubicBezTo>
                  <a:pt x="4650586" y="6083992"/>
                  <a:pt x="4316539" y="6069708"/>
                  <a:pt x="4017645" y="6093976"/>
                </a:cubicBezTo>
                <a:cubicBezTo>
                  <a:pt x="3718751" y="6118244"/>
                  <a:pt x="3702796" y="6087487"/>
                  <a:pt x="3556159" y="6093976"/>
                </a:cubicBezTo>
                <a:cubicBezTo>
                  <a:pt x="3409522" y="6100465"/>
                  <a:pt x="3305608" y="6093830"/>
                  <a:pt x="3203258" y="6093976"/>
                </a:cubicBezTo>
                <a:cubicBezTo>
                  <a:pt x="3100908" y="6094122"/>
                  <a:pt x="2996521" y="6098375"/>
                  <a:pt x="2850356" y="6093976"/>
                </a:cubicBezTo>
                <a:cubicBezTo>
                  <a:pt x="2704191" y="6089577"/>
                  <a:pt x="2530409" y="6095766"/>
                  <a:pt x="2280285" y="6093976"/>
                </a:cubicBezTo>
                <a:cubicBezTo>
                  <a:pt x="2030161" y="6092186"/>
                  <a:pt x="1864331" y="6115641"/>
                  <a:pt x="1710214" y="6093976"/>
                </a:cubicBezTo>
                <a:cubicBezTo>
                  <a:pt x="1556097" y="6072311"/>
                  <a:pt x="1345995" y="6113854"/>
                  <a:pt x="1248728" y="6093976"/>
                </a:cubicBezTo>
                <a:cubicBezTo>
                  <a:pt x="1151461" y="6074098"/>
                  <a:pt x="1063907" y="6099613"/>
                  <a:pt x="895826" y="6093976"/>
                </a:cubicBezTo>
                <a:cubicBezTo>
                  <a:pt x="727745" y="6088339"/>
                  <a:pt x="221501" y="6094196"/>
                  <a:pt x="0" y="6093976"/>
                </a:cubicBezTo>
                <a:cubicBezTo>
                  <a:pt x="-16354" y="5802627"/>
                  <a:pt x="-23656" y="5685501"/>
                  <a:pt x="0" y="5355928"/>
                </a:cubicBezTo>
                <a:cubicBezTo>
                  <a:pt x="23656" y="5026355"/>
                  <a:pt x="36780" y="4848880"/>
                  <a:pt x="0" y="4617880"/>
                </a:cubicBezTo>
                <a:cubicBezTo>
                  <a:pt x="-36780" y="4386880"/>
                  <a:pt x="-14745" y="4302334"/>
                  <a:pt x="0" y="4123590"/>
                </a:cubicBezTo>
                <a:cubicBezTo>
                  <a:pt x="14745" y="3944846"/>
                  <a:pt x="26110" y="3678187"/>
                  <a:pt x="0" y="3446482"/>
                </a:cubicBezTo>
                <a:cubicBezTo>
                  <a:pt x="-26110" y="3214777"/>
                  <a:pt x="7031" y="3084200"/>
                  <a:pt x="0" y="2830313"/>
                </a:cubicBezTo>
                <a:cubicBezTo>
                  <a:pt x="-7031" y="2576426"/>
                  <a:pt x="-28380" y="2451477"/>
                  <a:pt x="0" y="2092265"/>
                </a:cubicBezTo>
                <a:cubicBezTo>
                  <a:pt x="28380" y="1733053"/>
                  <a:pt x="-2595" y="1644144"/>
                  <a:pt x="0" y="1476096"/>
                </a:cubicBezTo>
                <a:cubicBezTo>
                  <a:pt x="2595" y="1308048"/>
                  <a:pt x="24132" y="1121008"/>
                  <a:pt x="0" y="981807"/>
                </a:cubicBezTo>
                <a:cubicBezTo>
                  <a:pt x="-24132" y="842606"/>
                  <a:pt x="25685" y="248041"/>
                  <a:pt x="0" y="0"/>
                </a:cubicBezTo>
                <a:close/>
              </a:path>
            </a:pathLst>
          </a:custGeom>
          <a:noFill/>
          <a:ln w="28575">
            <a:solidFill>
              <a:srgbClr val="FFC000"/>
            </a:solidFill>
            <a:extLst>
              <a:ext uri="{C807C97D-BFC1-408E-A445-0C87EB9F89A2}">
                <ask:lineSketchStyleProps xmlns:ask="http://schemas.microsoft.com/office/drawing/2018/sketchyshapes" sd="4137260802">
                  <a:prstGeom prst="rect">
                    <a:avLst/>
                  </a:prstGeom>
                  <ask:type>
                    <ask:lineSketchFreehand/>
                  </ask:type>
                </ask:lineSketchStyleProps>
              </a:ext>
            </a:extLst>
          </a:ln>
        </p:spPr>
        <p:txBody>
          <a:bodyPr wrap="square">
            <a:spAutoFit/>
          </a:bodyPr>
          <a:lstStyle/>
          <a:p>
            <a:pPr algn="ctr"/>
            <a:r>
              <a:rPr lang="en-US" sz="2600" b="1" dirty="0">
                <a:solidFill>
                  <a:srgbClr val="FF0000"/>
                </a:solidFill>
                <a:effectLst/>
                <a:latin typeface="Times New Roman" panose="02020603050405020304" pitchFamily="18" charset="0"/>
                <a:ea typeface="Calibri" panose="020F0502020204030204" pitchFamily="34" charset="0"/>
              </a:rPr>
              <a:t>ĐOẠN VĂN THAM KHẢO</a:t>
            </a:r>
            <a:endParaRPr lang="en-US" sz="2600" dirty="0">
              <a:effectLst/>
              <a:latin typeface="Times New Roman" panose="02020603050405020304" pitchFamily="18" charset="0"/>
              <a:ea typeface="Calibri" panose="020F0502020204030204" pitchFamily="34" charset="0"/>
            </a:endParaRPr>
          </a:p>
          <a:p>
            <a:pPr algn="just"/>
            <a:r>
              <a:rPr lang="vi-VN" sz="2600" b="1" dirty="0">
                <a:solidFill>
                  <a:srgbClr val="0033CC"/>
                </a:solidFill>
                <a:effectLst/>
                <a:latin typeface="Times New Roman" panose="02020603050405020304" pitchFamily="18" charset="0"/>
                <a:ea typeface="Calibri" panose="020F0502020204030204" pitchFamily="34" charset="0"/>
              </a:rPr>
              <a:t>a. Đề bài:</a:t>
            </a:r>
            <a:r>
              <a:rPr lang="vi-VN" sz="2600" dirty="0">
                <a:solidFill>
                  <a:srgbClr val="000000"/>
                </a:solidFill>
                <a:effectLst/>
                <a:latin typeface="Times New Roman" panose="02020603050405020304" pitchFamily="18" charset="0"/>
                <a:ea typeface="Calibri" panose="020F0502020204030204" pitchFamily="34" charset="0"/>
              </a:rPr>
              <a:t> </a:t>
            </a:r>
            <a:r>
              <a:rPr lang="en-US" sz="2600" dirty="0">
                <a:solidFill>
                  <a:srgbClr val="000000"/>
                </a:solidFill>
                <a:effectLst/>
                <a:latin typeface="Times New Roman" panose="02020603050405020304" pitchFamily="18" charset="0"/>
                <a:ea typeface="Calibri" panose="020F0502020204030204" pitchFamily="34" charset="0"/>
              </a:rPr>
              <a:t>V</a:t>
            </a:r>
            <a:r>
              <a:rPr lang="vi-VN" sz="2600" dirty="0">
                <a:solidFill>
                  <a:srgbClr val="000000"/>
                </a:solidFill>
                <a:effectLst/>
                <a:latin typeface="Times New Roman" panose="02020603050405020304" pitchFamily="18" charset="0"/>
                <a:ea typeface="Calibri" panose="020F0502020204030204" pitchFamily="34" charset="0"/>
              </a:rPr>
              <a:t>iết một đoạn văn (khoảng 5 - 7 dòng) trình bày suy nghĩ </a:t>
            </a:r>
            <a:r>
              <a:rPr lang="en-US" sz="2600" dirty="0" err="1">
                <a:solidFill>
                  <a:srgbClr val="000000"/>
                </a:solidFill>
                <a:effectLst/>
                <a:latin typeface="Times New Roman" panose="02020603050405020304" pitchFamily="18" charset="0"/>
                <a:ea typeface="Calibri" panose="020F0502020204030204" pitchFamily="34" charset="0"/>
              </a:rPr>
              <a:t>về</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bản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nghị</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luận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học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Thiên</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nhiên</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và</a:t>
            </a:r>
            <a:r>
              <a:rPr lang="en-US" sz="2600" dirty="0">
                <a:solidFill>
                  <a:srgbClr val="0033CC"/>
                </a:solidFill>
                <a:effectLst/>
                <a:latin typeface="Times New Roman" panose="02020603050405020304" pitchFamily="18" charset="0"/>
                <a:ea typeface="Calibri" panose="020F0502020204030204" pitchFamily="34" charset="0"/>
              </a:rPr>
              <a:t> con </a:t>
            </a:r>
            <a:r>
              <a:rPr lang="en-US" sz="2600" dirty="0" err="1">
                <a:solidFill>
                  <a:srgbClr val="0033CC"/>
                </a:solidFill>
                <a:effectLst/>
                <a:latin typeface="Times New Roman" panose="02020603050405020304" pitchFamily="18" charset="0"/>
                <a:ea typeface="Calibri" panose="020F0502020204030204" pitchFamily="34" charset="0"/>
              </a:rPr>
              <a:t>người</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trong</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truyện</a:t>
            </a:r>
            <a:r>
              <a:rPr lang="en-US" sz="2600" dirty="0">
                <a:solidFill>
                  <a:srgbClr val="0033CC"/>
                </a:solidFill>
                <a:effectLst/>
                <a:latin typeface="Times New Roman" panose="02020603050405020304" pitchFamily="18" charset="0"/>
                <a:ea typeface="Calibri" panose="020F0502020204030204" pitchFamily="34" charset="0"/>
              </a:rPr>
              <a:t> </a:t>
            </a:r>
            <a:r>
              <a:rPr lang="en-US" sz="2600" i="1" dirty="0" err="1">
                <a:solidFill>
                  <a:srgbClr val="0033CC"/>
                </a:solidFill>
                <a:effectLst/>
                <a:latin typeface="Times New Roman" panose="02020603050405020304" pitchFamily="18" charset="0"/>
                <a:ea typeface="Calibri" panose="020F0502020204030204" pitchFamily="34" charset="0"/>
              </a:rPr>
              <a:t>Đất</a:t>
            </a:r>
            <a:r>
              <a:rPr lang="en-US" sz="2600" i="1" dirty="0">
                <a:solidFill>
                  <a:srgbClr val="0033CC"/>
                </a:solidFill>
                <a:effectLst/>
                <a:latin typeface="Times New Roman" panose="02020603050405020304" pitchFamily="18" charset="0"/>
                <a:ea typeface="Calibri" panose="020F0502020204030204" pitchFamily="34" charset="0"/>
              </a:rPr>
              <a:t> </a:t>
            </a:r>
            <a:r>
              <a:rPr lang="en-US" sz="2600" i="1" dirty="0" err="1">
                <a:solidFill>
                  <a:srgbClr val="0033CC"/>
                </a:solidFill>
                <a:effectLst/>
                <a:latin typeface="Times New Roman" panose="02020603050405020304" pitchFamily="18" charset="0"/>
                <a:ea typeface="Calibri" panose="020F0502020204030204" pitchFamily="34" charset="0"/>
              </a:rPr>
              <a:t>rừng</a:t>
            </a:r>
            <a:r>
              <a:rPr lang="en-US" sz="2600" i="1" dirty="0">
                <a:solidFill>
                  <a:srgbClr val="0033CC"/>
                </a:solidFill>
                <a:effectLst/>
                <a:latin typeface="Times New Roman" panose="02020603050405020304" pitchFamily="18" charset="0"/>
                <a:ea typeface="Calibri" panose="020F0502020204030204" pitchFamily="34" charset="0"/>
              </a:rPr>
              <a:t> </a:t>
            </a:r>
            <a:r>
              <a:rPr lang="en-US" sz="2600" i="1" dirty="0" err="1">
                <a:solidFill>
                  <a:srgbClr val="0033CC"/>
                </a:solidFill>
                <a:effectLst/>
                <a:latin typeface="Times New Roman" panose="02020603050405020304" pitchFamily="18" charset="0"/>
                <a:ea typeface="Calibri" panose="020F0502020204030204" pitchFamily="34" charset="0"/>
              </a:rPr>
              <a:t>phương</a:t>
            </a:r>
            <a:r>
              <a:rPr lang="en-US" sz="2600" i="1" dirty="0">
                <a:solidFill>
                  <a:srgbClr val="0033CC"/>
                </a:solidFill>
                <a:effectLst/>
                <a:latin typeface="Times New Roman" panose="02020603050405020304" pitchFamily="18" charset="0"/>
                <a:ea typeface="Calibri" panose="020F0502020204030204" pitchFamily="34" charset="0"/>
              </a:rPr>
              <a:t> Nam</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Bùi</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Hồng</a:t>
            </a:r>
            <a:r>
              <a:rPr lang="en-US" sz="2600" dirty="0">
                <a:solidFill>
                  <a:srgbClr val="0033CC"/>
                </a:solidFill>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Calibri" panose="020F0502020204030204" pitchFamily="34" charset="0"/>
              </a:rPr>
              <a:t>trong đó có sử dụng ít nhất một vị ngữ và một chủ ngữ được mở rộng bằm cụm chủ vị.</a:t>
            </a:r>
            <a:endParaRPr lang="en-US" sz="2600" dirty="0">
              <a:effectLst/>
              <a:latin typeface="Times New Roman" panose="02020603050405020304" pitchFamily="18" charset="0"/>
              <a:ea typeface="Calibri" panose="020F0502020204030204" pitchFamily="34" charset="0"/>
            </a:endParaRPr>
          </a:p>
          <a:p>
            <a:pPr algn="just"/>
            <a:r>
              <a:rPr lang="en-US" sz="2600" b="1"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bản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nghị</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luận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i="1" dirty="0">
                <a:solidFill>
                  <a:srgbClr val="000000"/>
                </a:solidFill>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Calibri" panose="020F0502020204030204" pitchFamily="34" charset="0"/>
              </a:rPr>
              <a:t>Bùi Hồng </a:t>
            </a:r>
            <a:r>
              <a:rPr lang="en-US" sz="2600" dirty="0" err="1">
                <a:solidFill>
                  <a:srgbClr val="000000"/>
                </a:solidFill>
                <a:effectLst/>
                <a:latin typeface="Times New Roman" panose="02020603050405020304" pitchFamily="18" charset="0"/>
                <a:ea typeface="Calibri" panose="020F0502020204030204" pitchFamily="34" charset="0"/>
              </a:rPr>
              <a:t>với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những</a:t>
            </a:r>
            <a:r>
              <a:rPr lang="en-US" sz="2600" dirty="0">
                <a:solidFill>
                  <a:srgbClr val="000000"/>
                </a:solidFill>
                <a:effectLst/>
                <a:latin typeface="Times New Roman" panose="02020603050405020304" pitchFamily="18" charset="0"/>
                <a:ea typeface="Calibri" panose="020F0502020204030204" pitchFamily="34" charset="0"/>
              </a:rPr>
              <a:t> ý </a:t>
            </a:r>
            <a:r>
              <a:rPr lang="en-US" sz="2600" dirty="0" err="1">
                <a:solidFill>
                  <a:srgbClr val="000000"/>
                </a:solidFill>
                <a:effectLst/>
                <a:latin typeface="Times New Roman" panose="02020603050405020304" pitchFamily="18" charset="0"/>
                <a:ea typeface="Calibri" panose="020F0502020204030204" pitchFamily="34" charset="0"/>
              </a:rPr>
              <a:t>kiến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xác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cùng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những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lí</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lẽ</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rõ</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ràng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dẫn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chứng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xác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thực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làm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bật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được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vẻ</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đẹp</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thiên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nhiên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a:t>
            </a:r>
            <a:r>
              <a:rPr lang="en-US" sz="2600" dirty="0">
                <a:solidFill>
                  <a:srgbClr val="000000"/>
                </a:solidFill>
                <a:effectLst/>
                <a:latin typeface="Times New Roman" panose="02020603050405020304" pitchFamily="18" charset="0"/>
                <a:ea typeface="Calibri" panose="020F0502020204030204" pitchFamily="34" charset="0"/>
              </a:rPr>
              <a:t> con </a:t>
            </a:r>
            <a:r>
              <a:rPr lang="en-US" sz="2600" dirty="0" err="1">
                <a:solidFill>
                  <a:srgbClr val="000000"/>
                </a:solidFill>
                <a:effectLst/>
                <a:latin typeface="Times New Roman" panose="02020603050405020304" pitchFamily="18" charset="0"/>
                <a:ea typeface="Calibri" panose="020F0502020204030204" pitchFamily="34" charset="0"/>
              </a:rPr>
              <a:t>người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trong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i="1" dirty="0" err="1">
                <a:solidFill>
                  <a:srgbClr val="000000"/>
                </a:solidFill>
                <a:effectLst/>
                <a:latin typeface="Times New Roman" panose="02020603050405020304" pitchFamily="18" charset="0"/>
                <a:ea typeface="Calibri" panose="020F0502020204030204" pitchFamily="34" charset="0"/>
              </a:rPr>
              <a:t>Đất</a:t>
            </a:r>
            <a:r>
              <a:rPr lang="en-US" sz="2600" i="1" dirty="0">
                <a:solidFill>
                  <a:srgbClr val="000000"/>
                </a:solidFill>
                <a:effectLst/>
                <a:latin typeface="Times New Roman" panose="02020603050405020304" pitchFamily="18" charset="0"/>
                <a:ea typeface="Calibri" panose="020F0502020204030204" pitchFamily="34" charset="0"/>
              </a:rPr>
              <a:t> </a:t>
            </a:r>
            <a:r>
              <a:rPr lang="en-US" sz="2600" i="1" dirty="0" err="1">
                <a:solidFill>
                  <a:srgbClr val="000000"/>
                </a:solidFill>
                <a:effectLst/>
                <a:latin typeface="Times New Roman" panose="02020603050405020304" pitchFamily="18" charset="0"/>
                <a:ea typeface="Calibri" panose="020F0502020204030204" pitchFamily="34" charset="0"/>
              </a:rPr>
              <a:t>rừng</a:t>
            </a:r>
            <a:r>
              <a:rPr lang="en-US" sz="2600" i="1" dirty="0">
                <a:solidFill>
                  <a:srgbClr val="000000"/>
                </a:solidFill>
                <a:effectLst/>
                <a:latin typeface="Times New Roman" panose="02020603050405020304" pitchFamily="18" charset="0"/>
                <a:ea typeface="Calibri" panose="020F0502020204030204" pitchFamily="34" charset="0"/>
              </a:rPr>
              <a:t> </a:t>
            </a:r>
            <a:r>
              <a:rPr lang="en-US" sz="2600" i="1" dirty="0" err="1">
                <a:solidFill>
                  <a:srgbClr val="000000"/>
                </a:solidFill>
                <a:effectLst/>
                <a:latin typeface="Times New Roman" panose="02020603050405020304" pitchFamily="18" charset="0"/>
                <a:ea typeface="Calibri" panose="020F0502020204030204" pitchFamily="34" charset="0"/>
              </a:rPr>
              <a:t>Phương</a:t>
            </a:r>
            <a:r>
              <a:rPr lang="en-US" sz="2600" i="1" dirty="0">
                <a:solidFill>
                  <a:srgbClr val="000000"/>
                </a:solidFill>
                <a:effectLst/>
                <a:latin typeface="Times New Roman" panose="02020603050405020304" pitchFamily="18" charset="0"/>
                <a:ea typeface="Calibri" panose="020F0502020204030204" pitchFamily="34" charset="0"/>
              </a:rPr>
              <a:t> Nam”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Đoàn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Giỏi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Tác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sau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nêu</a:t>
            </a:r>
            <a:r>
              <a:rPr lang="en-US" sz="2600" dirty="0">
                <a:solidFill>
                  <a:srgbClr val="000000"/>
                </a:solidFill>
                <a:effectLst/>
                <a:latin typeface="Times New Roman" panose="02020603050405020304" pitchFamily="18" charset="0"/>
                <a:ea typeface="Calibri" panose="020F0502020204030204" pitchFamily="34" charset="0"/>
              </a:rPr>
              <a:t> ý </a:t>
            </a:r>
            <a:r>
              <a:rPr lang="en-US" sz="2600" dirty="0" err="1">
                <a:solidFill>
                  <a:srgbClr val="000000"/>
                </a:solidFill>
                <a:effectLst/>
                <a:latin typeface="Times New Roman" panose="02020603050405020304" pitchFamily="18" charset="0"/>
                <a:ea typeface="Calibri" panose="020F0502020204030204" pitchFamily="34" charset="0"/>
              </a:rPr>
              <a:t>kiến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đưa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lí</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lẽ</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dẫn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chứng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làm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tỏ</a:t>
            </a:r>
            <a:r>
              <a:rPr lang="en-US" sz="2600" dirty="0">
                <a:solidFill>
                  <a:srgbClr val="000000"/>
                </a:solidFill>
                <a:effectLst/>
                <a:latin typeface="Times New Roman" panose="02020603050405020304" pitchFamily="18" charset="0"/>
                <a:ea typeface="Calibri" panose="020F0502020204030204" pitchFamily="34" charset="0"/>
              </a:rPr>
              <a:t> ý </a:t>
            </a:r>
            <a:r>
              <a:rPr lang="en-US" sz="2600" dirty="0" err="1">
                <a:solidFill>
                  <a:srgbClr val="000000"/>
                </a:solidFill>
                <a:effectLst/>
                <a:latin typeface="Times New Roman" panose="02020603050405020304" pitchFamily="18" charset="0"/>
                <a:ea typeface="Calibri" panose="020F0502020204030204" pitchFamily="34" charset="0"/>
              </a:rPr>
              <a:t>kiến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rồi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đánh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giá</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khái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quát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đề</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đã</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tạo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nên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lối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lập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luận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chặt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chẽ</a:t>
            </a:r>
            <a:r>
              <a:rPr lang="vi-VN" sz="2600" dirty="0">
                <a:solidFill>
                  <a:srgbClr val="000000"/>
                </a:solidFill>
                <a:effectLst/>
                <a:latin typeface="Times New Roman" panose="02020603050405020304" pitchFamily="18" charset="0"/>
                <a:ea typeface="Calibri" panose="020F0502020204030204" pitchFamily="34" charset="0"/>
              </a:rPr>
              <a:t> làm bật được mục đích chính của bài nghị luận</a:t>
            </a:r>
            <a:r>
              <a:rPr lang="en-US" sz="2600" dirty="0">
                <a:solidFill>
                  <a:srgbClr val="000000"/>
                </a:solidFill>
                <a:effectLst/>
                <a:latin typeface="Times New Roman" panose="02020603050405020304" pitchFamily="18" charset="0"/>
                <a:ea typeface="Calibri" panose="020F0502020204030204" pitchFamily="34" charset="0"/>
              </a:rPr>
              <a:t>. Qua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bản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tác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đã</a:t>
            </a:r>
            <a:r>
              <a:rPr lang="vi-VN" sz="2600" dirty="0">
                <a:solidFill>
                  <a:srgbClr val="000000"/>
                </a:solidFill>
                <a:effectLst/>
                <a:latin typeface="Times New Roman" panose="02020603050405020304" pitchFamily="18" charset="0"/>
                <a:ea typeface="Calibri" panose="020F0502020204030204" pitchFamily="34" charset="0"/>
              </a:rPr>
              <a:t> cho bạn đọc thấy</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rõ</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hơn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đặc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sắc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nội</a:t>
            </a:r>
            <a:r>
              <a:rPr lang="en-US" sz="2600" dirty="0">
                <a:solidFill>
                  <a:srgbClr val="000000"/>
                </a:solidFill>
                <a:effectLst/>
                <a:latin typeface="Times New Roman" panose="02020603050405020304" pitchFamily="18" charset="0"/>
                <a:ea typeface="Calibri" panose="020F0502020204030204" pitchFamily="34" charset="0"/>
              </a:rPr>
              <a:t> dung, </a:t>
            </a:r>
            <a:r>
              <a:rPr lang="en-US" sz="2600" dirty="0" err="1">
                <a:solidFill>
                  <a:srgbClr val="000000"/>
                </a:solidFill>
                <a:effectLst/>
                <a:latin typeface="Times New Roman" panose="02020603050405020304" pitchFamily="18" charset="0"/>
                <a:ea typeface="Calibri" panose="020F0502020204030204" pitchFamily="34" charset="0"/>
              </a:rPr>
              <a:t>nghệ</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thuật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vi-VN" sz="2600" dirty="0">
                <a:solidFill>
                  <a:srgbClr val="000000"/>
                </a:solidFill>
                <a:effectLst/>
                <a:latin typeface="Times New Roman" panose="02020603050405020304" pitchFamily="18" charset="0"/>
                <a:ea typeface="Calibri" panose="020F0502020204030204" pitchFamily="34" charset="0"/>
              </a:rPr>
              <a:t> truyện </a:t>
            </a:r>
            <a:r>
              <a:rPr lang="en-US" sz="2600" dirty="0">
                <a:solidFill>
                  <a:srgbClr val="000000"/>
                </a:solidFill>
                <a:effectLst/>
                <a:latin typeface="Times New Roman" panose="02020603050405020304" pitchFamily="18" charset="0"/>
                <a:ea typeface="Calibri" panose="020F0502020204030204" pitchFamily="34" charset="0"/>
              </a:rPr>
              <a:t>“</a:t>
            </a:r>
            <a:r>
              <a:rPr lang="vi-VN" sz="2600" i="1" dirty="0">
                <a:solidFill>
                  <a:srgbClr val="000000"/>
                </a:solidFill>
                <a:effectLst/>
                <a:latin typeface="Times New Roman" panose="02020603050405020304" pitchFamily="18" charset="0"/>
                <a:ea typeface="Calibri" panose="020F0502020204030204" pitchFamily="34" charset="0"/>
              </a:rPr>
              <a:t>Đất rừng phương Nam</a:t>
            </a:r>
            <a:r>
              <a:rPr lang="en-US" sz="2600" i="1"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Đoàn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Giỏi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cùng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đặc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sắc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trong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nghệ</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thuật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nghị</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luận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i="1"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Từ</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bài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viết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Bùi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bạn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đọc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thêm</a:t>
            </a:r>
            <a:r>
              <a:rPr lang="en-US" sz="2600" dirty="0">
                <a:solidFill>
                  <a:srgbClr val="000000"/>
                </a:solidFill>
                <a:effectLst/>
                <a:latin typeface="Times New Roman" panose="02020603050405020304" pitchFamily="18" charset="0"/>
                <a:ea typeface="Calibri" panose="020F0502020204030204" pitchFamily="34" charset="0"/>
              </a:rPr>
              <a:t> </a:t>
            </a:r>
            <a:r>
              <a:rPr lang="vi-VN" sz="2600" b="1" dirty="0">
                <a:solidFill>
                  <a:srgbClr val="000000"/>
                </a:solidFill>
                <a:effectLst/>
                <a:latin typeface="Times New Roman" panose="02020603050405020304" pitchFamily="18" charset="0"/>
                <a:ea typeface="Calibri" panose="020F0502020204030204" pitchFamily="34" charset="0"/>
              </a:rPr>
              <a:t>kiến thức về con người và cuộc sống xung quanh, </a:t>
            </a:r>
            <a:r>
              <a:rPr lang="vi-VN" sz="2600" dirty="0">
                <a:solidFill>
                  <a:srgbClr val="000000"/>
                </a:solidFill>
                <a:effectLst/>
                <a:latin typeface="Times New Roman" panose="02020603050405020304" pitchFamily="18" charset="0"/>
                <a:ea typeface="Calibri" panose="020F0502020204030204" pitchFamily="34" charset="0"/>
              </a:rPr>
              <a:t>hiểu </a:t>
            </a:r>
            <a:r>
              <a:rPr lang="en-US" sz="2600" dirty="0" err="1">
                <a:solidFill>
                  <a:srgbClr val="000000"/>
                </a:solidFill>
                <a:effectLst/>
                <a:latin typeface="Times New Roman" panose="02020603050405020304" pitchFamily="18" charset="0"/>
                <a:ea typeface="Calibri" panose="020F0502020204030204" pitchFamily="34" charset="0"/>
              </a:rPr>
              <a:t>được</a:t>
            </a:r>
            <a:r>
              <a:rPr lang="en-US" sz="2600" dirty="0">
                <a:solidFill>
                  <a:srgbClr val="000000"/>
                </a:solidFill>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Calibri" panose="020F0502020204030204" pitchFamily="34" charset="0"/>
              </a:rPr>
              <a:t>văn học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vai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trò</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khơi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mở</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kiến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thức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hiểu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biết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cho</a:t>
            </a:r>
            <a:r>
              <a:rPr lang="en-US" sz="2600" dirty="0">
                <a:solidFill>
                  <a:srgbClr val="000000"/>
                </a:solidFill>
                <a:effectLst/>
                <a:latin typeface="Times New Roman" panose="02020603050405020304" pitchFamily="18" charset="0"/>
                <a:ea typeface="Calibri" panose="020F0502020204030204" pitchFamily="34" charset="0"/>
              </a:rPr>
              <a:t> con </a:t>
            </a:r>
            <a:r>
              <a:rPr lang="en-US" sz="2600" dirty="0" err="1">
                <a:solidFill>
                  <a:srgbClr val="000000"/>
                </a:solidFill>
                <a:effectLst/>
                <a:latin typeface="Times New Roman" panose="02020603050405020304" pitchFamily="18" charset="0"/>
                <a:ea typeface="Calibri" panose="020F0502020204030204" pitchFamily="34" charset="0"/>
              </a:rPr>
              <a:t>người</a:t>
            </a:r>
            <a:r>
              <a:rPr lang="en-US" sz="2600" dirty="0">
                <a:solidFill>
                  <a:srgbClr val="000000"/>
                </a:solidFill>
                <a:effectLst/>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92936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1072B3-A4E9-4D82-B4DC-22F58D8D0CCA}"/>
              </a:ext>
            </a:extLst>
          </p:cNvPr>
          <p:cNvSpPr txBox="1"/>
          <p:nvPr/>
        </p:nvSpPr>
        <p:spPr>
          <a:xfrm>
            <a:off x="660400" y="582067"/>
            <a:ext cx="10858500" cy="5693866"/>
          </a:xfrm>
          <a:custGeom>
            <a:avLst/>
            <a:gdLst>
              <a:gd name="connsiteX0" fmla="*/ 0 w 10858500"/>
              <a:gd name="connsiteY0" fmla="*/ 0 h 5693866"/>
              <a:gd name="connsiteX1" fmla="*/ 10858500 w 10858500"/>
              <a:gd name="connsiteY1" fmla="*/ 0 h 5693866"/>
              <a:gd name="connsiteX2" fmla="*/ 10858500 w 10858500"/>
              <a:gd name="connsiteY2" fmla="*/ 5693866 h 5693866"/>
              <a:gd name="connsiteX3" fmla="*/ 0 w 10858500"/>
              <a:gd name="connsiteY3" fmla="*/ 5693866 h 5693866"/>
              <a:gd name="connsiteX4" fmla="*/ 0 w 10858500"/>
              <a:gd name="connsiteY4" fmla="*/ 0 h 569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0" h="5693866" extrusionOk="0">
                <a:moveTo>
                  <a:pt x="0" y="0"/>
                </a:moveTo>
                <a:cubicBezTo>
                  <a:pt x="1544339" y="-5264"/>
                  <a:pt x="6252088" y="84467"/>
                  <a:pt x="10858500" y="0"/>
                </a:cubicBezTo>
                <a:cubicBezTo>
                  <a:pt x="10730327" y="591840"/>
                  <a:pt x="10987650" y="4137314"/>
                  <a:pt x="10858500" y="5693866"/>
                </a:cubicBezTo>
                <a:cubicBezTo>
                  <a:pt x="6517713" y="5800186"/>
                  <a:pt x="3290768" y="5686217"/>
                  <a:pt x="0" y="5693866"/>
                </a:cubicBezTo>
                <a:cubicBezTo>
                  <a:pt x="160128" y="4282764"/>
                  <a:pt x="25049" y="2776662"/>
                  <a:pt x="0" y="0"/>
                </a:cubicBezTo>
                <a:close/>
              </a:path>
            </a:pathLst>
          </a:custGeom>
          <a:noFill/>
          <a:ln w="28575">
            <a:solidFill>
              <a:srgbClr val="FFC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pPr algn="just"/>
            <a:r>
              <a:rPr lang="en-US" sz="2800" b="1" dirty="0">
                <a:solidFill>
                  <a:srgbClr val="0033CC"/>
                </a:solidFill>
                <a:effectLst/>
                <a:latin typeface="Times New Roman" panose="02020603050405020304" pitchFamily="18" charset="0"/>
                <a:ea typeface="Calibri" panose="020F0502020204030204" pitchFamily="34" charset="0"/>
              </a:rPr>
              <a:t>*HS </a:t>
            </a:r>
            <a:r>
              <a:rPr lang="en-US" sz="2800" b="1" dirty="0" err="1">
                <a:solidFill>
                  <a:srgbClr val="0033CC"/>
                </a:solidFill>
                <a:effectLst/>
                <a:latin typeface="Times New Roman" panose="02020603050405020304" pitchFamily="18" charset="0"/>
                <a:ea typeface="Calibri" panose="020F0502020204030204" pitchFamily="34" charset="0"/>
              </a:rPr>
              <a:t>chỉ</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được</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câu</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có</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chủ</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ngữ</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vị</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ngữ</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mở</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rộng</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trong</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đoạn</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văn</a:t>
            </a:r>
            <a:r>
              <a:rPr lang="en-US" sz="2800" b="1"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 Một vị ngữ được mở rộng bằng cụm chủ vị</a:t>
            </a:r>
            <a:r>
              <a:rPr lang="en-US" sz="2800" dirty="0">
                <a:solidFill>
                  <a:srgbClr val="000000"/>
                </a:solidFill>
                <a:effectLst/>
                <a:latin typeface="Times New Roman" panose="02020603050405020304" pitchFamily="18" charset="0"/>
                <a:ea typeface="Calibri" panose="020F0502020204030204" pitchFamily="34" charset="0"/>
              </a:rPr>
              <a:t>: “Qua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vi-VN" sz="2800" dirty="0">
                <a:solidFill>
                  <a:srgbClr val="000000"/>
                </a:solidFill>
                <a:effectLst/>
                <a:latin typeface="Times New Roman" panose="02020603050405020304" pitchFamily="18" charset="0"/>
                <a:ea typeface="Calibri" panose="020F0502020204030204" pitchFamily="34" charset="0"/>
              </a:rPr>
              <a:t> cho bạn đọc thấy đặc điểm của thiên nhiên và con người trong truyện </a:t>
            </a:r>
            <a:r>
              <a:rPr lang="vi-VN" sz="2800" i="1" dirty="0">
                <a:solidFill>
                  <a:srgbClr val="000000"/>
                </a:solidFill>
                <a:effectLst/>
                <a:latin typeface="Times New Roman" panose="02020603050405020304" pitchFamily="18" charset="0"/>
                <a:ea typeface="Calibri" panose="020F0502020204030204" pitchFamily="34" charset="0"/>
              </a:rPr>
              <a:t>Đất rừng phương Nam </a:t>
            </a:r>
            <a:r>
              <a:rPr lang="en-US" sz="2800" dirty="0" err="1">
                <a:solidFill>
                  <a:srgbClr val="000000"/>
                </a:solidFill>
                <a:effectLst/>
                <a:latin typeface="Times New Roman" panose="02020603050405020304" pitchFamily="18" charset="0"/>
                <a:ea typeface="Calibri" panose="020F0502020204030204" pitchFamily="34" charset="0"/>
              </a:rPr>
              <a:t>cùng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đặc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nghệ</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 Một chủ ngữ được mở rộng bằng cụm chủ vị: </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Bùi Hồng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ý </a:t>
            </a:r>
            <a:r>
              <a:rPr lang="en-US" sz="2800" dirty="0" err="1">
                <a:solidFill>
                  <a:srgbClr val="000000"/>
                </a:solidFill>
                <a:effectLst/>
                <a:latin typeface="Times New Roman" panose="02020603050405020304" pitchFamily="18" charset="0"/>
                <a:ea typeface="Calibri" panose="020F0502020204030204" pitchFamily="34" charset="0"/>
              </a:rPr>
              <a:t>kiến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rõ</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vẻ</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đẹp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Đất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rừng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Phương</a:t>
            </a:r>
            <a:r>
              <a:rPr lang="en-US" sz="2800" i="1" dirty="0">
                <a:solidFill>
                  <a:srgbClr val="000000"/>
                </a:solidFill>
                <a:effectLst/>
                <a:latin typeface="Times New Roman" panose="02020603050405020304" pitchFamily="18" charset="0"/>
                <a:ea typeface="Calibri" panose="020F0502020204030204" pitchFamily="34" charset="0"/>
              </a:rPr>
              <a:t> Nam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Đoàn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Giỏi</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a:p>
            <a:pPr algn="just"/>
            <a:r>
              <a:rPr lang="en-US" sz="2800" b="1" dirty="0">
                <a:solidFill>
                  <a:srgbClr val="000000"/>
                </a:solidFill>
                <a:effectLst/>
                <a:latin typeface="Times New Roman" panose="02020603050405020304" pitchFamily="18" charset="0"/>
                <a:ea typeface="Calibri" panose="020F0502020204030204" pitchFamily="34" charset="0"/>
              </a:rPr>
              <a:t>b.</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Viết một đoạn văn (khoảng 5 - 7 dòng) trình bày suy nghĩ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Vẻ đẹp của bài thơ “Tiếng gà trưa” của Đinh Trọng Lạc</a:t>
            </a:r>
            <a:r>
              <a:rPr lang="en-US" sz="2800" dirty="0">
                <a:solidFill>
                  <a:srgbClr val="0D0D0D"/>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trong đó có sử dụng ít nhất một vị ngữ và một chủ ngữ được mở rộng bằ</a:t>
            </a:r>
            <a:r>
              <a:rPr lang="en-US" sz="2800" dirty="0">
                <a:solidFill>
                  <a:srgbClr val="000000"/>
                </a:solidFill>
                <a:effectLst/>
                <a:latin typeface="Times New Roman" panose="02020603050405020304" pitchFamily="18" charset="0"/>
                <a:ea typeface="Calibri" panose="020F0502020204030204" pitchFamily="34" charset="0"/>
              </a:rPr>
              <a:t>ng</a:t>
            </a:r>
            <a:r>
              <a:rPr lang="vi-VN" sz="2800" dirty="0">
                <a:solidFill>
                  <a:srgbClr val="000000"/>
                </a:solidFill>
                <a:effectLst/>
                <a:latin typeface="Times New Roman" panose="02020603050405020304" pitchFamily="18" charset="0"/>
                <a:ea typeface="Calibri" panose="020F0502020204030204" pitchFamily="34" charset="0"/>
              </a:rPr>
              <a:t> cụm chủ vị.</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69154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90405F-1C51-47FB-8E06-3930AD214208}"/>
              </a:ext>
            </a:extLst>
          </p:cNvPr>
          <p:cNvSpPr txBox="1"/>
          <p:nvPr/>
        </p:nvSpPr>
        <p:spPr>
          <a:xfrm>
            <a:off x="666750" y="871121"/>
            <a:ext cx="10858500" cy="5262979"/>
          </a:xfrm>
          <a:custGeom>
            <a:avLst/>
            <a:gdLst>
              <a:gd name="connsiteX0" fmla="*/ 0 w 10858500"/>
              <a:gd name="connsiteY0" fmla="*/ 0 h 5262979"/>
              <a:gd name="connsiteX1" fmla="*/ 10858500 w 10858500"/>
              <a:gd name="connsiteY1" fmla="*/ 0 h 5262979"/>
              <a:gd name="connsiteX2" fmla="*/ 10858500 w 10858500"/>
              <a:gd name="connsiteY2" fmla="*/ 5262979 h 5262979"/>
              <a:gd name="connsiteX3" fmla="*/ 0 w 10858500"/>
              <a:gd name="connsiteY3" fmla="*/ 5262979 h 5262979"/>
              <a:gd name="connsiteX4" fmla="*/ 0 w 10858500"/>
              <a:gd name="connsiteY4" fmla="*/ 0 h 526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0" h="5262979" extrusionOk="0">
                <a:moveTo>
                  <a:pt x="0" y="0"/>
                </a:moveTo>
                <a:cubicBezTo>
                  <a:pt x="1544339" y="-5264"/>
                  <a:pt x="6252088" y="84467"/>
                  <a:pt x="10858500" y="0"/>
                </a:cubicBezTo>
                <a:cubicBezTo>
                  <a:pt x="10730327" y="548495"/>
                  <a:pt x="10987650" y="3158530"/>
                  <a:pt x="10858500" y="5262979"/>
                </a:cubicBezTo>
                <a:cubicBezTo>
                  <a:pt x="6517713" y="5369299"/>
                  <a:pt x="3290768" y="5255330"/>
                  <a:pt x="0" y="5262979"/>
                </a:cubicBezTo>
                <a:cubicBezTo>
                  <a:pt x="160128" y="4153767"/>
                  <a:pt x="25049" y="2155087"/>
                  <a:pt x="0" y="0"/>
                </a:cubicBezTo>
                <a:close/>
              </a:path>
            </a:pathLst>
          </a:custGeom>
          <a:noFill/>
          <a:ln w="28575">
            <a:solidFill>
              <a:srgbClr val="FFC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 “Vẻ đẹp của bài thơ</a:t>
            </a:r>
            <a:r>
              <a:rPr lang="vi-VN" sz="2800" i="1" dirty="0">
                <a:solidFill>
                  <a:srgbClr val="000000"/>
                </a:solidFill>
                <a:effectLst/>
                <a:latin typeface="Times New Roman" panose="02020603050405020304" pitchFamily="18" charset="0"/>
                <a:ea typeface="Calibri" panose="020F0502020204030204" pitchFamily="34" charset="0"/>
              </a:rPr>
              <a:t> Tiếng gà trưa</a:t>
            </a:r>
            <a:r>
              <a:rPr lang="vi-VN" sz="2800" dirty="0">
                <a:solidFill>
                  <a:srgbClr val="000000"/>
                </a:solidFill>
                <a:effectLst/>
                <a:latin typeface="Times New Roman" panose="02020603050405020304" pitchFamily="18" charset="0"/>
                <a:ea typeface="Calibri" panose="020F0502020204030204" pitchFamily="34" charset="0"/>
              </a:rPr>
              <a:t>” của Đinh Trọng Lạc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lập luận </a:t>
            </a:r>
            <a:r>
              <a:rPr lang="en-US" sz="2800" dirty="0" err="1">
                <a:solidFill>
                  <a:srgbClr val="000000"/>
                </a:solidFill>
                <a:effectLst/>
                <a:latin typeface="Times New Roman" panose="02020603050405020304" pitchFamily="18" charset="0"/>
                <a:ea typeface="Calibri" panose="020F0502020204030204" pitchFamily="34" charset="0"/>
              </a:rPr>
              <a:t>chặt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chẽ</a:t>
            </a:r>
            <a:r>
              <a:rPr lang="en-US" sz="2800"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giản dị</a:t>
            </a:r>
            <a:r>
              <a:rPr lang="en-US" sz="2800" dirty="0">
                <a:solidFill>
                  <a:srgbClr val="000000"/>
                </a:solidFill>
                <a:effectLst/>
                <a:latin typeface="Times New Roman" panose="02020603050405020304" pitchFamily="18" charset="0"/>
                <a:ea typeface="Calibri" panose="020F0502020204030204" pitchFamily="34" charset="0"/>
              </a:rPr>
              <a:t>, l</a:t>
            </a:r>
            <a:r>
              <a:rPr lang="vi-VN" sz="2800" dirty="0">
                <a:solidFill>
                  <a:srgbClr val="000000"/>
                </a:solidFill>
                <a:effectLst/>
                <a:latin typeface="Times New Roman" panose="02020603050405020304" pitchFamily="18" charset="0"/>
                <a:ea typeface="Calibri" panose="020F0502020204030204" pitchFamily="34" charset="0"/>
              </a:rPr>
              <a:t>í lẽ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thuyết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phục</a:t>
            </a:r>
            <a:r>
              <a:rPr lang="vi-VN" sz="2800" dirty="0">
                <a:solidFill>
                  <a:srgbClr val="000000"/>
                </a:solidFill>
                <a:effectLst/>
                <a:latin typeface="Times New Roman" panose="02020603050405020304" pitchFamily="18" charset="0"/>
                <a:ea typeface="Calibri" panose="020F0502020204030204" pitchFamily="34" charset="0"/>
              </a:rPr>
              <a:t>, dẫn chứng xác thực đã giúp người đọc cảm nhận sâu sắc hơn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phẩm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Quỳnh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ấn tượng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tác giả phân tích khổ thơ cuối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thốt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ý </a:t>
            </a:r>
            <a:r>
              <a:rPr lang="en-US" sz="2800" dirty="0" err="1">
                <a:solidFill>
                  <a:srgbClr val="000000"/>
                </a:solidFill>
                <a:effectLst/>
                <a:latin typeface="Times New Roman" panose="02020603050405020304" pitchFamily="18" charset="0"/>
                <a:ea typeface="Calibri" panose="020F0502020204030204" pitchFamily="34" charset="0"/>
              </a:rPr>
              <a:t>việc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Quỳnh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lặp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vì</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cuối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góp phần biểu hiện ý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cuộc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ý </a:t>
            </a:r>
            <a:r>
              <a:rPr lang="vi-VN" sz="2800" dirty="0">
                <a:solidFill>
                  <a:srgbClr val="000000"/>
                </a:solidFill>
                <a:effectLst/>
                <a:latin typeface="Times New Roman" panose="02020603050405020304" pitchFamily="18" charset="0"/>
                <a:ea typeface="Calibri" panose="020F0502020204030204" pitchFamily="34" charset="0"/>
              </a:rPr>
              <a:t>chí chiến đấu mạnh mẽ của người cháu –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chiến sĩ.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giúp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 ý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năm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trưa”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cháu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hòa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yêu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quê</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hương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297330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1FBF82-8128-44AC-A0E9-23CC0AD7D088}"/>
              </a:ext>
            </a:extLst>
          </p:cNvPr>
          <p:cNvSpPr txBox="1"/>
          <p:nvPr/>
        </p:nvSpPr>
        <p:spPr>
          <a:xfrm>
            <a:off x="660400" y="1028700"/>
            <a:ext cx="10858500" cy="5016758"/>
          </a:xfrm>
          <a:custGeom>
            <a:avLst/>
            <a:gdLst>
              <a:gd name="connsiteX0" fmla="*/ 0 w 10858500"/>
              <a:gd name="connsiteY0" fmla="*/ 0 h 5016758"/>
              <a:gd name="connsiteX1" fmla="*/ 10858500 w 10858500"/>
              <a:gd name="connsiteY1" fmla="*/ 0 h 5016758"/>
              <a:gd name="connsiteX2" fmla="*/ 10858500 w 10858500"/>
              <a:gd name="connsiteY2" fmla="*/ 5016758 h 5016758"/>
              <a:gd name="connsiteX3" fmla="*/ 0 w 10858500"/>
              <a:gd name="connsiteY3" fmla="*/ 5016758 h 5016758"/>
              <a:gd name="connsiteX4" fmla="*/ 0 w 10858500"/>
              <a:gd name="connsiteY4" fmla="*/ 0 h 501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0" h="5016758" extrusionOk="0">
                <a:moveTo>
                  <a:pt x="0" y="0"/>
                </a:moveTo>
                <a:cubicBezTo>
                  <a:pt x="1544339" y="-5264"/>
                  <a:pt x="6252088" y="84467"/>
                  <a:pt x="10858500" y="0"/>
                </a:cubicBezTo>
                <a:cubicBezTo>
                  <a:pt x="10730327" y="2124035"/>
                  <a:pt x="10987650" y="3515493"/>
                  <a:pt x="10858500" y="5016758"/>
                </a:cubicBezTo>
                <a:cubicBezTo>
                  <a:pt x="6517713" y="5123078"/>
                  <a:pt x="3290768" y="5009109"/>
                  <a:pt x="0" y="5016758"/>
                </a:cubicBezTo>
                <a:cubicBezTo>
                  <a:pt x="160128" y="3403082"/>
                  <a:pt x="25049" y="1108791"/>
                  <a:pt x="0" y="0"/>
                </a:cubicBezTo>
                <a:close/>
              </a:path>
            </a:pathLst>
          </a:custGeom>
          <a:noFill/>
          <a:ln w="28575">
            <a:solidFill>
              <a:srgbClr val="FFC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pPr algn="just"/>
            <a:r>
              <a:rPr lang="en-US" sz="3200" b="1" dirty="0">
                <a:solidFill>
                  <a:srgbClr val="0033CC"/>
                </a:solidFill>
                <a:effectLst/>
                <a:latin typeface="Times New Roman" panose="02020603050405020304" pitchFamily="18" charset="0"/>
                <a:ea typeface="Calibri" panose="020F0502020204030204" pitchFamily="34" charset="0"/>
              </a:rPr>
              <a:t>*HS </a:t>
            </a:r>
            <a:r>
              <a:rPr lang="en-US" sz="3200" b="1" dirty="0" err="1">
                <a:solidFill>
                  <a:srgbClr val="0033CC"/>
                </a:solidFill>
                <a:effectLst/>
                <a:latin typeface="Times New Roman" panose="02020603050405020304" pitchFamily="18" charset="0"/>
                <a:ea typeface="Calibri" panose="020F0502020204030204" pitchFamily="34" charset="0"/>
              </a:rPr>
              <a:t>chỉ</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được</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câu</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có</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chủ</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ngữ</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vị</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ngữ</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mở</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rộng</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trong</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đoạn</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văn</a:t>
            </a:r>
            <a:r>
              <a:rPr lang="en-US" sz="3200" b="1" dirty="0">
                <a:solidFill>
                  <a:srgbClr val="0033CC"/>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r>
              <a:rPr lang="en-US" sz="3200" dirty="0">
                <a:solidFill>
                  <a:srgbClr val="0033CC"/>
                </a:solidFill>
                <a:effectLst/>
                <a:latin typeface="Times New Roman" panose="02020603050405020304" pitchFamily="18" charset="0"/>
                <a:ea typeface="Calibri" panose="020F0502020204030204" pitchFamily="34" charset="0"/>
              </a:rPr>
              <a:t> </a:t>
            </a:r>
            <a:r>
              <a:rPr lang="en-US" sz="3200" dirty="0" err="1">
                <a:solidFill>
                  <a:srgbClr val="0033CC"/>
                </a:solidFill>
                <a:effectLst/>
                <a:latin typeface="Times New Roman" panose="02020603050405020304" pitchFamily="18" charset="0"/>
                <a:ea typeface="Calibri" panose="020F0502020204030204" pitchFamily="34" charset="0"/>
              </a:rPr>
              <a:t>Ví</a:t>
            </a:r>
            <a:r>
              <a:rPr lang="en-US" sz="3200" dirty="0">
                <a:solidFill>
                  <a:srgbClr val="0033CC"/>
                </a:solidFill>
                <a:effectLst/>
                <a:latin typeface="Times New Roman" panose="02020603050405020304" pitchFamily="18" charset="0"/>
                <a:ea typeface="Calibri" panose="020F0502020204030204" pitchFamily="34" charset="0"/>
              </a:rPr>
              <a:t> </a:t>
            </a:r>
            <a:r>
              <a:rPr lang="en-US" sz="3200" dirty="0" err="1">
                <a:solidFill>
                  <a:srgbClr val="0033CC"/>
                </a:solidFill>
                <a:effectLst/>
                <a:latin typeface="Times New Roman" panose="02020603050405020304" pitchFamily="18" charset="0"/>
                <a:ea typeface="Calibri" panose="020F0502020204030204" pitchFamily="34" charset="0"/>
              </a:rPr>
              <a:t>dụ</a:t>
            </a:r>
            <a:r>
              <a:rPr lang="en-US" sz="3200" dirty="0">
                <a:solidFill>
                  <a:srgbClr val="0033CC"/>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r>
              <a:rPr lang="vi-VN" sz="3200" dirty="0">
                <a:solidFill>
                  <a:srgbClr val="0033CC"/>
                </a:solidFill>
                <a:effectLst/>
                <a:latin typeface="Times New Roman" panose="02020603050405020304" pitchFamily="18" charset="0"/>
                <a:ea typeface="Calibri" panose="020F0502020204030204" pitchFamily="34" charset="0"/>
              </a:rPr>
              <a:t>- Câu có một vị ngữ được mở rộng bằng cụm chủ vị: </a:t>
            </a:r>
            <a:r>
              <a:rPr lang="vi-VN" sz="3200" dirty="0">
                <a:solidFill>
                  <a:srgbClr val="000000"/>
                </a:solidFill>
                <a:effectLst/>
                <a:latin typeface="Times New Roman" panose="02020603050405020304" pitchFamily="18" charset="0"/>
                <a:ea typeface="Calibri" panose="020F0502020204030204" pitchFamily="34" charset="0"/>
              </a:rPr>
              <a:t>“Vẻ đẹp của bài thơ “Tiếng gà trưa” của Đinh Trọng Lạc</a:t>
            </a:r>
            <a:r>
              <a:rPr lang="en-US" sz="3200" dirty="0">
                <a:solidFill>
                  <a:srgbClr val="000000"/>
                </a:solidFill>
                <a:effectLst/>
                <a:latin typeface="Times New Roman" panose="02020603050405020304" pitchFamily="18" charset="0"/>
                <a:ea typeface="Calibri" panose="020F0502020204030204" pitchFamily="34" charset="0"/>
              </a:rPr>
              <a:t>/</a:t>
            </a:r>
            <a:r>
              <a:rPr lang="vi-VN" sz="3200" dirty="0">
                <a:solidFill>
                  <a:srgbClr val="000000"/>
                </a:solidFill>
                <a:effectLst/>
                <a:latin typeface="Times New Roman" panose="02020603050405020304" pitchFamily="18" charset="0"/>
                <a:ea typeface="Calibri" panose="020F0502020204030204" pitchFamily="34" charset="0"/>
              </a:rPr>
              <a:t> là một văn bản nghị luận văn học viết rất tinh tế và sâu sắc</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r>
              <a:rPr lang="vi-VN" sz="3200" dirty="0">
                <a:solidFill>
                  <a:srgbClr val="0033CC"/>
                </a:solidFill>
                <a:effectLst/>
                <a:latin typeface="Times New Roman" panose="02020603050405020304" pitchFamily="18" charset="0"/>
                <a:ea typeface="Calibri" panose="020F0502020204030204" pitchFamily="34" charset="0"/>
              </a:rPr>
              <a:t>- Câu có một chủ ngữ được mở rộng bằng cụm chủ vị:</a:t>
            </a:r>
            <a:r>
              <a:rPr lang="vi-VN" sz="3200" dirty="0">
                <a:solidFill>
                  <a:srgbClr val="0070C0"/>
                </a:solidFill>
                <a:effectLst/>
                <a:latin typeface="Times New Roman" panose="02020603050405020304" pitchFamily="18" charset="0"/>
                <a:ea typeface="Calibri" panose="020F0502020204030204" pitchFamily="34" charset="0"/>
              </a:rPr>
              <a:t> </a:t>
            </a:r>
            <a:r>
              <a:rPr lang="vi-VN" sz="3200" dirty="0">
                <a:solidFill>
                  <a:srgbClr val="000000"/>
                </a:solidFill>
                <a:effectLst/>
                <a:latin typeface="Times New Roman" panose="02020603050405020304" pitchFamily="18" charset="0"/>
                <a:ea typeface="Calibri" panose="020F0502020204030204" pitchFamily="34" charset="0"/>
              </a:rPr>
              <a:t>“</a:t>
            </a:r>
            <a:r>
              <a:rPr lang="en-US" sz="3200" dirty="0" err="1">
                <a:solidFill>
                  <a:srgbClr val="000000"/>
                </a:solidFill>
                <a:effectLst/>
                <a:latin typeface="Times New Roman" panose="02020603050405020304" pitchFamily="18" charset="0"/>
                <a:ea typeface="Calibri" panose="020F0502020204030204" pitchFamily="34" charset="0"/>
              </a:rPr>
              <a:t>Xuân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Quỳnh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lặp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từ</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Vì</a:t>
            </a:r>
            <a:r>
              <a:rPr lang="en-US" sz="3200" dirty="0">
                <a:solidFill>
                  <a:srgbClr val="000000"/>
                </a:solidFill>
                <a:effectLst/>
                <a:latin typeface="Times New Roman" panose="02020603050405020304" pitchFamily="18" charset="0"/>
                <a:ea typeface="Calibri" panose="020F0502020204030204" pitchFamily="34" charset="0"/>
              </a:rPr>
              <a:t>” ở </a:t>
            </a:r>
            <a:r>
              <a:rPr lang="en-US" sz="3200" dirty="0" err="1">
                <a:solidFill>
                  <a:srgbClr val="000000"/>
                </a:solidFill>
                <a:effectLst/>
                <a:latin typeface="Times New Roman" panose="02020603050405020304" pitchFamily="18" charset="0"/>
                <a:ea typeface="Calibri" panose="020F0502020204030204" pitchFamily="34" charset="0"/>
              </a:rPr>
              <a:t>đầu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bài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thơ</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lặp</a:t>
            </a:r>
            <a:r>
              <a:rPr lang="vi-VN" sz="3200" dirty="0">
                <a:solidFill>
                  <a:srgbClr val="000000"/>
                </a:solidFill>
                <a:effectLst/>
                <a:latin typeface="Times New Roman" panose="02020603050405020304" pitchFamily="18" charset="0"/>
                <a:ea typeface="Calibri" panose="020F0502020204030204" pitchFamily="34" charset="0"/>
              </a:rPr>
              <a:t> lại nhiều lần</a:t>
            </a:r>
            <a:r>
              <a:rPr lang="en-US" sz="3200" dirty="0">
                <a:solidFill>
                  <a:srgbClr val="000000"/>
                </a:solidFill>
                <a:effectLst/>
                <a:latin typeface="Times New Roman" panose="02020603050405020304" pitchFamily="18" charset="0"/>
                <a:ea typeface="Calibri" panose="020F0502020204030204" pitchFamily="34" charset="0"/>
              </a:rPr>
              <a:t>/</a:t>
            </a:r>
            <a:r>
              <a:rPr lang="vi-VN" sz="3200" dirty="0">
                <a:solidFill>
                  <a:srgbClr val="000000"/>
                </a:solidFill>
                <a:effectLst/>
                <a:latin typeface="Times New Roman" panose="02020603050405020304" pitchFamily="18" charset="0"/>
                <a:ea typeface="Calibri" panose="020F0502020204030204" pitchFamily="34" charset="0"/>
              </a:rPr>
              <a:t> đã góp phần biểu hiện ý </a:t>
            </a:r>
            <a:r>
              <a:rPr lang="en-US" sz="3200" dirty="0" err="1">
                <a:solidFill>
                  <a:srgbClr val="000000"/>
                </a:solidFill>
                <a:effectLst/>
                <a:latin typeface="Times New Roman" panose="02020603050405020304" pitchFamily="18" charset="0"/>
                <a:ea typeface="Calibri" panose="020F0502020204030204" pitchFamily="34" charset="0"/>
              </a:rPr>
              <a:t>nghĩa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cuộc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chiến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đấu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cũng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như</a:t>
            </a:r>
            <a:r>
              <a:rPr lang="en-US" sz="3200" dirty="0">
                <a:solidFill>
                  <a:srgbClr val="000000"/>
                </a:solidFill>
                <a:effectLst/>
                <a:latin typeface="Times New Roman" panose="02020603050405020304" pitchFamily="18" charset="0"/>
                <a:ea typeface="Calibri" panose="020F0502020204030204" pitchFamily="34" charset="0"/>
              </a:rPr>
              <a:t> ý </a:t>
            </a:r>
            <a:r>
              <a:rPr lang="vi-VN" sz="3200" dirty="0">
                <a:solidFill>
                  <a:srgbClr val="000000"/>
                </a:solidFill>
                <a:effectLst/>
                <a:latin typeface="Times New Roman" panose="02020603050405020304" pitchFamily="18" charset="0"/>
                <a:ea typeface="Calibri" panose="020F0502020204030204" pitchFamily="34" charset="0"/>
              </a:rPr>
              <a:t>chí chiến đấu mạnh mẽ của người cháu”</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69210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watch and a clock on a table&#10;&#10;Description automatically generated with low confidence">
            <a:extLst>
              <a:ext uri="{FF2B5EF4-FFF2-40B4-BE49-F238E27FC236}">
                <a16:creationId xmlns:a16="http://schemas.microsoft.com/office/drawing/2014/main" id="{24C49D00-89E7-40DC-A32D-4DEB9ED499B7}"/>
              </a:ext>
            </a:extLst>
          </p:cNvPr>
          <p:cNvPicPr>
            <a:picLocks noChangeAspect="1"/>
          </p:cNvPicPr>
          <p:nvPr/>
        </p:nvPicPr>
        <p:blipFill rotWithShape="1">
          <a:blip r:embed="rId2"/>
          <a:srcRect/>
          <a:stretch/>
        </p:blipFill>
        <p:spPr>
          <a:xfrm>
            <a:off x="0" y="0"/>
            <a:ext cx="12192000" cy="6858000"/>
          </a:xfrm>
          <a:prstGeom prst="rect">
            <a:avLst/>
          </a:prstGeom>
        </p:spPr>
      </p:pic>
      <p:sp>
        <p:nvSpPr>
          <p:cNvPr id="9" name="Rectangle 6">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485890-737E-4881-BB51-F4CAAE6E2032}"/>
              </a:ext>
            </a:extLst>
          </p:cNvPr>
          <p:cNvSpPr txBox="1"/>
          <p:nvPr/>
        </p:nvSpPr>
        <p:spPr>
          <a:xfrm>
            <a:off x="2205770" y="847388"/>
            <a:ext cx="7274023" cy="4640181"/>
          </a:xfrm>
          <a:prstGeom prst="rect">
            <a:avLst/>
          </a:prstGeom>
          <a:noFill/>
        </p:spPr>
        <p:txBody>
          <a:bodyPr wrap="square">
            <a:spAutoFit/>
          </a:bodyPr>
          <a:lstStyle/>
          <a:p>
            <a:pPr>
              <a:lnSpc>
                <a:spcPct val="107000"/>
              </a:lnSpc>
              <a:spcAft>
                <a:spcPts val="800"/>
              </a:spcAft>
            </a:pPr>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 Hướng dẫn học bài: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Ôn tập lại kiến thức về mở rộng thành phần chính của câu bằng cụm chủ vị.</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Hoàn thiện các bài tập trong phần luyện tập và vận dụng vào vở.</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 Chuẩn bị bài: </a:t>
            </a: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Sức hấp dẫn của tác phẩm “Hai vạn dặm dưới đáy biển”.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83.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3836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838845-5DD8-4554-945E-011987F400BF}"/>
              </a:ext>
            </a:extLst>
          </p:cNvPr>
          <p:cNvPicPr>
            <a:picLocks noChangeAspect="1"/>
          </p:cNvPicPr>
          <p:nvPr/>
        </p:nvPicPr>
        <p:blipFill>
          <a:blip r:embed="rId2"/>
          <a:stretch>
            <a:fillRect/>
          </a:stretch>
        </p:blipFill>
        <p:spPr>
          <a:xfrm>
            <a:off x="7388" y="0"/>
            <a:ext cx="12177224" cy="6858000"/>
          </a:xfrm>
          <a:prstGeom prst="rect">
            <a:avLst/>
          </a:prstGeom>
        </p:spPr>
      </p:pic>
      <p:pic>
        <p:nvPicPr>
          <p:cNvPr id="4" name="Picture 3">
            <a:extLst>
              <a:ext uri="{FF2B5EF4-FFF2-40B4-BE49-F238E27FC236}">
                <a16:creationId xmlns:a16="http://schemas.microsoft.com/office/drawing/2014/main" id="{B7CE3680-CC42-4B91-A39B-0B786B12DFD0}"/>
              </a:ext>
            </a:extLst>
          </p:cNvPr>
          <p:cNvPicPr>
            <a:picLocks noChangeAspect="1"/>
          </p:cNvPicPr>
          <p:nvPr/>
        </p:nvPicPr>
        <p:blipFill>
          <a:blip r:embed="rId3"/>
          <a:srcRect l="35615" r="217"/>
          <a:stretch>
            <a:fillRect/>
          </a:stretch>
        </p:blipFill>
        <p:spPr>
          <a:xfrm>
            <a:off x="251543" y="2351314"/>
            <a:ext cx="4422273" cy="3884386"/>
          </a:xfrm>
          <a:custGeom>
            <a:avLst/>
            <a:gdLst>
              <a:gd name="connsiteX0" fmla="*/ 905468 w 4360984"/>
              <a:gd name="connsiteY0" fmla="*/ 2909334 h 3830551"/>
              <a:gd name="connsiteX1" fmla="*/ 909127 w 4360984"/>
              <a:gd name="connsiteY1" fmla="*/ 2914977 h 3830551"/>
              <a:gd name="connsiteX2" fmla="*/ 907408 w 4360984"/>
              <a:gd name="connsiteY2" fmla="*/ 2912739 h 3830551"/>
              <a:gd name="connsiteX3" fmla="*/ 905468 w 4360984"/>
              <a:gd name="connsiteY3" fmla="*/ 2909334 h 3830551"/>
              <a:gd name="connsiteX4" fmla="*/ 38941 w 4360984"/>
              <a:gd name="connsiteY4" fmla="*/ 1070098 h 3830551"/>
              <a:gd name="connsiteX5" fmla="*/ 38779 w 4360984"/>
              <a:gd name="connsiteY5" fmla="*/ 1071191 h 3830551"/>
              <a:gd name="connsiteX6" fmla="*/ 37713 w 4360984"/>
              <a:gd name="connsiteY6" fmla="*/ 1078028 h 3830551"/>
              <a:gd name="connsiteX7" fmla="*/ 129533 w 4360984"/>
              <a:gd name="connsiteY7" fmla="*/ 773760 h 3830551"/>
              <a:gd name="connsiteX8" fmla="*/ 124219 w 4360984"/>
              <a:gd name="connsiteY8" fmla="*/ 781022 h 3830551"/>
              <a:gd name="connsiteX9" fmla="*/ 116104 w 4360984"/>
              <a:gd name="connsiteY9" fmla="*/ 791978 h 3830551"/>
              <a:gd name="connsiteX10" fmla="*/ 116702 w 4360984"/>
              <a:gd name="connsiteY10" fmla="*/ 791113 h 3830551"/>
              <a:gd name="connsiteX11" fmla="*/ 129533 w 4360984"/>
              <a:gd name="connsiteY11" fmla="*/ 773760 h 3830551"/>
              <a:gd name="connsiteX12" fmla="*/ 1737849 w 4360984"/>
              <a:gd name="connsiteY12" fmla="*/ 0 h 3830551"/>
              <a:gd name="connsiteX13" fmla="*/ 2157446 w 4360984"/>
              <a:gd name="connsiteY13" fmla="*/ 0 h 3830551"/>
              <a:gd name="connsiteX14" fmla="*/ 2173948 w 4360984"/>
              <a:gd name="connsiteY14" fmla="*/ 4208 h 3830551"/>
              <a:gd name="connsiteX15" fmla="*/ 2264898 w 4360984"/>
              <a:gd name="connsiteY15" fmla="*/ 37318 h 3830551"/>
              <a:gd name="connsiteX16" fmla="*/ 2335237 w 4360984"/>
              <a:gd name="connsiteY16" fmla="*/ 51386 h 3830551"/>
              <a:gd name="connsiteX17" fmla="*/ 2574387 w 4360984"/>
              <a:gd name="connsiteY17" fmla="*/ 135792 h 3830551"/>
              <a:gd name="connsiteX18" fmla="*/ 3094892 w 4360984"/>
              <a:gd name="connsiteY18" fmla="*/ 220198 h 3830551"/>
              <a:gd name="connsiteX19" fmla="*/ 3165231 w 4360984"/>
              <a:gd name="connsiteY19" fmla="*/ 248334 h 3830551"/>
              <a:gd name="connsiteX20" fmla="*/ 3334043 w 4360984"/>
              <a:gd name="connsiteY20" fmla="*/ 262402 h 3830551"/>
              <a:gd name="connsiteX21" fmla="*/ 3460652 w 4360984"/>
              <a:gd name="connsiteY21" fmla="*/ 276469 h 3830551"/>
              <a:gd name="connsiteX22" fmla="*/ 3784209 w 4360984"/>
              <a:gd name="connsiteY22" fmla="*/ 304605 h 3830551"/>
              <a:gd name="connsiteX23" fmla="*/ 3953021 w 4360984"/>
              <a:gd name="connsiteY23" fmla="*/ 290537 h 3830551"/>
              <a:gd name="connsiteX24" fmla="*/ 4037427 w 4360984"/>
              <a:gd name="connsiteY24" fmla="*/ 332740 h 3830551"/>
              <a:gd name="connsiteX25" fmla="*/ 4135901 w 4360984"/>
              <a:gd name="connsiteY25" fmla="*/ 389011 h 3830551"/>
              <a:gd name="connsiteX26" fmla="*/ 4206240 w 4360984"/>
              <a:gd name="connsiteY26" fmla="*/ 740703 h 3830551"/>
              <a:gd name="connsiteX27" fmla="*/ 4234375 w 4360984"/>
              <a:gd name="connsiteY27" fmla="*/ 825109 h 3830551"/>
              <a:gd name="connsiteX28" fmla="*/ 4332849 w 4360984"/>
              <a:gd name="connsiteY28" fmla="*/ 1106463 h 3830551"/>
              <a:gd name="connsiteX29" fmla="*/ 4360984 w 4360984"/>
              <a:gd name="connsiteY29" fmla="*/ 1472223 h 3830551"/>
              <a:gd name="connsiteX30" fmla="*/ 4332849 w 4360984"/>
              <a:gd name="connsiteY30" fmla="*/ 1992728 h 3830551"/>
              <a:gd name="connsiteX31" fmla="*/ 4318511 w 4360984"/>
              <a:gd name="connsiteY31" fmla="*/ 2242267 h 3830551"/>
              <a:gd name="connsiteX32" fmla="*/ 4318573 w 4360984"/>
              <a:gd name="connsiteY32" fmla="*/ 2236839 h 3830551"/>
              <a:gd name="connsiteX33" fmla="*/ 4318942 w 4360984"/>
              <a:gd name="connsiteY33" fmla="*/ 2217219 h 3830551"/>
              <a:gd name="connsiteX34" fmla="*/ 4319050 w 4360984"/>
              <a:gd name="connsiteY34" fmla="*/ 2195232 h 3830551"/>
              <a:gd name="connsiteX35" fmla="*/ 4318573 w 4360984"/>
              <a:gd name="connsiteY35" fmla="*/ 2236839 h 3830551"/>
              <a:gd name="connsiteX36" fmla="*/ 4318413 w 4360984"/>
              <a:gd name="connsiteY36" fmla="*/ 2245343 h 3830551"/>
              <a:gd name="connsiteX37" fmla="*/ 4304714 w 4360984"/>
              <a:gd name="connsiteY37" fmla="*/ 2864925 h 3830551"/>
              <a:gd name="connsiteX38" fmla="*/ 4318781 w 4360984"/>
              <a:gd name="connsiteY38" fmla="*/ 2935263 h 3830551"/>
              <a:gd name="connsiteX39" fmla="*/ 4262511 w 4360984"/>
              <a:gd name="connsiteY39" fmla="*/ 3427632 h 3830551"/>
              <a:gd name="connsiteX40" fmla="*/ 4178104 w 4360984"/>
              <a:gd name="connsiteY40" fmla="*/ 3540174 h 3830551"/>
              <a:gd name="connsiteX41" fmla="*/ 4121834 w 4360984"/>
              <a:gd name="connsiteY41" fmla="*/ 3582377 h 3830551"/>
              <a:gd name="connsiteX42" fmla="*/ 3953021 w 4360984"/>
              <a:gd name="connsiteY42" fmla="*/ 3708986 h 3830551"/>
              <a:gd name="connsiteX43" fmla="*/ 3840480 w 4360984"/>
              <a:gd name="connsiteY43" fmla="*/ 3765257 h 3830551"/>
              <a:gd name="connsiteX44" fmla="*/ 3779654 w 4360984"/>
              <a:gd name="connsiteY44" fmla="*/ 3822705 h 3830551"/>
              <a:gd name="connsiteX45" fmla="*/ 3765301 w 4360984"/>
              <a:gd name="connsiteY45" fmla="*/ 3830551 h 3830551"/>
              <a:gd name="connsiteX46" fmla="*/ 3425823 w 4360984"/>
              <a:gd name="connsiteY46" fmla="*/ 3830551 h 3830551"/>
              <a:gd name="connsiteX47" fmla="*/ 3418691 w 4360984"/>
              <a:gd name="connsiteY47" fmla="*/ 3827764 h 3830551"/>
              <a:gd name="connsiteX48" fmla="*/ 3362178 w 4360984"/>
              <a:gd name="connsiteY48" fmla="*/ 3807460 h 3830551"/>
              <a:gd name="connsiteX49" fmla="*/ 3165231 w 4360984"/>
              <a:gd name="connsiteY49" fmla="*/ 3765257 h 3830551"/>
              <a:gd name="connsiteX50" fmla="*/ 3080824 w 4360984"/>
              <a:gd name="connsiteY50" fmla="*/ 3793392 h 3830551"/>
              <a:gd name="connsiteX51" fmla="*/ 3038621 w 4360984"/>
              <a:gd name="connsiteY51" fmla="*/ 3821528 h 3830551"/>
              <a:gd name="connsiteX52" fmla="*/ 3003678 w 4360984"/>
              <a:gd name="connsiteY52" fmla="*/ 3829247 h 3830551"/>
              <a:gd name="connsiteX53" fmla="*/ 2996404 w 4360984"/>
              <a:gd name="connsiteY53" fmla="*/ 3830551 h 3830551"/>
              <a:gd name="connsiteX54" fmla="*/ 1873999 w 4360984"/>
              <a:gd name="connsiteY54" fmla="*/ 3830551 h 3830551"/>
              <a:gd name="connsiteX55" fmla="*/ 1842867 w 4360984"/>
              <a:gd name="connsiteY55" fmla="*/ 3821528 h 3830551"/>
              <a:gd name="connsiteX56" fmla="*/ 1814732 w 4360984"/>
              <a:gd name="connsiteY56" fmla="*/ 3793392 h 3830551"/>
              <a:gd name="connsiteX57" fmla="*/ 1772529 w 4360984"/>
              <a:gd name="connsiteY57" fmla="*/ 3779325 h 3830551"/>
              <a:gd name="connsiteX58" fmla="*/ 1702191 w 4360984"/>
              <a:gd name="connsiteY58" fmla="*/ 3793392 h 3830551"/>
              <a:gd name="connsiteX59" fmla="*/ 1477107 w 4360984"/>
              <a:gd name="connsiteY59" fmla="*/ 3821528 h 3830551"/>
              <a:gd name="connsiteX60" fmla="*/ 1153551 w 4360984"/>
              <a:gd name="connsiteY60" fmla="*/ 3793392 h 3830551"/>
              <a:gd name="connsiteX61" fmla="*/ 1083212 w 4360984"/>
              <a:gd name="connsiteY61" fmla="*/ 3737122 h 3830551"/>
              <a:gd name="connsiteX62" fmla="*/ 1069144 w 4360984"/>
              <a:gd name="connsiteY62" fmla="*/ 3343226 h 3830551"/>
              <a:gd name="connsiteX63" fmla="*/ 1026941 w 4360984"/>
              <a:gd name="connsiteY63" fmla="*/ 3230685 h 3830551"/>
              <a:gd name="connsiteX64" fmla="*/ 1012874 w 4360984"/>
              <a:gd name="connsiteY64" fmla="*/ 3174414 h 3830551"/>
              <a:gd name="connsiteX65" fmla="*/ 970671 w 4360984"/>
              <a:gd name="connsiteY65" fmla="*/ 3019669 h 3830551"/>
              <a:gd name="connsiteX66" fmla="*/ 912035 w 4360984"/>
              <a:gd name="connsiteY66" fmla="*/ 2919462 h 3830551"/>
              <a:gd name="connsiteX67" fmla="*/ 909127 w 4360984"/>
              <a:gd name="connsiteY67" fmla="*/ 2914977 h 3830551"/>
              <a:gd name="connsiteX68" fmla="*/ 912860 w 4360984"/>
              <a:gd name="connsiteY68" fmla="*/ 2919839 h 3830551"/>
              <a:gd name="connsiteX69" fmla="*/ 900332 w 4360984"/>
              <a:gd name="connsiteY69" fmla="*/ 2864925 h 3830551"/>
              <a:gd name="connsiteX70" fmla="*/ 872197 w 4360984"/>
              <a:gd name="connsiteY70" fmla="*/ 2808654 h 3830551"/>
              <a:gd name="connsiteX71" fmla="*/ 829994 w 4360984"/>
              <a:gd name="connsiteY71" fmla="*/ 2710180 h 3830551"/>
              <a:gd name="connsiteX72" fmla="*/ 815926 w 4360984"/>
              <a:gd name="connsiteY72" fmla="*/ 2639842 h 3830551"/>
              <a:gd name="connsiteX73" fmla="*/ 492369 w 4360984"/>
              <a:gd name="connsiteY73" fmla="*/ 2611706 h 3830551"/>
              <a:gd name="connsiteX74" fmla="*/ 309489 w 4360984"/>
              <a:gd name="connsiteY74" fmla="*/ 2555435 h 3830551"/>
              <a:gd name="connsiteX75" fmla="*/ 253218 w 4360984"/>
              <a:gd name="connsiteY75" fmla="*/ 2541368 h 3830551"/>
              <a:gd name="connsiteX76" fmla="*/ 182880 w 4360984"/>
              <a:gd name="connsiteY76" fmla="*/ 2428826 h 3830551"/>
              <a:gd name="connsiteX77" fmla="*/ 140677 w 4360984"/>
              <a:gd name="connsiteY77" fmla="*/ 2372555 h 3830551"/>
              <a:gd name="connsiteX78" fmla="*/ 126609 w 4360984"/>
              <a:gd name="connsiteY78" fmla="*/ 2330352 h 3830551"/>
              <a:gd name="connsiteX79" fmla="*/ 98474 w 4360984"/>
              <a:gd name="connsiteY79" fmla="*/ 1809848 h 3830551"/>
              <a:gd name="connsiteX80" fmla="*/ 42203 w 4360984"/>
              <a:gd name="connsiteY80" fmla="*/ 1725442 h 3830551"/>
              <a:gd name="connsiteX81" fmla="*/ 28135 w 4360984"/>
              <a:gd name="connsiteY81" fmla="*/ 1683238 h 3830551"/>
              <a:gd name="connsiteX82" fmla="*/ 0 w 4360984"/>
              <a:gd name="connsiteY82" fmla="*/ 1430020 h 3830551"/>
              <a:gd name="connsiteX83" fmla="*/ 28135 w 4360984"/>
              <a:gd name="connsiteY83" fmla="*/ 1233072 h 3830551"/>
              <a:gd name="connsiteX84" fmla="*/ 39203 w 4360984"/>
              <a:gd name="connsiteY84" fmla="*/ 1068405 h 3830551"/>
              <a:gd name="connsiteX85" fmla="*/ 38941 w 4360984"/>
              <a:gd name="connsiteY85" fmla="*/ 1070098 h 3830551"/>
              <a:gd name="connsiteX86" fmla="*/ 42280 w 4360984"/>
              <a:gd name="connsiteY86" fmla="*/ 1047593 h 3830551"/>
              <a:gd name="connsiteX87" fmla="*/ 70338 w 4360984"/>
              <a:gd name="connsiteY87" fmla="*/ 853245 h 3830551"/>
              <a:gd name="connsiteX88" fmla="*/ 113311 w 4360984"/>
              <a:gd name="connsiteY88" fmla="*/ 795749 h 3830551"/>
              <a:gd name="connsiteX89" fmla="*/ 116104 w 4360984"/>
              <a:gd name="connsiteY89" fmla="*/ 791978 h 3830551"/>
              <a:gd name="connsiteX90" fmla="*/ 105134 w 4360984"/>
              <a:gd name="connsiteY90" fmla="*/ 807856 h 3830551"/>
              <a:gd name="connsiteX91" fmla="*/ 154744 w 4360984"/>
              <a:gd name="connsiteY91" fmla="*/ 754771 h 3830551"/>
              <a:gd name="connsiteX92" fmla="*/ 182880 w 4360984"/>
              <a:gd name="connsiteY92" fmla="*/ 712568 h 3830551"/>
              <a:gd name="connsiteX93" fmla="*/ 295421 w 4360984"/>
              <a:gd name="connsiteY93" fmla="*/ 628162 h 3830551"/>
              <a:gd name="connsiteX94" fmla="*/ 323557 w 4360984"/>
              <a:gd name="connsiteY94" fmla="*/ 600026 h 3830551"/>
              <a:gd name="connsiteX95" fmla="*/ 422031 w 4360984"/>
              <a:gd name="connsiteY95" fmla="*/ 529688 h 3830551"/>
              <a:gd name="connsiteX96" fmla="*/ 464234 w 4360984"/>
              <a:gd name="connsiteY96" fmla="*/ 459349 h 3830551"/>
              <a:gd name="connsiteX97" fmla="*/ 492369 w 4360984"/>
              <a:gd name="connsiteY97" fmla="*/ 417146 h 3830551"/>
              <a:gd name="connsiteX98" fmla="*/ 534572 w 4360984"/>
              <a:gd name="connsiteY98" fmla="*/ 360875 h 3830551"/>
              <a:gd name="connsiteX99" fmla="*/ 576775 w 4360984"/>
              <a:gd name="connsiteY99" fmla="*/ 262402 h 3830551"/>
              <a:gd name="connsiteX100" fmla="*/ 633046 w 4360984"/>
              <a:gd name="connsiteY100" fmla="*/ 192063 h 3830551"/>
              <a:gd name="connsiteX101" fmla="*/ 675249 w 4360984"/>
              <a:gd name="connsiteY101" fmla="*/ 121725 h 3830551"/>
              <a:gd name="connsiteX102" fmla="*/ 914400 w 4360984"/>
              <a:gd name="connsiteY102" fmla="*/ 51386 h 3830551"/>
              <a:gd name="connsiteX103" fmla="*/ 1674055 w 4360984"/>
              <a:gd name="connsiteY103" fmla="*/ 9183 h 3830551"/>
              <a:gd name="connsiteX104" fmla="*/ 1737715 w 4360984"/>
              <a:gd name="connsiteY104" fmla="*/ 39 h 38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360984" h="3830551">
                <a:moveTo>
                  <a:pt x="905468" y="2909334"/>
                </a:moveTo>
                <a:lnTo>
                  <a:pt x="909127" y="2914977"/>
                </a:lnTo>
                <a:lnTo>
                  <a:pt x="907408" y="2912739"/>
                </a:lnTo>
                <a:cubicBezTo>
                  <a:pt x="905899" y="2910442"/>
                  <a:pt x="904975" y="2908760"/>
                  <a:pt x="905468" y="2909334"/>
                </a:cubicBezTo>
                <a:close/>
                <a:moveTo>
                  <a:pt x="38941" y="1070098"/>
                </a:moveTo>
                <a:lnTo>
                  <a:pt x="38779" y="1071191"/>
                </a:lnTo>
                <a:cubicBezTo>
                  <a:pt x="37209" y="1081646"/>
                  <a:pt x="37064" y="1082338"/>
                  <a:pt x="37713" y="1078028"/>
                </a:cubicBezTo>
                <a:close/>
                <a:moveTo>
                  <a:pt x="129533" y="773760"/>
                </a:moveTo>
                <a:cubicBezTo>
                  <a:pt x="128573" y="775094"/>
                  <a:pt x="126862" y="777436"/>
                  <a:pt x="124219" y="781022"/>
                </a:cubicBezTo>
                <a:lnTo>
                  <a:pt x="116104" y="791978"/>
                </a:lnTo>
                <a:lnTo>
                  <a:pt x="116702" y="791113"/>
                </a:lnTo>
                <a:cubicBezTo>
                  <a:pt x="125212" y="779232"/>
                  <a:pt x="133375" y="768426"/>
                  <a:pt x="129533" y="773760"/>
                </a:cubicBezTo>
                <a:close/>
                <a:moveTo>
                  <a:pt x="1737849" y="0"/>
                </a:moveTo>
                <a:lnTo>
                  <a:pt x="2157446" y="0"/>
                </a:lnTo>
                <a:lnTo>
                  <a:pt x="2173948" y="4208"/>
                </a:lnTo>
                <a:cubicBezTo>
                  <a:pt x="2237262" y="18777"/>
                  <a:pt x="2174625" y="-7818"/>
                  <a:pt x="2264898" y="37318"/>
                </a:cubicBezTo>
                <a:cubicBezTo>
                  <a:pt x="2288344" y="42007"/>
                  <a:pt x="2312719" y="43344"/>
                  <a:pt x="2335237" y="51386"/>
                </a:cubicBezTo>
                <a:cubicBezTo>
                  <a:pt x="2496307" y="108912"/>
                  <a:pt x="2417773" y="108555"/>
                  <a:pt x="2574387" y="135792"/>
                </a:cubicBezTo>
                <a:cubicBezTo>
                  <a:pt x="2939182" y="199235"/>
                  <a:pt x="2641935" y="119541"/>
                  <a:pt x="3094892" y="220198"/>
                </a:cubicBezTo>
                <a:cubicBezTo>
                  <a:pt x="3119543" y="225676"/>
                  <a:pt x="3141785" y="238955"/>
                  <a:pt x="3165231" y="248334"/>
                </a:cubicBezTo>
                <a:cubicBezTo>
                  <a:pt x="3221502" y="253023"/>
                  <a:pt x="3277832" y="257049"/>
                  <a:pt x="3334043" y="262402"/>
                </a:cubicBezTo>
                <a:cubicBezTo>
                  <a:pt x="3376314" y="266428"/>
                  <a:pt x="3418375" y="272506"/>
                  <a:pt x="3460652" y="276469"/>
                </a:cubicBezTo>
                <a:cubicBezTo>
                  <a:pt x="3568439" y="286574"/>
                  <a:pt x="3675994" y="301513"/>
                  <a:pt x="3784209" y="304605"/>
                </a:cubicBezTo>
                <a:cubicBezTo>
                  <a:pt x="3840652" y="306218"/>
                  <a:pt x="3896750" y="295226"/>
                  <a:pt x="3953021" y="290537"/>
                </a:cubicBezTo>
                <a:cubicBezTo>
                  <a:pt x="3981156" y="304605"/>
                  <a:pt x="4009731" y="317827"/>
                  <a:pt x="4037427" y="332740"/>
                </a:cubicBezTo>
                <a:cubicBezTo>
                  <a:pt x="4070714" y="350664"/>
                  <a:pt x="4107800" y="363720"/>
                  <a:pt x="4135901" y="389011"/>
                </a:cubicBezTo>
                <a:cubicBezTo>
                  <a:pt x="4218956" y="463760"/>
                  <a:pt x="4201723" y="695534"/>
                  <a:pt x="4206240" y="740703"/>
                </a:cubicBezTo>
                <a:cubicBezTo>
                  <a:pt x="4215618" y="768838"/>
                  <a:pt x="4224240" y="797237"/>
                  <a:pt x="4234375" y="825109"/>
                </a:cubicBezTo>
                <a:cubicBezTo>
                  <a:pt x="4290823" y="980342"/>
                  <a:pt x="4252247" y="824356"/>
                  <a:pt x="4332849" y="1106463"/>
                </a:cubicBezTo>
                <a:cubicBezTo>
                  <a:pt x="4357885" y="1194088"/>
                  <a:pt x="4360208" y="1456711"/>
                  <a:pt x="4360984" y="1472223"/>
                </a:cubicBezTo>
                <a:cubicBezTo>
                  <a:pt x="4325889" y="1717902"/>
                  <a:pt x="4352790" y="1504175"/>
                  <a:pt x="4332849" y="1992728"/>
                </a:cubicBezTo>
                <a:cubicBezTo>
                  <a:pt x="4320849" y="2286737"/>
                  <a:pt x="4318493" y="2285041"/>
                  <a:pt x="4318511" y="2242267"/>
                </a:cubicBezTo>
                <a:lnTo>
                  <a:pt x="4318573" y="2236839"/>
                </a:lnTo>
                <a:lnTo>
                  <a:pt x="4318942" y="2217219"/>
                </a:lnTo>
                <a:cubicBezTo>
                  <a:pt x="4319957" y="2161291"/>
                  <a:pt x="4319512" y="2170810"/>
                  <a:pt x="4319050" y="2195232"/>
                </a:cubicBezTo>
                <a:lnTo>
                  <a:pt x="4318573" y="2236839"/>
                </a:lnTo>
                <a:lnTo>
                  <a:pt x="4318413" y="2245343"/>
                </a:lnTo>
                <a:cubicBezTo>
                  <a:pt x="4316742" y="2331810"/>
                  <a:pt x="4312894" y="2513189"/>
                  <a:pt x="4304714" y="2864925"/>
                </a:cubicBezTo>
                <a:cubicBezTo>
                  <a:pt x="4309403" y="2888371"/>
                  <a:pt x="4315688" y="2911554"/>
                  <a:pt x="4318781" y="2935263"/>
                </a:cubicBezTo>
                <a:cubicBezTo>
                  <a:pt x="4361010" y="3259021"/>
                  <a:pt x="4370446" y="3121816"/>
                  <a:pt x="4262511" y="3427632"/>
                </a:cubicBezTo>
                <a:cubicBezTo>
                  <a:pt x="4234375" y="3465146"/>
                  <a:pt x="4209647" y="3505476"/>
                  <a:pt x="4178104" y="3540174"/>
                </a:cubicBezTo>
                <a:cubicBezTo>
                  <a:pt x="4162333" y="3557523"/>
                  <a:pt x="4140591" y="3568309"/>
                  <a:pt x="4121834" y="3582377"/>
                </a:cubicBezTo>
                <a:cubicBezTo>
                  <a:pt x="3930940" y="3725549"/>
                  <a:pt x="4049811" y="3612196"/>
                  <a:pt x="3953021" y="3708986"/>
                </a:cubicBezTo>
                <a:cubicBezTo>
                  <a:pt x="3923364" y="3738643"/>
                  <a:pt x="3875760" y="3742577"/>
                  <a:pt x="3840480" y="3765257"/>
                </a:cubicBezTo>
                <a:cubicBezTo>
                  <a:pt x="3817375" y="3780111"/>
                  <a:pt x="3801080" y="3806003"/>
                  <a:pt x="3779654" y="3822705"/>
                </a:cubicBezTo>
                <a:lnTo>
                  <a:pt x="3765301" y="3830551"/>
                </a:lnTo>
                <a:lnTo>
                  <a:pt x="3425823" y="3830551"/>
                </a:lnTo>
                <a:lnTo>
                  <a:pt x="3418691" y="3827764"/>
                </a:lnTo>
                <a:cubicBezTo>
                  <a:pt x="3400138" y="3820114"/>
                  <a:pt x="3381505" y="3812731"/>
                  <a:pt x="3362178" y="3807460"/>
                </a:cubicBezTo>
                <a:cubicBezTo>
                  <a:pt x="3297404" y="3789794"/>
                  <a:pt x="3230880" y="3779325"/>
                  <a:pt x="3165231" y="3765257"/>
                </a:cubicBezTo>
                <a:cubicBezTo>
                  <a:pt x="3137095" y="3774635"/>
                  <a:pt x="3107925" y="3781347"/>
                  <a:pt x="3080824" y="3793392"/>
                </a:cubicBezTo>
                <a:cubicBezTo>
                  <a:pt x="3065374" y="3800259"/>
                  <a:pt x="3054452" y="3815591"/>
                  <a:pt x="3038621" y="3821528"/>
                </a:cubicBezTo>
                <a:cubicBezTo>
                  <a:pt x="3027427" y="3825726"/>
                  <a:pt x="3015590" y="3827600"/>
                  <a:pt x="3003678" y="3829247"/>
                </a:cubicBezTo>
                <a:lnTo>
                  <a:pt x="2996404" y="3830551"/>
                </a:lnTo>
                <a:lnTo>
                  <a:pt x="1873999" y="3830551"/>
                </a:lnTo>
                <a:lnTo>
                  <a:pt x="1842867" y="3821528"/>
                </a:lnTo>
                <a:cubicBezTo>
                  <a:pt x="1830676" y="3816303"/>
                  <a:pt x="1824110" y="3802771"/>
                  <a:pt x="1814732" y="3793392"/>
                </a:cubicBezTo>
                <a:cubicBezTo>
                  <a:pt x="1800664" y="3788703"/>
                  <a:pt x="1787358" y="3779325"/>
                  <a:pt x="1772529" y="3779325"/>
                </a:cubicBezTo>
                <a:cubicBezTo>
                  <a:pt x="1748619" y="3779325"/>
                  <a:pt x="1725861" y="3790011"/>
                  <a:pt x="1702191" y="3793392"/>
                </a:cubicBezTo>
                <a:lnTo>
                  <a:pt x="1477107" y="3821528"/>
                </a:lnTo>
                <a:cubicBezTo>
                  <a:pt x="1477107" y="3821528"/>
                  <a:pt x="1259407" y="3816075"/>
                  <a:pt x="1153551" y="3793392"/>
                </a:cubicBezTo>
                <a:cubicBezTo>
                  <a:pt x="1124192" y="3787101"/>
                  <a:pt x="1088745" y="3766633"/>
                  <a:pt x="1083212" y="3737122"/>
                </a:cubicBezTo>
                <a:cubicBezTo>
                  <a:pt x="1058999" y="3607990"/>
                  <a:pt x="1073833" y="3474525"/>
                  <a:pt x="1069144" y="3343226"/>
                </a:cubicBezTo>
                <a:cubicBezTo>
                  <a:pt x="1054284" y="3306075"/>
                  <a:pt x="1037965" y="3269271"/>
                  <a:pt x="1026941" y="3230685"/>
                </a:cubicBezTo>
                <a:cubicBezTo>
                  <a:pt x="1021630" y="3212095"/>
                  <a:pt x="1018430" y="3192933"/>
                  <a:pt x="1012874" y="3174414"/>
                </a:cubicBezTo>
                <a:cubicBezTo>
                  <a:pt x="970037" y="3031623"/>
                  <a:pt x="996310" y="3147873"/>
                  <a:pt x="970671" y="3019669"/>
                </a:cubicBezTo>
                <a:cubicBezTo>
                  <a:pt x="937684" y="2961941"/>
                  <a:pt x="920359" y="2932911"/>
                  <a:pt x="912035" y="2919462"/>
                </a:cubicBezTo>
                <a:lnTo>
                  <a:pt x="909127" y="2914977"/>
                </a:lnTo>
                <a:lnTo>
                  <a:pt x="912860" y="2919839"/>
                </a:lnTo>
                <a:cubicBezTo>
                  <a:pt x="918403" y="2925507"/>
                  <a:pt x="921720" y="2921959"/>
                  <a:pt x="900332" y="2864925"/>
                </a:cubicBezTo>
                <a:cubicBezTo>
                  <a:pt x="892969" y="2845289"/>
                  <a:pt x="880875" y="2827745"/>
                  <a:pt x="872197" y="2808654"/>
                </a:cubicBezTo>
                <a:cubicBezTo>
                  <a:pt x="857419" y="2776143"/>
                  <a:pt x="841287" y="2744060"/>
                  <a:pt x="829994" y="2710180"/>
                </a:cubicBezTo>
                <a:cubicBezTo>
                  <a:pt x="822433" y="2687497"/>
                  <a:pt x="820615" y="2663288"/>
                  <a:pt x="815926" y="2639842"/>
                </a:cubicBezTo>
                <a:cubicBezTo>
                  <a:pt x="708074" y="2630463"/>
                  <a:pt x="600054" y="2622846"/>
                  <a:pt x="492369" y="2611706"/>
                </a:cubicBezTo>
                <a:cubicBezTo>
                  <a:pt x="376948" y="2599766"/>
                  <a:pt x="428907" y="2598859"/>
                  <a:pt x="309489" y="2555435"/>
                </a:cubicBezTo>
                <a:cubicBezTo>
                  <a:pt x="291319" y="2548828"/>
                  <a:pt x="270005" y="2550960"/>
                  <a:pt x="253218" y="2541368"/>
                </a:cubicBezTo>
                <a:cubicBezTo>
                  <a:pt x="198163" y="2509909"/>
                  <a:pt x="212051" y="2481335"/>
                  <a:pt x="182880" y="2428826"/>
                </a:cubicBezTo>
                <a:cubicBezTo>
                  <a:pt x="171494" y="2408330"/>
                  <a:pt x="152310" y="2392912"/>
                  <a:pt x="140677" y="2372555"/>
                </a:cubicBezTo>
                <a:cubicBezTo>
                  <a:pt x="133320" y="2359680"/>
                  <a:pt x="127718" y="2345139"/>
                  <a:pt x="126609" y="2330352"/>
                </a:cubicBezTo>
                <a:cubicBezTo>
                  <a:pt x="113614" y="2157084"/>
                  <a:pt x="107852" y="1983349"/>
                  <a:pt x="98474" y="1809848"/>
                </a:cubicBezTo>
                <a:cubicBezTo>
                  <a:pt x="98474" y="1809848"/>
                  <a:pt x="58625" y="1755001"/>
                  <a:pt x="42203" y="1725442"/>
                </a:cubicBezTo>
                <a:cubicBezTo>
                  <a:pt x="35001" y="1712479"/>
                  <a:pt x="32209" y="1697496"/>
                  <a:pt x="28135" y="1683238"/>
                </a:cubicBezTo>
                <a:cubicBezTo>
                  <a:pt x="-467" y="1583134"/>
                  <a:pt x="10577" y="1578109"/>
                  <a:pt x="0" y="1430020"/>
                </a:cubicBezTo>
                <a:cubicBezTo>
                  <a:pt x="0" y="1430020"/>
                  <a:pt x="20812" y="1298982"/>
                  <a:pt x="28135" y="1233072"/>
                </a:cubicBezTo>
                <a:cubicBezTo>
                  <a:pt x="60457" y="942176"/>
                  <a:pt x="44986" y="1031850"/>
                  <a:pt x="39203" y="1068405"/>
                </a:cubicBezTo>
                <a:lnTo>
                  <a:pt x="38941" y="1070098"/>
                </a:lnTo>
                <a:lnTo>
                  <a:pt x="42280" y="1047593"/>
                </a:lnTo>
                <a:cubicBezTo>
                  <a:pt x="47008" y="1015483"/>
                  <a:pt x="55651" y="956055"/>
                  <a:pt x="70338" y="853245"/>
                </a:cubicBezTo>
                <a:cubicBezTo>
                  <a:pt x="90092" y="826906"/>
                  <a:pt x="103931" y="808368"/>
                  <a:pt x="113311" y="795749"/>
                </a:cubicBezTo>
                <a:lnTo>
                  <a:pt x="116104" y="791978"/>
                </a:lnTo>
                <a:lnTo>
                  <a:pt x="105134" y="807856"/>
                </a:lnTo>
                <a:cubicBezTo>
                  <a:pt x="96221" y="821639"/>
                  <a:pt x="99643" y="820892"/>
                  <a:pt x="154744" y="754771"/>
                </a:cubicBezTo>
                <a:cubicBezTo>
                  <a:pt x="165568" y="741782"/>
                  <a:pt x="170313" y="723878"/>
                  <a:pt x="182880" y="712568"/>
                </a:cubicBezTo>
                <a:cubicBezTo>
                  <a:pt x="217735" y="681199"/>
                  <a:pt x="258804" y="657455"/>
                  <a:pt x="295421" y="628162"/>
                </a:cubicBezTo>
                <a:cubicBezTo>
                  <a:pt x="305778" y="619876"/>
                  <a:pt x="312764" y="607735"/>
                  <a:pt x="323557" y="600026"/>
                </a:cubicBezTo>
                <a:cubicBezTo>
                  <a:pt x="361796" y="572712"/>
                  <a:pt x="395648" y="566624"/>
                  <a:pt x="422031" y="529688"/>
                </a:cubicBezTo>
                <a:cubicBezTo>
                  <a:pt x="437924" y="507438"/>
                  <a:pt x="449742" y="482536"/>
                  <a:pt x="464234" y="459349"/>
                </a:cubicBezTo>
                <a:cubicBezTo>
                  <a:pt x="473195" y="445012"/>
                  <a:pt x="482542" y="430904"/>
                  <a:pt x="492369" y="417146"/>
                </a:cubicBezTo>
                <a:cubicBezTo>
                  <a:pt x="505997" y="398067"/>
                  <a:pt x="523345" y="381458"/>
                  <a:pt x="534572" y="360875"/>
                </a:cubicBezTo>
                <a:cubicBezTo>
                  <a:pt x="551673" y="329524"/>
                  <a:pt x="558781" y="293249"/>
                  <a:pt x="576775" y="262402"/>
                </a:cubicBezTo>
                <a:cubicBezTo>
                  <a:pt x="591904" y="236466"/>
                  <a:pt x="615827" y="216661"/>
                  <a:pt x="633046" y="192063"/>
                </a:cubicBezTo>
                <a:cubicBezTo>
                  <a:pt x="648726" y="169663"/>
                  <a:pt x="654813" y="139890"/>
                  <a:pt x="675249" y="121725"/>
                </a:cubicBezTo>
                <a:cubicBezTo>
                  <a:pt x="734333" y="69206"/>
                  <a:pt x="849064" y="63266"/>
                  <a:pt x="914400" y="51386"/>
                </a:cubicBezTo>
                <a:cubicBezTo>
                  <a:pt x="914400" y="51386"/>
                  <a:pt x="1421241" y="29247"/>
                  <a:pt x="1674055" y="9183"/>
                </a:cubicBezTo>
                <a:cubicBezTo>
                  <a:pt x="1697909" y="7290"/>
                  <a:pt x="1718676" y="4188"/>
                  <a:pt x="1737715" y="39"/>
                </a:cubicBezTo>
                <a:close/>
              </a:path>
            </a:pathLst>
          </a:custGeom>
        </p:spPr>
      </p:pic>
      <p:sp>
        <p:nvSpPr>
          <p:cNvPr id="6" name="Rectangle 5">
            <a:extLst>
              <a:ext uri="{FF2B5EF4-FFF2-40B4-BE49-F238E27FC236}">
                <a16:creationId xmlns:a16="http://schemas.microsoft.com/office/drawing/2014/main" id="{19F085F9-7FD1-4F59-ABED-41FA6345802C}"/>
              </a:ext>
            </a:extLst>
          </p:cNvPr>
          <p:cNvSpPr/>
          <p:nvPr/>
        </p:nvSpPr>
        <p:spPr>
          <a:xfrm>
            <a:off x="2938980" y="1135978"/>
            <a:ext cx="6301340" cy="923330"/>
          </a:xfrm>
          <a:prstGeom prst="rect">
            <a:avLst/>
          </a:prstGeom>
          <a:noFill/>
        </p:spPr>
        <p:txBody>
          <a:bodyPr wrap="none" lIns="91440" tIns="45720" rIns="91440" bIns="45720">
            <a:prstTxWarp prst="textStop">
              <a:avLst/>
            </a:prstTxWarp>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BÔNG HOA TRI THỨC</a:t>
            </a:r>
          </a:p>
        </p:txBody>
      </p:sp>
      <p:sp>
        <p:nvSpPr>
          <p:cNvPr id="7" name="Rectangle 6">
            <a:extLst>
              <a:ext uri="{FF2B5EF4-FFF2-40B4-BE49-F238E27FC236}">
                <a16:creationId xmlns:a16="http://schemas.microsoft.com/office/drawing/2014/main" id="{747A0450-E3D1-4C0B-BCA0-03C26D8E8119}"/>
              </a:ext>
            </a:extLst>
          </p:cNvPr>
          <p:cNvSpPr/>
          <p:nvPr/>
        </p:nvSpPr>
        <p:spPr>
          <a:xfrm>
            <a:off x="4562790" y="317501"/>
            <a:ext cx="305372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TRÒ CHƠI</a:t>
            </a:r>
          </a:p>
        </p:txBody>
      </p:sp>
      <p:sp>
        <p:nvSpPr>
          <p:cNvPr id="8" name="Flowchart: Process 7">
            <a:extLst>
              <a:ext uri="{FF2B5EF4-FFF2-40B4-BE49-F238E27FC236}">
                <a16:creationId xmlns:a16="http://schemas.microsoft.com/office/drawing/2014/main" id="{253D4C36-E96D-409A-8AC4-94D885F04C6F}"/>
              </a:ext>
            </a:extLst>
          </p:cNvPr>
          <p:cNvSpPr/>
          <p:nvPr/>
        </p:nvSpPr>
        <p:spPr>
          <a:xfrm>
            <a:off x="4812639" y="2510971"/>
            <a:ext cx="6301340" cy="3623129"/>
          </a:xfrm>
          <a:prstGeom prst="flowChartProcess">
            <a:avLst/>
          </a:prstGeom>
          <a:noFill/>
          <a:ln w="38100">
            <a:solidFill>
              <a:schemeClr val="bg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F44CB01-084C-4FF2-BD79-89F44FD8FC2F}"/>
              </a:ext>
            </a:extLst>
          </p:cNvPr>
          <p:cNvSpPr txBox="1"/>
          <p:nvPr/>
        </p:nvSpPr>
        <p:spPr>
          <a:xfrm>
            <a:off x="5098282" y="2748771"/>
            <a:ext cx="5714861" cy="3296736"/>
          </a:xfrm>
          <a:prstGeom prst="rect">
            <a:avLst/>
          </a:prstGeom>
          <a:noFill/>
        </p:spPr>
        <p:txBody>
          <a:bodyPr wrap="square">
            <a:spAutoFit/>
          </a:bodyPr>
          <a:lstStyle/>
          <a:p>
            <a:pPr algn="just">
              <a:lnSpc>
                <a:spcPct val="107000"/>
              </a:lnSpc>
              <a:spcAft>
                <a:spcPts val="800"/>
              </a:spcAft>
            </a:pP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cây</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bông</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đánh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số</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mỗi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bông</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1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hỏi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theo</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hỏi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phiếu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1 HS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chuẩn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bị</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tham</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sẽ</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điều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hành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trả</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lời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cá</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hỏi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theo</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lựa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chọn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do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bông</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mà</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yêu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thích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336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EF67F0-1835-4D83-A9B6-EA8650A9BA96}"/>
              </a:ext>
            </a:extLst>
          </p:cNvPr>
          <p:cNvSpPr txBox="1"/>
          <p:nvPr/>
        </p:nvSpPr>
        <p:spPr>
          <a:xfrm>
            <a:off x="660399" y="295240"/>
            <a:ext cx="10858500" cy="530594"/>
          </a:xfrm>
          <a:prstGeom prst="rect">
            <a:avLst/>
          </a:prstGeom>
          <a:noFill/>
        </p:spPr>
        <p:txBody>
          <a:bodyPr wrap="square">
            <a:spAutoFit/>
          </a:bodyPr>
          <a:lstStyle/>
          <a:p>
            <a:pPr algn="ct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257F5774-B668-4CF0-AF5D-C4F671F91259}"/>
              </a:ext>
            </a:extLst>
          </p:cNvPr>
          <p:cNvGraphicFramePr>
            <a:graphicFrameLocks noGrp="1"/>
          </p:cNvGraphicFramePr>
          <p:nvPr>
            <p:extLst>
              <p:ext uri="{D42A27DB-BD31-4B8C-83A1-F6EECF244321}">
                <p14:modId xmlns:p14="http://schemas.microsoft.com/office/powerpoint/2010/main" val="3935393928"/>
              </p:ext>
            </p:extLst>
          </p:nvPr>
        </p:nvGraphicFramePr>
        <p:xfrm>
          <a:off x="660399" y="991044"/>
          <a:ext cx="10858500" cy="4891152"/>
        </p:xfrm>
        <a:graphic>
          <a:graphicData uri="http://schemas.openxmlformats.org/drawingml/2006/table">
            <a:tbl>
              <a:tblPr firstRow="1" firstCol="1" bandRow="1">
                <a:tableStyleId>{ED083AE6-46FA-4A59-8FB0-9F97EB10719F}</a:tableStyleId>
              </a:tblPr>
              <a:tblGrid>
                <a:gridCol w="8555725">
                  <a:extLst>
                    <a:ext uri="{9D8B030D-6E8A-4147-A177-3AD203B41FA5}">
                      <a16:colId xmlns:a16="http://schemas.microsoft.com/office/drawing/2014/main" val="2386683824"/>
                    </a:ext>
                  </a:extLst>
                </a:gridCol>
                <a:gridCol w="2302775">
                  <a:extLst>
                    <a:ext uri="{9D8B030D-6E8A-4147-A177-3AD203B41FA5}">
                      <a16:colId xmlns:a16="http://schemas.microsoft.com/office/drawing/2014/main" val="1339318724"/>
                    </a:ext>
                  </a:extLst>
                </a:gridCol>
              </a:tblGrid>
              <a:tr h="0">
                <a:tc>
                  <a:txBody>
                    <a:bodyPr/>
                    <a:lstStyle/>
                    <a:p>
                      <a:pPr algn="ctr">
                        <a:lnSpc>
                          <a:spcPct val="107000"/>
                        </a:lnSpc>
                        <a:spcAft>
                          <a:spcPts val="800"/>
                        </a:spcAft>
                      </a:pPr>
                      <a:r>
                        <a:rPr lang="vi-VN" sz="2400" b="1" kern="100" dirty="0">
                          <a:solidFill>
                            <a:srgbClr val="0000CC"/>
                          </a:solidFill>
                          <a:effectLst/>
                          <a:latin typeface="+mj-lt"/>
                        </a:rPr>
                        <a:t>Câu hỏi</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b="1" kern="100" dirty="0">
                          <a:solidFill>
                            <a:srgbClr val="0000CC"/>
                          </a:solidFill>
                          <a:effectLst/>
                          <a:latin typeface="+mj-lt"/>
                        </a:rPr>
                        <a:t>Câu trả lời</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762653"/>
                  </a:ext>
                </a:extLst>
              </a:tr>
              <a:tr h="0">
                <a:tc>
                  <a:txBody>
                    <a:bodyPr/>
                    <a:lstStyle/>
                    <a:p>
                      <a:pPr>
                        <a:lnSpc>
                          <a:spcPct val="107000"/>
                        </a:lnSpc>
                        <a:spcAft>
                          <a:spcPts val="800"/>
                        </a:spcAft>
                      </a:pPr>
                      <a:r>
                        <a:rPr lang="vi-VN" sz="2400" b="0" kern="100" dirty="0">
                          <a:effectLst/>
                          <a:latin typeface="+mj-lt"/>
                        </a:rPr>
                        <a:t>(1) Kể tên các thành phần chính của câu</a:t>
                      </a:r>
                      <a:r>
                        <a:rPr lang="en-US" sz="2400" b="0" kern="100" dirty="0">
                          <a:effectLst/>
                          <a:latin typeface="+mj-lt"/>
                        </a:rPr>
                        <a:t>.</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dirty="0">
                          <a:solidFill>
                            <a:srgbClr val="0000CC"/>
                          </a:solidFill>
                          <a:effectLst/>
                          <a:latin typeface="+mj-lt"/>
                        </a:rPr>
                        <a:t>…</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50189"/>
                  </a:ext>
                </a:extLst>
              </a:tr>
              <a:tr h="0">
                <a:tc>
                  <a:txBody>
                    <a:bodyPr/>
                    <a:lstStyle/>
                    <a:p>
                      <a:pPr>
                        <a:lnSpc>
                          <a:spcPct val="107000"/>
                        </a:lnSpc>
                        <a:spcAft>
                          <a:spcPts val="800"/>
                        </a:spcAft>
                      </a:pPr>
                      <a:r>
                        <a:rPr lang="vi-VN" sz="2400" b="0" kern="100">
                          <a:effectLst/>
                          <a:latin typeface="+mj-lt"/>
                        </a:rPr>
                        <a:t>(2) Đặt một câu có đủ thành phần chính</a:t>
                      </a: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3623061"/>
                  </a:ext>
                </a:extLst>
              </a:tr>
              <a:tr h="0">
                <a:tc>
                  <a:txBody>
                    <a:bodyPr/>
                    <a:lstStyle/>
                    <a:p>
                      <a:pPr>
                        <a:lnSpc>
                          <a:spcPct val="107000"/>
                        </a:lnSpc>
                        <a:spcAft>
                          <a:spcPts val="800"/>
                        </a:spcAft>
                      </a:pPr>
                      <a:r>
                        <a:rPr lang="vi-VN" sz="2400" b="0" kern="100">
                          <a:effectLst/>
                          <a:latin typeface="+mj-lt"/>
                        </a:rPr>
                        <a:t>(3) Xác định thành phần chủ ngữ, vị ngữ trong câu vừa đặt.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0231000"/>
                  </a:ext>
                </a:extLst>
              </a:tr>
              <a:tr h="0">
                <a:tc>
                  <a:txBody>
                    <a:bodyPr/>
                    <a:lstStyle/>
                    <a:p>
                      <a:pPr>
                        <a:lnSpc>
                          <a:spcPct val="107000"/>
                        </a:lnSpc>
                        <a:spcAft>
                          <a:spcPts val="800"/>
                        </a:spcAft>
                      </a:pPr>
                      <a:r>
                        <a:rPr lang="vi-VN" sz="2400" b="0" kern="100">
                          <a:effectLst/>
                          <a:latin typeface="+mj-lt"/>
                        </a:rPr>
                        <a:t>(4) </a:t>
                      </a:r>
                      <a:r>
                        <a:rPr lang="en-US" sz="2400" b="0" kern="100">
                          <a:effectLst/>
                          <a:latin typeface="+mj-lt"/>
                        </a:rPr>
                        <a:t>Nêu vai trò của chủ ngữ trong câu.</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323068"/>
                  </a:ext>
                </a:extLst>
              </a:tr>
              <a:tr h="0">
                <a:tc>
                  <a:txBody>
                    <a:bodyPr/>
                    <a:lstStyle/>
                    <a:p>
                      <a:pPr>
                        <a:lnSpc>
                          <a:spcPct val="107000"/>
                        </a:lnSpc>
                        <a:spcAft>
                          <a:spcPts val="800"/>
                        </a:spcAft>
                      </a:pPr>
                      <a:r>
                        <a:rPr lang="vi-VN" sz="2400" b="0" kern="100">
                          <a:effectLst/>
                          <a:latin typeface="+mj-lt"/>
                        </a:rPr>
                        <a:t>(5) Vị ngữ có vai trò gì trong câu?</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6051555"/>
                  </a:ext>
                </a:extLst>
              </a:tr>
              <a:tr h="0">
                <a:tc>
                  <a:txBody>
                    <a:bodyPr/>
                    <a:lstStyle/>
                    <a:p>
                      <a:pPr>
                        <a:lnSpc>
                          <a:spcPct val="107000"/>
                        </a:lnSpc>
                        <a:spcAft>
                          <a:spcPts val="800"/>
                        </a:spcAft>
                      </a:pPr>
                      <a:r>
                        <a:rPr lang="vi-VN" sz="2400" b="0" kern="100">
                          <a:effectLst/>
                          <a:latin typeface="+mj-lt"/>
                        </a:rPr>
                        <a:t>(6) Có thể mở rộng thành phần chính của câu không?</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7379379"/>
                  </a:ext>
                </a:extLst>
              </a:tr>
              <a:tr h="0">
                <a:tc>
                  <a:txBody>
                    <a:bodyPr/>
                    <a:lstStyle/>
                    <a:p>
                      <a:pPr>
                        <a:lnSpc>
                          <a:spcPct val="107000"/>
                        </a:lnSpc>
                        <a:spcAft>
                          <a:spcPts val="800"/>
                        </a:spcAft>
                      </a:pPr>
                      <a:r>
                        <a:rPr lang="vi-VN" sz="2400" b="0" kern="100">
                          <a:effectLst/>
                          <a:latin typeface="+mj-lt"/>
                        </a:rPr>
                        <a:t>(7) Có mấy cách mở rộng thành phần chính của câu?</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901968"/>
                  </a:ext>
                </a:extLst>
              </a:tr>
              <a:tr h="0">
                <a:tc>
                  <a:txBody>
                    <a:bodyPr/>
                    <a:lstStyle/>
                    <a:p>
                      <a:pPr>
                        <a:lnSpc>
                          <a:spcPct val="107000"/>
                        </a:lnSpc>
                        <a:spcAft>
                          <a:spcPts val="800"/>
                        </a:spcAft>
                      </a:pPr>
                      <a:r>
                        <a:rPr lang="vi-VN" sz="2400" b="0" kern="100">
                          <a:effectLst/>
                          <a:latin typeface="+mj-lt"/>
                        </a:rPr>
                        <a:t>(8) Nêu cụ thể các cách mở rộng thành phần chính của câu.</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3627738"/>
                  </a:ext>
                </a:extLst>
              </a:tr>
              <a:tr h="0">
                <a:tc>
                  <a:txBody>
                    <a:bodyPr/>
                    <a:lstStyle/>
                    <a:p>
                      <a:pPr>
                        <a:lnSpc>
                          <a:spcPct val="107000"/>
                        </a:lnSpc>
                        <a:spcAft>
                          <a:spcPts val="800"/>
                        </a:spcAft>
                      </a:pPr>
                      <a:r>
                        <a:rPr lang="vi-VN" sz="2400" b="0" kern="100">
                          <a:effectLst/>
                          <a:latin typeface="+mj-lt"/>
                        </a:rPr>
                        <a:t>(9) Cho ví dụ về cách dùng cụm chủ vị bổ sung cho từ làm chủ ngữ hoặc vị ngữ.</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5496065"/>
                  </a:ext>
                </a:extLst>
              </a:tr>
              <a:tr h="0">
                <a:tc>
                  <a:txBody>
                    <a:bodyPr/>
                    <a:lstStyle/>
                    <a:p>
                      <a:pPr>
                        <a:lnSpc>
                          <a:spcPct val="107000"/>
                        </a:lnSpc>
                        <a:spcAft>
                          <a:spcPts val="800"/>
                        </a:spcAft>
                      </a:pPr>
                      <a:r>
                        <a:rPr lang="vi-VN" sz="2400" b="0" kern="100" dirty="0">
                          <a:effectLst/>
                          <a:latin typeface="+mj-lt"/>
                        </a:rPr>
                        <a:t>(10) Cho ví dụ về cách dùng cụm chủ vị trực tiếp cấu tạo chủ ngữ hoặc vị ngữ.</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dirty="0">
                          <a:effectLst/>
                          <a:latin typeface="+mj-lt"/>
                        </a:rPr>
                        <a:t>…</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69749"/>
                  </a:ext>
                </a:extLst>
              </a:tr>
            </a:tbl>
          </a:graphicData>
        </a:graphic>
      </p:graphicFrame>
    </p:spTree>
    <p:extLst>
      <p:ext uri="{BB962C8B-B14F-4D97-AF65-F5344CB8AC3E}">
        <p14:creationId xmlns:p14="http://schemas.microsoft.com/office/powerpoint/2010/main" val="3729058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3B47516-08D3-46A9-9CC4-5C9C5DD8B8A7}"/>
              </a:ext>
            </a:extLst>
          </p:cNvPr>
          <p:cNvGraphicFramePr>
            <a:graphicFrameLocks noGrp="1"/>
          </p:cNvGraphicFramePr>
          <p:nvPr>
            <p:extLst>
              <p:ext uri="{D42A27DB-BD31-4B8C-83A1-F6EECF244321}">
                <p14:modId xmlns:p14="http://schemas.microsoft.com/office/powerpoint/2010/main" val="745191684"/>
              </p:ext>
            </p:extLst>
          </p:nvPr>
        </p:nvGraphicFramePr>
        <p:xfrm>
          <a:off x="666750" y="832737"/>
          <a:ext cx="10858500" cy="5192525"/>
        </p:xfrm>
        <a:graphic>
          <a:graphicData uri="http://schemas.openxmlformats.org/drawingml/2006/table">
            <a:tbl>
              <a:tblPr firstRow="1" bandRow="1">
                <a:tableStyleId>{ED083AE6-46FA-4A59-8FB0-9F97EB10719F}</a:tableStyleId>
              </a:tblPr>
              <a:tblGrid>
                <a:gridCol w="1423307">
                  <a:extLst>
                    <a:ext uri="{9D8B030D-6E8A-4147-A177-3AD203B41FA5}">
                      <a16:colId xmlns:a16="http://schemas.microsoft.com/office/drawing/2014/main" val="2950432613"/>
                    </a:ext>
                  </a:extLst>
                </a:gridCol>
                <a:gridCol w="9435193">
                  <a:extLst>
                    <a:ext uri="{9D8B030D-6E8A-4147-A177-3AD203B41FA5}">
                      <a16:colId xmlns:a16="http://schemas.microsoft.com/office/drawing/2014/main" val="382995056"/>
                    </a:ext>
                  </a:extLst>
                </a:gridCol>
              </a:tblGrid>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1</a:t>
                      </a:r>
                    </a:p>
                  </a:txBody>
                  <a:tcPr/>
                </a:tc>
                <a:tc>
                  <a:txBody>
                    <a:bodyPr/>
                    <a:lstStyle/>
                    <a:p>
                      <a:pPr algn="just">
                        <a:lnSpc>
                          <a:spcPct val="107000"/>
                        </a:lnSpc>
                        <a:spcAft>
                          <a:spcPts val="800"/>
                        </a:spcAft>
                      </a:pPr>
                      <a:r>
                        <a:rPr lang="vi-VN" sz="3200" b="0" dirty="0">
                          <a:effectLst/>
                          <a:latin typeface="Times New Roman" panose="02020603050405020304" pitchFamily="18" charset="0"/>
                          <a:ea typeface="Times New Roman" panose="02020603050405020304" pitchFamily="18" charset="0"/>
                          <a:cs typeface="Times New Roman" panose="02020603050405020304" pitchFamily="18" charset="0"/>
                        </a:rPr>
                        <a:t>Thành phần chính của câu là chủ ngữ và vị ngữ.</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51389840"/>
                  </a:ext>
                </a:extLst>
              </a:tr>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2</a:t>
                      </a:r>
                    </a:p>
                  </a:txBody>
                  <a:tcPr/>
                </a:tc>
                <a:tc>
                  <a:txBody>
                    <a:bodyPr/>
                    <a:lstStyle/>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HS tự đặt câu có đủ chủ ngữ, vị ngữ.</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59130122"/>
                  </a:ext>
                </a:extLst>
              </a:tr>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3</a:t>
                      </a:r>
                    </a:p>
                  </a:txBody>
                  <a:tcPr/>
                </a:tc>
                <a:tc>
                  <a:txBody>
                    <a:bodyPr/>
                    <a:lstStyle/>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HS xác định đúng chủ ngữ, vị ngữ</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51837412"/>
                  </a:ext>
                </a:extLst>
              </a:tr>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4</a:t>
                      </a:r>
                    </a:p>
                  </a:txBody>
                  <a:tcPr/>
                </a:tc>
                <a:tc>
                  <a:txBody>
                    <a:bodyPr/>
                    <a:lstStyle/>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Chủ ngữ nêu lên đối tượng có hành động, tính chất nêu ở vị ngữ, thường trả lời câu hỏi </a:t>
                      </a: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Ai, Cái gì?. Con gì?</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37537515"/>
                  </a:ext>
                </a:extLst>
              </a:tr>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5</a:t>
                      </a:r>
                    </a:p>
                  </a:txBody>
                  <a:tcPr/>
                </a:tc>
                <a:tc>
                  <a:txBody>
                    <a:bodyPr/>
                    <a:lstStyle/>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Vị ngữ nêu hành động, đặc điểm của chủ thể nêu ở chủ ngữ trả lời câu hỏi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“Làm sao? Như thế nào? Cái gì?</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26816659"/>
                  </a:ext>
                </a:extLst>
              </a:tr>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6</a:t>
                      </a:r>
                    </a:p>
                  </a:txBody>
                  <a:tcPr/>
                </a:tc>
                <a:tc>
                  <a:txBody>
                    <a:bodyPr/>
                    <a:lstStyle/>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Có thể mở rộng thành phần chính, phụ của câu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514422"/>
                  </a:ext>
                </a:extLst>
              </a:tr>
            </a:tbl>
          </a:graphicData>
        </a:graphic>
      </p:graphicFrame>
    </p:spTree>
    <p:extLst>
      <p:ext uri="{BB962C8B-B14F-4D97-AF65-F5344CB8AC3E}">
        <p14:creationId xmlns:p14="http://schemas.microsoft.com/office/powerpoint/2010/main" val="2955687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3B47516-08D3-46A9-9CC4-5C9C5DD8B8A7}"/>
              </a:ext>
            </a:extLst>
          </p:cNvPr>
          <p:cNvGraphicFramePr>
            <a:graphicFrameLocks noGrp="1"/>
          </p:cNvGraphicFramePr>
          <p:nvPr>
            <p:extLst>
              <p:ext uri="{D42A27DB-BD31-4B8C-83A1-F6EECF244321}">
                <p14:modId xmlns:p14="http://schemas.microsoft.com/office/powerpoint/2010/main" val="4079446075"/>
              </p:ext>
            </p:extLst>
          </p:nvPr>
        </p:nvGraphicFramePr>
        <p:xfrm>
          <a:off x="660400" y="1401839"/>
          <a:ext cx="10858500" cy="4581335"/>
        </p:xfrm>
        <a:graphic>
          <a:graphicData uri="http://schemas.openxmlformats.org/drawingml/2006/table">
            <a:tbl>
              <a:tblPr firstRow="1" bandRow="1">
                <a:tableStyleId>{ED083AE6-46FA-4A59-8FB0-9F97EB10719F}</a:tableStyleId>
              </a:tblPr>
              <a:tblGrid>
                <a:gridCol w="1423307">
                  <a:extLst>
                    <a:ext uri="{9D8B030D-6E8A-4147-A177-3AD203B41FA5}">
                      <a16:colId xmlns:a16="http://schemas.microsoft.com/office/drawing/2014/main" val="2950432613"/>
                    </a:ext>
                  </a:extLst>
                </a:gridCol>
                <a:gridCol w="9435193">
                  <a:extLst>
                    <a:ext uri="{9D8B030D-6E8A-4147-A177-3AD203B41FA5}">
                      <a16:colId xmlns:a16="http://schemas.microsoft.com/office/drawing/2014/main" val="382995056"/>
                    </a:ext>
                  </a:extLst>
                </a:gridCol>
              </a:tblGrid>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7</a:t>
                      </a:r>
                    </a:p>
                  </a:txBody>
                  <a:tcPr/>
                </a:tc>
                <a:tc>
                  <a:txBody>
                    <a:bodyPr/>
                    <a:lstStyle/>
                    <a:p>
                      <a:r>
                        <a:rPr lang="vi-VN" sz="3200" b="0" dirty="0">
                          <a:effectLst/>
                          <a:latin typeface="Times New Roman" panose="02020603050405020304" pitchFamily="18" charset="0"/>
                          <a:ea typeface="Times New Roman" panose="02020603050405020304" pitchFamily="18" charset="0"/>
                        </a:rPr>
                        <a:t>Có hai cách mở rộng thành phần chính của câu.</a:t>
                      </a:r>
                      <a:endParaRPr lang="en-US"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3145505"/>
                  </a:ext>
                </a:extLst>
              </a:tr>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8</a:t>
                      </a:r>
                    </a:p>
                  </a:txBody>
                  <a:tcPr/>
                </a:tc>
                <a:tc>
                  <a:txBody>
                    <a:bodyPr/>
                    <a:lstStyle/>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Các cách mở rộng thành phần chính của câu: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Dùng cụm chủ vị bổ sung cho từ làm chủ ngữ hoặc vị ngữ</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Times New Roman" panose="02020603050405020304" pitchFamily="18" charset="0"/>
                          <a:ea typeface="SimSun" panose="02010600030101010101" pitchFamily="2" charset="-122"/>
                        </a:rPr>
                        <a:t>+ </a:t>
                      </a:r>
                      <a:r>
                        <a:rPr lang="vi-VN" sz="3200" kern="100" dirty="0">
                          <a:effectLst/>
                          <a:latin typeface="Times New Roman" panose="02020603050405020304" pitchFamily="18" charset="0"/>
                          <a:ea typeface="SimSun" panose="02010600030101010101" pitchFamily="2" charset="-122"/>
                        </a:rPr>
                        <a:t>Dùng cụm chủ vị trực tiếp  cấu tạo chủ ngữ hoặc vị ngữ.</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5807483"/>
                  </a:ext>
                </a:extLst>
              </a:tr>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9</a:t>
                      </a:r>
                    </a:p>
                  </a:txBody>
                  <a:tcPr/>
                </a:tc>
                <a:tc>
                  <a:txBody>
                    <a:bodyPr/>
                    <a:lstStyle/>
                    <a:p>
                      <a:pPr algn="just">
                        <a:lnSpc>
                          <a:spcPct val="107000"/>
                        </a:lnSpc>
                        <a:spcAft>
                          <a:spcPts val="800"/>
                        </a:spcAft>
                      </a:pPr>
                      <a:r>
                        <a:rPr lang="vi-VN" sz="3200" i="1" kern="100" dirty="0">
                          <a:effectLst/>
                          <a:latin typeface="Times New Roman" panose="02020603050405020304" pitchFamily="18" charset="0"/>
                          <a:ea typeface="SimSun" panose="02010600030101010101" pitchFamily="2" charset="-122"/>
                          <a:cs typeface="Times New Roman" panose="02020603050405020304" pitchFamily="18" charset="0"/>
                        </a:rPr>
                        <a:t>Điều </a:t>
                      </a:r>
                      <a:r>
                        <a:rPr lang="vi-VN" sz="3200" i="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chúng tôi mong ước </a:t>
                      </a:r>
                      <a:r>
                        <a:rPr lang="vi-VN" sz="3200" i="1" kern="100" dirty="0">
                          <a:effectLst/>
                          <a:latin typeface="Times New Roman" panose="02020603050405020304" pitchFamily="18" charset="0"/>
                          <a:ea typeface="SimSun" panose="02010600030101010101" pitchFamily="2" charset="-122"/>
                          <a:cs typeface="Times New Roman" panose="02020603050405020304" pitchFamily="18" charset="0"/>
                        </a:rPr>
                        <a:t>ngày đêm đã thành hiện thực</a:t>
                      </a:r>
                      <a:r>
                        <a:rPr lang="en-US" sz="3200" i="1" kern="1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33189899"/>
                  </a:ext>
                </a:extLst>
              </a:tr>
              <a:tr h="370840">
                <a:tc>
                  <a:txBody>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10</a:t>
                      </a:r>
                    </a:p>
                  </a:txBody>
                  <a:tcPr/>
                </a:tc>
                <a:tc>
                  <a:txBody>
                    <a:bodyPr/>
                    <a:lstStyle/>
                    <a:p>
                      <a:r>
                        <a:rPr lang="vi-VN" sz="3200" i="1" kern="100" dirty="0">
                          <a:solidFill>
                            <a:srgbClr val="FF0000"/>
                          </a:solidFill>
                          <a:effectLst/>
                          <a:latin typeface="Times New Roman" panose="02020603050405020304" pitchFamily="18" charset="0"/>
                          <a:ea typeface="SimSun" panose="02010600030101010101" pitchFamily="2" charset="-122"/>
                        </a:rPr>
                        <a:t>Mùa xuân xinh đẹp</a:t>
                      </a:r>
                      <a:r>
                        <a:rPr lang="vi-VN" sz="3200" i="1" kern="100" dirty="0">
                          <a:effectLst/>
                          <a:latin typeface="Times New Roman" panose="02020603050405020304" pitchFamily="18" charset="0"/>
                          <a:ea typeface="SimSun" panose="02010600030101010101" pitchFamily="2" charset="-122"/>
                        </a:rPr>
                        <a:t> đã về.</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7456188"/>
                  </a:ext>
                </a:extLst>
              </a:tr>
            </a:tbl>
          </a:graphicData>
        </a:graphic>
      </p:graphicFrame>
    </p:spTree>
    <p:extLst>
      <p:ext uri="{BB962C8B-B14F-4D97-AF65-F5344CB8AC3E}">
        <p14:creationId xmlns:p14="http://schemas.microsoft.com/office/powerpoint/2010/main" val="2628837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06AEAFA-FCCF-4CA0-89AD-42182DCF5429}"/>
              </a:ext>
            </a:extLst>
          </p:cNvPr>
          <p:cNvPicPr>
            <a:picLocks noChangeAspect="1"/>
          </p:cNvPicPr>
          <p:nvPr/>
        </p:nvPicPr>
        <p:blipFill rotWithShape="1">
          <a:blip r:embed="rId2"/>
          <a:srcRect t="12172" b="12842"/>
          <a:stretch/>
        </p:blipFill>
        <p:spPr>
          <a:xfrm>
            <a:off x="20" y="1282"/>
            <a:ext cx="12191980" cy="6856718"/>
          </a:xfrm>
          <a:prstGeom prst="rect">
            <a:avLst/>
          </a:prstGeom>
        </p:spPr>
      </p:pic>
      <p:sp>
        <p:nvSpPr>
          <p:cNvPr id="12" name="TextBox 11">
            <a:extLst>
              <a:ext uri="{FF2B5EF4-FFF2-40B4-BE49-F238E27FC236}">
                <a16:creationId xmlns:a16="http://schemas.microsoft.com/office/drawing/2014/main" id="{258C849B-B59F-45F4-BCE8-FC3068FD6D81}"/>
              </a:ext>
            </a:extLst>
          </p:cNvPr>
          <p:cNvSpPr txBox="1"/>
          <p:nvPr/>
        </p:nvSpPr>
        <p:spPr>
          <a:xfrm>
            <a:off x="666750" y="2413337"/>
            <a:ext cx="10858500" cy="1015663"/>
          </a:xfrm>
          <a:prstGeom prst="rect">
            <a:avLst/>
          </a:prstGeom>
          <a:noFill/>
        </p:spPr>
        <p:txBody>
          <a:bodyPr wrap="square">
            <a:spAutoFit/>
          </a:bodyPr>
          <a:lstStyle/>
          <a:p>
            <a:pPr algn="ctr"/>
            <a:r>
              <a:rPr lang="vi-VN"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THỰC HÀNH, ÔN LUYỆN</a:t>
            </a:r>
            <a:endParaRPr lang="en-US" sz="6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8812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2167AA-7A0D-4A1F-953E-E02C1E1D2F74}"/>
              </a:ext>
            </a:extLst>
          </p:cNvPr>
          <p:cNvSpPr txBox="1"/>
          <p:nvPr/>
        </p:nvSpPr>
        <p:spPr>
          <a:xfrm>
            <a:off x="666750" y="435396"/>
            <a:ext cx="10858500" cy="593304"/>
          </a:xfrm>
          <a:prstGeom prst="rect">
            <a:avLst/>
          </a:prstGeom>
          <a:noFill/>
        </p:spPr>
        <p:txBody>
          <a:bodyPr wrap="square">
            <a:spAutoFit/>
          </a:bodyPr>
          <a:lstStyle/>
          <a:p>
            <a:pPr algn="just">
              <a:lnSpc>
                <a:spcPct val="107000"/>
              </a:lnSpc>
              <a:spcAft>
                <a:spcPts val="80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KIẾN THỨC NGỮ VĂN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87940CB6-88DF-4B61-8660-66CF8B673671}"/>
              </a:ext>
            </a:extLst>
          </p:cNvPr>
          <p:cNvSpPr/>
          <p:nvPr/>
        </p:nvSpPr>
        <p:spPr>
          <a:xfrm>
            <a:off x="1069144" y="1491175"/>
            <a:ext cx="4220307" cy="382641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effectLst/>
                <a:latin typeface="Times New Roman" panose="02020603050405020304" pitchFamily="18" charset="0"/>
                <a:ea typeface="Times New Roman" panose="02020603050405020304" pitchFamily="18" charset="0"/>
              </a:rPr>
              <a:t>Việc mở rộng thành phần chính của câu (chủ ngữ, vị ngữ) bằng cụm chủ vị thường được thực hiện bằng một trong hai cách</a:t>
            </a:r>
            <a:endParaRPr lang="en-US" sz="2800" b="1">
              <a:solidFill>
                <a:schemeClr val="tx1"/>
              </a:solidFill>
            </a:endParaRPr>
          </a:p>
        </p:txBody>
      </p:sp>
      <p:sp>
        <p:nvSpPr>
          <p:cNvPr id="5" name="Hexagon 4">
            <a:extLst>
              <a:ext uri="{FF2B5EF4-FFF2-40B4-BE49-F238E27FC236}">
                <a16:creationId xmlns:a16="http://schemas.microsoft.com/office/drawing/2014/main" id="{D8A34AA7-2A36-4949-B5C7-D6745C630E66}"/>
              </a:ext>
            </a:extLst>
          </p:cNvPr>
          <p:cNvSpPr/>
          <p:nvPr/>
        </p:nvSpPr>
        <p:spPr>
          <a:xfrm>
            <a:off x="5908431" y="1448678"/>
            <a:ext cx="5616819" cy="1783080"/>
          </a:xfrm>
          <a:prstGeom prst="hexagon">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exagon 5">
            <a:extLst>
              <a:ext uri="{FF2B5EF4-FFF2-40B4-BE49-F238E27FC236}">
                <a16:creationId xmlns:a16="http://schemas.microsoft.com/office/drawing/2014/main" id="{27918FE7-05E8-45E0-BDA0-AFAA57C9E6CB}"/>
              </a:ext>
            </a:extLst>
          </p:cNvPr>
          <p:cNvSpPr/>
          <p:nvPr/>
        </p:nvSpPr>
        <p:spPr>
          <a:xfrm>
            <a:off x="5902081" y="3795932"/>
            <a:ext cx="5616819" cy="1783080"/>
          </a:xfrm>
          <a:prstGeom prst="hexagon">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effectLst/>
                <a:latin typeface="Times New Roman" panose="02020603050405020304" pitchFamily="18" charset="0"/>
                <a:ea typeface="Times New Roman" panose="02020603050405020304" pitchFamily="18" charset="0"/>
              </a:rPr>
              <a:t>Dùng</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cụm</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chủ</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vị</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trực</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tiếp</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cấu</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tạo</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chủ</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ngữ</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hoặc</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vị</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ngữ</a:t>
            </a:r>
            <a:r>
              <a:rPr lang="en-US" sz="3200" dirty="0">
                <a:solidFill>
                  <a:schemeClr val="tx1"/>
                </a:solidFill>
                <a:effectLst/>
                <a:latin typeface="Times New Roman" panose="02020603050405020304" pitchFamily="18" charset="0"/>
                <a:ea typeface="Times New Roman" panose="02020603050405020304" pitchFamily="18" charset="0"/>
              </a:rPr>
              <a:t>.</a:t>
            </a:r>
            <a:endParaRPr lang="en-US" sz="3200" dirty="0">
              <a:solidFill>
                <a:schemeClr val="tx1"/>
              </a:solidFill>
            </a:endParaRPr>
          </a:p>
        </p:txBody>
      </p:sp>
      <p:cxnSp>
        <p:nvCxnSpPr>
          <p:cNvPr id="8" name="Straight Arrow Connector 7">
            <a:extLst>
              <a:ext uri="{FF2B5EF4-FFF2-40B4-BE49-F238E27FC236}">
                <a16:creationId xmlns:a16="http://schemas.microsoft.com/office/drawing/2014/main" id="{BA2A56FF-3465-42BE-9148-38275CCB002B}"/>
              </a:ext>
            </a:extLst>
          </p:cNvPr>
          <p:cNvCxnSpPr>
            <a:cxnSpLocks/>
            <a:stCxn id="4" idx="6"/>
            <a:endCxn id="5" idx="3"/>
          </p:cNvCxnSpPr>
          <p:nvPr/>
        </p:nvCxnSpPr>
        <p:spPr>
          <a:xfrm flipV="1">
            <a:off x="5289451" y="2340218"/>
            <a:ext cx="618980" cy="106416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835C9E6-F109-4F0D-A2F9-E2514886C9D9}"/>
              </a:ext>
            </a:extLst>
          </p:cNvPr>
          <p:cNvCxnSpPr>
            <a:stCxn id="4" idx="6"/>
            <a:endCxn id="6" idx="3"/>
          </p:cNvCxnSpPr>
          <p:nvPr/>
        </p:nvCxnSpPr>
        <p:spPr>
          <a:xfrm>
            <a:off x="5289451" y="3404382"/>
            <a:ext cx="612630" cy="128309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10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394FE2-BDDA-4ECE-B320-81AE19E90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625AAC5-802A-4197-8804-2B78FF65C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6629D74-6CF1-4E42-AB22-2EFFF6FDACB0}"/>
              </a:ext>
            </a:extLst>
          </p:cNvPr>
          <p:cNvSpPr txBox="1"/>
          <p:nvPr/>
        </p:nvSpPr>
        <p:spPr>
          <a:xfrm>
            <a:off x="2103120" y="310896"/>
            <a:ext cx="7982712" cy="868680"/>
          </a:xfrm>
          <a:prstGeom prst="rect">
            <a:avLst/>
          </a:prstGeom>
        </p:spPr>
        <p:txBody>
          <a:bodyPr vert="horz" lIns="91440" tIns="45720" rIns="91440" bIns="45720" rtlCol="0" anchor="ctr">
            <a:prstTxWarp prst="textPlain">
              <a:avLst/>
            </a:prstTxWarp>
            <a:normAutofit/>
          </a:bodyPr>
          <a:lstStyle/>
          <a:p>
            <a:pPr algn="ctr">
              <a:lnSpc>
                <a:spcPct val="90000"/>
              </a:lnSpc>
              <a:spcBef>
                <a:spcPct val="0"/>
              </a:spcBef>
              <a:spcAft>
                <a:spcPts val="600"/>
              </a:spcAft>
            </a:pPr>
            <a:r>
              <a:rPr lang="en-US" sz="40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THỰC HÀNH</a:t>
            </a:r>
          </a:p>
        </p:txBody>
      </p:sp>
      <p:sp>
        <p:nvSpPr>
          <p:cNvPr id="25" name="Rectangle: Rounded Corners 24">
            <a:extLst>
              <a:ext uri="{FF2B5EF4-FFF2-40B4-BE49-F238E27FC236}">
                <a16:creationId xmlns:a16="http://schemas.microsoft.com/office/drawing/2014/main" id="{A1B139DD-0E8D-42FA-9171-C5F001754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2" name="Picture 1">
            <a:extLst>
              <a:ext uri="{FF2B5EF4-FFF2-40B4-BE49-F238E27FC236}">
                <a16:creationId xmlns:a16="http://schemas.microsoft.com/office/drawing/2014/main" id="{BE12B274-2643-4721-B989-9FD98C79E08A}"/>
              </a:ext>
            </a:extLst>
          </p:cNvPr>
          <p:cNvPicPr>
            <a:picLocks noChangeAspect="1"/>
          </p:cNvPicPr>
          <p:nvPr/>
        </p:nvPicPr>
        <p:blipFill rotWithShape="1">
          <a:blip r:embed="rId2"/>
          <a:srcRect l="6775" r="7848"/>
          <a:stretch/>
        </p:blipFill>
        <p:spPr>
          <a:xfrm>
            <a:off x="419830" y="2128345"/>
            <a:ext cx="5577840" cy="4083269"/>
          </a:xfrm>
          <a:prstGeom prst="rect">
            <a:avLst/>
          </a:prstGeom>
        </p:spPr>
      </p:pic>
      <p:pic>
        <p:nvPicPr>
          <p:cNvPr id="4" name="Picture 3">
            <a:extLst>
              <a:ext uri="{FF2B5EF4-FFF2-40B4-BE49-F238E27FC236}">
                <a16:creationId xmlns:a16="http://schemas.microsoft.com/office/drawing/2014/main" id="{E2FCF34C-C35B-441C-BB50-6E5E048CE7CB}"/>
              </a:ext>
            </a:extLst>
          </p:cNvPr>
          <p:cNvPicPr>
            <a:picLocks noChangeAspect="1"/>
          </p:cNvPicPr>
          <p:nvPr/>
        </p:nvPicPr>
        <p:blipFill rotWithShape="1">
          <a:blip r:embed="rId3"/>
          <a:srcRect l="9587" r="13638" b="2"/>
          <a:stretch/>
        </p:blipFill>
        <p:spPr>
          <a:xfrm>
            <a:off x="6194332" y="2128367"/>
            <a:ext cx="5577840" cy="4086603"/>
          </a:xfrm>
          <a:prstGeom prst="rect">
            <a:avLst/>
          </a:prstGeom>
        </p:spPr>
      </p:pic>
      <p:sp>
        <p:nvSpPr>
          <p:cNvPr id="15" name="TextBox 14">
            <a:extLst>
              <a:ext uri="{FF2B5EF4-FFF2-40B4-BE49-F238E27FC236}">
                <a16:creationId xmlns:a16="http://schemas.microsoft.com/office/drawing/2014/main" id="{57BF1183-A67F-4344-8F81-41DE3DEBABE2}"/>
              </a:ext>
            </a:extLst>
          </p:cNvPr>
          <p:cNvSpPr txBox="1"/>
          <p:nvPr/>
        </p:nvSpPr>
        <p:spPr>
          <a:xfrm>
            <a:off x="540115" y="2584641"/>
            <a:ext cx="5337269" cy="3170676"/>
          </a:xfrm>
          <a:prstGeom prst="rect">
            <a:avLst/>
          </a:prstGeom>
          <a:noFill/>
        </p:spPr>
        <p:txBody>
          <a:bodyPr wrap="square">
            <a:spAutoFit/>
          </a:bodyPr>
          <a:lstStyle/>
          <a:p>
            <a:pPr algn="just">
              <a:lnSpc>
                <a:spcPct val="107000"/>
              </a:lnSpc>
              <a:spcAft>
                <a:spcPts val="800"/>
              </a:spcAft>
            </a:pPr>
            <a:r>
              <a:rPr lang="en-US" sz="26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1/90</a:t>
            </a:r>
            <a:r>
              <a:rPr lang="en-US" sz="26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Tìm vị ngữ là cụm động từ trong những câu dưới đây. Xác định động từ trung tâm và thành tố phụ là cụm chủ vị tron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mỗi vị ngữ 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Cao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374546D-26B0-4E94-B514-006190C04F00}"/>
              </a:ext>
            </a:extLst>
          </p:cNvPr>
          <p:cNvSpPr txBox="1"/>
          <p:nvPr/>
        </p:nvSpPr>
        <p:spPr>
          <a:xfrm>
            <a:off x="6390291" y="2323859"/>
            <a:ext cx="5128609" cy="1452642"/>
          </a:xfrm>
          <a:prstGeom prst="rect">
            <a:avLst/>
          </a:prstGeom>
          <a:noFill/>
        </p:spPr>
        <p:txBody>
          <a:bodyPr wrap="square">
            <a:spAutoFit/>
          </a:bodyPr>
          <a:lstStyle/>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Tiếng gà cũng làm kí tức ta quay lại với những kỉ niệm của tuổi thơ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(Đinh Trọng Lạc)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6881370-38D6-452B-AB41-8B9C36E1F3E6}"/>
              </a:ext>
            </a:extLst>
          </p:cNvPr>
          <p:cNvGraphicFramePr>
            <a:graphicFrameLocks noGrp="1"/>
          </p:cNvGraphicFramePr>
          <p:nvPr>
            <p:extLst>
              <p:ext uri="{D42A27DB-BD31-4B8C-83A1-F6EECF244321}">
                <p14:modId xmlns:p14="http://schemas.microsoft.com/office/powerpoint/2010/main" val="4142663805"/>
              </p:ext>
            </p:extLst>
          </p:nvPr>
        </p:nvGraphicFramePr>
        <p:xfrm>
          <a:off x="6320968" y="3841368"/>
          <a:ext cx="5324567" cy="2290382"/>
        </p:xfrm>
        <a:graphic>
          <a:graphicData uri="http://schemas.openxmlformats.org/drawingml/2006/table">
            <a:tbl>
              <a:tblPr firstRow="1" firstCol="1" bandRow="1"/>
              <a:tblGrid>
                <a:gridCol w="972545">
                  <a:extLst>
                    <a:ext uri="{9D8B030D-6E8A-4147-A177-3AD203B41FA5}">
                      <a16:colId xmlns:a16="http://schemas.microsoft.com/office/drawing/2014/main" val="3123650016"/>
                    </a:ext>
                  </a:extLst>
                </a:gridCol>
                <a:gridCol w="1377853">
                  <a:extLst>
                    <a:ext uri="{9D8B030D-6E8A-4147-A177-3AD203B41FA5}">
                      <a16:colId xmlns:a16="http://schemas.microsoft.com/office/drawing/2014/main" val="1349019265"/>
                    </a:ext>
                  </a:extLst>
                </a:gridCol>
                <a:gridCol w="919846">
                  <a:extLst>
                    <a:ext uri="{9D8B030D-6E8A-4147-A177-3AD203B41FA5}">
                      <a16:colId xmlns:a16="http://schemas.microsoft.com/office/drawing/2014/main" val="2208285314"/>
                    </a:ext>
                  </a:extLst>
                </a:gridCol>
                <a:gridCol w="2054323">
                  <a:extLst>
                    <a:ext uri="{9D8B030D-6E8A-4147-A177-3AD203B41FA5}">
                      <a16:colId xmlns:a16="http://schemas.microsoft.com/office/drawing/2014/main" val="4017276457"/>
                    </a:ext>
                  </a:extLst>
                </a:gridCol>
              </a:tblGrid>
              <a:tr h="694893">
                <a:tc>
                  <a:txBody>
                    <a:bodyPr/>
                    <a:lstStyle/>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từ</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Động từ trung tâm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Thành tố phụ là cụm chủ vị trong vị ngữ</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365817"/>
                  </a:ext>
                </a:extLst>
              </a:tr>
              <a:tr h="252016">
                <a:tc>
                  <a:txBody>
                    <a:bodyPr/>
                    <a:lstStyle/>
                    <a:p>
                      <a:pP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139986"/>
                  </a:ext>
                </a:extLst>
              </a:tr>
              <a:tr h="252016">
                <a:tc>
                  <a:txBody>
                    <a:bodyPr/>
                    <a:lstStyle/>
                    <a:p>
                      <a:pP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168495"/>
                  </a:ext>
                </a:extLst>
              </a:tr>
            </a:tbl>
          </a:graphicData>
        </a:graphic>
      </p:graphicFrame>
    </p:spTree>
    <p:extLst>
      <p:ext uri="{BB962C8B-B14F-4D97-AF65-F5344CB8AC3E}">
        <p14:creationId xmlns:p14="http://schemas.microsoft.com/office/powerpoint/2010/main" val="1000313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2415</Words>
  <Application>Microsoft Office PowerPoint</Application>
  <PresentationFormat>Widescreen</PresentationFormat>
  <Paragraphs>208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Avenir Next LT Pro</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TBC</cp:lastModifiedBy>
  <cp:revision>2</cp:revision>
  <dcterms:created xsi:type="dcterms:W3CDTF">2022-09-01T03:23:08Z</dcterms:created>
  <dcterms:modified xsi:type="dcterms:W3CDTF">2022-09-24T03:28:54Z</dcterms:modified>
</cp:coreProperties>
</file>