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6" y="96"/>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C340-708A-49C4-AD01-83E9D9A2D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BF800A-D0BA-41F3-A341-24FA937E7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5FDBD-9876-437D-8931-31740A0344ED}"/>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5" name="Footer Placeholder 4">
            <a:extLst>
              <a:ext uri="{FF2B5EF4-FFF2-40B4-BE49-F238E27FC236}">
                <a16:creationId xmlns:a16="http://schemas.microsoft.com/office/drawing/2014/main" id="{8336A4C9-FC3F-40AB-8392-D10A8BDC9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90E50-38F8-4598-A98D-087D68026C6F}"/>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320620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915A-CF4B-4F73-96B6-A68E4A17C7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C6DF2B-1A46-4654-A19A-A4493E5A7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6BAE3-950F-4761-8152-9F6D95861D82}"/>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5" name="Footer Placeholder 4">
            <a:extLst>
              <a:ext uri="{FF2B5EF4-FFF2-40B4-BE49-F238E27FC236}">
                <a16:creationId xmlns:a16="http://schemas.microsoft.com/office/drawing/2014/main" id="{44370013-645F-4B6F-96EE-ACD6500F2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552BE-DC96-4F7D-924B-9455686E8429}"/>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20834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F31E-0632-42B4-8E1E-538558C346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81450-BC38-46E6-AA5E-2D46D6F10A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22019-0E98-4873-A59B-A6661984882F}"/>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5" name="Footer Placeholder 4">
            <a:extLst>
              <a:ext uri="{FF2B5EF4-FFF2-40B4-BE49-F238E27FC236}">
                <a16:creationId xmlns:a16="http://schemas.microsoft.com/office/drawing/2014/main" id="{B7CF5EEA-A907-4DFF-A8B5-137DD1C2D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95E37-B9B3-44D2-8573-411787384D0B}"/>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224102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3224-79A1-4A0E-B030-BA8547D78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A8954-7BD3-4B78-9262-9A22989517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8CDCD-C115-417E-8DBB-9FF8E95DD83B}"/>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5" name="Footer Placeholder 4">
            <a:extLst>
              <a:ext uri="{FF2B5EF4-FFF2-40B4-BE49-F238E27FC236}">
                <a16:creationId xmlns:a16="http://schemas.microsoft.com/office/drawing/2014/main" id="{13E736FE-B0AE-469D-9153-D6110052A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1C737-87AA-4E2D-8B51-25B5DBF0341F}"/>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16914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AAE1-E193-41BC-982C-E80167D1F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DF4E7-A88C-43A8-BA46-4FF53F9749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F17CED-10A1-49E1-8C98-701D3EE67660}"/>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5" name="Footer Placeholder 4">
            <a:extLst>
              <a:ext uri="{FF2B5EF4-FFF2-40B4-BE49-F238E27FC236}">
                <a16:creationId xmlns:a16="http://schemas.microsoft.com/office/drawing/2014/main" id="{165F798A-AB6B-4235-B83D-9264C8C25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1C35F-707E-4C3B-BC08-452E0AF72726}"/>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265837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4D7-76AF-4734-9BA5-5C36B67B9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3B334-B0B2-4F72-A020-D0E806934A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3540C-F4C4-4924-AB0C-3472DD41D6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6CC722-388F-4AF7-A6AB-7A0EB4B70C8F}"/>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6" name="Footer Placeholder 5">
            <a:extLst>
              <a:ext uri="{FF2B5EF4-FFF2-40B4-BE49-F238E27FC236}">
                <a16:creationId xmlns:a16="http://schemas.microsoft.com/office/drawing/2014/main" id="{95C5AA19-0E9F-49E7-93A3-DC1495BE2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56AA-C2AE-424B-9A98-B750B1D3B3F8}"/>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245611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659A-B09D-4670-91FB-ABD4D967F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92154-ADC8-4B21-B1D3-65498932C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C191C-1527-4D30-AE27-AA69B90790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DB8A5-E344-4628-BF13-B3B230A53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CE2FD-F915-4762-93C6-4ABA7711E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8A287-286F-4352-B9E8-D21396130461}"/>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8" name="Footer Placeholder 7">
            <a:extLst>
              <a:ext uri="{FF2B5EF4-FFF2-40B4-BE49-F238E27FC236}">
                <a16:creationId xmlns:a16="http://schemas.microsoft.com/office/drawing/2014/main" id="{951A4DE6-379C-4826-AF29-DC83184A96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E6A042-C36E-4F15-B904-6B7867EA8CCE}"/>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376369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0058-17F0-4EB3-BC4B-07684AFCB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A49534-39D1-4725-9F47-FA71136FE66E}"/>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4" name="Footer Placeholder 3">
            <a:extLst>
              <a:ext uri="{FF2B5EF4-FFF2-40B4-BE49-F238E27FC236}">
                <a16:creationId xmlns:a16="http://schemas.microsoft.com/office/drawing/2014/main" id="{28E49F9E-E183-468E-B890-75053DEA3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3A0CF0-12D7-4E20-A89E-165F61565C27}"/>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48655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9F769-02C2-4340-B9A5-24F8B5051B6A}"/>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3" name="Footer Placeholder 2">
            <a:extLst>
              <a:ext uri="{FF2B5EF4-FFF2-40B4-BE49-F238E27FC236}">
                <a16:creationId xmlns:a16="http://schemas.microsoft.com/office/drawing/2014/main" id="{ECB5F2EF-7177-4E31-B6C0-5C1A6BBF03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CF333-4E3F-47B5-89D0-6FD2F038F450}"/>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52310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FCC4-9A23-4716-AAB0-E5C5E6C57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866B9D-634D-41F3-9449-6774202D3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9FD19-E45A-4A4C-8420-D3C3FEBDA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61AEF-658F-4FE7-80B0-C43EE4F13101}"/>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6" name="Footer Placeholder 5">
            <a:extLst>
              <a:ext uri="{FF2B5EF4-FFF2-40B4-BE49-F238E27FC236}">
                <a16:creationId xmlns:a16="http://schemas.microsoft.com/office/drawing/2014/main" id="{E32EBB20-395D-485A-86F5-596519374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83663-175A-4C0A-92F4-A3B04C75C330}"/>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306990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A6C3-A4DE-46AF-BF00-429BE129A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BA367F-45B3-4F6B-A0F5-5388CA440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2D8528-D826-4AE6-92BB-9DC1F9EB7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E54BB-80D3-402A-8B2F-FCC8F11D2290}"/>
              </a:ext>
            </a:extLst>
          </p:cNvPr>
          <p:cNvSpPr>
            <a:spLocks noGrp="1"/>
          </p:cNvSpPr>
          <p:nvPr>
            <p:ph type="dt" sz="half" idx="10"/>
          </p:nvPr>
        </p:nvSpPr>
        <p:spPr/>
        <p:txBody>
          <a:bodyPr/>
          <a:lstStyle/>
          <a:p>
            <a:fld id="{F4AB874A-9129-4B85-B09A-E9632FC6D592}" type="datetimeFigureOut">
              <a:rPr lang="en-US" smtClean="0"/>
              <a:t>2/9/2022</a:t>
            </a:fld>
            <a:endParaRPr lang="en-US"/>
          </a:p>
        </p:txBody>
      </p:sp>
      <p:sp>
        <p:nvSpPr>
          <p:cNvPr id="6" name="Footer Placeholder 5">
            <a:extLst>
              <a:ext uri="{FF2B5EF4-FFF2-40B4-BE49-F238E27FC236}">
                <a16:creationId xmlns:a16="http://schemas.microsoft.com/office/drawing/2014/main" id="{2F1E0460-B8ED-4915-A49B-5291CE70C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DF2C9-7453-4512-99D4-6FB02AC93DF5}"/>
              </a:ext>
            </a:extLst>
          </p:cNvPr>
          <p:cNvSpPr>
            <a:spLocks noGrp="1"/>
          </p:cNvSpPr>
          <p:nvPr>
            <p:ph type="sldNum" sz="quarter" idx="12"/>
          </p:nvPr>
        </p:nvSpPr>
        <p:spPr/>
        <p:txBody>
          <a:bodyPr/>
          <a:lstStyle/>
          <a:p>
            <a:fld id="{128EBB08-B0AB-4598-9551-7994A86D5963}" type="slidenum">
              <a:rPr lang="en-US" smtClean="0"/>
              <a:t>‹#›</a:t>
            </a:fld>
            <a:endParaRPr lang="en-US"/>
          </a:p>
        </p:txBody>
      </p:sp>
    </p:spTree>
    <p:extLst>
      <p:ext uri="{BB962C8B-B14F-4D97-AF65-F5344CB8AC3E}">
        <p14:creationId xmlns:p14="http://schemas.microsoft.com/office/powerpoint/2010/main" val="103511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6CC42-695E-41C1-8DEB-B9B926481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3707F-70C5-4BA7-91ED-B35F357EA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A0879-4665-43D6-AA69-439CB21AC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B874A-9129-4B85-B09A-E9632FC6D592}" type="datetimeFigureOut">
              <a:rPr lang="en-US" smtClean="0"/>
              <a:t>2/9/2022</a:t>
            </a:fld>
            <a:endParaRPr lang="en-US"/>
          </a:p>
        </p:txBody>
      </p:sp>
      <p:sp>
        <p:nvSpPr>
          <p:cNvPr id="5" name="Footer Placeholder 4">
            <a:extLst>
              <a:ext uri="{FF2B5EF4-FFF2-40B4-BE49-F238E27FC236}">
                <a16:creationId xmlns:a16="http://schemas.microsoft.com/office/drawing/2014/main" id="{43B565C1-0540-4E65-8D83-F2826605D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57370-838E-41C2-BF11-97F41A19A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EBB08-B0AB-4598-9551-7994A86D5963}" type="slidenum">
              <a:rPr lang="en-US" smtClean="0"/>
              <a:t>‹#›</a:t>
            </a:fld>
            <a:endParaRPr lang="en-US"/>
          </a:p>
        </p:txBody>
      </p:sp>
    </p:spTree>
    <p:extLst>
      <p:ext uri="{BB962C8B-B14F-4D97-AF65-F5344CB8AC3E}">
        <p14:creationId xmlns:p14="http://schemas.microsoft.com/office/powerpoint/2010/main" val="400748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E01E22F-AD1F-4CCB-A52A-2BACDBCAA020}"/>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3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1" name="Straight Connector 4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180F048-5AC1-4E4E-AB18-7D8C45510D3C}"/>
              </a:ext>
            </a:extLst>
          </p:cNvPr>
          <p:cNvSpPr txBox="1"/>
          <p:nvPr/>
        </p:nvSpPr>
        <p:spPr>
          <a:xfrm>
            <a:off x="1545102" y="1166464"/>
            <a:ext cx="9101796" cy="2818528"/>
          </a:xfrm>
          <a:prstGeom prst="rect">
            <a:avLst/>
          </a:prstGeom>
          <a:noFill/>
        </p:spPr>
        <p:txBody>
          <a:bodyPr wrap="square">
            <a:spAutoFit/>
          </a:bodyPr>
          <a:lstStyle/>
          <a:p>
            <a:pPr algn="ctr">
              <a:lnSpc>
                <a:spcPct val="107000"/>
              </a:lnSpc>
              <a:spcAft>
                <a:spcPts val="800"/>
              </a:spcAft>
            </a:pP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 </a:t>
            </a:r>
            <a:r>
              <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VIẾT BÀI VĂN PHÂN TÍCH ĐẶC ĐIỂM NHÂN VẬT</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4274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39443D-A63B-44EA-BEDC-8708BB3CF48B}"/>
              </a:ext>
            </a:extLst>
          </p:cNvPr>
          <p:cNvSpPr txBox="1"/>
          <p:nvPr/>
        </p:nvSpPr>
        <p:spPr>
          <a:xfrm>
            <a:off x="660400" y="401464"/>
            <a:ext cx="10858500" cy="530594"/>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 Tìm ý : Đặt và trả lời các câu hỏi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2701D67-9C9E-44E7-8F6D-2424D0ADCF84}"/>
              </a:ext>
            </a:extLst>
          </p:cNvPr>
          <p:cNvGraphicFramePr>
            <a:graphicFrameLocks noGrp="1"/>
          </p:cNvGraphicFramePr>
          <p:nvPr>
            <p:extLst>
              <p:ext uri="{D42A27DB-BD31-4B8C-83A1-F6EECF244321}">
                <p14:modId xmlns:p14="http://schemas.microsoft.com/office/powerpoint/2010/main" val="4116320043"/>
              </p:ext>
            </p:extLst>
          </p:nvPr>
        </p:nvGraphicFramePr>
        <p:xfrm>
          <a:off x="660399" y="1028700"/>
          <a:ext cx="10858499" cy="5153153"/>
        </p:xfrm>
        <a:graphic>
          <a:graphicData uri="http://schemas.openxmlformats.org/drawingml/2006/table">
            <a:tbl>
              <a:tblPr firstRow="1" firstCol="1" bandRow="1"/>
              <a:tblGrid>
                <a:gridCol w="965052">
                  <a:extLst>
                    <a:ext uri="{9D8B030D-6E8A-4147-A177-3AD203B41FA5}">
                      <a16:colId xmlns:a16="http://schemas.microsoft.com/office/drawing/2014/main" val="559005924"/>
                    </a:ext>
                  </a:extLst>
                </a:gridCol>
                <a:gridCol w="3130348">
                  <a:extLst>
                    <a:ext uri="{9D8B030D-6E8A-4147-A177-3AD203B41FA5}">
                      <a16:colId xmlns:a16="http://schemas.microsoft.com/office/drawing/2014/main" val="1234580348"/>
                    </a:ext>
                  </a:extLst>
                </a:gridCol>
                <a:gridCol w="6763099">
                  <a:extLst>
                    <a:ext uri="{9D8B030D-6E8A-4147-A177-3AD203B41FA5}">
                      <a16:colId xmlns:a16="http://schemas.microsoft.com/office/drawing/2014/main" val="546795998"/>
                    </a:ext>
                  </a:extLst>
                </a:gridCol>
              </a:tblGrid>
              <a:tr h="206562">
                <a:tc>
                  <a:txBody>
                    <a:bodyPr/>
                    <a:lstStyle/>
                    <a:p>
                      <a:pPr algn="just">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TT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175723"/>
                  </a:ext>
                </a:extLst>
              </a:tr>
              <a:tr h="2210841">
                <a:tc>
                  <a:txBody>
                    <a:bodyPr/>
                    <a:lstStyle/>
                    <a:p>
                      <a:pPr>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Đặc điểm nhân vật Võ Tòng được khắc họa từ những phương diện nào? Tìm chi tiết thể </a:t>
                      </a:r>
                      <a:r>
                        <a:rPr lang="vi-VN" sz="3200">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Lai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lịch.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Trang phục,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L</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lời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của các nhân vật 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Hành động,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L</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830204"/>
                  </a:ext>
                </a:extLst>
              </a:tr>
            </a:tbl>
          </a:graphicData>
        </a:graphic>
      </p:graphicFrame>
    </p:spTree>
    <p:extLst>
      <p:ext uri="{BB962C8B-B14F-4D97-AF65-F5344CB8AC3E}">
        <p14:creationId xmlns:p14="http://schemas.microsoft.com/office/powerpoint/2010/main" val="29281157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39443D-A63B-44EA-BEDC-8708BB3CF48B}"/>
              </a:ext>
            </a:extLst>
          </p:cNvPr>
          <p:cNvSpPr txBox="1"/>
          <p:nvPr/>
        </p:nvSpPr>
        <p:spPr>
          <a:xfrm>
            <a:off x="660400" y="401464"/>
            <a:ext cx="10858500" cy="53059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Tìm ý : Đặt và trả lời các câu hỏi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2701D67-9C9E-44E7-8F6D-2424D0ADCF84}"/>
              </a:ext>
            </a:extLst>
          </p:cNvPr>
          <p:cNvGraphicFramePr>
            <a:graphicFrameLocks noGrp="1"/>
          </p:cNvGraphicFramePr>
          <p:nvPr>
            <p:extLst>
              <p:ext uri="{D42A27DB-BD31-4B8C-83A1-F6EECF244321}">
                <p14:modId xmlns:p14="http://schemas.microsoft.com/office/powerpoint/2010/main" val="3780807618"/>
              </p:ext>
            </p:extLst>
          </p:nvPr>
        </p:nvGraphicFramePr>
        <p:xfrm>
          <a:off x="660399" y="1028700"/>
          <a:ext cx="10858499" cy="4954589"/>
        </p:xfrm>
        <a:graphic>
          <a:graphicData uri="http://schemas.openxmlformats.org/drawingml/2006/table">
            <a:tbl>
              <a:tblPr firstRow="1" firstCol="1" bandRow="1"/>
              <a:tblGrid>
                <a:gridCol w="965052">
                  <a:extLst>
                    <a:ext uri="{9D8B030D-6E8A-4147-A177-3AD203B41FA5}">
                      <a16:colId xmlns:a16="http://schemas.microsoft.com/office/drawing/2014/main" val="559005924"/>
                    </a:ext>
                  </a:extLst>
                </a:gridCol>
                <a:gridCol w="3130348">
                  <a:extLst>
                    <a:ext uri="{9D8B030D-6E8A-4147-A177-3AD203B41FA5}">
                      <a16:colId xmlns:a16="http://schemas.microsoft.com/office/drawing/2014/main" val="1234580348"/>
                    </a:ext>
                  </a:extLst>
                </a:gridCol>
                <a:gridCol w="6763099">
                  <a:extLst>
                    <a:ext uri="{9D8B030D-6E8A-4147-A177-3AD203B41FA5}">
                      <a16:colId xmlns:a16="http://schemas.microsoft.com/office/drawing/2014/main" val="546795998"/>
                    </a:ext>
                  </a:extLst>
                </a:gridCol>
              </a:tblGrid>
              <a:tr h="206562">
                <a:tc>
                  <a:txBody>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175723"/>
                  </a:ext>
                </a:extLst>
              </a:tr>
              <a:tr h="858338">
                <a:tc>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Qua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Qua các đặc điểm ấy em thấy nhân vật Võ Tòng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9641"/>
                  </a:ext>
                </a:extLst>
              </a:tr>
              <a:tr h="1075596">
                <a:tc>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Nhân vật Võ Tòng để lại trong  em những ấn tượng, tình cảm và suy nghĩ gì về con người Nam Bộ.</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Nhân vật Võ Tòng để lại trong em những ấn tượng, tình cảm và suy nghĩ gì về con người Nam 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10643"/>
                  </a:ext>
                </a:extLst>
              </a:tr>
            </a:tbl>
          </a:graphicData>
        </a:graphic>
      </p:graphicFrame>
    </p:spTree>
    <p:extLst>
      <p:ext uri="{BB962C8B-B14F-4D97-AF65-F5344CB8AC3E}">
        <p14:creationId xmlns:p14="http://schemas.microsoft.com/office/powerpoint/2010/main" val="4772099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B17A93-0779-4930-B8E6-794A03E85BA0}"/>
              </a:ext>
            </a:extLst>
          </p:cNvPr>
          <p:cNvSpPr txBox="1"/>
          <p:nvPr/>
        </p:nvSpPr>
        <p:spPr>
          <a:xfrm>
            <a:off x="660400" y="427344"/>
            <a:ext cx="10858500" cy="6217408"/>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 Lập dàn 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b.1. Mở bài: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Giới khái quát về nhân vật Võ Tòng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b.2. Thân bài: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Phân tích và làm sáng tỏ nhân vật Võ Tòng qua các phương diện: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*Lai lịch: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“Không ai biết tên thật của gã là gì. Mười mấy năm về trước, gã một mình bơi một chiếc xuồng nát đến che lều ở giữa khu rừng đầy thú dữ này”</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(Đoàn Giỏi)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+“Chú tên là gì, quê ở đâu cũng không rõ. Võ Tòng là tên mọi người gọi chú từ một sự tích trong truyện Tàu”</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(Bùi Hồng)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0196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F923E-E44B-4623-B1D4-C90BEAD9730E}"/>
              </a:ext>
            </a:extLst>
          </p:cNvPr>
          <p:cNvSpPr txBox="1"/>
          <p:nvPr/>
        </p:nvSpPr>
        <p:spPr>
          <a:xfrm>
            <a:off x="660400" y="783811"/>
            <a:ext cx="10858500" cy="5116593"/>
          </a:xfrm>
          <a:prstGeom prst="rect">
            <a:avLst/>
          </a:prstGeom>
          <a:noFill/>
        </p:spPr>
        <p:txBody>
          <a:bodyPr wrap="square">
            <a:spAutoFit/>
          </a:bodyPr>
          <a:lstStyle/>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Ngoại hình, trang phục: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dữ</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dằn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 - Mắt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Hai hố mắt sâu hoắm và từ trong đáy hố sâu thẳm đó, một cặp tròng mắt trắng dã, long qua, long lại, sắc như dao</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sẹo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khủng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khiếp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cổ”</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dị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Trang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Cởi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ka ki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giặt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đeo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lủng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lẳng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lưỡi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lê</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sắt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Thắt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xanh-tuya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1561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8CFB5-8556-45A5-9A50-AA66AEBAA3F7}"/>
              </a:ext>
            </a:extLst>
          </p:cNvPr>
          <p:cNvSpPr txBox="1"/>
          <p:nvPr/>
        </p:nvSpPr>
        <p:spPr>
          <a:xfrm>
            <a:off x="660400" y="709826"/>
            <a:ext cx="10858500" cy="5438348"/>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tụng, lời kể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các nhân vật 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nhưng h</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lời kể của các nhân vật trong truyện của Đoàn Giỏi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hiền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lành”,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mực”,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vu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trộm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măng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tre</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cãi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thế”, khi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toong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chém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mặt”,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trốn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hoàng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xách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trói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0193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8ABEA1-D9D5-4E15-950B-43EC3DF48C6C}"/>
              </a:ext>
            </a:extLst>
          </p:cNvPr>
          <p:cNvSpPr txBox="1"/>
          <p:nvPr/>
        </p:nvSpPr>
        <p:spPr>
          <a:xfrm>
            <a:off x="660400" y="467644"/>
            <a:ext cx="10858500" cy="5922712"/>
          </a:xfrm>
          <a:prstGeom prst="rect">
            <a:avLst/>
          </a:prstGeom>
          <a:noFill/>
        </p:spPr>
        <p:txBody>
          <a:bodyPr wrap="square">
            <a:spAutoFit/>
          </a:bodyPr>
          <a:lstStyle/>
          <a:p>
            <a:pPr algn="just">
              <a:lnSpc>
                <a:spcPct val="150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ngửa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bẫy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thú: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kêu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nhạt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đi”</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trơ</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trọi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phác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hề</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đền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hay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6679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58B0B3-6BE7-4371-AC4A-0A8F9F1AB0E1}"/>
              </a:ext>
            </a:extLst>
          </p:cNvPr>
          <p:cNvSpPr txBox="1"/>
          <p:nvPr/>
        </p:nvSpPr>
        <p:spPr>
          <a:xfrm>
            <a:off x="660400" y="913354"/>
            <a:ext cx="10858500" cy="5116593"/>
          </a:xfrm>
          <a:prstGeom prst="rect">
            <a:avLst/>
          </a:prstGeom>
          <a:noFill/>
        </p:spPr>
        <p:txBody>
          <a:bodyPr wrap="square">
            <a:spAutoFit/>
          </a:bodyPr>
          <a:lstStyle/>
          <a:p>
            <a:pPr algn="just">
              <a:lnSpc>
                <a:spcPct val="107000"/>
              </a:lnSpc>
              <a:spcAft>
                <a:spcPts val="800"/>
              </a:spcAft>
            </a:pP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Hành động và việc làm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mực</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thèm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măng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bụt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măng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vợ”,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Giết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tù”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 khi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trực,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ghét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 tù về</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85070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4AECA-E6F3-4F20-9C62-133A136B21AB}"/>
              </a:ext>
            </a:extLst>
          </p:cNvPr>
          <p:cNvSpPr txBox="1"/>
          <p:nvPr/>
        </p:nvSpPr>
        <p:spPr>
          <a:xfrm>
            <a:off x="660400" y="467644"/>
            <a:ext cx="10858500" cy="5922712"/>
          </a:xfrm>
          <a:prstGeom prst="rect">
            <a:avLst/>
          </a:prstGeom>
          <a:noFill/>
        </p:spPr>
        <p:txBody>
          <a:bodyPr wrap="square">
            <a:spAutoFit/>
          </a:bodyPr>
          <a:lstStyle/>
          <a:p>
            <a:pPr algn="just">
              <a:lnSpc>
                <a:spcPct val="150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 cô độc nơi rừng sâu, dũng cảm gan dạ với cuộc đời gian truân, éo le,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xuồng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nát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lều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dữ”,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hổ</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ngửa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xóc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mũi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nhát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hổ</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gã</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bụng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kịp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chụp</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găm</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nỏ</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giết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32793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296C80-2BDE-494A-9061-A66B027B4694}"/>
              </a:ext>
            </a:extLst>
          </p:cNvPr>
          <p:cNvSpPr txBox="1"/>
          <p:nvPr/>
        </p:nvSpPr>
        <p:spPr>
          <a:xfrm>
            <a:off x="660400" y="626822"/>
            <a:ext cx="10858500" cy="5604355"/>
          </a:xfrm>
          <a:prstGeom prst="rect">
            <a:avLst/>
          </a:prstGeom>
          <a:noFill/>
        </p:spPr>
        <p:txBody>
          <a:bodyPr wrap="square">
            <a:spAutoFit/>
          </a:bodyPr>
          <a:lstStyle/>
          <a:p>
            <a:pPr>
              <a:lnSpc>
                <a:spcPct val="107000"/>
              </a:lnSpc>
              <a:spcAft>
                <a:spcPts val="800"/>
              </a:spcAft>
            </a:pPr>
            <a:r>
              <a:rPr lang="vi-VN"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Hai: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miệng”</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tía</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lửa”,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Rót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ngụm,trao</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tía</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Tòng</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nỏ</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ống</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tía</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 khi chia tay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Vẫy</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vẫy</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thôi</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*Lời nói, thái độ khi trò chuyện: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V</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ới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lối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 trò chuyện thân mật,</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tía</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nu</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ôi của An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"Anh Hai",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Hai: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túc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trêu</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đùa</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chắn</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306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73B40-00B1-4581-A703-1854D7FACC7B}"/>
              </a:ext>
            </a:extLst>
          </p:cNvPr>
          <p:cNvSpPr txBox="1"/>
          <p:nvPr/>
        </p:nvSpPr>
        <p:spPr>
          <a:xfrm>
            <a:off x="660400" y="883912"/>
            <a:ext cx="10858500" cy="5090176"/>
          </a:xfrm>
          <a:prstGeom prst="rect">
            <a:avLst/>
          </a:prstGeom>
          <a:noFill/>
        </p:spPr>
        <p:txBody>
          <a:bodyPr wrap="square">
            <a:spAutoFit/>
          </a:bodyPr>
          <a:lstStyle/>
          <a:p>
            <a:pPr algn="just">
              <a:lnSpc>
                <a:spcPct val="107000"/>
              </a:lnSpc>
              <a:spcAft>
                <a:spcPts val="800"/>
              </a:spcAft>
            </a:pPr>
            <a:r>
              <a:rPr lang="de-DE"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nghĩ: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chắn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ầm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dám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e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bữa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bữa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5330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B7076-E1A4-4252-9AF1-05C226302FC9}"/>
              </a:ext>
            </a:extLst>
          </p:cNvPr>
          <p:cNvPicPr>
            <a:picLocks noChangeAspect="1"/>
          </p:cNvPicPr>
          <p:nvPr/>
        </p:nvPicPr>
        <p:blipFill rotWithShape="1">
          <a:blip r:embed="rId2">
            <a:alphaModFix amt="35000"/>
          </a:blip>
          <a:srcRect b="30"/>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33AC1E5-5391-4A9B-8F17-2C69FA84CE72}"/>
              </a:ext>
            </a:extLst>
          </p:cNvPr>
          <p:cNvSpPr/>
          <p:nvPr/>
        </p:nvSpPr>
        <p:spPr>
          <a:xfrm>
            <a:off x="916171" y="147580"/>
            <a:ext cx="4666470" cy="1666934"/>
          </a:xfrm>
          <a:prstGeom prst="rect">
            <a:avLst/>
          </a:prstGeom>
        </p:spPr>
        <p:txBody>
          <a:bodyPr vert="horz" lIns="91440" tIns="45720" rIns="91440" bIns="45720" rtlCol="0" anchor="t">
            <a:prstTxWarp prst="textChevron">
              <a:avLst/>
            </a:prstTxWarp>
            <a:normAutofit/>
          </a:bodyPr>
          <a:lstStyle/>
          <a:p>
            <a:pPr>
              <a:lnSpc>
                <a:spcPct val="90000"/>
              </a:lnSpc>
              <a:spcBef>
                <a:spcPct val="0"/>
              </a:spcBef>
              <a:spcAft>
                <a:spcPts val="600"/>
              </a:spcAft>
            </a:pPr>
            <a:r>
              <a:rPr lang="en-US" sz="4800" b="1" kern="1200" cap="none" spc="0" dirty="0">
                <a:ln w="6600">
                  <a:solidFill>
                    <a:schemeClr val="accent2"/>
                  </a:solidFill>
                  <a:prstDash val="solid"/>
                </a:ln>
                <a:solidFill>
                  <a:schemeClr val="tx1"/>
                </a:solidFill>
                <a:effectLst>
                  <a:outerShdw dist="38100" dir="2700000" algn="tl" rotWithShape="0">
                    <a:schemeClr val="accent2"/>
                  </a:outerShdw>
                </a:effectLst>
                <a:latin typeface="+mj-lt"/>
                <a:ea typeface="+mj-ea"/>
                <a:cs typeface="+mj-cs"/>
              </a:rPr>
              <a:t>KHỞI ĐỘNG</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7B40797-353A-4B3B-AC8A-ED333F99E104}"/>
              </a:ext>
            </a:extLst>
          </p:cNvPr>
          <p:cNvPicPr>
            <a:picLocks noChangeAspect="1"/>
          </p:cNvPicPr>
          <p:nvPr/>
        </p:nvPicPr>
        <p:blipFill rotWithShape="1">
          <a:blip r:embed="rId3"/>
          <a:srcRect l="7526" r="19408" b="-2"/>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8" name="TextBox 7">
            <a:extLst>
              <a:ext uri="{FF2B5EF4-FFF2-40B4-BE49-F238E27FC236}">
                <a16:creationId xmlns:a16="http://schemas.microsoft.com/office/drawing/2014/main" id="{79B04120-D6DF-434F-9545-14956FE063DE}"/>
              </a:ext>
            </a:extLst>
          </p:cNvPr>
          <p:cNvSpPr txBox="1"/>
          <p:nvPr/>
        </p:nvSpPr>
        <p:spPr>
          <a:xfrm>
            <a:off x="677308" y="2083990"/>
            <a:ext cx="4905333" cy="4218784"/>
          </a:xfrm>
          <a:custGeom>
            <a:avLst/>
            <a:gdLst>
              <a:gd name="connsiteX0" fmla="*/ 0 w 4905333"/>
              <a:gd name="connsiteY0" fmla="*/ 0 h 4218784"/>
              <a:gd name="connsiteX1" fmla="*/ 662220 w 4905333"/>
              <a:gd name="connsiteY1" fmla="*/ 0 h 4218784"/>
              <a:gd name="connsiteX2" fmla="*/ 1324440 w 4905333"/>
              <a:gd name="connsiteY2" fmla="*/ 0 h 4218784"/>
              <a:gd name="connsiteX3" fmla="*/ 2035713 w 4905333"/>
              <a:gd name="connsiteY3" fmla="*/ 0 h 4218784"/>
              <a:gd name="connsiteX4" fmla="*/ 2648880 w 4905333"/>
              <a:gd name="connsiteY4" fmla="*/ 0 h 4218784"/>
              <a:gd name="connsiteX5" fmla="*/ 3262046 w 4905333"/>
              <a:gd name="connsiteY5" fmla="*/ 0 h 4218784"/>
              <a:gd name="connsiteX6" fmla="*/ 3973320 w 4905333"/>
              <a:gd name="connsiteY6" fmla="*/ 0 h 4218784"/>
              <a:gd name="connsiteX7" fmla="*/ 4905333 w 4905333"/>
              <a:gd name="connsiteY7" fmla="*/ 0 h 4218784"/>
              <a:gd name="connsiteX8" fmla="*/ 4905333 w 4905333"/>
              <a:gd name="connsiteY8" fmla="*/ 518308 h 4218784"/>
              <a:gd name="connsiteX9" fmla="*/ 4905333 w 4905333"/>
              <a:gd name="connsiteY9" fmla="*/ 994428 h 4218784"/>
              <a:gd name="connsiteX10" fmla="*/ 4905333 w 4905333"/>
              <a:gd name="connsiteY10" fmla="*/ 1470548 h 4218784"/>
              <a:gd name="connsiteX11" fmla="*/ 4905333 w 4905333"/>
              <a:gd name="connsiteY11" fmla="*/ 1946667 h 4218784"/>
              <a:gd name="connsiteX12" fmla="*/ 4905333 w 4905333"/>
              <a:gd name="connsiteY12" fmla="*/ 2633727 h 4218784"/>
              <a:gd name="connsiteX13" fmla="*/ 4905333 w 4905333"/>
              <a:gd name="connsiteY13" fmla="*/ 3109846 h 4218784"/>
              <a:gd name="connsiteX14" fmla="*/ 4905333 w 4905333"/>
              <a:gd name="connsiteY14" fmla="*/ 4218784 h 4218784"/>
              <a:gd name="connsiteX15" fmla="*/ 4194060 w 4905333"/>
              <a:gd name="connsiteY15" fmla="*/ 4218784 h 4218784"/>
              <a:gd name="connsiteX16" fmla="*/ 3679000 w 4905333"/>
              <a:gd name="connsiteY16" fmla="*/ 4218784 h 4218784"/>
              <a:gd name="connsiteX17" fmla="*/ 3163940 w 4905333"/>
              <a:gd name="connsiteY17" fmla="*/ 4218784 h 4218784"/>
              <a:gd name="connsiteX18" fmla="*/ 2697933 w 4905333"/>
              <a:gd name="connsiteY18" fmla="*/ 4218784 h 4218784"/>
              <a:gd name="connsiteX19" fmla="*/ 2231927 w 4905333"/>
              <a:gd name="connsiteY19" fmla="*/ 4218784 h 4218784"/>
              <a:gd name="connsiteX20" fmla="*/ 1716867 w 4905333"/>
              <a:gd name="connsiteY20" fmla="*/ 4218784 h 4218784"/>
              <a:gd name="connsiteX21" fmla="*/ 1201807 w 4905333"/>
              <a:gd name="connsiteY21" fmla="*/ 4218784 h 4218784"/>
              <a:gd name="connsiteX22" fmla="*/ 588640 w 4905333"/>
              <a:gd name="connsiteY22" fmla="*/ 4218784 h 4218784"/>
              <a:gd name="connsiteX23" fmla="*/ 0 w 4905333"/>
              <a:gd name="connsiteY23" fmla="*/ 4218784 h 4218784"/>
              <a:gd name="connsiteX24" fmla="*/ 0 w 4905333"/>
              <a:gd name="connsiteY24" fmla="*/ 3700476 h 4218784"/>
              <a:gd name="connsiteX25" fmla="*/ 0 w 4905333"/>
              <a:gd name="connsiteY25" fmla="*/ 3224356 h 4218784"/>
              <a:gd name="connsiteX26" fmla="*/ 0 w 4905333"/>
              <a:gd name="connsiteY26" fmla="*/ 2663861 h 4218784"/>
              <a:gd name="connsiteX27" fmla="*/ 0 w 4905333"/>
              <a:gd name="connsiteY27" fmla="*/ 2145553 h 4218784"/>
              <a:gd name="connsiteX28" fmla="*/ 0 w 4905333"/>
              <a:gd name="connsiteY28" fmla="*/ 1585057 h 4218784"/>
              <a:gd name="connsiteX29" fmla="*/ 0 w 4905333"/>
              <a:gd name="connsiteY29" fmla="*/ 1024562 h 4218784"/>
              <a:gd name="connsiteX30" fmla="*/ 0 w 4905333"/>
              <a:gd name="connsiteY30" fmla="*/ 0 h 421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05333" h="4218784" extrusionOk="0">
                <a:moveTo>
                  <a:pt x="0" y="0"/>
                </a:moveTo>
                <a:cubicBezTo>
                  <a:pt x="294403" y="726"/>
                  <a:pt x="369765" y="24521"/>
                  <a:pt x="662220" y="0"/>
                </a:cubicBezTo>
                <a:cubicBezTo>
                  <a:pt x="954675" y="-24521"/>
                  <a:pt x="1002524" y="-8177"/>
                  <a:pt x="1324440" y="0"/>
                </a:cubicBezTo>
                <a:cubicBezTo>
                  <a:pt x="1646356" y="8177"/>
                  <a:pt x="1839455" y="-27107"/>
                  <a:pt x="2035713" y="0"/>
                </a:cubicBezTo>
                <a:cubicBezTo>
                  <a:pt x="2231971" y="27107"/>
                  <a:pt x="2485591" y="-1178"/>
                  <a:pt x="2648880" y="0"/>
                </a:cubicBezTo>
                <a:cubicBezTo>
                  <a:pt x="2812169" y="1178"/>
                  <a:pt x="3125604" y="27246"/>
                  <a:pt x="3262046" y="0"/>
                </a:cubicBezTo>
                <a:cubicBezTo>
                  <a:pt x="3398488" y="-27246"/>
                  <a:pt x="3769975" y="31861"/>
                  <a:pt x="3973320" y="0"/>
                </a:cubicBezTo>
                <a:cubicBezTo>
                  <a:pt x="4176665" y="-31861"/>
                  <a:pt x="4483851" y="-32368"/>
                  <a:pt x="4905333" y="0"/>
                </a:cubicBezTo>
                <a:cubicBezTo>
                  <a:pt x="4901861" y="200712"/>
                  <a:pt x="4927641" y="409520"/>
                  <a:pt x="4905333" y="518308"/>
                </a:cubicBezTo>
                <a:cubicBezTo>
                  <a:pt x="4883025" y="627096"/>
                  <a:pt x="4892300" y="772687"/>
                  <a:pt x="4905333" y="994428"/>
                </a:cubicBezTo>
                <a:cubicBezTo>
                  <a:pt x="4918366" y="1216169"/>
                  <a:pt x="4885287" y="1321061"/>
                  <a:pt x="4905333" y="1470548"/>
                </a:cubicBezTo>
                <a:cubicBezTo>
                  <a:pt x="4925379" y="1620035"/>
                  <a:pt x="4917801" y="1752769"/>
                  <a:pt x="4905333" y="1946667"/>
                </a:cubicBezTo>
                <a:cubicBezTo>
                  <a:pt x="4892865" y="2140565"/>
                  <a:pt x="4893625" y="2484218"/>
                  <a:pt x="4905333" y="2633727"/>
                </a:cubicBezTo>
                <a:cubicBezTo>
                  <a:pt x="4917041" y="2783236"/>
                  <a:pt x="4883306" y="2961217"/>
                  <a:pt x="4905333" y="3109846"/>
                </a:cubicBezTo>
                <a:cubicBezTo>
                  <a:pt x="4927360" y="3258475"/>
                  <a:pt x="4946208" y="3894123"/>
                  <a:pt x="4905333" y="4218784"/>
                </a:cubicBezTo>
                <a:cubicBezTo>
                  <a:pt x="4641379" y="4241339"/>
                  <a:pt x="4476133" y="4207327"/>
                  <a:pt x="4194060" y="4218784"/>
                </a:cubicBezTo>
                <a:cubicBezTo>
                  <a:pt x="3911987" y="4230241"/>
                  <a:pt x="3885576" y="4212297"/>
                  <a:pt x="3679000" y="4218784"/>
                </a:cubicBezTo>
                <a:cubicBezTo>
                  <a:pt x="3472424" y="4225271"/>
                  <a:pt x="3350748" y="4219565"/>
                  <a:pt x="3163940" y="4218784"/>
                </a:cubicBezTo>
                <a:cubicBezTo>
                  <a:pt x="2977132" y="4218003"/>
                  <a:pt x="2806520" y="4208819"/>
                  <a:pt x="2697933" y="4218784"/>
                </a:cubicBezTo>
                <a:cubicBezTo>
                  <a:pt x="2589346" y="4228749"/>
                  <a:pt x="2358278" y="4213185"/>
                  <a:pt x="2231927" y="4218784"/>
                </a:cubicBezTo>
                <a:cubicBezTo>
                  <a:pt x="2105576" y="4224383"/>
                  <a:pt x="1896030" y="4214341"/>
                  <a:pt x="1716867" y="4218784"/>
                </a:cubicBezTo>
                <a:cubicBezTo>
                  <a:pt x="1537704" y="4223227"/>
                  <a:pt x="1321017" y="4193761"/>
                  <a:pt x="1201807" y="4218784"/>
                </a:cubicBezTo>
                <a:cubicBezTo>
                  <a:pt x="1082597" y="4243807"/>
                  <a:pt x="761780" y="4189686"/>
                  <a:pt x="588640" y="4218784"/>
                </a:cubicBezTo>
                <a:cubicBezTo>
                  <a:pt x="415500" y="4247882"/>
                  <a:pt x="259859" y="4242001"/>
                  <a:pt x="0" y="4218784"/>
                </a:cubicBezTo>
                <a:cubicBezTo>
                  <a:pt x="11875" y="4045267"/>
                  <a:pt x="13062" y="3821010"/>
                  <a:pt x="0" y="3700476"/>
                </a:cubicBezTo>
                <a:cubicBezTo>
                  <a:pt x="-13062" y="3579942"/>
                  <a:pt x="-4427" y="3346058"/>
                  <a:pt x="0" y="3224356"/>
                </a:cubicBezTo>
                <a:cubicBezTo>
                  <a:pt x="4427" y="3102654"/>
                  <a:pt x="-7266" y="2827550"/>
                  <a:pt x="0" y="2663861"/>
                </a:cubicBezTo>
                <a:cubicBezTo>
                  <a:pt x="7266" y="2500172"/>
                  <a:pt x="-13498" y="2343063"/>
                  <a:pt x="0" y="2145553"/>
                </a:cubicBezTo>
                <a:cubicBezTo>
                  <a:pt x="13498" y="1948043"/>
                  <a:pt x="3866" y="1727231"/>
                  <a:pt x="0" y="1585057"/>
                </a:cubicBezTo>
                <a:cubicBezTo>
                  <a:pt x="-3866" y="1442883"/>
                  <a:pt x="-27941" y="1278133"/>
                  <a:pt x="0" y="1024562"/>
                </a:cubicBezTo>
                <a:cubicBezTo>
                  <a:pt x="27941" y="770992"/>
                  <a:pt x="34465" y="220847"/>
                  <a:pt x="0" y="0"/>
                </a:cubicBezTo>
                <a:close/>
              </a:path>
            </a:pathLst>
          </a:custGeom>
          <a:noFill/>
          <a:ln w="57150">
            <a:solidFill>
              <a:schemeClr val="tx1"/>
            </a:solidFill>
            <a:extLst>
              <a:ext uri="{C807C97D-BFC1-408E-A445-0C87EB9F89A2}">
                <ask:lineSketchStyleProps xmlns:ask="http://schemas.microsoft.com/office/drawing/2018/sketchyshapes" sd="2219612097">
                  <a:prstGeom prst="rect">
                    <a:avLst/>
                  </a:prstGeom>
                  <ask:type>
                    <ask:lineSketchFreehand/>
                  </ask:type>
                </ask:lineSketchStyleProps>
              </a:ext>
            </a:extLst>
          </a:ln>
          <a:effectLst>
            <a:glow rad="228600">
              <a:schemeClr val="accent4">
                <a:satMod val="175000"/>
                <a:alpha val="40000"/>
              </a:schemeClr>
            </a:glow>
          </a:effectLst>
        </p:spPr>
        <p:txBody>
          <a:bodyPr wrap="square">
            <a:spAutoFit/>
          </a:bodyPr>
          <a:lstStyle/>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Gọi 2 HS cùng ghi nhanh câu trả lời câu hỏi: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Kể tên các nhân vật đã được học trong các văn bản truyện ngắn đã học và đặc điểm nổi bật của nhân vật làm em yêu thích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trong vòng 3 phút. HS nào liệt kê nhiều và đúng sẽ là người chiến thắng phần quà là điểm 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50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A1489F-7A85-455D-8C85-F3F5D5DCE63C}"/>
              </a:ext>
            </a:extLst>
          </p:cNvPr>
          <p:cNvSpPr txBox="1"/>
          <p:nvPr/>
        </p:nvSpPr>
        <p:spPr>
          <a:xfrm>
            <a:off x="660400" y="469863"/>
            <a:ext cx="10858500" cy="6152325"/>
          </a:xfrm>
          <a:prstGeom prst="rect">
            <a:avLst/>
          </a:prstGeom>
          <a:noFill/>
        </p:spPr>
        <p:txBody>
          <a:bodyPr wrap="square">
            <a:spAutoFit/>
          </a:bodyPr>
          <a:lstStyle/>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Nhận xét về nhân vật Võ Tòng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Kết bài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Nêu đánh giá khái quát về nhân vật Võ Tòng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ảnh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dân</a:t>
            </a:r>
            <a:r>
              <a:rPr lang="en-US" sz="2800" dirty="0">
                <a:effectLst/>
                <a:latin typeface="Times New Roman" panose="02020603050405020304" pitchFamily="18" charset="0"/>
                <a:ea typeface="Calibri" panose="020F0502020204030204" pitchFamily="34" charset="0"/>
              </a:rPr>
              <a:t> Nam </a:t>
            </a:r>
            <a:r>
              <a:rPr lang="en-US" sz="2800" dirty="0" err="1">
                <a:effectLst/>
                <a:latin typeface="Times New Roman" panose="02020603050405020304" pitchFamily="18" charset="0"/>
                <a:ea typeface="Calibri" panose="020F0502020204030204" pitchFamily="34" charset="0"/>
              </a:rPr>
              <a:t>Bộ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giàu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yêu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vi-VN" sz="2800" dirty="0">
                <a:effectLst/>
                <a:latin typeface="Times New Roman" panose="02020603050405020304" pitchFamily="18" charset="0"/>
                <a:ea typeface="Calibri" panose="020F0502020204030204" pitchFamily="34" charset="0"/>
              </a:rPr>
              <a:t> hai cuộc kháng ch</a:t>
            </a:r>
            <a:r>
              <a:rPr lang="en-US" sz="2800" dirty="0" err="1">
                <a:effectLst/>
                <a:latin typeface="Times New Roman" panose="02020603050405020304" pitchFamily="18" charset="0"/>
                <a:ea typeface="Calibri" panose="020F0502020204030204" pitchFamily="34" charset="0"/>
              </a:rPr>
              <a:t>i</a:t>
            </a:r>
            <a:r>
              <a:rPr lang="vi-VN" sz="2800" dirty="0">
                <a:effectLst/>
                <a:latin typeface="Times New Roman" panose="02020603050405020304" pitchFamily="18" charset="0"/>
                <a:ea typeface="Calibri" panose="020F0502020204030204" pitchFamily="34" charset="0"/>
              </a:rPr>
              <a:t>ến vĩ đại của </a:t>
            </a:r>
            <a:r>
              <a:rPr lang="en-US" sz="2800" dirty="0" err="1">
                <a:effectLst/>
                <a:latin typeface="Times New Roman" panose="02020603050405020304" pitchFamily="18" charset="0"/>
                <a:ea typeface="Calibri" panose="020F0502020204030204" pitchFamily="34" charset="0"/>
              </a:rPr>
              <a:t>dân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Núp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Út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Tịch</a:t>
            </a:r>
            <a:r>
              <a:rPr lang="en-US" sz="2800" dirty="0">
                <a:effectLst/>
                <a:latin typeface="Times New Roman" panose="02020603050405020304" pitchFamily="18" charset="0"/>
                <a:ea typeface="Calibri" panose="020F0502020204030204" pitchFamily="34" charset="0"/>
              </a:rPr>
              <a:t>, Anh Ba </a:t>
            </a:r>
            <a:r>
              <a:rPr lang="en-US" sz="2800" dirty="0" err="1">
                <a:effectLst/>
                <a:latin typeface="Times New Roman" panose="02020603050405020304" pitchFamily="18" charset="0"/>
                <a:ea typeface="Calibri" panose="020F0502020204030204" pitchFamily="34" charset="0"/>
              </a:rPr>
              <a:t>Hưng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vẻ</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vườn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chim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Anh </a:t>
            </a:r>
            <a:r>
              <a:rPr lang="en-US" sz="2800" dirty="0" err="1">
                <a:effectLst/>
                <a:latin typeface="Times New Roman" panose="02020603050405020304" pitchFamily="18" charset="0"/>
                <a:ea typeface="Calibri" panose="020F0502020204030204" pitchFamily="34" charset="0"/>
              </a:rPr>
              <a:t>Đức,Tnú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Rừng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Xà</a:t>
            </a:r>
            <a:r>
              <a:rPr lang="en-US" sz="2800" dirty="0">
                <a:effectLst/>
                <a:latin typeface="Times New Roman" panose="02020603050405020304" pitchFamily="18" charset="0"/>
                <a:ea typeface="Calibri" panose="020F0502020204030204" pitchFamily="34" charset="0"/>
              </a:rPr>
              <a:t> Nu”- </a:t>
            </a:r>
            <a:r>
              <a:rPr lang="en-US" sz="2800" dirty="0" err="1">
                <a:effectLst/>
                <a:latin typeface="Times New Roman" panose="02020603050405020304" pitchFamily="18" charset="0"/>
                <a:ea typeface="Calibri" panose="020F0502020204030204" pitchFamily="34" charset="0"/>
              </a:rPr>
              <a:t>Nguyễn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Đất</a:t>
            </a:r>
            <a:r>
              <a:rPr lang="en-US" sz="2800" dirty="0">
                <a:effectLst/>
                <a:latin typeface="Times New Roman" panose="02020603050405020304" pitchFamily="18" charset="0"/>
                <a:ea typeface="Calibri" panose="020F0502020204030204" pitchFamily="34" charset="0"/>
              </a:rPr>
              <a:t> ”- Anh </a:t>
            </a:r>
            <a:r>
              <a:rPr lang="en-US" sz="2800" dirty="0" err="1">
                <a:effectLst/>
                <a:latin typeface="Times New Roman" panose="02020603050405020304" pitchFamily="18" charset="0"/>
                <a:ea typeface="Calibri" panose="020F0502020204030204" pitchFamily="34" charset="0"/>
              </a:rPr>
              <a:t>Đức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thường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tuổi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trẻ</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nhiệm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yêu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nước</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0082145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E43E9-90D2-4B15-A4F4-E09EBB293DB6}"/>
              </a:ext>
            </a:extLst>
          </p:cNvPr>
          <p:cNvSpPr txBox="1"/>
          <p:nvPr/>
        </p:nvSpPr>
        <p:spPr>
          <a:xfrm>
            <a:off x="660400" y="852076"/>
            <a:ext cx="10858500" cy="5153847"/>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 Viết 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3200" dirty="0">
                <a:effectLst/>
                <a:latin typeface="Times New Roman" panose="02020603050405020304" pitchFamily="18" charset="0"/>
                <a:ea typeface="Calibri" panose="020F0502020204030204" pitchFamily="34" charset="0"/>
              </a:rPr>
              <a:t> </a:t>
            </a:r>
            <a:r>
              <a:rPr lang="vi-VN" sz="3200" b="1" dirty="0">
                <a:effectLst/>
                <a:latin typeface="Times New Roman" panose="02020603050405020304" pitchFamily="18" charset="0"/>
                <a:ea typeface="Calibri" panose="020F0502020204030204" pitchFamily="34" charset="0"/>
              </a:rPr>
              <a:t>a. Đoạn văn mở bài</a:t>
            </a:r>
            <a:endParaRPr lang="en-US" sz="3200" dirty="0">
              <a:effectLst/>
              <a:latin typeface="Times New Roman" panose="02020603050405020304" pitchFamily="18" charset="0"/>
              <a:ea typeface="Calibri" panose="020F0502020204030204" pitchFamily="34" charset="0"/>
            </a:endParaRPr>
          </a:p>
          <a:p>
            <a:pPr algn="just"/>
            <a:r>
              <a:rPr lang="vi-VN"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yêu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văn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chương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nhắc</a:t>
            </a:r>
            <a:r>
              <a:rPr lang="vi-VN" sz="3200" dirty="0">
                <a:effectLst/>
                <a:latin typeface="Times New Roman" panose="02020603050405020304" pitchFamily="18" charset="0"/>
                <a:ea typeface="Calibri" panose="020F0502020204030204" pitchFamily="34" charset="0"/>
              </a:rPr>
              <a:t> đến Đoàn Giỏi </a:t>
            </a:r>
            <a:r>
              <a:rPr lang="en-US" sz="3200" dirty="0" err="1">
                <a:effectLst/>
                <a:latin typeface="Times New Roman" panose="02020603050405020304" pitchFamily="18" charset="0"/>
                <a:ea typeface="Calibri" panose="020F0502020204030204" pitchFamily="34" charset="0"/>
              </a:rPr>
              <a:t>sẽ</a:t>
            </a:r>
            <a:r>
              <a:rPr lang="vi-VN" sz="3200" dirty="0">
                <a:effectLst/>
                <a:latin typeface="Times New Roman" panose="02020603050405020304" pitchFamily="18" charset="0"/>
                <a:ea typeface="Calibri" panose="020F0502020204030204" pitchFamily="34" charset="0"/>
              </a:rPr>
              <a:t> không thể quên tác phẩm “Đất rừng phương Nam”- một tác phẩm hay nổi tiếng của nhà văn. Với lối viết giản dị tác phẩm đã </a:t>
            </a:r>
            <a:r>
              <a:rPr lang="en-US" sz="3200" dirty="0" err="1">
                <a:effectLst/>
                <a:latin typeface="Times New Roman" panose="02020603050405020304" pitchFamily="18" charset="0"/>
                <a:ea typeface="Calibri" panose="020F0502020204030204" pitchFamily="34" charset="0"/>
              </a:rPr>
              <a:t>đưa</a:t>
            </a:r>
            <a:r>
              <a:rPr lang="en-US" sz="3200" dirty="0">
                <a:effectLst/>
                <a:latin typeface="Times New Roman" panose="02020603050405020304" pitchFamily="18" charset="0"/>
                <a:ea typeface="Calibri" panose="020F0502020204030204" pitchFamily="34" charset="0"/>
              </a:rPr>
              <a:t> ta </a:t>
            </a:r>
            <a:r>
              <a:rPr lang="en-US" sz="3200" dirty="0" err="1">
                <a:effectLst/>
                <a:latin typeface="Times New Roman" panose="02020603050405020304" pitchFamily="18" charset="0"/>
                <a:ea typeface="Calibri" panose="020F0502020204030204" pitchFamily="34" charset="0"/>
              </a:rPr>
              <a:t>đến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vẻ đẹp thiện nhiên và con người Nam Bộ</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ảnh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Võ Tòng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phẩm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đã</a:t>
            </a:r>
            <a:r>
              <a:rPr lang="vi-VN" sz="3200" dirty="0">
                <a:effectLst/>
                <a:latin typeface="Times New Roman" panose="02020603050405020304" pitchFamily="18" charset="0"/>
                <a:ea typeface="Calibri" panose="020F0502020204030204" pitchFamily="34" charset="0"/>
              </a:rPr>
              <a:t> để </a:t>
            </a:r>
            <a:r>
              <a:rPr lang="en-US" sz="3200" dirty="0" err="1">
                <a:effectLst/>
                <a:latin typeface="Times New Roman" panose="02020603050405020304" pitchFamily="18" charset="0"/>
                <a:ea typeface="Calibri" panose="020F0502020204030204" pitchFamily="34" charset="0"/>
              </a:rPr>
              <a:t>lại</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trong lòng người đọc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dấu ấn khó quên. Đặc biệt nhân vật </a:t>
            </a:r>
            <a:r>
              <a:rPr lang="en-US" sz="3200" dirty="0" err="1">
                <a:effectLst/>
                <a:latin typeface="Times New Roman" panose="02020603050405020304" pitchFamily="18" charset="0"/>
                <a:ea typeface="Calibri" panose="020F0502020204030204" pitchFamily="34" charset="0"/>
              </a:rPr>
              <a:t>Võ</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Tòng</a:t>
            </a:r>
            <a:r>
              <a:rPr lang="vi-VN" sz="3200" dirty="0">
                <a:effectLst/>
                <a:latin typeface="Times New Roman" panose="02020603050405020304" pitchFamily="18" charset="0"/>
                <a:ea typeface="Calibri" panose="020F0502020204030204" pitchFamily="34" charset="0"/>
              </a:rPr>
              <a:t> hiện lên </a:t>
            </a:r>
            <a:r>
              <a:rPr lang="en-US" sz="3200" dirty="0" err="1">
                <a:effectLst/>
                <a:latin typeface="Times New Roman" panose="02020603050405020304" pitchFamily="18" charset="0"/>
                <a:ea typeface="Calibri" panose="020F0502020204030204" pitchFamily="34" charset="0"/>
              </a:rPr>
              <a:t>thật</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đậm nét qua đoạn trích “</a:t>
            </a:r>
            <a:r>
              <a:rPr lang="vi-VN" sz="3200" i="1" dirty="0">
                <a:effectLst/>
                <a:latin typeface="Times New Roman" panose="02020603050405020304" pitchFamily="18" charset="0"/>
                <a:ea typeface="Calibri" panose="020F0502020204030204" pitchFamily="34" charset="0"/>
              </a:rPr>
              <a:t>Người đàn ông cô độc </a:t>
            </a:r>
            <a:r>
              <a:rPr lang="en-US" sz="3200" i="1" dirty="0" err="1">
                <a:effectLst/>
                <a:latin typeface="Times New Roman" panose="02020603050405020304" pitchFamily="18" charset="0"/>
                <a:ea typeface="Calibri" panose="020F0502020204030204" pitchFamily="34" charset="0"/>
              </a:rPr>
              <a:t>giữa</a:t>
            </a:r>
            <a:r>
              <a:rPr lang="vi-VN" sz="3200" i="1" dirty="0">
                <a:effectLst/>
                <a:latin typeface="Times New Roman" panose="02020603050405020304" pitchFamily="18" charset="0"/>
                <a:ea typeface="Calibri" panose="020F0502020204030204" pitchFamily="34" charset="0"/>
              </a:rPr>
              <a:t> rừng”.</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139538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5E591-F5E1-43AD-B961-71D1E5CA164E}"/>
              </a:ext>
            </a:extLst>
          </p:cNvPr>
          <p:cNvSpPr txBox="1"/>
          <p:nvPr/>
        </p:nvSpPr>
        <p:spPr>
          <a:xfrm>
            <a:off x="660400" y="940242"/>
            <a:ext cx="10858500" cy="5193858"/>
          </a:xfrm>
          <a:prstGeom prst="rect">
            <a:avLst/>
          </a:prstGeom>
          <a:noFill/>
        </p:spPr>
        <p:txBody>
          <a:bodyPr wrap="square">
            <a:spAutoFit/>
          </a:bodyPr>
          <a:lstStyle/>
          <a:p>
            <a:pPr algn="just">
              <a:lnSpc>
                <a:spcPct val="150000"/>
              </a:lnSpc>
            </a:pPr>
            <a:r>
              <a:rPr lang="en-US" sz="2800" b="1" dirty="0" err="1">
                <a:effectLst/>
                <a:latin typeface="Times New Roman" panose="02020603050405020304" pitchFamily="18" charset="0"/>
                <a:ea typeface="Calibri" panose="020F0502020204030204" pitchFamily="34" charset="0"/>
              </a:rPr>
              <a:t>c.Viết</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đoạn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thân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bài</a:t>
            </a:r>
            <a:endParaRPr lang="en-US" sz="2800" dirty="0">
              <a:effectLst/>
              <a:latin typeface="Times New Roman" panose="02020603050405020304" pitchFamily="18" charset="0"/>
              <a:ea typeface="Calibri" panose="020F0502020204030204" pitchFamily="34" charset="0"/>
            </a:endParaRPr>
          </a:p>
          <a:p>
            <a:pPr algn="just">
              <a:lnSpc>
                <a:spcPct val="150000"/>
              </a:lnSpc>
            </a:pPr>
            <a:r>
              <a:rPr lang="en-US" sz="2800" b="1" dirty="0">
                <a:effectLst/>
                <a:latin typeface="Times New Roman" panose="02020603050405020304" pitchFamily="18" charset="0"/>
                <a:ea typeface="Calibri" panose="020F0502020204030204" pitchFamily="34" charset="0"/>
              </a:rPr>
              <a:t>*</a:t>
            </a:r>
            <a:r>
              <a:rPr lang="en-US" sz="2800" b="1" dirty="0" err="1">
                <a:effectLst/>
                <a:latin typeface="Times New Roman" panose="02020603050405020304" pitchFamily="18" charset="0"/>
                <a:ea typeface="Calibri" panose="020F0502020204030204" pitchFamily="34" charset="0"/>
              </a:rPr>
              <a:t>Đoạn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giới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thiệu</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lai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lịch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chú</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Võ</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Tòng</a:t>
            </a:r>
            <a:r>
              <a:rPr lang="en-US" sz="2800" b="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nSpc>
                <a:spcPct val="150000"/>
              </a:lnSpc>
            </a:pPr>
            <a:r>
              <a:rPr lang="en-US" sz="2800" dirty="0" err="1">
                <a:effectLst/>
                <a:latin typeface="Times New Roman" panose="02020603050405020304" pitchFamily="18" charset="0"/>
                <a:ea typeface="Calibri" panose="020F0502020204030204" pitchFamily="34" charset="0"/>
              </a:rPr>
              <a:t>Đọc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ảnh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lịch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a:t>
            </a:r>
            <a:r>
              <a:rPr lang="vi-VN" sz="2800" i="1" dirty="0">
                <a:effectLst/>
                <a:latin typeface="Times New Roman" panose="02020603050405020304" pitchFamily="18" charset="0"/>
                <a:ea typeface="Calibri" panose="020F0502020204030204" pitchFamily="34" charset="0"/>
              </a:rPr>
              <a:t>Không ai biết tên thật của gã là gì. Mười mấy năm về trước, gã một mình bơi một chiếc xuồng nát đến che lều ở giữa khu rừng đầy thú dữ này</a:t>
            </a:r>
            <a:r>
              <a:rPr lang="vi-VN" sz="2800" dirty="0">
                <a:effectLst/>
                <a:latin typeface="Times New Roman" panose="02020603050405020304" pitchFamily="18" charset="0"/>
                <a:ea typeface="Calibri" panose="020F0502020204030204" pitchFamily="34" charset="0"/>
              </a:rPr>
              <a:t>” (Đoàn Giỏi)</a:t>
            </a:r>
            <a:r>
              <a:rPr lang="en-US" sz="2800" dirty="0">
                <a:effectLst/>
                <a:latin typeface="Times New Roman" panose="02020603050405020304" pitchFamily="18" charset="0"/>
                <a:ea typeface="Calibri" panose="020F0502020204030204" pitchFamily="34" charset="0"/>
              </a:rPr>
              <a:t>. Qua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rằng</a:t>
            </a:r>
            <a:r>
              <a:rPr lang="en-US" sz="2800" dirty="0">
                <a:effectLst/>
                <a:latin typeface="Times New Roman" panose="02020603050405020304" pitchFamily="18" charset="0"/>
                <a:ea typeface="Calibri" panose="020F0502020204030204" pitchFamily="34" charset="0"/>
              </a:rPr>
              <a:t> “</a:t>
            </a:r>
            <a:r>
              <a:rPr lang="vi-VN" sz="2800" i="1" dirty="0">
                <a:effectLst/>
                <a:latin typeface="Times New Roman" panose="02020603050405020304" pitchFamily="18" charset="0"/>
                <a:ea typeface="Calibri" panose="020F0502020204030204" pitchFamily="34" charset="0"/>
              </a:rPr>
              <a:t>Chú tên là gì, quê ở đâu cũng không rõ. Võ Tòng là tên mọi người gọi chú từ một sự tích trong truyện Tàu” </a:t>
            </a:r>
            <a:r>
              <a:rPr lang="vi-VN" sz="2800" dirty="0">
                <a:effectLst/>
                <a:latin typeface="Times New Roman" panose="02020603050405020304" pitchFamily="18" charset="0"/>
                <a:ea typeface="Calibri" panose="020F0502020204030204" pitchFamily="34" charset="0"/>
              </a:rPr>
              <a:t>( Bùi Hồng)</a:t>
            </a:r>
            <a:r>
              <a:rPr lang="en-US" sz="2800" dirty="0">
                <a:effectLst/>
                <a:latin typeface="Times New Roman" panose="02020603050405020304" pitchFamily="18" charset="0"/>
                <a:ea typeface="Calibri" panose="020F0502020204030204" pitchFamily="34" charset="0"/>
              </a:rPr>
              <a:t>.</a:t>
            </a:r>
            <a:r>
              <a:rPr lang="en-US" sz="2800" i="1"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31982302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89C-6684-4610-A971-5F439AB3CA5A}"/>
              </a:ext>
            </a:extLst>
          </p:cNvPr>
          <p:cNvSpPr txBox="1"/>
          <p:nvPr/>
        </p:nvSpPr>
        <p:spPr>
          <a:xfrm>
            <a:off x="660400" y="885706"/>
            <a:ext cx="10858500" cy="5193858"/>
          </a:xfrm>
          <a:prstGeom prst="rect">
            <a:avLst/>
          </a:prstGeom>
          <a:noFill/>
        </p:spPr>
        <p:txBody>
          <a:bodyPr wrap="square">
            <a:spAutoFit/>
          </a:bodyPr>
          <a:lstStyle/>
          <a:p>
            <a:pPr>
              <a:lnSpc>
                <a:spcPct val="150000"/>
              </a:lnSpc>
            </a:pP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lịch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ảnh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mãnh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108 </a:t>
            </a:r>
            <a:r>
              <a:rPr lang="en-US" sz="2800" dirty="0" err="1">
                <a:effectLst/>
                <a:latin typeface="Times New Roman" panose="02020603050405020304" pitchFamily="18" charset="0"/>
                <a:ea typeface="Calibri" panose="020F0502020204030204" pitchFamily="34" charset="0"/>
              </a:rPr>
              <a:t>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hùng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Lương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Thủy</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hử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Nại</a:t>
            </a:r>
            <a:r>
              <a:rPr lang="en-US" sz="2800" dirty="0">
                <a:effectLst/>
                <a:latin typeface="Times New Roman" panose="02020603050405020304" pitchFamily="18" charset="0"/>
                <a:ea typeface="Calibri" panose="020F0502020204030204" pitchFamily="34" charset="0"/>
              </a:rPr>
              <a:t> Am, </a:t>
            </a:r>
            <a:r>
              <a:rPr lang="en-US" sz="2800" dirty="0" err="1">
                <a:effectLst/>
                <a:latin typeface="Times New Roman" panose="02020603050405020304" pitchFamily="18" charset="0"/>
                <a:ea typeface="Calibri" panose="020F0502020204030204" pitchFamily="34" charset="0"/>
              </a:rPr>
              <a:t>nhà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Quốc</a:t>
            </a:r>
            <a:r>
              <a:rPr lang="en-US" sz="2800" dirty="0">
                <a:effectLst/>
                <a:latin typeface="Times New Roman" panose="02020603050405020304" pitchFamily="18" charset="0"/>
                <a:ea typeface="Calibri" panose="020F0502020204030204" pitchFamily="34"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qua </a:t>
            </a:r>
            <a:r>
              <a:rPr lang="en-US" sz="2800" dirty="0" err="1">
                <a:effectLst/>
                <a:latin typeface="Times New Roman" panose="02020603050405020304" pitchFamily="18" charset="0"/>
                <a:ea typeface="Calibri" panose="020F0502020204030204" pitchFamily="34" charset="0"/>
              </a:rPr>
              <a:t>trang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Giỏi</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chỉ</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bụi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tre</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măng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chủ</a:t>
            </a:r>
            <a:r>
              <a:rPr lang="en-US" sz="2800" dirty="0">
                <a:effectLst/>
                <a:latin typeface="Times New Roman" panose="02020603050405020304" pitchFamily="18" charset="0"/>
                <a:ea typeface="Calibri" panose="020F0502020204030204" pitchFamily="34" charset="0"/>
              </a:rPr>
              <a:t> vu </a:t>
            </a:r>
            <a:r>
              <a:rPr lang="en-US" sz="2800" dirty="0" err="1">
                <a:effectLst/>
                <a:latin typeface="Times New Roman" panose="02020603050405020304" pitchFamily="18" charset="0"/>
                <a:ea typeface="Calibri" panose="020F0502020204030204" pitchFamily="34" charset="0"/>
              </a:rPr>
              <a:t>vạ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trộm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tội</a:t>
            </a:r>
            <a:r>
              <a:rPr lang="en-US" sz="2800"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29487356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EF0C4-B663-41C3-8F7F-113E631CACFB}"/>
              </a:ext>
            </a:extLst>
          </p:cNvPr>
          <p:cNvSpPr txBox="1"/>
          <p:nvPr/>
        </p:nvSpPr>
        <p:spPr>
          <a:xfrm>
            <a:off x="660400" y="1575640"/>
            <a:ext cx="10858500" cy="3706720"/>
          </a:xfrm>
          <a:prstGeom prst="rect">
            <a:avLst/>
          </a:prstGeom>
          <a:noFill/>
        </p:spPr>
        <p:txBody>
          <a:bodyPr wrap="square">
            <a:spAutoFit/>
          </a:bodyPr>
          <a:lstStyle/>
          <a:p>
            <a:pPr algn="just">
              <a:lnSpc>
                <a:spcPct val="15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thắn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0945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208CF-037C-4972-B831-C211C6531501}"/>
              </a:ext>
            </a:extLst>
          </p:cNvPr>
          <p:cNvSpPr txBox="1"/>
          <p:nvPr/>
        </p:nvSpPr>
        <p:spPr>
          <a:xfrm>
            <a:off x="660400" y="1130300"/>
            <a:ext cx="10858500" cy="4547976"/>
          </a:xfrm>
          <a:prstGeom prst="rect">
            <a:avLst/>
          </a:prstGeom>
          <a:noFill/>
        </p:spPr>
        <p:txBody>
          <a:bodyPr wrap="square">
            <a:spAutoFit/>
          </a:bodyPr>
          <a:lstStyle/>
          <a:p>
            <a:pPr algn="just">
              <a:lnSpc>
                <a:spcPct val="150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k</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ết bài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vi-VN" sz="3200" dirty="0">
                <a:effectLst/>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Võ</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Tòng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ảnh</a:t>
            </a:r>
            <a:r>
              <a:rPr lang="vi-VN" sz="3200" dirty="0">
                <a:effectLst/>
                <a:latin typeface="Times New Roman" panose="02020603050405020304" pitchFamily="18" charset="0"/>
                <a:ea typeface="Calibri" panose="020F0502020204030204" pitchFamily="34" charset="0"/>
              </a:rPr>
              <a:t> đẹp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Nam </a:t>
            </a:r>
            <a:r>
              <a:rPr lang="en-US" sz="3200" dirty="0" err="1">
                <a:effectLst/>
                <a:latin typeface="Times New Roman" panose="02020603050405020304" pitchFamily="18" charset="0"/>
                <a:ea typeface="Calibri" panose="020F0502020204030204" pitchFamily="34" charset="0"/>
              </a:rPr>
              <a:t>Bộ</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giàu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lòng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yêu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trực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dù</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khổ</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ảnh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gợi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nhắc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nhớ</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đến</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những người con </a:t>
            </a:r>
            <a:r>
              <a:rPr lang="en-US" sz="3200" dirty="0">
                <a:effectLst/>
                <a:latin typeface="Times New Roman" panose="02020603050405020304" pitchFamily="18" charset="0"/>
                <a:ea typeface="Calibri" panose="020F0502020204030204" pitchFamily="34" charset="0"/>
              </a:rPr>
              <a:t>Nam </a:t>
            </a:r>
            <a:r>
              <a:rPr lang="en-US" sz="3200" dirty="0" err="1">
                <a:effectLst/>
                <a:latin typeface="Times New Roman" panose="02020603050405020304" pitchFamily="18" charset="0"/>
                <a:ea typeface="Calibri" panose="020F0502020204030204" pitchFamily="34" charset="0"/>
              </a:rPr>
              <a:t>Bộ</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giàu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lòng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yêu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vi-VN" sz="3200" dirty="0">
                <a:effectLst/>
                <a:latin typeface="Times New Roman" panose="02020603050405020304" pitchFamily="18" charset="0"/>
                <a:ea typeface="Calibri" panose="020F0502020204030204" pitchFamily="34" charset="0"/>
              </a:rPr>
              <a:t> hai cuộc kháng ch</a:t>
            </a:r>
            <a:r>
              <a:rPr lang="en-US" sz="3200" dirty="0" err="1">
                <a:effectLst/>
                <a:latin typeface="Times New Roman" panose="02020603050405020304" pitchFamily="18" charset="0"/>
                <a:ea typeface="Calibri" panose="020F0502020204030204" pitchFamily="34" charset="0"/>
              </a:rPr>
              <a:t>i</a:t>
            </a:r>
            <a:r>
              <a:rPr lang="vi-VN" sz="3200" dirty="0">
                <a:effectLst/>
                <a:latin typeface="Times New Roman" panose="02020603050405020304" pitchFamily="18" charset="0"/>
                <a:ea typeface="Calibri" panose="020F0502020204030204" pitchFamily="34" charset="0"/>
              </a:rPr>
              <a:t>ến vĩ đại 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Núp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chị</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Võ</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Thị</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Sáu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chị</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Út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Tịch</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8814011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EED7B-CF61-4304-85D7-2B4C6B205E9E}"/>
              </a:ext>
            </a:extLst>
          </p:cNvPr>
          <p:cNvSpPr txBox="1"/>
          <p:nvPr/>
        </p:nvSpPr>
        <p:spPr>
          <a:xfrm>
            <a:off x="666750" y="416348"/>
            <a:ext cx="10858500" cy="6025304"/>
          </a:xfrm>
          <a:prstGeom prst="rect">
            <a:avLst/>
          </a:prstGeom>
          <a:noFill/>
        </p:spPr>
        <p:txBody>
          <a:bodyPr wrap="square">
            <a:spAutoFit/>
          </a:bodyPr>
          <a:lstStyle/>
          <a:p>
            <a:pPr algn="just">
              <a:lnSpc>
                <a:spcPct val="15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lão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Tnú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Nu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Hòn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nhở</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vi-VN" sz="3200" b="1" dirty="0">
                <a:effectLst/>
                <a:latin typeface="Times New Roman" panose="02020603050405020304" pitchFamily="18" charset="0"/>
                <a:ea typeface="Calibri" panose="020F0502020204030204" pitchFamily="34" charset="0"/>
              </a:rPr>
              <a:t>4. Kiểm tra và chỉnh sửa bài viết</a:t>
            </a:r>
            <a:endParaRPr lang="en-US" sz="3200" dirty="0"/>
          </a:p>
        </p:txBody>
      </p:sp>
    </p:spTree>
    <p:extLst>
      <p:ext uri="{BB962C8B-B14F-4D97-AF65-F5344CB8AC3E}">
        <p14:creationId xmlns:p14="http://schemas.microsoft.com/office/powerpoint/2010/main" val="13764526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EA25EC-39AE-4B41-A476-587D73AC3752}"/>
              </a:ext>
            </a:extLst>
          </p:cNvPr>
          <p:cNvSpPr txBox="1"/>
          <p:nvPr/>
        </p:nvSpPr>
        <p:spPr>
          <a:xfrm>
            <a:off x="660400" y="735833"/>
            <a:ext cx="10858500" cy="530594"/>
          </a:xfrm>
          <a:prstGeom prst="rect">
            <a:avLst/>
          </a:prstGeom>
          <a:noFill/>
        </p:spPr>
        <p:txBody>
          <a:bodyPr wrap="square">
            <a:spAutoFit/>
          </a:bodyPr>
          <a:lstStyle/>
          <a:p>
            <a:pPr algn="ctr">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KIỂM TRA VÀ CHỈNH SỬA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F498B4E-609C-45B7-B74A-F261ED664D08}"/>
              </a:ext>
            </a:extLst>
          </p:cNvPr>
          <p:cNvSpPr txBox="1"/>
          <p:nvPr/>
        </p:nvSpPr>
        <p:spPr>
          <a:xfrm>
            <a:off x="660400" y="1421490"/>
            <a:ext cx="10858500" cy="530594"/>
          </a:xfrm>
          <a:prstGeom prst="rect">
            <a:avLst/>
          </a:prstGeom>
          <a:noFill/>
        </p:spPr>
        <p:txBody>
          <a:bodyPr wrap="square">
            <a:sp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A837F70-004A-4F39-B60A-83E7E2CD0BEC}"/>
              </a:ext>
            </a:extLst>
          </p:cNvPr>
          <p:cNvGraphicFramePr>
            <a:graphicFrameLocks noGrp="1"/>
          </p:cNvGraphicFramePr>
          <p:nvPr>
            <p:extLst>
              <p:ext uri="{D42A27DB-BD31-4B8C-83A1-F6EECF244321}">
                <p14:modId xmlns:p14="http://schemas.microsoft.com/office/powerpoint/2010/main" val="2068801417"/>
              </p:ext>
            </p:extLst>
          </p:nvPr>
        </p:nvGraphicFramePr>
        <p:xfrm>
          <a:off x="660400" y="2262210"/>
          <a:ext cx="11055349" cy="3028190"/>
        </p:xfrm>
        <a:graphic>
          <a:graphicData uri="http://schemas.openxmlformats.org/drawingml/2006/table">
            <a:tbl>
              <a:tblPr firstRow="1" firstCol="1" bandRow="1"/>
              <a:tblGrid>
                <a:gridCol w="2993349">
                  <a:extLst>
                    <a:ext uri="{9D8B030D-6E8A-4147-A177-3AD203B41FA5}">
                      <a16:colId xmlns:a16="http://schemas.microsoft.com/office/drawing/2014/main" val="1214690585"/>
                    </a:ext>
                  </a:extLst>
                </a:gridCol>
                <a:gridCol w="4618714">
                  <a:extLst>
                    <a:ext uri="{9D8B030D-6E8A-4147-A177-3AD203B41FA5}">
                      <a16:colId xmlns:a16="http://schemas.microsoft.com/office/drawing/2014/main" val="158998212"/>
                    </a:ext>
                  </a:extLst>
                </a:gridCol>
                <a:gridCol w="1371600">
                  <a:extLst>
                    <a:ext uri="{9D8B030D-6E8A-4147-A177-3AD203B41FA5}">
                      <a16:colId xmlns:a16="http://schemas.microsoft.com/office/drawing/2014/main" val="890221894"/>
                    </a:ext>
                  </a:extLst>
                </a:gridCol>
                <a:gridCol w="2071686">
                  <a:extLst>
                    <a:ext uri="{9D8B030D-6E8A-4147-A177-3AD203B41FA5}">
                      <a16:colId xmlns:a16="http://schemas.microsoft.com/office/drawing/2014/main" val="606196829"/>
                    </a:ext>
                  </a:extLst>
                </a:gridCol>
              </a:tblGrid>
              <a:tr h="173432">
                <a:tc rowSpan="2">
                  <a:txBody>
                    <a:bodyPr/>
                    <a:lstStyle/>
                    <a:p>
                      <a:pPr>
                        <a:lnSpc>
                          <a:spcPct val="107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Đánh giá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20132242"/>
                  </a:ext>
                </a:extLst>
              </a:tr>
              <a:tr h="355846">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Đạt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985461"/>
                  </a:ext>
                </a:extLst>
              </a:tr>
              <a:tr h="173432">
                <a:tc rowSpan="2">
                  <a:txBody>
                    <a:bodyPr/>
                    <a:lstStyle/>
                    <a:p>
                      <a:pP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Giới thiệu khái quát nhân </a:t>
                      </a:r>
                      <a:r>
                        <a:rPr lang="vi-VN" sz="3200">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178939"/>
                  </a:ext>
                </a:extLst>
              </a:tr>
              <a:tr h="355846">
                <a:tc vMerge="1">
                  <a:txBody>
                    <a:bodyPr/>
                    <a:lstStyle/>
                    <a:p>
                      <a:endParaRPr lang="en-US"/>
                    </a:p>
                  </a:txBody>
                  <a:tcPr/>
                </a:tc>
                <a:tc>
                  <a:txBody>
                    <a:bodyPr/>
                    <a:lstStyle/>
                    <a:p>
                      <a:pPr>
                        <a:lnSpc>
                          <a:spcPct val="107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613317"/>
                  </a:ext>
                </a:extLst>
              </a:tr>
            </a:tbl>
          </a:graphicData>
        </a:graphic>
      </p:graphicFrame>
    </p:spTree>
    <p:extLst>
      <p:ext uri="{BB962C8B-B14F-4D97-AF65-F5344CB8AC3E}">
        <p14:creationId xmlns:p14="http://schemas.microsoft.com/office/powerpoint/2010/main" val="5238354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EA25EC-39AE-4B41-A476-587D73AC3752}"/>
              </a:ext>
            </a:extLst>
          </p:cNvPr>
          <p:cNvSpPr txBox="1"/>
          <p:nvPr/>
        </p:nvSpPr>
        <p:spPr>
          <a:xfrm>
            <a:off x="660400" y="252157"/>
            <a:ext cx="10858500" cy="5305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KIỂM TRA VÀ CHỈNH SỬA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F498B4E-609C-45B7-B74A-F261ED664D08}"/>
              </a:ext>
            </a:extLst>
          </p:cNvPr>
          <p:cNvSpPr txBox="1"/>
          <p:nvPr/>
        </p:nvSpPr>
        <p:spPr>
          <a:xfrm>
            <a:off x="660400" y="717204"/>
            <a:ext cx="10858500" cy="53059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A837F70-004A-4F39-B60A-83E7E2CD0BEC}"/>
              </a:ext>
            </a:extLst>
          </p:cNvPr>
          <p:cNvGraphicFramePr>
            <a:graphicFrameLocks noGrp="1"/>
          </p:cNvGraphicFramePr>
          <p:nvPr>
            <p:extLst>
              <p:ext uri="{D42A27DB-BD31-4B8C-83A1-F6EECF244321}">
                <p14:modId xmlns:p14="http://schemas.microsoft.com/office/powerpoint/2010/main" val="1123774583"/>
              </p:ext>
            </p:extLst>
          </p:nvPr>
        </p:nvGraphicFramePr>
        <p:xfrm>
          <a:off x="660400" y="1247798"/>
          <a:ext cx="10858501" cy="5392741"/>
        </p:xfrm>
        <a:graphic>
          <a:graphicData uri="http://schemas.openxmlformats.org/drawingml/2006/table">
            <a:tbl>
              <a:tblPr firstRow="1" firstCol="1" bandRow="1"/>
              <a:tblGrid>
                <a:gridCol w="1739900">
                  <a:extLst>
                    <a:ext uri="{9D8B030D-6E8A-4147-A177-3AD203B41FA5}">
                      <a16:colId xmlns:a16="http://schemas.microsoft.com/office/drawing/2014/main" val="1214690585"/>
                    </a:ext>
                  </a:extLst>
                </a:gridCol>
                <a:gridCol w="5943600">
                  <a:extLst>
                    <a:ext uri="{9D8B030D-6E8A-4147-A177-3AD203B41FA5}">
                      <a16:colId xmlns:a16="http://schemas.microsoft.com/office/drawing/2014/main" val="158998212"/>
                    </a:ext>
                  </a:extLst>
                </a:gridCol>
                <a:gridCol w="1500188">
                  <a:extLst>
                    <a:ext uri="{9D8B030D-6E8A-4147-A177-3AD203B41FA5}">
                      <a16:colId xmlns:a16="http://schemas.microsoft.com/office/drawing/2014/main" val="1846282032"/>
                    </a:ext>
                  </a:extLst>
                </a:gridCol>
                <a:gridCol w="1674813">
                  <a:extLst>
                    <a:ext uri="{9D8B030D-6E8A-4147-A177-3AD203B41FA5}">
                      <a16:colId xmlns:a16="http://schemas.microsoft.com/office/drawing/2014/main" val="3418748933"/>
                    </a:ext>
                  </a:extLst>
                </a:gridCol>
              </a:tblGrid>
              <a:tr h="173432">
                <a:tc rowSpan="2">
                  <a:txBody>
                    <a:bodyPr/>
                    <a:lstStyle/>
                    <a:p>
                      <a:pP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Đánh giá</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20132242"/>
                  </a:ext>
                </a:extLst>
              </a:tr>
              <a:tr h="355846">
                <a:tc vMerge="1">
                  <a:txBody>
                    <a:bodyPr/>
                    <a:lstStyle/>
                    <a:p>
                      <a:endParaRPr lang="en-US"/>
                    </a:p>
                  </a:txBody>
                  <a:tcPr/>
                </a:tc>
                <a:tc vMerge="1">
                  <a:txBody>
                    <a:bodyPr/>
                    <a:lstStyle/>
                    <a:p>
                      <a:endParaRPr lang="en-US"/>
                    </a:p>
                  </a:txBody>
                  <a:tcPr/>
                </a:tc>
                <a:tc>
                  <a:txBody>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dirty="0"/>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dirty="0"/>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985461"/>
                  </a:ext>
                </a:extLst>
              </a:tr>
              <a:tr h="355846">
                <a:tc rowSpan="6">
                  <a:txBody>
                    <a:bodyPr/>
                    <a:lstStyle/>
                    <a:p>
                      <a:pP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800"/>
                        </a:spcAft>
                      </a:pP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353363570"/>
                  </a:ext>
                </a:extLst>
              </a:tr>
              <a:tr h="173432">
                <a:tc vMerge="1">
                  <a:txBody>
                    <a:bodyPr/>
                    <a:lstStyle/>
                    <a:p>
                      <a:endParaRPr lang="en-US"/>
                    </a:p>
                  </a:txBody>
                  <a:tcPr/>
                </a:tc>
                <a:tc>
                  <a:txBody>
                    <a:bodyPr/>
                    <a:lstStyle/>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lịch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600224"/>
                  </a:ext>
                </a:extLst>
              </a:tr>
              <a:tr h="173432">
                <a:tc vMerge="1">
                  <a:txBody>
                    <a:bodyPr/>
                    <a:lstStyle/>
                    <a:p>
                      <a:endParaRPr lang="en-US"/>
                    </a:p>
                  </a:txBody>
                  <a:tcPr/>
                </a:tc>
                <a:tc>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Ngoại hình, trang </a:t>
                      </a:r>
                      <a:r>
                        <a:rPr lang="vi-VN" sz="2800">
                          <a:effectLst/>
                          <a:latin typeface="Times New Roman" panose="02020603050405020304" pitchFamily="18" charset="0"/>
                          <a:ea typeface="Calibri" panose="020F0502020204030204" pitchFamily="34" charset="0"/>
                          <a:cs typeface="Times New Roman" panose="02020603050405020304" pitchFamily="18" charset="0"/>
                        </a:rPr>
                        <a:t>phục.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24061"/>
                  </a:ext>
                </a:extLst>
              </a:tr>
              <a:tr h="538259">
                <a:tc vMerge="1">
                  <a:txBody>
                    <a:bodyPr/>
                    <a:lstStyle/>
                    <a:p>
                      <a:endParaRPr lang="en-US"/>
                    </a:p>
                  </a:txBody>
                  <a:tcPr/>
                </a:tc>
                <a:tc>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Lời truyền tụng, lời kể của người kể </a:t>
                      </a:r>
                      <a:r>
                        <a:rPr lang="vi-VN" sz="2800">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a:effectLst/>
                          <a:latin typeface="Times New Roman" panose="02020603050405020304" pitchFamily="18" charset="0"/>
                          <a:ea typeface="Calibri" panose="020F0502020204030204" pitchFamily="34" charset="0"/>
                          <a:cs typeface="Times New Roman" panose="02020603050405020304" pitchFamily="18" charset="0"/>
                        </a:rPr>
                        <a:t> và các nhân vật khác.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347134"/>
                  </a:ext>
                </a:extLst>
              </a:tr>
              <a:tr h="437032">
                <a:tc vMerge="1">
                  <a:txBody>
                    <a:bodyPr/>
                    <a:lstStyle/>
                    <a:p>
                      <a:endParaRPr lang="en-US"/>
                    </a:p>
                  </a:txBody>
                  <a:tcPr/>
                </a:tc>
                <a:tc>
                  <a:txBody>
                    <a:bodyPr/>
                    <a:lstStyle/>
                    <a:p>
                      <a:pPr>
                        <a:lnSpc>
                          <a:spcPct val="107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Suy 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995076"/>
                  </a:ext>
                </a:extLst>
              </a:tr>
              <a:tr h="538259">
                <a:tc vMerge="1">
                  <a:txBody>
                    <a:bodyPr/>
                    <a:lstStyle/>
                    <a:p>
                      <a:endParaRPr lang="en-US"/>
                    </a:p>
                  </a:txBody>
                  <a:tcPr/>
                </a:tc>
                <a:tc>
                  <a:txBody>
                    <a:bodyPr/>
                    <a:lstStyle/>
                    <a:p>
                      <a:pPr>
                        <a:lnSpc>
                          <a:spcPct val="107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196842"/>
                  </a:ext>
                </a:extLst>
              </a:tr>
            </a:tbl>
          </a:graphicData>
        </a:graphic>
      </p:graphicFrame>
    </p:spTree>
    <p:extLst>
      <p:ext uri="{BB962C8B-B14F-4D97-AF65-F5344CB8AC3E}">
        <p14:creationId xmlns:p14="http://schemas.microsoft.com/office/powerpoint/2010/main" val="16813027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EA25EC-39AE-4B41-A476-587D73AC3752}"/>
              </a:ext>
            </a:extLst>
          </p:cNvPr>
          <p:cNvSpPr txBox="1"/>
          <p:nvPr/>
        </p:nvSpPr>
        <p:spPr>
          <a:xfrm>
            <a:off x="660400" y="252157"/>
            <a:ext cx="10858500" cy="53059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KIỂM TRA VÀ CHỈNH SỬA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F498B4E-609C-45B7-B74A-F261ED664D08}"/>
              </a:ext>
            </a:extLst>
          </p:cNvPr>
          <p:cNvSpPr txBox="1"/>
          <p:nvPr/>
        </p:nvSpPr>
        <p:spPr>
          <a:xfrm>
            <a:off x="660400" y="1028700"/>
            <a:ext cx="10858500" cy="53059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A837F70-004A-4F39-B60A-83E7E2CD0BEC}"/>
              </a:ext>
            </a:extLst>
          </p:cNvPr>
          <p:cNvGraphicFramePr>
            <a:graphicFrameLocks noGrp="1"/>
          </p:cNvGraphicFramePr>
          <p:nvPr>
            <p:extLst>
              <p:ext uri="{D42A27DB-BD31-4B8C-83A1-F6EECF244321}">
                <p14:modId xmlns:p14="http://schemas.microsoft.com/office/powerpoint/2010/main" val="2489513743"/>
              </p:ext>
            </p:extLst>
          </p:nvPr>
        </p:nvGraphicFramePr>
        <p:xfrm>
          <a:off x="660400" y="1876448"/>
          <a:ext cx="10858500" cy="4071876"/>
        </p:xfrm>
        <a:graphic>
          <a:graphicData uri="http://schemas.openxmlformats.org/drawingml/2006/table">
            <a:tbl>
              <a:tblPr firstRow="1" firstCol="1" bandRow="1"/>
              <a:tblGrid>
                <a:gridCol w="2940050">
                  <a:extLst>
                    <a:ext uri="{9D8B030D-6E8A-4147-A177-3AD203B41FA5}">
                      <a16:colId xmlns:a16="http://schemas.microsoft.com/office/drawing/2014/main" val="1214690585"/>
                    </a:ext>
                  </a:extLst>
                </a:gridCol>
                <a:gridCol w="4629150">
                  <a:extLst>
                    <a:ext uri="{9D8B030D-6E8A-4147-A177-3AD203B41FA5}">
                      <a16:colId xmlns:a16="http://schemas.microsoft.com/office/drawing/2014/main" val="158998212"/>
                    </a:ext>
                  </a:extLst>
                </a:gridCol>
                <a:gridCol w="1471613">
                  <a:extLst>
                    <a:ext uri="{9D8B030D-6E8A-4147-A177-3AD203B41FA5}">
                      <a16:colId xmlns:a16="http://schemas.microsoft.com/office/drawing/2014/main" val="890221894"/>
                    </a:ext>
                  </a:extLst>
                </a:gridCol>
                <a:gridCol w="1817687">
                  <a:extLst>
                    <a:ext uri="{9D8B030D-6E8A-4147-A177-3AD203B41FA5}">
                      <a16:colId xmlns:a16="http://schemas.microsoft.com/office/drawing/2014/main" val="606196829"/>
                    </a:ext>
                  </a:extLst>
                </a:gridCol>
              </a:tblGrid>
              <a:tr h="173432">
                <a:tc rowSpan="2">
                  <a:txBody>
                    <a:bodyPr/>
                    <a:lstStyle/>
                    <a:p>
                      <a:pPr>
                        <a:lnSpc>
                          <a:spcPct val="107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Đánh giá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20132242"/>
                  </a:ext>
                </a:extLst>
              </a:tr>
              <a:tr h="355846">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 Đạt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985461"/>
                  </a:ext>
                </a:extLst>
              </a:tr>
              <a:tr h="355846">
                <a:tc>
                  <a:txBody>
                    <a:bodyPr/>
                    <a:lstStyle/>
                    <a:p>
                      <a:pPr>
                        <a:lnSpc>
                          <a:spcPct val="107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593545"/>
                  </a:ext>
                </a:extLst>
              </a:tr>
              <a:tr h="720673">
                <a:tc>
                  <a:txBody>
                    <a:bodyPr/>
                    <a:lstStyle/>
                    <a:p>
                      <a:pPr>
                        <a:lnSpc>
                          <a:spcPct val="107000"/>
                        </a:lnSpc>
                        <a:spcAft>
                          <a:spcPts val="800"/>
                        </a:spcAf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4800" marR="54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336967"/>
                  </a:ext>
                </a:extLst>
              </a:tr>
            </a:tbl>
          </a:graphicData>
        </a:graphic>
      </p:graphicFrame>
    </p:spTree>
    <p:extLst>
      <p:ext uri="{BB962C8B-B14F-4D97-AF65-F5344CB8AC3E}">
        <p14:creationId xmlns:p14="http://schemas.microsoft.com/office/powerpoint/2010/main" val="33303418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C85B4B5F-4947-45A7-BC32-229F9A49F283}"/>
              </a:ext>
            </a:extLst>
          </p:cNvPr>
          <p:cNvPicPr>
            <a:picLocks noChangeAspect="1"/>
          </p:cNvPicPr>
          <p:nvPr/>
        </p:nvPicPr>
        <p:blipFill rotWithShape="1">
          <a:blip r:embed="rId2"/>
          <a:srcRect l="7950" r="1567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016F602A-337F-45A1-AACC-B9B43C624C98}"/>
              </a:ext>
            </a:extLst>
          </p:cNvPr>
          <p:cNvSpPr txBox="1"/>
          <p:nvPr/>
        </p:nvSpPr>
        <p:spPr>
          <a:xfrm>
            <a:off x="1916955" y="4968730"/>
            <a:ext cx="8345390" cy="830997"/>
          </a:xfrm>
          <a:prstGeom prst="rect">
            <a:avLst/>
          </a:prstGeom>
          <a:noFill/>
        </p:spPr>
        <p:txBody>
          <a:bodyPr wrap="square">
            <a:spAutoFit/>
          </a:bodyPr>
          <a:lstStyle/>
          <a:p>
            <a:pPr algn="ctr"/>
            <a:r>
              <a:rPr lang="vi-VN" sz="48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rPr>
              <a:t>HÌNH THÀNH KIẾN THỨC </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1547155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6695A4-1674-423F-9EFA-139452455BD6}"/>
              </a:ext>
            </a:extLst>
          </p:cNvPr>
          <p:cNvSpPr txBox="1"/>
          <p:nvPr/>
        </p:nvSpPr>
        <p:spPr>
          <a:xfrm>
            <a:off x="660400" y="1130300"/>
            <a:ext cx="10858500" cy="530594"/>
          </a:xfrm>
          <a:prstGeom prst="rect">
            <a:avLst/>
          </a:prstGeom>
          <a:noFill/>
        </p:spPr>
        <p:txBody>
          <a:bodyPr wrap="square">
            <a:sp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D9D2AD1-6B99-4152-983C-173805EECFAA}"/>
              </a:ext>
            </a:extLst>
          </p:cNvPr>
          <p:cNvGraphicFramePr>
            <a:graphicFrameLocks noGrp="1"/>
          </p:cNvGraphicFramePr>
          <p:nvPr>
            <p:extLst>
              <p:ext uri="{D42A27DB-BD31-4B8C-83A1-F6EECF244321}">
                <p14:modId xmlns:p14="http://schemas.microsoft.com/office/powerpoint/2010/main" val="447832838"/>
              </p:ext>
            </p:extLst>
          </p:nvPr>
        </p:nvGraphicFramePr>
        <p:xfrm>
          <a:off x="660400" y="1944212"/>
          <a:ext cx="10858500" cy="3377567"/>
        </p:xfrm>
        <a:graphic>
          <a:graphicData uri="http://schemas.openxmlformats.org/drawingml/2006/table">
            <a:tbl>
              <a:tblPr firstRow="1" firstCol="1" bandRow="1"/>
              <a:tblGrid>
                <a:gridCol w="3531914">
                  <a:extLst>
                    <a:ext uri="{9D8B030D-6E8A-4147-A177-3AD203B41FA5}">
                      <a16:colId xmlns:a16="http://schemas.microsoft.com/office/drawing/2014/main" val="2947654136"/>
                    </a:ext>
                  </a:extLst>
                </a:gridCol>
                <a:gridCol w="3531914">
                  <a:extLst>
                    <a:ext uri="{9D8B030D-6E8A-4147-A177-3AD203B41FA5}">
                      <a16:colId xmlns:a16="http://schemas.microsoft.com/office/drawing/2014/main" val="458924824"/>
                    </a:ext>
                  </a:extLst>
                </a:gridCol>
                <a:gridCol w="3794672">
                  <a:extLst>
                    <a:ext uri="{9D8B030D-6E8A-4147-A177-3AD203B41FA5}">
                      <a16:colId xmlns:a16="http://schemas.microsoft.com/office/drawing/2014/main" val="4066819204"/>
                    </a:ext>
                  </a:extLst>
                </a:gridCol>
              </a:tblGrid>
              <a:tr h="0">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Tên lỗi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Biểu hiện lỗi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 Định hướng sửa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70365"/>
                  </a:ext>
                </a:extLst>
              </a:tr>
              <a:tr h="0">
                <a:tc>
                  <a:txBody>
                    <a:bodyPr/>
                    <a:lstStyle/>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Lỗi chính tả.</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91783"/>
                  </a:ext>
                </a:extLst>
              </a:tr>
              <a:tr h="0">
                <a:tc>
                  <a:txBody>
                    <a:bodyPr/>
                    <a:lstStyle/>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Ngữ  pháp.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67395"/>
                  </a:ext>
                </a:extLst>
              </a:tr>
              <a:tr h="0">
                <a:tc>
                  <a:txBody>
                    <a:bodyPr/>
                    <a:lstStyle/>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Liên kết câu.</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272507"/>
                  </a:ext>
                </a:extLst>
              </a:tr>
              <a:tr h="0">
                <a:tc>
                  <a:txBody>
                    <a:bodyPr/>
                    <a:lstStyle/>
                    <a:p>
                      <a:pPr>
                        <a:lnSpc>
                          <a:spcPct val="107000"/>
                        </a:lnSpc>
                        <a:spcAft>
                          <a:spcPts val="80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Diễn đạt, dùng từ, đặt câu.</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772066"/>
                  </a:ext>
                </a:extLst>
              </a:tr>
            </a:tbl>
          </a:graphicData>
        </a:graphic>
      </p:graphicFrame>
    </p:spTree>
    <p:extLst>
      <p:ext uri="{BB962C8B-B14F-4D97-AF65-F5344CB8AC3E}">
        <p14:creationId xmlns:p14="http://schemas.microsoft.com/office/powerpoint/2010/main" val="17864909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8194A-D572-4944-9F86-1203B7113657}"/>
              </a:ext>
            </a:extLst>
          </p:cNvPr>
          <p:cNvSpPr txBox="1"/>
          <p:nvPr/>
        </p:nvSpPr>
        <p:spPr>
          <a:xfrm>
            <a:off x="560387" y="258589"/>
            <a:ext cx="10858500" cy="593304"/>
          </a:xfrm>
          <a:prstGeom prst="rect">
            <a:avLst/>
          </a:prstGeom>
          <a:noFill/>
        </p:spPr>
        <p:txBody>
          <a:bodyPr wrap="square">
            <a:spAutoFit/>
          </a:bodyPr>
          <a:lstStyle/>
          <a:p>
            <a:pPr algn="ctr">
              <a:lnSpc>
                <a:spcPct val="107000"/>
              </a:lnSpc>
              <a:spcAft>
                <a:spcPts val="80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viết tham khảo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911754E-509C-4DBA-A3F4-DC0DE9299CB3}"/>
              </a:ext>
            </a:extLst>
          </p:cNvPr>
          <p:cNvSpPr txBox="1"/>
          <p:nvPr/>
        </p:nvSpPr>
        <p:spPr>
          <a:xfrm>
            <a:off x="666750" y="555241"/>
            <a:ext cx="10858500" cy="6124754"/>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Bài</a:t>
            </a:r>
            <a:r>
              <a:rPr lang="en-US" sz="2800" b="1" dirty="0">
                <a:solidFill>
                  <a:srgbClr val="000000"/>
                </a:solidFill>
                <a:effectLst/>
                <a:latin typeface="Times New Roman" panose="02020603050405020304" pitchFamily="18" charset="0"/>
                <a:ea typeface="Calibri" panose="020F0502020204030204" pitchFamily="34" charset="0"/>
              </a:rPr>
              <a:t> 1:</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Xưa</a:t>
            </a:r>
            <a:r>
              <a:rPr lang="en-US" sz="2800" dirty="0">
                <a:solidFill>
                  <a:srgbClr val="000000"/>
                </a:solidFill>
                <a:effectLst/>
                <a:latin typeface="Times New Roman" panose="02020603050405020304" pitchFamily="18" charset="0"/>
                <a:ea typeface="Calibri" panose="020F0502020204030204" pitchFamily="34" charset="0"/>
              </a:rPr>
              <a:t> nay, </a:t>
            </a:r>
            <a:r>
              <a:rPr lang="en-US" sz="2800" dirty="0" err="1">
                <a:solidFill>
                  <a:srgbClr val="000000"/>
                </a:solidFill>
                <a:effectLst/>
                <a:latin typeface="Times New Roman" panose="02020603050405020304" pitchFamily="18" charset="0"/>
                <a:ea typeface="Calibri" panose="020F0502020204030204" pitchFamily="34" charset="0"/>
              </a:rPr>
              <a:t>nói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dân</a:t>
            </a:r>
            <a:r>
              <a:rPr lang="en-US" sz="2800" dirty="0">
                <a:solidFill>
                  <a:srgbClr val="000000"/>
                </a:solidFill>
                <a:effectLst/>
                <a:latin typeface="Times New Roman" panose="02020603050405020304" pitchFamily="18" charset="0"/>
                <a:ea typeface="Calibri" panose="020F0502020204030204" pitchFamily="34" charset="0"/>
              </a:rPr>
              <a:t> Nam </a:t>
            </a:r>
            <a:r>
              <a:rPr lang="en-US" sz="2800" dirty="0" err="1">
                <a:solidFill>
                  <a:srgbClr val="000000"/>
                </a:solidFill>
                <a:effectLst/>
                <a:latin typeface="Times New Roman" panose="02020603050405020304" pitchFamily="18" charset="0"/>
                <a:ea typeface="Calibri" panose="020F0502020204030204" pitchFamily="34" charset="0"/>
              </a:rPr>
              <a:t>Bộ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nhớ</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lòng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yêu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Vẻ</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phẩm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ca,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tiểu thuyết </a:t>
            </a:r>
            <a:r>
              <a:rPr lang="vi-VN" sz="2800" i="1" dirty="0">
                <a:solidFill>
                  <a:srgbClr val="000000"/>
                </a:solidFill>
                <a:effectLst/>
                <a:latin typeface="Times New Roman" panose="02020603050405020304" pitchFamily="18" charset="0"/>
                <a:ea typeface="Calibri" panose="020F0502020204030204" pitchFamily="34" charset="0"/>
              </a:rPr>
              <a:t>“Đất rừng phương Nam” </a:t>
            </a:r>
            <a:r>
              <a:rPr lang="vi-VN" sz="2800" dirty="0">
                <a:solidFill>
                  <a:srgbClr val="000000"/>
                </a:solidFill>
                <a:effectLst/>
                <a:latin typeface="Times New Roman" panose="02020603050405020304" pitchFamily="18" charset="0"/>
                <a:ea typeface="Calibri" panose="020F0502020204030204" pitchFamily="34" charset="0"/>
              </a:rPr>
              <a:t>của nhà văn Đoàn Giỏi.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phẩm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vi-VN" sz="2800" dirty="0">
                <a:solidFill>
                  <a:srgbClr val="000000"/>
                </a:solidFill>
                <a:effectLst/>
                <a:latin typeface="Times New Roman" panose="02020603050405020304" pitchFamily="18" charset="0"/>
                <a:ea typeface="Calibri" panose="020F0502020204030204" pitchFamily="34" charset="0"/>
              </a:rPr>
              <a:t> xây dựng thành công nhân vật chính Võ Tòng tiêu biểu cho người dân Nam Bộ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Người</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đàn</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ông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cô</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độc</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giữa</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rừng</a:t>
            </a:r>
            <a:r>
              <a:rPr lang="en-US" sz="2800" i="1"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lòng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bao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yêu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mến</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Bằng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am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Nam </a:t>
            </a:r>
            <a:r>
              <a:rPr lang="en-US" sz="2800" dirty="0" err="1">
                <a:solidFill>
                  <a:srgbClr val="000000"/>
                </a:solidFill>
                <a:effectLst/>
                <a:latin typeface="Times New Roman" panose="02020603050405020304" pitchFamily="18" charset="0"/>
                <a:ea typeface="Calibri" panose="020F0502020204030204" pitchFamily="34" charset="0"/>
              </a:rPr>
              <a:t>Bộ</a:t>
            </a:r>
            <a:r>
              <a:rPr lang="en-US" sz="2800" dirty="0">
                <a:solidFill>
                  <a:srgbClr val="000000"/>
                </a:solidFill>
                <a:effectLst/>
                <a:latin typeface="Times New Roman" panose="02020603050405020304" pitchFamily="18" charset="0"/>
                <a:ea typeface="Calibri" panose="020F0502020204030204" pitchFamily="34" charset="0"/>
              </a:rPr>
              <a:t> qua </a:t>
            </a:r>
            <a:r>
              <a:rPr lang="en-US" sz="2800" dirty="0" err="1">
                <a:solidFill>
                  <a:srgbClr val="000000"/>
                </a:solidFill>
                <a:effectLst/>
                <a:latin typeface="Times New Roman" panose="02020603050405020304" pitchFamily="18" charset="0"/>
                <a:ea typeface="Calibri" panose="020F0502020204030204" pitchFamily="34" charset="0"/>
              </a:rPr>
              <a:t>lối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chuyện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chú</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Võ</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Tòng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Nam </a:t>
            </a:r>
            <a:r>
              <a:rPr lang="en-US" sz="2800" dirty="0" err="1">
                <a:solidFill>
                  <a:srgbClr val="000000"/>
                </a:solidFill>
                <a:effectLst/>
                <a:latin typeface="Times New Roman" panose="02020603050405020304" pitchFamily="18" charset="0"/>
                <a:ea typeface="Calibri" panose="020F0502020204030204" pitchFamily="34" charset="0"/>
              </a:rPr>
              <a:t>Bộ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cuộc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gặp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vẻ</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ngoài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vẻ</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dằn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tướng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chú</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vẻ</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trọng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yêu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503541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5D6DDC-C40B-4A1D-8972-D78205C5C1AE}"/>
              </a:ext>
            </a:extLst>
          </p:cNvPr>
          <p:cNvSpPr txBox="1"/>
          <p:nvPr/>
        </p:nvSpPr>
        <p:spPr>
          <a:xfrm>
            <a:off x="660400" y="922964"/>
            <a:ext cx="10858500" cy="5312736"/>
          </a:xfrm>
          <a:prstGeom prst="rect">
            <a:avLst/>
          </a:prstGeom>
          <a:noFill/>
        </p:spPr>
        <p:txBody>
          <a:bodyPr wrap="square">
            <a:spAutoFit/>
          </a:bodyPr>
          <a:lstStyle/>
          <a:p>
            <a:pPr algn="just">
              <a:lnSpc>
                <a:spcPct val="107000"/>
              </a:lnSpc>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“Không ai biết tên thật của gã là gì. Mười mấy năm về trước, gã một mình bơi một chiếc xuồng nát đến che lều ở giữa khu rừng đầy thú dữ này”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(Đoàn Giỏi)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Chú tên là gì, quê ở đâu cũng không rõ. Võ Tòng là tên mọi người gọi chú từ một sự tích trong truyện Tàu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(Bùi Hồng)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Tên 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Võ Tòng trong trang truyện của Đoàn Giỏi đã cho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Quốc- một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108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Nhớ đến nhân vật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ai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Thường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Cởi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ka ki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giặt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hông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đeo</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lủng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lẳng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lưỡi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lê</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sắt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thắt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xanh-tuya-rông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bụi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bặm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4131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7F1E3F-78B0-4E17-A75E-3D6CCE02CF33}"/>
              </a:ext>
            </a:extLst>
          </p:cNvPr>
          <p:cNvSpPr txBox="1"/>
          <p:nvPr/>
        </p:nvSpPr>
        <p:spPr>
          <a:xfrm>
            <a:off x="666750" y="428178"/>
            <a:ext cx="10858500" cy="6001643"/>
          </a:xfrm>
          <a:prstGeom prst="rect">
            <a:avLst/>
          </a:prstGeom>
          <a:noFill/>
        </p:spPr>
        <p:txBody>
          <a:bodyPr wrap="square">
            <a:spAutoFit/>
          </a:bodyPr>
          <a:lstStyle/>
          <a:p>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bề ngoài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dằn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ai hố mắt sâu hoắm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và từ trong đáy hố sâu thẳm đó,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một cặp tròng mắt trắng dã, long qua, long lại, sắc như dao</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sẹo</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khủng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khiếp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Am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bởi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hổ</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hiếm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Nam”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sẹo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37916601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2E54A2-865B-430B-875A-163D51B06FE3}"/>
              </a:ext>
            </a:extLst>
          </p:cNvPr>
          <p:cNvSpPr txBox="1"/>
          <p:nvPr/>
        </p:nvSpPr>
        <p:spPr>
          <a:xfrm>
            <a:off x="666750" y="1094869"/>
            <a:ext cx="10858500" cy="5140831"/>
          </a:xfrm>
          <a:prstGeom prst="rect">
            <a:avLst/>
          </a:prstGeom>
          <a:noFill/>
        </p:spPr>
        <p:txBody>
          <a:bodyPr wrap="square">
            <a:spAutoFit/>
          </a:bodyPr>
          <a:lstStyle/>
          <a:p>
            <a:pPr algn="just">
              <a:lnSpc>
                <a:spcPct val="107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thương. 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vợ 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Võ Tòng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xách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bụi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tre</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xắn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mụi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trộm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hách,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0985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832983-E23F-4C27-B21C-1D753FEC905A}"/>
              </a:ext>
            </a:extLst>
          </p:cNvPr>
          <p:cNvSpPr txBox="1"/>
          <p:nvPr/>
        </p:nvSpPr>
        <p:spPr>
          <a:xfrm>
            <a:off x="660400" y="1325283"/>
            <a:ext cx="10858500" cy="4808817"/>
          </a:xfrm>
          <a:prstGeom prst="rect">
            <a:avLst/>
          </a:prstGeom>
          <a:noFill/>
        </p:spPr>
        <p:txBody>
          <a:bodyPr wrap="square">
            <a:spAutoFit/>
          </a:bodyPr>
          <a:lstStyle/>
          <a:p>
            <a:pPr indent="457200" algn="just">
              <a:lnSpc>
                <a:spcPct val="107000"/>
              </a:lnSpc>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Ẩn sau vẻ bề ngoài có phần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hung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cậu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bé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Khi 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miếng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cậu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gặp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cậu.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43510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5519E-B433-4833-9453-3B4E84E136C4}"/>
              </a:ext>
            </a:extLst>
          </p:cNvPr>
          <p:cNvSpPr txBox="1"/>
          <p:nvPr/>
        </p:nvSpPr>
        <p:spPr>
          <a:xfrm>
            <a:off x="660400" y="428178"/>
            <a:ext cx="10858500" cy="6001643"/>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Không chỉ thế chú còn là một người có suy nghĩ thấu đáo, chu toàn. Chú đã chia cho bác Hai những mũi tên mà chú đã chuẩn bị, tẩm thuốc độc để giết lũ giặc Pháp. Nhưng chú lại không nói điều đó với má nuôi của An- vợ của bác Hai vì sợ má An ngăn trở công việc, sợ rằng má An sẽ cảm thấy sợ hãi. Chính cái im ỉm, không nói với má của An đã cho thấy chú Võ Tòng là một người có suy nghĩ thấu đáo. Cũng ở chi tiết này, người đọc còn thấy được một phẩm chất đáng quý của chú Võ Tòng cũng là của bao nhiêu người Việt Nam khác </a:t>
            </a:r>
            <a:r>
              <a:rPr lang="en-US" sz="3200" dirty="0">
                <a:solidFill>
                  <a:srgbClr val="000000"/>
                </a:solidFill>
                <a:effectLst/>
                <a:latin typeface="Times New Roman" panose="02020603050405020304" pitchFamily="18" charset="0"/>
                <a:ea typeface="Calibri" panose="020F0502020204030204" pitchFamily="34" charset="0"/>
              </a:rPr>
              <a:t>- đ</a:t>
            </a:r>
            <a:r>
              <a:rPr lang="vi-VN" sz="3200" dirty="0">
                <a:solidFill>
                  <a:srgbClr val="000000"/>
                </a:solidFill>
                <a:effectLst/>
                <a:latin typeface="Times New Roman" panose="02020603050405020304" pitchFamily="18" charset="0"/>
                <a:ea typeface="Calibri" panose="020F0502020204030204" pitchFamily="34" charset="0"/>
              </a:rPr>
              <a:t>ó là tình yêu quê hương, đất nước, căm thù lũ giặc xâm lăng. Việc chú Võ Tòng đã tẩm thuốc độc vào những mũi tên để chuẩn bị đi hạ những tên lính giặc là minh chứng cho tình cảm cao đẹp đó.</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56989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938BD1-58A6-4242-8F52-6B6492AE48B7}"/>
              </a:ext>
            </a:extLst>
          </p:cNvPr>
          <p:cNvSpPr txBox="1"/>
          <p:nvPr/>
        </p:nvSpPr>
        <p:spPr>
          <a:xfrm>
            <a:off x="666750" y="646251"/>
            <a:ext cx="10858500" cy="5632311"/>
          </a:xfrm>
          <a:prstGeom prst="rect">
            <a:avLst/>
          </a:prstGeom>
          <a:noFill/>
        </p:spPr>
        <p:txBody>
          <a:bodyPr wrap="square">
            <a:spAutoFit/>
          </a:bodyPr>
          <a:lstStyle/>
          <a:p>
            <a:pPr algn="just"/>
            <a:r>
              <a:rPr lang="vi-VN" sz="3600" dirty="0">
                <a:solidFill>
                  <a:srgbClr val="000000"/>
                </a:solidFill>
                <a:effectLst/>
                <a:latin typeface="Times New Roman" panose="02020603050405020304" pitchFamily="18" charset="0"/>
                <a:ea typeface="Calibri" panose="020F0502020204030204" pitchFamily="34" charset="0"/>
              </a:rPr>
              <a:t>Như vậy Võ Tòng trong tác phẩm</a:t>
            </a:r>
            <a:r>
              <a:rPr lang="vi-VN" sz="3600" i="1" dirty="0">
                <a:solidFill>
                  <a:srgbClr val="000000"/>
                </a:solidFill>
                <a:effectLst/>
                <a:latin typeface="Times New Roman" panose="02020603050405020304" pitchFamily="18" charset="0"/>
                <a:ea typeface="Calibri" panose="020F0502020204030204" pitchFamily="34" charset="0"/>
              </a:rPr>
              <a:t> </a:t>
            </a:r>
            <a:r>
              <a:rPr lang="en-US" sz="3600" i="1" dirty="0">
                <a:solidFill>
                  <a:srgbClr val="000000"/>
                </a:solidFill>
                <a:effectLst/>
                <a:latin typeface="Times New Roman" panose="02020603050405020304" pitchFamily="18" charset="0"/>
                <a:ea typeface="Calibri" panose="020F0502020204030204" pitchFamily="34" charset="0"/>
              </a:rPr>
              <a:t>“</a:t>
            </a:r>
            <a:r>
              <a:rPr lang="vi-VN" sz="3600" i="1" dirty="0">
                <a:solidFill>
                  <a:srgbClr val="000000"/>
                </a:solidFill>
                <a:effectLst/>
                <a:latin typeface="Times New Roman" panose="02020603050405020304" pitchFamily="18" charset="0"/>
                <a:ea typeface="Calibri" panose="020F0502020204030204" pitchFamily="34" charset="0"/>
              </a:rPr>
              <a:t>Đất rừng phương Nam</a:t>
            </a:r>
            <a:r>
              <a:rPr lang="en-US" sz="3600" dirty="0">
                <a:solidFill>
                  <a:srgbClr val="000000"/>
                </a:solidFill>
                <a:effectLst/>
                <a:latin typeface="Times New Roman" panose="02020603050405020304" pitchFamily="18" charset="0"/>
                <a:ea typeface="Calibri" panose="020F0502020204030204" pitchFamily="34" charset="0"/>
              </a:rPr>
              <a:t>”</a:t>
            </a:r>
            <a:r>
              <a:rPr lang="vi-VN" sz="3600" dirty="0">
                <a:solidFill>
                  <a:srgbClr val="000000"/>
                </a:solidFill>
                <a:effectLst/>
                <a:latin typeface="Times New Roman" panose="02020603050405020304" pitchFamily="18" charset="0"/>
                <a:ea typeface="Calibri" panose="020F0502020204030204" pitchFamily="34" charset="0"/>
              </a:rPr>
              <a:t> của Đoàn Giỏi </a:t>
            </a:r>
            <a:r>
              <a:rPr lang="en-US" sz="3600" dirty="0" err="1">
                <a:solidFill>
                  <a:srgbClr val="000000"/>
                </a:solidFill>
                <a:effectLst/>
                <a:latin typeface="Times New Roman" panose="02020603050405020304" pitchFamily="18" charset="0"/>
                <a:ea typeface="Calibri" panose="020F0502020204030204" pitchFamily="34" charset="0"/>
              </a:rPr>
              <a:t>là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hình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ảnh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tiêu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biểu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vi-VN" sz="3600" dirty="0">
                <a:solidFill>
                  <a:srgbClr val="000000"/>
                </a:solidFill>
                <a:effectLst/>
                <a:latin typeface="Times New Roman" panose="02020603050405020304" pitchFamily="18" charset="0"/>
                <a:ea typeface="Calibri" panose="020F0502020204030204" pitchFamily="34" charset="0"/>
              </a:rPr>
              <a:t> con người Nam Bộ, nhất là của </a:t>
            </a:r>
            <a:r>
              <a:rPr lang="en-US" sz="3600" dirty="0" err="1">
                <a:solidFill>
                  <a:srgbClr val="000000"/>
                </a:solidFill>
                <a:effectLst/>
                <a:latin typeface="Times New Roman" panose="02020603050405020304" pitchFamily="18" charset="0"/>
                <a:ea typeface="Calibri" panose="020F0502020204030204" pitchFamily="34" charset="0"/>
              </a:rPr>
              <a:t>những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người</a:t>
            </a:r>
            <a:r>
              <a:rPr lang="en-US" sz="3600" dirty="0">
                <a:solidFill>
                  <a:srgbClr val="000000"/>
                </a:solidFill>
                <a:effectLst/>
                <a:latin typeface="Times New Roman" panose="02020603050405020304" pitchFamily="18" charset="0"/>
                <a:ea typeface="Calibri" panose="020F0502020204030204" pitchFamily="34" charset="0"/>
              </a:rPr>
              <a:t> con Nam </a:t>
            </a:r>
            <a:r>
              <a:rPr lang="en-US" sz="3600" dirty="0" err="1">
                <a:solidFill>
                  <a:srgbClr val="000000"/>
                </a:solidFill>
                <a:effectLst/>
                <a:latin typeface="Times New Roman" panose="02020603050405020304" pitchFamily="18" charset="0"/>
                <a:ea typeface="Calibri" panose="020F0502020204030204" pitchFamily="34" charset="0"/>
              </a:rPr>
              <a:t>Bộ</a:t>
            </a:r>
            <a:r>
              <a:rPr lang="en-US" sz="3600" dirty="0">
                <a:solidFill>
                  <a:srgbClr val="000000"/>
                </a:solidFill>
                <a:effectLst/>
                <a:latin typeface="Times New Roman" panose="02020603050405020304" pitchFamily="18" charset="0"/>
                <a:ea typeface="Calibri" panose="020F0502020204030204" pitchFamily="34" charset="0"/>
              </a:rPr>
              <a:t> </a:t>
            </a:r>
            <a:r>
              <a:rPr lang="vi-VN" sz="3600" dirty="0">
                <a:solidFill>
                  <a:srgbClr val="000000"/>
                </a:solidFill>
                <a:effectLst/>
                <a:latin typeface="Times New Roman" panose="02020603050405020304" pitchFamily="18" charset="0"/>
                <a:ea typeface="Calibri" panose="020F0502020204030204" pitchFamily="34" charset="0"/>
              </a:rPr>
              <a:t> trong hai cuộc kháng chiến vĩ đại của dân tộc như anh Núp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anh</a:t>
            </a:r>
            <a:r>
              <a:rPr lang="en-US" sz="3600" dirty="0">
                <a:solidFill>
                  <a:srgbClr val="000000"/>
                </a:solidFill>
                <a:effectLst/>
                <a:latin typeface="Times New Roman" panose="02020603050405020304" pitchFamily="18" charset="0"/>
                <a:ea typeface="Calibri" panose="020F0502020204030204" pitchFamily="34" charset="0"/>
              </a:rPr>
              <a:t> Ba </a:t>
            </a:r>
            <a:r>
              <a:rPr lang="en-US" sz="3600" dirty="0" err="1">
                <a:solidFill>
                  <a:srgbClr val="000000"/>
                </a:solidFill>
                <a:effectLst/>
                <a:latin typeface="Times New Roman" panose="02020603050405020304" pitchFamily="18" charset="0"/>
                <a:ea typeface="Calibri" panose="020F0502020204030204" pitchFamily="34" charset="0"/>
              </a:rPr>
              <a:t>Hưng</a:t>
            </a:r>
            <a:r>
              <a:rPr lang="vi-VN" sz="3600" dirty="0">
                <a:solidFill>
                  <a:srgbClr val="000000"/>
                </a:solidFill>
                <a:effectLst/>
                <a:latin typeface="Times New Roman" panose="02020603050405020304" pitchFamily="18" charset="0"/>
                <a:ea typeface="Calibri" panose="020F0502020204030204" pitchFamily="34" charset="0"/>
              </a:rPr>
              <a:t>… Đó cũng là vẻ đẹp của những người đã bất tử trong những trang văn như ông Tư trong “</a:t>
            </a:r>
            <a:r>
              <a:rPr lang="vi-VN" sz="3600" i="1" dirty="0">
                <a:solidFill>
                  <a:srgbClr val="000000"/>
                </a:solidFill>
                <a:effectLst/>
                <a:latin typeface="Times New Roman" panose="02020603050405020304" pitchFamily="18" charset="0"/>
                <a:ea typeface="Calibri" panose="020F0502020204030204" pitchFamily="34" charset="0"/>
              </a:rPr>
              <a:t>Ông lão vườn chim</a:t>
            </a:r>
            <a:r>
              <a:rPr lang="vi-VN" sz="3600" dirty="0">
                <a:solidFill>
                  <a:srgbClr val="000000"/>
                </a:solidFill>
                <a:effectLst/>
                <a:latin typeface="Times New Roman" panose="02020603050405020304" pitchFamily="18" charset="0"/>
                <a:ea typeface="Calibri" panose="020F0502020204030204" pitchFamily="34" charset="0"/>
              </a:rPr>
              <a:t>” của Anh Đức, Tnú trong “</a:t>
            </a:r>
            <a:r>
              <a:rPr lang="vi-VN" sz="3600" i="1" dirty="0">
                <a:solidFill>
                  <a:srgbClr val="000000"/>
                </a:solidFill>
                <a:effectLst/>
                <a:latin typeface="Times New Roman" panose="02020603050405020304" pitchFamily="18" charset="0"/>
                <a:ea typeface="Calibri" panose="020F0502020204030204" pitchFamily="34" charset="0"/>
              </a:rPr>
              <a:t>Rừng Xà N</a:t>
            </a:r>
            <a:r>
              <a:rPr lang="en-US" sz="3600" i="1" dirty="0">
                <a:solidFill>
                  <a:srgbClr val="000000"/>
                </a:solidFill>
                <a:effectLst/>
                <a:latin typeface="Times New Roman" panose="02020603050405020304" pitchFamily="18" charset="0"/>
                <a:ea typeface="Calibri" panose="020F0502020204030204" pitchFamily="34" charset="0"/>
              </a:rPr>
              <a:t>u</a:t>
            </a:r>
            <a:r>
              <a:rPr lang="vi-VN" sz="3600" dirty="0">
                <a:solidFill>
                  <a:srgbClr val="000000"/>
                </a:solidFill>
                <a:effectLst/>
                <a:latin typeface="Times New Roman" panose="02020603050405020304" pitchFamily="18" charset="0"/>
                <a:ea typeface="Calibri" panose="020F0502020204030204" pitchFamily="34" charset="0"/>
              </a:rPr>
              <a:t>”- Nguyễn Trung Thành những người bình thường, giản dị, anh dũng</a:t>
            </a:r>
            <a:r>
              <a:rPr lang="en-US" sz="3600" dirty="0">
                <a:solidFill>
                  <a:srgbClr val="000000"/>
                </a:solidFill>
                <a:effectLst/>
                <a:latin typeface="Times New Roman" panose="02020603050405020304" pitchFamily="18" charset="0"/>
                <a:ea typeface="Calibri" panose="020F0502020204030204" pitchFamily="34" charset="0"/>
              </a:rPr>
              <a:t>,</a:t>
            </a:r>
            <a:r>
              <a:rPr lang="vi-VN" sz="3600" dirty="0">
                <a:solidFill>
                  <a:srgbClr val="000000"/>
                </a:solidFill>
                <a:effectLst/>
                <a:latin typeface="Times New Roman" panose="02020603050405020304" pitchFamily="18" charset="0"/>
                <a:ea typeface="Calibri" panose="020F0502020204030204" pitchFamily="34" charset="0"/>
              </a:rPr>
              <a:t> bất khuất…Gợi </a:t>
            </a:r>
            <a:r>
              <a:rPr lang="en-US" sz="3600" dirty="0">
                <a:solidFill>
                  <a:srgbClr val="000000"/>
                </a:solidFill>
                <a:effectLst/>
                <a:latin typeface="Times New Roman" panose="02020603050405020304" pitchFamily="18" charset="0"/>
                <a:ea typeface="Calibri" panose="020F0502020204030204" pitchFamily="34" charset="0"/>
              </a:rPr>
              <a:t>n</a:t>
            </a:r>
            <a:r>
              <a:rPr lang="vi-VN" sz="3600" dirty="0">
                <a:solidFill>
                  <a:srgbClr val="000000"/>
                </a:solidFill>
                <a:effectLst/>
                <a:latin typeface="Times New Roman" panose="02020603050405020304" pitchFamily="18" charset="0"/>
                <a:ea typeface="Calibri" panose="020F0502020204030204" pitchFamily="34" charset="0"/>
              </a:rPr>
              <a:t>hắc tuổi trẻ ý thức trách nhiệm </a:t>
            </a:r>
            <a:r>
              <a:rPr lang="en-US" sz="3600" dirty="0" err="1">
                <a:solidFill>
                  <a:srgbClr val="000000"/>
                </a:solidFill>
                <a:effectLst/>
                <a:latin typeface="Times New Roman" panose="02020603050405020304" pitchFamily="18" charset="0"/>
                <a:ea typeface="Calibri" panose="020F0502020204030204" pitchFamily="34" charset="0"/>
              </a:rPr>
              <a:t>với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đất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nước</a:t>
            </a:r>
            <a:r>
              <a:rPr lang="en-US" sz="3600" dirty="0">
                <a:solidFill>
                  <a:srgbClr val="000000"/>
                </a:solidFill>
                <a:effectLst/>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928545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CE38D0FD-8442-4FA0-B42C-1B2AE02734CA}"/>
              </a:ext>
            </a:extLst>
          </p:cNvPr>
          <p:cNvPicPr>
            <a:picLocks noChangeAspect="1"/>
          </p:cNvPicPr>
          <p:nvPr/>
        </p:nvPicPr>
        <p:blipFill rotWithShape="1">
          <a:blip r:embed="rId2"/>
          <a:srcRect l="853" r="2" b="2"/>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TextBox 5">
            <a:extLst>
              <a:ext uri="{FF2B5EF4-FFF2-40B4-BE49-F238E27FC236}">
                <a16:creationId xmlns:a16="http://schemas.microsoft.com/office/drawing/2014/main" id="{A9C9AC58-92E7-483C-96A4-0AF128059D51}"/>
              </a:ext>
            </a:extLst>
          </p:cNvPr>
          <p:cNvSpPr txBox="1"/>
          <p:nvPr/>
        </p:nvSpPr>
        <p:spPr>
          <a:xfrm>
            <a:off x="660400" y="2554109"/>
            <a:ext cx="10858500" cy="1323439"/>
          </a:xfrm>
          <a:prstGeom prst="rect">
            <a:avLst/>
          </a:prstGeom>
          <a:noFill/>
        </p:spPr>
        <p:txBody>
          <a:bodyPr wrap="square">
            <a:spAutoFit/>
          </a:bodyPr>
          <a:lstStyle/>
          <a:p>
            <a:pPr algn="ctr"/>
            <a:r>
              <a:rPr lang="en-US" sz="80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effectLst>
                <a:latin typeface="Times New Roman" panose="02020603050405020304" pitchFamily="18" charset="0"/>
                <a:ea typeface="Calibri" panose="020F0502020204030204" pitchFamily="34" charset="0"/>
              </a:rPr>
              <a:t>VẬN DỤNG</a:t>
            </a:r>
            <a:endParaRPr lang="en-US" sz="80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6317995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FB942E-529A-44AC-A92B-32B69709606C}"/>
              </a:ext>
            </a:extLst>
          </p:cNvPr>
          <p:cNvSpPr txBox="1"/>
          <p:nvPr/>
        </p:nvSpPr>
        <p:spPr>
          <a:xfrm>
            <a:off x="666750" y="237870"/>
            <a:ext cx="10858500" cy="53059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CÁC BƯỚC THỰC HIỆN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CCA0009-F2CA-4718-B73F-2F275B2ED5B4}"/>
              </a:ext>
            </a:extLst>
          </p:cNvPr>
          <p:cNvSpPr txBox="1"/>
          <p:nvPr/>
        </p:nvSpPr>
        <p:spPr>
          <a:xfrm>
            <a:off x="666750" y="610075"/>
            <a:ext cx="10858500" cy="530594"/>
          </a:xfrm>
          <a:prstGeom prst="rect">
            <a:avLst/>
          </a:prstGeom>
          <a:noFill/>
        </p:spPr>
        <p:txBody>
          <a:bodyPr wrap="square">
            <a:sp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bị</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A8EEB7B-EFD5-4195-B7B0-B32969ECA9DA}"/>
              </a:ext>
            </a:extLst>
          </p:cNvPr>
          <p:cNvSpPr/>
          <p:nvPr/>
        </p:nvSpPr>
        <p:spPr>
          <a:xfrm>
            <a:off x="1060450" y="1615835"/>
            <a:ext cx="10058400" cy="540841"/>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DCF5635D-C8BE-4A86-BABF-34E2F11811D2}"/>
              </a:ext>
            </a:extLst>
          </p:cNvPr>
          <p:cNvSpPr/>
          <p:nvPr/>
        </p:nvSpPr>
        <p:spPr>
          <a:xfrm>
            <a:off x="1563369" y="1299057"/>
            <a:ext cx="9058454" cy="633557"/>
          </a:xfrm>
          <a:custGeom>
            <a:avLst/>
            <a:gdLst>
              <a:gd name="connsiteX0" fmla="*/ 0 w 5689600"/>
              <a:gd name="connsiteY0" fmla="*/ 68881 h 413280"/>
              <a:gd name="connsiteX1" fmla="*/ 68881 w 5689600"/>
              <a:gd name="connsiteY1" fmla="*/ 0 h 413280"/>
              <a:gd name="connsiteX2" fmla="*/ 5620719 w 5689600"/>
              <a:gd name="connsiteY2" fmla="*/ 0 h 413280"/>
              <a:gd name="connsiteX3" fmla="*/ 5689600 w 5689600"/>
              <a:gd name="connsiteY3" fmla="*/ 68881 h 413280"/>
              <a:gd name="connsiteX4" fmla="*/ 5689600 w 5689600"/>
              <a:gd name="connsiteY4" fmla="*/ 344399 h 413280"/>
              <a:gd name="connsiteX5" fmla="*/ 5620719 w 5689600"/>
              <a:gd name="connsiteY5" fmla="*/ 413280 h 413280"/>
              <a:gd name="connsiteX6" fmla="*/ 68881 w 5689600"/>
              <a:gd name="connsiteY6" fmla="*/ 413280 h 413280"/>
              <a:gd name="connsiteX7" fmla="*/ 0 w 5689600"/>
              <a:gd name="connsiteY7" fmla="*/ 344399 h 413280"/>
              <a:gd name="connsiteX8" fmla="*/ 0 w 568960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13280">
                <a:moveTo>
                  <a:pt x="0" y="68881"/>
                </a:moveTo>
                <a:cubicBezTo>
                  <a:pt x="0" y="30839"/>
                  <a:pt x="30839" y="0"/>
                  <a:pt x="68881" y="0"/>
                </a:cubicBezTo>
                <a:lnTo>
                  <a:pt x="5620719" y="0"/>
                </a:lnTo>
                <a:cubicBezTo>
                  <a:pt x="5658761" y="0"/>
                  <a:pt x="5689600" y="30839"/>
                  <a:pt x="5689600" y="68881"/>
                </a:cubicBezTo>
                <a:lnTo>
                  <a:pt x="5689600" y="344399"/>
                </a:lnTo>
                <a:cubicBezTo>
                  <a:pt x="5689600" y="382441"/>
                  <a:pt x="5658761" y="413280"/>
                  <a:pt x="5620719" y="413280"/>
                </a:cubicBezTo>
                <a:lnTo>
                  <a:pt x="68881" y="413280"/>
                </a:lnTo>
                <a:cubicBezTo>
                  <a:pt x="30839" y="413280"/>
                  <a:pt x="0" y="382441"/>
                  <a:pt x="0" y="344399"/>
                </a:cubicBezTo>
                <a:lnTo>
                  <a:pt x="0" y="6888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228" tIns="20175" rIns="235228" bIns="20175" numCol="1" spcCol="1270" anchor="ctr" anchorCtr="0">
            <a:noAutofit/>
          </a:bodyPr>
          <a:lstStyle/>
          <a:p>
            <a:pPr marL="0" lvl="0" indent="0" algn="l" defTabSz="622300">
              <a:lnSpc>
                <a:spcPct val="90000"/>
              </a:lnSpc>
              <a:spcBef>
                <a:spcPct val="0"/>
              </a:spcBef>
              <a:spcAft>
                <a:spcPct val="35000"/>
              </a:spcAft>
              <a:buNone/>
            </a:pPr>
            <a:r>
              <a:rPr lang="vi-VN" sz="2800" kern="1200" dirty="0">
                <a:latin typeface="+mj-lt"/>
              </a:rPr>
              <a:t>Lựa chọn nhân vật sẽ phân tích trong tác phẩm vặn học</a:t>
            </a:r>
            <a:r>
              <a:rPr lang="en-US" sz="2800" kern="1200" dirty="0">
                <a:latin typeface="+mj-lt"/>
              </a:rPr>
              <a:t>. </a:t>
            </a:r>
          </a:p>
        </p:txBody>
      </p:sp>
      <p:sp>
        <p:nvSpPr>
          <p:cNvPr id="10" name="Rectangle 9">
            <a:extLst>
              <a:ext uri="{FF2B5EF4-FFF2-40B4-BE49-F238E27FC236}">
                <a16:creationId xmlns:a16="http://schemas.microsoft.com/office/drawing/2014/main" id="{F53C85D3-97AE-498A-BBF9-FC614E43BAA3}"/>
              </a:ext>
            </a:extLst>
          </p:cNvPr>
          <p:cNvSpPr/>
          <p:nvPr/>
        </p:nvSpPr>
        <p:spPr>
          <a:xfrm>
            <a:off x="1060450" y="2589349"/>
            <a:ext cx="10058400" cy="540841"/>
          </a:xfrm>
          <a:prstGeom prst="rect">
            <a:avLst/>
          </a:prstGeom>
        </p:spPr>
        <p:style>
          <a:lnRef idx="2">
            <a:schemeClr val="accent2">
              <a:hueOff val="-363841"/>
              <a:satOff val="-20982"/>
              <a:lumOff val="215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44A71BB7-FD7A-4D81-B879-456F29E02B9C}"/>
              </a:ext>
            </a:extLst>
          </p:cNvPr>
          <p:cNvSpPr/>
          <p:nvPr/>
        </p:nvSpPr>
        <p:spPr>
          <a:xfrm>
            <a:off x="1563369" y="2272571"/>
            <a:ext cx="9058454" cy="633557"/>
          </a:xfrm>
          <a:custGeom>
            <a:avLst/>
            <a:gdLst>
              <a:gd name="connsiteX0" fmla="*/ 0 w 5689600"/>
              <a:gd name="connsiteY0" fmla="*/ 68881 h 413280"/>
              <a:gd name="connsiteX1" fmla="*/ 68881 w 5689600"/>
              <a:gd name="connsiteY1" fmla="*/ 0 h 413280"/>
              <a:gd name="connsiteX2" fmla="*/ 5620719 w 5689600"/>
              <a:gd name="connsiteY2" fmla="*/ 0 h 413280"/>
              <a:gd name="connsiteX3" fmla="*/ 5689600 w 5689600"/>
              <a:gd name="connsiteY3" fmla="*/ 68881 h 413280"/>
              <a:gd name="connsiteX4" fmla="*/ 5689600 w 5689600"/>
              <a:gd name="connsiteY4" fmla="*/ 344399 h 413280"/>
              <a:gd name="connsiteX5" fmla="*/ 5620719 w 5689600"/>
              <a:gd name="connsiteY5" fmla="*/ 413280 h 413280"/>
              <a:gd name="connsiteX6" fmla="*/ 68881 w 5689600"/>
              <a:gd name="connsiteY6" fmla="*/ 413280 h 413280"/>
              <a:gd name="connsiteX7" fmla="*/ 0 w 5689600"/>
              <a:gd name="connsiteY7" fmla="*/ 344399 h 413280"/>
              <a:gd name="connsiteX8" fmla="*/ 0 w 568960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13280">
                <a:moveTo>
                  <a:pt x="0" y="68881"/>
                </a:moveTo>
                <a:cubicBezTo>
                  <a:pt x="0" y="30839"/>
                  <a:pt x="30839" y="0"/>
                  <a:pt x="68881" y="0"/>
                </a:cubicBezTo>
                <a:lnTo>
                  <a:pt x="5620719" y="0"/>
                </a:lnTo>
                <a:cubicBezTo>
                  <a:pt x="5658761" y="0"/>
                  <a:pt x="5689600" y="30839"/>
                  <a:pt x="5689600" y="68881"/>
                </a:cubicBezTo>
                <a:lnTo>
                  <a:pt x="5689600" y="344399"/>
                </a:lnTo>
                <a:cubicBezTo>
                  <a:pt x="5689600" y="382441"/>
                  <a:pt x="5658761" y="413280"/>
                  <a:pt x="5620719" y="413280"/>
                </a:cubicBezTo>
                <a:lnTo>
                  <a:pt x="68881" y="413280"/>
                </a:lnTo>
                <a:cubicBezTo>
                  <a:pt x="30839" y="413280"/>
                  <a:pt x="0" y="382441"/>
                  <a:pt x="0" y="344399"/>
                </a:cubicBezTo>
                <a:lnTo>
                  <a:pt x="0" y="6888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363841"/>
              <a:satOff val="-20982"/>
              <a:lumOff val="2157"/>
              <a:alphaOff val="0"/>
            </a:schemeClr>
          </a:fillRef>
          <a:effectRef idx="0">
            <a:schemeClr val="accent2">
              <a:hueOff val="-363841"/>
              <a:satOff val="-20982"/>
              <a:lumOff val="2157"/>
              <a:alphaOff val="0"/>
            </a:schemeClr>
          </a:effectRef>
          <a:fontRef idx="minor">
            <a:schemeClr val="lt1"/>
          </a:fontRef>
        </p:style>
        <p:txBody>
          <a:bodyPr spcFirstLastPara="0" vert="horz" wrap="square" lIns="235228" tIns="20175" rIns="235228" bIns="20175" numCol="1" spcCol="1270" anchor="ctr" anchorCtr="0">
            <a:noAutofit/>
          </a:bodyPr>
          <a:lstStyle/>
          <a:p>
            <a:pPr marL="0" lvl="0" indent="0" algn="l" defTabSz="622300">
              <a:lnSpc>
                <a:spcPct val="90000"/>
              </a:lnSpc>
              <a:spcBef>
                <a:spcPct val="0"/>
              </a:spcBef>
              <a:spcAft>
                <a:spcPct val="35000"/>
              </a:spcAft>
              <a:buNone/>
            </a:pPr>
            <a:r>
              <a:rPr lang="en-US" sz="2800" kern="1200" dirty="0">
                <a:latin typeface="+mj-lt"/>
              </a:rPr>
              <a:t>Đ</a:t>
            </a:r>
            <a:r>
              <a:rPr lang="vi-VN" sz="2800" kern="1200" dirty="0">
                <a:latin typeface="+mj-lt"/>
              </a:rPr>
              <a:t>ọc kĩ tác phẩm viết về nhân vật đó.</a:t>
            </a:r>
            <a:endParaRPr lang="en-US" sz="2800" kern="1200" dirty="0">
              <a:latin typeface="+mj-lt"/>
            </a:endParaRPr>
          </a:p>
        </p:txBody>
      </p:sp>
      <p:sp>
        <p:nvSpPr>
          <p:cNvPr id="12" name="Rectangle 11">
            <a:extLst>
              <a:ext uri="{FF2B5EF4-FFF2-40B4-BE49-F238E27FC236}">
                <a16:creationId xmlns:a16="http://schemas.microsoft.com/office/drawing/2014/main" id="{1239E7D2-D423-4919-B714-6C0A2B13A344}"/>
              </a:ext>
            </a:extLst>
          </p:cNvPr>
          <p:cNvSpPr/>
          <p:nvPr/>
        </p:nvSpPr>
        <p:spPr>
          <a:xfrm>
            <a:off x="1060450" y="3562863"/>
            <a:ext cx="10058400" cy="540841"/>
          </a:xfrm>
          <a:prstGeom prst="rect">
            <a:avLst/>
          </a:pr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8826FE65-D9F3-48B5-90B0-36AE638991F3}"/>
              </a:ext>
            </a:extLst>
          </p:cNvPr>
          <p:cNvSpPr/>
          <p:nvPr/>
        </p:nvSpPr>
        <p:spPr>
          <a:xfrm>
            <a:off x="1563369" y="3246085"/>
            <a:ext cx="9058454" cy="633557"/>
          </a:xfrm>
          <a:custGeom>
            <a:avLst/>
            <a:gdLst>
              <a:gd name="connsiteX0" fmla="*/ 0 w 5689600"/>
              <a:gd name="connsiteY0" fmla="*/ 68881 h 413280"/>
              <a:gd name="connsiteX1" fmla="*/ 68881 w 5689600"/>
              <a:gd name="connsiteY1" fmla="*/ 0 h 413280"/>
              <a:gd name="connsiteX2" fmla="*/ 5620719 w 5689600"/>
              <a:gd name="connsiteY2" fmla="*/ 0 h 413280"/>
              <a:gd name="connsiteX3" fmla="*/ 5689600 w 5689600"/>
              <a:gd name="connsiteY3" fmla="*/ 68881 h 413280"/>
              <a:gd name="connsiteX4" fmla="*/ 5689600 w 5689600"/>
              <a:gd name="connsiteY4" fmla="*/ 344399 h 413280"/>
              <a:gd name="connsiteX5" fmla="*/ 5620719 w 5689600"/>
              <a:gd name="connsiteY5" fmla="*/ 413280 h 413280"/>
              <a:gd name="connsiteX6" fmla="*/ 68881 w 5689600"/>
              <a:gd name="connsiteY6" fmla="*/ 413280 h 413280"/>
              <a:gd name="connsiteX7" fmla="*/ 0 w 5689600"/>
              <a:gd name="connsiteY7" fmla="*/ 344399 h 413280"/>
              <a:gd name="connsiteX8" fmla="*/ 0 w 568960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13280">
                <a:moveTo>
                  <a:pt x="0" y="68881"/>
                </a:moveTo>
                <a:cubicBezTo>
                  <a:pt x="0" y="30839"/>
                  <a:pt x="30839" y="0"/>
                  <a:pt x="68881" y="0"/>
                </a:cubicBezTo>
                <a:lnTo>
                  <a:pt x="5620719" y="0"/>
                </a:lnTo>
                <a:cubicBezTo>
                  <a:pt x="5658761" y="0"/>
                  <a:pt x="5689600" y="30839"/>
                  <a:pt x="5689600" y="68881"/>
                </a:cubicBezTo>
                <a:lnTo>
                  <a:pt x="5689600" y="344399"/>
                </a:lnTo>
                <a:cubicBezTo>
                  <a:pt x="5689600" y="382441"/>
                  <a:pt x="5658761" y="413280"/>
                  <a:pt x="5620719" y="413280"/>
                </a:cubicBezTo>
                <a:lnTo>
                  <a:pt x="68881" y="413280"/>
                </a:lnTo>
                <a:cubicBezTo>
                  <a:pt x="30839" y="413280"/>
                  <a:pt x="0" y="382441"/>
                  <a:pt x="0" y="344399"/>
                </a:cubicBezTo>
                <a:lnTo>
                  <a:pt x="0" y="6888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235228" tIns="20175" rIns="235228" bIns="20175" numCol="1" spcCol="1270" anchor="ctr" anchorCtr="0">
            <a:noAutofit/>
          </a:bodyPr>
          <a:lstStyle/>
          <a:p>
            <a:pPr marL="0" lvl="0" indent="0" algn="l" defTabSz="622300">
              <a:lnSpc>
                <a:spcPct val="90000"/>
              </a:lnSpc>
              <a:spcBef>
                <a:spcPct val="0"/>
              </a:spcBef>
              <a:spcAft>
                <a:spcPct val="35000"/>
              </a:spcAft>
              <a:buNone/>
            </a:pPr>
            <a:r>
              <a:rPr lang="vi-VN" sz="2800" kern="1200" dirty="0">
                <a:latin typeface="+mj-lt"/>
              </a:rPr>
              <a:t>Ghi chép những</a:t>
            </a:r>
            <a:r>
              <a:rPr lang="en-US" sz="2800" kern="1200" dirty="0">
                <a:latin typeface="+mj-lt"/>
              </a:rPr>
              <a:t> chi </a:t>
            </a:r>
            <a:r>
              <a:rPr lang="en-US" sz="2800" kern="1200" dirty="0" err="1">
                <a:latin typeface="+mj-lt"/>
              </a:rPr>
              <a:t>tiết</a:t>
            </a:r>
            <a:r>
              <a:rPr lang="en-US" sz="2800" kern="1200" dirty="0">
                <a:latin typeface="+mj-lt"/>
              </a:rPr>
              <a:t> </a:t>
            </a:r>
            <a:r>
              <a:rPr lang="en-US" sz="2800" kern="1200" dirty="0" err="1">
                <a:latin typeface="+mj-lt"/>
              </a:rPr>
              <a:t>về</a:t>
            </a:r>
            <a:r>
              <a:rPr lang="en-US" sz="2800" kern="1200" dirty="0">
                <a:latin typeface="+mj-lt"/>
              </a:rPr>
              <a:t> </a:t>
            </a:r>
            <a:r>
              <a:rPr lang="en-US" sz="2800" kern="1200" dirty="0" err="1">
                <a:latin typeface="+mj-lt"/>
              </a:rPr>
              <a:t>nhân</a:t>
            </a:r>
            <a:r>
              <a:rPr lang="en-US" sz="2800" kern="1200" dirty="0">
                <a:latin typeface="+mj-lt"/>
              </a:rPr>
              <a:t> </a:t>
            </a:r>
            <a:r>
              <a:rPr lang="en-US" sz="2800" kern="1200" dirty="0" err="1">
                <a:latin typeface="+mj-lt"/>
              </a:rPr>
              <a:t>vật</a:t>
            </a:r>
            <a:r>
              <a:rPr lang="en-US" sz="2800" kern="1200" dirty="0">
                <a:latin typeface="+mj-lt"/>
              </a:rPr>
              <a:t> </a:t>
            </a:r>
          </a:p>
        </p:txBody>
      </p:sp>
      <p:sp>
        <p:nvSpPr>
          <p:cNvPr id="14" name="Rectangle 13">
            <a:extLst>
              <a:ext uri="{FF2B5EF4-FFF2-40B4-BE49-F238E27FC236}">
                <a16:creationId xmlns:a16="http://schemas.microsoft.com/office/drawing/2014/main" id="{40784352-3B41-49E2-B66A-95B2CEDBD81B}"/>
              </a:ext>
            </a:extLst>
          </p:cNvPr>
          <p:cNvSpPr/>
          <p:nvPr/>
        </p:nvSpPr>
        <p:spPr>
          <a:xfrm>
            <a:off x="1060450" y="4543538"/>
            <a:ext cx="10058400" cy="540841"/>
          </a:xfrm>
          <a:prstGeom prst="rect">
            <a:avLst/>
          </a:prstGeom>
        </p:spPr>
        <p:style>
          <a:lnRef idx="2">
            <a:schemeClr val="accent2">
              <a:hueOff val="-1091522"/>
              <a:satOff val="-62946"/>
              <a:lumOff val="647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C1E68A7A-AA7E-4039-8593-9EF5414D2F71}"/>
              </a:ext>
            </a:extLst>
          </p:cNvPr>
          <p:cNvSpPr/>
          <p:nvPr/>
        </p:nvSpPr>
        <p:spPr>
          <a:xfrm>
            <a:off x="1563369" y="4226766"/>
            <a:ext cx="9058454" cy="749451"/>
          </a:xfrm>
          <a:custGeom>
            <a:avLst/>
            <a:gdLst>
              <a:gd name="connsiteX0" fmla="*/ 0 w 5689600"/>
              <a:gd name="connsiteY0" fmla="*/ 68881 h 413280"/>
              <a:gd name="connsiteX1" fmla="*/ 68881 w 5689600"/>
              <a:gd name="connsiteY1" fmla="*/ 0 h 413280"/>
              <a:gd name="connsiteX2" fmla="*/ 5620719 w 5689600"/>
              <a:gd name="connsiteY2" fmla="*/ 0 h 413280"/>
              <a:gd name="connsiteX3" fmla="*/ 5689600 w 5689600"/>
              <a:gd name="connsiteY3" fmla="*/ 68881 h 413280"/>
              <a:gd name="connsiteX4" fmla="*/ 5689600 w 5689600"/>
              <a:gd name="connsiteY4" fmla="*/ 344399 h 413280"/>
              <a:gd name="connsiteX5" fmla="*/ 5620719 w 5689600"/>
              <a:gd name="connsiteY5" fmla="*/ 413280 h 413280"/>
              <a:gd name="connsiteX6" fmla="*/ 68881 w 5689600"/>
              <a:gd name="connsiteY6" fmla="*/ 413280 h 413280"/>
              <a:gd name="connsiteX7" fmla="*/ 0 w 5689600"/>
              <a:gd name="connsiteY7" fmla="*/ 344399 h 413280"/>
              <a:gd name="connsiteX8" fmla="*/ 0 w 568960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13280">
                <a:moveTo>
                  <a:pt x="0" y="68881"/>
                </a:moveTo>
                <a:cubicBezTo>
                  <a:pt x="0" y="30839"/>
                  <a:pt x="30839" y="0"/>
                  <a:pt x="68881" y="0"/>
                </a:cubicBezTo>
                <a:lnTo>
                  <a:pt x="5620719" y="0"/>
                </a:lnTo>
                <a:cubicBezTo>
                  <a:pt x="5658761" y="0"/>
                  <a:pt x="5689600" y="30839"/>
                  <a:pt x="5689600" y="68881"/>
                </a:cubicBezTo>
                <a:lnTo>
                  <a:pt x="5689600" y="344399"/>
                </a:lnTo>
                <a:cubicBezTo>
                  <a:pt x="5689600" y="382441"/>
                  <a:pt x="5658761" y="413280"/>
                  <a:pt x="5620719" y="413280"/>
                </a:cubicBezTo>
                <a:lnTo>
                  <a:pt x="68881" y="413280"/>
                </a:lnTo>
                <a:cubicBezTo>
                  <a:pt x="30839" y="413280"/>
                  <a:pt x="0" y="382441"/>
                  <a:pt x="0" y="344399"/>
                </a:cubicBezTo>
                <a:lnTo>
                  <a:pt x="0" y="6888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091522"/>
              <a:satOff val="-62946"/>
              <a:lumOff val="6471"/>
              <a:alphaOff val="0"/>
            </a:schemeClr>
          </a:fillRef>
          <a:effectRef idx="0">
            <a:schemeClr val="accent2">
              <a:hueOff val="-1091522"/>
              <a:satOff val="-62946"/>
              <a:lumOff val="6471"/>
              <a:alphaOff val="0"/>
            </a:schemeClr>
          </a:effectRef>
          <a:fontRef idx="minor">
            <a:schemeClr val="lt1"/>
          </a:fontRef>
        </p:style>
        <p:txBody>
          <a:bodyPr spcFirstLastPara="0" vert="horz" wrap="square" lIns="235228" tIns="20175" rIns="235228" bIns="20175" numCol="1" spcCol="1270" anchor="ctr" anchorCtr="0">
            <a:noAutofit/>
          </a:bodyPr>
          <a:lstStyle/>
          <a:p>
            <a:pPr marL="0" lvl="0" indent="0" algn="l" defTabSz="622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xét</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đánh giá, suy nghĩ về nhân vật dựa trên những đặc điểm</a:t>
            </a:r>
            <a:r>
              <a:rPr lang="en-US" sz="2800" kern="1200"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979F901B-6970-4A31-A470-0621C168FA52}"/>
              </a:ext>
            </a:extLst>
          </p:cNvPr>
          <p:cNvSpPr/>
          <p:nvPr/>
        </p:nvSpPr>
        <p:spPr>
          <a:xfrm>
            <a:off x="1060450" y="5545619"/>
            <a:ext cx="10058400" cy="656733"/>
          </a:xfrm>
          <a:prstGeom prst="rect">
            <a:avLst/>
          </a:pr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C2BD0E7B-E433-466F-838D-55FE122F5425}"/>
              </a:ext>
            </a:extLst>
          </p:cNvPr>
          <p:cNvSpPr/>
          <p:nvPr/>
        </p:nvSpPr>
        <p:spPr>
          <a:xfrm>
            <a:off x="1563369" y="5228853"/>
            <a:ext cx="9058454" cy="857619"/>
          </a:xfrm>
          <a:custGeom>
            <a:avLst/>
            <a:gdLst>
              <a:gd name="connsiteX0" fmla="*/ 0 w 5689600"/>
              <a:gd name="connsiteY0" fmla="*/ 68881 h 413280"/>
              <a:gd name="connsiteX1" fmla="*/ 68881 w 5689600"/>
              <a:gd name="connsiteY1" fmla="*/ 0 h 413280"/>
              <a:gd name="connsiteX2" fmla="*/ 5620719 w 5689600"/>
              <a:gd name="connsiteY2" fmla="*/ 0 h 413280"/>
              <a:gd name="connsiteX3" fmla="*/ 5689600 w 5689600"/>
              <a:gd name="connsiteY3" fmla="*/ 68881 h 413280"/>
              <a:gd name="connsiteX4" fmla="*/ 5689600 w 5689600"/>
              <a:gd name="connsiteY4" fmla="*/ 344399 h 413280"/>
              <a:gd name="connsiteX5" fmla="*/ 5620719 w 5689600"/>
              <a:gd name="connsiteY5" fmla="*/ 413280 h 413280"/>
              <a:gd name="connsiteX6" fmla="*/ 68881 w 5689600"/>
              <a:gd name="connsiteY6" fmla="*/ 413280 h 413280"/>
              <a:gd name="connsiteX7" fmla="*/ 0 w 5689600"/>
              <a:gd name="connsiteY7" fmla="*/ 344399 h 413280"/>
              <a:gd name="connsiteX8" fmla="*/ 0 w 5689600"/>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13280">
                <a:moveTo>
                  <a:pt x="0" y="68881"/>
                </a:moveTo>
                <a:cubicBezTo>
                  <a:pt x="0" y="30839"/>
                  <a:pt x="30839" y="0"/>
                  <a:pt x="68881" y="0"/>
                </a:cubicBezTo>
                <a:lnTo>
                  <a:pt x="5620719" y="0"/>
                </a:lnTo>
                <a:cubicBezTo>
                  <a:pt x="5658761" y="0"/>
                  <a:pt x="5689600" y="30839"/>
                  <a:pt x="5689600" y="68881"/>
                </a:cubicBezTo>
                <a:lnTo>
                  <a:pt x="5689600" y="344399"/>
                </a:lnTo>
                <a:cubicBezTo>
                  <a:pt x="5689600" y="382441"/>
                  <a:pt x="5658761" y="413280"/>
                  <a:pt x="5620719" y="413280"/>
                </a:cubicBezTo>
                <a:lnTo>
                  <a:pt x="68881" y="413280"/>
                </a:lnTo>
                <a:cubicBezTo>
                  <a:pt x="30839" y="413280"/>
                  <a:pt x="0" y="382441"/>
                  <a:pt x="0" y="344399"/>
                </a:cubicBezTo>
                <a:lnTo>
                  <a:pt x="0" y="6888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35228" tIns="20175" rIns="235228" bIns="20175" numCol="1" spcCol="1270" anchor="ctr" anchorCtr="0">
            <a:noAutofit/>
          </a:bodyPr>
          <a:lstStyle/>
          <a:p>
            <a:pPr marL="0" lvl="0" indent="0" algn="l" defTabSz="622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Lập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dàn</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dàn</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lập</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963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3242BA-D436-4BB7-BCD4-54AEF339C4DA}"/>
              </a:ext>
            </a:extLst>
          </p:cNvPr>
          <p:cNvSpPr txBox="1"/>
          <p:nvPr/>
        </p:nvSpPr>
        <p:spPr>
          <a:xfrm>
            <a:off x="142875" y="385393"/>
            <a:ext cx="10858500" cy="530594"/>
          </a:xfrm>
          <a:prstGeom prst="rect">
            <a:avLst/>
          </a:prstGeom>
          <a:noFill/>
        </p:spPr>
        <p:txBody>
          <a:bodyPr wrap="square">
            <a:spAutoFit/>
          </a:bodyPr>
          <a:lstStyle/>
          <a:p>
            <a:pPr marL="457200">
              <a:lnSpc>
                <a:spcPct val="107000"/>
              </a:lnSpc>
              <a:spcAft>
                <a:spcPts val="800"/>
              </a:spcAft>
            </a:pPr>
            <a:r>
              <a:rPr lang="pt-B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nl-NL"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HƯỚNG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E7D30953-5ECA-4347-906F-F7EA348C243F}"/>
              </a:ext>
            </a:extLst>
          </p:cNvPr>
          <p:cNvSpPr/>
          <p:nvPr/>
        </p:nvSpPr>
        <p:spPr>
          <a:xfrm>
            <a:off x="1167606" y="2193131"/>
            <a:ext cx="3057525" cy="1843087"/>
          </a:xfrm>
          <a:prstGeom prst="rightArrow">
            <a:avLst>
              <a:gd name="adj1" fmla="val 64035"/>
              <a:gd name="adj2" fmla="val 45321"/>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nl-NL"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3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C15CBC49-0D06-471C-A312-ED36C74F5289}"/>
              </a:ext>
            </a:extLst>
          </p:cNvPr>
          <p:cNvSpPr/>
          <p:nvPr/>
        </p:nvSpPr>
        <p:spPr>
          <a:xfrm>
            <a:off x="4339431" y="1357313"/>
            <a:ext cx="6672263" cy="3514725"/>
          </a:xfrm>
          <a:prstGeom prst="flowChartTerminator">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nl-NL"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 tích đặc điểm nhân vật là giới thiệu, miêu tả và nêu lên nhận xét về những nét tiêu biểu của một nhân vật như: lai lịch, xuất thân, hình dáng bên ngoài, suy nghĩ, hành động, việc làm... của nhân vật.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433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50B66-978B-4EBC-AC94-DEE0AF1C9B4B}"/>
              </a:ext>
            </a:extLst>
          </p:cNvPr>
          <p:cNvSpPr txBox="1"/>
          <p:nvPr/>
        </p:nvSpPr>
        <p:spPr>
          <a:xfrm>
            <a:off x="660400" y="498106"/>
            <a:ext cx="10858500" cy="530594"/>
          </a:xfrm>
          <a:prstGeom prst="rect">
            <a:avLst/>
          </a:prstGeom>
          <a:noFill/>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Chevron 5">
            <a:extLst>
              <a:ext uri="{FF2B5EF4-FFF2-40B4-BE49-F238E27FC236}">
                <a16:creationId xmlns:a16="http://schemas.microsoft.com/office/drawing/2014/main" id="{F0214369-E54E-4258-841A-35B6257DEF09}"/>
              </a:ext>
            </a:extLst>
          </p:cNvPr>
          <p:cNvSpPr/>
          <p:nvPr/>
        </p:nvSpPr>
        <p:spPr>
          <a:xfrm>
            <a:off x="2032952" y="1685962"/>
            <a:ext cx="2393156" cy="2354581"/>
          </a:xfrm>
          <a:prstGeom prst="chevron">
            <a:avLst>
              <a:gd name="adj" fmla="val 4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3470804A-87BE-4774-B3B5-691B9148E38B}"/>
              </a:ext>
            </a:extLst>
          </p:cNvPr>
          <p:cNvSpPr/>
          <p:nvPr/>
        </p:nvSpPr>
        <p:spPr>
          <a:xfrm>
            <a:off x="2298859" y="1988832"/>
            <a:ext cx="2393156" cy="2354581"/>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848" tIns="140848" rIns="140848" bIns="140848" numCol="1" spcCol="1270" anchor="ctr" anchorCtr="0">
            <a:noAutofit/>
          </a:bodyPr>
          <a:lstStyle/>
          <a:p>
            <a:pPr marL="0" lvl="0" indent="0" algn="ctr" defTabSz="7112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khắc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họa</a:t>
            </a:r>
            <a:r>
              <a:rPr lang="en-US" sz="2800" kern="1200" dirty="0">
                <a:latin typeface="Times New Roman" panose="02020603050405020304" pitchFamily="18" charset="0"/>
                <a:cs typeface="Times New Roman" panose="02020603050405020304" pitchFamily="18" charset="0"/>
              </a:rPr>
              <a:t> ở </a:t>
            </a:r>
            <a:r>
              <a:rPr lang="en-US" sz="2800" kern="1200" dirty="0" err="1">
                <a:latin typeface="Times New Roman" panose="02020603050405020304" pitchFamily="18" charset="0"/>
                <a:cs typeface="Times New Roman" panose="02020603050405020304" pitchFamily="18" charset="0"/>
              </a:rPr>
              <a:t>phương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nào</a:t>
            </a:r>
            <a:r>
              <a:rPr lang="en-US" sz="2800" kern="1200" dirty="0">
                <a:latin typeface="Times New Roman" panose="02020603050405020304" pitchFamily="18" charset="0"/>
                <a:cs typeface="Times New Roman" panose="02020603050405020304" pitchFamily="18" charset="0"/>
              </a:rPr>
              <a:t>?</a:t>
            </a:r>
          </a:p>
        </p:txBody>
      </p:sp>
      <p:sp>
        <p:nvSpPr>
          <p:cNvPr id="8" name="Arrow: Chevron 7">
            <a:extLst>
              <a:ext uri="{FF2B5EF4-FFF2-40B4-BE49-F238E27FC236}">
                <a16:creationId xmlns:a16="http://schemas.microsoft.com/office/drawing/2014/main" id="{A824CEB5-28D0-4D7D-8EA6-9A6F5D2D5F7F}"/>
              </a:ext>
            </a:extLst>
          </p:cNvPr>
          <p:cNvSpPr/>
          <p:nvPr/>
        </p:nvSpPr>
        <p:spPr>
          <a:xfrm>
            <a:off x="4766468" y="1685962"/>
            <a:ext cx="2393156" cy="2354581"/>
          </a:xfrm>
          <a:prstGeom prst="chevron">
            <a:avLst>
              <a:gd name="adj" fmla="val 40000"/>
            </a:avLst>
          </a:prstGeom>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sp>
      <p:sp>
        <p:nvSpPr>
          <p:cNvPr id="9" name="Freeform: Shape 8">
            <a:extLst>
              <a:ext uri="{FF2B5EF4-FFF2-40B4-BE49-F238E27FC236}">
                <a16:creationId xmlns:a16="http://schemas.microsoft.com/office/drawing/2014/main" id="{C6DB94B3-25ED-486C-A9E1-C58191A10305}"/>
              </a:ext>
            </a:extLst>
          </p:cNvPr>
          <p:cNvSpPr/>
          <p:nvPr/>
        </p:nvSpPr>
        <p:spPr>
          <a:xfrm>
            <a:off x="5032375" y="1988832"/>
            <a:ext cx="2393156" cy="2354581"/>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4">
              <a:hueOff val="4900445"/>
              <a:satOff val="-20388"/>
              <a:lumOff val="48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848" tIns="140848" rIns="140848" bIns="140848" numCol="1" spcCol="1270" anchor="ctr" anchorCtr="0">
            <a:noAutofit/>
          </a:bodyPr>
          <a:lstStyle/>
          <a:p>
            <a:pPr marL="0" lvl="0" indent="0" algn="ctr" defTabSz="7112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Qua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thấy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nào</a:t>
            </a:r>
            <a:r>
              <a:rPr lang="en-US" sz="2800" kern="1200" dirty="0">
                <a:latin typeface="Times New Roman" panose="02020603050405020304" pitchFamily="18" charset="0"/>
                <a:cs typeface="Times New Roman" panose="02020603050405020304" pitchFamily="18" charset="0"/>
              </a:rPr>
              <a:t>?</a:t>
            </a:r>
          </a:p>
        </p:txBody>
      </p:sp>
      <p:sp>
        <p:nvSpPr>
          <p:cNvPr id="10" name="Arrow: Chevron 9">
            <a:extLst>
              <a:ext uri="{FF2B5EF4-FFF2-40B4-BE49-F238E27FC236}">
                <a16:creationId xmlns:a16="http://schemas.microsoft.com/office/drawing/2014/main" id="{21F1B004-6FD0-4C5D-B4B5-77BD03806223}"/>
              </a:ext>
            </a:extLst>
          </p:cNvPr>
          <p:cNvSpPr/>
          <p:nvPr/>
        </p:nvSpPr>
        <p:spPr>
          <a:xfrm>
            <a:off x="7499985" y="1685962"/>
            <a:ext cx="2393156" cy="2354581"/>
          </a:xfrm>
          <a:prstGeom prst="chevron">
            <a:avLst>
              <a:gd name="adj" fmla="val 40000"/>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11" name="Freeform: Shape 10">
            <a:extLst>
              <a:ext uri="{FF2B5EF4-FFF2-40B4-BE49-F238E27FC236}">
                <a16:creationId xmlns:a16="http://schemas.microsoft.com/office/drawing/2014/main" id="{51275A45-B7C1-465F-877F-05491430FA4A}"/>
              </a:ext>
            </a:extLst>
          </p:cNvPr>
          <p:cNvSpPr/>
          <p:nvPr/>
        </p:nvSpPr>
        <p:spPr>
          <a:xfrm>
            <a:off x="7765892" y="1988832"/>
            <a:ext cx="2393156" cy="2354581"/>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848" tIns="140848" rIns="140848" bIns="140848" numCol="1" spcCol="1270" anchor="ctr" anchorCtr="0">
            <a:noAutofit/>
          </a:bodyPr>
          <a:lstStyle/>
          <a:p>
            <a:pPr marL="0" lvl="0" indent="0" algn="ctr" defTabSz="7112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gì</a:t>
            </a:r>
            <a:r>
              <a:rPr lang="en-US" sz="2800" kern="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44964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6F6E18-4897-4F99-B7E8-EB21BAA48DD1}"/>
              </a:ext>
            </a:extLst>
          </p:cNvPr>
          <p:cNvSpPr txBox="1"/>
          <p:nvPr/>
        </p:nvSpPr>
        <p:spPr>
          <a:xfrm>
            <a:off x="660400" y="472902"/>
            <a:ext cx="10858500" cy="593304"/>
          </a:xfrm>
          <a:prstGeom prst="rect">
            <a:avLst/>
          </a:prstGeom>
          <a:noFill/>
        </p:spPr>
        <p:txBody>
          <a:bodyPr wrap="square">
            <a:spAutoFit/>
          </a:bodyPr>
          <a:lstStyle/>
          <a:p>
            <a:pPr algn="just">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88B2340D-04E7-4DAA-B3C7-70912CA27B20}"/>
              </a:ext>
            </a:extLst>
          </p:cNvPr>
          <p:cNvGrpSpPr/>
          <p:nvPr/>
        </p:nvGrpSpPr>
        <p:grpSpPr>
          <a:xfrm>
            <a:off x="903287" y="1130300"/>
            <a:ext cx="3371849" cy="4156073"/>
            <a:chOff x="903287" y="1130300"/>
            <a:chExt cx="3371849" cy="4156073"/>
          </a:xfrm>
        </p:grpSpPr>
        <p:sp>
          <p:nvSpPr>
            <p:cNvPr id="4" name="Hexagon 3">
              <a:extLst>
                <a:ext uri="{FF2B5EF4-FFF2-40B4-BE49-F238E27FC236}">
                  <a16:creationId xmlns:a16="http://schemas.microsoft.com/office/drawing/2014/main" id="{B531A7C2-5651-4800-8455-8C4E9FE85E41}"/>
                </a:ext>
              </a:extLst>
            </p:cNvPr>
            <p:cNvSpPr/>
            <p:nvPr/>
          </p:nvSpPr>
          <p:spPr>
            <a:xfrm>
              <a:off x="903287" y="1130300"/>
              <a:ext cx="3371849" cy="4156073"/>
            </a:xfrm>
            <a:prstGeom prst="hexagon">
              <a:avLst>
                <a:gd name="adj" fmla="val 13800"/>
                <a:gd name="vf" fmla="val 115470"/>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ffectLst/>
                <a:latin typeface="Times New Roman" panose="02020603050405020304" pitchFamily="18" charset="0"/>
                <a:ea typeface="Calibri" panose="020F0502020204030204" pitchFamily="34" charset="0"/>
              </a:endParaRPr>
            </a:p>
            <a:p>
              <a:pPr algn="ctr"/>
              <a:endParaRPr lang="en-US" sz="3600" dirty="0">
                <a:solidFill>
                  <a:schemeClr val="tx1"/>
                </a:solidFill>
                <a:latin typeface="Times New Roman" panose="02020603050405020304" pitchFamily="18" charset="0"/>
                <a:ea typeface="Calibri" panose="020F0502020204030204" pitchFamily="34" charset="0"/>
              </a:endParaRPr>
            </a:p>
            <a:p>
              <a:pPr algn="ctr"/>
              <a:r>
                <a:rPr lang="en-US" sz="3600" dirty="0" err="1">
                  <a:solidFill>
                    <a:schemeClr val="tx1"/>
                  </a:solidFill>
                  <a:effectLst/>
                  <a:latin typeface="Times New Roman" panose="02020603050405020304" pitchFamily="18" charset="0"/>
                  <a:ea typeface="Calibri" panose="020F0502020204030204" pitchFamily="34" charset="0"/>
                </a:rPr>
                <a:t>Giới</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thiệu</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khái</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quát</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về</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nhân</a:t>
              </a:r>
              <a:r>
                <a:rPr lang="en-US" sz="3600" dirty="0">
                  <a:solidFill>
                    <a:schemeClr val="tx1"/>
                  </a:solidFill>
                  <a:effectLst/>
                  <a:latin typeface="Times New Roman" panose="02020603050405020304" pitchFamily="18" charset="0"/>
                  <a:ea typeface="Calibri" panose="020F0502020204030204" pitchFamily="34" charset="0"/>
                </a:rPr>
                <a:t> </a:t>
              </a:r>
              <a:r>
                <a:rPr lang="en-US" sz="3600" dirty="0" err="1">
                  <a:solidFill>
                    <a:schemeClr val="tx1"/>
                  </a:solidFill>
                  <a:effectLst/>
                  <a:latin typeface="Times New Roman" panose="02020603050405020304" pitchFamily="18" charset="0"/>
                  <a:ea typeface="Calibri" panose="020F0502020204030204" pitchFamily="34" charset="0"/>
                </a:rPr>
                <a:t>vật</a:t>
              </a:r>
              <a:endParaRPr lang="en-US" sz="3600" dirty="0">
                <a:solidFill>
                  <a:schemeClr val="tx1"/>
                </a:solidFill>
              </a:endParaRPr>
            </a:p>
          </p:txBody>
        </p:sp>
        <p:sp>
          <p:nvSpPr>
            <p:cNvPr id="8" name="TextBox 7">
              <a:extLst>
                <a:ext uri="{FF2B5EF4-FFF2-40B4-BE49-F238E27FC236}">
                  <a16:creationId xmlns:a16="http://schemas.microsoft.com/office/drawing/2014/main" id="{D1D511C5-2EE6-4D72-8364-55C55CDA4EE2}"/>
                </a:ext>
              </a:extLst>
            </p:cNvPr>
            <p:cNvSpPr txBox="1"/>
            <p:nvPr/>
          </p:nvSpPr>
          <p:spPr>
            <a:xfrm>
              <a:off x="1586013" y="1289251"/>
              <a:ext cx="1682353" cy="584775"/>
            </a:xfrm>
            <a:prstGeom prst="rect">
              <a:avLst/>
            </a:prstGeom>
            <a:noFill/>
          </p:spPr>
          <p:txBody>
            <a:bodyPr wrap="square">
              <a:spAutoFit/>
            </a:bodyPr>
            <a:lstStyle/>
            <a:p>
              <a:pPr algn="ctr"/>
              <a:r>
                <a:rPr lang="en-US" sz="3200" b="1" dirty="0" err="1">
                  <a:effectLst/>
                  <a:latin typeface="Times New Roman" panose="02020603050405020304" pitchFamily="18" charset="0"/>
                  <a:ea typeface="Calibri" panose="020F0502020204030204" pitchFamily="34" charset="0"/>
                </a:rPr>
                <a:t>Mở</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bài</a:t>
              </a:r>
              <a:endParaRPr lang="en-US" sz="3200" b="1" dirty="0"/>
            </a:p>
          </p:txBody>
        </p:sp>
        <p:sp>
          <p:nvSpPr>
            <p:cNvPr id="13" name="Arrow: Down 12">
              <a:extLst>
                <a:ext uri="{FF2B5EF4-FFF2-40B4-BE49-F238E27FC236}">
                  <a16:creationId xmlns:a16="http://schemas.microsoft.com/office/drawing/2014/main" id="{FE29D7C0-42ED-4A4E-85B9-313385032465}"/>
                </a:ext>
              </a:extLst>
            </p:cNvPr>
            <p:cNvSpPr/>
            <p:nvPr/>
          </p:nvSpPr>
          <p:spPr>
            <a:xfrm>
              <a:off x="1871660" y="2154239"/>
              <a:ext cx="1268117" cy="58477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C2B798E-F9B6-4CB7-9176-087F97E0613E}"/>
              </a:ext>
            </a:extLst>
          </p:cNvPr>
          <p:cNvGrpSpPr/>
          <p:nvPr/>
        </p:nvGrpSpPr>
        <p:grpSpPr>
          <a:xfrm>
            <a:off x="7904162" y="1130302"/>
            <a:ext cx="3371849" cy="4156073"/>
            <a:chOff x="7904162" y="1130302"/>
            <a:chExt cx="3371849" cy="4156073"/>
          </a:xfrm>
        </p:grpSpPr>
        <p:sp>
          <p:nvSpPr>
            <p:cNvPr id="6" name="Hexagon 5">
              <a:extLst>
                <a:ext uri="{FF2B5EF4-FFF2-40B4-BE49-F238E27FC236}">
                  <a16:creationId xmlns:a16="http://schemas.microsoft.com/office/drawing/2014/main" id="{A56A6761-68C8-495C-85A7-36E2528BA1EA}"/>
                </a:ext>
              </a:extLst>
            </p:cNvPr>
            <p:cNvSpPr/>
            <p:nvPr/>
          </p:nvSpPr>
          <p:spPr>
            <a:xfrm>
              <a:off x="7904162" y="1130302"/>
              <a:ext cx="3371849" cy="4156073"/>
            </a:xfrm>
            <a:prstGeom prst="hexagon">
              <a:avLst>
                <a:gd name="adj" fmla="val 11800"/>
                <a:gd name="vf" fmla="val 115470"/>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endParaRPr>
            </a:p>
          </p:txBody>
        </p:sp>
        <p:sp>
          <p:nvSpPr>
            <p:cNvPr id="12" name="TextBox 11">
              <a:extLst>
                <a:ext uri="{FF2B5EF4-FFF2-40B4-BE49-F238E27FC236}">
                  <a16:creationId xmlns:a16="http://schemas.microsoft.com/office/drawing/2014/main" id="{303978D5-CDFF-4148-A181-74016AEC2AC5}"/>
                </a:ext>
              </a:extLst>
            </p:cNvPr>
            <p:cNvSpPr txBox="1"/>
            <p:nvPr/>
          </p:nvSpPr>
          <p:spPr>
            <a:xfrm>
              <a:off x="8486177" y="1289251"/>
              <a:ext cx="2207817" cy="523220"/>
            </a:xfrm>
            <a:prstGeom prst="rect">
              <a:avLst/>
            </a:prstGeom>
            <a:noFill/>
          </p:spPr>
          <p:txBody>
            <a:bodyPr wrap="square">
              <a:spAutoFit/>
            </a:bodyPr>
            <a:lstStyle/>
            <a:p>
              <a:pPr algn="ctr"/>
              <a:r>
                <a:rPr lang="en-US" sz="2800" b="1" dirty="0" err="1">
                  <a:effectLst/>
                  <a:latin typeface="Times New Roman" panose="02020603050405020304" pitchFamily="18" charset="0"/>
                  <a:ea typeface="Calibri" panose="020F0502020204030204" pitchFamily="34" charset="0"/>
                </a:rPr>
                <a:t>Kết</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bài</a:t>
              </a:r>
              <a:endParaRPr lang="en-US" sz="2800" b="1" dirty="0"/>
            </a:p>
          </p:txBody>
        </p:sp>
        <p:sp>
          <p:nvSpPr>
            <p:cNvPr id="14" name="Arrow: Down 13">
              <a:extLst>
                <a:ext uri="{FF2B5EF4-FFF2-40B4-BE49-F238E27FC236}">
                  <a16:creationId xmlns:a16="http://schemas.microsoft.com/office/drawing/2014/main" id="{31A42BD4-B773-42CB-A2A3-D217C02F7F34}"/>
                </a:ext>
              </a:extLst>
            </p:cNvPr>
            <p:cNvSpPr/>
            <p:nvPr/>
          </p:nvSpPr>
          <p:spPr>
            <a:xfrm>
              <a:off x="8956026" y="2095928"/>
              <a:ext cx="1268117" cy="58477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EE24F2-E005-4101-A76E-F13B21E0B1B9}"/>
              </a:ext>
            </a:extLst>
          </p:cNvPr>
          <p:cNvGrpSpPr/>
          <p:nvPr/>
        </p:nvGrpSpPr>
        <p:grpSpPr>
          <a:xfrm>
            <a:off x="4403725" y="1130301"/>
            <a:ext cx="3371849" cy="4156073"/>
            <a:chOff x="4403725" y="1130301"/>
            <a:chExt cx="3371849" cy="4156073"/>
          </a:xfrm>
        </p:grpSpPr>
        <p:sp>
          <p:nvSpPr>
            <p:cNvPr id="5" name="Hexagon 4">
              <a:extLst>
                <a:ext uri="{FF2B5EF4-FFF2-40B4-BE49-F238E27FC236}">
                  <a16:creationId xmlns:a16="http://schemas.microsoft.com/office/drawing/2014/main" id="{70F5334D-69A1-4C4B-A7D1-B56CA0F1B5E2}"/>
                </a:ext>
              </a:extLst>
            </p:cNvPr>
            <p:cNvSpPr/>
            <p:nvPr/>
          </p:nvSpPr>
          <p:spPr>
            <a:xfrm>
              <a:off x="4403725" y="1130301"/>
              <a:ext cx="3371849" cy="4156073"/>
            </a:xfrm>
            <a:prstGeom prst="hexagon">
              <a:avLst>
                <a:gd name="adj" fmla="val 13400"/>
                <a:gd name="vf" fmla="val 115470"/>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6451A42-554F-4C2F-B27A-ADCB8F4CFE98}"/>
                </a:ext>
              </a:extLst>
            </p:cNvPr>
            <p:cNvSpPr txBox="1"/>
            <p:nvPr/>
          </p:nvSpPr>
          <p:spPr>
            <a:xfrm>
              <a:off x="4992090" y="1289251"/>
              <a:ext cx="2207817" cy="584775"/>
            </a:xfrm>
            <a:prstGeom prst="rect">
              <a:avLst/>
            </a:prstGeom>
            <a:noFill/>
          </p:spPr>
          <p:txBody>
            <a:bodyPr wrap="square">
              <a:spAutoFit/>
            </a:bodyPr>
            <a:lstStyle/>
            <a:p>
              <a:pPr algn="ctr"/>
              <a:r>
                <a:rPr lang="en-US" sz="3200" b="1" dirty="0" err="1">
                  <a:effectLst/>
                  <a:latin typeface="Times New Roman" panose="02020603050405020304" pitchFamily="18" charset="0"/>
                  <a:ea typeface="Calibri" panose="020F0502020204030204" pitchFamily="34" charset="0"/>
                </a:rPr>
                <a:t>Thân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bài</a:t>
              </a:r>
              <a:endParaRPr lang="en-US" sz="3200" b="1" dirty="0"/>
            </a:p>
          </p:txBody>
        </p:sp>
        <p:sp>
          <p:nvSpPr>
            <p:cNvPr id="15" name="Arrow: Down 14">
              <a:extLst>
                <a:ext uri="{FF2B5EF4-FFF2-40B4-BE49-F238E27FC236}">
                  <a16:creationId xmlns:a16="http://schemas.microsoft.com/office/drawing/2014/main" id="{9F86B395-3BC6-49EF-A594-6FA40788CBE0}"/>
                </a:ext>
              </a:extLst>
            </p:cNvPr>
            <p:cNvSpPr/>
            <p:nvPr/>
          </p:nvSpPr>
          <p:spPr>
            <a:xfrm>
              <a:off x="5500686" y="2032976"/>
              <a:ext cx="1268117" cy="584775"/>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7E3BC70-B940-4667-A2C4-41A16C9EACC4}"/>
              </a:ext>
            </a:extLst>
          </p:cNvPr>
          <p:cNvSpPr txBox="1"/>
          <p:nvPr/>
        </p:nvSpPr>
        <p:spPr>
          <a:xfrm>
            <a:off x="660399" y="5330640"/>
            <a:ext cx="10858500" cy="1214307"/>
          </a:xfrm>
          <a:prstGeom prst="rect">
            <a:avLst/>
          </a:prstGeom>
          <a:noFill/>
        </p:spPr>
        <p:txBody>
          <a:bodyPr wrap="square">
            <a:spAutoFit/>
          </a:bodyPr>
          <a:lstStyle/>
          <a:p>
            <a:pPr>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effectLst/>
                <a:latin typeface="Times New Roman" panose="02020603050405020304" pitchFamily="18" charset="0"/>
                <a:ea typeface="Calibri" panose="020F0502020204030204" pitchFamily="34" charset="0"/>
              </a:rPr>
              <a:t>4. </a:t>
            </a:r>
            <a:r>
              <a:rPr lang="en-US" sz="3200" b="1" dirty="0" err="1">
                <a:effectLst/>
                <a:latin typeface="Times New Roman" panose="02020603050405020304" pitchFamily="18" charset="0"/>
                <a:ea typeface="Calibri" panose="020F0502020204030204" pitchFamily="34" charset="0"/>
              </a:rPr>
              <a:t>Đọc</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và</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sửa</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chữa</a:t>
            </a:r>
            <a:endParaRPr lang="en-US" sz="3200" dirty="0"/>
          </a:p>
        </p:txBody>
      </p:sp>
    </p:spTree>
    <p:extLst>
      <p:ext uri="{BB962C8B-B14F-4D97-AF65-F5344CB8AC3E}">
        <p14:creationId xmlns:p14="http://schemas.microsoft.com/office/powerpoint/2010/main" val="11749821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barn(inVertical)">
                                      <p:cBhvr>
                                        <p:cTn id="2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18CCCC-D895-42BA-89D9-3FA6505E9A7A}"/>
              </a:ext>
            </a:extLst>
          </p:cNvPr>
          <p:cNvSpPr txBox="1"/>
          <p:nvPr/>
        </p:nvSpPr>
        <p:spPr>
          <a:xfrm>
            <a:off x="660400" y="401464"/>
            <a:ext cx="10858500" cy="593304"/>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Shape 5">
            <a:extLst>
              <a:ext uri="{FF2B5EF4-FFF2-40B4-BE49-F238E27FC236}">
                <a16:creationId xmlns:a16="http://schemas.microsoft.com/office/drawing/2014/main" id="{1A7F8C12-01F1-4911-B502-FEF8C9AA267B}"/>
              </a:ext>
            </a:extLst>
          </p:cNvPr>
          <p:cNvSpPr/>
          <p:nvPr/>
        </p:nvSpPr>
        <p:spPr>
          <a:xfrm>
            <a:off x="1877609" y="1126729"/>
            <a:ext cx="8424081" cy="715338"/>
          </a:xfrm>
          <a:custGeom>
            <a:avLst/>
            <a:gdLst>
              <a:gd name="connsiteX0" fmla="*/ 0 w 3008334"/>
              <a:gd name="connsiteY0" fmla="*/ 77391 h 773906"/>
              <a:gd name="connsiteX1" fmla="*/ 77391 w 3008334"/>
              <a:gd name="connsiteY1" fmla="*/ 0 h 773906"/>
              <a:gd name="connsiteX2" fmla="*/ 2930943 w 3008334"/>
              <a:gd name="connsiteY2" fmla="*/ 0 h 773906"/>
              <a:gd name="connsiteX3" fmla="*/ 3008334 w 3008334"/>
              <a:gd name="connsiteY3" fmla="*/ 77391 h 773906"/>
              <a:gd name="connsiteX4" fmla="*/ 3008334 w 3008334"/>
              <a:gd name="connsiteY4" fmla="*/ 696515 h 773906"/>
              <a:gd name="connsiteX5" fmla="*/ 2930943 w 3008334"/>
              <a:gd name="connsiteY5" fmla="*/ 773906 h 773906"/>
              <a:gd name="connsiteX6" fmla="*/ 77391 w 3008334"/>
              <a:gd name="connsiteY6" fmla="*/ 773906 h 773906"/>
              <a:gd name="connsiteX7" fmla="*/ 0 w 3008334"/>
              <a:gd name="connsiteY7" fmla="*/ 696515 h 773906"/>
              <a:gd name="connsiteX8" fmla="*/ 0 w 3008334"/>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334" h="773906">
                <a:moveTo>
                  <a:pt x="0" y="77391"/>
                </a:moveTo>
                <a:cubicBezTo>
                  <a:pt x="0" y="34649"/>
                  <a:pt x="34649" y="0"/>
                  <a:pt x="77391" y="0"/>
                </a:cubicBezTo>
                <a:lnTo>
                  <a:pt x="2930943" y="0"/>
                </a:lnTo>
                <a:cubicBezTo>
                  <a:pt x="2973685" y="0"/>
                  <a:pt x="3008334" y="34649"/>
                  <a:pt x="3008334" y="77391"/>
                </a:cubicBezTo>
                <a:lnTo>
                  <a:pt x="3008334" y="696515"/>
                </a:lnTo>
                <a:cubicBezTo>
                  <a:pt x="3008334" y="739257"/>
                  <a:pt x="2973685" y="773906"/>
                  <a:pt x="2930943" y="773906"/>
                </a:cubicBezTo>
                <a:lnTo>
                  <a:pt x="77391" y="773906"/>
                </a:lnTo>
                <a:cubicBezTo>
                  <a:pt x="34649" y="773906"/>
                  <a:pt x="0" y="739257"/>
                  <a:pt x="0" y="696515"/>
                </a:cubicBezTo>
                <a:lnTo>
                  <a:pt x="0" y="77391"/>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9817" tIns="79817" rIns="79817" bIns="79817" numCol="1" spcCol="1270" anchor="ctr" anchorCtr="0">
            <a:noAutofit/>
          </a:bodyPr>
          <a:lstStyle/>
          <a:p>
            <a:pPr marL="0" lvl="0" indent="0" algn="ctr" defTabSz="666750">
              <a:lnSpc>
                <a:spcPct val="90000"/>
              </a:lnSpc>
              <a:spcBef>
                <a:spcPct val="0"/>
              </a:spcBef>
              <a:spcAft>
                <a:spcPct val="35000"/>
              </a:spcAft>
              <a:buNone/>
            </a:pPr>
            <a:r>
              <a:rPr lang="vi-VN" sz="2800" kern="1200" dirty="0">
                <a:latin typeface="+mj-lt"/>
              </a:rPr>
              <a:t>Lựa chọn nhân vật sẽ phân tích trong tác phẩm vặn học</a:t>
            </a:r>
            <a:r>
              <a:rPr lang="en-US" sz="2800" kern="1200" dirty="0">
                <a:latin typeface="+mj-lt"/>
              </a:rPr>
              <a:t>. </a:t>
            </a:r>
          </a:p>
        </p:txBody>
      </p:sp>
      <p:sp>
        <p:nvSpPr>
          <p:cNvPr id="7" name="Freeform: Shape 6">
            <a:extLst>
              <a:ext uri="{FF2B5EF4-FFF2-40B4-BE49-F238E27FC236}">
                <a16:creationId xmlns:a16="http://schemas.microsoft.com/office/drawing/2014/main" id="{07EC9293-6405-428E-8AA4-A80C31A384F3}"/>
              </a:ext>
            </a:extLst>
          </p:cNvPr>
          <p:cNvSpPr/>
          <p:nvPr/>
        </p:nvSpPr>
        <p:spPr>
          <a:xfrm>
            <a:off x="5602045" y="1886776"/>
            <a:ext cx="975209" cy="268252"/>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652" tIns="0" rIns="69651" bIns="87065" numCol="1" spcCol="1270" anchor="ctr" anchorCtr="0">
            <a:noAutofit/>
          </a:bodyPr>
          <a:lstStyle/>
          <a:p>
            <a:pPr marL="0" lvl="0" indent="0" algn="ctr" defTabSz="533400">
              <a:lnSpc>
                <a:spcPct val="90000"/>
              </a:lnSpc>
              <a:spcBef>
                <a:spcPct val="0"/>
              </a:spcBef>
              <a:spcAft>
                <a:spcPct val="35000"/>
              </a:spcAft>
              <a:buNone/>
            </a:pPr>
            <a:endParaRPr lang="en-US" sz="2800" kern="1200" dirty="0"/>
          </a:p>
        </p:txBody>
      </p:sp>
      <p:sp>
        <p:nvSpPr>
          <p:cNvPr id="8" name="Freeform: Shape 7">
            <a:extLst>
              <a:ext uri="{FF2B5EF4-FFF2-40B4-BE49-F238E27FC236}">
                <a16:creationId xmlns:a16="http://schemas.microsoft.com/office/drawing/2014/main" id="{7ECDEF73-781A-476A-B469-D5C77A4AB0D0}"/>
              </a:ext>
            </a:extLst>
          </p:cNvPr>
          <p:cNvSpPr/>
          <p:nvPr/>
        </p:nvSpPr>
        <p:spPr>
          <a:xfrm>
            <a:off x="1877609" y="2199737"/>
            <a:ext cx="8424081" cy="715338"/>
          </a:xfrm>
          <a:custGeom>
            <a:avLst/>
            <a:gdLst>
              <a:gd name="connsiteX0" fmla="*/ 0 w 3008334"/>
              <a:gd name="connsiteY0" fmla="*/ 77391 h 773906"/>
              <a:gd name="connsiteX1" fmla="*/ 77391 w 3008334"/>
              <a:gd name="connsiteY1" fmla="*/ 0 h 773906"/>
              <a:gd name="connsiteX2" fmla="*/ 2930943 w 3008334"/>
              <a:gd name="connsiteY2" fmla="*/ 0 h 773906"/>
              <a:gd name="connsiteX3" fmla="*/ 3008334 w 3008334"/>
              <a:gd name="connsiteY3" fmla="*/ 77391 h 773906"/>
              <a:gd name="connsiteX4" fmla="*/ 3008334 w 3008334"/>
              <a:gd name="connsiteY4" fmla="*/ 696515 h 773906"/>
              <a:gd name="connsiteX5" fmla="*/ 2930943 w 3008334"/>
              <a:gd name="connsiteY5" fmla="*/ 773906 h 773906"/>
              <a:gd name="connsiteX6" fmla="*/ 77391 w 3008334"/>
              <a:gd name="connsiteY6" fmla="*/ 773906 h 773906"/>
              <a:gd name="connsiteX7" fmla="*/ 0 w 3008334"/>
              <a:gd name="connsiteY7" fmla="*/ 696515 h 773906"/>
              <a:gd name="connsiteX8" fmla="*/ 0 w 3008334"/>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334" h="773906">
                <a:moveTo>
                  <a:pt x="0" y="77391"/>
                </a:moveTo>
                <a:cubicBezTo>
                  <a:pt x="0" y="34649"/>
                  <a:pt x="34649" y="0"/>
                  <a:pt x="77391" y="0"/>
                </a:cubicBezTo>
                <a:lnTo>
                  <a:pt x="2930943" y="0"/>
                </a:lnTo>
                <a:cubicBezTo>
                  <a:pt x="2973685" y="0"/>
                  <a:pt x="3008334" y="34649"/>
                  <a:pt x="3008334" y="77391"/>
                </a:cubicBezTo>
                <a:lnTo>
                  <a:pt x="3008334" y="696515"/>
                </a:lnTo>
                <a:cubicBezTo>
                  <a:pt x="3008334" y="739257"/>
                  <a:pt x="2973685" y="773906"/>
                  <a:pt x="2930943" y="773906"/>
                </a:cubicBezTo>
                <a:lnTo>
                  <a:pt x="77391" y="773906"/>
                </a:lnTo>
                <a:cubicBezTo>
                  <a:pt x="34649" y="773906"/>
                  <a:pt x="0" y="739257"/>
                  <a:pt x="0" y="696515"/>
                </a:cubicBezTo>
                <a:lnTo>
                  <a:pt x="0" y="77391"/>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79817" tIns="79817" rIns="79817" bIns="79817" numCol="1" spcCol="1270" anchor="ctr" anchorCtr="0">
            <a:noAutofit/>
          </a:bodyPr>
          <a:lstStyle/>
          <a:p>
            <a:pPr marL="0" lvl="0" indent="0" algn="ctr" defTabSz="666750">
              <a:lnSpc>
                <a:spcPct val="90000"/>
              </a:lnSpc>
              <a:spcBef>
                <a:spcPct val="0"/>
              </a:spcBef>
              <a:spcAft>
                <a:spcPct val="35000"/>
              </a:spcAft>
              <a:buNone/>
            </a:pPr>
            <a:r>
              <a:rPr lang="en-US" sz="2800" kern="1200" dirty="0">
                <a:latin typeface="+mj-lt"/>
              </a:rPr>
              <a:t>Đ</a:t>
            </a:r>
            <a:r>
              <a:rPr lang="vi-VN" sz="2800" kern="1200" dirty="0">
                <a:latin typeface="+mj-lt"/>
              </a:rPr>
              <a:t>ọc kĩ tác phẩm viết về nhân vật đó.</a:t>
            </a:r>
            <a:endParaRPr lang="en-US" sz="2800" kern="1200" dirty="0">
              <a:latin typeface="+mj-lt"/>
            </a:endParaRPr>
          </a:p>
        </p:txBody>
      </p:sp>
      <p:sp>
        <p:nvSpPr>
          <p:cNvPr id="9" name="Freeform: Shape 8">
            <a:extLst>
              <a:ext uri="{FF2B5EF4-FFF2-40B4-BE49-F238E27FC236}">
                <a16:creationId xmlns:a16="http://schemas.microsoft.com/office/drawing/2014/main" id="{A043E151-8BDE-4A98-AF99-3C91E17E1F34}"/>
              </a:ext>
            </a:extLst>
          </p:cNvPr>
          <p:cNvSpPr/>
          <p:nvPr/>
        </p:nvSpPr>
        <p:spPr>
          <a:xfrm>
            <a:off x="5602045" y="2979736"/>
            <a:ext cx="975209" cy="268252"/>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69652" tIns="0" rIns="69651" bIns="87065" numCol="1" spcCol="1270" anchor="ctr" anchorCtr="0">
            <a:noAutofit/>
          </a:bodyPr>
          <a:lstStyle/>
          <a:p>
            <a:pPr marL="0" lvl="0" indent="0" algn="ctr" defTabSz="533400">
              <a:lnSpc>
                <a:spcPct val="90000"/>
              </a:lnSpc>
              <a:spcBef>
                <a:spcPct val="0"/>
              </a:spcBef>
              <a:spcAft>
                <a:spcPct val="35000"/>
              </a:spcAft>
              <a:buNone/>
            </a:pPr>
            <a:endParaRPr lang="en-US" sz="2800" kern="1200"/>
          </a:p>
        </p:txBody>
      </p:sp>
      <p:sp>
        <p:nvSpPr>
          <p:cNvPr id="10" name="Freeform: Shape 9">
            <a:extLst>
              <a:ext uri="{FF2B5EF4-FFF2-40B4-BE49-F238E27FC236}">
                <a16:creationId xmlns:a16="http://schemas.microsoft.com/office/drawing/2014/main" id="{D2CD73C8-66C9-43A5-AD88-837AD497ED1D}"/>
              </a:ext>
            </a:extLst>
          </p:cNvPr>
          <p:cNvSpPr/>
          <p:nvPr/>
        </p:nvSpPr>
        <p:spPr>
          <a:xfrm>
            <a:off x="1877609" y="3272745"/>
            <a:ext cx="8424081" cy="715338"/>
          </a:xfrm>
          <a:custGeom>
            <a:avLst/>
            <a:gdLst>
              <a:gd name="connsiteX0" fmla="*/ 0 w 3008334"/>
              <a:gd name="connsiteY0" fmla="*/ 77391 h 773906"/>
              <a:gd name="connsiteX1" fmla="*/ 77391 w 3008334"/>
              <a:gd name="connsiteY1" fmla="*/ 0 h 773906"/>
              <a:gd name="connsiteX2" fmla="*/ 2930943 w 3008334"/>
              <a:gd name="connsiteY2" fmla="*/ 0 h 773906"/>
              <a:gd name="connsiteX3" fmla="*/ 3008334 w 3008334"/>
              <a:gd name="connsiteY3" fmla="*/ 77391 h 773906"/>
              <a:gd name="connsiteX4" fmla="*/ 3008334 w 3008334"/>
              <a:gd name="connsiteY4" fmla="*/ 696515 h 773906"/>
              <a:gd name="connsiteX5" fmla="*/ 2930943 w 3008334"/>
              <a:gd name="connsiteY5" fmla="*/ 773906 h 773906"/>
              <a:gd name="connsiteX6" fmla="*/ 77391 w 3008334"/>
              <a:gd name="connsiteY6" fmla="*/ 773906 h 773906"/>
              <a:gd name="connsiteX7" fmla="*/ 0 w 3008334"/>
              <a:gd name="connsiteY7" fmla="*/ 696515 h 773906"/>
              <a:gd name="connsiteX8" fmla="*/ 0 w 3008334"/>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334" h="773906">
                <a:moveTo>
                  <a:pt x="0" y="77391"/>
                </a:moveTo>
                <a:cubicBezTo>
                  <a:pt x="0" y="34649"/>
                  <a:pt x="34649" y="0"/>
                  <a:pt x="77391" y="0"/>
                </a:cubicBezTo>
                <a:lnTo>
                  <a:pt x="2930943" y="0"/>
                </a:lnTo>
                <a:cubicBezTo>
                  <a:pt x="2973685" y="0"/>
                  <a:pt x="3008334" y="34649"/>
                  <a:pt x="3008334" y="77391"/>
                </a:cubicBezTo>
                <a:lnTo>
                  <a:pt x="3008334" y="696515"/>
                </a:lnTo>
                <a:cubicBezTo>
                  <a:pt x="3008334" y="739257"/>
                  <a:pt x="2973685" y="773906"/>
                  <a:pt x="2930943" y="773906"/>
                </a:cubicBezTo>
                <a:lnTo>
                  <a:pt x="77391" y="773906"/>
                </a:lnTo>
                <a:cubicBezTo>
                  <a:pt x="34649" y="773906"/>
                  <a:pt x="0" y="739257"/>
                  <a:pt x="0" y="696515"/>
                </a:cubicBezTo>
                <a:lnTo>
                  <a:pt x="0" y="77391"/>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79817" tIns="79817" rIns="79817" bIns="79817" numCol="1" spcCol="1270" anchor="ctr" anchorCtr="0">
            <a:noAutofit/>
          </a:bodyPr>
          <a:lstStyle/>
          <a:p>
            <a:pPr marL="0" lvl="0" indent="0" algn="ctr" defTabSz="666750">
              <a:lnSpc>
                <a:spcPct val="90000"/>
              </a:lnSpc>
              <a:spcBef>
                <a:spcPct val="0"/>
              </a:spcBef>
              <a:spcAft>
                <a:spcPct val="35000"/>
              </a:spcAft>
              <a:buNone/>
            </a:pPr>
            <a:r>
              <a:rPr lang="vi-VN" sz="2800" kern="1200" dirty="0">
                <a:latin typeface="+mj-lt"/>
              </a:rPr>
              <a:t>Ghi chép những</a:t>
            </a:r>
            <a:r>
              <a:rPr lang="en-US" sz="2800" kern="1200" dirty="0">
                <a:latin typeface="+mj-lt"/>
              </a:rPr>
              <a:t> chi </a:t>
            </a:r>
            <a:r>
              <a:rPr lang="en-US" sz="2800" kern="1200" dirty="0" err="1">
                <a:latin typeface="+mj-lt"/>
              </a:rPr>
              <a:t>tiết</a:t>
            </a:r>
            <a:r>
              <a:rPr lang="en-US" sz="2800" kern="1200" dirty="0">
                <a:latin typeface="+mj-lt"/>
              </a:rPr>
              <a:t> </a:t>
            </a:r>
            <a:r>
              <a:rPr lang="en-US" sz="2800" kern="1200" dirty="0" err="1">
                <a:latin typeface="+mj-lt"/>
              </a:rPr>
              <a:t>về</a:t>
            </a:r>
            <a:r>
              <a:rPr lang="en-US" sz="2800" kern="1200" dirty="0">
                <a:latin typeface="+mj-lt"/>
              </a:rPr>
              <a:t> </a:t>
            </a:r>
            <a:r>
              <a:rPr lang="en-US" sz="2800" kern="1200" dirty="0" err="1">
                <a:latin typeface="+mj-lt"/>
              </a:rPr>
              <a:t>nhân</a:t>
            </a:r>
            <a:r>
              <a:rPr lang="en-US" sz="2800" kern="1200" dirty="0">
                <a:latin typeface="+mj-lt"/>
              </a:rPr>
              <a:t> </a:t>
            </a:r>
            <a:r>
              <a:rPr lang="en-US" sz="2800" kern="1200" dirty="0" err="1">
                <a:latin typeface="+mj-lt"/>
              </a:rPr>
              <a:t>vật</a:t>
            </a:r>
            <a:r>
              <a:rPr lang="en-US" sz="2800" kern="1200" dirty="0">
                <a:latin typeface="+mj-lt"/>
              </a:rPr>
              <a:t> </a:t>
            </a:r>
          </a:p>
        </p:txBody>
      </p:sp>
      <p:sp>
        <p:nvSpPr>
          <p:cNvPr id="11" name="Freeform: Shape 10">
            <a:extLst>
              <a:ext uri="{FF2B5EF4-FFF2-40B4-BE49-F238E27FC236}">
                <a16:creationId xmlns:a16="http://schemas.microsoft.com/office/drawing/2014/main" id="{A4E9D6C1-CD85-4334-8F38-83E0ECA73450}"/>
              </a:ext>
            </a:extLst>
          </p:cNvPr>
          <p:cNvSpPr/>
          <p:nvPr/>
        </p:nvSpPr>
        <p:spPr>
          <a:xfrm>
            <a:off x="5602044" y="4032791"/>
            <a:ext cx="975209" cy="268252"/>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69652" tIns="0" rIns="69651" bIns="87065" numCol="1" spcCol="1270" anchor="ctr" anchorCtr="0">
            <a:noAutofit/>
          </a:bodyPr>
          <a:lstStyle/>
          <a:p>
            <a:pPr marL="0" lvl="0" indent="0" algn="ctr" defTabSz="533400">
              <a:lnSpc>
                <a:spcPct val="90000"/>
              </a:lnSpc>
              <a:spcBef>
                <a:spcPct val="0"/>
              </a:spcBef>
              <a:spcAft>
                <a:spcPct val="35000"/>
              </a:spcAft>
              <a:buNone/>
            </a:pPr>
            <a:endParaRPr lang="en-US" sz="2800" kern="1200"/>
          </a:p>
        </p:txBody>
      </p:sp>
      <p:sp>
        <p:nvSpPr>
          <p:cNvPr id="12" name="Freeform: Shape 11">
            <a:extLst>
              <a:ext uri="{FF2B5EF4-FFF2-40B4-BE49-F238E27FC236}">
                <a16:creationId xmlns:a16="http://schemas.microsoft.com/office/drawing/2014/main" id="{8E003D31-723D-4AFD-9800-057FDF0FE2E9}"/>
              </a:ext>
            </a:extLst>
          </p:cNvPr>
          <p:cNvSpPr/>
          <p:nvPr/>
        </p:nvSpPr>
        <p:spPr>
          <a:xfrm>
            <a:off x="1877609" y="4345753"/>
            <a:ext cx="8424081" cy="901082"/>
          </a:xfrm>
          <a:custGeom>
            <a:avLst/>
            <a:gdLst>
              <a:gd name="connsiteX0" fmla="*/ 0 w 3008334"/>
              <a:gd name="connsiteY0" fmla="*/ 77391 h 773906"/>
              <a:gd name="connsiteX1" fmla="*/ 77391 w 3008334"/>
              <a:gd name="connsiteY1" fmla="*/ 0 h 773906"/>
              <a:gd name="connsiteX2" fmla="*/ 2930943 w 3008334"/>
              <a:gd name="connsiteY2" fmla="*/ 0 h 773906"/>
              <a:gd name="connsiteX3" fmla="*/ 3008334 w 3008334"/>
              <a:gd name="connsiteY3" fmla="*/ 77391 h 773906"/>
              <a:gd name="connsiteX4" fmla="*/ 3008334 w 3008334"/>
              <a:gd name="connsiteY4" fmla="*/ 696515 h 773906"/>
              <a:gd name="connsiteX5" fmla="*/ 2930943 w 3008334"/>
              <a:gd name="connsiteY5" fmla="*/ 773906 h 773906"/>
              <a:gd name="connsiteX6" fmla="*/ 77391 w 3008334"/>
              <a:gd name="connsiteY6" fmla="*/ 773906 h 773906"/>
              <a:gd name="connsiteX7" fmla="*/ 0 w 3008334"/>
              <a:gd name="connsiteY7" fmla="*/ 696515 h 773906"/>
              <a:gd name="connsiteX8" fmla="*/ 0 w 3008334"/>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334" h="773906">
                <a:moveTo>
                  <a:pt x="0" y="77391"/>
                </a:moveTo>
                <a:cubicBezTo>
                  <a:pt x="0" y="34649"/>
                  <a:pt x="34649" y="0"/>
                  <a:pt x="77391" y="0"/>
                </a:cubicBezTo>
                <a:lnTo>
                  <a:pt x="2930943" y="0"/>
                </a:lnTo>
                <a:cubicBezTo>
                  <a:pt x="2973685" y="0"/>
                  <a:pt x="3008334" y="34649"/>
                  <a:pt x="3008334" y="77391"/>
                </a:cubicBezTo>
                <a:lnTo>
                  <a:pt x="3008334" y="696515"/>
                </a:lnTo>
                <a:cubicBezTo>
                  <a:pt x="3008334" y="739257"/>
                  <a:pt x="2973685" y="773906"/>
                  <a:pt x="2930943" y="773906"/>
                </a:cubicBezTo>
                <a:lnTo>
                  <a:pt x="77391" y="773906"/>
                </a:lnTo>
                <a:cubicBezTo>
                  <a:pt x="34649" y="773906"/>
                  <a:pt x="0" y="739257"/>
                  <a:pt x="0" y="696515"/>
                </a:cubicBezTo>
                <a:lnTo>
                  <a:pt x="0" y="77391"/>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79817" tIns="79817" rIns="79817" bIns="79817" numCol="1" spcCol="1270" anchor="ctr" anchorCtr="0">
            <a:noAutofit/>
          </a:bodyPr>
          <a:lstStyle/>
          <a:p>
            <a:pPr marL="0" lvl="0" indent="0" algn="ctr" defTabSz="6667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xét</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đánh giá, </a:t>
            </a:r>
            <a:r>
              <a:rPr lang="en-US" sz="2800" kern="1200" dirty="0">
                <a:latin typeface="Times New Roman" panose="02020603050405020304" pitchFamily="18" charset="0"/>
                <a:cs typeface="Times New Roman" panose="02020603050405020304" pitchFamily="18" charset="0"/>
              </a:rPr>
              <a:t>``</a:t>
            </a:r>
            <a:r>
              <a:rPr lang="vi-VN" sz="2800" kern="1200" dirty="0">
                <a:latin typeface="Times New Roman" panose="02020603050405020304" pitchFamily="18" charset="0"/>
                <a:cs typeface="Times New Roman" panose="02020603050405020304" pitchFamily="18" charset="0"/>
              </a:rPr>
              <a:t>suy nghĩ về nhân vật dựa trên những đặc điểm đó.</a:t>
            </a:r>
            <a:endParaRPr lang="en-US" sz="2800"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47EC2D97-3055-45C5-A059-6480ED88FC49}"/>
              </a:ext>
            </a:extLst>
          </p:cNvPr>
          <p:cNvSpPr/>
          <p:nvPr/>
        </p:nvSpPr>
        <p:spPr>
          <a:xfrm>
            <a:off x="5602045" y="5291544"/>
            <a:ext cx="975209" cy="268252"/>
          </a:xfrm>
          <a:custGeom>
            <a:avLst/>
            <a:gdLst>
              <a:gd name="connsiteX0" fmla="*/ 0 w 290214"/>
              <a:gd name="connsiteY0" fmla="*/ 69651 h 348257"/>
              <a:gd name="connsiteX1" fmla="*/ 145107 w 290214"/>
              <a:gd name="connsiteY1" fmla="*/ 69651 h 348257"/>
              <a:gd name="connsiteX2" fmla="*/ 145107 w 290214"/>
              <a:gd name="connsiteY2" fmla="*/ 0 h 348257"/>
              <a:gd name="connsiteX3" fmla="*/ 290214 w 290214"/>
              <a:gd name="connsiteY3" fmla="*/ 174129 h 348257"/>
              <a:gd name="connsiteX4" fmla="*/ 145107 w 290214"/>
              <a:gd name="connsiteY4" fmla="*/ 348257 h 348257"/>
              <a:gd name="connsiteX5" fmla="*/ 145107 w 290214"/>
              <a:gd name="connsiteY5" fmla="*/ 278606 h 348257"/>
              <a:gd name="connsiteX6" fmla="*/ 0 w 290214"/>
              <a:gd name="connsiteY6" fmla="*/ 278606 h 348257"/>
              <a:gd name="connsiteX7" fmla="*/ 0 w 290214"/>
              <a:gd name="connsiteY7" fmla="*/ 69651 h 3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14" h="348257">
                <a:moveTo>
                  <a:pt x="232171" y="1"/>
                </a:moveTo>
                <a:lnTo>
                  <a:pt x="232171" y="174129"/>
                </a:lnTo>
                <a:lnTo>
                  <a:pt x="290214" y="174129"/>
                </a:lnTo>
                <a:lnTo>
                  <a:pt x="145107" y="348256"/>
                </a:lnTo>
                <a:lnTo>
                  <a:pt x="0" y="174129"/>
                </a:lnTo>
                <a:lnTo>
                  <a:pt x="58043" y="174129"/>
                </a:lnTo>
                <a:lnTo>
                  <a:pt x="58043" y="1"/>
                </a:lnTo>
                <a:lnTo>
                  <a:pt x="232171" y="1"/>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69652" tIns="0" rIns="69651" bIns="87065" numCol="1" spcCol="1270" anchor="ctr" anchorCtr="0">
            <a:noAutofit/>
          </a:bodyPr>
          <a:lstStyle/>
          <a:p>
            <a:pPr marL="0" lvl="0" indent="0" algn="ctr" defTabSz="533400">
              <a:lnSpc>
                <a:spcPct val="90000"/>
              </a:lnSpc>
              <a:spcBef>
                <a:spcPct val="0"/>
              </a:spcBef>
              <a:spcAft>
                <a:spcPct val="35000"/>
              </a:spcAft>
              <a:buNone/>
            </a:pPr>
            <a:endParaRPr lang="en-US" sz="2800" kern="1200"/>
          </a:p>
        </p:txBody>
      </p:sp>
      <p:sp>
        <p:nvSpPr>
          <p:cNvPr id="14" name="Freeform: Shape 13">
            <a:extLst>
              <a:ext uri="{FF2B5EF4-FFF2-40B4-BE49-F238E27FC236}">
                <a16:creationId xmlns:a16="http://schemas.microsoft.com/office/drawing/2014/main" id="{C1EAFD2E-0C8A-478C-8D96-54CD16E8194D}"/>
              </a:ext>
            </a:extLst>
          </p:cNvPr>
          <p:cNvSpPr/>
          <p:nvPr/>
        </p:nvSpPr>
        <p:spPr>
          <a:xfrm>
            <a:off x="1877609" y="5604506"/>
            <a:ext cx="8424081" cy="852030"/>
          </a:xfrm>
          <a:custGeom>
            <a:avLst/>
            <a:gdLst>
              <a:gd name="connsiteX0" fmla="*/ 0 w 3008334"/>
              <a:gd name="connsiteY0" fmla="*/ 77391 h 773906"/>
              <a:gd name="connsiteX1" fmla="*/ 77391 w 3008334"/>
              <a:gd name="connsiteY1" fmla="*/ 0 h 773906"/>
              <a:gd name="connsiteX2" fmla="*/ 2930943 w 3008334"/>
              <a:gd name="connsiteY2" fmla="*/ 0 h 773906"/>
              <a:gd name="connsiteX3" fmla="*/ 3008334 w 3008334"/>
              <a:gd name="connsiteY3" fmla="*/ 77391 h 773906"/>
              <a:gd name="connsiteX4" fmla="*/ 3008334 w 3008334"/>
              <a:gd name="connsiteY4" fmla="*/ 696515 h 773906"/>
              <a:gd name="connsiteX5" fmla="*/ 2930943 w 3008334"/>
              <a:gd name="connsiteY5" fmla="*/ 773906 h 773906"/>
              <a:gd name="connsiteX6" fmla="*/ 77391 w 3008334"/>
              <a:gd name="connsiteY6" fmla="*/ 773906 h 773906"/>
              <a:gd name="connsiteX7" fmla="*/ 0 w 3008334"/>
              <a:gd name="connsiteY7" fmla="*/ 696515 h 773906"/>
              <a:gd name="connsiteX8" fmla="*/ 0 w 3008334"/>
              <a:gd name="connsiteY8" fmla="*/ 77391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8334" h="773906">
                <a:moveTo>
                  <a:pt x="0" y="77391"/>
                </a:moveTo>
                <a:cubicBezTo>
                  <a:pt x="0" y="34649"/>
                  <a:pt x="34649" y="0"/>
                  <a:pt x="77391" y="0"/>
                </a:cubicBezTo>
                <a:lnTo>
                  <a:pt x="2930943" y="0"/>
                </a:lnTo>
                <a:cubicBezTo>
                  <a:pt x="2973685" y="0"/>
                  <a:pt x="3008334" y="34649"/>
                  <a:pt x="3008334" y="77391"/>
                </a:cubicBezTo>
                <a:lnTo>
                  <a:pt x="3008334" y="696515"/>
                </a:lnTo>
                <a:cubicBezTo>
                  <a:pt x="3008334" y="739257"/>
                  <a:pt x="2973685" y="773906"/>
                  <a:pt x="2930943" y="773906"/>
                </a:cubicBezTo>
                <a:lnTo>
                  <a:pt x="77391" y="773906"/>
                </a:lnTo>
                <a:cubicBezTo>
                  <a:pt x="34649" y="773906"/>
                  <a:pt x="0" y="739257"/>
                  <a:pt x="0" y="696515"/>
                </a:cubicBezTo>
                <a:lnTo>
                  <a:pt x="0" y="77391"/>
                </a:ln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9817" tIns="79817" rIns="79817" bIns="79817" numCol="1" spcCol="1270" anchor="ctr" anchorCtr="0">
            <a:noAutofit/>
          </a:bodyPr>
          <a:lstStyle/>
          <a:p>
            <a:pPr marL="0" lvl="0" indent="0" algn="ctr" defTabSz="6667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Lập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dàn</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dàn</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lập</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4031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white and yellow flowers&#10;&#10;Description automatically generated with medium confidence">
            <a:extLst>
              <a:ext uri="{FF2B5EF4-FFF2-40B4-BE49-F238E27FC236}">
                <a16:creationId xmlns:a16="http://schemas.microsoft.com/office/drawing/2014/main" id="{249DF751-DB8D-4E7D-B4D5-066C97BC0F27}"/>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48E85C-D7F5-488A-B684-711DE12C2E8C}"/>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457200" algn="ctr">
              <a:lnSpc>
                <a:spcPct val="90000"/>
              </a:lnSpc>
              <a:spcBef>
                <a:spcPct val="0"/>
              </a:spcBef>
              <a:spcAft>
                <a:spcPts val="800"/>
              </a:spcAft>
            </a:pPr>
            <a:r>
              <a:rPr lang="en-US" sz="6600" b="1"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II. THỰC HÀNH </a:t>
            </a:r>
          </a:p>
        </p:txBody>
      </p:sp>
      <p:sp>
        <p:nvSpPr>
          <p:cNvPr id="5" name="Oval 4">
            <a:extLst>
              <a:ext uri="{FF2B5EF4-FFF2-40B4-BE49-F238E27FC236}">
                <a16:creationId xmlns:a16="http://schemas.microsoft.com/office/drawing/2014/main" id="{00C90C1B-3358-439E-BB9D-93AE6FD07A26}"/>
              </a:ext>
            </a:extLst>
          </p:cNvPr>
          <p:cNvSpPr/>
          <p:nvPr/>
        </p:nvSpPr>
        <p:spPr>
          <a:xfrm>
            <a:off x="1580955" y="3900328"/>
            <a:ext cx="9017391" cy="2335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 bài</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Viết bài phân tích nhân vật Võ Tòng trong đoạn trích</a:t>
            </a:r>
            <a:r>
              <a:rPr lang="vi-VN"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“Người đàn ông cô độc giữa rừng”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(Trích tiểu thuyết </a:t>
            </a:r>
            <a:r>
              <a:rPr lang="vi-VN"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“Đất rừng Phương Nam” của Đoàn </a:t>
            </a:r>
            <a:r>
              <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lang="vi-VN"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iỏi).</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8875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57CA45-87FF-4DD4-8E5E-77498E24996C}"/>
              </a:ext>
            </a:extLst>
          </p:cNvPr>
          <p:cNvSpPr txBox="1"/>
          <p:nvPr/>
        </p:nvSpPr>
        <p:spPr>
          <a:xfrm>
            <a:off x="660400" y="358602"/>
            <a:ext cx="10858500" cy="53059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4FB4CCA-EA96-40A1-80C3-E0C87B193383}"/>
              </a:ext>
            </a:extLst>
          </p:cNvPr>
          <p:cNvSpPr txBox="1"/>
          <p:nvPr/>
        </p:nvSpPr>
        <p:spPr>
          <a:xfrm>
            <a:off x="660400" y="889196"/>
            <a:ext cx="10858500" cy="1392369"/>
          </a:xfrm>
          <a:prstGeom prst="rect">
            <a:avLst/>
          </a:prstGeom>
          <a:noFill/>
        </p:spPr>
        <p:txBody>
          <a:bodyPr wrap="square">
            <a:spAutoFit/>
          </a:bodyPr>
          <a:lstStyle/>
          <a:p>
            <a:pPr algn="just"/>
            <a:r>
              <a:rPr lang="vi-VN"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lại văn bản “Người đàn ông cô độc giữa rừng”, dựa vào gợi ý SGK, tr.95 hoàn thiện nội dung phiếu học tập sau.</a:t>
            </a:r>
            <a:endParaRPr lang="en-US" sz="2800" dirty="0">
              <a:effectLst/>
              <a:latin typeface="Times New Roman" panose="02020603050405020304" pitchFamily="18" charset="0"/>
              <a:ea typeface="Calibri" panose="020F0502020204030204" pitchFamily="34" charset="0"/>
            </a:endParaRPr>
          </a:p>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23E1332-E8FA-4141-AA05-A15A0428C53E}"/>
              </a:ext>
            </a:extLst>
          </p:cNvPr>
          <p:cNvGraphicFramePr>
            <a:graphicFrameLocks noGrp="1"/>
          </p:cNvGraphicFramePr>
          <p:nvPr>
            <p:extLst>
              <p:ext uri="{D42A27DB-BD31-4B8C-83A1-F6EECF244321}">
                <p14:modId xmlns:p14="http://schemas.microsoft.com/office/powerpoint/2010/main" val="2745798669"/>
              </p:ext>
            </p:extLst>
          </p:nvPr>
        </p:nvGraphicFramePr>
        <p:xfrm>
          <a:off x="660400" y="2395473"/>
          <a:ext cx="10858500" cy="3072767"/>
        </p:xfrm>
        <a:graphic>
          <a:graphicData uri="http://schemas.openxmlformats.org/drawingml/2006/table">
            <a:tbl>
              <a:tblPr firstRow="1" firstCol="1" bandRow="1">
                <a:tableStyleId>{ED083AE6-46FA-4A59-8FB0-9F97EB10719F}</a:tableStyleId>
              </a:tblPr>
              <a:tblGrid>
                <a:gridCol w="643160">
                  <a:extLst>
                    <a:ext uri="{9D8B030D-6E8A-4147-A177-3AD203B41FA5}">
                      <a16:colId xmlns:a16="http://schemas.microsoft.com/office/drawing/2014/main" val="4085410993"/>
                    </a:ext>
                  </a:extLst>
                </a:gridCol>
                <a:gridCol w="8314203">
                  <a:extLst>
                    <a:ext uri="{9D8B030D-6E8A-4147-A177-3AD203B41FA5}">
                      <a16:colId xmlns:a16="http://schemas.microsoft.com/office/drawing/2014/main" val="3552685096"/>
                    </a:ext>
                  </a:extLst>
                </a:gridCol>
                <a:gridCol w="1901137">
                  <a:extLst>
                    <a:ext uri="{9D8B030D-6E8A-4147-A177-3AD203B41FA5}">
                      <a16:colId xmlns:a16="http://schemas.microsoft.com/office/drawing/2014/main" val="2514658384"/>
                    </a:ext>
                  </a:extLst>
                </a:gridCol>
              </a:tblGrid>
              <a:tr h="0">
                <a:tc>
                  <a:txBody>
                    <a:bodyPr/>
                    <a:lstStyle/>
                    <a:p>
                      <a:pPr algn="ctr">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Câu hỏi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Trả lời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1421784"/>
                  </a:ext>
                </a:extLst>
              </a:tr>
              <a:tr h="0">
                <a:tc>
                  <a:txBody>
                    <a:bodyPr/>
                    <a:lstStyle/>
                    <a:p>
                      <a:pPr>
                        <a:lnSpc>
                          <a:spcPct val="107000"/>
                        </a:lnSpc>
                        <a:spcAft>
                          <a:spcPts val="8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Đặc điểm nhân vật Võ Tòng được khắc họa từ những phương diện nào? Tìm chi tiết thể </a:t>
                      </a:r>
                      <a:r>
                        <a:rPr lang="vi-VN" sz="2800">
                          <a:effectLst/>
                          <a:latin typeface="Times New Roman" panose="02020603050405020304" pitchFamily="18" charset="0"/>
                          <a:cs typeface="Times New Roman" panose="02020603050405020304" pitchFamily="18" charset="0"/>
                        </a:rPr>
                        <a:t>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6447569"/>
                  </a:ext>
                </a:extLst>
              </a:tr>
              <a:tr h="0">
                <a:tc>
                  <a:txBody>
                    <a:bodyPr/>
                    <a:lstStyle/>
                    <a:p>
                      <a:pPr>
                        <a:lnSpc>
                          <a:spcPct val="107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Qua các phương diện khắc họa cho thấy Võ Tòng là người như thế nào?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6817644"/>
                  </a:ext>
                </a:extLst>
              </a:tr>
              <a:tr h="0">
                <a:tc>
                  <a:txBody>
                    <a:bodyPr/>
                    <a:lstStyle/>
                    <a:p>
                      <a:pPr>
                        <a:lnSpc>
                          <a:spcPct val="107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Nhân vật Võ Tòng để lại trong em những ấn tượng tình cảm và suy nghĩ gì về con người Nam Bộ?</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932148"/>
                  </a:ext>
                </a:extLst>
              </a:tr>
            </a:tbl>
          </a:graphicData>
        </a:graphic>
      </p:graphicFrame>
    </p:spTree>
    <p:extLst>
      <p:ext uri="{BB962C8B-B14F-4D97-AF65-F5344CB8AC3E}">
        <p14:creationId xmlns:p14="http://schemas.microsoft.com/office/powerpoint/2010/main" val="309746793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63055-DD3E-4F68-AEEC-88BD5872A49E}"/>
              </a:ext>
            </a:extLst>
          </p:cNvPr>
          <p:cNvSpPr txBox="1"/>
          <p:nvPr/>
        </p:nvSpPr>
        <p:spPr>
          <a:xfrm>
            <a:off x="660400" y="358602"/>
            <a:ext cx="10858500" cy="530594"/>
          </a:xfrm>
          <a:prstGeom prst="rect">
            <a:avLst/>
          </a:prstGeom>
          <a:noFill/>
        </p:spPr>
        <p:txBody>
          <a:bodyPr wrap="square">
            <a:sp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FE8A5FB-2999-4D55-ACE8-F5D1FEA2E407}"/>
              </a:ext>
            </a:extLst>
          </p:cNvPr>
          <p:cNvGraphicFramePr>
            <a:graphicFrameLocks noGrp="1"/>
          </p:cNvGraphicFramePr>
          <p:nvPr>
            <p:extLst>
              <p:ext uri="{D42A27DB-BD31-4B8C-83A1-F6EECF244321}">
                <p14:modId xmlns:p14="http://schemas.microsoft.com/office/powerpoint/2010/main" val="3419014335"/>
              </p:ext>
            </p:extLst>
          </p:nvPr>
        </p:nvGraphicFramePr>
        <p:xfrm>
          <a:off x="660399" y="1028700"/>
          <a:ext cx="10858500" cy="5265685"/>
        </p:xfrm>
        <a:graphic>
          <a:graphicData uri="http://schemas.openxmlformats.org/drawingml/2006/table">
            <a:tbl>
              <a:tblPr firstRow="1" firstCol="1" bandRow="1">
                <a:tableStyleId>{ED083AE6-46FA-4A59-8FB0-9F97EB10719F}</a:tableStyleId>
              </a:tblPr>
              <a:tblGrid>
                <a:gridCol w="2182814">
                  <a:extLst>
                    <a:ext uri="{9D8B030D-6E8A-4147-A177-3AD203B41FA5}">
                      <a16:colId xmlns:a16="http://schemas.microsoft.com/office/drawing/2014/main" val="3523345941"/>
                    </a:ext>
                  </a:extLst>
                </a:gridCol>
                <a:gridCol w="7305080">
                  <a:extLst>
                    <a:ext uri="{9D8B030D-6E8A-4147-A177-3AD203B41FA5}">
                      <a16:colId xmlns:a16="http://schemas.microsoft.com/office/drawing/2014/main" val="191640053"/>
                    </a:ext>
                  </a:extLst>
                </a:gridCol>
                <a:gridCol w="1370606">
                  <a:extLst>
                    <a:ext uri="{9D8B030D-6E8A-4147-A177-3AD203B41FA5}">
                      <a16:colId xmlns:a16="http://schemas.microsoft.com/office/drawing/2014/main" val="3099589049"/>
                    </a:ext>
                  </a:extLst>
                </a:gridCol>
              </a:tblGrid>
              <a:tr h="204015">
                <a:tc>
                  <a:txBody>
                    <a:bodyPr/>
                    <a:lstStyle/>
                    <a:p>
                      <a:pPr algn="ctr">
                        <a:lnSpc>
                          <a:spcPct val="107000"/>
                        </a:lnSpc>
                        <a:spcAft>
                          <a:spcPts val="800"/>
                        </a:spcAft>
                      </a:pPr>
                      <a:r>
                        <a:rPr lang="en-US" sz="2000" b="1" dirty="0" err="1">
                          <a:solidFill>
                            <a:srgbClr val="000000"/>
                          </a:solidFill>
                          <a:effectLst/>
                          <a:latin typeface="Times New Roman" panose="02020603050405020304" pitchFamily="18" charset="0"/>
                          <a:cs typeface="Times New Roman" panose="02020603050405020304" pitchFamily="18" charset="0"/>
                        </a:rPr>
                        <a:t>Các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phần</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theo</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bố</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cục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gn="ctr">
                        <a:lnSpc>
                          <a:spcPct val="107000"/>
                        </a:lnSpc>
                        <a:spcAft>
                          <a:spcPts val="800"/>
                        </a:spcAft>
                      </a:pPr>
                      <a:r>
                        <a:rPr lang="en-US" sz="2000" b="1" dirty="0" err="1">
                          <a:solidFill>
                            <a:srgbClr val="000000"/>
                          </a:solidFill>
                          <a:effectLst/>
                          <a:latin typeface="Times New Roman" panose="02020603050405020304" pitchFamily="18" charset="0"/>
                          <a:cs typeface="Times New Roman" panose="02020603050405020304" pitchFamily="18" charset="0"/>
                        </a:rPr>
                        <a:t>Nhiệm</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vụ</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cần</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thực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hiện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a:solidFill>
                            <a:srgbClr val="000000"/>
                          </a:solidFill>
                          <a:effectLst/>
                          <a:latin typeface="Times New Roman" panose="02020603050405020304" pitchFamily="18" charset="0"/>
                          <a:cs typeface="Times New Roman" panose="02020603050405020304" pitchFamily="18" charset="0"/>
                        </a:rPr>
                        <a:t>Trả lời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4008341473"/>
                  </a:ext>
                </a:extLst>
              </a:tr>
              <a:tr h="204015">
                <a:tc>
                  <a:txBody>
                    <a:bodyPr/>
                    <a:lstStyle/>
                    <a:p>
                      <a:pPr>
                        <a:lnSpc>
                          <a:spcPct val="107000"/>
                        </a:lnSpc>
                        <a:spcAft>
                          <a:spcPts val="800"/>
                        </a:spcAft>
                      </a:pPr>
                      <a:r>
                        <a:rPr lang="vi-VN" sz="2000" b="1" dirty="0">
                          <a:effectLst/>
                          <a:latin typeface="Times New Roman" panose="02020603050405020304" pitchFamily="18" charset="0"/>
                          <a:cs typeface="Times New Roman" panose="02020603050405020304" pitchFamily="18" charset="0"/>
                        </a:rPr>
                        <a:t>1. </a:t>
                      </a:r>
                      <a:r>
                        <a:rPr lang="en-US" sz="2000" b="1" dirty="0" err="1">
                          <a:effectLst/>
                          <a:latin typeface="Times New Roman" panose="02020603050405020304" pitchFamily="18" charset="0"/>
                          <a:cs typeface="Times New Roman" panose="02020603050405020304" pitchFamily="18" charset="0"/>
                        </a:rPr>
                        <a:t>Mở</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Giới thiệu khái quát về nhân vật.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1633298892"/>
                  </a:ext>
                </a:extLst>
              </a:tr>
              <a:tr h="418594">
                <a:tc rowSpan="8">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Thân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gridSpan="2">
                  <a:txBody>
                    <a:bodyPr/>
                    <a:lstStyle/>
                    <a:p>
                      <a:pPr>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tỏ</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diện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hMerge="1">
                  <a:txBody>
                    <a:bodyPr/>
                    <a:lstStyle/>
                    <a:p>
                      <a:endParaRPr lang="en-US"/>
                    </a:p>
                  </a:txBody>
                  <a:tcPr/>
                </a:tc>
                <a:extLst>
                  <a:ext uri="{0D108BD9-81ED-4DB2-BD59-A6C34878D82A}">
                    <a16:rowId xmlns:a16="http://schemas.microsoft.com/office/drawing/2014/main" val="917578734"/>
                  </a:ext>
                </a:extLst>
              </a:tr>
              <a:tr h="204015">
                <a:tc vMerge="1">
                  <a:txBody>
                    <a:bodyPr/>
                    <a:lstStyle/>
                    <a:p>
                      <a:endParaRPr lang="en-US"/>
                    </a:p>
                  </a:txBody>
                  <a:tcPr/>
                </a:tc>
                <a:tc>
                  <a:txBody>
                    <a:bodyPr/>
                    <a:lstStyle/>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 Lai </a:t>
                      </a:r>
                      <a:r>
                        <a:rPr lang="en-US" sz="2000" dirty="0" err="1">
                          <a:effectLst/>
                          <a:latin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3109953475"/>
                  </a:ext>
                </a:extLst>
              </a:tr>
              <a:tr h="204015">
                <a:tc vMerge="1">
                  <a:txBody>
                    <a:bodyPr/>
                    <a:lstStyle/>
                    <a:p>
                      <a:endParaRPr lang="en-US"/>
                    </a:p>
                  </a:txBody>
                  <a:tcPr/>
                </a:tc>
                <a:tc>
                  <a:txBody>
                    <a:bodyPr/>
                    <a:lstStyle/>
                    <a:p>
                      <a:pPr marR="815975"/>
                      <a:r>
                        <a:rPr lang="en-US" sz="2000" kern="1200" dirty="0">
                          <a:solidFill>
                            <a:srgbClr val="000000"/>
                          </a:solidFill>
                          <a:effectLst/>
                          <a:latin typeface="Times New Roman" panose="02020603050405020304" pitchFamily="18" charset="0"/>
                          <a:cs typeface="Times New Roman" panose="02020603050405020304" pitchFamily="18" charset="0"/>
                        </a:rPr>
                        <a:t>- </a:t>
                      </a:r>
                      <a:r>
                        <a:rPr lang="vi-VN" sz="2000" kern="1200" dirty="0">
                          <a:solidFill>
                            <a:srgbClr val="000000"/>
                          </a:solidFill>
                          <a:effectLst/>
                          <a:latin typeface="Times New Roman" panose="02020603050405020304" pitchFamily="18" charset="0"/>
                          <a:cs typeface="Times New Roman" panose="02020603050405020304" pitchFamily="18" charset="0"/>
                        </a:rPr>
                        <a:t>Ngoại hình, trang phục</a:t>
                      </a:r>
                      <a:r>
                        <a:rPr lang="en-US" sz="2000" kern="1200" dirty="0">
                          <a:solidFill>
                            <a:srgbClr val="000000"/>
                          </a:solidFill>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1492985370"/>
                  </a:ext>
                </a:extLst>
              </a:tr>
              <a:tr h="204015">
                <a:tc vMerge="1">
                  <a:txBody>
                    <a:bodyPr/>
                    <a:lstStyle/>
                    <a:p>
                      <a:endParaRPr lang="en-US"/>
                    </a:p>
                  </a:txBody>
                  <a:tcPr/>
                </a:tc>
                <a:tc>
                  <a:txBody>
                    <a:bodyPr/>
                    <a:lstStyle/>
                    <a:p>
                      <a:pPr algn="just"/>
                      <a:r>
                        <a:rPr lang="en-US" sz="2000" kern="1200" dirty="0">
                          <a:solidFill>
                            <a:srgbClr val="000000"/>
                          </a:solidFill>
                          <a:effectLst/>
                          <a:latin typeface="Times New Roman" panose="02020603050405020304" pitchFamily="18" charset="0"/>
                          <a:cs typeface="Times New Roman" panose="02020603050405020304" pitchFamily="18" charset="0"/>
                        </a:rPr>
                        <a:t>- </a:t>
                      </a:r>
                      <a:r>
                        <a:rPr lang="vi-VN" sz="2000" kern="1200" dirty="0">
                          <a:solidFill>
                            <a:srgbClr val="000000"/>
                          </a:solidFill>
                          <a:effectLst/>
                          <a:latin typeface="Times New Roman" panose="02020603050405020304" pitchFamily="18" charset="0"/>
                          <a:cs typeface="Times New Roman" panose="02020603050405020304" pitchFamily="18" charset="0"/>
                        </a:rPr>
                        <a:t>Hành động, việc làm</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cử</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chỉ</a:t>
                      </a:r>
                      <a:r>
                        <a:rPr lang="en-US" sz="2000" kern="1200" dirty="0">
                          <a:solidFill>
                            <a:srgbClr val="000000"/>
                          </a:solidFill>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1273372307"/>
                  </a:ext>
                </a:extLst>
              </a:tr>
              <a:tr h="204015">
                <a:tc vMerge="1">
                  <a:txBody>
                    <a:bodyPr/>
                    <a:lstStyle/>
                    <a:p>
                      <a:endParaRPr lang="en-US"/>
                    </a:p>
                  </a:txBody>
                  <a:tcPr/>
                </a:tc>
                <a:tc>
                  <a:txBody>
                    <a:bodyPr/>
                    <a:lstStyle/>
                    <a:p>
                      <a:pPr algn="just"/>
                      <a:r>
                        <a:rPr lang="en-US" sz="2000" kern="1200" dirty="0">
                          <a:solidFill>
                            <a:srgbClr val="000000"/>
                          </a:solidFill>
                          <a:effectLst/>
                          <a:latin typeface="Times New Roman" panose="02020603050405020304" pitchFamily="18" charset="0"/>
                          <a:cs typeface="Times New Roman" panose="02020603050405020304" pitchFamily="18" charset="0"/>
                        </a:rPr>
                        <a:t>- </a:t>
                      </a:r>
                      <a:r>
                        <a:rPr lang="vi-VN" sz="2000" kern="1200" dirty="0">
                          <a:solidFill>
                            <a:srgbClr val="000000"/>
                          </a:solidFill>
                          <a:effectLst/>
                          <a:latin typeface="Times New Roman" panose="02020603050405020304" pitchFamily="18" charset="0"/>
                          <a:cs typeface="Times New Roman" panose="02020603050405020304" pitchFamily="18" charset="0"/>
                        </a:rPr>
                        <a:t>Suy nghĩ, lời nói;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945790434"/>
                  </a:ext>
                </a:extLst>
              </a:tr>
              <a:tr h="418594">
                <a:tc vMerge="1">
                  <a:txBody>
                    <a:bodyPr/>
                    <a:lstStyle/>
                    <a:p>
                      <a:endParaRPr lang="en-US"/>
                    </a:p>
                  </a:txBody>
                  <a:tcPr/>
                </a:tc>
                <a:tc>
                  <a:txBody>
                    <a:bodyPr/>
                    <a:lstStyle/>
                    <a:p>
                      <a:pPr>
                        <a:lnSpc>
                          <a:spcPct val="107000"/>
                        </a:lnSpc>
                        <a:spcAft>
                          <a:spcPts val="800"/>
                        </a:spcAft>
                      </a:pP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Lời</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truyền</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tụng</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lời</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kể</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của</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người</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kể</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chuyện</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và</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các</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nhân</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vật</a:t>
                      </a:r>
                      <a:r>
                        <a:rPr lang="en-US" sz="2000" kern="1200" dirty="0">
                          <a:solidFill>
                            <a:srgbClr val="000000"/>
                          </a:solidFill>
                          <a:effectLst/>
                          <a:latin typeface="Times New Roman" panose="02020603050405020304" pitchFamily="18" charset="0"/>
                          <a:cs typeface="Times New Roman" panose="02020603050405020304" pitchFamily="18" charset="0"/>
                        </a:rPr>
                        <a:t> </a:t>
                      </a:r>
                      <a:r>
                        <a:rPr lang="en-US" sz="2000" kern="1200" dirty="0" err="1">
                          <a:solidFill>
                            <a:srgbClr val="000000"/>
                          </a:solidFill>
                          <a:effectLst/>
                          <a:latin typeface="Times New Roman" panose="02020603050405020304" pitchFamily="18" charset="0"/>
                          <a:cs typeface="Times New Roman" panose="02020603050405020304" pitchFamily="18" charset="0"/>
                        </a:rPr>
                        <a:t>khác</a:t>
                      </a:r>
                      <a:r>
                        <a:rPr lang="en-US" sz="2000" kern="1200" dirty="0">
                          <a:solidFill>
                            <a:srgbClr val="000000"/>
                          </a:solidFill>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659735052"/>
                  </a:ext>
                </a:extLst>
              </a:tr>
              <a:tr h="401105">
                <a:tc vMerge="1">
                  <a:txBody>
                    <a:bodyPr/>
                    <a:lstStyle/>
                    <a:p>
                      <a:endParaRPr lang="en-US"/>
                    </a:p>
                  </a:txBody>
                  <a:tcPr/>
                </a:tc>
                <a:tc>
                  <a:txBody>
                    <a:bodyPr/>
                    <a:lstStyle/>
                    <a:p>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172449098"/>
                  </a:ext>
                </a:extLst>
              </a:tr>
              <a:tr h="633173">
                <a:tc vMerge="1">
                  <a:txBody>
                    <a:bodyPr/>
                    <a:lstStyle/>
                    <a:p>
                      <a:endParaRPr lang="en-US"/>
                    </a:p>
                  </a:txBody>
                  <a:tcPr/>
                </a:tc>
                <a:tc>
                  <a:txBody>
                    <a:bodyPr/>
                    <a:lstStyle/>
                    <a:p>
                      <a:pPr>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Nhân</a:t>
                      </a:r>
                      <a:r>
                        <a:rPr lang="vi-VN" sz="2000" dirty="0">
                          <a:effectLst/>
                          <a:latin typeface="Times New Roman" panose="02020603050405020304" pitchFamily="18" charset="0"/>
                          <a:cs typeface="Times New Roman" panose="02020603050405020304" pitchFamily="18" charset="0"/>
                        </a:rPr>
                        <a:t> vật Võ Tòng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Nam </a:t>
                      </a:r>
                      <a:r>
                        <a:rPr lang="vi-VN" sz="2000" dirty="0">
                          <a:effectLst/>
                          <a:latin typeface="Times New Roman" panose="02020603050405020304" pitchFamily="18" charset="0"/>
                          <a:cs typeface="Times New Roman" panose="02020603050405020304" pitchFamily="18" charset="0"/>
                        </a:rPr>
                        <a:t>Bộ.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2381952101"/>
                  </a:ext>
                </a:extLst>
              </a:tr>
              <a:tr h="204015">
                <a:tc rowSpan="3">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3. </a:t>
                      </a:r>
                      <a:r>
                        <a:rPr lang="en-US" sz="2000" b="1" dirty="0" err="1">
                          <a:effectLst/>
                          <a:latin typeface="Times New Roman" panose="02020603050405020304" pitchFamily="18" charset="0"/>
                          <a:cs typeface="Times New Roman" panose="02020603050405020304" pitchFamily="18" charset="0"/>
                        </a:rPr>
                        <a:t>Kết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gn="just">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204183597"/>
                  </a:ext>
                </a:extLst>
              </a:tr>
              <a:tr h="633173">
                <a:tc vMerge="1">
                  <a:txBody>
                    <a:bodyPr/>
                    <a:lstStyle/>
                    <a:p>
                      <a:endParaRPr lang="en-US"/>
                    </a:p>
                  </a:txBody>
                  <a:tcPr/>
                </a:tc>
                <a:tc>
                  <a:txBody>
                    <a:bodyPr/>
                    <a:lstStyle/>
                    <a:p>
                      <a:pPr algn="just">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Liên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mở</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kháng</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chiến, trong văn học.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4183990909"/>
                  </a:ext>
                </a:extLst>
              </a:tr>
              <a:tr h="0">
                <a:tc vMerge="1">
                  <a:txBody>
                    <a:bodyPr/>
                    <a:lstStyle/>
                    <a:p>
                      <a:endParaRPr lang="en-US"/>
                    </a:p>
                  </a:txBody>
                  <a:tcPr/>
                </a:tc>
                <a:tc>
                  <a:txBody>
                    <a:bodyPr/>
                    <a:lstStyle/>
                    <a:p>
                      <a:pPr algn="just">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Rút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hôm</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nay.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tc>
                  <a:txBody>
                    <a:bodyPr/>
                    <a:lstStyle/>
                    <a:p>
                      <a:pPr>
                        <a:lnSpc>
                          <a:spcPct val="107000"/>
                        </a:lnSpc>
                        <a:spcAft>
                          <a:spcPts val="800"/>
                        </a:spcAft>
                      </a:pPr>
                      <a:r>
                        <a:rPr lang="en-US" sz="2000" b="1"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463" marR="64463" marT="0" marB="0"/>
                </a:tc>
                <a:extLst>
                  <a:ext uri="{0D108BD9-81ED-4DB2-BD59-A6C34878D82A}">
                    <a16:rowId xmlns:a16="http://schemas.microsoft.com/office/drawing/2014/main" val="2223060066"/>
                  </a:ext>
                </a:extLst>
              </a:tr>
            </a:tbl>
          </a:graphicData>
        </a:graphic>
      </p:graphicFrame>
    </p:spTree>
    <p:extLst>
      <p:ext uri="{BB962C8B-B14F-4D97-AF65-F5344CB8AC3E}">
        <p14:creationId xmlns:p14="http://schemas.microsoft.com/office/powerpoint/2010/main" val="11708082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1C541-1E3D-4C7B-B5E4-FBB51BC4C52C}"/>
              </a:ext>
            </a:extLst>
          </p:cNvPr>
          <p:cNvSpPr txBox="1"/>
          <p:nvPr/>
        </p:nvSpPr>
        <p:spPr>
          <a:xfrm>
            <a:off x="660400" y="585843"/>
            <a:ext cx="10858500" cy="5943487"/>
          </a:xfrm>
          <a:prstGeom prst="rect">
            <a:avLst/>
          </a:prstGeom>
          <a:noFill/>
        </p:spPr>
        <p:txBody>
          <a:bodyPr wrap="square">
            <a:spAutoFit/>
          </a:bodyPr>
          <a:lstStyle/>
          <a:p>
            <a:pPr algn="just">
              <a:lnSpc>
                <a:spcPct val="107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1. Chuẩn bị</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tụng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Tx/>
              <a:buChar char="-"/>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Liên hệ, kết nối...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 Tìm ý và lập dàn ý</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5331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4590</Words>
  <Application>Microsoft Office PowerPoint</Application>
  <PresentationFormat>Widescreen</PresentationFormat>
  <Paragraphs>248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2022-09-01T21:06:59Z</dcterms:created>
  <dcterms:modified xsi:type="dcterms:W3CDTF">2022-09-02T09:57:25Z</dcterms:modified>
</cp:coreProperties>
</file>