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pos="7272"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6" y="96"/>
      </p:cViewPr>
      <p:guideLst>
        <p:guide pos="384"/>
        <p:guide pos="7272"/>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B3D6-ACFF-47CB-9245-3F567191EE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6BB80-BA12-43D1-A65F-3EEC25E96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9C310C-10F7-4A4F-AB94-89750C4040E1}"/>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5" name="Footer Placeholder 4">
            <a:extLst>
              <a:ext uri="{FF2B5EF4-FFF2-40B4-BE49-F238E27FC236}">
                <a16:creationId xmlns:a16="http://schemas.microsoft.com/office/drawing/2014/main" id="{68A0EEA9-0E75-49CD-87B6-E72A52427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ADAEC-62BE-45E3-A6BD-DE793114BB82}"/>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168844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98C9-C720-4EBA-ADAA-96B6941157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6A7314-9966-484D-BFAB-A84F35394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221D0-6D1B-4C4E-911B-E1A2F5667EDD}"/>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5" name="Footer Placeholder 4">
            <a:extLst>
              <a:ext uri="{FF2B5EF4-FFF2-40B4-BE49-F238E27FC236}">
                <a16:creationId xmlns:a16="http://schemas.microsoft.com/office/drawing/2014/main" id="{A6D3EF7C-57CF-41B7-9D77-39CF216E1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A5B77-F52A-49FA-805A-408DF7028C0A}"/>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302489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CDC05-3C8D-4F1B-B2E4-1F0DF500C0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AB0F6-63DF-4110-8F06-28D851785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CC725-D8A4-4AD4-8763-529AE6B41C61}"/>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5" name="Footer Placeholder 4">
            <a:extLst>
              <a:ext uri="{FF2B5EF4-FFF2-40B4-BE49-F238E27FC236}">
                <a16:creationId xmlns:a16="http://schemas.microsoft.com/office/drawing/2014/main" id="{BF9B49A6-8A5A-417A-A826-3F8EF1246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26134-89A3-436B-8A5E-22DBFA2AE9BB}"/>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170807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E0BC-14C0-42E8-87C2-50388E125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92D93-7B4B-4F41-95B9-ABBC56D6A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4A311-675C-443D-82AD-410C1038A0E9}"/>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5" name="Footer Placeholder 4">
            <a:extLst>
              <a:ext uri="{FF2B5EF4-FFF2-40B4-BE49-F238E27FC236}">
                <a16:creationId xmlns:a16="http://schemas.microsoft.com/office/drawing/2014/main" id="{412E12D8-8AB0-41FE-A826-B58BA36C9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BC026-BEE8-44FF-96A9-6EE3FBC9A35C}"/>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75014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C0BD-BF50-4306-BC7E-48F1815ED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402C55-2FD4-4DD6-AE68-884BFF184B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3CD55-C100-449C-A006-4F876C43B8E7}"/>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5" name="Footer Placeholder 4">
            <a:extLst>
              <a:ext uri="{FF2B5EF4-FFF2-40B4-BE49-F238E27FC236}">
                <a16:creationId xmlns:a16="http://schemas.microsoft.com/office/drawing/2014/main" id="{2F291238-A5D4-406B-92FF-A30304C0D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66496-8E25-46AC-B5AE-602D76722333}"/>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59239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E65F-1E85-4F63-832A-2048DD39F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5F9CF-0E35-484A-91F3-98FE0B165C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108E8-C06B-49E5-A090-EE7467906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E530D-DCB3-4844-805E-095B309FC5A9}"/>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6" name="Footer Placeholder 5">
            <a:extLst>
              <a:ext uri="{FF2B5EF4-FFF2-40B4-BE49-F238E27FC236}">
                <a16:creationId xmlns:a16="http://schemas.microsoft.com/office/drawing/2014/main" id="{384C8571-FF98-43D3-A6F8-6479F69C7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BD240-8C1C-4490-A648-38402787FCBD}"/>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185016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9D91-673B-420E-9AA2-AF439E550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7E413A-6D03-4A45-ACF7-5CE0E690B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22AEBF-EE73-44F8-B466-8B4811C2CF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CAFB52-507F-4641-A9DB-50ABDD0DC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7D91B-C0A4-475D-87B2-B9C7ADF1C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42F323-BADD-43BF-9B10-D8DF3A5A77E9}"/>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8" name="Footer Placeholder 7">
            <a:extLst>
              <a:ext uri="{FF2B5EF4-FFF2-40B4-BE49-F238E27FC236}">
                <a16:creationId xmlns:a16="http://schemas.microsoft.com/office/drawing/2014/main" id="{93A31C72-1737-4098-BE4A-43A77C9716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36C5EF-1B12-4C83-872A-F757960A2180}"/>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115332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1735-6A20-447F-9F67-363A7842D0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9481F-F81D-4B56-AF29-A22F61246B03}"/>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4" name="Footer Placeholder 3">
            <a:extLst>
              <a:ext uri="{FF2B5EF4-FFF2-40B4-BE49-F238E27FC236}">
                <a16:creationId xmlns:a16="http://schemas.microsoft.com/office/drawing/2014/main" id="{43E6D98D-99F8-439C-93C3-C446346E31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A7C90-47C5-4943-97F1-7F78E2159224}"/>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91471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DD64C-8FD7-4254-9DF5-389F520D06F3}"/>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3" name="Footer Placeholder 2">
            <a:extLst>
              <a:ext uri="{FF2B5EF4-FFF2-40B4-BE49-F238E27FC236}">
                <a16:creationId xmlns:a16="http://schemas.microsoft.com/office/drawing/2014/main" id="{8CBE72E0-673E-4D84-B8B1-C2D04BF29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24A5D-D49D-4A70-B104-BE3CEE45DC0F}"/>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171217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361E-E6A1-45C4-B344-6F8F7CF78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62DEDD-9AAE-479A-ACA6-1200B5ECF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8F2C46-6F66-434A-9C67-0FD70BE90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0DC98-2745-4265-8F15-C1C3E51B2CA8}"/>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6" name="Footer Placeholder 5">
            <a:extLst>
              <a:ext uri="{FF2B5EF4-FFF2-40B4-BE49-F238E27FC236}">
                <a16:creationId xmlns:a16="http://schemas.microsoft.com/office/drawing/2014/main" id="{F5D39456-E095-4FC6-BC4F-2E0751521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FC3D1-1820-488B-BD64-E774A83307EE}"/>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422189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B3D4-2C2A-4239-A8AE-758599FC3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892C9-A512-477F-908B-4A966B1E84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C39E16-F568-407B-A2DD-F86A72EE5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996DF-DAB5-4D94-9C5C-20D51025459B}"/>
              </a:ext>
            </a:extLst>
          </p:cNvPr>
          <p:cNvSpPr>
            <a:spLocks noGrp="1"/>
          </p:cNvSpPr>
          <p:nvPr>
            <p:ph type="dt" sz="half" idx="10"/>
          </p:nvPr>
        </p:nvSpPr>
        <p:spPr/>
        <p:txBody>
          <a:bodyPr/>
          <a:lstStyle/>
          <a:p>
            <a:fld id="{7C48E2F1-E0F8-4E91-B7C5-845D11E73E56}" type="datetimeFigureOut">
              <a:rPr lang="en-US" smtClean="0"/>
              <a:t>3/9/2022</a:t>
            </a:fld>
            <a:endParaRPr lang="en-US"/>
          </a:p>
        </p:txBody>
      </p:sp>
      <p:sp>
        <p:nvSpPr>
          <p:cNvPr id="6" name="Footer Placeholder 5">
            <a:extLst>
              <a:ext uri="{FF2B5EF4-FFF2-40B4-BE49-F238E27FC236}">
                <a16:creationId xmlns:a16="http://schemas.microsoft.com/office/drawing/2014/main" id="{BFCD9AD4-416A-409A-A1B7-940CEA74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00F86-4753-4159-8AAE-3A4FF6370DB8}"/>
              </a:ext>
            </a:extLst>
          </p:cNvPr>
          <p:cNvSpPr>
            <a:spLocks noGrp="1"/>
          </p:cNvSpPr>
          <p:nvPr>
            <p:ph type="sldNum" sz="quarter" idx="12"/>
          </p:nvPr>
        </p:nvSpPr>
        <p:spPr/>
        <p:txBody>
          <a:bodyPr/>
          <a:lstStyle/>
          <a:p>
            <a:fld id="{78246A01-0F9D-467A-AC9A-56D1B16A89C3}" type="slidenum">
              <a:rPr lang="en-US" smtClean="0"/>
              <a:t>‹#›</a:t>
            </a:fld>
            <a:endParaRPr lang="en-US"/>
          </a:p>
        </p:txBody>
      </p:sp>
    </p:spTree>
    <p:extLst>
      <p:ext uri="{BB962C8B-B14F-4D97-AF65-F5344CB8AC3E}">
        <p14:creationId xmlns:p14="http://schemas.microsoft.com/office/powerpoint/2010/main" val="195498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D9A0D-782B-4A85-A9DF-5093CC42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DF045-4C57-4759-BCF1-BE3F23099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AF222-707B-4374-9B3B-C801B5C7C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8E2F1-E0F8-4E91-B7C5-845D11E73E56}" type="datetimeFigureOut">
              <a:rPr lang="en-US" smtClean="0"/>
              <a:t>3/9/2022</a:t>
            </a:fld>
            <a:endParaRPr lang="en-US"/>
          </a:p>
        </p:txBody>
      </p:sp>
      <p:sp>
        <p:nvSpPr>
          <p:cNvPr id="5" name="Footer Placeholder 4">
            <a:extLst>
              <a:ext uri="{FF2B5EF4-FFF2-40B4-BE49-F238E27FC236}">
                <a16:creationId xmlns:a16="http://schemas.microsoft.com/office/drawing/2014/main" id="{7573D6C2-97D6-4B36-95E4-AE84EC589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CC3CE0-1B90-469C-B24C-E526E620F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6A01-0F9D-467A-AC9A-56D1B16A89C3}" type="slidenum">
              <a:rPr lang="en-US" smtClean="0"/>
              <a:t>‹#›</a:t>
            </a:fld>
            <a:endParaRPr lang="en-US"/>
          </a:p>
        </p:txBody>
      </p:sp>
    </p:spTree>
    <p:extLst>
      <p:ext uri="{BB962C8B-B14F-4D97-AF65-F5344CB8AC3E}">
        <p14:creationId xmlns:p14="http://schemas.microsoft.com/office/powerpoint/2010/main" val="326580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5B8D18-647F-48A8-B00B-2BEBEEECEA48}"/>
              </a:ext>
            </a:extLst>
          </p:cNvPr>
          <p:cNvPicPr>
            <a:picLocks noChangeAspect="1"/>
          </p:cNvPicPr>
          <p:nvPr/>
        </p:nvPicPr>
        <p:blipFill>
          <a:blip r:embed="rId2"/>
          <a:stretch>
            <a:fillRect/>
          </a:stretch>
        </p:blipFill>
        <p:spPr>
          <a:xfrm>
            <a:off x="1866718" y="2049543"/>
            <a:ext cx="8458563" cy="4440746"/>
          </a:xfrm>
          <a:prstGeom prst="rect">
            <a:avLst/>
          </a:prstGeom>
        </p:spPr>
      </p:pic>
      <p:sp>
        <p:nvSpPr>
          <p:cNvPr id="6" name="TextBox 5">
            <a:extLst>
              <a:ext uri="{FF2B5EF4-FFF2-40B4-BE49-F238E27FC236}">
                <a16:creationId xmlns:a16="http://schemas.microsoft.com/office/drawing/2014/main" id="{A5920F5A-9527-41F6-92E6-EEFC73621971}"/>
              </a:ext>
            </a:extLst>
          </p:cNvPr>
          <p:cNvSpPr txBox="1"/>
          <p:nvPr/>
        </p:nvSpPr>
        <p:spPr>
          <a:xfrm>
            <a:off x="660400" y="288850"/>
            <a:ext cx="10858500" cy="1479700"/>
          </a:xfrm>
          <a:prstGeom prst="rect">
            <a:avLst/>
          </a:prstGeom>
          <a:noFill/>
        </p:spPr>
        <p:txBody>
          <a:bodyPr wrap="square">
            <a:spAutoFit/>
          </a:bodyPr>
          <a:lstStyle/>
          <a:p>
            <a:pPr algn="ctr">
              <a:lnSpc>
                <a:spcPct val="107000"/>
              </a:lnSpc>
              <a:spcAft>
                <a:spcPts val="800"/>
              </a:spcAft>
            </a:pPr>
            <a:r>
              <a:rPr lang="en-US"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NÓI VÀ NGHE</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vi-VN"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THẢO LUẬN NHÓM VỀ MỘT VẤN ĐỀ</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84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1602AD-C111-4508-A1C8-DBD7DFA7BBBE}"/>
              </a:ext>
            </a:extLst>
          </p:cNvPr>
          <p:cNvPicPr>
            <a:picLocks noChangeAspect="1"/>
          </p:cNvPicPr>
          <p:nvPr/>
        </p:nvPicPr>
        <p:blipFill>
          <a:blip r:embed="rId2"/>
          <a:stretch>
            <a:fillRect/>
          </a:stretch>
        </p:blipFill>
        <p:spPr>
          <a:xfrm>
            <a:off x="1413746" y="708821"/>
            <a:ext cx="9364507" cy="5670550"/>
          </a:xfrm>
          <a:prstGeom prst="rect">
            <a:avLst/>
          </a:prstGeom>
        </p:spPr>
      </p:pic>
      <p:grpSp>
        <p:nvGrpSpPr>
          <p:cNvPr id="6" name="Group 5">
            <a:extLst>
              <a:ext uri="{FF2B5EF4-FFF2-40B4-BE49-F238E27FC236}">
                <a16:creationId xmlns:a16="http://schemas.microsoft.com/office/drawing/2014/main" id="{4D9AF7D3-F2F8-47F9-80F1-C1D7F51F9A07}"/>
              </a:ext>
            </a:extLst>
          </p:cNvPr>
          <p:cNvGrpSpPr/>
          <p:nvPr/>
        </p:nvGrpSpPr>
        <p:grpSpPr>
          <a:xfrm>
            <a:off x="1346596" y="1130300"/>
            <a:ext cx="9498807" cy="1931194"/>
            <a:chOff x="1344612" y="942973"/>
            <a:chExt cx="9498807" cy="1931194"/>
          </a:xfrm>
        </p:grpSpPr>
        <p:sp>
          <p:nvSpPr>
            <p:cNvPr id="2" name="Rectangle 1">
              <a:extLst>
                <a:ext uri="{FF2B5EF4-FFF2-40B4-BE49-F238E27FC236}">
                  <a16:creationId xmlns:a16="http://schemas.microsoft.com/office/drawing/2014/main" id="{3F4EBC4A-9A72-4C9D-ADE7-3ECABBEBCD21}"/>
                </a:ext>
              </a:extLst>
            </p:cNvPr>
            <p:cNvSpPr/>
            <p:nvPr/>
          </p:nvSpPr>
          <p:spPr>
            <a:xfrm>
              <a:off x="2885281" y="1130300"/>
              <a:ext cx="7958138" cy="1642268"/>
            </a:xfrm>
            <a:prstGeom prst="rect">
              <a:avLst/>
            </a:prstGeom>
            <a:solidFill>
              <a:schemeClr val="accent5">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Dựa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vào</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sự</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việc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trong</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văn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bản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để</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kể</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lại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diễn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biến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của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chuyện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đã</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xảy</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ra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với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nhân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vật</a:t>
              </a:r>
              <a:r>
                <a:rPr lang="en-US" sz="2800" dirty="0">
                  <a:solidFill>
                    <a:schemeClr val="tx1"/>
                  </a:solidFill>
                  <a:effectLst/>
                  <a:latin typeface="Times New Roman" panose="02020603050405020304" pitchFamily="18" charset="0"/>
                  <a:ea typeface="Calibri" panose="020F0502020204030204" pitchFamily="34" charset="0"/>
                </a:rPr>
                <a:t> </a:t>
              </a:r>
            </a:p>
            <a:p>
              <a:pPr algn="ctr"/>
              <a:r>
                <a:rPr lang="en-US" sz="2800" dirty="0" err="1">
                  <a:solidFill>
                    <a:schemeClr val="tx1"/>
                  </a:solidFill>
                  <a:effectLst/>
                  <a:latin typeface="Times New Roman" panose="02020603050405020304" pitchFamily="18" charset="0"/>
                  <a:ea typeface="Calibri" panose="020F0502020204030204" pitchFamily="34" charset="0"/>
                </a:rPr>
                <a:t>Võ</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Tòng</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Không</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cần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nêu</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nhận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xét</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về</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nhân</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vật</a:t>
              </a:r>
              <a:r>
                <a:rPr lang="en-US"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ndParaRPr>
            </a:p>
          </p:txBody>
        </p:sp>
        <p:sp>
          <p:nvSpPr>
            <p:cNvPr id="4" name="Parallelogram 3">
              <a:extLst>
                <a:ext uri="{FF2B5EF4-FFF2-40B4-BE49-F238E27FC236}">
                  <a16:creationId xmlns:a16="http://schemas.microsoft.com/office/drawing/2014/main" id="{FC7FD2DF-DBE8-49CE-9D75-03CC641DEDEA}"/>
                </a:ext>
              </a:extLst>
            </p:cNvPr>
            <p:cNvSpPr/>
            <p:nvPr/>
          </p:nvSpPr>
          <p:spPr>
            <a:xfrm>
              <a:off x="1344612" y="942973"/>
              <a:ext cx="2250282" cy="1931194"/>
            </a:xfrm>
            <a:prstGeom prst="parallelogram">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chuyện</a:t>
              </a:r>
              <a:endParaRPr lang="en-US" sz="3200" dirty="0">
                <a:solidFill>
                  <a:schemeClr val="tx1"/>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50CD32E3-8391-4D6A-BFA7-2A33B8755B2A}"/>
              </a:ext>
            </a:extLst>
          </p:cNvPr>
          <p:cNvGrpSpPr/>
          <p:nvPr/>
        </p:nvGrpSpPr>
        <p:grpSpPr>
          <a:xfrm>
            <a:off x="1346596" y="3544096"/>
            <a:ext cx="9498807" cy="2128046"/>
            <a:chOff x="1344612" y="3356769"/>
            <a:chExt cx="9498807" cy="2128046"/>
          </a:xfrm>
        </p:grpSpPr>
        <p:sp>
          <p:nvSpPr>
            <p:cNvPr id="3" name="Rectangle 2">
              <a:extLst>
                <a:ext uri="{FF2B5EF4-FFF2-40B4-BE49-F238E27FC236}">
                  <a16:creationId xmlns:a16="http://schemas.microsoft.com/office/drawing/2014/main" id="{971C6030-B716-42AE-8B48-60FB2EC87624}"/>
                </a:ext>
              </a:extLst>
            </p:cNvPr>
            <p:cNvSpPr/>
            <p:nvPr/>
          </p:nvSpPr>
          <p:spPr>
            <a:xfrm>
              <a:off x="1344612" y="3455195"/>
              <a:ext cx="7958137" cy="1931194"/>
            </a:xfrm>
            <a:prstGeom prst="rect">
              <a:avLst/>
            </a:prstGeom>
            <a:solidFill>
              <a:schemeClr val="accent5">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latin typeface="Times New Roman" panose="02020603050405020304" pitchFamily="18" charset="0"/>
                  <a:ea typeface="Calibri" panose="020F0502020204030204" pitchFamily="34" charset="0"/>
                </a:rPr>
                <a:t>G</a:t>
              </a:r>
              <a:r>
                <a:rPr lang="vi-VN" sz="2800" dirty="0">
                  <a:solidFill>
                    <a:schemeClr val="tx1"/>
                  </a:solidFill>
                  <a:effectLst/>
                  <a:latin typeface="Times New Roman" panose="02020603050405020304" pitchFamily="18" charset="0"/>
                  <a:ea typeface="Calibri" panose="020F0502020204030204" pitchFamily="34" charset="0"/>
                </a:rPr>
                <a:t>iới thiệu</a:t>
              </a:r>
              <a:r>
                <a:rPr lang="en-US" sz="2800" dirty="0">
                  <a:solidFill>
                    <a:schemeClr val="tx1"/>
                  </a:solidFill>
                  <a:effectLst/>
                  <a:latin typeface="Times New Roman" panose="02020603050405020304" pitchFamily="18" charset="0"/>
                  <a:ea typeface="Calibri" panose="020F0502020204030204" pitchFamily="34" charset="0"/>
                </a:rPr>
                <a:t>,</a:t>
              </a:r>
              <a:r>
                <a:rPr lang="vi-VN" sz="2800" dirty="0">
                  <a:solidFill>
                    <a:schemeClr val="tx1"/>
                  </a:solidFill>
                  <a:effectLst/>
                  <a:latin typeface="Times New Roman" panose="02020603050405020304" pitchFamily="18" charset="0"/>
                  <a:ea typeface="Calibri" panose="020F0502020204030204" pitchFamily="34" charset="0"/>
                </a:rPr>
                <a:t> mô tả những nét tiêu biểu của </a:t>
              </a:r>
              <a:endParaRPr lang="en-US" sz="2800" dirty="0">
                <a:solidFill>
                  <a:schemeClr val="tx1"/>
                </a:solidFill>
                <a:effectLst/>
                <a:latin typeface="Times New Roman" panose="02020603050405020304" pitchFamily="18" charset="0"/>
                <a:ea typeface="Calibri" panose="020F0502020204030204" pitchFamily="34" charset="0"/>
              </a:endParaRPr>
            </a:p>
            <a:p>
              <a:pPr algn="ctr"/>
              <a:r>
                <a:rPr lang="vi-VN" sz="2800" dirty="0">
                  <a:solidFill>
                    <a:schemeClr val="tx1"/>
                  </a:solidFill>
                  <a:effectLst/>
                  <a:latin typeface="Times New Roman" panose="02020603050405020304" pitchFamily="18" charset="0"/>
                  <a:ea typeface="Calibri" panose="020F0502020204030204" pitchFamily="34" charset="0"/>
                </a:rPr>
                <a:t>nhân vật như: lai lịch, xuất thân, hình dáng bên </a:t>
              </a:r>
              <a:endParaRPr lang="en-US" sz="2800" dirty="0">
                <a:solidFill>
                  <a:schemeClr val="tx1"/>
                </a:solidFill>
                <a:effectLst/>
                <a:latin typeface="Times New Roman" panose="02020603050405020304" pitchFamily="18" charset="0"/>
                <a:ea typeface="Calibri" panose="020F0502020204030204" pitchFamily="34" charset="0"/>
              </a:endParaRPr>
            </a:p>
            <a:p>
              <a:pPr algn="ctr"/>
              <a:r>
                <a:rPr lang="vi-VN" sz="2800" dirty="0">
                  <a:solidFill>
                    <a:schemeClr val="tx1"/>
                  </a:solidFill>
                  <a:effectLst/>
                  <a:latin typeface="Times New Roman" panose="02020603050405020304" pitchFamily="18" charset="0"/>
                  <a:ea typeface="Calibri" panose="020F0502020204030204" pitchFamily="34" charset="0"/>
                </a:rPr>
                <a:t>ngoài, suy nghĩ, lời nói, việc là</a:t>
              </a:r>
              <a:r>
                <a:rPr lang="en-US" sz="2800" dirty="0">
                  <a:solidFill>
                    <a:schemeClr val="tx1"/>
                  </a:solidFill>
                  <a:effectLst/>
                  <a:latin typeface="Times New Roman" panose="02020603050405020304" pitchFamily="18" charset="0"/>
                  <a:ea typeface="Calibri" panose="020F0502020204030204" pitchFamily="34" charset="0"/>
                </a:rPr>
                <a:t>m</a:t>
              </a:r>
              <a:r>
                <a:rPr lang="vi-VN" sz="2800" dirty="0">
                  <a:solidFill>
                    <a:schemeClr val="tx1"/>
                  </a:solidFill>
                  <a:effectLst/>
                  <a:latin typeface="Times New Roman" panose="02020603050405020304" pitchFamily="18" charset="0"/>
                  <a:ea typeface="Calibri" panose="020F0502020204030204" pitchFamily="34" charset="0"/>
                </a:rPr>
                <a:t>. Nêu nhận </a:t>
              </a:r>
              <a:endParaRPr lang="en-US" sz="2800" dirty="0">
                <a:solidFill>
                  <a:schemeClr val="tx1"/>
                </a:solidFill>
                <a:effectLst/>
                <a:latin typeface="Times New Roman" panose="02020603050405020304" pitchFamily="18" charset="0"/>
                <a:ea typeface="Calibri" panose="020F0502020204030204" pitchFamily="34" charset="0"/>
              </a:endParaRPr>
            </a:p>
            <a:p>
              <a:pPr algn="ctr"/>
              <a:r>
                <a:rPr lang="vi-VN" sz="2800" dirty="0">
                  <a:solidFill>
                    <a:schemeClr val="tx1"/>
                  </a:solidFill>
                  <a:effectLst/>
                  <a:latin typeface="Times New Roman" panose="02020603050405020304" pitchFamily="18" charset="0"/>
                  <a:ea typeface="Calibri" panose="020F0502020204030204" pitchFamily="34" charset="0"/>
                </a:rPr>
                <a:t>xét của người viết về nhân vật Võ Tòng</a:t>
              </a:r>
              <a:r>
                <a:rPr lang="en-US" sz="2800" dirty="0">
                  <a:solidFill>
                    <a:schemeClr val="tx1"/>
                  </a:solidFill>
                  <a:effectLst/>
                  <a:latin typeface="Times New Roman" panose="02020603050405020304" pitchFamily="18" charset="0"/>
                  <a:ea typeface="Calibri" panose="020F0502020204030204" pitchFamily="34" charset="0"/>
                </a:rPr>
                <a:t>.</a:t>
              </a:r>
            </a:p>
          </p:txBody>
        </p:sp>
        <p:sp>
          <p:nvSpPr>
            <p:cNvPr id="5" name="Parallelogram 4">
              <a:extLst>
                <a:ext uri="{FF2B5EF4-FFF2-40B4-BE49-F238E27FC236}">
                  <a16:creationId xmlns:a16="http://schemas.microsoft.com/office/drawing/2014/main" id="{3B615397-B3E1-47AB-9658-42FA764289C4}"/>
                </a:ext>
              </a:extLst>
            </p:cNvPr>
            <p:cNvSpPr/>
            <p:nvPr/>
          </p:nvSpPr>
          <p:spPr>
            <a:xfrm>
              <a:off x="8593137" y="3356769"/>
              <a:ext cx="2250282" cy="2128046"/>
            </a:xfrm>
            <a:prstGeom prst="parallelogram">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2040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A256889-522B-47CF-BAE8-11C089F3480C}"/>
              </a:ext>
            </a:extLst>
          </p:cNvPr>
          <p:cNvSpPr/>
          <p:nvPr/>
        </p:nvSpPr>
        <p:spPr>
          <a:xfrm>
            <a:off x="1440606" y="815976"/>
            <a:ext cx="9298088" cy="698500"/>
          </a:xfrm>
          <a:custGeom>
            <a:avLst/>
            <a:gdLst>
              <a:gd name="connsiteX0" fmla="*/ 0 w 3530997"/>
              <a:gd name="connsiteY0" fmla="*/ 98425 h 984250"/>
              <a:gd name="connsiteX1" fmla="*/ 98425 w 3530997"/>
              <a:gd name="connsiteY1" fmla="*/ 0 h 984250"/>
              <a:gd name="connsiteX2" fmla="*/ 3432572 w 3530997"/>
              <a:gd name="connsiteY2" fmla="*/ 0 h 984250"/>
              <a:gd name="connsiteX3" fmla="*/ 3530997 w 3530997"/>
              <a:gd name="connsiteY3" fmla="*/ 98425 h 984250"/>
              <a:gd name="connsiteX4" fmla="*/ 3530997 w 3530997"/>
              <a:gd name="connsiteY4" fmla="*/ 885825 h 984250"/>
              <a:gd name="connsiteX5" fmla="*/ 3432572 w 3530997"/>
              <a:gd name="connsiteY5" fmla="*/ 984250 h 984250"/>
              <a:gd name="connsiteX6" fmla="*/ 98425 w 3530997"/>
              <a:gd name="connsiteY6" fmla="*/ 984250 h 984250"/>
              <a:gd name="connsiteX7" fmla="*/ 0 w 3530997"/>
              <a:gd name="connsiteY7" fmla="*/ 885825 h 984250"/>
              <a:gd name="connsiteX8" fmla="*/ 0 w 353099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997" h="984250">
                <a:moveTo>
                  <a:pt x="0" y="98425"/>
                </a:moveTo>
                <a:cubicBezTo>
                  <a:pt x="0" y="44066"/>
                  <a:pt x="44066" y="0"/>
                  <a:pt x="98425" y="0"/>
                </a:cubicBezTo>
                <a:lnTo>
                  <a:pt x="3432572" y="0"/>
                </a:lnTo>
                <a:cubicBezTo>
                  <a:pt x="3486931" y="0"/>
                  <a:pt x="3530997" y="44066"/>
                  <a:pt x="3530997" y="98425"/>
                </a:cubicBezTo>
                <a:lnTo>
                  <a:pt x="3530997" y="885825"/>
                </a:lnTo>
                <a:cubicBezTo>
                  <a:pt x="3530997" y="940184"/>
                  <a:pt x="3486931" y="984250"/>
                  <a:pt x="3432572"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5978" tIns="85978" rIns="85978" bIns="85978" numCol="1" spcCol="1270" anchor="ctr" anchorCtr="0">
            <a:noAutofit/>
          </a:bodyPr>
          <a:lstStyle/>
          <a:p>
            <a:pPr marL="0" lvl="0" indent="0" algn="ctr" defTabSz="6667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thống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gây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cãi</a:t>
            </a:r>
            <a:r>
              <a:rPr lang="en-US" sz="2800" kern="1200" dirty="0">
                <a:latin typeface="Times New Roman" panose="02020603050405020304" pitchFamily="18" charset="0"/>
                <a:cs typeface="Times New Roman" panose="02020603050405020304" pitchFamily="18" charset="0"/>
              </a:rPr>
              <a:t>.</a:t>
            </a:r>
          </a:p>
        </p:txBody>
      </p:sp>
      <p:sp>
        <p:nvSpPr>
          <p:cNvPr id="5" name="Freeform: Shape 4">
            <a:extLst>
              <a:ext uri="{FF2B5EF4-FFF2-40B4-BE49-F238E27FC236}">
                <a16:creationId xmlns:a16="http://schemas.microsoft.com/office/drawing/2014/main" id="{7C0862E0-4990-435E-A825-36CA48770DD8}"/>
              </a:ext>
            </a:extLst>
          </p:cNvPr>
          <p:cNvSpPr/>
          <p:nvPr/>
        </p:nvSpPr>
        <p:spPr>
          <a:xfrm>
            <a:off x="5557014" y="1607273"/>
            <a:ext cx="1065272" cy="348204"/>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8583" tIns="0" rIns="88582" bIns="11072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6" name="Freeform: Shape 5">
            <a:extLst>
              <a:ext uri="{FF2B5EF4-FFF2-40B4-BE49-F238E27FC236}">
                <a16:creationId xmlns:a16="http://schemas.microsoft.com/office/drawing/2014/main" id="{51EB3AD5-9E7E-4D1B-8AF7-A61461657AD9}"/>
              </a:ext>
            </a:extLst>
          </p:cNvPr>
          <p:cNvSpPr/>
          <p:nvPr/>
        </p:nvSpPr>
        <p:spPr>
          <a:xfrm>
            <a:off x="1440606" y="2078604"/>
            <a:ext cx="9298088" cy="757417"/>
          </a:xfrm>
          <a:custGeom>
            <a:avLst/>
            <a:gdLst>
              <a:gd name="connsiteX0" fmla="*/ 0 w 3530997"/>
              <a:gd name="connsiteY0" fmla="*/ 98425 h 984250"/>
              <a:gd name="connsiteX1" fmla="*/ 98425 w 3530997"/>
              <a:gd name="connsiteY1" fmla="*/ 0 h 984250"/>
              <a:gd name="connsiteX2" fmla="*/ 3432572 w 3530997"/>
              <a:gd name="connsiteY2" fmla="*/ 0 h 984250"/>
              <a:gd name="connsiteX3" fmla="*/ 3530997 w 3530997"/>
              <a:gd name="connsiteY3" fmla="*/ 98425 h 984250"/>
              <a:gd name="connsiteX4" fmla="*/ 3530997 w 3530997"/>
              <a:gd name="connsiteY4" fmla="*/ 885825 h 984250"/>
              <a:gd name="connsiteX5" fmla="*/ 3432572 w 3530997"/>
              <a:gd name="connsiteY5" fmla="*/ 984250 h 984250"/>
              <a:gd name="connsiteX6" fmla="*/ 98425 w 3530997"/>
              <a:gd name="connsiteY6" fmla="*/ 984250 h 984250"/>
              <a:gd name="connsiteX7" fmla="*/ 0 w 3530997"/>
              <a:gd name="connsiteY7" fmla="*/ 885825 h 984250"/>
              <a:gd name="connsiteX8" fmla="*/ 0 w 353099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997" h="984250">
                <a:moveTo>
                  <a:pt x="0" y="98425"/>
                </a:moveTo>
                <a:cubicBezTo>
                  <a:pt x="0" y="44066"/>
                  <a:pt x="44066" y="0"/>
                  <a:pt x="98425" y="0"/>
                </a:cubicBezTo>
                <a:lnTo>
                  <a:pt x="3432572" y="0"/>
                </a:lnTo>
                <a:cubicBezTo>
                  <a:pt x="3486931" y="0"/>
                  <a:pt x="3530997" y="44066"/>
                  <a:pt x="3530997" y="98425"/>
                </a:cubicBezTo>
                <a:lnTo>
                  <a:pt x="3530997" y="885825"/>
                </a:lnTo>
                <a:cubicBezTo>
                  <a:pt x="3530997" y="940184"/>
                  <a:pt x="3486931" y="984250"/>
                  <a:pt x="3432572"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85978" tIns="85978" rIns="85978" bIns="85978" numCol="1" spcCol="1270" anchor="ctr" anchorCtr="0">
            <a:noAutofit/>
          </a:bodyPr>
          <a:lstStyle/>
          <a:p>
            <a:pPr marL="0" lvl="0" indent="0" algn="ctr" defTabSz="6667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thái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thảo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a:t>
            </a:r>
          </a:p>
        </p:txBody>
      </p:sp>
      <p:sp>
        <p:nvSpPr>
          <p:cNvPr id="7" name="Freeform: Shape 6">
            <a:extLst>
              <a:ext uri="{FF2B5EF4-FFF2-40B4-BE49-F238E27FC236}">
                <a16:creationId xmlns:a16="http://schemas.microsoft.com/office/drawing/2014/main" id="{034C8041-E824-4575-A522-B91A14BCC487}"/>
              </a:ext>
            </a:extLst>
          </p:cNvPr>
          <p:cNvSpPr/>
          <p:nvPr/>
        </p:nvSpPr>
        <p:spPr>
          <a:xfrm>
            <a:off x="5563364" y="2959148"/>
            <a:ext cx="1065272" cy="348204"/>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p:spPr>
        <p:style>
          <a:lnRef idx="0">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88583" tIns="0" rIns="88582" bIns="11072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8" name="Freeform: Shape 7">
            <a:extLst>
              <a:ext uri="{FF2B5EF4-FFF2-40B4-BE49-F238E27FC236}">
                <a16:creationId xmlns:a16="http://schemas.microsoft.com/office/drawing/2014/main" id="{5CD89357-FBD5-40F2-8BA6-CC1F94D0C8F6}"/>
              </a:ext>
            </a:extLst>
          </p:cNvPr>
          <p:cNvSpPr/>
          <p:nvPr/>
        </p:nvSpPr>
        <p:spPr>
          <a:xfrm>
            <a:off x="1440606" y="3400149"/>
            <a:ext cx="9298088" cy="928543"/>
          </a:xfrm>
          <a:custGeom>
            <a:avLst/>
            <a:gdLst>
              <a:gd name="connsiteX0" fmla="*/ 0 w 3530997"/>
              <a:gd name="connsiteY0" fmla="*/ 98425 h 984250"/>
              <a:gd name="connsiteX1" fmla="*/ 98425 w 3530997"/>
              <a:gd name="connsiteY1" fmla="*/ 0 h 984250"/>
              <a:gd name="connsiteX2" fmla="*/ 3432572 w 3530997"/>
              <a:gd name="connsiteY2" fmla="*/ 0 h 984250"/>
              <a:gd name="connsiteX3" fmla="*/ 3530997 w 3530997"/>
              <a:gd name="connsiteY3" fmla="*/ 98425 h 984250"/>
              <a:gd name="connsiteX4" fmla="*/ 3530997 w 3530997"/>
              <a:gd name="connsiteY4" fmla="*/ 885825 h 984250"/>
              <a:gd name="connsiteX5" fmla="*/ 3432572 w 3530997"/>
              <a:gd name="connsiteY5" fmla="*/ 984250 h 984250"/>
              <a:gd name="connsiteX6" fmla="*/ 98425 w 3530997"/>
              <a:gd name="connsiteY6" fmla="*/ 984250 h 984250"/>
              <a:gd name="connsiteX7" fmla="*/ 0 w 3530997"/>
              <a:gd name="connsiteY7" fmla="*/ 885825 h 984250"/>
              <a:gd name="connsiteX8" fmla="*/ 0 w 353099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997" h="984250">
                <a:moveTo>
                  <a:pt x="0" y="98425"/>
                </a:moveTo>
                <a:cubicBezTo>
                  <a:pt x="0" y="44066"/>
                  <a:pt x="44066" y="0"/>
                  <a:pt x="98425" y="0"/>
                </a:cubicBezTo>
                <a:lnTo>
                  <a:pt x="3432572" y="0"/>
                </a:lnTo>
                <a:cubicBezTo>
                  <a:pt x="3486931" y="0"/>
                  <a:pt x="3530997" y="44066"/>
                  <a:pt x="3530997" y="98425"/>
                </a:cubicBezTo>
                <a:lnTo>
                  <a:pt x="3530997" y="885825"/>
                </a:lnTo>
                <a:cubicBezTo>
                  <a:pt x="3530997" y="940184"/>
                  <a:pt x="3486931" y="984250"/>
                  <a:pt x="3432572"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85978" tIns="85978" rIns="85978" bIns="85978" numCol="1" spcCol="1270" anchor="ctr" anchorCtr="0">
            <a:noAutofit/>
          </a:bodyPr>
          <a:lstStyle/>
          <a:p>
            <a:pPr marL="0" lvl="0" indent="0" algn="ctr" defTabSz="6667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Chuẩn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phụ</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chiếu</a:t>
            </a:r>
            <a:r>
              <a:rPr lang="en-US" sz="2800" kern="1200" dirty="0">
                <a:latin typeface="Times New Roman" panose="02020603050405020304" pitchFamily="18" charset="0"/>
                <a:cs typeface="Times New Roman" panose="02020603050405020304" pitchFamily="18" charset="0"/>
              </a:rPr>
              <a:t>…)</a:t>
            </a:r>
          </a:p>
        </p:txBody>
      </p:sp>
      <p:sp>
        <p:nvSpPr>
          <p:cNvPr id="9" name="Freeform: Shape 8">
            <a:extLst>
              <a:ext uri="{FF2B5EF4-FFF2-40B4-BE49-F238E27FC236}">
                <a16:creationId xmlns:a16="http://schemas.microsoft.com/office/drawing/2014/main" id="{4AD58E19-063C-4FA7-BF2C-E5BEF84AF72E}"/>
              </a:ext>
            </a:extLst>
          </p:cNvPr>
          <p:cNvSpPr/>
          <p:nvPr/>
        </p:nvSpPr>
        <p:spPr>
          <a:xfrm>
            <a:off x="5557014" y="4465229"/>
            <a:ext cx="1065272" cy="348204"/>
          </a:xfrm>
          <a:custGeom>
            <a:avLst/>
            <a:gdLst>
              <a:gd name="connsiteX0" fmla="*/ 0 w 369093"/>
              <a:gd name="connsiteY0" fmla="*/ 88582 h 442912"/>
              <a:gd name="connsiteX1" fmla="*/ 184547 w 369093"/>
              <a:gd name="connsiteY1" fmla="*/ 88582 h 442912"/>
              <a:gd name="connsiteX2" fmla="*/ 184547 w 369093"/>
              <a:gd name="connsiteY2" fmla="*/ 0 h 442912"/>
              <a:gd name="connsiteX3" fmla="*/ 369093 w 369093"/>
              <a:gd name="connsiteY3" fmla="*/ 221456 h 442912"/>
              <a:gd name="connsiteX4" fmla="*/ 184547 w 369093"/>
              <a:gd name="connsiteY4" fmla="*/ 442912 h 442912"/>
              <a:gd name="connsiteX5" fmla="*/ 184547 w 369093"/>
              <a:gd name="connsiteY5" fmla="*/ 354330 h 442912"/>
              <a:gd name="connsiteX6" fmla="*/ 0 w 369093"/>
              <a:gd name="connsiteY6" fmla="*/ 354330 h 442912"/>
              <a:gd name="connsiteX7" fmla="*/ 0 w 369093"/>
              <a:gd name="connsiteY7" fmla="*/ 8858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93" h="442912">
                <a:moveTo>
                  <a:pt x="295274" y="1"/>
                </a:moveTo>
                <a:lnTo>
                  <a:pt x="295274" y="221457"/>
                </a:lnTo>
                <a:lnTo>
                  <a:pt x="369093" y="221457"/>
                </a:lnTo>
                <a:lnTo>
                  <a:pt x="184547" y="442911"/>
                </a:lnTo>
                <a:lnTo>
                  <a:pt x="0" y="221457"/>
                </a:lnTo>
                <a:lnTo>
                  <a:pt x="73819" y="221457"/>
                </a:lnTo>
                <a:lnTo>
                  <a:pt x="73819" y="1"/>
                </a:lnTo>
                <a:lnTo>
                  <a:pt x="295274" y="1"/>
                </a:lnTo>
                <a:close/>
              </a:path>
            </a:pathLst>
          </a:custGeom>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8583" tIns="0" rIns="88582" bIns="11072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0" name="Freeform: Shape 9">
            <a:extLst>
              <a:ext uri="{FF2B5EF4-FFF2-40B4-BE49-F238E27FC236}">
                <a16:creationId xmlns:a16="http://schemas.microsoft.com/office/drawing/2014/main" id="{9CA9D7A7-8AF1-4E0F-9ADD-86733D62F31A}"/>
              </a:ext>
            </a:extLst>
          </p:cNvPr>
          <p:cNvSpPr/>
          <p:nvPr/>
        </p:nvSpPr>
        <p:spPr>
          <a:xfrm>
            <a:off x="1440606" y="4892819"/>
            <a:ext cx="9298088" cy="1342881"/>
          </a:xfrm>
          <a:custGeom>
            <a:avLst/>
            <a:gdLst>
              <a:gd name="connsiteX0" fmla="*/ 0 w 3530997"/>
              <a:gd name="connsiteY0" fmla="*/ 98425 h 984250"/>
              <a:gd name="connsiteX1" fmla="*/ 98425 w 3530997"/>
              <a:gd name="connsiteY1" fmla="*/ 0 h 984250"/>
              <a:gd name="connsiteX2" fmla="*/ 3432572 w 3530997"/>
              <a:gd name="connsiteY2" fmla="*/ 0 h 984250"/>
              <a:gd name="connsiteX3" fmla="*/ 3530997 w 3530997"/>
              <a:gd name="connsiteY3" fmla="*/ 98425 h 984250"/>
              <a:gd name="connsiteX4" fmla="*/ 3530997 w 3530997"/>
              <a:gd name="connsiteY4" fmla="*/ 885825 h 984250"/>
              <a:gd name="connsiteX5" fmla="*/ 3432572 w 3530997"/>
              <a:gd name="connsiteY5" fmla="*/ 984250 h 984250"/>
              <a:gd name="connsiteX6" fmla="*/ 98425 w 3530997"/>
              <a:gd name="connsiteY6" fmla="*/ 984250 h 984250"/>
              <a:gd name="connsiteX7" fmla="*/ 0 w 3530997"/>
              <a:gd name="connsiteY7" fmla="*/ 885825 h 984250"/>
              <a:gd name="connsiteX8" fmla="*/ 0 w 3530997"/>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997" h="984250">
                <a:moveTo>
                  <a:pt x="0" y="98425"/>
                </a:moveTo>
                <a:cubicBezTo>
                  <a:pt x="0" y="44066"/>
                  <a:pt x="44066" y="0"/>
                  <a:pt x="98425" y="0"/>
                </a:cubicBezTo>
                <a:lnTo>
                  <a:pt x="3432572" y="0"/>
                </a:lnTo>
                <a:cubicBezTo>
                  <a:pt x="3486931" y="0"/>
                  <a:pt x="3530997" y="44066"/>
                  <a:pt x="3530997" y="98425"/>
                </a:cubicBezTo>
                <a:lnTo>
                  <a:pt x="3530997" y="885825"/>
                </a:lnTo>
                <a:cubicBezTo>
                  <a:pt x="3530997" y="940184"/>
                  <a:pt x="3486931" y="984250"/>
                  <a:pt x="3432572" y="984250"/>
                </a:cubicBezTo>
                <a:lnTo>
                  <a:pt x="98425" y="984250"/>
                </a:lnTo>
                <a:cubicBezTo>
                  <a:pt x="44066" y="984250"/>
                  <a:pt x="0" y="940184"/>
                  <a:pt x="0" y="885825"/>
                </a:cubicBezTo>
                <a:lnTo>
                  <a:pt x="0" y="9842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85978" tIns="85978" rIns="85978" bIns="85978" numCol="1" spcCol="1270" anchor="ctr" anchorCtr="0">
            <a:noAutofit/>
          </a:bodyPr>
          <a:lstStyle/>
          <a:p>
            <a:pPr marL="0" lvl="0" indent="0" algn="ctr" defTabSz="6667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Tập nói trước gương, trước người thân và tự</a:t>
            </a:r>
            <a:r>
              <a:rPr lang="vi-VN" sz="2800" b="1"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sửa nội dung cho phù hợp thời gian, 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điều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giọng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nét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mặt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phù</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hấp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dẫn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nói</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523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397BB2-89B6-4AB3-BF51-B8CF8A348307}"/>
              </a:ext>
            </a:extLst>
          </p:cNvPr>
          <p:cNvSpPr txBox="1"/>
          <p:nvPr/>
        </p:nvSpPr>
        <p:spPr>
          <a:xfrm>
            <a:off x="638881" y="417576"/>
            <a:ext cx="10909640" cy="1249394"/>
          </a:xfrm>
          <a:prstGeom prst="rect">
            <a:avLst/>
          </a:prstGeom>
        </p:spPr>
        <p:txBody>
          <a:bodyPr vert="horz" lIns="91440" tIns="45720" rIns="91440" bIns="45720" rtlCol="0" anchor="ctr">
            <a:normAutofit/>
          </a:bodyPr>
          <a:lstStyle/>
          <a:p>
            <a:pPr indent="254000" algn="ctr">
              <a:lnSpc>
                <a:spcPct val="90000"/>
              </a:lnSpc>
              <a:spcBef>
                <a:spcPct val="0"/>
              </a:spcBef>
              <a:spcAft>
                <a:spcPts val="200"/>
              </a:spcAft>
              <a:tabLst>
                <a:tab pos="489585" algn="l"/>
              </a:tabLst>
            </a:pPr>
            <a:r>
              <a:rPr lang="en-US" sz="3100" b="1" kern="1200" dirty="0">
                <a:solidFill>
                  <a:schemeClr val="tx1"/>
                </a:solidFill>
                <a:effectLst/>
                <a:latin typeface="Times New Roman" panose="02020603050405020304" pitchFamily="18" charset="0"/>
                <a:ea typeface="+mj-ea"/>
                <a:cs typeface="Times New Roman" panose="02020603050405020304" pitchFamily="18" charset="0"/>
              </a:rPr>
              <a:t>2. </a:t>
            </a:r>
            <a:r>
              <a:rPr lang="en-US" sz="3100" b="1" kern="1200" dirty="0" err="1">
                <a:solidFill>
                  <a:schemeClr val="tx1"/>
                </a:solidFill>
                <a:effectLst/>
                <a:latin typeface="Times New Roman" panose="02020603050405020304" pitchFamily="18" charset="0"/>
                <a:ea typeface="+mj-ea"/>
                <a:cs typeface="Times New Roman" panose="02020603050405020304" pitchFamily="18" charset="0"/>
              </a:rPr>
              <a:t>Tìm</a:t>
            </a:r>
            <a:r>
              <a:rPr lang="en-US" sz="3100" b="1" kern="1200" dirty="0">
                <a:solidFill>
                  <a:schemeClr val="tx1"/>
                </a:solidFill>
                <a:effectLst/>
                <a:latin typeface="Times New Roman" panose="02020603050405020304" pitchFamily="18" charset="0"/>
                <a:ea typeface="+mj-ea"/>
                <a:cs typeface="Times New Roman" panose="02020603050405020304" pitchFamily="18" charset="0"/>
              </a:rPr>
              <a:t> ý, </a:t>
            </a:r>
            <a:r>
              <a:rPr lang="en-US" sz="3100" b="1" kern="1200" dirty="0" err="1">
                <a:solidFill>
                  <a:schemeClr val="tx1"/>
                </a:solidFill>
                <a:effectLst/>
                <a:latin typeface="Times New Roman" panose="02020603050405020304" pitchFamily="18" charset="0"/>
                <a:ea typeface="+mj-ea"/>
                <a:cs typeface="Times New Roman" panose="02020603050405020304" pitchFamily="18" charset="0"/>
              </a:rPr>
              <a:t>lập</a:t>
            </a:r>
            <a:r>
              <a:rPr lang="en-US" sz="3100" b="1"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b="1" kern="1200" dirty="0" err="1">
                <a:solidFill>
                  <a:schemeClr val="tx1"/>
                </a:solidFill>
                <a:effectLst/>
                <a:latin typeface="Times New Roman" panose="02020603050405020304" pitchFamily="18" charset="0"/>
                <a:ea typeface="+mj-ea"/>
                <a:cs typeface="Times New Roman" panose="02020603050405020304" pitchFamily="18" charset="0"/>
              </a:rPr>
              <a:t>dàn</a:t>
            </a:r>
            <a:r>
              <a:rPr lang="en-US" sz="3100" b="1" kern="1200" dirty="0">
                <a:solidFill>
                  <a:schemeClr val="tx1"/>
                </a:solidFill>
                <a:effectLst/>
                <a:latin typeface="Times New Roman" panose="02020603050405020304" pitchFamily="18" charset="0"/>
                <a:ea typeface="+mj-ea"/>
                <a:cs typeface="Times New Roman" panose="02020603050405020304" pitchFamily="18" charset="0"/>
              </a:rPr>
              <a:t> ý</a:t>
            </a:r>
            <a:endParaRPr lang="en-US" sz="3100" kern="1200" dirty="0">
              <a:solidFill>
                <a:schemeClr val="tx1"/>
              </a:solidFill>
              <a:effectLst/>
              <a:latin typeface="Times New Roman" panose="02020603050405020304" pitchFamily="18" charset="0"/>
              <a:ea typeface="+mj-ea"/>
              <a:cs typeface="Times New Roman" panose="02020603050405020304" pitchFamily="18" charset="0"/>
            </a:endParaRPr>
          </a:p>
          <a:p>
            <a:pPr algn="ctr">
              <a:lnSpc>
                <a:spcPct val="90000"/>
              </a:lnSpc>
              <a:spcBef>
                <a:spcPct val="0"/>
              </a:spcBef>
              <a:spcAft>
                <a:spcPts val="800"/>
              </a:spcAft>
            </a:pPr>
            <a:r>
              <a:rPr lang="en-US" sz="3100" b="1" kern="1200" dirty="0">
                <a:solidFill>
                  <a:schemeClr val="tx1"/>
                </a:solidFill>
                <a:effectLst/>
                <a:latin typeface="Times New Roman" panose="02020603050405020304" pitchFamily="18" charset="0"/>
                <a:ea typeface="+mj-ea"/>
                <a:cs typeface="Times New Roman" panose="02020603050405020304" pitchFamily="18" charset="0"/>
              </a:rPr>
              <a:t>a. </a:t>
            </a:r>
            <a:r>
              <a:rPr lang="en-US" sz="3100" b="1" kern="1200" dirty="0" err="1">
                <a:solidFill>
                  <a:schemeClr val="tx1"/>
                </a:solidFill>
                <a:effectLst/>
                <a:latin typeface="Times New Roman" panose="02020603050405020304" pitchFamily="18" charset="0"/>
                <a:ea typeface="+mj-ea"/>
                <a:cs typeface="Times New Roman" panose="02020603050405020304" pitchFamily="18" charset="0"/>
              </a:rPr>
              <a:t>Tìm</a:t>
            </a:r>
            <a:r>
              <a:rPr lang="en-US" sz="3100" b="1" kern="1200" dirty="0">
                <a:solidFill>
                  <a:schemeClr val="tx1"/>
                </a:solidFill>
                <a:effectLst/>
                <a:latin typeface="Times New Roman" panose="02020603050405020304" pitchFamily="18" charset="0"/>
                <a:ea typeface="+mj-ea"/>
                <a:cs typeface="Times New Roman" panose="02020603050405020304" pitchFamily="18" charset="0"/>
              </a:rPr>
              <a:t> ý: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Tìm</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ý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cho</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bài</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nói</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qua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việc</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đặt</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và</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trả</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lời</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các</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câu</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r>
              <a:rPr lang="en-US" sz="3100" kern="1200" dirty="0" err="1">
                <a:solidFill>
                  <a:schemeClr val="tx1"/>
                </a:solidFill>
                <a:effectLst/>
                <a:latin typeface="Times New Roman" panose="02020603050405020304" pitchFamily="18" charset="0"/>
                <a:ea typeface="+mj-ea"/>
                <a:cs typeface="Times New Roman" panose="02020603050405020304" pitchFamily="18" charset="0"/>
              </a:rPr>
              <a:t>hỏi</a:t>
            </a:r>
            <a:r>
              <a:rPr lang="en-US" sz="3100" kern="1200" dirty="0">
                <a:solidFill>
                  <a:schemeClr val="tx1"/>
                </a:solidFill>
                <a:effectLst/>
                <a:latin typeface="Times New Roman" panose="02020603050405020304" pitchFamily="18" charset="0"/>
                <a:ea typeface="+mj-ea"/>
                <a:cs typeface="Times New Roman" panose="02020603050405020304" pitchFamily="18" charset="0"/>
              </a:rPr>
              <a:t>: </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oạn bài Thảo luận nhóm về một vấn đề | Hay nhất Soạn văn 7 Cánh diều">
            <a:extLst>
              <a:ext uri="{FF2B5EF4-FFF2-40B4-BE49-F238E27FC236}">
                <a16:creationId xmlns:a16="http://schemas.microsoft.com/office/drawing/2014/main" id="{2FBA7626-7841-45E8-AF98-F365CCD12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9265" y="2184559"/>
            <a:ext cx="11548872" cy="3204813"/>
          </a:xfrm>
          <a:prstGeom prst="rect">
            <a:avLst/>
          </a:prstGeom>
          <a:noFill/>
        </p:spPr>
      </p:pic>
    </p:spTree>
    <p:extLst>
      <p:ext uri="{BB962C8B-B14F-4D97-AF65-F5344CB8AC3E}">
        <p14:creationId xmlns:p14="http://schemas.microsoft.com/office/powerpoint/2010/main" val="4122574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1D0BB31-AA77-4A73-A8EC-EABB1A3F0E48}"/>
              </a:ext>
            </a:extLst>
          </p:cNvPr>
          <p:cNvSpPr/>
          <p:nvPr/>
        </p:nvSpPr>
        <p:spPr>
          <a:xfrm>
            <a:off x="1219200" y="1652587"/>
            <a:ext cx="4510088" cy="3959225"/>
          </a:xfrm>
          <a:prstGeom prst="homePlate">
            <a:avLst>
              <a:gd name="adj" fmla="val 2249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ctr">
              <a:lnSpc>
                <a:spcPct val="118000"/>
              </a:lnSpc>
              <a:spcAft>
                <a:spcPts val="200"/>
              </a:spcAft>
            </a:pP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B35477C9-1CC0-4927-9A03-ECD5B5FE9D6E}"/>
              </a:ext>
            </a:extLst>
          </p:cNvPr>
          <p:cNvSpPr/>
          <p:nvPr/>
        </p:nvSpPr>
        <p:spPr>
          <a:xfrm>
            <a:off x="5414964" y="1028700"/>
            <a:ext cx="5557836" cy="5207000"/>
          </a:xfrm>
          <a:prstGeom prst="ellipse">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ctr">
              <a:lnSpc>
                <a:spcPct val="118000"/>
              </a:lnSpc>
              <a:spcAft>
                <a:spcPts val="200"/>
              </a:spcAft>
            </a:pP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dáng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00EC30A0-BDD8-47F5-ACCB-430D5719F582}"/>
              </a:ext>
            </a:extLst>
          </p:cNvPr>
          <p:cNvSpPr/>
          <p:nvPr/>
        </p:nvSpPr>
        <p:spPr>
          <a:xfrm>
            <a:off x="857250" y="303213"/>
            <a:ext cx="3343277" cy="1200150"/>
          </a:xfrm>
          <a:prstGeom prst="rightArrow">
            <a:avLst>
              <a:gd name="adj1" fmla="val 69048"/>
              <a:gd name="adj2" fmla="val 50000"/>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just">
              <a:lnSpc>
                <a:spcPct val="118000"/>
              </a:lnSpc>
              <a:spcAft>
                <a:spcPts val="2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159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A4220E-663E-45F2-B7A0-2AC518D83AD0}"/>
              </a:ext>
            </a:extLst>
          </p:cNvPr>
          <p:cNvSpPr txBox="1"/>
          <p:nvPr/>
        </p:nvSpPr>
        <p:spPr>
          <a:xfrm>
            <a:off x="609600" y="495917"/>
            <a:ext cx="10858500" cy="5384936"/>
          </a:xfrm>
          <a:prstGeom prst="rect">
            <a:avLst/>
          </a:prstGeom>
          <a:noFill/>
        </p:spPr>
        <p:txBody>
          <a:bodyPr wrap="square">
            <a:spAutoFit/>
          </a:bodyPr>
          <a:lstStyle/>
          <a:p>
            <a:pPr indent="254000" algn="just">
              <a:lnSpc>
                <a:spcPct val="118000"/>
              </a:lnSpc>
              <a:spcAft>
                <a:spcPts val="2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254000" algn="just">
              <a:lnSpc>
                <a:spcPct val="118000"/>
              </a:lnSpc>
              <a:spcAft>
                <a:spcPts val="2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254000" algn="just">
              <a:lnSpc>
                <a:spcPct val="118000"/>
              </a:lnSpc>
              <a:spcAft>
                <a:spcPts val="2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254000" algn="just">
              <a:lnSpc>
                <a:spcPct val="118000"/>
              </a:lnSpc>
              <a:spcAft>
                <a:spcPts val="2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sự.</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254000" algn="just">
              <a:lnSpc>
                <a:spcPct val="118000"/>
              </a:lnSpc>
              <a:spcAft>
                <a:spcPts val="2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8639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A5197CE-8534-4E44-959F-7338774B07D4}"/>
              </a:ext>
            </a:extLst>
          </p:cNvPr>
          <p:cNvSpPr/>
          <p:nvPr/>
        </p:nvSpPr>
        <p:spPr>
          <a:xfrm>
            <a:off x="846931" y="1637611"/>
            <a:ext cx="2945320" cy="3582778"/>
          </a:xfrm>
          <a:custGeom>
            <a:avLst/>
            <a:gdLst>
              <a:gd name="connsiteX0" fmla="*/ 0 w 2135187"/>
              <a:gd name="connsiteY0" fmla="*/ 213519 h 2422103"/>
              <a:gd name="connsiteX1" fmla="*/ 213519 w 2135187"/>
              <a:gd name="connsiteY1" fmla="*/ 0 h 2422103"/>
              <a:gd name="connsiteX2" fmla="*/ 1921668 w 2135187"/>
              <a:gd name="connsiteY2" fmla="*/ 0 h 2422103"/>
              <a:gd name="connsiteX3" fmla="*/ 2135187 w 2135187"/>
              <a:gd name="connsiteY3" fmla="*/ 213519 h 2422103"/>
              <a:gd name="connsiteX4" fmla="*/ 2135187 w 2135187"/>
              <a:gd name="connsiteY4" fmla="*/ 2208584 h 2422103"/>
              <a:gd name="connsiteX5" fmla="*/ 1921668 w 2135187"/>
              <a:gd name="connsiteY5" fmla="*/ 2422103 h 2422103"/>
              <a:gd name="connsiteX6" fmla="*/ 213519 w 2135187"/>
              <a:gd name="connsiteY6" fmla="*/ 2422103 h 2422103"/>
              <a:gd name="connsiteX7" fmla="*/ 0 w 2135187"/>
              <a:gd name="connsiteY7" fmla="*/ 2208584 h 2422103"/>
              <a:gd name="connsiteX8" fmla="*/ 0 w 2135187"/>
              <a:gd name="connsiteY8" fmla="*/ 213519 h 242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2422103">
                <a:moveTo>
                  <a:pt x="0" y="213519"/>
                </a:moveTo>
                <a:cubicBezTo>
                  <a:pt x="0" y="95596"/>
                  <a:pt x="95596" y="0"/>
                  <a:pt x="213519" y="0"/>
                </a:cubicBezTo>
                <a:lnTo>
                  <a:pt x="1921668" y="0"/>
                </a:lnTo>
                <a:cubicBezTo>
                  <a:pt x="2039591" y="0"/>
                  <a:pt x="2135187" y="95596"/>
                  <a:pt x="2135187" y="213519"/>
                </a:cubicBezTo>
                <a:lnTo>
                  <a:pt x="2135187" y="2208584"/>
                </a:lnTo>
                <a:cubicBezTo>
                  <a:pt x="2135187" y="2326507"/>
                  <a:pt x="2039591" y="2422103"/>
                  <a:pt x="1921668" y="2422103"/>
                </a:cubicBezTo>
                <a:lnTo>
                  <a:pt x="213519" y="2422103"/>
                </a:lnTo>
                <a:cubicBezTo>
                  <a:pt x="95596" y="2422103"/>
                  <a:pt x="0" y="2326507"/>
                  <a:pt x="0" y="2208584"/>
                </a:cubicBezTo>
                <a:lnTo>
                  <a:pt x="0" y="21351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117" tIns="131117" rIns="131117" bIns="131117" numCol="1" spcCol="1270" anchor="ctr" anchorCtr="0">
            <a:noAutofit/>
          </a:bodyPr>
          <a:lstStyle/>
          <a:p>
            <a:pPr marL="0" lvl="0" indent="0" algn="ctr" defTabSz="800100">
              <a:lnSpc>
                <a:spcPct val="90000"/>
              </a:lnSpc>
              <a:spcBef>
                <a:spcPct val="0"/>
              </a:spcBef>
              <a:spcAft>
                <a:spcPct val="35000"/>
              </a:spcAft>
              <a:buNone/>
            </a:pPr>
            <a:r>
              <a:rPr lang="vi-VN" sz="2800" kern="1200" dirty="0">
                <a:latin typeface="+mj-lt"/>
              </a:rPr>
              <a:t>Khi phân tích đặc điểm nhân vật ta chỉ nên lựa chọn những chi tiết liên quan tới nhân vật ấy trong tác phẩm, không sử dụng các chi tiết không liên quan tới nhân vật.</a:t>
            </a:r>
            <a:endParaRPr lang="en-US" sz="2800" kern="1200" dirty="0">
              <a:latin typeface="+mj-lt"/>
            </a:endParaRPr>
          </a:p>
        </p:txBody>
      </p:sp>
      <p:sp>
        <p:nvSpPr>
          <p:cNvPr id="7" name="Freeform: Shape 6">
            <a:extLst>
              <a:ext uri="{FF2B5EF4-FFF2-40B4-BE49-F238E27FC236}">
                <a16:creationId xmlns:a16="http://schemas.microsoft.com/office/drawing/2014/main" id="{1DA41FDA-0AA0-4B79-B9D0-34CAB46846B5}"/>
              </a:ext>
            </a:extLst>
          </p:cNvPr>
          <p:cNvSpPr/>
          <p:nvPr/>
        </p:nvSpPr>
        <p:spPr>
          <a:xfrm>
            <a:off x="4110972" y="3037363"/>
            <a:ext cx="571855" cy="78327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8" name="Freeform: Shape 7">
            <a:extLst>
              <a:ext uri="{FF2B5EF4-FFF2-40B4-BE49-F238E27FC236}">
                <a16:creationId xmlns:a16="http://schemas.microsoft.com/office/drawing/2014/main" id="{B13B52ED-4A58-494C-A18A-5EAF3BC86192}"/>
              </a:ext>
            </a:extLst>
          </p:cNvPr>
          <p:cNvSpPr/>
          <p:nvPr/>
        </p:nvSpPr>
        <p:spPr>
          <a:xfrm>
            <a:off x="4920202" y="1637611"/>
            <a:ext cx="2648459" cy="3582778"/>
          </a:xfrm>
          <a:custGeom>
            <a:avLst/>
            <a:gdLst>
              <a:gd name="connsiteX0" fmla="*/ 0 w 2135187"/>
              <a:gd name="connsiteY0" fmla="*/ 213519 h 2422103"/>
              <a:gd name="connsiteX1" fmla="*/ 213519 w 2135187"/>
              <a:gd name="connsiteY1" fmla="*/ 0 h 2422103"/>
              <a:gd name="connsiteX2" fmla="*/ 1921668 w 2135187"/>
              <a:gd name="connsiteY2" fmla="*/ 0 h 2422103"/>
              <a:gd name="connsiteX3" fmla="*/ 2135187 w 2135187"/>
              <a:gd name="connsiteY3" fmla="*/ 213519 h 2422103"/>
              <a:gd name="connsiteX4" fmla="*/ 2135187 w 2135187"/>
              <a:gd name="connsiteY4" fmla="*/ 2208584 h 2422103"/>
              <a:gd name="connsiteX5" fmla="*/ 1921668 w 2135187"/>
              <a:gd name="connsiteY5" fmla="*/ 2422103 h 2422103"/>
              <a:gd name="connsiteX6" fmla="*/ 213519 w 2135187"/>
              <a:gd name="connsiteY6" fmla="*/ 2422103 h 2422103"/>
              <a:gd name="connsiteX7" fmla="*/ 0 w 2135187"/>
              <a:gd name="connsiteY7" fmla="*/ 2208584 h 2422103"/>
              <a:gd name="connsiteX8" fmla="*/ 0 w 2135187"/>
              <a:gd name="connsiteY8" fmla="*/ 213519 h 242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2422103">
                <a:moveTo>
                  <a:pt x="0" y="213519"/>
                </a:moveTo>
                <a:cubicBezTo>
                  <a:pt x="0" y="95596"/>
                  <a:pt x="95596" y="0"/>
                  <a:pt x="213519" y="0"/>
                </a:cubicBezTo>
                <a:lnTo>
                  <a:pt x="1921668" y="0"/>
                </a:lnTo>
                <a:cubicBezTo>
                  <a:pt x="2039591" y="0"/>
                  <a:pt x="2135187" y="95596"/>
                  <a:pt x="2135187" y="213519"/>
                </a:cubicBezTo>
                <a:lnTo>
                  <a:pt x="2135187" y="2208584"/>
                </a:lnTo>
                <a:cubicBezTo>
                  <a:pt x="2135187" y="2326507"/>
                  <a:pt x="2039591" y="2422103"/>
                  <a:pt x="1921668" y="2422103"/>
                </a:cubicBezTo>
                <a:lnTo>
                  <a:pt x="213519" y="2422103"/>
                </a:lnTo>
                <a:cubicBezTo>
                  <a:pt x="95596" y="2422103"/>
                  <a:pt x="0" y="2326507"/>
                  <a:pt x="0" y="2208584"/>
                </a:cubicBezTo>
                <a:lnTo>
                  <a:pt x="0" y="21351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31117" tIns="131117" rIns="131117" bIns="131117" numCol="1" spcCol="1270" anchor="ctr" anchorCtr="0">
            <a:noAutofit/>
          </a:bodyPr>
          <a:lstStyle/>
          <a:p>
            <a:pPr marL="0" lvl="0" indent="0" algn="ctr" defTabSz="800100">
              <a:lnSpc>
                <a:spcPct val="90000"/>
              </a:lnSpc>
              <a:spcBef>
                <a:spcPct val="0"/>
              </a:spcBef>
              <a:spcAft>
                <a:spcPct val="35000"/>
              </a:spcAft>
              <a:buNone/>
            </a:pPr>
            <a:r>
              <a:rPr lang="vi-VN" sz="2800" kern="1200" dirty="0">
                <a:latin typeface="+mj-lt"/>
              </a:rPr>
              <a:t>Không nên liệt kê và kể lại toàn bộ câu chuyện theo các sự kiện đã có, chỉ chọn lọc những đặc điểm để làm nổi bật nhân vật được phân tích.</a:t>
            </a:r>
            <a:endParaRPr lang="en-US" sz="2800" kern="1200" dirty="0">
              <a:latin typeface="+mj-lt"/>
            </a:endParaRPr>
          </a:p>
        </p:txBody>
      </p:sp>
      <p:sp>
        <p:nvSpPr>
          <p:cNvPr id="9" name="Freeform: Shape 8">
            <a:extLst>
              <a:ext uri="{FF2B5EF4-FFF2-40B4-BE49-F238E27FC236}">
                <a16:creationId xmlns:a16="http://schemas.microsoft.com/office/drawing/2014/main" id="{382F287E-8DFE-4A02-B078-6BE58DC77A17}"/>
              </a:ext>
            </a:extLst>
          </p:cNvPr>
          <p:cNvSpPr/>
          <p:nvPr/>
        </p:nvSpPr>
        <p:spPr>
          <a:xfrm>
            <a:off x="7887379" y="3037363"/>
            <a:ext cx="571855" cy="78327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105905" rIns="135798" bIns="105905"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0" name="Freeform: Shape 9">
            <a:extLst>
              <a:ext uri="{FF2B5EF4-FFF2-40B4-BE49-F238E27FC236}">
                <a16:creationId xmlns:a16="http://schemas.microsoft.com/office/drawing/2014/main" id="{24A88BE7-DECC-4833-A8C1-A436F94A0EAB}"/>
              </a:ext>
            </a:extLst>
          </p:cNvPr>
          <p:cNvSpPr/>
          <p:nvPr/>
        </p:nvSpPr>
        <p:spPr>
          <a:xfrm>
            <a:off x="8696609" y="1637611"/>
            <a:ext cx="2648459" cy="3582778"/>
          </a:xfrm>
          <a:custGeom>
            <a:avLst/>
            <a:gdLst>
              <a:gd name="connsiteX0" fmla="*/ 0 w 2135187"/>
              <a:gd name="connsiteY0" fmla="*/ 213519 h 2422103"/>
              <a:gd name="connsiteX1" fmla="*/ 213519 w 2135187"/>
              <a:gd name="connsiteY1" fmla="*/ 0 h 2422103"/>
              <a:gd name="connsiteX2" fmla="*/ 1921668 w 2135187"/>
              <a:gd name="connsiteY2" fmla="*/ 0 h 2422103"/>
              <a:gd name="connsiteX3" fmla="*/ 2135187 w 2135187"/>
              <a:gd name="connsiteY3" fmla="*/ 213519 h 2422103"/>
              <a:gd name="connsiteX4" fmla="*/ 2135187 w 2135187"/>
              <a:gd name="connsiteY4" fmla="*/ 2208584 h 2422103"/>
              <a:gd name="connsiteX5" fmla="*/ 1921668 w 2135187"/>
              <a:gd name="connsiteY5" fmla="*/ 2422103 h 2422103"/>
              <a:gd name="connsiteX6" fmla="*/ 213519 w 2135187"/>
              <a:gd name="connsiteY6" fmla="*/ 2422103 h 2422103"/>
              <a:gd name="connsiteX7" fmla="*/ 0 w 2135187"/>
              <a:gd name="connsiteY7" fmla="*/ 2208584 h 2422103"/>
              <a:gd name="connsiteX8" fmla="*/ 0 w 2135187"/>
              <a:gd name="connsiteY8" fmla="*/ 213519 h 242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2422103">
                <a:moveTo>
                  <a:pt x="0" y="213519"/>
                </a:moveTo>
                <a:cubicBezTo>
                  <a:pt x="0" y="95596"/>
                  <a:pt x="95596" y="0"/>
                  <a:pt x="213519" y="0"/>
                </a:cubicBezTo>
                <a:lnTo>
                  <a:pt x="1921668" y="0"/>
                </a:lnTo>
                <a:cubicBezTo>
                  <a:pt x="2039591" y="0"/>
                  <a:pt x="2135187" y="95596"/>
                  <a:pt x="2135187" y="213519"/>
                </a:cubicBezTo>
                <a:lnTo>
                  <a:pt x="2135187" y="2208584"/>
                </a:lnTo>
                <a:cubicBezTo>
                  <a:pt x="2135187" y="2326507"/>
                  <a:pt x="2039591" y="2422103"/>
                  <a:pt x="1921668" y="2422103"/>
                </a:cubicBezTo>
                <a:lnTo>
                  <a:pt x="213519" y="2422103"/>
                </a:lnTo>
                <a:cubicBezTo>
                  <a:pt x="95596" y="2422103"/>
                  <a:pt x="0" y="2326507"/>
                  <a:pt x="0" y="2208584"/>
                </a:cubicBezTo>
                <a:lnTo>
                  <a:pt x="0" y="21351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31117" tIns="131117" rIns="131117" bIns="131117" numCol="1" spcCol="1270" anchor="ctr" anchorCtr="0">
            <a:noAutofit/>
          </a:bodyPr>
          <a:lstStyle/>
          <a:p>
            <a:pPr marL="0" lvl="0" indent="0" algn="ctr" defTabSz="800100">
              <a:lnSpc>
                <a:spcPct val="90000"/>
              </a:lnSpc>
              <a:spcBef>
                <a:spcPct val="0"/>
              </a:spcBef>
              <a:spcAft>
                <a:spcPct val="35000"/>
              </a:spcAft>
              <a:buNone/>
            </a:pPr>
            <a:r>
              <a:rPr lang="vi-VN" sz="2800" kern="1200" dirty="0">
                <a:latin typeface="+mj-lt"/>
              </a:rPr>
              <a:t>Khi kể lại ta không nên liệt kê các đặc điểm của nhân vật mà cần bám sát vào các sự kiện, sự việc đã được tác giả xây dựng.</a:t>
            </a:r>
            <a:endParaRPr lang="en-US" sz="2800" kern="1200" dirty="0">
              <a:latin typeface="+mj-lt"/>
            </a:endParaRPr>
          </a:p>
        </p:txBody>
      </p:sp>
      <p:sp>
        <p:nvSpPr>
          <p:cNvPr id="11" name="Arrow: Pentagon 10">
            <a:extLst>
              <a:ext uri="{FF2B5EF4-FFF2-40B4-BE49-F238E27FC236}">
                <a16:creationId xmlns:a16="http://schemas.microsoft.com/office/drawing/2014/main" id="{8EADABDD-35B6-4967-BB73-8A2DC08C7A73}"/>
              </a:ext>
            </a:extLst>
          </p:cNvPr>
          <p:cNvSpPr/>
          <p:nvPr/>
        </p:nvSpPr>
        <p:spPr>
          <a:xfrm>
            <a:off x="846930" y="471488"/>
            <a:ext cx="7040449" cy="658812"/>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latin typeface="Times New Roman" panose="02020603050405020304" pitchFamily="18" charset="0"/>
                <a:ea typeface="Calibri" panose="020F0502020204030204" pitchFamily="34" charset="0"/>
              </a:rPr>
              <a:t>*</a:t>
            </a:r>
            <a:r>
              <a:rPr lang="en-US" sz="2800" b="1" dirty="0" err="1">
                <a:effectLst/>
                <a:latin typeface="Times New Roman" panose="02020603050405020304" pitchFamily="18" charset="0"/>
                <a:ea typeface="Calibri" panose="020F0502020204030204" pitchFamily="34" charset="0"/>
              </a:rPr>
              <a:t>Điểm</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cần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trao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đổi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để</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thống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nhất</a:t>
            </a:r>
            <a:r>
              <a:rPr lang="en-US" sz="2800" b="1" dirty="0">
                <a:effectLst/>
                <a:latin typeface="Times New Roman" panose="02020603050405020304" pitchFamily="18" charset="0"/>
                <a:ea typeface="Calibri" panose="020F0502020204030204" pitchFamily="34" charset="0"/>
              </a:rPr>
              <a:t> ý </a:t>
            </a:r>
            <a:r>
              <a:rPr lang="en-US" sz="2800" b="1" dirty="0" err="1">
                <a:effectLst/>
                <a:latin typeface="Times New Roman" panose="02020603050405020304" pitchFamily="18" charset="0"/>
                <a:ea typeface="Calibri" panose="020F0502020204030204" pitchFamily="34" charset="0"/>
              </a:rPr>
              <a:t>kiến</a:t>
            </a:r>
            <a:endParaRPr lang="en-US" sz="2800" dirty="0"/>
          </a:p>
        </p:txBody>
      </p:sp>
    </p:spTree>
    <p:extLst>
      <p:ext uri="{BB962C8B-B14F-4D97-AF65-F5344CB8AC3E}">
        <p14:creationId xmlns:p14="http://schemas.microsoft.com/office/powerpoint/2010/main" val="375938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8F024D-A8B9-43FF-9A31-8EF9C039CBDE}"/>
              </a:ext>
            </a:extLst>
          </p:cNvPr>
          <p:cNvSpPr txBox="1"/>
          <p:nvPr/>
        </p:nvSpPr>
        <p:spPr>
          <a:xfrm>
            <a:off x="666750" y="1369976"/>
            <a:ext cx="10858500" cy="4538422"/>
          </a:xfrm>
          <a:prstGeom prst="rect">
            <a:avLst/>
          </a:prstGeom>
          <a:noFill/>
        </p:spPr>
        <p:txBody>
          <a:bodyPr wrap="square">
            <a:spAutoFit/>
          </a:bodyPr>
          <a:lstStyle/>
          <a:p>
            <a:pPr algn="just">
              <a:lnSpc>
                <a:spcPct val="150000"/>
              </a:lnSpc>
              <a:spcAft>
                <a:spcPts val="800"/>
              </a:spcAft>
            </a:pP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a:effectLst/>
                <a:latin typeface="Times New Roman" panose="02020603050405020304" pitchFamily="18" charset="0"/>
                <a:ea typeface="MS Mincho" panose="02020609040205080304" pitchFamily="49" charset="-128"/>
                <a:cs typeface="Times New Roman" panose="02020603050405020304" pitchFamily="18" charset="0"/>
              </a:rPr>
              <a:t>b</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dirty="0">
                <a:effectLst/>
                <a:latin typeface="Times New Roman" panose="02020603050405020304" pitchFamily="18" charset="0"/>
                <a:ea typeface="MS Mincho" panose="02020609040205080304" pitchFamily="49" charset="-128"/>
                <a:cs typeface="Times New Roman" panose="02020603050405020304" pitchFamily="18" charset="0"/>
              </a:rPr>
              <a:t>Lập dàn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200" b="1" dirty="0">
                <a:effectLst/>
                <a:latin typeface="Times New Roman" panose="02020603050405020304" pitchFamily="18" charset="0"/>
                <a:ea typeface="Calibri" panose="020F0502020204030204" pitchFamily="34" charset="0"/>
              </a:rPr>
              <a:t>*</a:t>
            </a:r>
            <a:r>
              <a:rPr lang="vi-VN" sz="3200" b="1" dirty="0">
                <a:effectLst/>
                <a:latin typeface="Times New Roman" panose="02020603050405020304" pitchFamily="18" charset="0"/>
                <a:ea typeface="Calibri" panose="020F0502020204030204" pitchFamily="34" charset="0"/>
              </a:rPr>
              <a:t>Mở đầu:</a:t>
            </a:r>
            <a:endParaRPr lang="en-US" sz="3200" dirty="0">
              <a:effectLst/>
              <a:latin typeface="Times New Roman" panose="02020603050405020304" pitchFamily="18" charset="0"/>
              <a:ea typeface="Calibri" panose="020F0502020204030204" pitchFamily="34" charset="0"/>
            </a:endParaRPr>
          </a:p>
          <a:p>
            <a:pPr algn="just">
              <a:lnSpc>
                <a:spcPct val="150000"/>
              </a:lnSpc>
            </a:pPr>
            <a:r>
              <a:rPr lang="vi-VN" sz="3200" dirty="0">
                <a:effectLst/>
                <a:latin typeface="Times New Roman" panose="02020603050405020304" pitchFamily="18" charset="0"/>
                <a:ea typeface="Calibri" panose="020F0502020204030204" pitchFamily="34" charset="0"/>
              </a:rPr>
              <a:t>Nêu vấn đề: Việc kể lại câu chuyện về Võ Tòng và phân tích đặc điểm nhân vật Võ Tòng trong đoạn trích </a:t>
            </a:r>
            <a:r>
              <a:rPr lang="en-US" sz="3200" dirty="0">
                <a:effectLst/>
                <a:latin typeface="Times New Roman" panose="02020603050405020304" pitchFamily="18" charset="0"/>
                <a:ea typeface="Calibri" panose="020F0502020204030204" pitchFamily="34" charset="0"/>
              </a:rPr>
              <a:t>“</a:t>
            </a:r>
            <a:r>
              <a:rPr lang="vi-VN" sz="3200" dirty="0">
                <a:effectLst/>
                <a:latin typeface="Times New Roman" panose="02020603050405020304" pitchFamily="18" charset="0"/>
                <a:ea typeface="Calibri" panose="020F0502020204030204" pitchFamily="34" charset="0"/>
              </a:rPr>
              <a:t>Người đàn ông cô độc giữa rừng</a:t>
            </a:r>
            <a:r>
              <a:rPr lang="en-US" sz="3200" dirty="0">
                <a:effectLst/>
                <a:latin typeface="Times New Roman" panose="02020603050405020304" pitchFamily="18" charset="0"/>
                <a:ea typeface="Calibri" panose="020F0502020204030204" pitchFamily="34" charset="0"/>
              </a:rPr>
              <a:t>”</a:t>
            </a:r>
            <a:r>
              <a:rPr lang="vi-VN" sz="3200" dirty="0">
                <a:effectLst/>
                <a:latin typeface="Times New Roman" panose="02020603050405020304" pitchFamily="18" charset="0"/>
                <a:ea typeface="Calibri" panose="020F0502020204030204" pitchFamily="34" charset="0"/>
              </a:rPr>
              <a:t> có gì giống và khác nhau?</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87448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525A4-B138-475E-83DE-9782C9590892}"/>
              </a:ext>
            </a:extLst>
          </p:cNvPr>
          <p:cNvSpPr txBox="1"/>
          <p:nvPr/>
        </p:nvSpPr>
        <p:spPr>
          <a:xfrm>
            <a:off x="660400" y="236814"/>
            <a:ext cx="10858500" cy="5998886"/>
          </a:xfrm>
          <a:prstGeom prst="rect">
            <a:avLst/>
          </a:prstGeom>
          <a:noFill/>
        </p:spPr>
        <p:txBody>
          <a:bodyPr wrap="square">
            <a:spAutoFit/>
          </a:bodyPr>
          <a:lstStyle/>
          <a:p>
            <a:pPr algn="just"/>
            <a:r>
              <a:rPr lang="en-US" sz="3200" b="1" dirty="0">
                <a:effectLst/>
                <a:latin typeface="Times New Roman" panose="02020603050405020304" pitchFamily="18" charset="0"/>
                <a:ea typeface="Calibri" panose="020F0502020204030204" pitchFamily="34" charset="0"/>
              </a:rPr>
              <a:t>*</a:t>
            </a:r>
            <a:r>
              <a:rPr lang="vi-VN" sz="3200" b="1" dirty="0">
                <a:effectLst/>
                <a:latin typeface="Times New Roman" panose="02020603050405020304" pitchFamily="18" charset="0"/>
                <a:ea typeface="Calibri" panose="020F0502020204030204" pitchFamily="34" charset="0"/>
              </a:rPr>
              <a:t>Nội dung chính:</a:t>
            </a:r>
            <a:endParaRPr lang="en-US" sz="3200" dirty="0">
              <a:effectLst/>
              <a:latin typeface="Times New Roman" panose="02020603050405020304" pitchFamily="18" charset="0"/>
              <a:ea typeface="Calibri" panose="020F0502020204030204" pitchFamily="34" charset="0"/>
            </a:endParaRPr>
          </a:p>
          <a:p>
            <a:pPr algn="just"/>
            <a:r>
              <a:rPr lang="vi-VN" sz="3200" i="1" dirty="0">
                <a:solidFill>
                  <a:srgbClr val="000000"/>
                </a:solidFill>
                <a:effectLst/>
                <a:latin typeface="Times New Roman" panose="02020603050405020304" pitchFamily="18" charset="0"/>
                <a:ea typeface="MS Mincho" panose="02020609040205080304" pitchFamily="49" charset="-128"/>
              </a:rPr>
              <a:t>- Khẳng định ý kiến đề bài nêu ra</a:t>
            </a:r>
            <a:r>
              <a:rPr lang="vi-VN" sz="3200" i="1" dirty="0">
                <a:solidFill>
                  <a:srgbClr val="000000"/>
                </a:solidFill>
                <a:effectLst/>
                <a:latin typeface="Times New Roman" panose="02020603050405020304" pitchFamily="18" charset="0"/>
                <a:ea typeface="Calibri" panose="020F0502020204030204" pitchFamily="34" charset="0"/>
              </a:rPr>
              <a:t> là chưa chính xác.</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Phân biệt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cầu của việc kể lại câu chuyện về nhân vật và phân tích đặc điểm nhân vật Võ Tòng: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Kể lại câu chuyện là dựa vào sự việc trong văn bản để kể lại diễn biến câu chuyện đã xảy ra, đồng thời không cần nhận xét về nhân vật Võ Tòng.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Ví dụ: Khi kể lại đoạn trích “Người đàn ông cô độc giữa rừng” ta cần bám sát vào diễn biến câu chuyện theo trình tự hợp lí đã được tác giả xây dựng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Kể lại việc tía nuôi dắt An đi thăm chú Võ Tòng tại nhà của 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175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9E66B4-BEDE-4DF1-BC83-236BC2AD43F3}"/>
              </a:ext>
            </a:extLst>
          </p:cNvPr>
          <p:cNvSpPr txBox="1"/>
          <p:nvPr/>
        </p:nvSpPr>
        <p:spPr>
          <a:xfrm>
            <a:off x="660400" y="1130300"/>
            <a:ext cx="10858500" cy="4798493"/>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Quá khứ của chú Võ Tòng.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Cuộc sống hiện tại của nhân vật Võ Tòng.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solidFill>
                  <a:srgbClr val="000000"/>
                </a:solidFill>
                <a:effectLst/>
                <a:latin typeface="Times New Roman" panose="02020603050405020304" pitchFamily="18" charset="0"/>
                <a:ea typeface="MS Mincho" panose="02020609040205080304" pitchFamily="49" charset="-128"/>
              </a:rPr>
              <a:t> + </a:t>
            </a:r>
            <a:r>
              <a:rPr lang="vi-VN" sz="3200" dirty="0">
                <a:solidFill>
                  <a:srgbClr val="000000"/>
                </a:solidFill>
                <a:effectLst/>
                <a:latin typeface="Times New Roman" panose="02020603050405020304" pitchFamily="18" charset="0"/>
                <a:ea typeface="MS Mincho" panose="02020609040205080304" pitchFamily="49" charset="-128"/>
              </a:rPr>
              <a:t>Phân tích đặc điểm nhân vật:</a:t>
            </a:r>
            <a:r>
              <a:rPr lang="vi-VN" sz="3200" dirty="0">
                <a:solidFill>
                  <a:srgbClr val="000000"/>
                </a:solidFill>
                <a:effectLst/>
                <a:latin typeface="Times New Roman" panose="02020603050405020304" pitchFamily="18" charset="0"/>
                <a:ea typeface="Calibri" panose="020F0502020204030204" pitchFamily="34" charset="0"/>
              </a:rPr>
              <a:t> là giới thiệu</a:t>
            </a:r>
            <a:r>
              <a:rPr lang="en-US" sz="3200" dirty="0">
                <a:solidFill>
                  <a:srgbClr val="000000"/>
                </a:solidFill>
                <a:effectLst/>
                <a:latin typeface="Times New Roman" panose="02020603050405020304" pitchFamily="18" charset="0"/>
                <a:ea typeface="Calibri" panose="020F0502020204030204" pitchFamily="34" charset="0"/>
              </a:rPr>
              <a:t>,</a:t>
            </a:r>
            <a:r>
              <a:rPr lang="vi-VN" sz="3200" dirty="0">
                <a:solidFill>
                  <a:srgbClr val="000000"/>
                </a:solidFill>
                <a:effectLst/>
                <a:latin typeface="Times New Roman" panose="02020603050405020304" pitchFamily="18" charset="0"/>
                <a:ea typeface="Calibri" panose="020F0502020204030204" pitchFamily="34" charset="0"/>
              </a:rPr>
              <a:t> mô tả những nét tiêu biểu của nhân vật như: lai lịch, xuất thân, hình dáng bên ngoài, suy nghĩ, lời nói, việc là</a:t>
            </a:r>
            <a:r>
              <a:rPr lang="en-US" sz="3200" dirty="0">
                <a:solidFill>
                  <a:srgbClr val="000000"/>
                </a:solidFill>
                <a:effectLst/>
                <a:latin typeface="Times New Roman" panose="02020603050405020304" pitchFamily="18" charset="0"/>
                <a:ea typeface="Calibri" panose="020F0502020204030204" pitchFamily="34" charset="0"/>
              </a:rPr>
              <a:t>m.</a:t>
            </a:r>
            <a:endParaRPr lang="en-US" sz="3200" dirty="0">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Nêu nhận xét của người viết về nhân vật Võ Tòng: Võ Tòng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ảnh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của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dân</a:t>
            </a:r>
            <a:r>
              <a:rPr lang="en-US" sz="3200" dirty="0">
                <a:solidFill>
                  <a:srgbClr val="000000"/>
                </a:solidFill>
                <a:effectLst/>
                <a:latin typeface="Times New Roman" panose="02020603050405020304" pitchFamily="18" charset="0"/>
                <a:ea typeface="Calibri" panose="020F0502020204030204" pitchFamily="34" charset="0"/>
              </a:rPr>
              <a:t> Nam </a:t>
            </a:r>
            <a:r>
              <a:rPr lang="en-US" sz="3200" dirty="0" err="1">
                <a:solidFill>
                  <a:srgbClr val="000000"/>
                </a:solidFill>
                <a:effectLst/>
                <a:latin typeface="Times New Roman" panose="02020603050405020304" pitchFamily="18" charset="0"/>
                <a:ea typeface="Calibri" panose="020F0502020204030204" pitchFamily="34" charset="0"/>
              </a:rPr>
              <a:t>Bộ</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tuy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cuộc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chịu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nhiều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bất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hạnh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vẫn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phẩm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chất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cao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đẹp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thẳng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thắn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chính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trực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dũng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cảm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giàu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yêu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nước</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56486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19C8B4-9201-465A-A96B-A375A0089E4F}"/>
              </a:ext>
            </a:extLst>
          </p:cNvPr>
          <p:cNvSpPr txBox="1"/>
          <p:nvPr/>
        </p:nvSpPr>
        <p:spPr>
          <a:xfrm>
            <a:off x="609600" y="301313"/>
            <a:ext cx="10858500" cy="584775"/>
          </a:xfrm>
          <a:prstGeom prst="rect">
            <a:avLst/>
          </a:prstGeom>
          <a:noFill/>
        </p:spPr>
        <p:txBody>
          <a:bodyPr wrap="square">
            <a:spAutoFit/>
          </a:bodyPr>
          <a:lstStyle/>
          <a:p>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trên</a:t>
            </a:r>
            <a:endParaRPr lang="en-US" sz="32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2BD0E09-144D-4224-8452-E9F26DB6186E}"/>
              </a:ext>
            </a:extLst>
          </p:cNvPr>
          <p:cNvGraphicFramePr>
            <a:graphicFrameLocks noGrp="1"/>
          </p:cNvGraphicFramePr>
          <p:nvPr>
            <p:extLst>
              <p:ext uri="{D42A27DB-BD31-4B8C-83A1-F6EECF244321}">
                <p14:modId xmlns:p14="http://schemas.microsoft.com/office/powerpoint/2010/main" val="3946425014"/>
              </p:ext>
            </p:extLst>
          </p:nvPr>
        </p:nvGraphicFramePr>
        <p:xfrm>
          <a:off x="660400" y="1028700"/>
          <a:ext cx="10858500" cy="3607436"/>
        </p:xfrm>
        <a:graphic>
          <a:graphicData uri="http://schemas.openxmlformats.org/drawingml/2006/table">
            <a:tbl>
              <a:tblPr firstRow="1" firstCol="1" bandRow="1">
                <a:tableStyleId>{ED083AE6-46FA-4A59-8FB0-9F97EB10719F}</a:tableStyleId>
              </a:tblPr>
              <a:tblGrid>
                <a:gridCol w="1905942">
                  <a:extLst>
                    <a:ext uri="{9D8B030D-6E8A-4147-A177-3AD203B41FA5}">
                      <a16:colId xmlns:a16="http://schemas.microsoft.com/office/drawing/2014/main" val="2686398911"/>
                    </a:ext>
                  </a:extLst>
                </a:gridCol>
                <a:gridCol w="8952558">
                  <a:extLst>
                    <a:ext uri="{9D8B030D-6E8A-4147-A177-3AD203B41FA5}">
                      <a16:colId xmlns:a16="http://schemas.microsoft.com/office/drawing/2014/main" val="3863272906"/>
                    </a:ext>
                  </a:extLst>
                </a:gridCol>
              </a:tblGrid>
              <a:tr h="0">
                <a:tc>
                  <a:txBody>
                    <a:bodyPr/>
                    <a:lstStyle/>
                    <a:p>
                      <a:pPr algn="just">
                        <a:lnSpc>
                          <a:spcPct val="107000"/>
                        </a:lnSpc>
                      </a:pPr>
                      <a:r>
                        <a:rPr lang="vi-VN" sz="2800" dirty="0">
                          <a:effectLst/>
                          <a:latin typeface="+mj-lt"/>
                        </a:rPr>
                        <a:t>Gi</a:t>
                      </a:r>
                      <a:r>
                        <a:rPr lang="vi-VN" sz="2800" dirty="0">
                          <a:solidFill>
                            <a:srgbClr val="000000"/>
                          </a:solidFill>
                          <a:effectLst/>
                          <a:latin typeface="+mj-lt"/>
                        </a:rPr>
                        <a:t>ống nhau</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pPr>
                      <a:r>
                        <a:rPr lang="vi-VN" sz="2800" dirty="0">
                          <a:solidFill>
                            <a:srgbClr val="000000"/>
                          </a:solidFill>
                          <a:effectLst/>
                          <a:latin typeface="+mj-lt"/>
                        </a:rPr>
                        <a:t>Đều dựa vào sự việc và chi tiết về nhân vật Võ Tòng trong văn bản</a:t>
                      </a:r>
                      <a:r>
                        <a:rPr lang="en-US" sz="2800" dirty="0">
                          <a:solidFill>
                            <a:srgbClr val="000000"/>
                          </a:solidFill>
                          <a:effectLst/>
                          <a:latin typeface="+mj-lt"/>
                        </a:rPr>
                        <a:t>.</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79432070"/>
                  </a:ext>
                </a:extLst>
              </a:tr>
              <a:tr h="0">
                <a:tc>
                  <a:txBody>
                    <a:bodyPr/>
                    <a:lstStyle/>
                    <a:p>
                      <a:pPr algn="just">
                        <a:lnSpc>
                          <a:spcPct val="107000"/>
                        </a:lnSpc>
                      </a:pPr>
                      <a:r>
                        <a:rPr lang="vi-VN" sz="2800" dirty="0">
                          <a:solidFill>
                            <a:srgbClr val="000000"/>
                          </a:solidFill>
                          <a:effectLst/>
                          <a:latin typeface="+mj-lt"/>
                        </a:rPr>
                        <a:t>Khác nhau</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pPr>
                      <a:r>
                        <a:rPr lang="vi-VN" sz="2800" dirty="0">
                          <a:solidFill>
                            <a:srgbClr val="000000"/>
                          </a:solidFill>
                          <a:effectLst/>
                          <a:latin typeface="+mj-lt"/>
                        </a:rPr>
                        <a:t>- Kể lại câu chuyện cần khách quan, không thêm bớt và không cần nêu nhận xét của người kể lại.</a:t>
                      </a:r>
                      <a:endParaRPr lang="en-US" sz="2800" dirty="0">
                        <a:effectLst/>
                        <a:latin typeface="+mj-lt"/>
                      </a:endParaRPr>
                    </a:p>
                    <a:p>
                      <a:pPr algn="just">
                        <a:lnSpc>
                          <a:spcPct val="107000"/>
                        </a:lnSpc>
                      </a:pPr>
                      <a:r>
                        <a:rPr lang="vi-VN" sz="2800" dirty="0">
                          <a:solidFill>
                            <a:srgbClr val="000000"/>
                          </a:solidFill>
                          <a:effectLst/>
                          <a:latin typeface="+mj-lt"/>
                        </a:rPr>
                        <a:t>- Phân tích đặc điểm nhân vật cần có ý kiến, lí lẽ và nhận xét của người nói.</a:t>
                      </a:r>
                      <a:endParaRPr lang="en-US" sz="2800" dirty="0">
                        <a:effectLst/>
                        <a:latin typeface="+mj-lt"/>
                      </a:endParaRPr>
                    </a:p>
                    <a:p>
                      <a:pPr algn="just">
                        <a:lnSpc>
                          <a:spcPct val="107000"/>
                        </a:lnSpc>
                      </a:pPr>
                      <a:r>
                        <a:rPr lang="vi-VN" sz="2800" dirty="0">
                          <a:solidFill>
                            <a:srgbClr val="000000"/>
                          </a:solidFill>
                          <a:effectLst/>
                          <a:latin typeface="+mj-lt"/>
                        </a:rPr>
                        <a:t>- Kể lại thuộc kiểu văn bản tự sự còn phân tích nhân vật thuộc kiểu văn bản nghị luận</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478835"/>
                  </a:ext>
                </a:extLst>
              </a:tr>
            </a:tbl>
          </a:graphicData>
        </a:graphic>
      </p:graphicFrame>
      <p:sp>
        <p:nvSpPr>
          <p:cNvPr id="6" name="TextBox 5">
            <a:extLst>
              <a:ext uri="{FF2B5EF4-FFF2-40B4-BE49-F238E27FC236}">
                <a16:creationId xmlns:a16="http://schemas.microsoft.com/office/drawing/2014/main" id="{D2038B0B-F4B3-4435-AF18-11531DF99335}"/>
              </a:ext>
            </a:extLst>
          </p:cNvPr>
          <p:cNvSpPr txBox="1"/>
          <p:nvPr/>
        </p:nvSpPr>
        <p:spPr>
          <a:xfrm>
            <a:off x="685800" y="4921359"/>
            <a:ext cx="10858500" cy="1815882"/>
          </a:xfrm>
          <a:prstGeom prst="rect">
            <a:avLst/>
          </a:prstGeom>
          <a:noFill/>
        </p:spPr>
        <p:txBody>
          <a:bodyPr wrap="square">
            <a:spAutoFit/>
          </a:bodyPr>
          <a:lstStyle/>
          <a:p>
            <a:pPr algn="just"/>
            <a:r>
              <a:rPr lang="vi-VN" sz="2800" b="1" dirty="0">
                <a:solidFill>
                  <a:srgbClr val="000000"/>
                </a:solidFill>
                <a:effectLst/>
                <a:latin typeface="Times New Roman" panose="02020603050405020304" pitchFamily="18" charset="0"/>
                <a:ea typeface="Calibri" panose="020F0502020204030204" pitchFamily="34" charset="0"/>
              </a:rPr>
              <a:t>*Kết bài:</a:t>
            </a:r>
            <a:endParaRPr lang="en-US" sz="2800" dirty="0">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Khẳng định lại những điểm giống và khác nhau giữa kể chuyện và phân tích nhân vật.</a:t>
            </a:r>
            <a:endParaRPr lang="en-US" sz="2800" dirty="0">
              <a:effectLst/>
              <a:latin typeface="Times New Roman" panose="02020603050405020304" pitchFamily="18" charset="0"/>
              <a:ea typeface="Calibri" panose="020F0502020204030204" pitchFamily="34" charset="0"/>
            </a:endParaRPr>
          </a:p>
          <a:p>
            <a:pPr algn="just"/>
            <a:r>
              <a:rPr lang="vi-VN"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4761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4CDAD6-2341-48EE-8AE1-4638DF4E4D2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r="3" b="3"/>
          <a:stretch/>
        </p:blipFill>
        <p:spPr>
          <a:xfrm>
            <a:off x="422546" y="1239533"/>
            <a:ext cx="4378934" cy="4378934"/>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C4D7796-F804-413A-94C0-3FA6BF098B3A}"/>
              </a:ext>
            </a:extLst>
          </p:cNvPr>
          <p:cNvSpPr/>
          <p:nvPr/>
        </p:nvSpPr>
        <p:spPr>
          <a:xfrm>
            <a:off x="1404601" y="438500"/>
            <a:ext cx="3632726"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KHỞI ĐỘNG</a:t>
            </a:r>
          </a:p>
        </p:txBody>
      </p:sp>
      <p:graphicFrame>
        <p:nvGraphicFramePr>
          <p:cNvPr id="6" name="Table 6">
            <a:extLst>
              <a:ext uri="{FF2B5EF4-FFF2-40B4-BE49-F238E27FC236}">
                <a16:creationId xmlns:a16="http://schemas.microsoft.com/office/drawing/2014/main" id="{885A61B8-522D-4EA1-A6ED-29A93720C700}"/>
              </a:ext>
            </a:extLst>
          </p:cNvPr>
          <p:cNvGraphicFramePr>
            <a:graphicFrameLocks noGrp="1"/>
          </p:cNvGraphicFramePr>
          <p:nvPr>
            <p:extLst>
              <p:ext uri="{D42A27DB-BD31-4B8C-83A1-F6EECF244321}">
                <p14:modId xmlns:p14="http://schemas.microsoft.com/office/powerpoint/2010/main" val="3417612188"/>
              </p:ext>
            </p:extLst>
          </p:nvPr>
        </p:nvGraphicFramePr>
        <p:xfrm>
          <a:off x="5132386" y="1363713"/>
          <a:ext cx="6386514" cy="4254754"/>
        </p:xfrm>
        <a:graphic>
          <a:graphicData uri="http://schemas.openxmlformats.org/drawingml/2006/table">
            <a:tbl>
              <a:tblPr firstRow="1" bandRow="1">
                <a:tableStyleId>{5C22544A-7EE6-4342-B048-85BDC9FD1C3A}</a:tableStyleId>
              </a:tblPr>
              <a:tblGrid>
                <a:gridCol w="2507713">
                  <a:extLst>
                    <a:ext uri="{9D8B030D-6E8A-4147-A177-3AD203B41FA5}">
                      <a16:colId xmlns:a16="http://schemas.microsoft.com/office/drawing/2014/main" val="3730058949"/>
                    </a:ext>
                  </a:extLst>
                </a:gridCol>
                <a:gridCol w="3878801">
                  <a:extLst>
                    <a:ext uri="{9D8B030D-6E8A-4147-A177-3AD203B41FA5}">
                      <a16:colId xmlns:a16="http://schemas.microsoft.com/office/drawing/2014/main" val="2189599101"/>
                    </a:ext>
                  </a:extLst>
                </a:gridCol>
              </a:tblGrid>
              <a:tr h="370840">
                <a:tc>
                  <a:txBody>
                    <a:bodyPr/>
                    <a:lstStyle/>
                    <a:p>
                      <a:pPr algn="ctr"/>
                      <a:r>
                        <a:rPr lang="vi-VN" sz="2400" dirty="0">
                          <a:effectLst/>
                          <a:latin typeface="Times New Roman" panose="02020603050405020304" pitchFamily="18" charset="0"/>
                          <a:ea typeface="MS Mincho" panose="02020609040205080304" pitchFamily="49" charset="-128"/>
                        </a:rPr>
                        <a:t>Cặp lẻ(1,3,5)</a:t>
                      </a:r>
                      <a:r>
                        <a:rPr lang="en-US" sz="2400" dirty="0">
                          <a:effectLst/>
                          <a:latin typeface="Times New Roman" panose="02020603050405020304" pitchFamily="18" charset="0"/>
                          <a:ea typeface="MS Mincho" panose="02020609040205080304" pitchFamily="49" charset="-128"/>
                        </a:rPr>
                        <a:t>:</a:t>
                      </a:r>
                      <a:endParaRPr lang="en-US" sz="2400" dirty="0"/>
                    </a:p>
                  </a:txBody>
                  <a:tcPr/>
                </a:tc>
                <a:tc>
                  <a:txBody>
                    <a:bodyPr/>
                    <a:lstStyle/>
                    <a:p>
                      <a:pPr algn="ctr"/>
                      <a:r>
                        <a:rPr lang="vi-VN" sz="2400" dirty="0">
                          <a:effectLst/>
                          <a:latin typeface="Times New Roman" panose="02020603050405020304" pitchFamily="18" charset="0"/>
                          <a:ea typeface="MS Mincho" panose="02020609040205080304" pitchFamily="49" charset="-128"/>
                        </a:rPr>
                        <a:t>Cặp chẵn (2,4,6)</a:t>
                      </a:r>
                      <a:r>
                        <a:rPr lang="en-US" sz="2400" dirty="0">
                          <a:effectLst/>
                          <a:latin typeface="Times New Roman" panose="02020603050405020304" pitchFamily="18" charset="0"/>
                          <a:ea typeface="MS Mincho" panose="02020609040205080304" pitchFamily="49" charset="-128"/>
                        </a:rPr>
                        <a:t>:</a:t>
                      </a:r>
                      <a:endParaRPr lang="en-US" sz="2400" dirty="0"/>
                    </a:p>
                  </a:txBody>
                  <a:tcPr/>
                </a:tc>
                <a:extLst>
                  <a:ext uri="{0D108BD9-81ED-4DB2-BD59-A6C34878D82A}">
                    <a16:rowId xmlns:a16="http://schemas.microsoft.com/office/drawing/2014/main" val="887439353"/>
                  </a:ext>
                </a:extLst>
              </a:tr>
              <a:tr h="370840">
                <a:tc>
                  <a:txBody>
                    <a:bodyPr/>
                    <a:lstStyle/>
                    <a:p>
                      <a:pPr algn="just">
                        <a:lnSpc>
                          <a:spcPct val="107000"/>
                        </a:lnSpc>
                        <a:spcAft>
                          <a:spcPts val="800"/>
                        </a:spcAf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(1) </a:t>
                      </a: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Vì sao chúng ta cần thảo luận nhóm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(2) </a:t>
                      </a: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Các bước thảo luận nhóm là gì</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(3) Khi thảo luận nhóm, chúng ta cần có thái độ như thế nào?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(1) Đã bao giờ em tranh cãi với bạn về một vấn đề nào đó chưa? Nếu có thì vấn đề ấy là gì? Em đã làm gì để giải quyết vấn đề tranh cãi ấy?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(2) Trước một vấn đề gây tranh cãi, việc thảo luận nhóm có gì khác với việc trình bày ý kiến dưới tư cách cá nhân.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97016562"/>
                  </a:ext>
                </a:extLst>
              </a:tr>
            </a:tbl>
          </a:graphicData>
        </a:graphic>
      </p:graphicFrame>
    </p:spTree>
    <p:extLst>
      <p:ext uri="{BB962C8B-B14F-4D97-AF65-F5344CB8AC3E}">
        <p14:creationId xmlns:p14="http://schemas.microsoft.com/office/powerpoint/2010/main" val="2453270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E58C16-CA13-43B9-9992-C1C8F0A5AE22}"/>
              </a:ext>
            </a:extLst>
          </p:cNvPr>
          <p:cNvSpPr txBox="1"/>
          <p:nvPr/>
        </p:nvSpPr>
        <p:spPr>
          <a:xfrm>
            <a:off x="660400" y="511648"/>
            <a:ext cx="10858500" cy="6099427"/>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3. Thực hành nói- nghe.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386840" algn="l"/>
              </a:tabLst>
            </a:pPr>
            <a:r>
              <a:rPr lang="vi-VN" sz="2800" i="1" dirty="0">
                <a:effectLst/>
                <a:latin typeface="Times New Roman" panose="02020603050405020304" pitchFamily="18" charset="0"/>
                <a:ea typeface="MS Mincho" panose="02020609040205080304" pitchFamily="49" charset="-128"/>
                <a:cs typeface="Times New Roman" panose="02020603050405020304" pitchFamily="18" charset="0"/>
              </a:rPr>
              <a:t>*Thực hành nói- nghe trong tổ, nhóm.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r>
              <a:rPr lang="vi-VN" sz="2800" dirty="0">
                <a:effectLst/>
                <a:latin typeface="Times New Roman" panose="02020603050405020304" pitchFamily="18" charset="0"/>
                <a:ea typeface="Calibri" panose="020F0502020204030204" pitchFamily="34" charset="0"/>
              </a:rPr>
              <a:t>+ Dựa vào dàn ý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vi-VN" sz="2800" dirty="0">
                <a:effectLst/>
                <a:latin typeface="Times New Roman" panose="02020603050405020304" pitchFamily="18" charset="0"/>
                <a:ea typeface="Calibri" panose="020F0502020204030204" pitchFamily="34" charset="0"/>
              </a:rPr>
              <a:t> để tiến hành thảo luận:</a:t>
            </a:r>
            <a:endParaRPr lang="en-US" sz="2800" dirty="0">
              <a:effectLst/>
              <a:latin typeface="Times New Roman" panose="02020603050405020304" pitchFamily="18" charset="0"/>
              <a:ea typeface="Calibri" panose="020F0502020204030204" pitchFamily="34" charset="0"/>
            </a:endParaRPr>
          </a:p>
          <a:p>
            <a:pPr marL="30480" marR="30480" algn="just"/>
            <a:r>
              <a:rPr lang="vi-VN" sz="2800" dirty="0">
                <a:effectLst/>
                <a:latin typeface="Times New Roman" panose="02020603050405020304" pitchFamily="18" charset="0"/>
                <a:ea typeface="Calibri" panose="020F0502020204030204" pitchFamily="34" charset="0"/>
              </a:rPr>
              <a:t>+ Nhóm trưởng chủ trì, nêu vấn đề cần thảo luận</a:t>
            </a:r>
            <a:endParaRPr lang="en-US" sz="2800" dirty="0">
              <a:effectLst/>
              <a:latin typeface="Times New Roman" panose="02020603050405020304" pitchFamily="18" charset="0"/>
              <a:ea typeface="Calibri" panose="020F0502020204030204" pitchFamily="34" charset="0"/>
            </a:endParaRPr>
          </a:p>
          <a:p>
            <a:pPr marL="30480" marR="30480" algn="just"/>
            <a:r>
              <a:rPr lang="vi-VN" sz="2800" dirty="0">
                <a:effectLst/>
                <a:latin typeface="Times New Roman" panose="02020603050405020304" pitchFamily="18" charset="0"/>
                <a:ea typeface="Calibri" panose="020F0502020204030204" pitchFamily="34" charset="0"/>
              </a:rPr>
              <a:t>+ Các cá nhân </a:t>
            </a:r>
            <a:r>
              <a:rPr lang="en-US" sz="2800" dirty="0">
                <a:effectLst/>
                <a:latin typeface="Times New Roman" panose="02020603050405020304" pitchFamily="18" charset="0"/>
                <a:ea typeface="Calibri" panose="020F0502020204030204" pitchFamily="34" charset="0"/>
              </a:rPr>
              <a:t>chia </a:t>
            </a:r>
            <a:r>
              <a:rPr lang="en-US" sz="2800" dirty="0" err="1">
                <a:effectLst/>
                <a:latin typeface="Times New Roman" panose="02020603050405020304" pitchFamily="18" charset="0"/>
                <a:ea typeface="Calibri" panose="020F0502020204030204" pitchFamily="34" charset="0"/>
              </a:rPr>
              <a:t>sẻ</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dàn</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vi-VN" sz="2800" dirty="0">
                <a:effectLst/>
                <a:latin typeface="Times New Roman" panose="02020603050405020304" pitchFamily="18" charset="0"/>
                <a:ea typeface="Calibri" panose="020F0502020204030204" pitchFamily="34" charset="0"/>
              </a:rPr>
              <a:t>, nêu lên ý kiến của mình trước nhóm.</a:t>
            </a:r>
            <a:endParaRPr lang="en-US" sz="2800" dirty="0">
              <a:effectLst/>
              <a:latin typeface="Times New Roman" panose="02020603050405020304" pitchFamily="18" charset="0"/>
              <a:ea typeface="Calibri" panose="020F0502020204030204" pitchFamily="34" charset="0"/>
            </a:endParaRPr>
          </a:p>
          <a:p>
            <a:pPr marL="30480" marR="30480" algn="just"/>
            <a:r>
              <a:rPr lang="vi-VN" sz="2800" dirty="0">
                <a:effectLst/>
                <a:latin typeface="Times New Roman" panose="02020603050405020304" pitchFamily="18" charset="0"/>
                <a:ea typeface="Calibri" panose="020F0502020204030204" pitchFamily="34" charset="0"/>
              </a:rPr>
              <a:t>+ Trao đổi, tranh luận về các ý kiến còn khác biệt. Chú ý các lỗi cần tránh khi nghe và có thái độ phù hợp trong thảo luận, trao đổi</a:t>
            </a:r>
            <a:r>
              <a:rPr lang="en-US" sz="2800" dirty="0">
                <a:effectLst/>
                <a:latin typeface="Times New Roman" panose="02020603050405020304" pitchFamily="18" charset="0"/>
                <a:ea typeface="Calibri" panose="020F0502020204030204" pitchFamily="34" charset="0"/>
              </a:rPr>
              <a:t>.</a:t>
            </a:r>
          </a:p>
          <a:p>
            <a:pPr marL="30480" marR="30480" algn="just"/>
            <a:r>
              <a:rPr lang="vi-VN" sz="2800" dirty="0">
                <a:effectLst/>
                <a:latin typeface="Times New Roman" panose="02020603050405020304" pitchFamily="18" charset="0"/>
                <a:ea typeface="Calibri" panose="020F0502020204030204" pitchFamily="34" charset="0"/>
              </a:rPr>
              <a:t>+ Nhóm trưởng tổng kết việc thảo luận</a:t>
            </a:r>
            <a:r>
              <a:rPr lang="en-US" sz="2800" dirty="0">
                <a:effectLst/>
                <a:latin typeface="Times New Roman" panose="02020603050405020304" pitchFamily="18" charset="0"/>
                <a:ea typeface="Calibri" panose="020F0502020204030204" pitchFamily="34" charset="0"/>
              </a:rPr>
              <a:t>.</a:t>
            </a:r>
            <a:r>
              <a:rPr lang="vi-VN" sz="2800" dirty="0">
                <a:effectLst/>
                <a:latin typeface="Times New Roman" panose="02020603050405020304" pitchFamily="18" charset="0"/>
                <a:ea typeface="Calibri" panose="020F0502020204030204" pitchFamily="34" charset="0"/>
              </a:rPr>
              <a:t> Thống nhất ý kiến và cử đại diện trình bày trước lớp.</a:t>
            </a:r>
            <a:endParaRPr lang="en-US" sz="2800" dirty="0">
              <a:effectLst/>
              <a:latin typeface="Times New Roman" panose="02020603050405020304" pitchFamily="18" charset="0"/>
              <a:ea typeface="Calibri" panose="020F0502020204030204" pitchFamily="34" charset="0"/>
            </a:endParaRPr>
          </a:p>
          <a:p>
            <a:pPr marR="30480" algn="just"/>
            <a:r>
              <a:rPr lang="en-US" sz="2800" i="1" dirty="0">
                <a:effectLst/>
                <a:latin typeface="Times New Roman" panose="02020603050405020304" pitchFamily="18" charset="0"/>
                <a:ea typeface="Calibri" panose="020F0502020204030204" pitchFamily="34" charset="0"/>
              </a:rPr>
              <a:t>*</a:t>
            </a:r>
            <a:r>
              <a:rPr lang="vi-VN" sz="2800" i="1" dirty="0">
                <a:effectLst/>
                <a:latin typeface="Times New Roman" panose="02020603050405020304" pitchFamily="18" charset="0"/>
                <a:ea typeface="Calibri" panose="020F0502020204030204" pitchFamily="34" charset="0"/>
              </a:rPr>
              <a:t>Thực hành nói nghe trước lớp</a:t>
            </a:r>
            <a:r>
              <a:rPr lang="en-US" sz="2800" i="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Lớp trưởng điều hành các cặp đôi đại diện các nhóm lên trình bày.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386840" algn="l"/>
              </a:tabLs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Các cặp đôi đại diện lên trình bày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98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DE3C51-659E-4E70-908F-B80C3144CEDE}"/>
              </a:ext>
            </a:extLst>
          </p:cNvPr>
          <p:cNvSpPr txBox="1"/>
          <p:nvPr/>
        </p:nvSpPr>
        <p:spPr>
          <a:xfrm>
            <a:off x="660400" y="474762"/>
            <a:ext cx="10858500" cy="584775"/>
          </a:xfrm>
          <a:prstGeom prst="rect">
            <a:avLst/>
          </a:prstGeom>
          <a:noFill/>
        </p:spPr>
        <p:txBody>
          <a:bodyPr wrap="square">
            <a:spAutoFit/>
          </a:bodyPr>
          <a:lstStyle/>
          <a:p>
            <a:pPr algn="just"/>
            <a:r>
              <a:rPr lang="en-US" sz="3200" b="1" dirty="0">
                <a:solidFill>
                  <a:srgbClr val="000000"/>
                </a:solidFill>
                <a:effectLst/>
                <a:latin typeface="Times New Roman" panose="02020603050405020304" pitchFamily="18" charset="0"/>
                <a:ea typeface="Calibri" panose="020F0502020204030204" pitchFamily="34" charset="0"/>
              </a:rPr>
              <a:t>*</a:t>
            </a:r>
            <a:r>
              <a:rPr lang="vi-VN" sz="3200" b="1" dirty="0">
                <a:solidFill>
                  <a:srgbClr val="000000"/>
                </a:solidFill>
                <a:effectLst/>
                <a:latin typeface="Times New Roman" panose="02020603050405020304" pitchFamily="18" charset="0"/>
                <a:ea typeface="Calibri" panose="020F0502020204030204" pitchFamily="34" charset="0"/>
              </a:rPr>
              <a:t>Tiêu chí nói và nghe</a:t>
            </a:r>
            <a:endParaRPr lang="en-US" sz="3200" dirty="0">
              <a:effectLst/>
              <a:latin typeface="Times New Roman" panose="02020603050405020304" pitchFamily="18"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6DA9674E-7B80-4746-A121-12C6D60F1C73}"/>
              </a:ext>
            </a:extLst>
          </p:cNvPr>
          <p:cNvGraphicFramePr>
            <a:graphicFrameLocks noGrp="1"/>
          </p:cNvGraphicFramePr>
          <p:nvPr>
            <p:extLst>
              <p:ext uri="{D42A27DB-BD31-4B8C-83A1-F6EECF244321}">
                <p14:modId xmlns:p14="http://schemas.microsoft.com/office/powerpoint/2010/main" val="2289883025"/>
              </p:ext>
            </p:extLst>
          </p:nvPr>
        </p:nvGraphicFramePr>
        <p:xfrm>
          <a:off x="660400" y="1268793"/>
          <a:ext cx="10858500" cy="5083048"/>
        </p:xfrm>
        <a:graphic>
          <a:graphicData uri="http://schemas.openxmlformats.org/drawingml/2006/table">
            <a:tbl>
              <a:tblPr firstRow="1" firstCol="1" bandRow="1">
                <a:tableStyleId>{FABFCF23-3B69-468F-B69F-88F6DE6A72F2}</a:tableStyleId>
              </a:tblPr>
              <a:tblGrid>
                <a:gridCol w="5754688">
                  <a:extLst>
                    <a:ext uri="{9D8B030D-6E8A-4147-A177-3AD203B41FA5}">
                      <a16:colId xmlns:a16="http://schemas.microsoft.com/office/drawing/2014/main" val="337700733"/>
                    </a:ext>
                  </a:extLst>
                </a:gridCol>
                <a:gridCol w="5103812">
                  <a:extLst>
                    <a:ext uri="{9D8B030D-6E8A-4147-A177-3AD203B41FA5}">
                      <a16:colId xmlns:a16="http://schemas.microsoft.com/office/drawing/2014/main" val="2030789119"/>
                    </a:ext>
                  </a:extLst>
                </a:gridCol>
              </a:tblGrid>
              <a:tr h="194804">
                <a:tc>
                  <a:txBody>
                    <a:bodyPr/>
                    <a:lstStyle/>
                    <a:p>
                      <a:pPr algn="just">
                        <a:lnSpc>
                          <a:spcPct val="107000"/>
                        </a:lnSpc>
                        <a:spcAft>
                          <a:spcPts val="800"/>
                        </a:spcAft>
                      </a:pP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Người</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nói</a:t>
                      </a:r>
                      <a:endPar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3" marR="61553" marT="0" marB="0"/>
                </a:tc>
                <a:tc>
                  <a:txBody>
                    <a:bodyPr/>
                    <a:lstStyle/>
                    <a:p>
                      <a:pPr algn="just">
                        <a:lnSpc>
                          <a:spcPct val="107000"/>
                        </a:lnSpc>
                        <a:spcAft>
                          <a:spcPts val="800"/>
                        </a:spcAft>
                      </a:pP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Người</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nghe</a:t>
                      </a:r>
                      <a:endPar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3" marR="61553" marT="0" marB="0"/>
                </a:tc>
                <a:extLst>
                  <a:ext uri="{0D108BD9-81ED-4DB2-BD59-A6C34878D82A}">
                    <a16:rowId xmlns:a16="http://schemas.microsoft.com/office/drawing/2014/main" val="2849447948"/>
                  </a:ext>
                </a:extLst>
              </a:tr>
              <a:tr h="4156534">
                <a:tc>
                  <a:txBody>
                    <a:bodyPr/>
                    <a:lstStyle/>
                    <a:p>
                      <a:pPr>
                        <a:lnSpc>
                          <a:spcPct val="107000"/>
                        </a:lnSpc>
                        <a:spcAft>
                          <a:spcPts val="800"/>
                        </a:spcAft>
                      </a:pPr>
                      <a:r>
                        <a:rPr lang="vi-VN" sz="2400" b="0" dirty="0">
                          <a:solidFill>
                            <a:srgbClr val="000000"/>
                          </a:solidFill>
                          <a:effectLst/>
                          <a:latin typeface="Times New Roman" panose="02020603050405020304" pitchFamily="18" charset="0"/>
                          <a:cs typeface="Times New Roman" panose="02020603050405020304" pitchFamily="18" charset="0"/>
                        </a:rPr>
                        <a:t>- Mạnh dạn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nêu</a:t>
                      </a:r>
                      <a:r>
                        <a:rPr lang="en-US" sz="2400" b="0" dirty="0">
                          <a:solidFill>
                            <a:srgbClr val="000000"/>
                          </a:solidFill>
                          <a:effectLst/>
                          <a:latin typeface="Times New Roman" panose="02020603050405020304" pitchFamily="18" charset="0"/>
                          <a:cs typeface="Times New Roman" panose="02020603050405020304" pitchFamily="18" charset="0"/>
                        </a:rPr>
                        <a:t> ý </a:t>
                      </a:r>
                      <a:r>
                        <a:rPr lang="en-US" sz="2400" b="0" dirty="0" err="1">
                          <a:solidFill>
                            <a:srgbClr val="000000"/>
                          </a:solidFill>
                          <a:effectLst/>
                          <a:latin typeface="Times New Roman" panose="02020603050405020304" pitchFamily="18" charset="0"/>
                          <a:cs typeface="Times New Roman" panose="02020603050405020304" pitchFamily="18" charset="0"/>
                        </a:rPr>
                        <a:t>kiến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trước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tổ</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nhóm</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lớp</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Trình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bày</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bằng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tránh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viết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thành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văn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để</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đọc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Sử</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dụng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điệu</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bộ</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cử</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chỉ</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và</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các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phương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tiện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hỗ</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trợ</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phù</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hợp</a:t>
                      </a:r>
                      <a:r>
                        <a:rPr lang="vi-VN" sz="2400" b="0" dirty="0">
                          <a:solidFill>
                            <a:srgbClr val="000000"/>
                          </a:solidFill>
                          <a:effectLst/>
                          <a:latin typeface="Times New Roman" panose="02020603050405020304" pitchFamily="18" charset="0"/>
                          <a:cs typeface="Times New Roman" panose="02020603050405020304" pitchFamily="18" charset="0"/>
                        </a:rPr>
                        <a: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thực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hiện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đúng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gian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dự</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kiến</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p>
                      <a:pPr algn="just">
                        <a:lnSpc>
                          <a:spcPct val="107000"/>
                        </a:lnSpc>
                        <a:spcAft>
                          <a:spcPts val="1275"/>
                        </a:spcAft>
                      </a:pP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Chú</a:t>
                      </a:r>
                      <a:r>
                        <a:rPr lang="en-US" sz="2400" b="0" dirty="0">
                          <a:solidFill>
                            <a:srgbClr val="000000"/>
                          </a:solidFill>
                          <a:effectLst/>
                          <a:latin typeface="Times New Roman" panose="02020603050405020304" pitchFamily="18" charset="0"/>
                          <a:cs typeface="Times New Roman" panose="02020603050405020304" pitchFamily="18" charset="0"/>
                        </a:rPr>
                        <a:t> ý </a:t>
                      </a:r>
                      <a:r>
                        <a:rPr lang="en-US" sz="2400" b="0" dirty="0" err="1">
                          <a:solidFill>
                            <a:srgbClr val="000000"/>
                          </a:solidFill>
                          <a:effectLst/>
                          <a:latin typeface="Times New Roman" panose="02020603050405020304" pitchFamily="18" charset="0"/>
                          <a:cs typeface="Times New Roman" panose="02020603050405020304" pitchFamily="18" charset="0"/>
                        </a:rPr>
                        <a:t>điều</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chỉnh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giọng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điệu</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cách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trình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bày</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quan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sát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thái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độ</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lắng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nghe</a:t>
                      </a:r>
                      <a:r>
                        <a:rPr lang="en-US" sz="2400" b="0" dirty="0">
                          <a:solidFill>
                            <a:srgbClr val="000000"/>
                          </a:solidFill>
                          <a:effectLst/>
                          <a:latin typeface="Times New Roman" panose="02020603050405020304" pitchFamily="18" charset="0"/>
                          <a:cs typeface="Times New Roman" panose="02020603050405020304" pitchFamily="18" charset="0"/>
                        </a:rPr>
                        <a:t> ý </a:t>
                      </a:r>
                      <a:r>
                        <a:rPr lang="en-US" sz="2400" b="0" dirty="0" err="1">
                          <a:solidFill>
                            <a:srgbClr val="000000"/>
                          </a:solidFill>
                          <a:effectLst/>
                          <a:latin typeface="Times New Roman" panose="02020603050405020304" pitchFamily="18" charset="0"/>
                          <a:cs typeface="Times New Roman" panose="02020603050405020304" pitchFamily="18" charset="0"/>
                        </a:rPr>
                        <a:t>kiến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phản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hồi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của</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người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nghe</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p>
                      <a:pPr algn="just"/>
                      <a:r>
                        <a:rPr lang="vi-VN" sz="2400" b="0" dirty="0">
                          <a:solidFill>
                            <a:srgbClr val="000000"/>
                          </a:solidFill>
                          <a:effectLst/>
                          <a:latin typeface="Times New Roman" panose="02020603050405020304" pitchFamily="18" charset="0"/>
                          <a:cs typeface="Times New Roman" panose="02020603050405020304" pitchFamily="18" charset="0"/>
                        </a:rPr>
                        <a:t>- Có thể trả lời câu hỏi của người nghe sau khi trình bày xong hoặc kết hợp trả lời từng phần trong khi trình bày bài.</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53" marR="61553" marT="0" marB="0"/>
                </a:tc>
                <a:tc>
                  <a:txBody>
                    <a:bodyPr/>
                    <a:lstStyle/>
                    <a:p>
                      <a:pPr algn="just">
                        <a:lnSpc>
                          <a:spcPct val="107000"/>
                        </a:lnSpc>
                        <a:spcAft>
                          <a:spcPts val="800"/>
                        </a:spcAft>
                      </a:pP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Tập</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trung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theo</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dõi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và</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nắm</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thông</a:t>
                      </a:r>
                      <a:r>
                        <a:rPr lang="en-US" sz="2400" b="0" dirty="0">
                          <a:solidFill>
                            <a:srgbClr val="000000"/>
                          </a:solidFill>
                          <a:effectLst/>
                          <a:latin typeface="Times New Roman" panose="02020603050405020304" pitchFamily="18" charset="0"/>
                          <a:cs typeface="Times New Roman" panose="02020603050405020304" pitchFamily="18" charset="0"/>
                        </a:rPr>
                        <a:t> tin </a:t>
                      </a:r>
                      <a:r>
                        <a:rPr lang="en-US" sz="2400" b="0" dirty="0" err="1">
                          <a:solidFill>
                            <a:srgbClr val="000000"/>
                          </a:solidFill>
                          <a:effectLst/>
                          <a:latin typeface="Times New Roman" panose="02020603050405020304" pitchFamily="18" charset="0"/>
                          <a:cs typeface="Times New Roman" panose="02020603050405020304" pitchFamily="18" charset="0"/>
                        </a:rPr>
                        <a:t>từ</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người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nói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ghi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chép</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các</a:t>
                      </a:r>
                      <a:r>
                        <a:rPr lang="en-US" sz="2400" b="0" dirty="0">
                          <a:solidFill>
                            <a:srgbClr val="000000"/>
                          </a:solidFill>
                          <a:effectLst/>
                          <a:latin typeface="Times New Roman" panose="02020603050405020304" pitchFamily="18" charset="0"/>
                          <a:cs typeface="Times New Roman" panose="02020603050405020304" pitchFamily="18" charset="0"/>
                        </a:rPr>
                        <a:t> ý </a:t>
                      </a:r>
                      <a:r>
                        <a:rPr lang="en-US" sz="2400" b="0" dirty="0" err="1">
                          <a:solidFill>
                            <a:srgbClr val="000000"/>
                          </a:solidFill>
                          <a:effectLst/>
                          <a:latin typeface="Times New Roman" panose="02020603050405020304" pitchFamily="18" charset="0"/>
                          <a:cs typeface="Times New Roman" panose="02020603050405020304" pitchFamily="18" charset="0"/>
                        </a:rPr>
                        <a:t>chính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và</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các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điểm</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chưa</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rõ</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cần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hỏi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lại</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p>
                      <a:pPr algn="just">
                        <a:lnSpc>
                          <a:spcPct val="107000"/>
                        </a:lnSpc>
                        <a:spcAft>
                          <a:spcPts val="1275"/>
                        </a:spcAft>
                      </a:pP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Sử</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dụng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cử</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chỉ</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nét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mặt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ánh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mắt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để</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khích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lệ</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người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nói</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p>
                      <a:pPr algn="just"/>
                      <a:r>
                        <a:rPr lang="vi-VN" sz="2400" b="0" dirty="0">
                          <a:solidFill>
                            <a:srgbClr val="000000"/>
                          </a:solidFill>
                          <a:effectLst/>
                          <a:latin typeface="Times New Roman" panose="02020603050405020304" pitchFamily="18" charset="0"/>
                          <a:cs typeface="Times New Roman" panose="02020603050405020304" pitchFamily="18" charset="0"/>
                        </a:rPr>
                        <a:t>- Nêu câu hỏi về những vấn đề chưa rõ hoặc muốn mở rộng hiểu biết, trao đổi lại về các chi tiết, nội dung chưa thuyết phục.</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53" marR="61553" marT="0" marB="0"/>
                </a:tc>
                <a:extLst>
                  <a:ext uri="{0D108BD9-81ED-4DB2-BD59-A6C34878D82A}">
                    <a16:rowId xmlns:a16="http://schemas.microsoft.com/office/drawing/2014/main" val="235841470"/>
                  </a:ext>
                </a:extLst>
              </a:tr>
            </a:tbl>
          </a:graphicData>
        </a:graphic>
      </p:graphicFrame>
    </p:spTree>
    <p:extLst>
      <p:ext uri="{BB962C8B-B14F-4D97-AF65-F5344CB8AC3E}">
        <p14:creationId xmlns:p14="http://schemas.microsoft.com/office/powerpoint/2010/main" val="892285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B6134D-388B-4D74-A123-6D1AD077929C}"/>
              </a:ext>
            </a:extLst>
          </p:cNvPr>
          <p:cNvGraphicFramePr>
            <a:graphicFrameLocks noGrp="1"/>
          </p:cNvGraphicFramePr>
          <p:nvPr>
            <p:extLst>
              <p:ext uri="{D42A27DB-BD31-4B8C-83A1-F6EECF244321}">
                <p14:modId xmlns:p14="http://schemas.microsoft.com/office/powerpoint/2010/main" val="500382268"/>
              </p:ext>
            </p:extLst>
          </p:nvPr>
        </p:nvGraphicFramePr>
        <p:xfrm>
          <a:off x="609600" y="565017"/>
          <a:ext cx="10858501" cy="5465065"/>
        </p:xfrm>
        <a:graphic>
          <a:graphicData uri="http://schemas.openxmlformats.org/drawingml/2006/table">
            <a:tbl>
              <a:tblPr firstRow="1" firstCol="1" lastRow="1" lastCol="1" bandRow="1" bandCol="1"/>
              <a:tblGrid>
                <a:gridCol w="2538886">
                  <a:extLst>
                    <a:ext uri="{9D8B030D-6E8A-4147-A177-3AD203B41FA5}">
                      <a16:colId xmlns:a16="http://schemas.microsoft.com/office/drawing/2014/main" val="2626414744"/>
                    </a:ext>
                  </a:extLst>
                </a:gridCol>
                <a:gridCol w="2544622">
                  <a:extLst>
                    <a:ext uri="{9D8B030D-6E8A-4147-A177-3AD203B41FA5}">
                      <a16:colId xmlns:a16="http://schemas.microsoft.com/office/drawing/2014/main" val="843842525"/>
                    </a:ext>
                  </a:extLst>
                </a:gridCol>
                <a:gridCol w="2544622">
                  <a:extLst>
                    <a:ext uri="{9D8B030D-6E8A-4147-A177-3AD203B41FA5}">
                      <a16:colId xmlns:a16="http://schemas.microsoft.com/office/drawing/2014/main" val="74069711"/>
                    </a:ext>
                  </a:extLst>
                </a:gridCol>
                <a:gridCol w="3230371">
                  <a:extLst>
                    <a:ext uri="{9D8B030D-6E8A-4147-A177-3AD203B41FA5}">
                      <a16:colId xmlns:a16="http://schemas.microsoft.com/office/drawing/2014/main" val="3476040887"/>
                    </a:ext>
                  </a:extLst>
                </a:gridCol>
              </a:tblGrid>
              <a:tr h="136264">
                <a:tc gridSpan="4">
                  <a:txBody>
                    <a:bodyPr/>
                    <a:lstStyle/>
                    <a:p>
                      <a:pPr algn="ctr">
                        <a:lnSpc>
                          <a:spcPct val="107000"/>
                        </a:lnSpc>
                        <a:spcAft>
                          <a:spcPts val="800"/>
                        </a:spcAft>
                        <a:tabLst>
                          <a:tab pos="1386840" algn="l"/>
                        </a:tabLst>
                      </a:pPr>
                      <a:r>
                        <a:rPr lang="en-US" sz="2400" b="1">
                          <a:effectLst/>
                          <a:latin typeface="Times New Roman" panose="02020603050405020304" pitchFamily="18" charset="0"/>
                          <a:ea typeface="MS Mincho" panose="02020609040205080304" pitchFamily="49" charset="-128"/>
                          <a:cs typeface="Times New Roman" panose="02020603050405020304" pitchFamily="18" charset="0"/>
                        </a:rPr>
                        <a:t>PHIẾU ĐÁNH GIÁ  BÀI NÓI THEO TIÊU CHÍ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5591033"/>
                  </a:ext>
                </a:extLst>
              </a:tr>
              <a:tr h="136264">
                <a:tc gridSpan="4">
                  <a:txBody>
                    <a:bodyPr/>
                    <a:lstStyle/>
                    <a:p>
                      <a:pPr algn="ctr">
                        <a:lnSpc>
                          <a:spcPct val="107000"/>
                        </a:lnSpc>
                        <a:spcAft>
                          <a:spcPts val="800"/>
                        </a:spcAft>
                        <a:tabLst>
                          <a:tab pos="1386840" algn="l"/>
                        </a:tabLst>
                      </a:pPr>
                      <a:r>
                        <a:rPr lang="en-US" sz="2400" b="1">
                          <a:effectLst/>
                          <a:latin typeface="Times New Roman" panose="02020603050405020304" pitchFamily="18" charset="0"/>
                          <a:ea typeface="MS Mincho" panose="02020609040205080304" pitchFamily="49" charset="-128"/>
                          <a:cs typeface="Times New Roman" panose="02020603050405020304" pitchFamily="18" charset="0"/>
                        </a:rPr>
                        <a:t>NHÓM............................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2489086"/>
                  </a:ext>
                </a:extLst>
              </a:tr>
              <a:tr h="419141">
                <a:tc>
                  <a:txBody>
                    <a:bodyPr/>
                    <a:lstStyle/>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tc>
                  <a:txBody>
                    <a:bodyPr/>
                    <a:lstStyle/>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Chưa 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tc>
                  <a:txBody>
                    <a:bodyPr/>
                    <a:lstStyle/>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tc>
                  <a:txBody>
                    <a:bodyPr/>
                    <a:lstStyle/>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Tốt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extLst>
                  <a:ext uri="{0D108BD9-81ED-4DB2-BD59-A6C34878D82A}">
                    <a16:rowId xmlns:a16="http://schemas.microsoft.com/office/drawing/2014/main" val="4097202397"/>
                  </a:ext>
                </a:extLst>
              </a:tr>
              <a:tr h="455558">
                <a:tc>
                  <a:txBody>
                    <a:bodyPr/>
                    <a:lstStyle/>
                    <a:p>
                      <a:pPr algn="just">
                        <a:lnSpc>
                          <a:spcPct val="107000"/>
                        </a:lnSpc>
                        <a:spcAft>
                          <a:spcPts val="800"/>
                        </a:spcAft>
                        <a:tabLst>
                          <a:tab pos="1386840" algn="l"/>
                        </a:tabLst>
                      </a:pPr>
                      <a:r>
                        <a:rPr lang="en-US" sz="24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Giới thiệu được vấn đề </a:t>
                      </a:r>
                      <a:r>
                        <a:rPr lang="vi-VN" sz="24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thảo luận</a:t>
                      </a:r>
                      <a:r>
                        <a:rPr lang="en-US" sz="24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EE5"/>
                    </a:solidFill>
                  </a:tcPr>
                </a:tc>
                <a:tc>
                  <a:txBody>
                    <a:bodyPr/>
                    <a:lstStyle/>
                    <a:p>
                      <a:pPr algn="just">
                        <a:lnSpc>
                          <a:spcPct val="107000"/>
                        </a:lnSpc>
                        <a:spcAft>
                          <a:spcPts val="8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Chưa </a:t>
                      </a:r>
                      <a:r>
                        <a:rPr lang="vi-VN" sz="2400">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400">
                          <a:effectLst/>
                          <a:latin typeface="Times New Roman" panose="02020603050405020304" pitchFamily="18" charset="0"/>
                          <a:ea typeface="MS Mincho" panose="02020609040205080304" pitchFamily="49" charset="-128"/>
                          <a:cs typeface="Times New Roman" panose="02020603050405020304" pitchFamily="18" charset="0"/>
                        </a:rPr>
                        <a:t> vấn đề.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Nêu vấn đề nhưng không biết dẫn dắt</a:t>
                      </a:r>
                      <a:r>
                        <a:rPr lang="en-US" sz="24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Biết dẫn dắt và nêu vấn đề</a:t>
                      </a:r>
                      <a:r>
                        <a:rPr lang="en-US" sz="24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039679"/>
                  </a:ext>
                </a:extLst>
              </a:tr>
              <a:tr h="455558">
                <a:tc>
                  <a:txBody>
                    <a:bodyPr/>
                    <a:lstStyle/>
                    <a:p>
                      <a:pPr algn="just">
                        <a:lnSpc>
                          <a:spcPct val="107000"/>
                        </a:lnSpc>
                        <a:spcAft>
                          <a:spcPts val="800"/>
                        </a:spcAft>
                        <a:tabLst>
                          <a:tab pos="1386840" algn="l"/>
                        </a:tabLst>
                      </a:pPr>
                      <a:r>
                        <a:rPr lang="vi-VN" sz="24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 Nội dung thảo luận.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EE5"/>
                    </a:solidFill>
                  </a:tcPr>
                </a:tc>
                <a:tc>
                  <a:txBody>
                    <a:bodyPr/>
                    <a:lstStyle/>
                    <a:p>
                      <a:pPr algn="just">
                        <a:lnSpc>
                          <a:spcPct val="107000"/>
                        </a:lnSpc>
                        <a:spcAft>
                          <a:spcPts val="800"/>
                        </a:spcAft>
                        <a:tabLst>
                          <a:tab pos="1386840" algn="l"/>
                        </a:tabLs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Chưa bám sát dàn ý đã lập</a:t>
                      </a:r>
                      <a:r>
                        <a:rPr lang="en-US" sz="24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Bám sát dàn ý đã lập nhưng còn thiếu</a:t>
                      </a:r>
                      <a:r>
                        <a:rPr lang="en-US" sz="240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Bám sát dàn ý đã lập, ý trình bày sâu sắc.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871931"/>
                  </a:ext>
                </a:extLst>
              </a:tr>
              <a:tr h="918718">
                <a:tc>
                  <a:txBody>
                    <a:bodyPr/>
                    <a:lstStyle/>
                    <a:p>
                      <a:pPr algn="just">
                        <a:lnSpc>
                          <a:spcPct val="107000"/>
                        </a:lnSpc>
                        <a:spcAft>
                          <a:spcPts val="800"/>
                        </a:spcAft>
                        <a:tabLst>
                          <a:tab pos="1386840" algn="l"/>
                        </a:tabLst>
                      </a:pPr>
                      <a:r>
                        <a:rPr lang="en-US" sz="24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 Nói to, rõ ràng, truyền cảm, chủ động thuyết trình.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EE5"/>
                    </a:solidFill>
                  </a:tcPr>
                </a:tc>
                <a:tc>
                  <a:txBody>
                    <a:bodyPr/>
                    <a:lstStyle/>
                    <a:p>
                      <a:pPr algn="just">
                        <a:lnSpc>
                          <a:spcPct val="107000"/>
                        </a:lnSpc>
                        <a:spcAft>
                          <a:spcPts val="8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Nói nhỏ, khó nghe, nói lặp lại ngập ngừng nhiều lần, phụ thuộc văn bản chuẩn bị sẵn.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Nói to, nhưng đôi chỗ lặp lại hoặc ngập ngừng một vài câu, chủ động thuyết trình.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to,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truyền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hầu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lặp</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ngập</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ngừng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chủ</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thuyết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trình</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097646"/>
                  </a:ext>
                </a:extLst>
              </a:tr>
            </a:tbl>
          </a:graphicData>
        </a:graphic>
      </p:graphicFrame>
    </p:spTree>
    <p:extLst>
      <p:ext uri="{BB962C8B-B14F-4D97-AF65-F5344CB8AC3E}">
        <p14:creationId xmlns:p14="http://schemas.microsoft.com/office/powerpoint/2010/main" val="3236608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B6134D-388B-4D74-A123-6D1AD077929C}"/>
              </a:ext>
            </a:extLst>
          </p:cNvPr>
          <p:cNvGraphicFramePr>
            <a:graphicFrameLocks noGrp="1"/>
          </p:cNvGraphicFramePr>
          <p:nvPr>
            <p:extLst>
              <p:ext uri="{D42A27DB-BD31-4B8C-83A1-F6EECF244321}">
                <p14:modId xmlns:p14="http://schemas.microsoft.com/office/powerpoint/2010/main" val="305891459"/>
              </p:ext>
            </p:extLst>
          </p:nvPr>
        </p:nvGraphicFramePr>
        <p:xfrm>
          <a:off x="660399" y="669035"/>
          <a:ext cx="10858501" cy="5465065"/>
        </p:xfrm>
        <a:graphic>
          <a:graphicData uri="http://schemas.openxmlformats.org/drawingml/2006/table">
            <a:tbl>
              <a:tblPr firstRow="1" firstCol="1" lastRow="1" lastCol="1" bandRow="1" bandCol="1"/>
              <a:tblGrid>
                <a:gridCol w="2538886">
                  <a:extLst>
                    <a:ext uri="{9D8B030D-6E8A-4147-A177-3AD203B41FA5}">
                      <a16:colId xmlns:a16="http://schemas.microsoft.com/office/drawing/2014/main" val="2626414744"/>
                    </a:ext>
                  </a:extLst>
                </a:gridCol>
                <a:gridCol w="2544622">
                  <a:extLst>
                    <a:ext uri="{9D8B030D-6E8A-4147-A177-3AD203B41FA5}">
                      <a16:colId xmlns:a16="http://schemas.microsoft.com/office/drawing/2014/main" val="843842525"/>
                    </a:ext>
                  </a:extLst>
                </a:gridCol>
                <a:gridCol w="2544622">
                  <a:extLst>
                    <a:ext uri="{9D8B030D-6E8A-4147-A177-3AD203B41FA5}">
                      <a16:colId xmlns:a16="http://schemas.microsoft.com/office/drawing/2014/main" val="74069711"/>
                    </a:ext>
                  </a:extLst>
                </a:gridCol>
                <a:gridCol w="3230371">
                  <a:extLst>
                    <a:ext uri="{9D8B030D-6E8A-4147-A177-3AD203B41FA5}">
                      <a16:colId xmlns:a16="http://schemas.microsoft.com/office/drawing/2014/main" val="3476040887"/>
                    </a:ext>
                  </a:extLst>
                </a:gridCol>
              </a:tblGrid>
              <a:tr h="136264">
                <a:tc gridSpan="4">
                  <a:txBody>
                    <a:bodyPr/>
                    <a:lstStyle/>
                    <a:p>
                      <a:pPr algn="ctr">
                        <a:lnSpc>
                          <a:spcPct val="107000"/>
                        </a:lnSpc>
                        <a:spcAft>
                          <a:spcPts val="800"/>
                        </a:spcAft>
                        <a:tabLst>
                          <a:tab pos="138684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PHIẾU ĐÁNH GIÁ  BÀI NÓI THEO TIÊU CHÍ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5591033"/>
                  </a:ext>
                </a:extLst>
              </a:tr>
              <a:tr h="136264">
                <a:tc gridSpan="4">
                  <a:txBody>
                    <a:bodyPr/>
                    <a:lstStyle/>
                    <a:p>
                      <a:pPr algn="ctr">
                        <a:lnSpc>
                          <a:spcPct val="107000"/>
                        </a:lnSpc>
                        <a:spcAft>
                          <a:spcPts val="800"/>
                        </a:spcAft>
                        <a:tabLst>
                          <a:tab pos="138684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NHÓM............................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2489086"/>
                  </a:ext>
                </a:extLst>
              </a:tr>
              <a:tr h="419141">
                <a:tc>
                  <a:txBody>
                    <a:bodyPr/>
                    <a:lstStyle/>
                    <a:p>
                      <a:pPr algn="ctr">
                        <a:lnSpc>
                          <a:spcPct val="107000"/>
                        </a:lnSpc>
                        <a:spcAft>
                          <a:spcPts val="800"/>
                        </a:spcAft>
                        <a:tabLst>
                          <a:tab pos="1386840" algn="l"/>
                        </a:tabLs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tc>
                  <a:txBody>
                    <a:bodyPr/>
                    <a:lstStyle/>
                    <a:p>
                      <a:pPr algn="ctr">
                        <a:lnSpc>
                          <a:spcPct val="107000"/>
                        </a:lnSpc>
                        <a:spcAft>
                          <a:spcPts val="800"/>
                        </a:spcAft>
                        <a:tabLst>
                          <a:tab pos="1386840" algn="l"/>
                        </a:tabLst>
                      </a:pPr>
                      <a:r>
                        <a:rPr lang="en-US" sz="24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386840" algn="l"/>
                        </a:tabLst>
                      </a:pP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 </a:t>
                      </a:r>
                      <a:r>
                        <a:rPr lang="en-US" sz="24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tc>
                  <a:txBody>
                    <a:bodyPr/>
                    <a:lstStyle/>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tc>
                  <a:txBody>
                    <a:bodyPr/>
                    <a:lstStyle/>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Tốt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1386840" algn="l"/>
                        </a:tabLst>
                      </a:pPr>
                      <a:r>
                        <a:rPr lang="en-US" sz="24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1ED"/>
                    </a:solidFill>
                  </a:tcPr>
                </a:tc>
                <a:extLst>
                  <a:ext uri="{0D108BD9-81ED-4DB2-BD59-A6C34878D82A}">
                    <a16:rowId xmlns:a16="http://schemas.microsoft.com/office/drawing/2014/main" val="4097202397"/>
                  </a:ext>
                </a:extLst>
              </a:tr>
              <a:tr h="1073104">
                <a:tc>
                  <a:txBody>
                    <a:bodyPr/>
                    <a:lstStyle/>
                    <a:p>
                      <a:pPr algn="just">
                        <a:lnSpc>
                          <a:spcPct val="107000"/>
                        </a:lnSpc>
                        <a:spcAft>
                          <a:spcPts val="800"/>
                        </a:spcAft>
                        <a:tabLst>
                          <a:tab pos="1386840" algn="l"/>
                        </a:tabLst>
                      </a:pPr>
                      <a:r>
                        <a:rPr lang="en-US" sz="18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 Sử dụng yếu tố phi ngôn ngữ (điệu bộ, cử chỉ, nét mặt, ánh mắt,..) phù hợp.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EE5"/>
                    </a:solidFill>
                  </a:tcPr>
                </a:tc>
                <a:tc>
                  <a:txBody>
                    <a:bodyPr/>
                    <a:lstStyle/>
                    <a:p>
                      <a:pPr algn="just">
                        <a:lnSpc>
                          <a:spcPct val="107000"/>
                        </a:lnSpc>
                        <a:spcAft>
                          <a:spcPts val="800"/>
                        </a:spcAft>
                        <a:tabLst>
                          <a:tab pos="1386840" algn="l"/>
                        </a:tabLst>
                      </a:pP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thiếu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hoặc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vấn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sinh</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338886"/>
                  </a:ext>
                </a:extLst>
              </a:tr>
              <a:tr h="609945">
                <a:tc>
                  <a:txBody>
                    <a:bodyPr/>
                    <a:lstStyle/>
                    <a:p>
                      <a:pPr>
                        <a:lnSpc>
                          <a:spcPct val="107000"/>
                        </a:lnSpc>
                        <a:spcAft>
                          <a:spcPts val="800"/>
                        </a:spcAft>
                        <a:tabLst>
                          <a:tab pos="1386840" algn="l"/>
                        </a:tabLst>
                      </a:pPr>
                      <a:r>
                        <a:rPr lang="en-US" sz="1800" b="1" i="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 Mở đầu và kết thúc hợp lí.</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EE5"/>
                    </a:solidFill>
                  </a:tcPr>
                </a:tc>
                <a:tc>
                  <a:txBody>
                    <a:bodyPr/>
                    <a:lstStyle/>
                    <a:p>
                      <a:pPr algn="just">
                        <a:lnSpc>
                          <a:spcPct val="107000"/>
                        </a:lnSpc>
                        <a:spcAft>
                          <a:spcPts val="8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Không chào hỏi và/ hoặc không có lời kết thúc bài nói.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Chào</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Chào hỏi có lời kết thúc bài nói ấn tượng.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68031"/>
                  </a:ext>
                </a:extLst>
              </a:tr>
              <a:tr h="146785">
                <a:tc gridSpan="4">
                  <a:txBody>
                    <a:bodyPr/>
                    <a:lstStyle/>
                    <a:p>
                      <a:pPr>
                        <a:lnSpc>
                          <a:spcPct val="107000"/>
                        </a:lnSpc>
                        <a:spcAft>
                          <a:spcPts val="800"/>
                        </a:spcAft>
                        <a:tabLst>
                          <a:tab pos="1386840" algn="l"/>
                        </a:tabLst>
                      </a:pP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Tổng</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:................/10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điểm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6380" marR="46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6362980"/>
                  </a:ext>
                </a:extLst>
              </a:tr>
            </a:tbl>
          </a:graphicData>
        </a:graphic>
      </p:graphicFrame>
    </p:spTree>
    <p:extLst>
      <p:ext uri="{BB962C8B-B14F-4D97-AF65-F5344CB8AC3E}">
        <p14:creationId xmlns:p14="http://schemas.microsoft.com/office/powerpoint/2010/main" val="336602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A12F9-D4A4-43F4-B9D7-DA983D7B4249}"/>
              </a:ext>
            </a:extLst>
          </p:cNvPr>
          <p:cNvSpPr txBox="1"/>
          <p:nvPr/>
        </p:nvSpPr>
        <p:spPr>
          <a:xfrm>
            <a:off x="660400" y="1028700"/>
            <a:ext cx="10858500" cy="5219699"/>
          </a:xfrm>
          <a:prstGeom prst="rect">
            <a:avLst/>
          </a:prstGeom>
          <a:noFill/>
        </p:spPr>
        <p:txBody>
          <a:bodyPr wrap="square">
            <a:spAutoFit/>
          </a:bodyPr>
          <a:lstStyle/>
          <a:p>
            <a:pPr>
              <a:lnSpc>
                <a:spcPct val="107000"/>
              </a:lnSpc>
              <a:spcAft>
                <a:spcPts val="800"/>
              </a:spcAft>
            </a:pPr>
            <a:r>
              <a:rPr lang="vi-VN"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Kiểm tra và chỉnh sửa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3600" b="1" dirty="0">
                <a:solidFill>
                  <a:srgbClr val="000000"/>
                </a:solidFill>
                <a:effectLst/>
                <a:latin typeface="Times New Roman" panose="02020603050405020304" pitchFamily="18" charset="0"/>
                <a:ea typeface="Calibri" panose="020F0502020204030204" pitchFamily="34" charset="0"/>
              </a:rPr>
              <a:t>a. Người nói</a:t>
            </a:r>
            <a:endParaRPr lang="en-US" sz="3600" dirty="0">
              <a:effectLst/>
              <a:latin typeface="Times New Roman" panose="02020603050405020304" pitchFamily="18" charset="0"/>
              <a:ea typeface="Calibri" panose="020F0502020204030204" pitchFamily="34" charset="0"/>
            </a:endParaRPr>
          </a:p>
          <a:p>
            <a:pPr algn="just"/>
            <a:r>
              <a:rPr lang="vi-VN" sz="3600" dirty="0">
                <a:solidFill>
                  <a:srgbClr val="000000"/>
                </a:solidFill>
                <a:effectLst/>
                <a:latin typeface="Times New Roman" panose="02020603050405020304" pitchFamily="18" charset="0"/>
                <a:ea typeface="Calibri" panose="020F0502020204030204" pitchFamily="34" charset="0"/>
              </a:rPr>
              <a:t>- Xem xét nội dung ý kiến đã đủ ý chưa:</a:t>
            </a:r>
            <a:endParaRPr lang="en-US" sz="3600" dirty="0">
              <a:effectLst/>
              <a:latin typeface="Times New Roman" panose="02020603050405020304" pitchFamily="18" charset="0"/>
              <a:ea typeface="Calibri" panose="020F0502020204030204" pitchFamily="34" charset="0"/>
            </a:endParaRPr>
          </a:p>
          <a:p>
            <a:pPr algn="just"/>
            <a:r>
              <a:rPr lang="vi-VN" sz="3600" dirty="0">
                <a:solidFill>
                  <a:srgbClr val="000000"/>
                </a:solidFill>
                <a:effectLst/>
                <a:latin typeface="Times New Roman" panose="02020603050405020304" pitchFamily="18" charset="0"/>
                <a:ea typeface="Calibri" panose="020F0502020204030204" pitchFamily="34" charset="0"/>
              </a:rPr>
              <a:t>+ Tán thành điểm nào và không tán thành điểm nào?</a:t>
            </a:r>
            <a:endParaRPr lang="en-US" sz="3600" dirty="0">
              <a:effectLst/>
              <a:latin typeface="Times New Roman" panose="02020603050405020304" pitchFamily="18" charset="0"/>
              <a:ea typeface="Calibri" panose="020F0502020204030204" pitchFamily="34" charset="0"/>
            </a:endParaRPr>
          </a:p>
          <a:p>
            <a:pPr algn="just"/>
            <a:r>
              <a:rPr lang="vi-VN" sz="3600" dirty="0">
                <a:solidFill>
                  <a:srgbClr val="000000"/>
                </a:solidFill>
                <a:effectLst/>
                <a:latin typeface="Times New Roman" panose="02020603050405020304" pitchFamily="18" charset="0"/>
                <a:ea typeface="Calibri" panose="020F0502020204030204" pitchFamily="34" charset="0"/>
              </a:rPr>
              <a:t>+ Lí lẽ tán thành và không tán thành là gì?</a:t>
            </a:r>
            <a:endParaRPr lang="en-US" sz="3600" dirty="0">
              <a:effectLst/>
              <a:latin typeface="Times New Roman" panose="02020603050405020304" pitchFamily="18" charset="0"/>
              <a:ea typeface="Calibri" panose="020F0502020204030204" pitchFamily="34" charset="0"/>
            </a:endParaRPr>
          </a:p>
          <a:p>
            <a:pPr algn="just"/>
            <a:r>
              <a:rPr lang="vi-VN" sz="3600" dirty="0">
                <a:solidFill>
                  <a:srgbClr val="000000"/>
                </a:solidFill>
                <a:effectLst/>
                <a:latin typeface="Times New Roman" panose="02020603050405020304" pitchFamily="18" charset="0"/>
                <a:ea typeface="Calibri" panose="020F0502020204030204" pitchFamily="34" charset="0"/>
              </a:rPr>
              <a:t>+ Có nêu được các bằng chứng cụ thể không?</a:t>
            </a:r>
            <a:endParaRPr lang="en-US" sz="3600" dirty="0">
              <a:effectLst/>
              <a:latin typeface="Times New Roman" panose="02020603050405020304" pitchFamily="18" charset="0"/>
              <a:ea typeface="Calibri" panose="020F0502020204030204" pitchFamily="34" charset="0"/>
            </a:endParaRPr>
          </a:p>
          <a:p>
            <a:pPr algn="just"/>
            <a:r>
              <a:rPr lang="vi-VN" sz="3600" dirty="0">
                <a:solidFill>
                  <a:srgbClr val="000000"/>
                </a:solidFill>
                <a:effectLst/>
                <a:latin typeface="Times New Roman" panose="02020603050405020304" pitchFamily="18" charset="0"/>
                <a:ea typeface="Calibri" panose="020F0502020204030204" pitchFamily="34" charset="0"/>
              </a:rPr>
              <a:t>- Rút kinh nghiệm về cách phát biểu (diễn đạt có rõ ràng, dễ hiểu không? Ngôn ngữ, điệu bộ, thái độ,... đã phù hợp chưa?)</a:t>
            </a:r>
            <a:endParaRPr lang="en-US"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9446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24DFE-8DE3-4D5B-A04A-C773CAFB1AFB}"/>
              </a:ext>
            </a:extLst>
          </p:cNvPr>
          <p:cNvSpPr txBox="1"/>
          <p:nvPr/>
        </p:nvSpPr>
        <p:spPr>
          <a:xfrm>
            <a:off x="660400" y="1028700"/>
            <a:ext cx="10858500" cy="4978735"/>
          </a:xfrm>
          <a:prstGeom prst="rect">
            <a:avLst/>
          </a:prstGeom>
          <a:noFill/>
        </p:spPr>
        <p:txBody>
          <a:bodyPr wrap="square">
            <a:spAutoFit/>
          </a:bodyPr>
          <a:lstStyle/>
          <a:p>
            <a:pPr algn="just">
              <a:lnSpc>
                <a:spcPct val="150000"/>
              </a:lnSpc>
            </a:pPr>
            <a:r>
              <a:rPr lang="vi-VN" sz="3600" b="1" dirty="0">
                <a:solidFill>
                  <a:srgbClr val="000000"/>
                </a:solidFill>
                <a:effectLst/>
                <a:latin typeface="Times New Roman" panose="02020603050405020304" pitchFamily="18" charset="0"/>
                <a:ea typeface="Calibri" panose="020F0502020204030204" pitchFamily="34" charset="0"/>
              </a:rPr>
              <a:t>b. Người nghe</a:t>
            </a:r>
            <a:endParaRPr lang="en-US" sz="3600" dirty="0">
              <a:effectLst/>
              <a:latin typeface="Times New Roman" panose="02020603050405020304" pitchFamily="18" charset="0"/>
              <a:ea typeface="Calibri" panose="020F0502020204030204" pitchFamily="34" charset="0"/>
            </a:endParaRPr>
          </a:p>
          <a:p>
            <a:pPr algn="just">
              <a:lnSpc>
                <a:spcPct val="150000"/>
              </a:lnSpc>
            </a:pPr>
            <a:r>
              <a:rPr lang="vi-VN" sz="3600" dirty="0">
                <a:solidFill>
                  <a:srgbClr val="000000"/>
                </a:solidFill>
                <a:effectLst/>
                <a:latin typeface="Times New Roman" panose="02020603050405020304" pitchFamily="18" charset="0"/>
                <a:ea typeface="Calibri" panose="020F0502020204030204" pitchFamily="34" charset="0"/>
              </a:rPr>
              <a:t>- Hiểu đúng và tóm tắt được các thông tin từ người nói (</a:t>
            </a:r>
            <a:r>
              <a:rPr lang="en-US" sz="3600" dirty="0">
                <a:solidFill>
                  <a:srgbClr val="000000"/>
                </a:solidFill>
                <a:effectLst/>
                <a:latin typeface="Times New Roman" panose="02020603050405020304" pitchFamily="18" charset="0"/>
                <a:ea typeface="Calibri" panose="020F0502020204030204" pitchFamily="34" charset="0"/>
              </a:rPr>
              <a:t>ý</a:t>
            </a:r>
            <a:r>
              <a:rPr lang="vi-VN" sz="3600" dirty="0">
                <a:solidFill>
                  <a:srgbClr val="000000"/>
                </a:solidFill>
                <a:effectLst/>
                <a:latin typeface="Times New Roman" panose="02020603050405020304" pitchFamily="18" charset="0"/>
                <a:ea typeface="Calibri" panose="020F0502020204030204" pitchFamily="34" charset="0"/>
              </a:rPr>
              <a:t> kiến, lí lẽ và bằng chứng về vấn đề trao đổi)</a:t>
            </a:r>
            <a:r>
              <a:rPr lang="en-US" sz="3600" dirty="0">
                <a:solidFill>
                  <a:srgbClr val="000000"/>
                </a:solidFill>
                <a:effectLst/>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Calibri" panose="020F0502020204030204" pitchFamily="34" charset="0"/>
            </a:endParaRPr>
          </a:p>
          <a:p>
            <a:pPr algn="just">
              <a:lnSpc>
                <a:spcPct val="150000"/>
              </a:lnSpc>
            </a:pPr>
            <a:r>
              <a:rPr lang="vi-VN" sz="3600" dirty="0">
                <a:solidFill>
                  <a:srgbClr val="000000"/>
                </a:solidFill>
                <a:effectLst/>
                <a:latin typeface="Times New Roman" panose="02020603050405020304" pitchFamily="18" charset="0"/>
                <a:ea typeface="Calibri" panose="020F0502020204030204" pitchFamily="34" charset="0"/>
              </a:rPr>
              <a:t>- Tập trung chú ý theo dõi người nói.</a:t>
            </a:r>
            <a:endParaRPr lang="en-US" sz="3600" dirty="0">
              <a:effectLst/>
              <a:latin typeface="Times New Roman" panose="02020603050405020304" pitchFamily="18" charset="0"/>
              <a:ea typeface="Calibri" panose="020F0502020204030204" pitchFamily="34" charset="0"/>
            </a:endParaRPr>
          </a:p>
          <a:p>
            <a:pPr algn="just">
              <a:lnSpc>
                <a:spcPct val="150000"/>
              </a:lnSpc>
            </a:pPr>
            <a:r>
              <a:rPr lang="vi-VN" sz="3600" dirty="0">
                <a:solidFill>
                  <a:srgbClr val="000000"/>
                </a:solidFill>
                <a:effectLst/>
                <a:latin typeface="Times New Roman" panose="02020603050405020304" pitchFamily="18" charset="0"/>
                <a:ea typeface="Calibri" panose="020F0502020204030204" pitchFamily="34" charset="0"/>
              </a:rPr>
              <a:t>- Nêu câu hỏi nếu thấy chưa rõ; mạnh dạn trao đổi lại với ý kiến mình thấy chưa đúng</a:t>
            </a:r>
            <a:r>
              <a:rPr lang="en-US" sz="3600" dirty="0">
                <a:solidFill>
                  <a:srgbClr val="000000"/>
                </a:solidFill>
                <a:effectLst/>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66764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00C2E-1C7B-4787-A138-E8AE681F05D8}"/>
              </a:ext>
            </a:extLst>
          </p:cNvPr>
          <p:cNvSpPr txBox="1"/>
          <p:nvPr/>
        </p:nvSpPr>
        <p:spPr>
          <a:xfrm>
            <a:off x="660400" y="444327"/>
            <a:ext cx="10858500" cy="593304"/>
          </a:xfrm>
          <a:prstGeom prst="rect">
            <a:avLst/>
          </a:prstGeom>
          <a:noFill/>
        </p:spPr>
        <p:txBody>
          <a:bodyPr wrap="square">
            <a:spAutoFit/>
          </a:bodyPr>
          <a:lstStyle/>
          <a:p>
            <a:pPr algn="ctr">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K</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iểm tra và tự đánh giá, định hướng chỉnh sửa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173C533-CEC3-48AF-B81C-8A1B868163BA}"/>
              </a:ext>
            </a:extLst>
          </p:cNvPr>
          <p:cNvGraphicFramePr>
            <a:graphicFrameLocks noGrp="1"/>
          </p:cNvGraphicFramePr>
          <p:nvPr>
            <p:extLst>
              <p:ext uri="{D42A27DB-BD31-4B8C-83A1-F6EECF244321}">
                <p14:modId xmlns:p14="http://schemas.microsoft.com/office/powerpoint/2010/main" val="1007496552"/>
              </p:ext>
            </p:extLst>
          </p:nvPr>
        </p:nvGraphicFramePr>
        <p:xfrm>
          <a:off x="660400" y="1385994"/>
          <a:ext cx="10858500" cy="4972116"/>
        </p:xfrm>
        <a:graphic>
          <a:graphicData uri="http://schemas.openxmlformats.org/drawingml/2006/table">
            <a:tbl>
              <a:tblPr firstRow="1" firstCol="1" bandRow="1"/>
              <a:tblGrid>
                <a:gridCol w="6026150">
                  <a:extLst>
                    <a:ext uri="{9D8B030D-6E8A-4147-A177-3AD203B41FA5}">
                      <a16:colId xmlns:a16="http://schemas.microsoft.com/office/drawing/2014/main" val="3333194575"/>
                    </a:ext>
                  </a:extLst>
                </a:gridCol>
                <a:gridCol w="1657350">
                  <a:extLst>
                    <a:ext uri="{9D8B030D-6E8A-4147-A177-3AD203B41FA5}">
                      <a16:colId xmlns:a16="http://schemas.microsoft.com/office/drawing/2014/main" val="1656401108"/>
                    </a:ext>
                  </a:extLst>
                </a:gridCol>
                <a:gridCol w="1428750">
                  <a:extLst>
                    <a:ext uri="{9D8B030D-6E8A-4147-A177-3AD203B41FA5}">
                      <a16:colId xmlns:a16="http://schemas.microsoft.com/office/drawing/2014/main" val="494255944"/>
                    </a:ext>
                  </a:extLst>
                </a:gridCol>
                <a:gridCol w="1746250">
                  <a:extLst>
                    <a:ext uri="{9D8B030D-6E8A-4147-A177-3AD203B41FA5}">
                      <a16:colId xmlns:a16="http://schemas.microsoft.com/office/drawing/2014/main" val="4220337337"/>
                    </a:ext>
                  </a:extLst>
                </a:gridCol>
              </a:tblGrid>
              <a:tr h="156946">
                <a:tc rowSpan="2">
                  <a:txBody>
                    <a:bodyPr/>
                    <a:lstStyle/>
                    <a:p>
                      <a:pPr algn="ctr">
                        <a:lnSpc>
                          <a:spcPct val="107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Đánh giá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ct val="107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Định hướng sửa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605846"/>
                  </a:ext>
                </a:extLst>
              </a:tr>
              <a:tr h="156946">
                <a:tc vMerge="1">
                  <a:txBody>
                    <a:bodyPr/>
                    <a:lstStyle/>
                    <a:p>
                      <a:endParaRPr lang="en-US"/>
                    </a:p>
                  </a:txBody>
                  <a:tcPr/>
                </a:tc>
                <a:tc>
                  <a:txBody>
                    <a:bodyPr/>
                    <a:lstStyle/>
                    <a:p>
                      <a:pPr>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35831529"/>
                  </a:ext>
                </a:extLst>
              </a:tr>
              <a:tr h="322020">
                <a:tc>
                  <a:txBody>
                    <a:bodyPr/>
                    <a:lstStyle/>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Người nói đã nêu được vấn đề cần trao đổi, thảo luận nhóm.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413620"/>
                  </a:ext>
                </a:extLst>
              </a:tr>
              <a:tr h="322020">
                <a:tc>
                  <a:txBody>
                    <a:bodyPr/>
                    <a:lstStyle/>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Phần mở đầu có chào hỏi, tạo ấn tượng, thu hút sự chú 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462514"/>
                  </a:ext>
                </a:extLst>
              </a:tr>
              <a:tr h="322020">
                <a:tc>
                  <a:txBody>
                    <a:bodyPr/>
                    <a:lstStyle/>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Kết thúc ngắn gọn, lịch sự tạo ấn tượng với người nghe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168936"/>
                  </a:ext>
                </a:extLst>
              </a:tr>
              <a:tr h="487094">
                <a:tc>
                  <a:txBody>
                    <a:bodyPr/>
                    <a:lstStyle/>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Giới thiệu được điểm giống nhau giữa kể lạ câu chuyện và phân tích đặc điểm nhân vật Võ Tòng.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806815"/>
                  </a:ext>
                </a:extLst>
              </a:tr>
              <a:tr h="322020">
                <a:tc>
                  <a:txBody>
                    <a:bodyPr/>
                    <a:lstStyle/>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Trình bày rõ ràng sự chuẩn bị, tiến trình của hoạt 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694384"/>
                  </a:ext>
                </a:extLst>
              </a:tr>
            </a:tbl>
          </a:graphicData>
        </a:graphic>
      </p:graphicFrame>
    </p:spTree>
    <p:extLst>
      <p:ext uri="{BB962C8B-B14F-4D97-AF65-F5344CB8AC3E}">
        <p14:creationId xmlns:p14="http://schemas.microsoft.com/office/powerpoint/2010/main" val="3842202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00C2E-1C7B-4787-A138-E8AE681F05D8}"/>
              </a:ext>
            </a:extLst>
          </p:cNvPr>
          <p:cNvSpPr txBox="1"/>
          <p:nvPr/>
        </p:nvSpPr>
        <p:spPr>
          <a:xfrm>
            <a:off x="660400" y="444327"/>
            <a:ext cx="10858500" cy="59330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iểm tra và tự đánh giá, định hướng chỉnh sửa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173C533-CEC3-48AF-B81C-8A1B868163BA}"/>
              </a:ext>
            </a:extLst>
          </p:cNvPr>
          <p:cNvGraphicFramePr>
            <a:graphicFrameLocks noGrp="1"/>
          </p:cNvGraphicFramePr>
          <p:nvPr>
            <p:extLst>
              <p:ext uri="{D42A27DB-BD31-4B8C-83A1-F6EECF244321}">
                <p14:modId xmlns:p14="http://schemas.microsoft.com/office/powerpoint/2010/main" val="19576539"/>
              </p:ext>
            </p:extLst>
          </p:nvPr>
        </p:nvGraphicFramePr>
        <p:xfrm>
          <a:off x="660400" y="1130300"/>
          <a:ext cx="10858500" cy="5344225"/>
        </p:xfrm>
        <a:graphic>
          <a:graphicData uri="http://schemas.openxmlformats.org/drawingml/2006/table">
            <a:tbl>
              <a:tblPr firstRow="1" firstCol="1" bandRow="1"/>
              <a:tblGrid>
                <a:gridCol w="6454775">
                  <a:extLst>
                    <a:ext uri="{9D8B030D-6E8A-4147-A177-3AD203B41FA5}">
                      <a16:colId xmlns:a16="http://schemas.microsoft.com/office/drawing/2014/main" val="3333194575"/>
                    </a:ext>
                  </a:extLst>
                </a:gridCol>
                <a:gridCol w="1500188">
                  <a:extLst>
                    <a:ext uri="{9D8B030D-6E8A-4147-A177-3AD203B41FA5}">
                      <a16:colId xmlns:a16="http://schemas.microsoft.com/office/drawing/2014/main" val="1656401108"/>
                    </a:ext>
                  </a:extLst>
                </a:gridCol>
                <a:gridCol w="1414462">
                  <a:extLst>
                    <a:ext uri="{9D8B030D-6E8A-4147-A177-3AD203B41FA5}">
                      <a16:colId xmlns:a16="http://schemas.microsoft.com/office/drawing/2014/main" val="494255944"/>
                    </a:ext>
                  </a:extLst>
                </a:gridCol>
                <a:gridCol w="1489075">
                  <a:extLst>
                    <a:ext uri="{9D8B030D-6E8A-4147-A177-3AD203B41FA5}">
                      <a16:colId xmlns:a16="http://schemas.microsoft.com/office/drawing/2014/main" val="4220337337"/>
                    </a:ext>
                  </a:extLst>
                </a:gridCol>
              </a:tblGrid>
              <a:tr h="156946">
                <a:tc rowSpan="2">
                  <a:txBody>
                    <a:bodyPr/>
                    <a:lstStyle/>
                    <a:p>
                      <a:pPr algn="ctr">
                        <a:lnSpc>
                          <a:spcPct val="107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Đánh giá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ct val="107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Định hướng sửa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605846"/>
                  </a:ext>
                </a:extLst>
              </a:tr>
              <a:tr h="156946">
                <a:tc vMerge="1">
                  <a:txBody>
                    <a:bodyPr/>
                    <a:lstStyle/>
                    <a:p>
                      <a:endParaRPr lang="en-US"/>
                    </a:p>
                  </a:txBody>
                  <a:tcPr/>
                </a:tc>
                <a:tc>
                  <a:txBody>
                    <a:bodyPr/>
                    <a:lstStyle/>
                    <a:p>
                      <a:pPr>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35831529"/>
                  </a:ext>
                </a:extLst>
              </a:tr>
              <a:tr h="652168">
                <a:tc>
                  <a:txBody>
                    <a:bodyPr/>
                    <a:lstStyle/>
                    <a:p>
                      <a:pPr algn="just">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Giải thích rõ ràng dễ hiểu điểm giống và khác nhau giữa kể </a:t>
                      </a:r>
                      <a:r>
                        <a:rPr lang="en-US" sz="2400">
                          <a:effectLst/>
                          <a:latin typeface="Times New Roman" panose="02020603050405020304" pitchFamily="18" charset="0"/>
                          <a:ea typeface="Calibri" panose="020F0502020204030204" pitchFamily="34" charset="0"/>
                          <a:cs typeface="Times New Roman" panose="02020603050405020304" pitchFamily="18" charset="0"/>
                        </a:rPr>
                        <a:t>l</a:t>
                      </a:r>
                      <a:r>
                        <a:rPr lang="vi-VN" sz="2400">
                          <a:effectLst/>
                          <a:latin typeface="Times New Roman" panose="02020603050405020304" pitchFamily="18" charset="0"/>
                          <a:ea typeface="Calibri" panose="020F0502020204030204" pitchFamily="34" charset="0"/>
                          <a:cs typeface="Times New Roman" panose="02020603050405020304" pitchFamily="18" charset="0"/>
                        </a:rPr>
                        <a:t>ại câu chuyện và phân tích đặc điểm nhân vật Võ Tòng</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472650"/>
                  </a:ext>
                </a:extLst>
              </a:tr>
              <a:tr h="652168">
                <a:tc>
                  <a:txBody>
                    <a:bodyPr/>
                    <a:lstStyle/>
                    <a:p>
                      <a:pPr algn="just">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Sử dụng từ ngữ phù hợp để làm rõ điểm giống và khác nhau giữa kể lại câu chuyện và phân tích  đặc điểm nhân vật Võ Tòng.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54491"/>
                  </a:ext>
                </a:extLst>
              </a:tr>
              <a:tr h="322020">
                <a:tc>
                  <a:txBody>
                    <a:bodyPr/>
                    <a:lstStyle/>
                    <a:p>
                      <a:pPr algn="just">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Sử dụng cử chỉ, điệu bộ, ánh mắt, ngữ điệu phù hợp khi nói</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20908"/>
                  </a:ext>
                </a:extLst>
              </a:tr>
              <a:tr h="322020">
                <a:tc>
                  <a:txBody>
                    <a:bodyPr/>
                    <a:lstStyle/>
                    <a:p>
                      <a:pPr algn="just">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Kết hợp các phương tiện trực quan để làm rõ nội dung</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540348"/>
                  </a:ext>
                </a:extLst>
              </a:tr>
              <a:tr h="156946">
                <a:tc>
                  <a:txBody>
                    <a:bodyPr/>
                    <a:lstStyle/>
                    <a:p>
                      <a:pPr>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Tượng tác với người nghe</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911420"/>
                  </a:ext>
                </a:extLst>
              </a:tr>
              <a:tr h="156946">
                <a:tc>
                  <a:txBody>
                    <a:bodyPr/>
                    <a:lstStyle/>
                    <a:p>
                      <a:pPr>
                        <a:lnSpc>
                          <a:spcPct val="107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Lời chào, cảm ơn mọi người</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9591" marR="49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414722"/>
                  </a:ext>
                </a:extLst>
              </a:tr>
            </a:tbl>
          </a:graphicData>
        </a:graphic>
      </p:graphicFrame>
    </p:spTree>
    <p:extLst>
      <p:ext uri="{BB962C8B-B14F-4D97-AF65-F5344CB8AC3E}">
        <p14:creationId xmlns:p14="http://schemas.microsoft.com/office/powerpoint/2010/main" val="1540336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watch and a clock on a table&#10;&#10;Description automatically generated with low confidence">
            <a:extLst>
              <a:ext uri="{FF2B5EF4-FFF2-40B4-BE49-F238E27FC236}">
                <a16:creationId xmlns:a16="http://schemas.microsoft.com/office/drawing/2014/main" id="{7CD6C08F-7321-45A7-B7D8-070886FC2DB0}"/>
              </a:ext>
            </a:extLst>
          </p:cNvPr>
          <p:cNvPicPr>
            <a:picLocks noChangeAspect="1"/>
          </p:cNvPicPr>
          <p:nvPr/>
        </p:nvPicPr>
        <p:blipFill rotWithShape="1">
          <a:blip r:embed="rId2"/>
          <a:srcRect l="2396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EFFAC389-FCE2-4E12-B845-E8DFE2C6902B}"/>
              </a:ext>
            </a:extLst>
          </p:cNvPr>
          <p:cNvSpPr txBox="1"/>
          <p:nvPr/>
        </p:nvSpPr>
        <p:spPr>
          <a:xfrm>
            <a:off x="417512" y="1574899"/>
            <a:ext cx="10858500" cy="1107996"/>
          </a:xfrm>
          <a:prstGeom prst="rect">
            <a:avLst/>
          </a:prstGeom>
          <a:noFill/>
        </p:spPr>
        <p:txBody>
          <a:bodyPr wrap="square">
            <a:spAutoFit/>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VẬN DỤNG</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250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CDBBAE3-896E-49D5-98D9-5CC3755135D7}"/>
              </a:ext>
            </a:extLst>
          </p:cNvPr>
          <p:cNvPicPr>
            <a:picLocks noChangeAspect="1"/>
          </p:cNvPicPr>
          <p:nvPr/>
        </p:nvPicPr>
        <p:blipFill rotWithShape="1">
          <a:blip r:embed="rId2"/>
          <a:srcRect b="19"/>
          <a:stretch/>
        </p:blipFill>
        <p:spPr>
          <a:xfrm>
            <a:off x="0" y="1673"/>
            <a:ext cx="12192000" cy="6854653"/>
          </a:xfrm>
          <a:prstGeom prst="rect">
            <a:avLst/>
          </a:prstGeom>
        </p:spPr>
      </p:pic>
      <p:sp>
        <p:nvSpPr>
          <p:cNvPr id="5" name="Rectangle: Rounded Corners 4">
            <a:extLst>
              <a:ext uri="{FF2B5EF4-FFF2-40B4-BE49-F238E27FC236}">
                <a16:creationId xmlns:a16="http://schemas.microsoft.com/office/drawing/2014/main" id="{C31B117B-D57B-453A-AE33-097FB787AE74}"/>
              </a:ext>
            </a:extLst>
          </p:cNvPr>
          <p:cNvSpPr/>
          <p:nvPr/>
        </p:nvSpPr>
        <p:spPr>
          <a:xfrm>
            <a:off x="4730355" y="1304410"/>
            <a:ext cx="6788545" cy="4931290"/>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Tìm đọc truyện ngắn “Chiếc lược ngà” của Nguyễn Quang Sáng và cùng thảo luận trao đổi với bạn bè ý kiến sau:</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Có ý kiến cho rằng “Thái độ và hành động của bé Thu trong truyện hoàn toàn trái ngược trước và sau khi nhận ra ông Sáu là cha”, thế nhưng có ý kiến khẳng định “Thái độ và hành động của bé Thu trước và sau khi nhận ra ông Sáu là cha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tuy trái ngược nhưng hoàn toàn nhất quán trong tính cách và hành động của cô bé”. Trình bày ý kiến của em. </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772B696D-3CF3-4434-84B6-EFB0B6F0DD03}"/>
              </a:ext>
            </a:extLst>
          </p:cNvPr>
          <p:cNvGrpSpPr/>
          <p:nvPr/>
        </p:nvGrpSpPr>
        <p:grpSpPr>
          <a:xfrm>
            <a:off x="542663" y="1496841"/>
            <a:ext cx="3380049" cy="3686176"/>
            <a:chOff x="905208" y="1585912"/>
            <a:chExt cx="3380049" cy="3686176"/>
          </a:xfrm>
        </p:grpSpPr>
        <p:sp>
          <p:nvSpPr>
            <p:cNvPr id="3" name="Rectangle: Rounded Corners 2">
              <a:extLst>
                <a:ext uri="{FF2B5EF4-FFF2-40B4-BE49-F238E27FC236}">
                  <a16:creationId xmlns:a16="http://schemas.microsoft.com/office/drawing/2014/main" id="{74326512-60B5-4B89-9EC1-76B0BE9EF0A4}"/>
                </a:ext>
              </a:extLst>
            </p:cNvPr>
            <p:cNvSpPr/>
            <p:nvPr/>
          </p:nvSpPr>
          <p:spPr>
            <a:xfrm>
              <a:off x="1551386" y="1727114"/>
              <a:ext cx="2733871" cy="3544974"/>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44FA8388-B054-4170-A1B0-0A2044F9E914}"/>
                </a:ext>
              </a:extLst>
            </p:cNvPr>
            <p:cNvSpPr/>
            <p:nvPr/>
          </p:nvSpPr>
          <p:spPr>
            <a:xfrm>
              <a:off x="905208" y="1585912"/>
              <a:ext cx="3000375" cy="485775"/>
            </a:xfrm>
            <a:prstGeom prst="roundRect">
              <a:avLst>
                <a:gd name="adj" fmla="val 5000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effectLst/>
                  <a:latin typeface="Times New Roman" panose="02020603050405020304" pitchFamily="18" charset="0"/>
                  <a:ea typeface="Calibri" panose="020F0502020204030204" pitchFamily="34" charset="0"/>
                </a:rPr>
                <a:t>Nhiệm vụ 1</a:t>
              </a:r>
              <a:endParaRPr lang="en-US" sz="3200">
                <a:solidFill>
                  <a:srgbClr val="C00000"/>
                </a:solidFill>
              </a:endParaRPr>
            </a:p>
          </p:txBody>
        </p:sp>
      </p:grpSp>
      <p:sp>
        <p:nvSpPr>
          <p:cNvPr id="8" name="Rectangle: Rounded Corners 7">
            <a:extLst>
              <a:ext uri="{FF2B5EF4-FFF2-40B4-BE49-F238E27FC236}">
                <a16:creationId xmlns:a16="http://schemas.microsoft.com/office/drawing/2014/main" id="{943D69EB-ADBB-47D4-899A-CA99E54AE769}"/>
              </a:ext>
            </a:extLst>
          </p:cNvPr>
          <p:cNvSpPr/>
          <p:nvPr/>
        </p:nvSpPr>
        <p:spPr>
          <a:xfrm>
            <a:off x="4104188" y="1075811"/>
            <a:ext cx="3000375" cy="485775"/>
          </a:xfrm>
          <a:prstGeom prst="roundRect">
            <a:avLst>
              <a:gd name="adj" fmla="val 50000"/>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effectLst/>
                <a:latin typeface="Times New Roman" panose="02020603050405020304" pitchFamily="18" charset="0"/>
                <a:ea typeface="Calibri" panose="020F0502020204030204" pitchFamily="34" charset="0"/>
              </a:rPr>
              <a:t>Nhiệm</a:t>
            </a:r>
            <a:r>
              <a:rPr lang="en-US" sz="2800" b="1" dirty="0">
                <a:solidFill>
                  <a:srgbClr val="C00000"/>
                </a:solidFill>
                <a:effectLst/>
                <a:latin typeface="Times New Roman" panose="02020603050405020304" pitchFamily="18" charset="0"/>
                <a:ea typeface="Calibri" panose="020F0502020204030204" pitchFamily="34" charset="0"/>
              </a:rPr>
              <a:t> </a:t>
            </a:r>
            <a:r>
              <a:rPr lang="en-US" sz="2800" b="1" dirty="0" err="1">
                <a:solidFill>
                  <a:srgbClr val="C00000"/>
                </a:solidFill>
                <a:effectLst/>
                <a:latin typeface="Times New Roman" panose="02020603050405020304" pitchFamily="18" charset="0"/>
                <a:ea typeface="Calibri" panose="020F0502020204030204" pitchFamily="34" charset="0"/>
              </a:rPr>
              <a:t>vụ</a:t>
            </a:r>
            <a:r>
              <a:rPr lang="en-US" sz="2800" b="1" dirty="0">
                <a:solidFill>
                  <a:srgbClr val="C00000"/>
                </a:solidFill>
                <a:effectLst/>
                <a:latin typeface="Times New Roman" panose="02020603050405020304" pitchFamily="18" charset="0"/>
                <a:ea typeface="Calibri" panose="020F0502020204030204" pitchFamily="34" charset="0"/>
              </a:rPr>
              <a:t> 2</a:t>
            </a:r>
            <a:endParaRPr lang="en-US" sz="2800" dirty="0">
              <a:solidFill>
                <a:srgbClr val="C00000"/>
              </a:solidFill>
            </a:endParaRPr>
          </a:p>
        </p:txBody>
      </p:sp>
      <p:sp>
        <p:nvSpPr>
          <p:cNvPr id="10" name="Arrow: Chevron 9">
            <a:extLst>
              <a:ext uri="{FF2B5EF4-FFF2-40B4-BE49-F238E27FC236}">
                <a16:creationId xmlns:a16="http://schemas.microsoft.com/office/drawing/2014/main" id="{8016DD6C-12A3-40AB-9839-0F5E856D12C7}"/>
              </a:ext>
            </a:extLst>
          </p:cNvPr>
          <p:cNvSpPr/>
          <p:nvPr/>
        </p:nvSpPr>
        <p:spPr>
          <a:xfrm>
            <a:off x="609600" y="393701"/>
            <a:ext cx="500064" cy="6821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B6BED775-73F2-4FF1-AABF-6AF8206C1127}"/>
              </a:ext>
            </a:extLst>
          </p:cNvPr>
          <p:cNvSpPr/>
          <p:nvPr/>
        </p:nvSpPr>
        <p:spPr>
          <a:xfrm>
            <a:off x="954883" y="403075"/>
            <a:ext cx="500064" cy="6821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9408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CA6566-B208-49DE-9B44-78DD1B7DCABB}"/>
              </a:ext>
            </a:extLst>
          </p:cNvPr>
          <p:cNvGrpSpPr/>
          <p:nvPr/>
        </p:nvGrpSpPr>
        <p:grpSpPr>
          <a:xfrm>
            <a:off x="2057401" y="300037"/>
            <a:ext cx="7786688" cy="6257925"/>
            <a:chOff x="3297258" y="787399"/>
            <a:chExt cx="5597483" cy="5283200"/>
          </a:xfrm>
        </p:grpSpPr>
        <p:sp>
          <p:nvSpPr>
            <p:cNvPr id="5" name="Freeform: Shape 4">
              <a:extLst>
                <a:ext uri="{FF2B5EF4-FFF2-40B4-BE49-F238E27FC236}">
                  <a16:creationId xmlns:a16="http://schemas.microsoft.com/office/drawing/2014/main" id="{FB168BA3-3BBA-43FD-A169-A6B78A574A2A}"/>
                </a:ext>
              </a:extLst>
            </p:cNvPr>
            <p:cNvSpPr/>
            <p:nvPr/>
          </p:nvSpPr>
          <p:spPr>
            <a:xfrm>
              <a:off x="4470399" y="787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933450">
                <a:lnSpc>
                  <a:spcPct val="90000"/>
                </a:lnSpc>
                <a:spcBef>
                  <a:spcPct val="0"/>
                </a:spcBef>
                <a:spcAft>
                  <a:spcPct val="35000"/>
                </a:spcAft>
                <a:buNone/>
              </a:pPr>
              <a:r>
                <a:rPr lang="vi-VN" sz="3200" kern="1200" dirty="0">
                  <a:latin typeface="+mj-lt"/>
                </a:rPr>
                <a:t>Trong cuộc sống trước một vấn đề khó tránh khỏi ý kiến trái chiều cần tranh cãi. </a:t>
              </a:r>
              <a:endParaRPr lang="en-US" sz="3200" kern="1200" dirty="0">
                <a:latin typeface="+mj-lt"/>
              </a:endParaRPr>
            </a:p>
          </p:txBody>
        </p:sp>
        <p:sp>
          <p:nvSpPr>
            <p:cNvPr id="6" name="Freeform: Shape 5">
              <a:extLst>
                <a:ext uri="{FF2B5EF4-FFF2-40B4-BE49-F238E27FC236}">
                  <a16:creationId xmlns:a16="http://schemas.microsoft.com/office/drawing/2014/main" id="{1D84B9E3-9FEF-47CA-9C64-0809D6C09E83}"/>
                </a:ext>
              </a:extLst>
            </p:cNvPr>
            <p:cNvSpPr/>
            <p:nvPr/>
          </p:nvSpPr>
          <p:spPr>
            <a:xfrm>
              <a:off x="5643541"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4">
                <a:alpha val="50000"/>
                <a:hueOff val="4900445"/>
                <a:satOff val="-20388"/>
                <a:lumOff val="4804"/>
                <a:alphaOff val="0"/>
              </a:schemeClr>
            </a:fillRef>
            <a:effectRef idx="0">
              <a:schemeClr val="accent4">
                <a:alpha val="50000"/>
                <a:hueOff val="4900445"/>
                <a:satOff val="-20388"/>
                <a:lumOff val="4804"/>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933450">
                <a:lnSpc>
                  <a:spcPct val="90000"/>
                </a:lnSpc>
                <a:spcBef>
                  <a:spcPct val="0"/>
                </a:spcBef>
                <a:spcAft>
                  <a:spcPct val="35000"/>
                </a:spcAft>
                <a:buNone/>
              </a:pPr>
              <a:r>
                <a:rPr lang="vi-VN" sz="3200" kern="1200" dirty="0">
                  <a:latin typeface="+mj-lt"/>
                </a:rPr>
                <a:t>Để thống nhất ý kiến, cần tham gia thảo luận</a:t>
              </a:r>
              <a:r>
                <a:rPr lang="en-US" sz="3200" kern="1200" dirty="0">
                  <a:latin typeface="+mj-lt"/>
                </a:rPr>
                <a:t>.</a:t>
              </a:r>
            </a:p>
          </p:txBody>
        </p:sp>
        <p:sp>
          <p:nvSpPr>
            <p:cNvPr id="7" name="Freeform: Shape 6">
              <a:extLst>
                <a:ext uri="{FF2B5EF4-FFF2-40B4-BE49-F238E27FC236}">
                  <a16:creationId xmlns:a16="http://schemas.microsoft.com/office/drawing/2014/main" id="{87ADFAA5-EDC6-4D54-A496-DE074914A779}"/>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933450">
                <a:lnSpc>
                  <a:spcPct val="90000"/>
                </a:lnSpc>
                <a:spcBef>
                  <a:spcPct val="0"/>
                </a:spcBef>
                <a:spcAft>
                  <a:spcPct val="35000"/>
                </a:spcAft>
                <a:buNone/>
              </a:pPr>
              <a:r>
                <a:rPr lang="vi-VN" sz="3200" kern="1200" dirty="0">
                  <a:latin typeface="+mj-lt"/>
                </a:rPr>
                <a:t>Khi thảo luận cần biết cách nói và nghe để việc thảo luận có kết quả.</a:t>
              </a:r>
              <a:endParaRPr lang="en-US" sz="3200" kern="1200" dirty="0">
                <a:latin typeface="+mj-lt"/>
              </a:endParaRPr>
            </a:p>
          </p:txBody>
        </p:sp>
      </p:grpSp>
    </p:spTree>
    <p:extLst>
      <p:ext uri="{BB962C8B-B14F-4D97-AF65-F5344CB8AC3E}">
        <p14:creationId xmlns:p14="http://schemas.microsoft.com/office/powerpoint/2010/main" val="3420825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F43A9D-8B69-436E-BF27-009176E145EA}"/>
              </a:ext>
            </a:extLst>
          </p:cNvPr>
          <p:cNvSpPr txBox="1"/>
          <p:nvPr/>
        </p:nvSpPr>
        <p:spPr>
          <a:xfrm>
            <a:off x="660400" y="763403"/>
            <a:ext cx="10858500" cy="593304"/>
          </a:xfrm>
          <a:prstGeom prst="rect">
            <a:avLst/>
          </a:prstGeom>
          <a:noFill/>
        </p:spPr>
        <p:txBody>
          <a:bodyPr wrap="square">
            <a:spAutoFit/>
          </a:bodyPr>
          <a:lstStyle/>
          <a:p>
            <a:pPr algn="ctr">
              <a:lnSpc>
                <a:spcPct val="107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khảo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F0C6B98-5091-4D6F-8032-48F8E8E702DB}"/>
              </a:ext>
            </a:extLst>
          </p:cNvPr>
          <p:cNvSpPr txBox="1"/>
          <p:nvPr/>
        </p:nvSpPr>
        <p:spPr>
          <a:xfrm>
            <a:off x="1439069" y="1741623"/>
            <a:ext cx="9301162" cy="3619837"/>
          </a:xfrm>
          <a:prstGeom prst="rect">
            <a:avLst/>
          </a:prstGeom>
          <a:noFill/>
        </p:spPr>
        <p:txBody>
          <a:bodyPr wrap="square">
            <a:spAutoFit/>
          </a:bodyPr>
          <a:lstStyle/>
          <a:p>
            <a:pPr>
              <a:lnSpc>
                <a:spcPct val="107000"/>
              </a:lnSpc>
              <a:spcAft>
                <a:spcPts val="8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Đề</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Tòng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Giỏi</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560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58069-33DB-4B4B-B489-390A38FD51DB}"/>
              </a:ext>
            </a:extLst>
          </p:cNvPr>
          <p:cNvSpPr txBox="1"/>
          <p:nvPr/>
        </p:nvSpPr>
        <p:spPr>
          <a:xfrm>
            <a:off x="660400" y="779116"/>
            <a:ext cx="10858500" cy="5174493"/>
          </a:xfrm>
          <a:prstGeom prst="rect">
            <a:avLst/>
          </a:prstGeom>
          <a:noFill/>
        </p:spPr>
        <p:txBody>
          <a:bodyPr wrap="square">
            <a:spAutoFit/>
          </a:bodyPr>
          <a:lstStyle/>
          <a:p>
            <a:pPr algn="just">
              <a:lnSpc>
                <a:spcPct val="150000"/>
              </a:lnSpc>
            </a:pPr>
            <a:r>
              <a:rPr lang="vi-VN" sz="3200" b="1" dirty="0">
                <a:effectLst/>
                <a:latin typeface="Times New Roman" panose="02020603050405020304" pitchFamily="18" charset="0"/>
                <a:ea typeface="Calibri" panose="020F0502020204030204" pitchFamily="34" charset="0"/>
              </a:rPr>
              <a:t>Chào hỏi, giới thiệu vấn đề bài nói:</a:t>
            </a:r>
            <a:endParaRPr lang="en-US" sz="3200" dirty="0">
              <a:effectLst/>
              <a:latin typeface="Times New Roman" panose="02020603050405020304" pitchFamily="18" charset="0"/>
              <a:ea typeface="Calibri" panose="020F0502020204030204" pitchFamily="34" charset="0"/>
            </a:endParaRPr>
          </a:p>
          <a:p>
            <a:pPr algn="just">
              <a:lnSpc>
                <a:spcPct val="150000"/>
              </a:lnSpc>
            </a:pPr>
            <a:r>
              <a:rPr lang="vi-VN" sz="3200" dirty="0">
                <a:solidFill>
                  <a:srgbClr val="000000"/>
                </a:solidFill>
                <a:effectLst/>
                <a:latin typeface="Times New Roman" panose="02020603050405020304" pitchFamily="18" charset="0"/>
                <a:ea typeface="Calibri" panose="020F0502020204030204" pitchFamily="34" charset="0"/>
              </a:rPr>
              <a:t> Xin kính chào cô giáo và các bạn... Trong buổi thực hành nói và nghe hôm nay, em  rất vinh dự thay mặt cho các bạn nhóm .... trình bày ý kiến về nhận định sau. Có người cho rằng: Phân tích đặc điểm nhân vật Võ Tòng trong đoạn trích “Người đàn ông cô độc giữa rừng” (trích tiểu thuyết “Đất rừng phương Nam”) của Đoàn Giỏi nghĩa là kể lại câu chuyện về nhân vật ấy. </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65174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E4085D-FBB0-48FA-AB99-100732EA693D}"/>
              </a:ext>
            </a:extLst>
          </p:cNvPr>
          <p:cNvSpPr txBox="1"/>
          <p:nvPr/>
        </p:nvSpPr>
        <p:spPr>
          <a:xfrm>
            <a:off x="660400" y="856001"/>
            <a:ext cx="10858500" cy="5509200"/>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Trước hết nhóm chúng tôi đều thống nhất cho rằng ý kiến nhận định trên chưa hoàn toàn chính xác. Chúng tôi xin lí giải cơ sở của ý kiến khẳng định của mình như  sau:</a:t>
            </a:r>
            <a:endParaRPr lang="en-US" sz="3200" dirty="0">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       Chúng ta ai cũng biết kể lại lại câu chuyện về nhân vật là dựa vào sự việc trong văn bản để kể lại diễn biến của câu chuyện đó, không cần nêu nhận xét về nhân vật, kể lại thuộc kiểu văn bản tự sự. Còn phân tích đặc điểm nhân vật là giới thiệu mô tả những nét tiêu biểu của nhân vật như: lai lịch, xuất thân, hình dáng bên ngoài, suy nghĩ, lời nói, việc làm,…và nêu nhận xét của người viết về nhân vật đó, phân tích nhân vật thuộc kiểu văn bản nghị luận.</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3367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0FD16-F720-4D7D-AF60-29FA17430A00}"/>
              </a:ext>
            </a:extLst>
          </p:cNvPr>
          <p:cNvSpPr txBox="1"/>
          <p:nvPr/>
        </p:nvSpPr>
        <p:spPr>
          <a:xfrm>
            <a:off x="666750" y="587376"/>
            <a:ext cx="10858500" cy="5922712"/>
          </a:xfrm>
          <a:prstGeom prst="rect">
            <a:avLst/>
          </a:prstGeom>
          <a:noFill/>
        </p:spPr>
        <p:txBody>
          <a:bodyPr wrap="square">
            <a:spAutoFit/>
          </a:bodyPr>
          <a:lstStyle/>
          <a:p>
            <a:pPr>
              <a:lnSpc>
                <a:spcPct val="150000"/>
              </a:lnSpc>
            </a:pPr>
            <a:r>
              <a:rPr lang="vi-VN" sz="3200" dirty="0">
                <a:solidFill>
                  <a:srgbClr val="000000"/>
                </a:solidFill>
                <a:effectLst/>
                <a:latin typeface="Times New Roman" panose="02020603050405020304" pitchFamily="18" charset="0"/>
                <a:ea typeface="Calibri" panose="020F0502020204030204" pitchFamily="34" charset="0"/>
              </a:rPr>
              <a:t> Ví dụ khi kể lại câu chuyện về nhân vật Võ Tòng, chúng ta chỉ cần kể lại diễn biến câu chuyện đó từ việc ông Hai đến thăm Võ Tòng, câu chuyện về quá khứ đáng thương của anh và cuộc sống cô độc hiện tại của anh ở căn lều giữa rừng U Minh. Nhưng khi phân tích đặc điểm nhân vật Võ Tòng chúng ta cần chỉ ra lai lịch, xuất thân, hoàn cảnh số phận, tính cách và phẩm chất của Võ Tòng. Để từ đó trình bày những nhận xét , đánh giá của mình về nhân vật này.</a:t>
            </a:r>
            <a:endParaRPr lang="en-US" sz="3200" dirty="0"/>
          </a:p>
        </p:txBody>
      </p:sp>
    </p:spTree>
    <p:extLst>
      <p:ext uri="{BB962C8B-B14F-4D97-AF65-F5344CB8AC3E}">
        <p14:creationId xmlns:p14="http://schemas.microsoft.com/office/powerpoint/2010/main" val="3480255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483A8F-E717-469F-A639-6C7B41E3DDEF}"/>
              </a:ext>
            </a:extLst>
          </p:cNvPr>
          <p:cNvSpPr txBox="1"/>
          <p:nvPr/>
        </p:nvSpPr>
        <p:spPr>
          <a:xfrm>
            <a:off x="803275" y="1403608"/>
            <a:ext cx="10858500" cy="4832092"/>
          </a:xfrm>
          <a:prstGeom prst="rect">
            <a:avLst/>
          </a:prstGeom>
          <a:noFill/>
        </p:spPr>
        <p:txBody>
          <a:bodyPr wrap="square">
            <a:spAutoFit/>
          </a:bodyPr>
          <a:lstStyle/>
          <a:p>
            <a:pPr algn="just"/>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Như vậy giữa kể câu chuyện về nhân vật và phân tích đặc điểm nhân vật tuy có điểm giống nhau là  đều dựa vào sự việc và chi tiết về nhân vật Võ Tòng trong văn bản. Nhưng vẫn có những khác biệt: kể lại câu chuyện cần khách quan, không thêm bớt và không cần nêu nhận xét của người kể lại; phân tích đặc điểm nhân vật cần có ý kiến, lí lẽ và nhận xét của người nói; kể lại thuộc kiểu văn bản tự sự còn phân tích nhân vật thuộc kiểu văn bản nghị luận. Đó là minh chứng để chúng ta có thể khẳng định ý kiến trên chưa thật sự chuẩn xác là hoàn toàn có cơ sở.</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268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560F05-0B9F-4444-BDBB-DC5700320D13}"/>
              </a:ext>
            </a:extLst>
          </p:cNvPr>
          <p:cNvSpPr txBox="1"/>
          <p:nvPr/>
        </p:nvSpPr>
        <p:spPr>
          <a:xfrm>
            <a:off x="660400" y="387177"/>
            <a:ext cx="10858500" cy="530594"/>
          </a:xfrm>
          <a:prstGeom prst="rect">
            <a:avLst/>
          </a:prstGeom>
          <a:noFill/>
        </p:spPr>
        <p:txBody>
          <a:bodyPr wrap="square">
            <a:spAutoFit/>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ĐÁNH GIÁ BÀI HỌC 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EFF7B4F-06C4-4A51-A4E8-DF9C71526B51}"/>
              </a:ext>
            </a:extLst>
          </p:cNvPr>
          <p:cNvSpPr txBox="1"/>
          <p:nvPr/>
        </p:nvSpPr>
        <p:spPr>
          <a:xfrm>
            <a:off x="660400" y="1028700"/>
            <a:ext cx="10858500" cy="1120243"/>
          </a:xfrm>
          <a:prstGeom prst="rect">
            <a:avLst/>
          </a:prstGeom>
          <a:noFill/>
        </p:spPr>
        <p:txBody>
          <a:bodyPr wrap="square">
            <a:spAutoFit/>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Nhiệm vụ 1: Đọc bài viết “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VỀ BÀI THƠ </a:t>
            </a:r>
            <a:r>
              <a:rPr lang="vi-VN" sz="3200" i="1" dirty="0">
                <a:effectLst/>
                <a:latin typeface="Times New Roman" panose="02020603050405020304" pitchFamily="18" charset="0"/>
                <a:ea typeface="Arial" panose="020B0604020202020204" pitchFamily="34" charset="0"/>
                <a:cs typeface="Times New Roman" panose="02020603050405020304" pitchFamily="18" charset="0"/>
              </a:rPr>
              <a:t>ÔNG</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 ĐỒ CỦA VŨ ĐÌNH LIÊN” (SGK/98) và trả lời các câu hỏi</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F60BD5A-52EA-4FEE-9DC9-960CF160535F}"/>
              </a:ext>
            </a:extLst>
          </p:cNvPr>
          <p:cNvSpPr txBox="1"/>
          <p:nvPr/>
        </p:nvSpPr>
        <p:spPr>
          <a:xfrm>
            <a:off x="660400" y="2097611"/>
            <a:ext cx="10858500" cy="593304"/>
          </a:xfrm>
          <a:prstGeom prst="rect">
            <a:avLst/>
          </a:prstGeom>
          <a:noFill/>
        </p:spPr>
        <p:txBody>
          <a:bodyPr wrap="square">
            <a:spAutoFit/>
          </a:bodyPr>
          <a:lstStyle/>
          <a:p>
            <a:pPr lvl="0">
              <a:lnSpc>
                <a:spcPct val="107000"/>
              </a:lnSpc>
              <a:spcAft>
                <a:spcPts val="800"/>
              </a:spcAft>
              <a:buSzPts val="1400"/>
            </a:pPr>
            <a:r>
              <a:rPr lang="vi-VN" sz="3200" b="1" dirty="0">
                <a:effectLst/>
                <a:latin typeface="Times New Roman" panose="02020603050405020304" pitchFamily="18" charset="0"/>
                <a:ea typeface="Arial" panose="020B0604020202020204" pitchFamily="34" charset="0"/>
                <a:cs typeface="Times New Roman" panose="02020603050405020304" pitchFamily="18" charset="0"/>
              </a:rPr>
              <a:t>Đáp án: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10DF215-48E6-4F6D-ADB2-BC07F2F29D46}"/>
              </a:ext>
            </a:extLst>
          </p:cNvPr>
          <p:cNvGraphicFramePr>
            <a:graphicFrameLocks noGrp="1"/>
          </p:cNvGraphicFramePr>
          <p:nvPr>
            <p:extLst>
              <p:ext uri="{D42A27DB-BD31-4B8C-83A1-F6EECF244321}">
                <p14:modId xmlns:p14="http://schemas.microsoft.com/office/powerpoint/2010/main" val="3925429707"/>
              </p:ext>
            </p:extLst>
          </p:nvPr>
        </p:nvGraphicFramePr>
        <p:xfrm>
          <a:off x="685800" y="2721728"/>
          <a:ext cx="10858500" cy="992252"/>
        </p:xfrm>
        <a:graphic>
          <a:graphicData uri="http://schemas.openxmlformats.org/drawingml/2006/table">
            <a:tbl>
              <a:tblPr firstRow="1" firstCol="1" bandRow="1"/>
              <a:tblGrid>
                <a:gridCol w="1205468">
                  <a:extLst>
                    <a:ext uri="{9D8B030D-6E8A-4147-A177-3AD203B41FA5}">
                      <a16:colId xmlns:a16="http://schemas.microsoft.com/office/drawing/2014/main" val="181478053"/>
                    </a:ext>
                  </a:extLst>
                </a:gridCol>
                <a:gridCol w="1206629">
                  <a:extLst>
                    <a:ext uri="{9D8B030D-6E8A-4147-A177-3AD203B41FA5}">
                      <a16:colId xmlns:a16="http://schemas.microsoft.com/office/drawing/2014/main" val="56107027"/>
                    </a:ext>
                  </a:extLst>
                </a:gridCol>
                <a:gridCol w="1206629">
                  <a:extLst>
                    <a:ext uri="{9D8B030D-6E8A-4147-A177-3AD203B41FA5}">
                      <a16:colId xmlns:a16="http://schemas.microsoft.com/office/drawing/2014/main" val="2740521610"/>
                    </a:ext>
                  </a:extLst>
                </a:gridCol>
                <a:gridCol w="1206629">
                  <a:extLst>
                    <a:ext uri="{9D8B030D-6E8A-4147-A177-3AD203B41FA5}">
                      <a16:colId xmlns:a16="http://schemas.microsoft.com/office/drawing/2014/main" val="543867090"/>
                    </a:ext>
                  </a:extLst>
                </a:gridCol>
                <a:gridCol w="1206629">
                  <a:extLst>
                    <a:ext uri="{9D8B030D-6E8A-4147-A177-3AD203B41FA5}">
                      <a16:colId xmlns:a16="http://schemas.microsoft.com/office/drawing/2014/main" val="2069613667"/>
                    </a:ext>
                  </a:extLst>
                </a:gridCol>
                <a:gridCol w="1206629">
                  <a:extLst>
                    <a:ext uri="{9D8B030D-6E8A-4147-A177-3AD203B41FA5}">
                      <a16:colId xmlns:a16="http://schemas.microsoft.com/office/drawing/2014/main" val="3371241666"/>
                    </a:ext>
                  </a:extLst>
                </a:gridCol>
                <a:gridCol w="1206629">
                  <a:extLst>
                    <a:ext uri="{9D8B030D-6E8A-4147-A177-3AD203B41FA5}">
                      <a16:colId xmlns:a16="http://schemas.microsoft.com/office/drawing/2014/main" val="1261539321"/>
                    </a:ext>
                  </a:extLst>
                </a:gridCol>
                <a:gridCol w="1206629">
                  <a:extLst>
                    <a:ext uri="{9D8B030D-6E8A-4147-A177-3AD203B41FA5}">
                      <a16:colId xmlns:a16="http://schemas.microsoft.com/office/drawing/2014/main" val="82450945"/>
                    </a:ext>
                  </a:extLst>
                </a:gridCol>
                <a:gridCol w="1206629">
                  <a:extLst>
                    <a:ext uri="{9D8B030D-6E8A-4147-A177-3AD203B41FA5}">
                      <a16:colId xmlns:a16="http://schemas.microsoft.com/office/drawing/2014/main" val="4101195558"/>
                    </a:ext>
                  </a:extLst>
                </a:gridCol>
              </a:tblGrid>
              <a:tr h="0">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102801"/>
                  </a:ext>
                </a:extLst>
              </a:tr>
              <a:tr h="0">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734149"/>
                  </a:ext>
                </a:extLst>
              </a:tr>
            </a:tbl>
          </a:graphicData>
        </a:graphic>
      </p:graphicFrame>
      <p:sp>
        <p:nvSpPr>
          <p:cNvPr id="10" name="TextBox 9">
            <a:extLst>
              <a:ext uri="{FF2B5EF4-FFF2-40B4-BE49-F238E27FC236}">
                <a16:creationId xmlns:a16="http://schemas.microsoft.com/office/drawing/2014/main" id="{2D023DE2-E513-4F34-96C0-28F928141CD5}"/>
              </a:ext>
            </a:extLst>
          </p:cNvPr>
          <p:cNvSpPr txBox="1"/>
          <p:nvPr/>
        </p:nvSpPr>
        <p:spPr>
          <a:xfrm>
            <a:off x="660400" y="3840813"/>
            <a:ext cx="10858500" cy="2835713"/>
          </a:xfrm>
          <a:prstGeom prst="rect">
            <a:avLst/>
          </a:prstGeom>
          <a:noFill/>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703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13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Background pattern&#10;&#10;Description automatically generated">
            <a:extLst>
              <a:ext uri="{FF2B5EF4-FFF2-40B4-BE49-F238E27FC236}">
                <a16:creationId xmlns:a16="http://schemas.microsoft.com/office/drawing/2014/main" id="{F7B7E16E-910B-4F37-8617-598F172E6BAF}"/>
              </a:ext>
            </a:extLst>
          </p:cNvPr>
          <p:cNvPicPr>
            <a:picLocks noChangeAspect="1"/>
          </p:cNvPicPr>
          <p:nvPr/>
        </p:nvPicPr>
        <p:blipFill rotWithShape="1">
          <a:blip r:embed="rId2"/>
          <a:srcRect l="335" r="301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Rectangle 2">
            <a:extLst>
              <a:ext uri="{FF2B5EF4-FFF2-40B4-BE49-F238E27FC236}">
                <a16:creationId xmlns:a16="http://schemas.microsoft.com/office/drawing/2014/main" id="{33FA90E8-6519-4E5B-9951-F8F798818E43}"/>
              </a:ext>
            </a:extLst>
          </p:cNvPr>
          <p:cNvSpPr/>
          <p:nvPr/>
        </p:nvSpPr>
        <p:spPr>
          <a:xfrm>
            <a:off x="2454080" y="2085975"/>
            <a:ext cx="7283853" cy="1804690"/>
          </a:xfrm>
          <a:prstGeom prst="rect">
            <a:avLst/>
          </a:prstGeom>
          <a:noFill/>
        </p:spPr>
        <p:txBody>
          <a:bodyPr wrap="none" lIns="91440" tIns="45720" rIns="91440" bIns="45720">
            <a:prstTxWarp prst="textCurveUp">
              <a:avLst/>
            </a:prstTxWarp>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HÌNH THÀNH KIẾN THỨC</a:t>
            </a:r>
          </a:p>
        </p:txBody>
      </p:sp>
    </p:spTree>
    <p:extLst>
      <p:ext uri="{BB962C8B-B14F-4D97-AF65-F5344CB8AC3E}">
        <p14:creationId xmlns:p14="http://schemas.microsoft.com/office/powerpoint/2010/main" val="3400361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C9B108E-A8BE-445C-961C-9AA4BC255B9F}"/>
              </a:ext>
            </a:extLst>
          </p:cNvPr>
          <p:cNvSpPr/>
          <p:nvPr/>
        </p:nvSpPr>
        <p:spPr>
          <a:xfrm>
            <a:off x="1018381" y="2178843"/>
            <a:ext cx="3061494" cy="1843087"/>
          </a:xfrm>
          <a:prstGeom prst="rightArrow">
            <a:avLst>
              <a:gd name="adj1" fmla="val 64035"/>
              <a:gd name="adj2" fmla="val 45321"/>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nl-NL"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lowchart: Terminator 2">
            <a:extLst>
              <a:ext uri="{FF2B5EF4-FFF2-40B4-BE49-F238E27FC236}">
                <a16:creationId xmlns:a16="http://schemas.microsoft.com/office/drawing/2014/main" id="{F4747E7A-0A7D-43B0-9B3F-590B6761225E}"/>
              </a:ext>
            </a:extLst>
          </p:cNvPr>
          <p:cNvSpPr/>
          <p:nvPr/>
        </p:nvSpPr>
        <p:spPr>
          <a:xfrm>
            <a:off x="4222750" y="1357313"/>
            <a:ext cx="6925469" cy="3843337"/>
          </a:xfrm>
          <a:prstGeom prst="flowChartTerminator">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cãi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EBAC988-41B7-4427-B9B0-61735DE9CB2A}"/>
              </a:ext>
            </a:extLst>
          </p:cNvPr>
          <p:cNvSpPr txBox="1"/>
          <p:nvPr/>
        </p:nvSpPr>
        <p:spPr>
          <a:xfrm>
            <a:off x="609600" y="435396"/>
            <a:ext cx="10845800" cy="593304"/>
          </a:xfrm>
          <a:prstGeom prst="rect">
            <a:avLst/>
          </a:prstGeom>
          <a:noFill/>
        </p:spPr>
        <p:txBody>
          <a:bodyPr wrap="square">
            <a:spAutoFit/>
          </a:bodyPr>
          <a:lstStyle/>
          <a:p>
            <a:pPr>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I.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ĐỊNH HƯỚNG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979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F9003C-DA57-4AC5-878D-BEE59D996F5D}"/>
              </a:ext>
            </a:extLst>
          </p:cNvPr>
          <p:cNvSpPr txBox="1"/>
          <p:nvPr/>
        </p:nvSpPr>
        <p:spPr>
          <a:xfrm>
            <a:off x="673100" y="358602"/>
            <a:ext cx="10845800" cy="530594"/>
          </a:xfrm>
          <a:prstGeom prst="rect">
            <a:avLst/>
          </a:prstGeom>
          <a:noFill/>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456771D-56AD-4BFC-8E66-AF258038F79D}"/>
              </a:ext>
            </a:extLst>
          </p:cNvPr>
          <p:cNvSpPr/>
          <p:nvPr/>
        </p:nvSpPr>
        <p:spPr>
          <a:xfrm>
            <a:off x="2354262" y="1514362"/>
            <a:ext cx="7483475" cy="7560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B9E09C61-855F-4A95-AAC6-73883A183DC0}"/>
              </a:ext>
            </a:extLst>
          </p:cNvPr>
          <p:cNvSpPr/>
          <p:nvPr/>
        </p:nvSpPr>
        <p:spPr>
          <a:xfrm>
            <a:off x="2760662" y="1071562"/>
            <a:ext cx="6591300" cy="885600"/>
          </a:xfrm>
          <a:custGeom>
            <a:avLst/>
            <a:gdLst>
              <a:gd name="connsiteX0" fmla="*/ 0 w 5689600"/>
              <a:gd name="connsiteY0" fmla="*/ 147603 h 885600"/>
              <a:gd name="connsiteX1" fmla="*/ 147603 w 5689600"/>
              <a:gd name="connsiteY1" fmla="*/ 0 h 885600"/>
              <a:gd name="connsiteX2" fmla="*/ 5541997 w 5689600"/>
              <a:gd name="connsiteY2" fmla="*/ 0 h 885600"/>
              <a:gd name="connsiteX3" fmla="*/ 5689600 w 5689600"/>
              <a:gd name="connsiteY3" fmla="*/ 147603 h 885600"/>
              <a:gd name="connsiteX4" fmla="*/ 5689600 w 5689600"/>
              <a:gd name="connsiteY4" fmla="*/ 737997 h 885600"/>
              <a:gd name="connsiteX5" fmla="*/ 5541997 w 5689600"/>
              <a:gd name="connsiteY5" fmla="*/ 885600 h 885600"/>
              <a:gd name="connsiteX6" fmla="*/ 147603 w 5689600"/>
              <a:gd name="connsiteY6" fmla="*/ 885600 h 885600"/>
              <a:gd name="connsiteX7" fmla="*/ 0 w 5689600"/>
              <a:gd name="connsiteY7" fmla="*/ 737997 h 885600"/>
              <a:gd name="connsiteX8" fmla="*/ 0 w 5689600"/>
              <a:gd name="connsiteY8" fmla="*/ 147603 h 8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885600">
                <a:moveTo>
                  <a:pt x="0" y="147603"/>
                </a:moveTo>
                <a:cubicBezTo>
                  <a:pt x="0" y="66084"/>
                  <a:pt x="66084" y="0"/>
                  <a:pt x="147603" y="0"/>
                </a:cubicBezTo>
                <a:lnTo>
                  <a:pt x="5541997" y="0"/>
                </a:lnTo>
                <a:cubicBezTo>
                  <a:pt x="5623516" y="0"/>
                  <a:pt x="5689600" y="66084"/>
                  <a:pt x="5689600" y="147603"/>
                </a:cubicBezTo>
                <a:lnTo>
                  <a:pt x="5689600" y="737997"/>
                </a:lnTo>
                <a:cubicBezTo>
                  <a:pt x="5689600" y="819516"/>
                  <a:pt x="5623516" y="885600"/>
                  <a:pt x="5541997" y="885600"/>
                </a:cubicBezTo>
                <a:lnTo>
                  <a:pt x="147603" y="885600"/>
                </a:lnTo>
                <a:cubicBezTo>
                  <a:pt x="66084" y="885600"/>
                  <a:pt x="0" y="819516"/>
                  <a:pt x="0" y="737997"/>
                </a:cubicBezTo>
                <a:lnTo>
                  <a:pt x="0" y="14760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58284" tIns="43231" rIns="258284" bIns="43231" numCol="1" spcCol="1270" anchor="ctr" anchorCtr="0">
            <a:noAutofit/>
          </a:bodyPr>
          <a:lstStyle/>
          <a:p>
            <a:pPr marL="0" lvl="0" indent="0"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Lựa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chọn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được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vấn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đề</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gây</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tranh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cãi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chưa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thống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nhất</a:t>
            </a:r>
            <a:r>
              <a:rPr lang="en-US" sz="3000" kern="12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EB5019E1-EE7A-4DFD-BA88-C65664194019}"/>
              </a:ext>
            </a:extLst>
          </p:cNvPr>
          <p:cNvSpPr/>
          <p:nvPr/>
        </p:nvSpPr>
        <p:spPr>
          <a:xfrm>
            <a:off x="2354262" y="2875162"/>
            <a:ext cx="7483475" cy="756000"/>
          </a:xfrm>
          <a:prstGeom prst="rect">
            <a:avLst/>
          </a:prstGeom>
        </p:spPr>
        <p:style>
          <a:lnRef idx="2">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51341209-9086-459C-9C93-2B08E81BDA5B}"/>
              </a:ext>
            </a:extLst>
          </p:cNvPr>
          <p:cNvSpPr/>
          <p:nvPr/>
        </p:nvSpPr>
        <p:spPr>
          <a:xfrm>
            <a:off x="2760662" y="2432362"/>
            <a:ext cx="6591300" cy="885600"/>
          </a:xfrm>
          <a:custGeom>
            <a:avLst/>
            <a:gdLst>
              <a:gd name="connsiteX0" fmla="*/ 0 w 5689600"/>
              <a:gd name="connsiteY0" fmla="*/ 147603 h 885600"/>
              <a:gd name="connsiteX1" fmla="*/ 147603 w 5689600"/>
              <a:gd name="connsiteY1" fmla="*/ 0 h 885600"/>
              <a:gd name="connsiteX2" fmla="*/ 5541997 w 5689600"/>
              <a:gd name="connsiteY2" fmla="*/ 0 h 885600"/>
              <a:gd name="connsiteX3" fmla="*/ 5689600 w 5689600"/>
              <a:gd name="connsiteY3" fmla="*/ 147603 h 885600"/>
              <a:gd name="connsiteX4" fmla="*/ 5689600 w 5689600"/>
              <a:gd name="connsiteY4" fmla="*/ 737997 h 885600"/>
              <a:gd name="connsiteX5" fmla="*/ 5541997 w 5689600"/>
              <a:gd name="connsiteY5" fmla="*/ 885600 h 885600"/>
              <a:gd name="connsiteX6" fmla="*/ 147603 w 5689600"/>
              <a:gd name="connsiteY6" fmla="*/ 885600 h 885600"/>
              <a:gd name="connsiteX7" fmla="*/ 0 w 5689600"/>
              <a:gd name="connsiteY7" fmla="*/ 737997 h 885600"/>
              <a:gd name="connsiteX8" fmla="*/ 0 w 5689600"/>
              <a:gd name="connsiteY8" fmla="*/ 147603 h 8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885600">
                <a:moveTo>
                  <a:pt x="0" y="147603"/>
                </a:moveTo>
                <a:cubicBezTo>
                  <a:pt x="0" y="66084"/>
                  <a:pt x="66084" y="0"/>
                  <a:pt x="147603" y="0"/>
                </a:cubicBezTo>
                <a:lnTo>
                  <a:pt x="5541997" y="0"/>
                </a:lnTo>
                <a:cubicBezTo>
                  <a:pt x="5623516" y="0"/>
                  <a:pt x="5689600" y="66084"/>
                  <a:pt x="5689600" y="147603"/>
                </a:cubicBezTo>
                <a:lnTo>
                  <a:pt x="5689600" y="737997"/>
                </a:lnTo>
                <a:cubicBezTo>
                  <a:pt x="5689600" y="819516"/>
                  <a:pt x="5623516" y="885600"/>
                  <a:pt x="5541997" y="885600"/>
                </a:cubicBezTo>
                <a:lnTo>
                  <a:pt x="147603" y="885600"/>
                </a:lnTo>
                <a:cubicBezTo>
                  <a:pt x="66084" y="885600"/>
                  <a:pt x="0" y="819516"/>
                  <a:pt x="0" y="737997"/>
                </a:cubicBezTo>
                <a:lnTo>
                  <a:pt x="0" y="14760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258284" tIns="43231" rIns="258284" bIns="43231" numCol="1" spcCol="1270" anchor="ctr" anchorCtr="0">
            <a:noAutofit/>
          </a:bodyPr>
          <a:lstStyle/>
          <a:p>
            <a:pPr marL="0" lvl="0" indent="0"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Xác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định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điểm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đã</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thống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nhất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điểm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còn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khác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biệt</a:t>
            </a:r>
            <a:r>
              <a:rPr lang="en-US" sz="3000" kern="12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92CDCB75-E4E6-4C73-8826-99160217623F}"/>
              </a:ext>
            </a:extLst>
          </p:cNvPr>
          <p:cNvSpPr/>
          <p:nvPr/>
        </p:nvSpPr>
        <p:spPr>
          <a:xfrm>
            <a:off x="2354262" y="4235962"/>
            <a:ext cx="7483475" cy="756000"/>
          </a:xfrm>
          <a:prstGeom prst="rect">
            <a:avLst/>
          </a:prstGeom>
        </p:spPr>
        <p:style>
          <a:lnRef idx="2">
            <a:schemeClr val="accent5">
              <a:hueOff val="-4505695"/>
              <a:satOff val="-11613"/>
              <a:lumOff val="-7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19835DBB-8499-4CC9-87B0-26D39A899747}"/>
              </a:ext>
            </a:extLst>
          </p:cNvPr>
          <p:cNvSpPr/>
          <p:nvPr/>
        </p:nvSpPr>
        <p:spPr>
          <a:xfrm>
            <a:off x="2760662" y="3793162"/>
            <a:ext cx="6591300" cy="885600"/>
          </a:xfrm>
          <a:custGeom>
            <a:avLst/>
            <a:gdLst>
              <a:gd name="connsiteX0" fmla="*/ 0 w 5689600"/>
              <a:gd name="connsiteY0" fmla="*/ 147603 h 885600"/>
              <a:gd name="connsiteX1" fmla="*/ 147603 w 5689600"/>
              <a:gd name="connsiteY1" fmla="*/ 0 h 885600"/>
              <a:gd name="connsiteX2" fmla="*/ 5541997 w 5689600"/>
              <a:gd name="connsiteY2" fmla="*/ 0 h 885600"/>
              <a:gd name="connsiteX3" fmla="*/ 5689600 w 5689600"/>
              <a:gd name="connsiteY3" fmla="*/ 147603 h 885600"/>
              <a:gd name="connsiteX4" fmla="*/ 5689600 w 5689600"/>
              <a:gd name="connsiteY4" fmla="*/ 737997 h 885600"/>
              <a:gd name="connsiteX5" fmla="*/ 5541997 w 5689600"/>
              <a:gd name="connsiteY5" fmla="*/ 885600 h 885600"/>
              <a:gd name="connsiteX6" fmla="*/ 147603 w 5689600"/>
              <a:gd name="connsiteY6" fmla="*/ 885600 h 885600"/>
              <a:gd name="connsiteX7" fmla="*/ 0 w 5689600"/>
              <a:gd name="connsiteY7" fmla="*/ 737997 h 885600"/>
              <a:gd name="connsiteX8" fmla="*/ 0 w 5689600"/>
              <a:gd name="connsiteY8" fmla="*/ 147603 h 8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885600">
                <a:moveTo>
                  <a:pt x="0" y="147603"/>
                </a:moveTo>
                <a:cubicBezTo>
                  <a:pt x="0" y="66084"/>
                  <a:pt x="66084" y="0"/>
                  <a:pt x="147603" y="0"/>
                </a:cubicBezTo>
                <a:lnTo>
                  <a:pt x="5541997" y="0"/>
                </a:lnTo>
                <a:cubicBezTo>
                  <a:pt x="5623516" y="0"/>
                  <a:pt x="5689600" y="66084"/>
                  <a:pt x="5689600" y="147603"/>
                </a:cubicBezTo>
                <a:lnTo>
                  <a:pt x="5689600" y="737997"/>
                </a:lnTo>
                <a:cubicBezTo>
                  <a:pt x="5689600" y="819516"/>
                  <a:pt x="5623516" y="885600"/>
                  <a:pt x="5541997" y="885600"/>
                </a:cubicBezTo>
                <a:lnTo>
                  <a:pt x="147603" y="885600"/>
                </a:lnTo>
                <a:cubicBezTo>
                  <a:pt x="66084" y="885600"/>
                  <a:pt x="0" y="819516"/>
                  <a:pt x="0" y="737997"/>
                </a:cubicBezTo>
                <a:lnTo>
                  <a:pt x="0" y="14760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258284" tIns="43231" rIns="258284" bIns="43231" numCol="1" spcCol="1270" anchor="ctr" anchorCtr="0">
            <a:noAutofit/>
          </a:bodyPr>
          <a:lstStyle/>
          <a:p>
            <a:pPr marL="0" lvl="0" indent="0"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Chuẩn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bị</a:t>
            </a:r>
            <a:r>
              <a:rPr lang="en-US" sz="3000" kern="1200" dirty="0">
                <a:latin typeface="Times New Roman" panose="02020603050405020304" pitchFamily="18" charset="0"/>
                <a:cs typeface="Times New Roman" panose="02020603050405020304" pitchFamily="18" charset="0"/>
              </a:rPr>
              <a:t> ý </a:t>
            </a:r>
            <a:r>
              <a:rPr lang="en-US" sz="3000" kern="1200" dirty="0" err="1">
                <a:latin typeface="Times New Roman" panose="02020603050405020304" pitchFamily="18" charset="0"/>
                <a:cs typeface="Times New Roman" panose="02020603050405020304" pitchFamily="18" charset="0"/>
              </a:rPr>
              <a:t>kiến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của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cá</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nhân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về</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các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điểm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chưa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thống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nhất</a:t>
            </a:r>
            <a:r>
              <a:rPr lang="en-US" sz="3000" kern="12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2EC7AFF7-1C10-4DB9-B892-E45E235407BB}"/>
              </a:ext>
            </a:extLst>
          </p:cNvPr>
          <p:cNvSpPr/>
          <p:nvPr/>
        </p:nvSpPr>
        <p:spPr>
          <a:xfrm>
            <a:off x="2354262" y="5596762"/>
            <a:ext cx="7483475" cy="756000"/>
          </a:xfrm>
          <a:prstGeom prst="rect">
            <a:avLst/>
          </a:pr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CEE7839B-F440-4501-A424-D382276D8B98}"/>
              </a:ext>
            </a:extLst>
          </p:cNvPr>
          <p:cNvSpPr/>
          <p:nvPr/>
        </p:nvSpPr>
        <p:spPr>
          <a:xfrm>
            <a:off x="2760662" y="5153962"/>
            <a:ext cx="6591300" cy="885600"/>
          </a:xfrm>
          <a:custGeom>
            <a:avLst/>
            <a:gdLst>
              <a:gd name="connsiteX0" fmla="*/ 0 w 5689600"/>
              <a:gd name="connsiteY0" fmla="*/ 147603 h 885600"/>
              <a:gd name="connsiteX1" fmla="*/ 147603 w 5689600"/>
              <a:gd name="connsiteY1" fmla="*/ 0 h 885600"/>
              <a:gd name="connsiteX2" fmla="*/ 5541997 w 5689600"/>
              <a:gd name="connsiteY2" fmla="*/ 0 h 885600"/>
              <a:gd name="connsiteX3" fmla="*/ 5689600 w 5689600"/>
              <a:gd name="connsiteY3" fmla="*/ 147603 h 885600"/>
              <a:gd name="connsiteX4" fmla="*/ 5689600 w 5689600"/>
              <a:gd name="connsiteY4" fmla="*/ 737997 h 885600"/>
              <a:gd name="connsiteX5" fmla="*/ 5541997 w 5689600"/>
              <a:gd name="connsiteY5" fmla="*/ 885600 h 885600"/>
              <a:gd name="connsiteX6" fmla="*/ 147603 w 5689600"/>
              <a:gd name="connsiteY6" fmla="*/ 885600 h 885600"/>
              <a:gd name="connsiteX7" fmla="*/ 0 w 5689600"/>
              <a:gd name="connsiteY7" fmla="*/ 737997 h 885600"/>
              <a:gd name="connsiteX8" fmla="*/ 0 w 5689600"/>
              <a:gd name="connsiteY8" fmla="*/ 147603 h 8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885600">
                <a:moveTo>
                  <a:pt x="0" y="147603"/>
                </a:moveTo>
                <a:cubicBezTo>
                  <a:pt x="0" y="66084"/>
                  <a:pt x="66084" y="0"/>
                  <a:pt x="147603" y="0"/>
                </a:cubicBezTo>
                <a:lnTo>
                  <a:pt x="5541997" y="0"/>
                </a:lnTo>
                <a:cubicBezTo>
                  <a:pt x="5623516" y="0"/>
                  <a:pt x="5689600" y="66084"/>
                  <a:pt x="5689600" y="147603"/>
                </a:cubicBezTo>
                <a:lnTo>
                  <a:pt x="5689600" y="737997"/>
                </a:lnTo>
                <a:cubicBezTo>
                  <a:pt x="5689600" y="819516"/>
                  <a:pt x="5623516" y="885600"/>
                  <a:pt x="5541997" y="885600"/>
                </a:cubicBezTo>
                <a:lnTo>
                  <a:pt x="147603" y="885600"/>
                </a:lnTo>
                <a:cubicBezTo>
                  <a:pt x="66084" y="885600"/>
                  <a:pt x="0" y="819516"/>
                  <a:pt x="0" y="737997"/>
                </a:cubicBezTo>
                <a:lnTo>
                  <a:pt x="0" y="14760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258284" tIns="43231" rIns="258284" bIns="43231" numCol="1" spcCol="1270" anchor="ctr" anchorCtr="0">
            <a:noAutofit/>
          </a:bodyPr>
          <a:lstStyle/>
          <a:p>
            <a:pPr marL="0" lvl="0" indent="0"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Chú</a:t>
            </a:r>
            <a:r>
              <a:rPr lang="en-US" sz="3000" kern="1200" dirty="0">
                <a:latin typeface="Times New Roman" panose="02020603050405020304" pitchFamily="18" charset="0"/>
                <a:cs typeface="Times New Roman" panose="02020603050405020304" pitchFamily="18" charset="0"/>
              </a:rPr>
              <a:t> ý </a:t>
            </a:r>
            <a:r>
              <a:rPr lang="en-US" sz="3000" kern="1200" dirty="0" err="1">
                <a:latin typeface="Times New Roman" panose="02020603050405020304" pitchFamily="18" charset="0"/>
                <a:cs typeface="Times New Roman" panose="02020603050405020304" pitchFamily="18" charset="0"/>
              </a:rPr>
              <a:t>đến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thái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độ</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cử</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chỉ</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khi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biểu</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thảo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luận</a:t>
            </a:r>
            <a:r>
              <a:rPr lang="en-US" sz="3000" kern="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8500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89BF812-65B8-481E-9FB4-BD5937D45DBE}"/>
              </a:ext>
            </a:extLst>
          </p:cNvPr>
          <p:cNvPicPr>
            <a:picLocks noChangeAspect="1"/>
          </p:cNvPicPr>
          <p:nvPr/>
        </p:nvPicPr>
        <p:blipFill rotWithShape="1">
          <a:blip r:embed="rId2"/>
          <a:srcRect t="12172" b="12842"/>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CB93C85-6B14-4544-BB55-8907B83CD605}"/>
              </a:ext>
            </a:extLst>
          </p:cNvPr>
          <p:cNvSpPr txBox="1"/>
          <p:nvPr/>
        </p:nvSpPr>
        <p:spPr>
          <a:xfrm>
            <a:off x="660400" y="201440"/>
            <a:ext cx="10845800" cy="593304"/>
          </a:xfrm>
          <a:prstGeom prst="rect">
            <a:avLst/>
          </a:prstGeom>
          <a:noFill/>
        </p:spPr>
        <p:txBody>
          <a:bodyPr wrap="square">
            <a:spAutoFit/>
          </a:bodyPr>
          <a:lstStyle/>
          <a:p>
            <a:pPr algn="ctr">
              <a:lnSpc>
                <a:spcPct val="107000"/>
              </a:lnSpc>
              <a:spcAft>
                <a:spcPts val="800"/>
              </a:spcAft>
            </a:pPr>
            <a:r>
              <a:rPr lang="vi-VN" sz="32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MS Mincho" panose="02020609040205080304" pitchFamily="49" charset="-128"/>
                <a:cs typeface="Times New Roman" panose="02020603050405020304" pitchFamily="18" charset="0"/>
              </a:rPr>
              <a:t>II. THỰC HÀNH</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6B599DA2-0A60-4438-BF3A-A5EB1FF6F02C}"/>
              </a:ext>
            </a:extLst>
          </p:cNvPr>
          <p:cNvSpPr/>
          <p:nvPr/>
        </p:nvSpPr>
        <p:spPr>
          <a:xfrm>
            <a:off x="1683657" y="1248228"/>
            <a:ext cx="8824685" cy="3875314"/>
          </a:xfrm>
          <a:prstGeom prst="ellipse">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solidFill>
                  <a:schemeClr val="tx1"/>
                </a:solidFill>
                <a:effectLst/>
                <a:latin typeface="Times New Roman" panose="02020603050405020304" pitchFamily="18" charset="0"/>
                <a:ea typeface="Calibri" panose="020F0502020204030204" pitchFamily="34" charset="0"/>
              </a:rPr>
              <a:t>Đề bài:</a:t>
            </a:r>
            <a:r>
              <a:rPr lang="vi-VN" sz="2800">
                <a:solidFill>
                  <a:schemeClr val="tx1"/>
                </a:solidFill>
                <a:effectLst/>
                <a:latin typeface="Times New Roman" panose="02020603050405020304" pitchFamily="18" charset="0"/>
                <a:ea typeface="Calibri" panose="020F0502020204030204" pitchFamily="34" charset="0"/>
              </a:rPr>
              <a:t> Có người cho rằng, phân tích đặc điểm nhân vật Võ Tòng trong đoạn trích “Người đàn ông cô độc giữa rừng” (trích tiểu thuyết “Đất rừng phương Nam”) của Đoàn Giỏi nghĩa là kể lại câu chuyện về nhân vật ấy. Em sẽ nêu ý kiến như thế nào trong buổi thảo luận nhóm.</a:t>
            </a:r>
            <a:endParaRPr lang="en-US" sz="2800">
              <a:solidFill>
                <a:schemeClr val="tx1"/>
              </a:solidFill>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86DA1361-0D79-4445-8989-28178F038F7C}"/>
              </a:ext>
            </a:extLst>
          </p:cNvPr>
          <p:cNvPicPr>
            <a:picLocks noChangeAspect="1"/>
          </p:cNvPicPr>
          <p:nvPr/>
        </p:nvPicPr>
        <p:blipFill>
          <a:blip r:embed="rId3"/>
          <a:stretch>
            <a:fillRect/>
          </a:stretch>
        </p:blipFill>
        <p:spPr>
          <a:xfrm>
            <a:off x="8418285" y="4122057"/>
            <a:ext cx="3512705" cy="2534503"/>
          </a:xfrm>
          <a:prstGeom prst="ellipse">
            <a:avLst/>
          </a:prstGeom>
          <a:ln>
            <a:noFill/>
          </a:ln>
          <a:effectLst>
            <a:softEdge rad="112500"/>
          </a:effectLst>
        </p:spPr>
      </p:pic>
    </p:spTree>
    <p:extLst>
      <p:ext uri="{BB962C8B-B14F-4D97-AF65-F5344CB8AC3E}">
        <p14:creationId xmlns:p14="http://schemas.microsoft.com/office/powerpoint/2010/main" val="1692369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9492643-060B-4D36-99CD-F830420E8D0A}"/>
              </a:ext>
            </a:extLst>
          </p:cNvPr>
          <p:cNvPicPr>
            <a:picLocks noChangeAspect="1"/>
          </p:cNvPicPr>
          <p:nvPr/>
        </p:nvPicPr>
        <p:blipFill rotWithShape="1">
          <a:blip r:embed="rId2"/>
          <a:srcRect l="5138" t="9091" r="4947" b="2"/>
          <a:stretch/>
        </p:blipFill>
        <p:spPr>
          <a:xfrm>
            <a:off x="3523488" y="10"/>
            <a:ext cx="8668512" cy="6857990"/>
          </a:xfrm>
          <a:prstGeom prst="rect">
            <a:avLst/>
          </a:prstGeom>
        </p:spPr>
      </p:pic>
      <p:sp>
        <p:nvSpPr>
          <p:cNvPr id="18"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FE55A90-26BE-4F9B-9392-F47D719317B3}"/>
              </a:ext>
            </a:extLst>
          </p:cNvPr>
          <p:cNvSpPr txBox="1"/>
          <p:nvPr/>
        </p:nvSpPr>
        <p:spPr>
          <a:xfrm>
            <a:off x="1410669" y="406447"/>
            <a:ext cx="6096000" cy="584775"/>
          </a:xfrm>
          <a:prstGeom prst="rect">
            <a:avLst/>
          </a:prstGeom>
          <a:noFill/>
        </p:spPr>
        <p:txBody>
          <a:bodyPr wrap="square">
            <a:spAutoFit/>
          </a:bodyPr>
          <a:lstStyle/>
          <a:p>
            <a:pPr algn="just"/>
            <a:r>
              <a:rPr lang="en-US" sz="3200" b="1" dirty="0">
                <a:effectLst/>
                <a:latin typeface="Times New Roman" panose="02020603050405020304" pitchFamily="18" charset="0"/>
                <a:ea typeface="Calibri" panose="020F0502020204030204" pitchFamily="34" charset="0"/>
              </a:rPr>
              <a:t>1</a:t>
            </a:r>
            <a:r>
              <a:rPr lang="vi-VN" sz="3200" b="1" dirty="0">
                <a:effectLst/>
                <a:latin typeface="Times New Roman" panose="02020603050405020304" pitchFamily="18" charset="0"/>
                <a:ea typeface="Calibri" panose="020F0502020204030204" pitchFamily="34" charset="0"/>
              </a:rPr>
              <a:t>. Chuẩn bị </a:t>
            </a:r>
            <a:endParaRPr lang="en-US" sz="3200" dirty="0">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6B68A79B-4A5A-4F0C-816D-FEB52B9E9C7A}"/>
              </a:ext>
            </a:extLst>
          </p:cNvPr>
          <p:cNvSpPr txBox="1"/>
          <p:nvPr/>
        </p:nvSpPr>
        <p:spPr>
          <a:xfrm>
            <a:off x="864885" y="1324416"/>
            <a:ext cx="4318000" cy="3108543"/>
          </a:xfrm>
          <a:custGeom>
            <a:avLst/>
            <a:gdLst>
              <a:gd name="connsiteX0" fmla="*/ 0 w 4318000"/>
              <a:gd name="connsiteY0" fmla="*/ 0 h 3108543"/>
              <a:gd name="connsiteX1" fmla="*/ 4318000 w 4318000"/>
              <a:gd name="connsiteY1" fmla="*/ 0 h 3108543"/>
              <a:gd name="connsiteX2" fmla="*/ 4318000 w 4318000"/>
              <a:gd name="connsiteY2" fmla="*/ 3108543 h 3108543"/>
              <a:gd name="connsiteX3" fmla="*/ 0 w 4318000"/>
              <a:gd name="connsiteY3" fmla="*/ 3108543 h 3108543"/>
              <a:gd name="connsiteX4" fmla="*/ 0 w 4318000"/>
              <a:gd name="connsiteY4" fmla="*/ 0 h 310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000" h="3108543" extrusionOk="0">
                <a:moveTo>
                  <a:pt x="0" y="0"/>
                </a:moveTo>
                <a:cubicBezTo>
                  <a:pt x="1829879" y="-5264"/>
                  <a:pt x="2269959" y="84467"/>
                  <a:pt x="4318000" y="0"/>
                </a:cubicBezTo>
                <a:cubicBezTo>
                  <a:pt x="4189827" y="553559"/>
                  <a:pt x="4447150" y="1687127"/>
                  <a:pt x="4318000" y="3108543"/>
                </a:cubicBezTo>
                <a:cubicBezTo>
                  <a:pt x="2307667" y="3214863"/>
                  <a:pt x="681394" y="3100894"/>
                  <a:pt x="0" y="3108543"/>
                </a:cubicBezTo>
                <a:cubicBezTo>
                  <a:pt x="160128" y="1908143"/>
                  <a:pt x="25049" y="832218"/>
                  <a:pt x="0" y="0"/>
                </a:cubicBezTo>
                <a:close/>
              </a:path>
            </a:pathLst>
          </a:custGeom>
          <a:noFill/>
          <a:ln w="28575">
            <a:solidFill>
              <a:schemeClr val="accent2">
                <a:lumMod val="60000"/>
                <a:lumOff val="40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pPr indent="254000" algn="just">
              <a:lnSpc>
                <a:spcPct val="118000"/>
              </a:lnSpc>
              <a:spcAft>
                <a:spcPts val="200"/>
              </a:spcAft>
              <a:tabLst>
                <a:tab pos="48641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364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9492643-060B-4D36-99CD-F830420E8D0A}"/>
              </a:ext>
            </a:extLst>
          </p:cNvPr>
          <p:cNvPicPr>
            <a:picLocks noChangeAspect="1"/>
          </p:cNvPicPr>
          <p:nvPr/>
        </p:nvPicPr>
        <p:blipFill rotWithShape="1">
          <a:blip r:embed="rId2"/>
          <a:srcRect l="19804"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BB1C26BA-0841-4DC1-9302-5774747C1191}"/>
              </a:ext>
            </a:extLst>
          </p:cNvPr>
          <p:cNvSpPr txBox="1"/>
          <p:nvPr/>
        </p:nvSpPr>
        <p:spPr>
          <a:xfrm>
            <a:off x="7473802" y="1530825"/>
            <a:ext cx="3830240" cy="3539174"/>
          </a:xfrm>
          <a:custGeom>
            <a:avLst/>
            <a:gdLst>
              <a:gd name="connsiteX0" fmla="*/ 0 w 3830240"/>
              <a:gd name="connsiteY0" fmla="*/ 0 h 3539174"/>
              <a:gd name="connsiteX1" fmla="*/ 561769 w 3830240"/>
              <a:gd name="connsiteY1" fmla="*/ 0 h 3539174"/>
              <a:gd name="connsiteX2" fmla="*/ 1276747 w 3830240"/>
              <a:gd name="connsiteY2" fmla="*/ 0 h 3539174"/>
              <a:gd name="connsiteX3" fmla="*/ 1876818 w 3830240"/>
              <a:gd name="connsiteY3" fmla="*/ 0 h 3539174"/>
              <a:gd name="connsiteX4" fmla="*/ 2438586 w 3830240"/>
              <a:gd name="connsiteY4" fmla="*/ 0 h 3539174"/>
              <a:gd name="connsiteX5" fmla="*/ 3000355 w 3830240"/>
              <a:gd name="connsiteY5" fmla="*/ 0 h 3539174"/>
              <a:gd name="connsiteX6" fmla="*/ 3830240 w 3830240"/>
              <a:gd name="connsiteY6" fmla="*/ 0 h 3539174"/>
              <a:gd name="connsiteX7" fmla="*/ 3830240 w 3830240"/>
              <a:gd name="connsiteY7" fmla="*/ 519079 h 3539174"/>
              <a:gd name="connsiteX8" fmla="*/ 3830240 w 3830240"/>
              <a:gd name="connsiteY8" fmla="*/ 1073549 h 3539174"/>
              <a:gd name="connsiteX9" fmla="*/ 3830240 w 3830240"/>
              <a:gd name="connsiteY9" fmla="*/ 1698804 h 3539174"/>
              <a:gd name="connsiteX10" fmla="*/ 3830240 w 3830240"/>
              <a:gd name="connsiteY10" fmla="*/ 2288666 h 3539174"/>
              <a:gd name="connsiteX11" fmla="*/ 3830240 w 3830240"/>
              <a:gd name="connsiteY11" fmla="*/ 2949312 h 3539174"/>
              <a:gd name="connsiteX12" fmla="*/ 3830240 w 3830240"/>
              <a:gd name="connsiteY12" fmla="*/ 3539174 h 3539174"/>
              <a:gd name="connsiteX13" fmla="*/ 3191867 w 3830240"/>
              <a:gd name="connsiteY13" fmla="*/ 3539174 h 3539174"/>
              <a:gd name="connsiteX14" fmla="*/ 2476889 w 3830240"/>
              <a:gd name="connsiteY14" fmla="*/ 3539174 h 3539174"/>
              <a:gd name="connsiteX15" fmla="*/ 1800213 w 3830240"/>
              <a:gd name="connsiteY15" fmla="*/ 3539174 h 3539174"/>
              <a:gd name="connsiteX16" fmla="*/ 1123537 w 3830240"/>
              <a:gd name="connsiteY16" fmla="*/ 3539174 h 3539174"/>
              <a:gd name="connsiteX17" fmla="*/ 0 w 3830240"/>
              <a:gd name="connsiteY17" fmla="*/ 3539174 h 3539174"/>
              <a:gd name="connsiteX18" fmla="*/ 0 w 3830240"/>
              <a:gd name="connsiteY18" fmla="*/ 2913920 h 3539174"/>
              <a:gd name="connsiteX19" fmla="*/ 0 w 3830240"/>
              <a:gd name="connsiteY19" fmla="*/ 2359449 h 3539174"/>
              <a:gd name="connsiteX20" fmla="*/ 0 w 3830240"/>
              <a:gd name="connsiteY20" fmla="*/ 1734195 h 3539174"/>
              <a:gd name="connsiteX21" fmla="*/ 0 w 3830240"/>
              <a:gd name="connsiteY21" fmla="*/ 1215116 h 3539174"/>
              <a:gd name="connsiteX22" fmla="*/ 0 w 3830240"/>
              <a:gd name="connsiteY22" fmla="*/ 554471 h 3539174"/>
              <a:gd name="connsiteX23" fmla="*/ 0 w 3830240"/>
              <a:gd name="connsiteY23" fmla="*/ 0 h 353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30240" h="3539174" extrusionOk="0">
                <a:moveTo>
                  <a:pt x="0" y="0"/>
                </a:moveTo>
                <a:cubicBezTo>
                  <a:pt x="273383" y="18946"/>
                  <a:pt x="318830" y="-6434"/>
                  <a:pt x="561769" y="0"/>
                </a:cubicBezTo>
                <a:cubicBezTo>
                  <a:pt x="804708" y="6434"/>
                  <a:pt x="1107406" y="19302"/>
                  <a:pt x="1276747" y="0"/>
                </a:cubicBezTo>
                <a:cubicBezTo>
                  <a:pt x="1446088" y="-19302"/>
                  <a:pt x="1644249" y="-20714"/>
                  <a:pt x="1876818" y="0"/>
                </a:cubicBezTo>
                <a:cubicBezTo>
                  <a:pt x="2109387" y="20714"/>
                  <a:pt x="2227022" y="-9237"/>
                  <a:pt x="2438586" y="0"/>
                </a:cubicBezTo>
                <a:cubicBezTo>
                  <a:pt x="2650150" y="9237"/>
                  <a:pt x="2840340" y="5822"/>
                  <a:pt x="3000355" y="0"/>
                </a:cubicBezTo>
                <a:cubicBezTo>
                  <a:pt x="3160370" y="-5822"/>
                  <a:pt x="3469543" y="-25866"/>
                  <a:pt x="3830240" y="0"/>
                </a:cubicBezTo>
                <a:cubicBezTo>
                  <a:pt x="3853207" y="128995"/>
                  <a:pt x="3809647" y="362155"/>
                  <a:pt x="3830240" y="519079"/>
                </a:cubicBezTo>
                <a:cubicBezTo>
                  <a:pt x="3850833" y="676003"/>
                  <a:pt x="3857059" y="955533"/>
                  <a:pt x="3830240" y="1073549"/>
                </a:cubicBezTo>
                <a:cubicBezTo>
                  <a:pt x="3803422" y="1191565"/>
                  <a:pt x="3831029" y="1477794"/>
                  <a:pt x="3830240" y="1698804"/>
                </a:cubicBezTo>
                <a:cubicBezTo>
                  <a:pt x="3829451" y="1919815"/>
                  <a:pt x="3833303" y="2095575"/>
                  <a:pt x="3830240" y="2288666"/>
                </a:cubicBezTo>
                <a:cubicBezTo>
                  <a:pt x="3827177" y="2481757"/>
                  <a:pt x="3846296" y="2810401"/>
                  <a:pt x="3830240" y="2949312"/>
                </a:cubicBezTo>
                <a:cubicBezTo>
                  <a:pt x="3814184" y="3088223"/>
                  <a:pt x="3849071" y="3322636"/>
                  <a:pt x="3830240" y="3539174"/>
                </a:cubicBezTo>
                <a:cubicBezTo>
                  <a:pt x="3519300" y="3525298"/>
                  <a:pt x="3468181" y="3514965"/>
                  <a:pt x="3191867" y="3539174"/>
                </a:cubicBezTo>
                <a:cubicBezTo>
                  <a:pt x="2915553" y="3563383"/>
                  <a:pt x="2745912" y="3538505"/>
                  <a:pt x="2476889" y="3539174"/>
                </a:cubicBezTo>
                <a:cubicBezTo>
                  <a:pt x="2207866" y="3539843"/>
                  <a:pt x="2094262" y="3561669"/>
                  <a:pt x="1800213" y="3539174"/>
                </a:cubicBezTo>
                <a:cubicBezTo>
                  <a:pt x="1506164" y="3516679"/>
                  <a:pt x="1337850" y="3534535"/>
                  <a:pt x="1123537" y="3539174"/>
                </a:cubicBezTo>
                <a:cubicBezTo>
                  <a:pt x="909224" y="3543813"/>
                  <a:pt x="306785" y="3496678"/>
                  <a:pt x="0" y="3539174"/>
                </a:cubicBezTo>
                <a:cubicBezTo>
                  <a:pt x="13788" y="3370500"/>
                  <a:pt x="12897" y="3178229"/>
                  <a:pt x="0" y="2913920"/>
                </a:cubicBezTo>
                <a:cubicBezTo>
                  <a:pt x="-12897" y="2649611"/>
                  <a:pt x="-9578" y="2472697"/>
                  <a:pt x="0" y="2359449"/>
                </a:cubicBezTo>
                <a:cubicBezTo>
                  <a:pt x="9578" y="2246201"/>
                  <a:pt x="-14471" y="2033217"/>
                  <a:pt x="0" y="1734195"/>
                </a:cubicBezTo>
                <a:cubicBezTo>
                  <a:pt x="14471" y="1435173"/>
                  <a:pt x="-8214" y="1364396"/>
                  <a:pt x="0" y="1215116"/>
                </a:cubicBezTo>
                <a:cubicBezTo>
                  <a:pt x="8214" y="1065836"/>
                  <a:pt x="26432" y="783130"/>
                  <a:pt x="0" y="554471"/>
                </a:cubicBezTo>
                <a:cubicBezTo>
                  <a:pt x="-26432" y="325813"/>
                  <a:pt x="-10210" y="260035"/>
                  <a:pt x="0" y="0"/>
                </a:cubicBezTo>
                <a:close/>
              </a:path>
            </a:pathLst>
          </a:custGeom>
          <a:noFill/>
          <a:ln w="38100">
            <a:solidFill>
              <a:schemeClr val="tx1"/>
            </a:solidFill>
            <a:extLst>
              <a:ext uri="{C807C97D-BFC1-408E-A445-0C87EB9F89A2}">
                <ask:lineSketchStyleProps xmlns:ask="http://schemas.microsoft.com/office/drawing/2018/sketchyshapes" sd="2829164579">
                  <a:prstGeom prst="rect">
                    <a:avLst/>
                  </a:prstGeom>
                  <ask:type>
                    <ask:lineSketchFreehand/>
                  </ask:type>
                </ask:lineSketchStyleProps>
              </a:ext>
            </a:extLst>
          </a:ln>
        </p:spPr>
        <p:txBody>
          <a:bodyPr wrap="square">
            <a:spAutoFit/>
          </a:bodyPr>
          <a:lstStyle/>
          <a:p>
            <a:pPr indent="254000" algn="ctr">
              <a:lnSpc>
                <a:spcPct val="118000"/>
              </a:lnSpc>
              <a:spcAft>
                <a:spcPts val="200"/>
              </a:spcAft>
              <a:tabLst>
                <a:tab pos="492125" algn="l"/>
              </a:tabLs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7090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3467</Words>
  <Application>Microsoft Office PowerPoint</Application>
  <PresentationFormat>Widescreen</PresentationFormat>
  <Paragraphs>238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2022-09-02T09:59:57Z</dcterms:created>
  <dcterms:modified xsi:type="dcterms:W3CDTF">2022-09-03T07:32:32Z</dcterms:modified>
</cp:coreProperties>
</file>