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09" r:id="rId3"/>
    <p:sldMasterId id="2147483721" r:id="rId4"/>
    <p:sldMasterId id="2147483733" r:id="rId5"/>
  </p:sldMasterIdLst>
  <p:notesMasterIdLst>
    <p:notesMasterId r:id="rId32"/>
  </p:notesMasterIdLst>
  <p:sldIdLst>
    <p:sldId id="294" r:id="rId6"/>
    <p:sldId id="335" r:id="rId7"/>
    <p:sldId id="315" r:id="rId8"/>
    <p:sldId id="316" r:id="rId9"/>
    <p:sldId id="318" r:id="rId10"/>
    <p:sldId id="320" r:id="rId11"/>
    <p:sldId id="271" r:id="rId12"/>
    <p:sldId id="282" r:id="rId13"/>
    <p:sldId id="330" r:id="rId14"/>
    <p:sldId id="331" r:id="rId15"/>
    <p:sldId id="298" r:id="rId16"/>
    <p:sldId id="308" r:id="rId17"/>
    <p:sldId id="323" r:id="rId18"/>
    <p:sldId id="309" r:id="rId19"/>
    <p:sldId id="286" r:id="rId20"/>
    <p:sldId id="299" r:id="rId21"/>
    <p:sldId id="302" r:id="rId22"/>
    <p:sldId id="303" r:id="rId23"/>
    <p:sldId id="328" r:id="rId24"/>
    <p:sldId id="332" r:id="rId25"/>
    <p:sldId id="310" r:id="rId26"/>
    <p:sldId id="327" r:id="rId27"/>
    <p:sldId id="290" r:id="rId28"/>
    <p:sldId id="304" r:id="rId29"/>
    <p:sldId id="305" r:id="rId30"/>
    <p:sldId id="33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42"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7E621-B8B7-4DD8-87D3-89E4B563AC6E}" type="datetimeFigureOut">
              <a:rPr lang="en-US" smtClean="0"/>
              <a:pPr/>
              <a:t>11/19/2024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DF20A-717F-4D4C-B1F0-69687205B5A1}" type="slidenum">
              <a:rPr lang="en-US" smtClean="0"/>
              <a:pPr/>
              <a:t>‹#›</a:t>
            </a:fld>
            <a:endParaRPr lang="en-US"/>
          </a:p>
        </p:txBody>
      </p:sp>
    </p:spTree>
    <p:extLst>
      <p:ext uri="{BB962C8B-B14F-4D97-AF65-F5344CB8AC3E}">
        <p14:creationId xmlns:p14="http://schemas.microsoft.com/office/powerpoint/2010/main" val="92099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3000">
                <a:solidFill>
                  <a:schemeClr val="tx1"/>
                </a:solidFill>
                <a:latin typeface="Arial" pitchFamily="34" charset="0"/>
                <a:ea typeface="宋体" pitchFamily="2" charset="-122"/>
              </a:defRPr>
            </a:lvl1pPr>
            <a:lvl2pPr marL="742950" indent="-285750">
              <a:defRPr sz="3000">
                <a:solidFill>
                  <a:schemeClr val="tx1"/>
                </a:solidFill>
                <a:latin typeface="Arial" pitchFamily="34" charset="0"/>
                <a:ea typeface="宋体" pitchFamily="2" charset="-122"/>
              </a:defRPr>
            </a:lvl2pPr>
            <a:lvl3pPr marL="1143000" indent="-228600">
              <a:defRPr sz="3000">
                <a:solidFill>
                  <a:schemeClr val="tx1"/>
                </a:solidFill>
                <a:latin typeface="Arial" pitchFamily="34" charset="0"/>
                <a:ea typeface="宋体" pitchFamily="2" charset="-122"/>
              </a:defRPr>
            </a:lvl3pPr>
            <a:lvl4pPr marL="1600200" indent="-228600">
              <a:defRPr sz="3000">
                <a:solidFill>
                  <a:schemeClr val="tx1"/>
                </a:solidFill>
                <a:latin typeface="Arial" pitchFamily="34" charset="0"/>
                <a:ea typeface="宋体" pitchFamily="2" charset="-122"/>
              </a:defRPr>
            </a:lvl4pPr>
            <a:lvl5pPr marL="2057400" indent="-228600">
              <a:defRPr sz="3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宋体" pitchFamily="2" charset="-122"/>
              </a:defRPr>
            </a:lvl9pPr>
          </a:lstStyle>
          <a:p>
            <a:fld id="{5B0167EA-8F92-40B0-856D-F240B0D88691}" type="slidenum">
              <a:rPr lang="en-US" altLang="zh-CN" sz="1200" smtClean="0"/>
              <a:pPr/>
              <a:t>1</a:t>
            </a:fld>
            <a:endParaRPr lang="en-US" altLang="zh-CN" sz="1200" smtClean="0"/>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p:spPr>
        <p:txBody>
          <a:bodyPr/>
          <a:lstStyle/>
          <a:p>
            <a:pPr eaLnBrk="1" hangingPunct="1"/>
            <a:endParaRPr lang="zh-CN" altLang="zh-CN" smtClean="0">
              <a:latin typeface="Arial" pitchFamily="34" charset="0"/>
            </a:endParaRPr>
          </a:p>
        </p:txBody>
      </p:sp>
    </p:spTree>
    <p:extLst>
      <p:ext uri="{BB962C8B-B14F-4D97-AF65-F5344CB8AC3E}">
        <p14:creationId xmlns:p14="http://schemas.microsoft.com/office/powerpoint/2010/main" val="426504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DF20A-717F-4D4C-B1F0-69687205B5A1}" type="slidenum">
              <a:rPr lang="en-US" smtClean="0"/>
              <a:pPr/>
              <a:t>3</a:t>
            </a:fld>
            <a:endParaRPr lang="en-US"/>
          </a:p>
        </p:txBody>
      </p:sp>
    </p:spTree>
    <p:extLst>
      <p:ext uri="{BB962C8B-B14F-4D97-AF65-F5344CB8AC3E}">
        <p14:creationId xmlns:p14="http://schemas.microsoft.com/office/powerpoint/2010/main" val="302099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DC000-DFE2-4EBA-AAA5-0F9F622713EF}" type="slidenum">
              <a:rPr lang="en-US" smtClean="0"/>
              <a:pPr/>
              <a:t>11</a:t>
            </a:fld>
            <a:endParaRPr lang="en-US"/>
          </a:p>
        </p:txBody>
      </p:sp>
    </p:spTree>
    <p:extLst>
      <p:ext uri="{BB962C8B-B14F-4D97-AF65-F5344CB8AC3E}">
        <p14:creationId xmlns:p14="http://schemas.microsoft.com/office/powerpoint/2010/main" val="151729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16</a:t>
            </a:fld>
            <a:endParaRPr lang="zh-CN" altLang="en-US"/>
          </a:p>
        </p:txBody>
      </p:sp>
    </p:spTree>
    <p:extLst>
      <p:ext uri="{BB962C8B-B14F-4D97-AF65-F5344CB8AC3E}">
        <p14:creationId xmlns:p14="http://schemas.microsoft.com/office/powerpoint/2010/main" val="382140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DC000-DFE2-4EBA-AAA5-0F9F622713EF}" type="slidenum">
              <a:rPr lang="en-US" smtClean="0"/>
              <a:pPr/>
              <a:t>20</a:t>
            </a:fld>
            <a:endParaRPr lang="en-US"/>
          </a:p>
        </p:txBody>
      </p:sp>
    </p:spTree>
    <p:extLst>
      <p:ext uri="{BB962C8B-B14F-4D97-AF65-F5344CB8AC3E}">
        <p14:creationId xmlns:p14="http://schemas.microsoft.com/office/powerpoint/2010/main" val="170633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DC000-DFE2-4EBA-AAA5-0F9F622713EF}" type="slidenum">
              <a:rPr lang="en-US" smtClean="0"/>
              <a:pPr/>
              <a:t>26</a:t>
            </a:fld>
            <a:endParaRPr lang="en-US"/>
          </a:p>
        </p:txBody>
      </p:sp>
    </p:spTree>
    <p:extLst>
      <p:ext uri="{BB962C8B-B14F-4D97-AF65-F5344CB8AC3E}">
        <p14:creationId xmlns:p14="http://schemas.microsoft.com/office/powerpoint/2010/main" val="170633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1260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0367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2719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2807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9226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20605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5619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1490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73066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8091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0687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84277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8190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869545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9683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0366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7731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4537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87882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06785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41671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1426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4294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72378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58482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09379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4813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46835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54571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19730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98914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36487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2476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76700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13699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47802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78223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4781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65266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884005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795028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49152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242017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05982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99071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836142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318644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3911699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3830730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328537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67287-E25F-4158-B19A-60C49107018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0854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693517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0506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512580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66312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024893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511259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963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09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3186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4947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6774372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031269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564006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227557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A98A9E-EC74-47B1-A973-94E1467BF156}" type="datetimeFigureOut">
              <a:rPr lang="en-US" smtClean="0"/>
              <a:pPr/>
              <a:t>11/19/2024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567287-E25F-4158-B19A-60C49107018E}" type="slidenum">
              <a:rPr lang="en-US" smtClean="0"/>
              <a:pPr/>
              <a:t>‹#›</a:t>
            </a:fld>
            <a:endParaRPr lang="en-US"/>
          </a:p>
        </p:txBody>
      </p:sp>
    </p:spTree>
    <p:extLst>
      <p:ext uri="{BB962C8B-B14F-4D97-AF65-F5344CB8AC3E}">
        <p14:creationId xmlns:p14="http://schemas.microsoft.com/office/powerpoint/2010/main" val="423581610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1.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46.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46.xml"/><Relationship Id="rId5" Type="http://schemas.openxmlformats.org/officeDocument/2006/relationships/image" Target="../media/image38.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767606"/>
            <a:ext cx="12268200" cy="10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964" y="567427"/>
            <a:ext cx="6436012" cy="631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72311"/>
            <a:ext cx="2550526" cy="265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5157913" y="1553316"/>
            <a:ext cx="3581400" cy="546894"/>
          </a:xfrm>
        </p:spPr>
        <p:txBody>
          <a:bodyPr rtlCol="0">
            <a:noAutofit/>
          </a:bodyPr>
          <a:lstStyle/>
          <a:p>
            <a:pPr algn="ctr">
              <a:defRPr/>
            </a:pPr>
            <a:r>
              <a:rPr lang="en-US" b="1" dirty="0" smtClean="0">
                <a:solidFill>
                  <a:schemeClr val="accent5">
                    <a:lumMod val="75000"/>
                  </a:schemeClr>
                </a:solidFill>
                <a:latin typeface="Times New Roman" pitchFamily="18" charset="0"/>
                <a:cs typeface="Times New Roman" pitchFamily="18" charset="0"/>
              </a:rPr>
              <a:t>MỞ ĐẦU</a:t>
            </a:r>
            <a:endParaRPr lang="en-US" b="1" dirty="0">
              <a:solidFill>
                <a:schemeClr val="accent5">
                  <a:lumMod val="75000"/>
                </a:schemeClr>
              </a:solidFill>
              <a:latin typeface="Times New Roman" pitchFamily="18" charset="0"/>
              <a:cs typeface="Times New Roman" pitchFamily="18" charset="0"/>
            </a:endParaRPr>
          </a:p>
        </p:txBody>
      </p:sp>
      <p:sp>
        <p:nvSpPr>
          <p:cNvPr id="10" name="TextBox 9"/>
          <p:cNvSpPr txBox="1">
            <a:spLocks noChangeArrowheads="1"/>
          </p:cNvSpPr>
          <p:nvPr/>
        </p:nvSpPr>
        <p:spPr bwMode="auto">
          <a:xfrm>
            <a:off x="4648200" y="3518933"/>
            <a:ext cx="5029200" cy="13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sz="3000">
                <a:solidFill>
                  <a:schemeClr val="tx1"/>
                </a:solidFill>
                <a:latin typeface="Arial" pitchFamily="34" charset="0"/>
                <a:ea typeface="宋体" pitchFamily="2" charset="-122"/>
              </a:defRPr>
            </a:lvl1pPr>
            <a:lvl2pPr marL="742950" indent="-285750">
              <a:defRPr sz="3000">
                <a:solidFill>
                  <a:schemeClr val="tx1"/>
                </a:solidFill>
                <a:latin typeface="Arial" pitchFamily="34" charset="0"/>
                <a:ea typeface="宋体" pitchFamily="2" charset="-122"/>
              </a:defRPr>
            </a:lvl2pPr>
            <a:lvl3pPr marL="1143000" indent="-228600">
              <a:defRPr sz="3000">
                <a:solidFill>
                  <a:schemeClr val="tx1"/>
                </a:solidFill>
                <a:latin typeface="Arial" pitchFamily="34" charset="0"/>
                <a:ea typeface="宋体" pitchFamily="2" charset="-122"/>
              </a:defRPr>
            </a:lvl3pPr>
            <a:lvl4pPr marL="1600200" indent="-228600">
              <a:defRPr sz="3000">
                <a:solidFill>
                  <a:schemeClr val="tx1"/>
                </a:solidFill>
                <a:latin typeface="Arial" pitchFamily="34" charset="0"/>
                <a:ea typeface="宋体" pitchFamily="2" charset="-122"/>
              </a:defRPr>
            </a:lvl4pPr>
            <a:lvl5pPr marL="2057400" indent="-228600">
              <a:defRPr sz="3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宋体" pitchFamily="2" charset="-122"/>
              </a:defRPr>
            </a:lvl9pPr>
          </a:lstStyle>
          <a:p>
            <a:pPr algn="ctr"/>
            <a:r>
              <a:rPr lang="en-US" sz="2800" b="1" dirty="0">
                <a:solidFill>
                  <a:schemeClr val="accent3">
                    <a:lumMod val="75000"/>
                  </a:schemeClr>
                </a:solidFill>
                <a:latin typeface="+mn-lt"/>
                <a:cs typeface="Times New Roman" pitchFamily="18" charset="0"/>
              </a:rPr>
              <a:t>Hãy cho biết những bức tranh sau có tên là gì? </a:t>
            </a:r>
            <a:endParaRPr lang="en-US" sz="2800" b="1" dirty="0" smtClean="0">
              <a:solidFill>
                <a:schemeClr val="accent3">
                  <a:lumMod val="75000"/>
                </a:schemeClr>
              </a:solidFill>
              <a:latin typeface="+mn-lt"/>
              <a:cs typeface="Times New Roman" pitchFamily="18" charset="0"/>
            </a:endParaRPr>
          </a:p>
          <a:p>
            <a:pPr algn="ctr"/>
            <a:r>
              <a:rPr lang="en-US" sz="2800" b="1" dirty="0" err="1" smtClean="0">
                <a:solidFill>
                  <a:schemeClr val="accent3">
                    <a:lumMod val="75000"/>
                  </a:schemeClr>
                </a:solidFill>
                <a:latin typeface="+mn-lt"/>
                <a:cs typeface="Times New Roman" pitchFamily="18" charset="0"/>
              </a:rPr>
              <a:t>Tác</a:t>
            </a:r>
            <a:r>
              <a:rPr lang="en-US" sz="2800" b="1" dirty="0" smtClean="0">
                <a:solidFill>
                  <a:schemeClr val="accent3">
                    <a:lumMod val="75000"/>
                  </a:schemeClr>
                </a:solidFill>
                <a:latin typeface="+mn-lt"/>
                <a:cs typeface="Times New Roman" pitchFamily="18" charset="0"/>
              </a:rPr>
              <a:t> </a:t>
            </a:r>
            <a:r>
              <a:rPr lang="en-US" sz="2800" b="1" dirty="0" err="1" smtClean="0">
                <a:solidFill>
                  <a:schemeClr val="accent3">
                    <a:lumMod val="75000"/>
                  </a:schemeClr>
                </a:solidFill>
                <a:latin typeface="+mn-lt"/>
                <a:cs typeface="Times New Roman" pitchFamily="18" charset="0"/>
              </a:rPr>
              <a:t>giả</a:t>
            </a:r>
            <a:r>
              <a:rPr lang="en-US" sz="2800" b="1" dirty="0" smtClean="0">
                <a:solidFill>
                  <a:schemeClr val="accent3">
                    <a:lumMod val="75000"/>
                  </a:schemeClr>
                </a:solidFill>
                <a:latin typeface="+mn-lt"/>
                <a:cs typeface="Times New Roman" pitchFamily="18" charset="0"/>
              </a:rPr>
              <a:t> </a:t>
            </a:r>
            <a:r>
              <a:rPr lang="en-US" sz="2800" b="1" dirty="0" err="1" smtClean="0">
                <a:solidFill>
                  <a:schemeClr val="accent3">
                    <a:lumMod val="75000"/>
                  </a:schemeClr>
                </a:solidFill>
                <a:latin typeface="+mn-lt"/>
                <a:cs typeface="Times New Roman" pitchFamily="18" charset="0"/>
              </a:rPr>
              <a:t>là</a:t>
            </a:r>
            <a:r>
              <a:rPr lang="en-US" sz="2800" b="1" dirty="0" smtClean="0">
                <a:solidFill>
                  <a:schemeClr val="accent3">
                    <a:lumMod val="75000"/>
                  </a:schemeClr>
                </a:solidFill>
                <a:latin typeface="+mn-lt"/>
                <a:cs typeface="Times New Roman" pitchFamily="18" charset="0"/>
              </a:rPr>
              <a:t> </a:t>
            </a:r>
            <a:r>
              <a:rPr lang="en-US" sz="2800" b="1" dirty="0" err="1" smtClean="0">
                <a:solidFill>
                  <a:schemeClr val="accent3">
                    <a:lumMod val="75000"/>
                  </a:schemeClr>
                </a:solidFill>
                <a:latin typeface="+mn-lt"/>
                <a:cs typeface="Times New Roman" pitchFamily="18" charset="0"/>
              </a:rPr>
              <a:t>ai</a:t>
            </a:r>
            <a:r>
              <a:rPr lang="en-US" sz="2800" b="1" smtClean="0">
                <a:solidFill>
                  <a:schemeClr val="accent3">
                    <a:lumMod val="75000"/>
                  </a:schemeClr>
                </a:solidFill>
                <a:latin typeface="+mn-lt"/>
                <a:cs typeface="Times New Roman" pitchFamily="18" charset="0"/>
              </a:rPr>
              <a:t>?</a:t>
            </a:r>
            <a:endParaRPr lang="en-US" sz="2800" b="1" dirty="0">
              <a:solidFill>
                <a:schemeClr val="accent3">
                  <a:lumMod val="75000"/>
                </a:schemeClr>
              </a:solidFill>
              <a:latin typeface="+mn-lt"/>
              <a:cs typeface="Times New Roman" pitchFamily="18" charset="0"/>
            </a:endParaRPr>
          </a:p>
        </p:txBody>
      </p:sp>
      <p:sp>
        <p:nvSpPr>
          <p:cNvPr id="2" name="TextBox 1"/>
          <p:cNvSpPr txBox="1"/>
          <p:nvPr/>
        </p:nvSpPr>
        <p:spPr>
          <a:xfrm>
            <a:off x="4876800" y="2590801"/>
            <a:ext cx="4800600" cy="584775"/>
          </a:xfrm>
          <a:prstGeom prst="rect">
            <a:avLst/>
          </a:prstGeom>
          <a:noFill/>
        </p:spPr>
        <p:txBody>
          <a:bodyPr wrap="square" rtlCol="0">
            <a:spAutoFit/>
          </a:bodyPr>
          <a:lstStyle/>
          <a:p>
            <a:r>
              <a:rPr lang="en-US" sz="3200" b="1" dirty="0">
                <a:solidFill>
                  <a:srgbClr val="FF0000"/>
                </a:solidFill>
              </a:rPr>
              <a:t>Trò chơi: “ Ai nhanh hơn”</a:t>
            </a:r>
          </a:p>
        </p:txBody>
      </p:sp>
    </p:spTree>
    <p:custDataLst>
      <p:tags r:id="rId1"/>
    </p:custDataLst>
    <p:extLst>
      <p:ext uri="{BB962C8B-B14F-4D97-AF65-F5344CB8AC3E}">
        <p14:creationId xmlns:p14="http://schemas.microsoft.com/office/powerpoint/2010/main" val="320348002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3600" y="0"/>
            <a:ext cx="6019800" cy="3657600"/>
          </a:xfrm>
          <a:prstGeom prst="rect">
            <a:avLst/>
          </a:prstGeom>
        </p:spPr>
      </p:pic>
      <p:pic>
        <p:nvPicPr>
          <p:cNvPr id="3" name="Picture 2"/>
          <p:cNvPicPr>
            <a:picLocks noChangeAspect="1"/>
          </p:cNvPicPr>
          <p:nvPr/>
        </p:nvPicPr>
        <p:blipFill>
          <a:blip r:embed="rId3"/>
          <a:stretch>
            <a:fillRect/>
          </a:stretch>
        </p:blipFill>
        <p:spPr>
          <a:xfrm>
            <a:off x="304800" y="27709"/>
            <a:ext cx="5638800" cy="6324600"/>
          </a:xfrm>
          <a:prstGeom prst="rect">
            <a:avLst/>
          </a:prstGeom>
        </p:spPr>
      </p:pic>
      <p:sp>
        <p:nvSpPr>
          <p:cNvPr id="5" name="Rectangle 4"/>
          <p:cNvSpPr/>
          <p:nvPr/>
        </p:nvSpPr>
        <p:spPr>
          <a:xfrm>
            <a:off x="6096000" y="3614234"/>
            <a:ext cx="5867400" cy="2554545"/>
          </a:xfrm>
          <a:prstGeom prst="rect">
            <a:avLst/>
          </a:prstGeom>
        </p:spPr>
        <p:txBody>
          <a:bodyPr wrap="square">
            <a:spAutoFit/>
          </a:bodyPr>
          <a:lstStyle/>
          <a:p>
            <a:pPr algn="just"/>
            <a:r>
              <a:rPr lang="vi-VN" sz="3200" dirty="0">
                <a:latin typeface="Times New Roman" pitchFamily="18" charset="0"/>
                <a:cs typeface="Times New Roman" pitchFamily="18" charset="0"/>
              </a:rPr>
              <a:t>Phân loại:</a:t>
            </a:r>
          </a:p>
          <a:p>
            <a:pPr algn="just">
              <a:buFont typeface="Arial" panose="020B0604020202020204" pitchFamily="34" charset="0"/>
              <a:buChar char="•"/>
            </a:pPr>
            <a:r>
              <a:rPr lang="vi-VN" sz="3200" dirty="0">
                <a:latin typeface="Times New Roman" pitchFamily="18" charset="0"/>
                <a:cs typeface="Times New Roman" pitchFamily="18" charset="0"/>
              </a:rPr>
              <a:t>Tranh theo nghệ thuật phương Đông là: 3, 4, 6</a:t>
            </a:r>
          </a:p>
          <a:p>
            <a:pPr algn="just">
              <a:buFont typeface="Arial" panose="020B0604020202020204" pitchFamily="34" charset="0"/>
              <a:buChar char="•"/>
            </a:pPr>
            <a:r>
              <a:rPr lang="vi-VN" sz="3200" dirty="0">
                <a:latin typeface="Times New Roman" pitchFamily="18" charset="0"/>
                <a:cs typeface="Times New Roman" pitchFamily="18" charset="0"/>
              </a:rPr>
              <a:t>Tranh theo nghệ thuật phương Tây là: 1, 2, 5, 7</a:t>
            </a:r>
            <a:endParaRPr lang="vi-VN" sz="32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8201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2400" y="-98980"/>
            <a:ext cx="12192000" cy="6848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dirty="0">
                <a:solidFill>
                  <a:srgbClr val="333333"/>
                </a:solidFill>
                <a:latin typeface="Roboto"/>
              </a:rPr>
              <a:t>:</a:t>
            </a:r>
            <a:endParaRPr lang="en-US" dirty="0"/>
          </a:p>
        </p:txBody>
      </p:sp>
      <p:pic>
        <p:nvPicPr>
          <p:cNvPr id="31" name="Picture 2" descr="D:\HĐTNHN\tập huấn\images (8).jpg"/>
          <p:cNvPicPr>
            <a:picLocks noChangeAspect="1" noChangeArrowheads="1"/>
          </p:cNvPicPr>
          <p:nvPr/>
        </p:nvPicPr>
        <p:blipFill>
          <a:blip r:embed="rId4"/>
          <a:srcRect l="8333"/>
          <a:stretch>
            <a:fillRect/>
          </a:stretch>
        </p:blipFill>
        <p:spPr bwMode="auto">
          <a:xfrm>
            <a:off x="-76200" y="5658993"/>
            <a:ext cx="2667000" cy="1813287"/>
          </a:xfrm>
          <a:prstGeom prst="rect">
            <a:avLst/>
          </a:prstGeom>
          <a:noFill/>
        </p:spPr>
      </p:pic>
      <p:pic>
        <p:nvPicPr>
          <p:cNvPr id="2" name="Picture 1"/>
          <p:cNvPicPr>
            <a:picLocks noChangeAspect="1"/>
          </p:cNvPicPr>
          <p:nvPr/>
        </p:nvPicPr>
        <p:blipFill>
          <a:blip r:embed="rId5"/>
          <a:stretch>
            <a:fillRect/>
          </a:stretch>
        </p:blipFill>
        <p:spPr>
          <a:xfrm>
            <a:off x="762000" y="722155"/>
            <a:ext cx="4114800" cy="4592193"/>
          </a:xfrm>
          <a:prstGeom prst="rect">
            <a:avLst/>
          </a:prstGeom>
        </p:spPr>
      </p:pic>
      <p:sp>
        <p:nvSpPr>
          <p:cNvPr id="3" name="Rectangle 2"/>
          <p:cNvSpPr/>
          <p:nvPr/>
        </p:nvSpPr>
        <p:spPr>
          <a:xfrm>
            <a:off x="609600" y="5474327"/>
            <a:ext cx="4902945" cy="369332"/>
          </a:xfrm>
          <a:prstGeom prst="rect">
            <a:avLst/>
          </a:prstGeom>
        </p:spPr>
        <p:txBody>
          <a:bodyPr wrap="none">
            <a:spAutoFit/>
          </a:bodyPr>
          <a:lstStyle/>
          <a:p>
            <a:r>
              <a:rPr lang="it-IT" i="1" dirty="0">
                <a:solidFill>
                  <a:srgbClr val="333333"/>
                </a:solidFill>
                <a:latin typeface="Roboto"/>
              </a:rPr>
              <a:t>Người đàn bà và con chồn - Leonardo da Vinc</a:t>
            </a:r>
            <a:endParaRPr lang="en-US" dirty="0"/>
          </a:p>
        </p:txBody>
      </p:sp>
      <p:sp>
        <p:nvSpPr>
          <p:cNvPr id="8" name="Rectangle 7"/>
          <p:cNvSpPr/>
          <p:nvPr/>
        </p:nvSpPr>
        <p:spPr>
          <a:xfrm>
            <a:off x="5410200" y="1143000"/>
            <a:ext cx="6629400" cy="4524315"/>
          </a:xfrm>
          <a:prstGeom prst="rect">
            <a:avLst/>
          </a:prstGeom>
        </p:spPr>
        <p:txBody>
          <a:bodyPr wrap="square">
            <a:spAutoFit/>
          </a:bodyPr>
          <a:lstStyle/>
          <a:p>
            <a:pPr algn="just"/>
            <a:r>
              <a:rPr lang="vi-VN" sz="3600" dirty="0">
                <a:latin typeface="Times New Roman" pitchFamily="18" charset="0"/>
                <a:cs typeface="Times New Roman" pitchFamily="18" charset="0"/>
              </a:rPr>
              <a:t>Tác phẩm này là một trong bốn bức chân dung phụ nữ của Leonardo da Vinci, bên cạnh Mona Lisa, chân dung Ginevra de' Benci và La belle ferronnière. Tác phẩm được sáng tác trong những năm 1489 - 1490 với chất liệu sơn dầu trên bản vẽ gỗ.</a:t>
            </a:r>
            <a:endParaRPr lang="en-US" sz="36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72579200"/>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00800" y="228600"/>
            <a:ext cx="5715000" cy="5410200"/>
          </a:xfrm>
          <a:prstGeom prst="rect">
            <a:avLst/>
          </a:prstGeom>
        </p:spPr>
      </p:pic>
      <p:sp>
        <p:nvSpPr>
          <p:cNvPr id="5" name="Rectangle 4"/>
          <p:cNvSpPr/>
          <p:nvPr/>
        </p:nvSpPr>
        <p:spPr>
          <a:xfrm>
            <a:off x="6858000" y="5943600"/>
            <a:ext cx="4599336" cy="369332"/>
          </a:xfrm>
          <a:prstGeom prst="rect">
            <a:avLst/>
          </a:prstGeom>
        </p:spPr>
        <p:txBody>
          <a:bodyPr wrap="none">
            <a:spAutoFit/>
          </a:bodyPr>
          <a:lstStyle/>
          <a:p>
            <a:r>
              <a:rPr lang="vi-VN" i="1" dirty="0">
                <a:solidFill>
                  <a:srgbClr val="333333"/>
                </a:solidFill>
                <a:latin typeface="Roboto"/>
              </a:rPr>
              <a:t>Sóng lừng ngoài khơi - Katsushika Hokusai</a:t>
            </a:r>
            <a:endParaRPr lang="en-US" dirty="0"/>
          </a:p>
        </p:txBody>
      </p:sp>
      <p:sp>
        <p:nvSpPr>
          <p:cNvPr id="6" name="Rectangle 5"/>
          <p:cNvSpPr/>
          <p:nvPr/>
        </p:nvSpPr>
        <p:spPr>
          <a:xfrm>
            <a:off x="304800" y="685800"/>
            <a:ext cx="6096000" cy="3970318"/>
          </a:xfrm>
          <a:prstGeom prst="rect">
            <a:avLst/>
          </a:prstGeom>
        </p:spPr>
        <p:txBody>
          <a:bodyPr>
            <a:spAutoFit/>
          </a:bodyPr>
          <a:lstStyle/>
          <a:p>
            <a:r>
              <a:rPr lang="vi-VN" sz="2800" dirty="0">
                <a:latin typeface="Times New Roman" panose="02020603050405020304" pitchFamily="18" charset="0"/>
                <a:cs typeface="Times New Roman" panose="02020603050405020304" pitchFamily="18" charset="0"/>
              </a:rPr>
              <a:t>Tác phẩm là tranh mộc bản của nghệ sĩ Hokusai người Nhật Bản. Tranh được xuất bản vào khoảng giữa năm 1829 và 1833 vào cuối thời Edo và là bản in đầu tiên trong bộ 36 cảnh núi Phú Sĩ của Hokusai. Đây là tác phẩm nổi tiếng nhất của nghệ sĩ và là một trong những tác phẩm nghệ thuạt Nhật Bản dễ nhận biết nhất trên thế giới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025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685800"/>
            <a:ext cx="10515600" cy="5867400"/>
          </a:xfrm>
          <a:prstGeom prst="rect">
            <a:avLst/>
          </a:prstGeom>
        </p:spPr>
      </p:pic>
    </p:spTree>
    <p:extLst>
      <p:ext uri="{BB962C8B-B14F-4D97-AF65-F5344CB8AC3E}">
        <p14:creationId xmlns:p14="http://schemas.microsoft.com/office/powerpoint/2010/main" val="33438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28600"/>
            <a:ext cx="11430000" cy="6324600"/>
          </a:xfrm>
          <a:prstGeom prst="rect">
            <a:avLst/>
          </a:prstGeom>
        </p:spPr>
      </p:pic>
    </p:spTree>
    <p:extLst>
      <p:ext uri="{BB962C8B-B14F-4D97-AF65-F5344CB8AC3E}">
        <p14:creationId xmlns:p14="http://schemas.microsoft.com/office/powerpoint/2010/main" val="2462089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2895600" y="152401"/>
            <a:ext cx="5943600" cy="2338686"/>
            <a:chOff x="1371600" y="838200"/>
            <a:chExt cx="7276190" cy="4361905"/>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0"/>
              <a:ext cx="7276190" cy="4361905"/>
            </a:xfrm>
            <a:prstGeom prst="rect">
              <a:avLst/>
            </a:prstGeom>
          </p:spPr>
        </p:pic>
        <p:sp>
          <p:nvSpPr>
            <p:cNvPr id="4" name="文本框 5"/>
            <p:cNvSpPr txBox="1"/>
            <p:nvPr/>
          </p:nvSpPr>
          <p:spPr>
            <a:xfrm>
              <a:off x="1632746" y="3019152"/>
              <a:ext cx="5857874" cy="1435092"/>
            </a:xfrm>
            <a:prstGeom prst="rect">
              <a:avLst/>
            </a:prstGeom>
            <a:noFill/>
          </p:spPr>
          <p:txBody>
            <a:bodyPr wrap="square" rtlCol="0">
              <a:spAutoFit/>
            </a:bodyPr>
            <a:lstStyle/>
            <a:p>
              <a:pPr algn="ctr"/>
              <a:r>
                <a:rPr lang="en-US" altLang="zh-CN" sz="4400" b="1" spc="-150" dirty="0" smtClean="0">
                  <a:solidFill>
                    <a:srgbClr val="C22B17"/>
                  </a:solidFill>
                  <a:latin typeface="Arial" panose="020B0604020202020204" pitchFamily="34" charset="0"/>
                  <a:ea typeface="方正卡通简体" panose="03000509000000000000" pitchFamily="65" charset="-122"/>
                  <a:cs typeface="Arial" panose="020B0604020202020204" pitchFamily="34" charset="0"/>
                </a:rPr>
                <a:t>II.SÁNG </a:t>
              </a:r>
              <a:r>
                <a:rPr lang="en-US" altLang="zh-CN" sz="4400" b="1" spc="-150" dirty="0">
                  <a:solidFill>
                    <a:srgbClr val="C22B17"/>
                  </a:solidFill>
                  <a:latin typeface="Arial" panose="020B0604020202020204" pitchFamily="34" charset="0"/>
                  <a:ea typeface="方正卡通简体" panose="03000509000000000000" pitchFamily="65" charset="-122"/>
                  <a:cs typeface="Arial" panose="020B0604020202020204" pitchFamily="34" charset="0"/>
                </a:rPr>
                <a:t>TẠO</a:t>
              </a:r>
              <a:endParaRPr lang="zh-CN" altLang="en-US" sz="4400" b="1" spc="-150" dirty="0">
                <a:solidFill>
                  <a:srgbClr val="C22B17"/>
                </a:solidFill>
                <a:latin typeface="Arial" panose="020B0604020202020204" pitchFamily="34" charset="0"/>
                <a:ea typeface="方正卡通简体" panose="03000509000000000000" pitchFamily="65" charset="-122"/>
                <a:cs typeface="Arial" panose="020B0604020202020204" pitchFamily="34" charset="0"/>
              </a:endParaRPr>
            </a:p>
          </p:txBody>
        </p:sp>
      </p:grpSp>
      <p:grpSp>
        <p:nvGrpSpPr>
          <p:cNvPr id="10" name="Group 9"/>
          <p:cNvGrpSpPr/>
          <p:nvPr/>
        </p:nvGrpSpPr>
        <p:grpSpPr>
          <a:xfrm>
            <a:off x="2833013" y="3088923"/>
            <a:ext cx="1982456" cy="2895822"/>
            <a:chOff x="1309013" y="3088923"/>
            <a:chExt cx="1982456" cy="2895822"/>
          </a:xfrm>
        </p:grpSpPr>
        <p:sp>
          <p:nvSpPr>
            <p:cNvPr id="5" name="AutoShape 4"/>
            <p:cNvSpPr>
              <a:spLocks noChangeArrowheads="1"/>
            </p:cNvSpPr>
            <p:nvPr/>
          </p:nvSpPr>
          <p:spPr bwMode="gray">
            <a:xfrm>
              <a:off x="1309013" y="3366682"/>
              <a:ext cx="1982456" cy="2618063"/>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1339557" y="3373954"/>
              <a:ext cx="1922822" cy="2568611"/>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gray">
            <a:xfrm>
              <a:off x="1355556" y="5264778"/>
              <a:ext cx="1896642" cy="65015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gray">
            <a:xfrm>
              <a:off x="1355556" y="3394317"/>
              <a:ext cx="1896642" cy="648698"/>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10"/>
            <p:cNvGrpSpPr>
              <a:grpSpLocks/>
            </p:cNvGrpSpPr>
            <p:nvPr/>
          </p:nvGrpSpPr>
          <p:grpSpPr bwMode="auto">
            <a:xfrm>
              <a:off x="1991164" y="3088923"/>
              <a:ext cx="589064" cy="570546"/>
              <a:chOff x="1289" y="587"/>
              <a:chExt cx="668" cy="647"/>
            </a:xfrm>
          </p:grpSpPr>
          <p:sp>
            <p:nvSpPr>
              <p:cNvPr id="12" name="Oval 11"/>
              <p:cNvSpPr>
                <a:spLocks noChangeArrowheads="1"/>
              </p:cNvSpPr>
              <p:nvPr/>
            </p:nvSpPr>
            <p:spPr bwMode="gray">
              <a:xfrm>
                <a:off x="1289" y="622"/>
                <a:ext cx="668" cy="58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3"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6"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7" name="Text Box 16"/>
            <p:cNvSpPr txBox="1">
              <a:spLocks noChangeArrowheads="1"/>
            </p:cNvSpPr>
            <p:nvPr/>
          </p:nvSpPr>
          <p:spPr bwMode="gray">
            <a:xfrm>
              <a:off x="2109800" y="3168873"/>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1</a:t>
              </a:r>
              <a:endParaRPr lang="en-US"/>
            </a:p>
          </p:txBody>
        </p:sp>
        <p:sp>
          <p:nvSpPr>
            <p:cNvPr id="18" name="Text Box 17"/>
            <p:cNvSpPr txBox="1">
              <a:spLocks noChangeArrowheads="1"/>
            </p:cNvSpPr>
            <p:nvPr/>
          </p:nvSpPr>
          <p:spPr bwMode="gray">
            <a:xfrm>
              <a:off x="1378828" y="4035623"/>
              <a:ext cx="18850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i="1" dirty="0">
                  <a:solidFill>
                    <a:srgbClr val="000000"/>
                  </a:solidFill>
                  <a:latin typeface="Verdana" pitchFamily="34" charset="0"/>
                </a:rPr>
                <a:t>Xác định sản phẩm cần trang trí</a:t>
              </a:r>
              <a:endParaRPr lang="en-US" sz="2400" i="1" dirty="0"/>
            </a:p>
          </p:txBody>
        </p:sp>
      </p:grpSp>
      <p:grpSp>
        <p:nvGrpSpPr>
          <p:cNvPr id="44" name="Group 43"/>
          <p:cNvGrpSpPr/>
          <p:nvPr/>
        </p:nvGrpSpPr>
        <p:grpSpPr>
          <a:xfrm>
            <a:off x="4997278" y="3088877"/>
            <a:ext cx="1982456" cy="2895869"/>
            <a:chOff x="3473278" y="3088876"/>
            <a:chExt cx="1982456" cy="2895869"/>
          </a:xfrm>
        </p:grpSpPr>
        <p:sp>
          <p:nvSpPr>
            <p:cNvPr id="19" name="AutoShape 19"/>
            <p:cNvSpPr>
              <a:spLocks noChangeArrowheads="1"/>
            </p:cNvSpPr>
            <p:nvPr/>
          </p:nvSpPr>
          <p:spPr bwMode="gray">
            <a:xfrm>
              <a:off x="3473278" y="3366682"/>
              <a:ext cx="1982456" cy="2618063"/>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0"/>
            <p:cNvSpPr>
              <a:spLocks noChangeArrowheads="1"/>
            </p:cNvSpPr>
            <p:nvPr/>
          </p:nvSpPr>
          <p:spPr bwMode="gray">
            <a:xfrm>
              <a:off x="3503822" y="3373954"/>
              <a:ext cx="1922822" cy="2568611"/>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1"/>
            <p:cNvSpPr>
              <a:spLocks noChangeArrowheads="1"/>
            </p:cNvSpPr>
            <p:nvPr/>
          </p:nvSpPr>
          <p:spPr bwMode="gray">
            <a:xfrm>
              <a:off x="3519821" y="5264778"/>
              <a:ext cx="1896642" cy="650152"/>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2"/>
            <p:cNvSpPr>
              <a:spLocks noChangeArrowheads="1"/>
            </p:cNvSpPr>
            <p:nvPr/>
          </p:nvSpPr>
          <p:spPr bwMode="gray">
            <a:xfrm>
              <a:off x="3519821" y="3394317"/>
              <a:ext cx="1896642" cy="648698"/>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3"/>
            <p:cNvSpPr>
              <a:spLocks noChangeArrowheads="1"/>
            </p:cNvSpPr>
            <p:nvPr/>
          </p:nvSpPr>
          <p:spPr bwMode="gray">
            <a:xfrm>
              <a:off x="4155429" y="3119369"/>
              <a:ext cx="589064"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4" name="Oval 24"/>
            <p:cNvSpPr>
              <a:spLocks noChangeArrowheads="1"/>
            </p:cNvSpPr>
            <p:nvPr/>
          </p:nvSpPr>
          <p:spPr bwMode="gray">
            <a:xfrm>
              <a:off x="4161247" y="3088876"/>
              <a:ext cx="570156" cy="570156"/>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5" name="Oval 25"/>
            <p:cNvSpPr>
              <a:spLocks noChangeArrowheads="1"/>
            </p:cNvSpPr>
            <p:nvPr/>
          </p:nvSpPr>
          <p:spPr bwMode="gray">
            <a:xfrm>
              <a:off x="4168519" y="3091785"/>
              <a:ext cx="557066" cy="557066"/>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6" name="Oval 26"/>
            <p:cNvSpPr>
              <a:spLocks noChangeArrowheads="1"/>
            </p:cNvSpPr>
            <p:nvPr/>
          </p:nvSpPr>
          <p:spPr bwMode="gray">
            <a:xfrm>
              <a:off x="4174337" y="3097603"/>
              <a:ext cx="529431" cy="51924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7" name="Oval 27"/>
            <p:cNvSpPr>
              <a:spLocks noChangeArrowheads="1"/>
            </p:cNvSpPr>
            <p:nvPr/>
          </p:nvSpPr>
          <p:spPr bwMode="gray">
            <a:xfrm>
              <a:off x="4206336" y="3112148"/>
              <a:ext cx="469797" cy="42179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Text Box 28"/>
            <p:cNvSpPr txBox="1">
              <a:spLocks noChangeArrowheads="1"/>
            </p:cNvSpPr>
            <p:nvPr/>
          </p:nvSpPr>
          <p:spPr bwMode="gray">
            <a:xfrm>
              <a:off x="4274065" y="3168873"/>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2</a:t>
              </a:r>
              <a:endParaRPr lang="en-US"/>
            </a:p>
          </p:txBody>
        </p:sp>
        <p:sp>
          <p:nvSpPr>
            <p:cNvPr id="46" name="Text Box 17"/>
            <p:cNvSpPr txBox="1">
              <a:spLocks noChangeArrowheads="1"/>
            </p:cNvSpPr>
            <p:nvPr/>
          </p:nvSpPr>
          <p:spPr bwMode="gray">
            <a:xfrm>
              <a:off x="3498731" y="4035623"/>
              <a:ext cx="18850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dirty="0" err="1" smtClean="0">
                  <a:solidFill>
                    <a:srgbClr val="000000"/>
                  </a:solidFill>
                  <a:latin typeface="Verdana" pitchFamily="34" charset="0"/>
                </a:rPr>
                <a:t>Xác</a:t>
              </a:r>
              <a:r>
                <a:rPr lang="en-US" i="1" dirty="0" smtClean="0">
                  <a:solidFill>
                    <a:srgbClr val="000000"/>
                  </a:solidFill>
                  <a:latin typeface="Verdana" pitchFamily="34" charset="0"/>
                </a:rPr>
                <a:t> </a:t>
              </a:r>
              <a:r>
                <a:rPr lang="en-US" i="1" dirty="0" err="1" smtClean="0">
                  <a:solidFill>
                    <a:srgbClr val="000000"/>
                  </a:solidFill>
                  <a:latin typeface="Verdana" pitchFamily="34" charset="0"/>
                </a:rPr>
                <a:t>định</a:t>
              </a:r>
              <a:r>
                <a:rPr lang="en-US" i="1" dirty="0" smtClean="0">
                  <a:solidFill>
                    <a:srgbClr val="000000"/>
                  </a:solidFill>
                  <a:latin typeface="Verdana" pitchFamily="34" charset="0"/>
                </a:rPr>
                <a:t> </a:t>
              </a:r>
              <a:r>
                <a:rPr lang="en-US" i="1" dirty="0" err="1" smtClean="0">
                  <a:solidFill>
                    <a:srgbClr val="000000"/>
                  </a:solidFill>
                  <a:latin typeface="Verdana" pitchFamily="34" charset="0"/>
                </a:rPr>
                <a:t>cách</a:t>
              </a:r>
              <a:r>
                <a:rPr lang="en-US" i="1" dirty="0" smtClean="0">
                  <a:solidFill>
                    <a:srgbClr val="000000"/>
                  </a:solidFill>
                  <a:latin typeface="Verdana" pitchFamily="34" charset="0"/>
                </a:rPr>
                <a:t> </a:t>
              </a:r>
              <a:r>
                <a:rPr lang="en-US" i="1" dirty="0" err="1" smtClean="0">
                  <a:solidFill>
                    <a:srgbClr val="000000"/>
                  </a:solidFill>
                  <a:latin typeface="Verdana" pitchFamily="34" charset="0"/>
                </a:rPr>
                <a:t>tạo</a:t>
              </a:r>
              <a:r>
                <a:rPr lang="en-US" i="1" dirty="0" smtClean="0">
                  <a:solidFill>
                    <a:srgbClr val="000000"/>
                  </a:solidFill>
                  <a:latin typeface="Verdana" pitchFamily="34" charset="0"/>
                </a:rPr>
                <a:t> </a:t>
              </a:r>
              <a:r>
                <a:rPr lang="en-US" i="1" dirty="0" err="1" smtClean="0">
                  <a:solidFill>
                    <a:srgbClr val="000000"/>
                  </a:solidFill>
                  <a:latin typeface="Verdana" pitchFamily="34" charset="0"/>
                </a:rPr>
                <a:t>hình</a:t>
              </a:r>
              <a:r>
                <a:rPr lang="en-US" i="1" dirty="0" smtClean="0">
                  <a:solidFill>
                    <a:srgbClr val="000000"/>
                  </a:solidFill>
                  <a:latin typeface="Verdana" pitchFamily="34" charset="0"/>
                </a:rPr>
                <a:t> </a:t>
              </a:r>
              <a:r>
                <a:rPr lang="en-US" i="1" dirty="0" err="1" smtClean="0">
                  <a:solidFill>
                    <a:srgbClr val="000000"/>
                  </a:solidFill>
                  <a:latin typeface="Verdana" pitchFamily="34" charset="0"/>
                </a:rPr>
                <a:t>theo</a:t>
              </a:r>
              <a:r>
                <a:rPr lang="en-US" i="1" dirty="0" smtClean="0">
                  <a:solidFill>
                    <a:srgbClr val="000000"/>
                  </a:solidFill>
                  <a:latin typeface="Verdana" pitchFamily="34" charset="0"/>
                </a:rPr>
                <a:t> </a:t>
              </a:r>
              <a:r>
                <a:rPr lang="en-US" i="1" dirty="0" err="1" smtClean="0">
                  <a:solidFill>
                    <a:srgbClr val="000000"/>
                  </a:solidFill>
                  <a:latin typeface="Verdana" pitchFamily="34" charset="0"/>
                </a:rPr>
                <a:t>nghệ</a:t>
              </a:r>
              <a:r>
                <a:rPr lang="en-US" i="1" dirty="0" smtClean="0">
                  <a:solidFill>
                    <a:srgbClr val="000000"/>
                  </a:solidFill>
                  <a:latin typeface="Verdana" pitchFamily="34" charset="0"/>
                </a:rPr>
                <a:t> </a:t>
              </a:r>
              <a:r>
                <a:rPr lang="en-US" i="1" dirty="0" err="1" smtClean="0">
                  <a:solidFill>
                    <a:srgbClr val="000000"/>
                  </a:solidFill>
                  <a:latin typeface="Verdana" pitchFamily="34" charset="0"/>
                </a:rPr>
                <a:t>thuật</a:t>
              </a:r>
              <a:endParaRPr lang="en-US" sz="2400" i="1" dirty="0"/>
            </a:p>
          </p:txBody>
        </p:sp>
      </p:grpSp>
      <p:grpSp>
        <p:nvGrpSpPr>
          <p:cNvPr id="45" name="Group 44"/>
          <p:cNvGrpSpPr/>
          <p:nvPr/>
        </p:nvGrpSpPr>
        <p:grpSpPr>
          <a:xfrm>
            <a:off x="7161544" y="3088923"/>
            <a:ext cx="1982456" cy="2895822"/>
            <a:chOff x="5637544" y="3088923"/>
            <a:chExt cx="1982456" cy="2895822"/>
          </a:xfrm>
        </p:grpSpPr>
        <p:sp>
          <p:nvSpPr>
            <p:cNvPr id="31" name="AutoShape 33"/>
            <p:cNvSpPr>
              <a:spLocks noChangeArrowheads="1"/>
            </p:cNvSpPr>
            <p:nvPr/>
          </p:nvSpPr>
          <p:spPr bwMode="gray">
            <a:xfrm>
              <a:off x="5637544" y="3366682"/>
              <a:ext cx="1982456" cy="2618063"/>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34"/>
            <p:cNvSpPr>
              <a:spLocks noChangeArrowheads="1"/>
            </p:cNvSpPr>
            <p:nvPr/>
          </p:nvSpPr>
          <p:spPr bwMode="gray">
            <a:xfrm>
              <a:off x="5668088" y="3373954"/>
              <a:ext cx="1922822" cy="2568611"/>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35"/>
            <p:cNvSpPr>
              <a:spLocks noChangeArrowheads="1"/>
            </p:cNvSpPr>
            <p:nvPr/>
          </p:nvSpPr>
          <p:spPr bwMode="gray">
            <a:xfrm>
              <a:off x="5684087" y="5264778"/>
              <a:ext cx="1896642" cy="650152"/>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36"/>
            <p:cNvSpPr>
              <a:spLocks noChangeArrowheads="1"/>
            </p:cNvSpPr>
            <p:nvPr/>
          </p:nvSpPr>
          <p:spPr bwMode="gray">
            <a:xfrm>
              <a:off x="5684087" y="3394317"/>
              <a:ext cx="1896642" cy="648698"/>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 name="Group 37"/>
            <p:cNvGrpSpPr>
              <a:grpSpLocks/>
            </p:cNvGrpSpPr>
            <p:nvPr/>
          </p:nvGrpSpPr>
          <p:grpSpPr bwMode="auto">
            <a:xfrm>
              <a:off x="6319695" y="3088923"/>
              <a:ext cx="589064" cy="570546"/>
              <a:chOff x="1289" y="587"/>
              <a:chExt cx="668" cy="647"/>
            </a:xfrm>
          </p:grpSpPr>
          <p:sp>
            <p:nvSpPr>
              <p:cNvPr id="36" name="Oval 38"/>
              <p:cNvSpPr>
                <a:spLocks noChangeArrowheads="1"/>
              </p:cNvSpPr>
              <p:nvPr/>
            </p:nvSpPr>
            <p:spPr bwMode="gray">
              <a:xfrm>
                <a:off x="1289" y="622"/>
                <a:ext cx="668" cy="58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7"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8"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9"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0"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1" name="Text Box 43"/>
            <p:cNvSpPr txBox="1">
              <a:spLocks noChangeArrowheads="1"/>
            </p:cNvSpPr>
            <p:nvPr/>
          </p:nvSpPr>
          <p:spPr bwMode="gray">
            <a:xfrm>
              <a:off x="6438331" y="3168873"/>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3</a:t>
              </a:r>
              <a:endParaRPr lang="en-US"/>
            </a:p>
          </p:txBody>
        </p:sp>
        <p:sp>
          <p:nvSpPr>
            <p:cNvPr id="49" name="Text Box 17"/>
            <p:cNvSpPr txBox="1">
              <a:spLocks noChangeArrowheads="1"/>
            </p:cNvSpPr>
            <p:nvPr/>
          </p:nvSpPr>
          <p:spPr bwMode="gray">
            <a:xfrm>
              <a:off x="5695723" y="4035623"/>
              <a:ext cx="18850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dirty="0">
                  <a:solidFill>
                    <a:schemeClr val="accent2">
                      <a:lumMod val="75000"/>
                    </a:schemeClr>
                  </a:solidFill>
                  <a:latin typeface="Verdana" pitchFamily="34" charset="0"/>
                </a:rPr>
                <a:t>Xác định phương pháp thực hành</a:t>
              </a:r>
              <a:endParaRPr lang="en-US" sz="2400" i="1" dirty="0">
                <a:solidFill>
                  <a:schemeClr val="accent2">
                    <a:lumMod val="75000"/>
                  </a:schemeClr>
                </a:solidFill>
              </a:endParaRPr>
            </a:p>
          </p:txBody>
        </p:sp>
      </p:grpSp>
      <p:sp>
        <p:nvSpPr>
          <p:cNvPr id="9" name="TextBox 8"/>
          <p:cNvSpPr txBox="1"/>
          <p:nvPr/>
        </p:nvSpPr>
        <p:spPr>
          <a:xfrm>
            <a:off x="1135176" y="2482811"/>
            <a:ext cx="3835063"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1.Tìm ý </a:t>
            </a:r>
            <a:r>
              <a:rPr lang="en-US" sz="2800" b="1" dirty="0" err="1" smtClean="0">
                <a:solidFill>
                  <a:srgbClr val="FF0000"/>
                </a:solidFill>
                <a:latin typeface="Times New Roman" panose="02020603050405020304" pitchFamily="18" charset="0"/>
                <a:cs typeface="Times New Roman" panose="02020603050405020304" pitchFamily="18" charset="0"/>
              </a:rPr>
              <a:t>tưởng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2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checkerboard(across)">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heckerboard(across)">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362" y="693762"/>
            <a:ext cx="5700115" cy="5143026"/>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3667383" y="4370486"/>
            <a:ext cx="282527" cy="378438"/>
          </a:xfrm>
          <a:prstGeom prst="rect">
            <a:avLst/>
          </a:prstGeom>
        </p:spPr>
      </p:pic>
      <p:pic>
        <p:nvPicPr>
          <p:cNvPr id="3" name="图片 2"/>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936443" y="3174679"/>
            <a:ext cx="487122" cy="652487"/>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9029" y="1004961"/>
            <a:ext cx="1472900" cy="1972911"/>
          </a:xfrm>
          <a:prstGeom prst="rect">
            <a:avLst/>
          </a:prstGeom>
        </p:spPr>
      </p:pic>
      <p:sp>
        <p:nvSpPr>
          <p:cNvPr id="10" name="TextBox 9"/>
          <p:cNvSpPr txBox="1"/>
          <p:nvPr/>
        </p:nvSpPr>
        <p:spPr>
          <a:xfrm>
            <a:off x="4275361" y="3175338"/>
            <a:ext cx="4579034" cy="1015663"/>
          </a:xfrm>
          <a:prstGeom prst="rect">
            <a:avLst/>
          </a:prstGeom>
          <a:noFill/>
        </p:spPr>
        <p:txBody>
          <a:bodyPr wrap="square" rtlCol="0">
            <a:spAutoFit/>
          </a:bodyPr>
          <a:lstStyle/>
          <a:p>
            <a:pPr algn="ctr"/>
            <a:r>
              <a:rPr lang="en-US" sz="6000" b="1" dirty="0" smtClean="0">
                <a:solidFill>
                  <a:srgbClr val="FF0000"/>
                </a:solidFill>
              </a:rPr>
              <a:t>2.Thực </a:t>
            </a:r>
            <a:r>
              <a:rPr lang="en-US" sz="6000" b="1" dirty="0">
                <a:solidFill>
                  <a:srgbClr val="FF0000"/>
                </a:solidFill>
              </a:rPr>
              <a:t>hành</a:t>
            </a:r>
          </a:p>
        </p:txBody>
      </p:sp>
    </p:spTree>
    <p:extLst>
      <p:ext uri="{BB962C8B-B14F-4D97-AF65-F5344CB8AC3E}">
        <p14:creationId xmlns:p14="http://schemas.microsoft.com/office/powerpoint/2010/main" val="367431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6000" fill="hold"/>
                                        <p:tgtEl>
                                          <p:spTgt spid="3"/>
                                        </p:tgtEl>
                                        <p:attrNameLst>
                                          <p:attrName>ppt_x</p:attrName>
                                        </p:attrNameLst>
                                      </p:cBhvr>
                                      <p:tavLst>
                                        <p:tav tm="0">
                                          <p:val>
                                            <p:strVal val="0-#ppt_w/2"/>
                                          </p:val>
                                        </p:tav>
                                        <p:tav tm="100000">
                                          <p:val>
                                            <p:strVal val="#ppt_x"/>
                                          </p:val>
                                        </p:tav>
                                      </p:tavLst>
                                    </p:anim>
                                    <p:anim calcmode="lin" valueType="num">
                                      <p:cBhvr additive="base">
                                        <p:cTn id="12" dur="6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6000" fill="hold"/>
                                        <p:tgtEl>
                                          <p:spTgt spid="4"/>
                                        </p:tgtEl>
                                        <p:attrNameLst>
                                          <p:attrName>ppt_x</p:attrName>
                                        </p:attrNameLst>
                                      </p:cBhvr>
                                      <p:tavLst>
                                        <p:tav tm="0">
                                          <p:val>
                                            <p:strVal val="0-#ppt_w/2"/>
                                          </p:val>
                                        </p:tav>
                                        <p:tav tm="100000">
                                          <p:val>
                                            <p:strVal val="#ppt_x"/>
                                          </p:val>
                                        </p:tav>
                                      </p:tavLst>
                                    </p:anim>
                                    <p:anim calcmode="lin" valueType="num">
                                      <p:cBhvr additive="base">
                                        <p:cTn id="16" dur="6000" fill="hold"/>
                                        <p:tgtEl>
                                          <p:spTgt spid="4"/>
                                        </p:tgtEl>
                                        <p:attrNameLst>
                                          <p:attrName>ppt_y</p:attrName>
                                        </p:attrNameLst>
                                      </p:cBhvr>
                                      <p:tavLst>
                                        <p:tav tm="0">
                                          <p:val>
                                            <p:strVal val="1+#ppt_h/2"/>
                                          </p:val>
                                        </p:tav>
                                        <p:tav tm="100000">
                                          <p:val>
                                            <p:strVal val="#ppt_y"/>
                                          </p:val>
                                        </p:tav>
                                      </p:tavLst>
                                    </p:anim>
                                  </p:childTnLst>
                                </p:cTn>
                              </p:par>
                              <p:par>
                                <p:cTn id="17" presetID="32" presetClass="emph" presetSubtype="0" fill="hold" nodeType="withEffect">
                                  <p:stCondLst>
                                    <p:cond delay="0"/>
                                  </p:stCondLst>
                                  <p:childTnLst>
                                    <p:animRot by="120000">
                                      <p:cBhvr>
                                        <p:cTn id="18" dur="600" fill="hold">
                                          <p:stCondLst>
                                            <p:cond delay="0"/>
                                          </p:stCondLst>
                                        </p:cTn>
                                        <p:tgtEl>
                                          <p:spTgt spid="2"/>
                                        </p:tgtEl>
                                        <p:attrNameLst>
                                          <p:attrName>r</p:attrName>
                                        </p:attrNameLst>
                                      </p:cBhvr>
                                    </p:animRot>
                                    <p:animRot by="-240000">
                                      <p:cBhvr>
                                        <p:cTn id="19" dur="1200" fill="hold">
                                          <p:stCondLst>
                                            <p:cond delay="1200"/>
                                          </p:stCondLst>
                                        </p:cTn>
                                        <p:tgtEl>
                                          <p:spTgt spid="2"/>
                                        </p:tgtEl>
                                        <p:attrNameLst>
                                          <p:attrName>r</p:attrName>
                                        </p:attrNameLst>
                                      </p:cBhvr>
                                    </p:animRot>
                                    <p:animRot by="240000">
                                      <p:cBhvr>
                                        <p:cTn id="20" dur="1200" fill="hold">
                                          <p:stCondLst>
                                            <p:cond delay="2400"/>
                                          </p:stCondLst>
                                        </p:cTn>
                                        <p:tgtEl>
                                          <p:spTgt spid="2"/>
                                        </p:tgtEl>
                                        <p:attrNameLst>
                                          <p:attrName>r</p:attrName>
                                        </p:attrNameLst>
                                      </p:cBhvr>
                                    </p:animRot>
                                    <p:animRot by="-240000">
                                      <p:cBhvr>
                                        <p:cTn id="21" dur="1200" fill="hold">
                                          <p:stCondLst>
                                            <p:cond delay="3600"/>
                                          </p:stCondLst>
                                        </p:cTn>
                                        <p:tgtEl>
                                          <p:spTgt spid="2"/>
                                        </p:tgtEl>
                                        <p:attrNameLst>
                                          <p:attrName>r</p:attrName>
                                        </p:attrNameLst>
                                      </p:cBhvr>
                                    </p:animRot>
                                    <p:animRot by="120000">
                                      <p:cBhvr>
                                        <p:cTn id="22" dur="1200" fill="hold">
                                          <p:stCondLst>
                                            <p:cond delay="4800"/>
                                          </p:stCondLst>
                                        </p:cTn>
                                        <p:tgtEl>
                                          <p:spTgt spid="2"/>
                                        </p:tgtEl>
                                        <p:attrNameLst>
                                          <p:attrName>r</p:attrName>
                                        </p:attrNameLst>
                                      </p:cBhvr>
                                    </p:animRot>
                                  </p:childTnLst>
                                </p:cTn>
                              </p:par>
                              <p:par>
                                <p:cTn id="23" presetID="32" presetClass="emph" presetSubtype="0" fill="hold" nodeType="withEffect">
                                  <p:stCondLst>
                                    <p:cond delay="0"/>
                                  </p:stCondLst>
                                  <p:childTnLst>
                                    <p:animRot by="120000">
                                      <p:cBhvr>
                                        <p:cTn id="24" dur="600" fill="hold">
                                          <p:stCondLst>
                                            <p:cond delay="0"/>
                                          </p:stCondLst>
                                        </p:cTn>
                                        <p:tgtEl>
                                          <p:spTgt spid="3"/>
                                        </p:tgtEl>
                                        <p:attrNameLst>
                                          <p:attrName>r</p:attrName>
                                        </p:attrNameLst>
                                      </p:cBhvr>
                                    </p:animRot>
                                    <p:animRot by="-240000">
                                      <p:cBhvr>
                                        <p:cTn id="25" dur="1200" fill="hold">
                                          <p:stCondLst>
                                            <p:cond delay="1200"/>
                                          </p:stCondLst>
                                        </p:cTn>
                                        <p:tgtEl>
                                          <p:spTgt spid="3"/>
                                        </p:tgtEl>
                                        <p:attrNameLst>
                                          <p:attrName>r</p:attrName>
                                        </p:attrNameLst>
                                      </p:cBhvr>
                                    </p:animRot>
                                    <p:animRot by="240000">
                                      <p:cBhvr>
                                        <p:cTn id="26" dur="1200" fill="hold">
                                          <p:stCondLst>
                                            <p:cond delay="2400"/>
                                          </p:stCondLst>
                                        </p:cTn>
                                        <p:tgtEl>
                                          <p:spTgt spid="3"/>
                                        </p:tgtEl>
                                        <p:attrNameLst>
                                          <p:attrName>r</p:attrName>
                                        </p:attrNameLst>
                                      </p:cBhvr>
                                    </p:animRot>
                                    <p:animRot by="-240000">
                                      <p:cBhvr>
                                        <p:cTn id="27" dur="1200" fill="hold">
                                          <p:stCondLst>
                                            <p:cond delay="3600"/>
                                          </p:stCondLst>
                                        </p:cTn>
                                        <p:tgtEl>
                                          <p:spTgt spid="3"/>
                                        </p:tgtEl>
                                        <p:attrNameLst>
                                          <p:attrName>r</p:attrName>
                                        </p:attrNameLst>
                                      </p:cBhvr>
                                    </p:animRot>
                                    <p:animRot by="120000">
                                      <p:cBhvr>
                                        <p:cTn id="28" dur="1200" fill="hold">
                                          <p:stCondLst>
                                            <p:cond delay="4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36871"/>
            <a:ext cx="11506199" cy="6762750"/>
          </a:xfrm>
          <a:prstGeom prst="rect">
            <a:avLst/>
          </a:prstGeom>
        </p:spPr>
      </p:pic>
    </p:spTree>
    <p:extLst>
      <p:ext uri="{BB962C8B-B14F-4D97-AF65-F5344CB8AC3E}">
        <p14:creationId xmlns:p14="http://schemas.microsoft.com/office/powerpoint/2010/main" val="42811384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 y="228600"/>
            <a:ext cx="11353800" cy="6324600"/>
          </a:xfrm>
          <a:prstGeom prst="rect">
            <a:avLst/>
          </a:prstGeom>
        </p:spPr>
      </p:pic>
    </p:spTree>
    <p:extLst>
      <p:ext uri="{BB962C8B-B14F-4D97-AF65-F5344CB8AC3E}">
        <p14:creationId xmlns:p14="http://schemas.microsoft.com/office/powerpoint/2010/main" val="2051148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0"/>
            <a:ext cx="3465956" cy="3429000"/>
          </a:xfrm>
          <a:prstGeom prst="rect">
            <a:avLst/>
          </a:prstGeom>
        </p:spPr>
      </p:pic>
      <p:pic>
        <p:nvPicPr>
          <p:cNvPr id="3" name="Picture 2"/>
          <p:cNvPicPr>
            <a:picLocks noChangeAspect="1"/>
          </p:cNvPicPr>
          <p:nvPr/>
        </p:nvPicPr>
        <p:blipFill>
          <a:blip r:embed="rId3"/>
          <a:stretch>
            <a:fillRect/>
          </a:stretch>
        </p:blipFill>
        <p:spPr>
          <a:xfrm>
            <a:off x="3694556" y="152399"/>
            <a:ext cx="3588689" cy="3276601"/>
          </a:xfrm>
          <a:prstGeom prst="rect">
            <a:avLst/>
          </a:prstGeom>
        </p:spPr>
      </p:pic>
      <p:pic>
        <p:nvPicPr>
          <p:cNvPr id="4" name="Picture 3"/>
          <p:cNvPicPr>
            <a:picLocks noChangeAspect="1"/>
          </p:cNvPicPr>
          <p:nvPr/>
        </p:nvPicPr>
        <p:blipFill>
          <a:blip r:embed="rId4"/>
          <a:stretch>
            <a:fillRect/>
          </a:stretch>
        </p:blipFill>
        <p:spPr>
          <a:xfrm>
            <a:off x="272845" y="3515033"/>
            <a:ext cx="7239000" cy="3200400"/>
          </a:xfrm>
          <a:prstGeom prst="rect">
            <a:avLst/>
          </a:prstGeom>
        </p:spPr>
      </p:pic>
      <p:pic>
        <p:nvPicPr>
          <p:cNvPr id="5" name="Picture 4"/>
          <p:cNvPicPr>
            <a:picLocks noChangeAspect="1"/>
          </p:cNvPicPr>
          <p:nvPr/>
        </p:nvPicPr>
        <p:blipFill>
          <a:blip r:embed="rId5"/>
          <a:stretch>
            <a:fillRect/>
          </a:stretch>
        </p:blipFill>
        <p:spPr>
          <a:xfrm>
            <a:off x="7391400" y="152399"/>
            <a:ext cx="4724400" cy="6563034"/>
          </a:xfrm>
          <a:prstGeom prst="rect">
            <a:avLst/>
          </a:prstGeom>
        </p:spPr>
      </p:pic>
    </p:spTree>
    <p:extLst>
      <p:ext uri="{BB962C8B-B14F-4D97-AF65-F5344CB8AC3E}">
        <p14:creationId xmlns:p14="http://schemas.microsoft.com/office/powerpoint/2010/main" val="2633107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solidFill>
                  <a:srgbClr val="7030A0"/>
                </a:solidFill>
              </a:rPr>
              <a:t>TIẾT 11,12</a:t>
            </a:r>
            <a:endParaRPr lang="en-US">
              <a:solidFill>
                <a:srgbClr val="7030A0"/>
              </a:solidFill>
            </a:endParaRPr>
          </a:p>
        </p:txBody>
      </p:sp>
      <p:sp>
        <p:nvSpPr>
          <p:cNvPr id="3" name="Content Placeholder 2"/>
          <p:cNvSpPr>
            <a:spLocks noGrp="1"/>
          </p:cNvSpPr>
          <p:nvPr>
            <p:ph idx="1"/>
          </p:nvPr>
        </p:nvSpPr>
        <p:spPr/>
        <p:txBody>
          <a:bodyPr>
            <a:normAutofit/>
          </a:bodyPr>
          <a:lstStyle/>
          <a:p>
            <a:r>
              <a:rPr lang="en-GB" sz="4800" b="1" smtClean="0">
                <a:solidFill>
                  <a:srgbClr val="7030A0"/>
                </a:solidFill>
              </a:rPr>
              <a:t>TÌM HIỂU NGHỆ THUẬT TẠO HÌNH TRUNG  ĐẠI THẾ GIỚI</a:t>
            </a:r>
            <a:endParaRPr lang="en-US" sz="4800" b="1">
              <a:solidFill>
                <a:srgbClr val="7030A0"/>
              </a:solidFill>
            </a:endParaRPr>
          </a:p>
        </p:txBody>
      </p:sp>
    </p:spTree>
    <p:extLst>
      <p:ext uri="{BB962C8B-B14F-4D97-AF65-F5344CB8AC3E}">
        <p14:creationId xmlns:p14="http://schemas.microsoft.com/office/powerpoint/2010/main" val="1569431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52400"/>
            <a:ext cx="9525000" cy="5016758"/>
          </a:xfrm>
          <a:prstGeom prst="rect">
            <a:avLst/>
          </a:prstGeom>
          <a:noFill/>
        </p:spPr>
        <p:txBody>
          <a:bodyPr wrap="square" rtlCol="0">
            <a:spAutoFit/>
          </a:bodyPr>
          <a:lstStyle/>
          <a:p>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Dặn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285750" indent="-285750">
              <a:buFontTx/>
              <a:buChar char="-"/>
            </a:pPr>
            <a:r>
              <a:rPr lang="en-US" sz="3200" dirty="0" err="1" smtClean="0">
                <a:latin typeface="Times New Roman" pitchFamily="18" charset="0"/>
                <a:cs typeface="Times New Roman" pitchFamily="18" charset="0"/>
              </a:rPr>
              <a:t>Sưu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đáo</a:t>
            </a:r>
            <a:r>
              <a:rPr lang="en-US" sz="3200" dirty="0" smtClean="0">
                <a:latin typeface="Times New Roman" pitchFamily="18" charset="0"/>
                <a:cs typeface="Times New Roman" pitchFamily="18" charset="0"/>
              </a:rPr>
              <a:t>…).</a:t>
            </a:r>
          </a:p>
          <a:p>
            <a:pPr marL="285750" indent="-285750">
              <a:buFontTx/>
              <a:buChar char="-"/>
            </a:pP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t>
            </a:r>
            <a:r>
              <a:rPr lang="en-US" sz="3200" dirty="0" err="1" smtClean="0">
                <a:latin typeface="Times New Roman" pitchFamily="18" charset="0"/>
                <a:cs typeface="Times New Roman" pitchFamily="18" charset="0"/>
              </a:rPr>
              <a:t>ản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smtClean="0">
                <a:latin typeface="Times New Roman" pitchFamily="18" charset="0"/>
                <a:cs typeface="Times New Roman" pitchFamily="18" charset="0"/>
              </a:rPr>
              <a:t>.</a:t>
            </a:r>
          </a:p>
          <a:p>
            <a:pPr marL="285750" indent="-285750">
              <a:buFontTx/>
              <a:buChar char="-"/>
            </a:pP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phuc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p>
          <a:p>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2976281"/>
      </p:ext>
    </p:extLst>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10668000" cy="4031873"/>
          </a:xfrm>
          <a:prstGeom prst="rect">
            <a:avLst/>
          </a:prstGeom>
        </p:spPr>
        <p:txBody>
          <a:bodyPr wrap="square">
            <a:spAutoFit/>
          </a:body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3.</a:t>
            </a:r>
            <a:r>
              <a:rPr lang="vi-VN"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just"/>
            <a:endParaRPr lang="vi-VN" sz="2800" dirty="0">
              <a:solidFill>
                <a:srgbClr val="116AB1"/>
              </a:solidFill>
              <a:latin typeface="+mj-lt"/>
            </a:endParaRPr>
          </a:p>
          <a:p>
            <a:pPr algn="just"/>
            <a:r>
              <a:rPr lang="vi-VN" sz="2800" dirty="0">
                <a:solidFill>
                  <a:srgbClr val="333333"/>
                </a:solidFill>
                <a:latin typeface="+mj-lt"/>
              </a:rPr>
              <a:t>Em hãy vẽ hoặc in họa tiết lên sản phẩm dựa theo hoa văn, mô típ trang trí của một phong cách nghệ thuật trung đại thế giới.</a:t>
            </a:r>
          </a:p>
          <a:p>
            <a:pPr algn="just"/>
            <a:r>
              <a:rPr lang="vi-VN" sz="2800" dirty="0">
                <a:solidFill>
                  <a:srgbClr val="333333"/>
                </a:solidFill>
                <a:latin typeface="+mj-lt"/>
              </a:rPr>
              <a:t>Yêu cầu:</a:t>
            </a:r>
          </a:p>
          <a:p>
            <a:pPr algn="just">
              <a:buFont typeface="Arial" panose="020B0604020202020204" pitchFamily="34" charset="0"/>
              <a:buChar char="•"/>
            </a:pPr>
            <a:r>
              <a:rPr lang="vi-VN" sz="2800" dirty="0">
                <a:solidFill>
                  <a:srgbClr val="333333"/>
                </a:solidFill>
                <a:latin typeface="+mj-lt"/>
              </a:rPr>
              <a:t>Sử dụng họa tiết, hình nhân vật, màu sắc và bố cục giống như phong cách tạo hình nghệ thuật trung đại.</a:t>
            </a:r>
          </a:p>
          <a:p>
            <a:pPr algn="just">
              <a:buFont typeface="Arial" panose="020B0604020202020204" pitchFamily="34" charset="0"/>
              <a:buChar char="•"/>
            </a:pPr>
            <a:r>
              <a:rPr lang="vi-VN" sz="2800" dirty="0">
                <a:solidFill>
                  <a:srgbClr val="333333"/>
                </a:solidFill>
                <a:latin typeface="+mj-lt"/>
              </a:rPr>
              <a:t>Tham khảo một số hình ảnh trong thực tế để có thêm ý tưởng cho cách vẽ mô phỏng theo tạo hình nghệ thuật trung đại thế giới.</a:t>
            </a:r>
            <a:endParaRPr lang="vi-VN" sz="2800" b="0" i="0" dirty="0">
              <a:solidFill>
                <a:srgbClr val="333333"/>
              </a:solidFill>
              <a:effectLst/>
              <a:latin typeface="+mj-lt"/>
            </a:endParaRPr>
          </a:p>
        </p:txBody>
      </p:sp>
    </p:spTree>
    <p:extLst>
      <p:ext uri="{BB962C8B-B14F-4D97-AF65-F5344CB8AC3E}">
        <p14:creationId xmlns:p14="http://schemas.microsoft.com/office/powerpoint/2010/main" val="411322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0" y="228600"/>
            <a:ext cx="5105400" cy="3048000"/>
          </a:xfrm>
          <a:prstGeom prst="rect">
            <a:avLst/>
          </a:prstGeom>
        </p:spPr>
      </p:pic>
      <p:pic>
        <p:nvPicPr>
          <p:cNvPr id="6" name="Picture 5"/>
          <p:cNvPicPr>
            <a:picLocks noChangeAspect="1"/>
          </p:cNvPicPr>
          <p:nvPr/>
        </p:nvPicPr>
        <p:blipFill>
          <a:blip r:embed="rId3"/>
          <a:stretch>
            <a:fillRect/>
          </a:stretch>
        </p:blipFill>
        <p:spPr>
          <a:xfrm>
            <a:off x="6477000" y="3429000"/>
            <a:ext cx="5105400" cy="3200400"/>
          </a:xfrm>
          <a:prstGeom prst="rect">
            <a:avLst/>
          </a:prstGeom>
        </p:spPr>
      </p:pic>
      <p:pic>
        <p:nvPicPr>
          <p:cNvPr id="8" name="Picture 7"/>
          <p:cNvPicPr>
            <a:picLocks noChangeAspect="1"/>
          </p:cNvPicPr>
          <p:nvPr/>
        </p:nvPicPr>
        <p:blipFill>
          <a:blip r:embed="rId4"/>
          <a:stretch>
            <a:fillRect/>
          </a:stretch>
        </p:blipFill>
        <p:spPr>
          <a:xfrm>
            <a:off x="457200" y="3276600"/>
            <a:ext cx="5410200" cy="4191000"/>
          </a:xfrm>
          <a:prstGeom prst="rect">
            <a:avLst/>
          </a:prstGeom>
        </p:spPr>
      </p:pic>
      <p:pic>
        <p:nvPicPr>
          <p:cNvPr id="10" name="Picture 9"/>
          <p:cNvPicPr>
            <a:picLocks noChangeAspect="1"/>
          </p:cNvPicPr>
          <p:nvPr/>
        </p:nvPicPr>
        <p:blipFill>
          <a:blip r:embed="rId5"/>
          <a:stretch>
            <a:fillRect/>
          </a:stretch>
        </p:blipFill>
        <p:spPr>
          <a:xfrm>
            <a:off x="317090" y="228600"/>
            <a:ext cx="5410200" cy="2895600"/>
          </a:xfrm>
          <a:prstGeom prst="rect">
            <a:avLst/>
          </a:prstGeom>
        </p:spPr>
      </p:pic>
    </p:spTree>
    <p:extLst>
      <p:ext uri="{BB962C8B-B14F-4D97-AF65-F5344CB8AC3E}">
        <p14:creationId xmlns:p14="http://schemas.microsoft.com/office/powerpoint/2010/main" val="2276775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3"/>
          <p:cNvPicPr>
            <a:picLocks noChangeAspect="1" noChangeArrowheads="1"/>
          </p:cNvPicPr>
          <p:nvPr/>
        </p:nvPicPr>
        <p:blipFill>
          <a:blip r:embed="rId2"/>
          <a:srcRect/>
          <a:stretch>
            <a:fillRect/>
          </a:stretch>
        </p:blipFill>
        <p:spPr bwMode="auto">
          <a:xfrm>
            <a:off x="9031287" y="4648200"/>
            <a:ext cx="1550988" cy="1550988"/>
          </a:xfrm>
          <a:prstGeom prst="rect">
            <a:avLst/>
          </a:prstGeom>
          <a:noFill/>
          <a:ln w="9525">
            <a:noFill/>
            <a:miter lim="800000"/>
            <a:headEnd/>
            <a:tailEnd/>
          </a:ln>
          <a:effectLst/>
        </p:spPr>
      </p:pic>
      <p:pic>
        <p:nvPicPr>
          <p:cNvPr id="17"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676400" y="685800"/>
            <a:ext cx="8601075" cy="3379788"/>
          </a:xfrm>
          <a:prstGeom prst="rect">
            <a:avLst/>
          </a:prstGeom>
        </p:spPr>
      </p:pic>
    </p:spTree>
    <p:extLst>
      <p:ext uri="{BB962C8B-B14F-4D97-AF65-F5344CB8AC3E}">
        <p14:creationId xmlns:p14="http://schemas.microsoft.com/office/powerpoint/2010/main" val="29017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1-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5005">
            <a:off x="7240836" y="4353467"/>
            <a:ext cx="3294267" cy="274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2192" y="5218414"/>
            <a:ext cx="1815808" cy="163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333501" y="564848"/>
            <a:ext cx="9525000" cy="3473751"/>
          </a:xfrm>
          <a:prstGeom prst="rect">
            <a:avLst/>
          </a:prstGeom>
        </p:spPr>
      </p:pic>
    </p:spTree>
    <p:extLst>
      <p:ext uri="{BB962C8B-B14F-4D97-AF65-F5344CB8AC3E}">
        <p14:creationId xmlns:p14="http://schemas.microsoft.com/office/powerpoint/2010/main" val="96646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5005">
            <a:off x="7240836" y="4353467"/>
            <a:ext cx="3294267" cy="274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2192" y="5218414"/>
            <a:ext cx="1815808" cy="163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1143000" y="609600"/>
            <a:ext cx="10134600" cy="3732443"/>
          </a:xfrm>
          <a:prstGeom prst="rect">
            <a:avLst/>
          </a:prstGeom>
        </p:spPr>
      </p:pic>
    </p:spTree>
    <p:extLst>
      <p:ext uri="{BB962C8B-B14F-4D97-AF65-F5344CB8AC3E}">
        <p14:creationId xmlns:p14="http://schemas.microsoft.com/office/powerpoint/2010/main" val="33999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52400"/>
            <a:ext cx="9525000" cy="3046988"/>
          </a:xfrm>
          <a:prstGeom prst="rect">
            <a:avLst/>
          </a:prstGeom>
          <a:noFill/>
        </p:spPr>
        <p:txBody>
          <a:bodyPr wrap="square" rtlCol="0">
            <a:spAutoFit/>
          </a:bodyPr>
          <a:lstStyle/>
          <a:p>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Dặn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285750" indent="-285750">
              <a:buFontTx/>
              <a:buChar char="-"/>
            </a:pP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phẩm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a:t>
            </a:r>
          </a:p>
          <a:p>
            <a:pPr marL="285750" indent="-285750">
              <a:buFontTx/>
              <a:buChar char="-"/>
            </a:pP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tưởng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phẩm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p>
          <a:p>
            <a:pPr marL="285750" indent="-285750">
              <a:buFontTx/>
              <a:buChar char="-"/>
            </a:pPr>
            <a:r>
              <a:rPr lang="en-US" sz="3200" dirty="0" err="1" smtClean="0">
                <a:latin typeface="Times New Roman" pitchFamily="18" charset="0"/>
                <a:cs typeface="Times New Roman" pitchFamily="18" charset="0"/>
              </a:rPr>
              <a:t>Chuẩn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smtClean="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6732565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Design | Bức tranh Mona Lisa có gì đẹ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3896"/>
            <a:ext cx="5105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8534400" y="1905001"/>
            <a:ext cx="320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vi-VN" altLang="en-US" sz="2800" dirty="0" smtClean="0">
                <a:solidFill>
                  <a:srgbClr val="000000"/>
                </a:solidFill>
                <a:latin typeface="Times New Roman" panose="02020603050405020304" pitchFamily="18" charset="0"/>
                <a:cs typeface="Times New Roman" panose="02020603050405020304" pitchFamily="18" charset="0"/>
              </a:rPr>
              <a:t>Monalisa-</a:t>
            </a:r>
            <a:r>
              <a:rPr lang="en-US" altLang="en-US" sz="2800" dirty="0" smtClean="0">
                <a:solidFill>
                  <a:srgbClr val="000000"/>
                </a:solidFill>
                <a:latin typeface="Times New Roman" panose="02020603050405020304" pitchFamily="18" charset="0"/>
                <a:cs typeface="Times New Roman" panose="02020603050405020304" pitchFamily="18" charset="0"/>
              </a:rPr>
              <a:t>L</a:t>
            </a:r>
            <a:r>
              <a:rPr lang="vi-VN" altLang="en-US" sz="2800" dirty="0" smtClean="0">
                <a:solidFill>
                  <a:srgbClr val="000000"/>
                </a:solidFill>
                <a:latin typeface="Times New Roman" panose="02020603050405020304" pitchFamily="18" charset="0"/>
                <a:cs typeface="Times New Roman" panose="02020603050405020304" pitchFamily="18" charset="0"/>
              </a:rPr>
              <a:t>eona </a:t>
            </a:r>
            <a:r>
              <a:rPr lang="vi-VN" altLang="en-US" sz="2800" dirty="0">
                <a:solidFill>
                  <a:srgbClr val="000000"/>
                </a:solidFill>
                <a:latin typeface="Times New Roman" panose="02020603050405020304" pitchFamily="18" charset="0"/>
                <a:cs typeface="Times New Roman" panose="02020603050405020304" pitchFamily="18" charset="0"/>
              </a:rPr>
              <a:t>dơ vanh xi</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9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1000"/>
                                        <p:tgtEl>
                                          <p:spTgt spid="6147"/>
                                        </p:tgtEl>
                                      </p:cBhvr>
                                    </p:animEffect>
                                    <p:anim calcmode="lin" valueType="num">
                                      <p:cBhvr>
                                        <p:cTn id="13" dur="1000" fill="hold"/>
                                        <p:tgtEl>
                                          <p:spTgt spid="6147"/>
                                        </p:tgtEl>
                                        <p:attrNameLst>
                                          <p:attrName>ppt_x</p:attrName>
                                        </p:attrNameLst>
                                      </p:cBhvr>
                                      <p:tavLst>
                                        <p:tav tm="0">
                                          <p:val>
                                            <p:strVal val="#ppt_x"/>
                                          </p:val>
                                        </p:tav>
                                        <p:tav tm="100000">
                                          <p:val>
                                            <p:strVal val="#ppt_x"/>
                                          </p:val>
                                        </p:tav>
                                      </p:tavLst>
                                    </p:anim>
                                    <p:anim calcmode="lin" valueType="num">
                                      <p:cBhvr>
                                        <p:cTn id="1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6"/>
          <p:cNvSpPr txBox="1">
            <a:spLocks noChangeArrowheads="1"/>
          </p:cNvSpPr>
          <p:nvPr/>
        </p:nvSpPr>
        <p:spPr bwMode="auto">
          <a:xfrm>
            <a:off x="1905000" y="6019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i="1" dirty="0" err="1">
                <a:solidFill>
                  <a:srgbClr val="204AB2"/>
                </a:solidFill>
              </a:rPr>
              <a:t>Buổi</a:t>
            </a:r>
            <a:r>
              <a:rPr lang="en-US" altLang="en-US" sz="2400" b="1" i="1" dirty="0">
                <a:solidFill>
                  <a:srgbClr val="204AB2"/>
                </a:solidFill>
              </a:rPr>
              <a:t> </a:t>
            </a:r>
            <a:r>
              <a:rPr lang="en-US" altLang="en-US" sz="2400" b="1" i="1" dirty="0" err="1">
                <a:solidFill>
                  <a:srgbClr val="204AB2"/>
                </a:solidFill>
              </a:rPr>
              <a:t>họp</a:t>
            </a:r>
            <a:r>
              <a:rPr lang="en-US" altLang="en-US" sz="2400" b="1" i="1" dirty="0">
                <a:solidFill>
                  <a:srgbClr val="204AB2"/>
                </a:solidFill>
              </a:rPr>
              <a:t> </a:t>
            </a:r>
            <a:r>
              <a:rPr lang="en-US" altLang="en-US" sz="2400" b="1" i="1" dirty="0" err="1">
                <a:solidFill>
                  <a:srgbClr val="204AB2"/>
                </a:solidFill>
              </a:rPr>
              <a:t>kín</a:t>
            </a:r>
            <a:r>
              <a:rPr lang="en-US" altLang="en-US" sz="2400" b="1" i="1" dirty="0">
                <a:solidFill>
                  <a:srgbClr val="204AB2"/>
                </a:solidFill>
              </a:rPr>
              <a:t> (</a:t>
            </a:r>
            <a:r>
              <a:rPr lang="en-US" altLang="en-US" sz="2400" b="1" i="1" dirty="0" err="1">
                <a:solidFill>
                  <a:srgbClr val="204AB2"/>
                </a:solidFill>
              </a:rPr>
              <a:t>Bích</a:t>
            </a:r>
            <a:r>
              <a:rPr lang="en-US" altLang="en-US" sz="2400" b="1" i="1" dirty="0">
                <a:solidFill>
                  <a:srgbClr val="204AB2"/>
                </a:solidFill>
              </a:rPr>
              <a:t> </a:t>
            </a:r>
            <a:r>
              <a:rPr lang="en-US" altLang="en-US" sz="2400" b="1" i="1" dirty="0" err="1">
                <a:solidFill>
                  <a:srgbClr val="204AB2"/>
                </a:solidFill>
              </a:rPr>
              <a:t>họa</a:t>
            </a:r>
            <a:r>
              <a:rPr lang="en-US" altLang="en-US" sz="2400" b="1" i="1" dirty="0" smtClean="0">
                <a:solidFill>
                  <a:srgbClr val="204AB2"/>
                </a:solidFill>
              </a:rPr>
              <a:t>)-</a:t>
            </a:r>
            <a:r>
              <a:rPr lang="en-US" altLang="en-US" sz="2400" b="1" i="1" dirty="0" err="1" smtClean="0">
                <a:solidFill>
                  <a:srgbClr val="204AB2"/>
                </a:solidFill>
              </a:rPr>
              <a:t>Leonado-vanhxi</a:t>
            </a:r>
            <a:endParaRPr lang="en-US" altLang="en-US" sz="2400" b="1" i="1" dirty="0">
              <a:solidFill>
                <a:srgbClr val="204AB2"/>
              </a:solidFill>
            </a:endParaRPr>
          </a:p>
        </p:txBody>
      </p:sp>
      <p:pic>
        <p:nvPicPr>
          <p:cNvPr id="73736" name="Picture 8" descr="Leonardo - The Last S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381000"/>
            <a:ext cx="106680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87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dissolve">
                                      <p:cBhvr>
                                        <p:cTn id="7" dur="500"/>
                                        <p:tgtEl>
                                          <p:spTgt spid="737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3734"/>
                                        </p:tgtEl>
                                        <p:attrNameLst>
                                          <p:attrName>style.visibility</p:attrName>
                                        </p:attrNameLst>
                                      </p:cBhvr>
                                      <p:to>
                                        <p:strVal val="visible"/>
                                      </p:to>
                                    </p:set>
                                    <p:animEffect transition="in" filter="box(in)">
                                      <p:cBhvr>
                                        <p:cTn id="12"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Chapel_of_the_Pieta%2C_St_Peters_Basi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9982200" cy="538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5"/>
          <p:cNvSpPr txBox="1">
            <a:spLocks noChangeArrowheads="1"/>
          </p:cNvSpPr>
          <p:nvPr/>
        </p:nvSpPr>
        <p:spPr bwMode="auto">
          <a:xfrm>
            <a:off x="2667000" y="6096000"/>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i="1" dirty="0">
                <a:solidFill>
                  <a:srgbClr val="204AB2"/>
                </a:solidFill>
              </a:rPr>
              <a:t>Pi-</a:t>
            </a:r>
            <a:r>
              <a:rPr lang="en-US" altLang="en-US" sz="2400" b="1" i="1" dirty="0" err="1">
                <a:solidFill>
                  <a:srgbClr val="204AB2"/>
                </a:solidFill>
              </a:rPr>
              <a:t>ét</a:t>
            </a:r>
            <a:r>
              <a:rPr lang="en-US" altLang="en-US" sz="2400" b="1" i="1" dirty="0">
                <a:solidFill>
                  <a:srgbClr val="204AB2"/>
                </a:solidFill>
              </a:rPr>
              <a:t>-ta (</a:t>
            </a:r>
            <a:r>
              <a:rPr lang="en-US" altLang="en-US" sz="2400" b="1" i="1" dirty="0" err="1">
                <a:solidFill>
                  <a:srgbClr val="204AB2"/>
                </a:solidFill>
              </a:rPr>
              <a:t>Tượng</a:t>
            </a:r>
            <a:r>
              <a:rPr lang="en-US" altLang="en-US" sz="2400" b="1" i="1" dirty="0">
                <a:solidFill>
                  <a:srgbClr val="204AB2"/>
                </a:solidFill>
              </a:rPr>
              <a:t> </a:t>
            </a:r>
            <a:r>
              <a:rPr lang="en-US" altLang="en-US" sz="2400" b="1" i="1" dirty="0" err="1">
                <a:solidFill>
                  <a:srgbClr val="204AB2"/>
                </a:solidFill>
              </a:rPr>
              <a:t>đá</a:t>
            </a:r>
            <a:r>
              <a:rPr lang="en-US" altLang="en-US" sz="2400" b="1" i="1" dirty="0">
                <a:solidFill>
                  <a:srgbClr val="204AB2"/>
                </a:solidFill>
              </a:rPr>
              <a:t> </a:t>
            </a:r>
            <a:r>
              <a:rPr lang="en-US" altLang="en-US" sz="2400" b="1" i="1" dirty="0" err="1">
                <a:solidFill>
                  <a:srgbClr val="204AB2"/>
                </a:solidFill>
              </a:rPr>
              <a:t>cẩm</a:t>
            </a:r>
            <a:r>
              <a:rPr lang="en-US" altLang="en-US" sz="2400" b="1" i="1" dirty="0">
                <a:solidFill>
                  <a:srgbClr val="204AB2"/>
                </a:solidFill>
              </a:rPr>
              <a:t> </a:t>
            </a:r>
            <a:r>
              <a:rPr lang="en-US" altLang="en-US" sz="2400" b="1" i="1" dirty="0" err="1">
                <a:solidFill>
                  <a:srgbClr val="204AB2"/>
                </a:solidFill>
              </a:rPr>
              <a:t>thạch</a:t>
            </a:r>
            <a:r>
              <a:rPr lang="en-US" altLang="en-US" sz="2400" b="1" i="1" dirty="0" smtClean="0">
                <a:solidFill>
                  <a:srgbClr val="204AB2"/>
                </a:solidFill>
              </a:rPr>
              <a:t>)-</a:t>
            </a:r>
            <a:r>
              <a:rPr lang="en-US" altLang="en-US" sz="2400" b="1" i="1" dirty="0" err="1" smtClean="0">
                <a:solidFill>
                  <a:srgbClr val="204AB2"/>
                </a:solidFill>
              </a:rPr>
              <a:t>Miken-lăngio</a:t>
            </a:r>
            <a:endParaRPr lang="en-US" altLang="en-US" sz="2400" b="1" i="1" dirty="0">
              <a:solidFill>
                <a:srgbClr val="204AB2"/>
              </a:solidFill>
            </a:endParaRPr>
          </a:p>
        </p:txBody>
      </p:sp>
    </p:spTree>
    <p:extLst>
      <p:ext uri="{BB962C8B-B14F-4D97-AF65-F5344CB8AC3E}">
        <p14:creationId xmlns:p14="http://schemas.microsoft.com/office/powerpoint/2010/main" val="1056307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164"/>
                                        </p:tgtEl>
                                      </p:cBhvr>
                                    </p:animEffect>
                                    <p:animScale>
                                      <p:cBhvr>
                                        <p:cTn id="7" dur="250" autoRev="1" fill="hold"/>
                                        <p:tgtEl>
                                          <p:spTgt spid="9216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2165"/>
                                        </p:tgtEl>
                                        <p:attrNameLst>
                                          <p:attrName>style.visibility</p:attrName>
                                        </p:attrNameLst>
                                      </p:cBhvr>
                                      <p:to>
                                        <p:strVal val="visible"/>
                                      </p:to>
                                    </p:set>
                                    <p:anim calcmode="lin" valueType="num">
                                      <p:cBhvr>
                                        <p:cTn id="12" dur="1000" fill="hold"/>
                                        <p:tgtEl>
                                          <p:spTgt spid="92165"/>
                                        </p:tgtEl>
                                        <p:attrNameLst>
                                          <p:attrName>ppt_w</p:attrName>
                                        </p:attrNameLst>
                                      </p:cBhvr>
                                      <p:tavLst>
                                        <p:tav tm="0">
                                          <p:val>
                                            <p:fltVal val="0"/>
                                          </p:val>
                                        </p:tav>
                                        <p:tav tm="100000">
                                          <p:val>
                                            <p:strVal val="#ppt_w"/>
                                          </p:val>
                                        </p:tav>
                                      </p:tavLst>
                                    </p:anim>
                                    <p:anim calcmode="lin" valueType="num">
                                      <p:cBhvr>
                                        <p:cTn id="13" dur="1000" fill="hold"/>
                                        <p:tgtEl>
                                          <p:spTgt spid="92165"/>
                                        </p:tgtEl>
                                        <p:attrNameLst>
                                          <p:attrName>ppt_h</p:attrName>
                                        </p:attrNameLst>
                                      </p:cBhvr>
                                      <p:tavLst>
                                        <p:tav tm="0">
                                          <p:val>
                                            <p:fltVal val="0"/>
                                          </p:val>
                                        </p:tav>
                                        <p:tav tm="100000">
                                          <p:val>
                                            <p:strVal val="#ppt_h"/>
                                          </p:val>
                                        </p:tav>
                                      </p:tavLst>
                                    </p:anim>
                                    <p:anim calcmode="lin" valueType="num">
                                      <p:cBhvr>
                                        <p:cTn id="14" dur="1000" fill="hold"/>
                                        <p:tgtEl>
                                          <p:spTgt spid="92165"/>
                                        </p:tgtEl>
                                        <p:attrNameLst>
                                          <p:attrName>style.rotation</p:attrName>
                                        </p:attrNameLst>
                                      </p:cBhvr>
                                      <p:tavLst>
                                        <p:tav tm="0">
                                          <p:val>
                                            <p:fltVal val="90"/>
                                          </p:val>
                                        </p:tav>
                                        <p:tav tm="100000">
                                          <p:val>
                                            <p:fltVal val="0"/>
                                          </p:val>
                                        </p:tav>
                                      </p:tavLst>
                                    </p:anim>
                                    <p:animEffect transition="in" filter="fade">
                                      <p:cBhvr>
                                        <p:cTn id="15"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9" name="Picture 7" descr="RAP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9829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286000" y="6019800"/>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i="1" dirty="0" err="1" smtClean="0">
                <a:solidFill>
                  <a:srgbClr val="204AB2"/>
                </a:solidFill>
              </a:rPr>
              <a:t>Trường</a:t>
            </a:r>
            <a:r>
              <a:rPr lang="en-US" altLang="en-US" sz="2400" b="1" i="1" dirty="0" smtClean="0">
                <a:solidFill>
                  <a:srgbClr val="204AB2"/>
                </a:solidFill>
              </a:rPr>
              <a:t> </a:t>
            </a:r>
            <a:r>
              <a:rPr lang="en-US" altLang="en-US" sz="2400" b="1" i="1" dirty="0" err="1" smtClean="0">
                <a:solidFill>
                  <a:srgbClr val="204AB2"/>
                </a:solidFill>
              </a:rPr>
              <a:t>học</a:t>
            </a:r>
            <a:r>
              <a:rPr lang="en-US" altLang="en-US" sz="2400" b="1" i="1" dirty="0" smtClean="0">
                <a:solidFill>
                  <a:srgbClr val="204AB2"/>
                </a:solidFill>
              </a:rPr>
              <a:t> Aten- </a:t>
            </a:r>
            <a:r>
              <a:rPr lang="en-US" altLang="en-US" sz="2400" b="1" i="1" dirty="0" err="1" smtClean="0">
                <a:solidFill>
                  <a:srgbClr val="204AB2"/>
                </a:solidFill>
              </a:rPr>
              <a:t>Raphaen</a:t>
            </a:r>
            <a:endParaRPr lang="en-US" altLang="en-US" sz="2400" b="1" i="1" dirty="0">
              <a:solidFill>
                <a:srgbClr val="204AB2"/>
              </a:solidFill>
            </a:endParaRPr>
          </a:p>
        </p:txBody>
      </p:sp>
    </p:spTree>
    <p:extLst>
      <p:ext uri="{BB962C8B-B14F-4D97-AF65-F5344CB8AC3E}">
        <p14:creationId xmlns:p14="http://schemas.microsoft.com/office/powerpoint/2010/main" val="1529648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diamond(in)">
                                      <p:cBhvr>
                                        <p:cTn id="7" dur="2000"/>
                                        <p:tgtEl>
                                          <p:spTgt spid="849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1445" y="224135"/>
            <a:ext cx="5638800" cy="461665"/>
            <a:chOff x="304800" y="1600200"/>
            <a:chExt cx="5638800" cy="461665"/>
          </a:xfrm>
        </p:grpSpPr>
        <p:sp>
          <p:nvSpPr>
            <p:cNvPr id="7" name="Oval 6"/>
            <p:cNvSpPr/>
            <p:nvPr/>
          </p:nvSpPr>
          <p:spPr>
            <a:xfrm>
              <a:off x="304800" y="1600200"/>
              <a:ext cx="381000" cy="381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a:t>
              </a:r>
            </a:p>
          </p:txBody>
        </p:sp>
        <p:sp>
          <p:nvSpPr>
            <p:cNvPr id="8" name="TextBox 7"/>
            <p:cNvSpPr txBox="1"/>
            <p:nvPr/>
          </p:nvSpPr>
          <p:spPr>
            <a:xfrm>
              <a:off x="762000" y="1600200"/>
              <a:ext cx="5181600" cy="461665"/>
            </a:xfrm>
            <a:prstGeom prst="rect">
              <a:avLst/>
            </a:prstGeom>
            <a:noFill/>
          </p:spPr>
          <p:txBody>
            <a:bodyPr wrap="square" rtlCol="0">
              <a:spAutoFit/>
            </a:bodyPr>
            <a:lstStyle/>
            <a:p>
              <a:r>
                <a:rPr lang="en-US" sz="2400" b="1" dirty="0"/>
                <a:t>Khám phá</a:t>
              </a:r>
            </a:p>
          </p:txBody>
        </p:sp>
      </p:grpSp>
      <p:pic>
        <p:nvPicPr>
          <p:cNvPr id="9" name="Picture 8"/>
          <p:cNvPicPr>
            <a:picLocks noChangeAspect="1"/>
          </p:cNvPicPr>
          <p:nvPr/>
        </p:nvPicPr>
        <p:blipFill>
          <a:blip r:embed="rId2"/>
          <a:stretch>
            <a:fillRect/>
          </a:stretch>
        </p:blipFill>
        <p:spPr>
          <a:xfrm>
            <a:off x="5791200" y="1250"/>
            <a:ext cx="6400800" cy="6856750"/>
          </a:xfrm>
          <a:prstGeom prst="rect">
            <a:avLst/>
          </a:prstGeom>
        </p:spPr>
      </p:pic>
      <p:sp>
        <p:nvSpPr>
          <p:cNvPr id="13" name="TextBox 12"/>
          <p:cNvSpPr txBox="1"/>
          <p:nvPr/>
        </p:nvSpPr>
        <p:spPr>
          <a:xfrm>
            <a:off x="481445" y="780321"/>
            <a:ext cx="5538355" cy="5016758"/>
          </a:xfrm>
          <a:prstGeom prst="rect">
            <a:avLst/>
          </a:prstGeom>
          <a:noFill/>
        </p:spPr>
        <p:txBody>
          <a:bodyPr wrap="square" rtlCol="0">
            <a:spAutoFit/>
          </a:bodyPr>
          <a:lstStyle/>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1</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Cửa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2:</a:t>
            </a:r>
            <a:r>
              <a:rPr lang="en-US" sz="3200" dirty="0">
                <a:latin typeface="Times New Roman" pitchFamily="18" charset="0"/>
                <a:cs typeface="Times New Roman" pitchFamily="18" charset="0"/>
              </a:rPr>
              <a:t>Phong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3:</a:t>
            </a:r>
            <a:r>
              <a:rPr lang="en-US" sz="3200" dirty="0">
                <a:latin typeface="Times New Roman" pitchFamily="18" charset="0"/>
                <a:cs typeface="Times New Roman" pitchFamily="18" charset="0"/>
              </a:rPr>
              <a:t>Tranh </a:t>
            </a:r>
            <a:r>
              <a:rPr lang="en-US" sz="3200" dirty="0" err="1">
                <a:latin typeface="Times New Roman" pitchFamily="18" charset="0"/>
                <a:cs typeface="Times New Roman" pitchFamily="18" charset="0"/>
              </a:rPr>
              <a:t>kính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đâu</a:t>
            </a:r>
            <a:r>
              <a:rPr lang="en-US" sz="3200" dirty="0">
                <a:latin typeface="Times New Roman" pitchFamily="18" charset="0"/>
                <a:cs typeface="Times New Roman" pitchFamily="18" charset="0"/>
              </a:rPr>
              <a:t> ?.</a:t>
            </a:r>
          </a:p>
          <a:p>
            <a:endParaRPr lang="en-US"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4128" y="5888804"/>
            <a:ext cx="1284515" cy="1145769"/>
          </a:xfrm>
          <a:prstGeom prst="rect">
            <a:avLst/>
          </a:prstGeom>
        </p:spPr>
      </p:pic>
      <p:sp>
        <p:nvSpPr>
          <p:cNvPr id="2" name="Rectangle 1"/>
          <p:cNvSpPr/>
          <p:nvPr/>
        </p:nvSpPr>
        <p:spPr>
          <a:xfrm>
            <a:off x="990600" y="228600"/>
            <a:ext cx="10210800" cy="6001643"/>
          </a:xfrm>
          <a:prstGeom prst="rect">
            <a:avLst/>
          </a:prstGeom>
        </p:spPr>
        <p:txBody>
          <a:bodyPr wrap="square">
            <a:spAutoFit/>
          </a:bodyPr>
          <a:lstStyle/>
          <a:p>
            <a:pPr algn="just">
              <a:buFont typeface="Arial" panose="020B0604020202020204" pitchFamily="34" charset="0"/>
              <a:buChar char="•"/>
            </a:pP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1: </a:t>
            </a:r>
            <a:r>
              <a:rPr lang="vi-VN" sz="3200" dirty="0" smtClean="0">
                <a:latin typeface="Times New Roman" pitchFamily="18" charset="0"/>
                <a:cs typeface="Times New Roman" pitchFamily="18" charset="0"/>
              </a:rPr>
              <a:t>Cửa </a:t>
            </a:r>
            <a:r>
              <a:rPr lang="vi-VN" sz="3200" dirty="0">
                <a:latin typeface="Times New Roman" pitchFamily="18" charset="0"/>
                <a:cs typeface="Times New Roman" pitchFamily="18" charset="0"/>
              </a:rPr>
              <a:t>cong mái vòm là đặc trưng của phong cách kiến trúc Roman, Gothic.</a:t>
            </a:r>
          </a:p>
          <a:p>
            <a:pPr algn="just">
              <a:buFont typeface="Arial" panose="020B0604020202020204" pitchFamily="34" charset="0"/>
              <a:buChar char="•"/>
            </a:pP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2: </a:t>
            </a:r>
            <a:r>
              <a:rPr lang="vi-VN" sz="3200" dirty="0" smtClean="0">
                <a:latin typeface="Times New Roman" pitchFamily="18" charset="0"/>
                <a:cs typeface="Times New Roman" pitchFamily="18" charset="0"/>
              </a:rPr>
              <a:t>Ngôi </a:t>
            </a:r>
            <a:r>
              <a:rPr lang="vi-VN" sz="3200" dirty="0">
                <a:latin typeface="Times New Roman" pitchFamily="18" charset="0"/>
                <a:cs typeface="Times New Roman" pitchFamily="18" charset="0"/>
              </a:rPr>
              <a:t>đền Meenakshi Amman được trang trí bởi hàng trăm ngàn bức tượng đá ấn tượng, tỉ mỉ và rực rỡ như 7 sắc cầu vồng. Mỗi ngọn tháp được xây dựng theo cấu trúc kim tự tháp và bao phủ xung quanh bởi hàng ngàn bức tượng đá rực rỡ là hình của những con thú, quỷ dữ, nam thần, nữ thần của đạo Hindu.</a:t>
            </a:r>
          </a:p>
          <a:p>
            <a:pPr algn="just">
              <a:buFont typeface="Arial" panose="020B0604020202020204" pitchFamily="34" charset="0"/>
              <a:buChar char="•"/>
            </a:pP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3: </a:t>
            </a:r>
            <a:r>
              <a:rPr lang="vi-VN" sz="3200" dirty="0" smtClean="0">
                <a:latin typeface="Times New Roman" pitchFamily="18" charset="0"/>
                <a:cs typeface="Times New Roman" pitchFamily="18" charset="0"/>
              </a:rPr>
              <a:t>Tranh </a:t>
            </a:r>
            <a:r>
              <a:rPr lang="vi-VN" sz="3200" dirty="0">
                <a:latin typeface="Times New Roman" pitchFamily="18" charset="0"/>
                <a:cs typeface="Times New Roman" pitchFamily="18" charset="0"/>
              </a:rPr>
              <a:t>kính còn được gọi là tranh kính màu, tranh kính màu </a:t>
            </a:r>
            <a:r>
              <a:rPr lang="vi-VN" sz="32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D</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hay tranh kính nghệ thuật. Đây là tập hợp của các dòng tranh được thể hiện trên chất liệu kính bằng phương pháp khắc, vẽ tay hay in ấn.</a:t>
            </a:r>
            <a:endParaRPr lang="vi-VN" sz="32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295679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1.45833E-6 -0.03333 L -0.06784 0.00231 " pathEditMode="relative" rAng="0" ptsTypes="AA">
                                      <p:cBhvr>
                                        <p:cTn id="10" dur="5000" fill="hold"/>
                                        <p:tgtEl>
                                          <p:spTgt spid="5"/>
                                        </p:tgtEl>
                                        <p:attrNameLst>
                                          <p:attrName>ppt_x</p:attrName>
                                          <p:attrName>ppt_y</p:attrName>
                                        </p:attrNameLst>
                                      </p:cBhvr>
                                      <p:rCtr x="-3398" y="1782"/>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3600" y="0"/>
            <a:ext cx="6019800" cy="3657600"/>
          </a:xfrm>
          <a:prstGeom prst="rect">
            <a:avLst/>
          </a:prstGeom>
        </p:spPr>
      </p:pic>
      <p:pic>
        <p:nvPicPr>
          <p:cNvPr id="3" name="Picture 2"/>
          <p:cNvPicPr>
            <a:picLocks noChangeAspect="1"/>
          </p:cNvPicPr>
          <p:nvPr/>
        </p:nvPicPr>
        <p:blipFill>
          <a:blip r:embed="rId3"/>
          <a:stretch>
            <a:fillRect/>
          </a:stretch>
        </p:blipFill>
        <p:spPr>
          <a:xfrm>
            <a:off x="304800" y="27709"/>
            <a:ext cx="5638800" cy="6324600"/>
          </a:xfrm>
          <a:prstGeom prst="rect">
            <a:avLst/>
          </a:prstGeom>
        </p:spPr>
      </p:pic>
      <p:sp>
        <p:nvSpPr>
          <p:cNvPr id="4" name="Rectangle 3"/>
          <p:cNvSpPr/>
          <p:nvPr/>
        </p:nvSpPr>
        <p:spPr>
          <a:xfrm>
            <a:off x="5791200" y="3318570"/>
            <a:ext cx="5943600" cy="3539430"/>
          </a:xfrm>
          <a:prstGeom prst="rect">
            <a:avLst/>
          </a:prstGeom>
        </p:spPr>
        <p:txBody>
          <a:bodyPr wrap="square">
            <a:spAutoFit/>
          </a:bodyPr>
          <a:lstStyle/>
          <a:p>
            <a:pPr algn="just"/>
            <a:r>
              <a:rPr lang="vi-VN" sz="3200" dirty="0">
                <a:latin typeface="Times New Roman" pitchFamily="18" charset="0"/>
                <a:cs typeface="Times New Roman" pitchFamily="18" charset="0"/>
              </a:rPr>
              <a:t>Quan sát những bức tranh và thảo luận theo gợi ý sau:</a:t>
            </a:r>
          </a:p>
          <a:p>
            <a:pPr algn="just">
              <a:buFont typeface="Arial" panose="020B0604020202020204" pitchFamily="34" charset="0"/>
              <a:buChar char="•"/>
            </a:pPr>
            <a:r>
              <a:rPr lang="vi-VN" sz="3200" dirty="0">
                <a:latin typeface="Times New Roman" pitchFamily="18" charset="0"/>
                <a:cs typeface="Times New Roman" pitchFamily="18" charset="0"/>
              </a:rPr>
              <a:t>Phân loại các bức tranh theo nghệ thuật phương Đông và phương Tây.</a:t>
            </a:r>
          </a:p>
          <a:p>
            <a:pPr algn="just">
              <a:buFont typeface="Arial" panose="020B0604020202020204" pitchFamily="34" charset="0"/>
              <a:buChar char="•"/>
            </a:pPr>
            <a:r>
              <a:rPr lang="vi-VN" sz="3200" dirty="0">
                <a:latin typeface="Times New Roman" pitchFamily="18" charset="0"/>
                <a:cs typeface="Times New Roman" pitchFamily="18" charset="0"/>
              </a:rPr>
              <a:t>Giới thiệu thêm những bức tranh mà em biết.</a:t>
            </a:r>
            <a:endParaRPr lang="vi-VN" sz="32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2225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8E14A17B-4FAF-47D6-BBC7-A8F629A64EF0}"/>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7A315F12-0C7C-40DE-BD5C-2D9F34F1F846}"/>
  <p:tag name="GENSWF_ADVANCE_TIME" val="5"/>
  <p:tag name="TIMING" val="|0.001"/>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B34FBA0F-F2FB-43A8-B6FE-387D65D6FC48}"/>
  <p:tag name="GENSWF_ADVANCE_TIME"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B34FBA0F-F2FB-43A8-B6FE-387D65D6FC48}"/>
  <p:tag name="GENSWF_ADVANCE_TIME" val="5"/>
  <p:tag name="ISPRING_CUSTOM_TIMING_US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1601</TotalTime>
  <Words>744</Words>
  <Application>Microsoft Office PowerPoint</Application>
  <PresentationFormat>Widescreen</PresentationFormat>
  <Paragraphs>58</Paragraphs>
  <Slides>26</Slides>
  <Notes>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宋体</vt:lpstr>
      <vt:lpstr>Arial</vt:lpstr>
      <vt:lpstr>Calibri</vt:lpstr>
      <vt:lpstr>Century Gothic</vt:lpstr>
      <vt:lpstr>Roboto</vt:lpstr>
      <vt:lpstr>Tahoma</vt:lpstr>
      <vt:lpstr>Times New Roman</vt:lpstr>
      <vt:lpstr>Verdana</vt:lpstr>
      <vt:lpstr>Wingdings 3</vt:lpstr>
      <vt:lpstr>方正卡通简体</vt:lpstr>
      <vt:lpstr>Default Design</vt:lpstr>
      <vt:lpstr>1_Default Design</vt:lpstr>
      <vt:lpstr>2_Default Design</vt:lpstr>
      <vt:lpstr>3_Default Design</vt:lpstr>
      <vt:lpstr>Wisp</vt:lpstr>
      <vt:lpstr>MỞ ĐẦU</vt:lpstr>
      <vt:lpstr>TIẾT 11,12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dc:title>
  <dc:creator>Admin</dc:creator>
  <cp:lastModifiedBy>STD_DELL</cp:lastModifiedBy>
  <cp:revision>106</cp:revision>
  <dcterms:created xsi:type="dcterms:W3CDTF">2021-08-24T14:56:17Z</dcterms:created>
  <dcterms:modified xsi:type="dcterms:W3CDTF">2024-11-19T01:36:01Z</dcterms:modified>
</cp:coreProperties>
</file>