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28" r:id="rId2"/>
    <p:sldId id="529" r:id="rId3"/>
    <p:sldId id="530" r:id="rId4"/>
    <p:sldId id="531" r:id="rId5"/>
    <p:sldId id="503" r:id="rId6"/>
    <p:sldId id="534" r:id="rId7"/>
    <p:sldId id="532" r:id="rId8"/>
    <p:sldId id="535" r:id="rId9"/>
    <p:sldId id="537" r:id="rId10"/>
    <p:sldId id="533" r:id="rId11"/>
    <p:sldId id="540" r:id="rId12"/>
    <p:sldId id="542" r:id="rId13"/>
    <p:sldId id="565" r:id="rId14"/>
    <p:sldId id="566" r:id="rId15"/>
    <p:sldId id="572" r:id="rId16"/>
    <p:sldId id="545" r:id="rId17"/>
    <p:sldId id="546" r:id="rId18"/>
    <p:sldId id="547" r:id="rId19"/>
    <p:sldId id="521" r:id="rId20"/>
    <p:sldId id="548" r:id="rId21"/>
    <p:sldId id="549" r:id="rId22"/>
    <p:sldId id="550" r:id="rId23"/>
    <p:sldId id="567" r:id="rId24"/>
    <p:sldId id="552" r:id="rId25"/>
    <p:sldId id="553" r:id="rId26"/>
    <p:sldId id="568" r:id="rId27"/>
    <p:sldId id="555" r:id="rId28"/>
    <p:sldId id="556" r:id="rId29"/>
    <p:sldId id="563" r:id="rId30"/>
    <p:sldId id="557" r:id="rId31"/>
    <p:sldId id="558" r:id="rId32"/>
    <p:sldId id="559" r:id="rId33"/>
    <p:sldId id="561" r:id="rId34"/>
    <p:sldId id="560" r:id="rId35"/>
    <p:sldId id="569" r:id="rId36"/>
    <p:sldId id="527" r:id="rId37"/>
    <p:sldId id="519" r:id="rId38"/>
    <p:sldId id="570" r:id="rId39"/>
    <p:sldId id="571" r:id="rId40"/>
    <p:sldId id="52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rộng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khắp</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cả</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vi-VN" sz="2200" dirty="0" smtClean="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smtClean="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smtClean="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smtClean="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Có 78 phụ lưu dài trên 10km.</a:t>
          </a:r>
          <a:endParaRPr lang="en-US" sz="1800" b="0"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vi-VN" sz="1800" b="1" dirty="0" smtClean="0">
              <a:solidFill>
                <a:schemeClr val="tx1"/>
              </a:solidFill>
              <a:latin typeface="Cambria" pitchFamily="18" charset="0"/>
              <a:ea typeface="Cambria" pitchFamily="18" charset="0"/>
            </a:rPr>
            <a:t>- Chế độ nước sông:</a:t>
          </a:r>
          <a:endParaRPr lang="en-US" sz="1800" b="1"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dirty="0" smtClean="0">
            <a:solidFill>
              <a:schemeClr val="tx1"/>
            </a:solidFill>
            <a:latin typeface="Cambria" pitchFamily="18" charset="0"/>
            <a:ea typeface="Cambria" pitchFamily="18" charset="0"/>
          </a:endParaRPr>
        </a:p>
        <a:p>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do </a:t>
          </a:r>
          <a:r>
            <a:rPr lang="vi-VN" sz="18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860AE14-D6E3-404B-A301-BE401753CE91}" type="presOf" srcId="{9DA92A08-ED37-48A9-A0DD-F521D2142CD2}" destId="{C7497E28-FAE4-42DA-8D9D-5B4659273D7A}"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6719B8D9-E5C5-40EA-B2B4-5B17B8053D94}" type="presOf" srcId="{9B38993F-91D9-4E45-89FE-E7C2053BB052}" destId="{A0E9B536-5134-4AC7-990D-17E1F41843B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 mạng lưới sông ngòi: </a:t>
          </a:r>
          <a:endParaRPr lang="en-US" sz="1800" b="1"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Đặc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điểm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ea typeface="Cambria" pitchFamily="18" charset="0"/>
            </a:rPr>
            <a:t>4 </a:t>
          </a:r>
          <a:r>
            <a:rPr lang="en-US" sz="2200" b="1" kern="1200" dirty="0" err="1" smtClean="0">
              <a:latin typeface="Cambria" pitchFamily="18" charset="0"/>
              <a:ea typeface="Cambria" pitchFamily="18" charset="0"/>
            </a:rPr>
            <a:t>đặc</a:t>
          </a:r>
          <a:r>
            <a:rPr lang="en-US" sz="2200" b="1" kern="1200" dirty="0" smtClean="0">
              <a:latin typeface="Cambria" pitchFamily="18" charset="0"/>
              <a:ea typeface="Cambria" pitchFamily="18" charset="0"/>
            </a:rPr>
            <a:t> </a:t>
          </a:r>
          <a:r>
            <a:rPr lang="en-US" sz="2200" b="1" kern="1200" dirty="0" err="1" smtClean="0">
              <a:latin typeface="Cambria" pitchFamily="18" charset="0"/>
              <a:ea typeface="Cambria" pitchFamily="18" charset="0"/>
            </a:rPr>
            <a:t>điểm</a:t>
          </a:r>
          <a:endParaRPr lang="en-US" sz="2200" b="1" kern="1200" dirty="0" smtClean="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smtClean="0">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Mạng lưới sông ngòi dày đặc</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phân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bố</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rộng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khắp</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cả</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nước</a:t>
          </a:r>
          <a:r>
            <a:rPr lang="vi-VN" sz="2200" kern="1200" dirty="0" smtClean="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Cambria" pitchFamily="18" charset="0"/>
              <a:ea typeface="Cambria" pitchFamily="18" charset="0"/>
            </a:rPr>
            <a:t>Sông</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ngòi</a:t>
          </a:r>
          <a:r>
            <a:rPr lang="en-US" sz="2000" b="1" kern="1200" dirty="0" smtClean="0">
              <a:latin typeface="Cambria" pitchFamily="18" charset="0"/>
              <a:ea typeface="Cambria" pitchFamily="18" charset="0"/>
            </a:rPr>
            <a:t/>
          </a:r>
          <a:br>
            <a:rPr lang="en-US" sz="2000" b="1" kern="1200" dirty="0" smtClean="0">
              <a:latin typeface="Cambria" pitchFamily="18" charset="0"/>
              <a:ea typeface="Cambria" pitchFamily="18" charset="0"/>
            </a:rPr>
          </a:b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dày</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2360 con </a:t>
          </a:r>
          <a:r>
            <a:rPr lang="en-US" sz="2000" kern="1200" dirty="0" err="1" smtClean="0">
              <a:latin typeface="Cambria" pitchFamily="18" charset="0"/>
              <a:ea typeface="Cambria" pitchFamily="18" charset="0"/>
            </a:rPr>
            <a:t>sông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dài</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trên</a:t>
          </a:r>
          <a:r>
            <a:rPr lang="en-US" sz="2000" kern="1200" dirty="0" smtClean="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Chủ</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yếu</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là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sông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nhỏ</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ngắn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và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dốc</a:t>
          </a:r>
          <a:r>
            <a:rPr lang="en-US" sz="2000" kern="1200" dirty="0" smtClean="0">
              <a:effectLst/>
              <a:latin typeface="Cambria" pitchFamily="18" charset="0"/>
              <a:ea typeface="Cambria" pitchFamily="18" charset="0"/>
            </a:rPr>
            <a:t>.</a:t>
          </a:r>
          <a:endParaRPr lang="en-US" sz="2000" kern="1200" dirty="0" smtClean="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Phân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bố</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rộng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khắp</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trên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cả</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nước</a:t>
          </a:r>
          <a:r>
            <a:rPr lang="en-US" sz="2000" kern="1200" dirty="0" smtClean="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Là hệ thống sông lớn thứ 2 cả nước.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Mùa lũ: từ tháng 6 - tháng 10, chiếm khoảng 75%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smtClean="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Có 78 phụ lưu dài trên 10km.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Chế độ nước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do </a:t>
          </a:r>
          <a:r>
            <a:rPr lang="vi-VN" sz="1800" kern="12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 ngòi: </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Có 286 phụ lưu, mạng lưới sông có hình lông chim.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kênh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rạch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chịt</a:t>
          </a:r>
          <a:r>
            <a:rPr lang="en-US" sz="1800" b="0" kern="1200" dirty="0" smtClean="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Đặc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điểm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16.jpe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6.jpe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image" Target="../media/image16.jpeg"/><Relationship Id="rId9"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17.png"/><Relationship Id="rId10" Type="http://schemas.openxmlformats.org/officeDocument/2006/relationships/image" Target="../media/image49.png"/><Relationship Id="rId4" Type="http://schemas.openxmlformats.org/officeDocument/2006/relationships/image" Target="../media/image16.jpeg"/><Relationship Id="rId9" Type="http://schemas.openxmlformats.org/officeDocument/2006/relationships/image" Target="../media/image19.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17.png"/><Relationship Id="rId10" Type="http://schemas.openxmlformats.org/officeDocument/2006/relationships/image" Target="../media/image51.png"/><Relationship Id="rId4" Type="http://schemas.openxmlformats.org/officeDocument/2006/relationships/image" Target="../media/image16.jpeg"/><Relationship Id="rId9"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vì</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có</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lưới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dày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đặc</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nhưng </a:t>
            </a:r>
            <a:r>
              <a:rPr lang="vi-VN" sz="2400" i="1" dirty="0">
                <a:solidFill>
                  <a:srgbClr val="FF0000"/>
                </a:solidFill>
                <a:latin typeface="Cambria" panose="02040503050406030204" pitchFamily="18" charset="0"/>
                <a:ea typeface="Cambria" panose="02040503050406030204" pitchFamily="18" charset="0"/>
              </a:rPr>
              <a:t>chủ yếu là sông nhỏ, ngắn và </a:t>
            </a:r>
            <a:r>
              <a:rPr lang="vi-VN" sz="2400" i="1" dirty="0" smtClean="0">
                <a:solidFill>
                  <a:srgbClr val="FF0000"/>
                </a:solidFill>
                <a:latin typeface="Cambria" panose="02040503050406030204" pitchFamily="18" charset="0"/>
                <a:ea typeface="Cambria" panose="02040503050406030204" pitchFamily="18" charset="0"/>
              </a:rPr>
              <a:t>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D</a:t>
            </a:r>
            <a:r>
              <a:rPr lang="vi-VN" sz="2400" dirty="0" smtClean="0">
                <a:latin typeface="Cambria" pitchFamily="18" charset="0"/>
                <a:ea typeface="Cambria" pitchFamily="18" charset="0"/>
                <a:cs typeface="Times New Roman"/>
              </a:rPr>
              <a:t>o </a:t>
            </a:r>
            <a:r>
              <a:rPr lang="vi-VN" sz="2400" dirty="0">
                <a:latin typeface="Cambria" pitchFamily="18" charset="0"/>
                <a:ea typeface="Cambria" pitchFamily="18" charset="0"/>
                <a:cs typeface="Times New Roman"/>
              </a:rPr>
              <a:t>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con </a:t>
            </a:r>
            <a:r>
              <a:rPr lang="en-US" sz="2100" i="1" dirty="0" err="1" smtClean="0">
                <a:solidFill>
                  <a:srgbClr val="FF0000"/>
                </a:solidFill>
                <a:latin typeface="Cambria" panose="02040503050406030204" pitchFamily="18" charset="0"/>
                <a:ea typeface="Cambria" panose="02040503050406030204" pitchFamily="18" charset="0"/>
              </a:rPr>
              <a:t>sông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theo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hướng</a:t>
            </a:r>
            <a:r>
              <a:rPr lang="en-US" sz="2100" i="1" dirty="0" smtClean="0">
                <a:solidFill>
                  <a:srgbClr val="FF0000"/>
                </a:solidFill>
                <a:latin typeface="Cambria" panose="02040503050406030204" pitchFamily="18" charset="0"/>
                <a:ea typeface="Cambria" panose="02040503050406030204" pitchFamily="18" charset="0"/>
              </a:rPr>
              <a:t> TB – ĐN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vòng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TB – ĐN: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Hồng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Hậu</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vòng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Cầu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Thương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Gâm</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Nguyên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nhân</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h</a:t>
            </a:r>
            <a:r>
              <a:rPr lang="vi-VN" sz="2200" dirty="0" smtClean="0">
                <a:latin typeface="Cambria" panose="02040503050406030204" pitchFamily="18" charset="0"/>
                <a:ea typeface="Cambria" panose="02040503050406030204" pitchFamily="18" charset="0"/>
              </a:rPr>
              <a:t>ướng </a:t>
            </a:r>
            <a:r>
              <a:rPr lang="vi-VN" sz="2200" dirty="0">
                <a:latin typeface="Cambria" panose="02040503050406030204" pitchFamily="18" charset="0"/>
                <a:ea typeface="Cambria" panose="02040503050406030204" pitchFamily="18" charset="0"/>
              </a:rPr>
              <a:t>nghiêng TB- ĐN và vòng </a:t>
            </a:r>
            <a:r>
              <a:rPr lang="vi-VN" sz="2200" dirty="0"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của</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địa </a:t>
            </a:r>
            <a:r>
              <a:rPr lang="vi-VN" sz="2200" dirty="0">
                <a:latin typeface="Cambria" panose="02040503050406030204" pitchFamily="18" charset="0"/>
                <a:ea typeface="Cambria" panose="02040503050406030204" pitchFamily="18" charset="0"/>
              </a:rPr>
              <a:t>hình ảnh hưởng đến hướng chảy sông </a:t>
            </a:r>
            <a:r>
              <a:rPr lang="vi-VN" sz="2200" dirty="0" smtClean="0">
                <a:latin typeface="Cambria" panose="02040503050406030204" pitchFamily="18" charset="0"/>
                <a:ea typeface="Cambria" panose="02040503050406030204" pitchFamily="18" charset="0"/>
              </a:rPr>
              <a:t>ngòi</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smtClean="0">
                <a:latin typeface="Times New Roman"/>
                <a:ea typeface="Times New Roman"/>
              </a:rPr>
              <a:t>- Tổng </a:t>
            </a:r>
            <a:r>
              <a:rPr lang="nl-NL" sz="2100" dirty="0">
                <a:latin typeface="Times New Roman"/>
                <a:ea typeface="Times New Roman"/>
              </a:rPr>
              <a:t>lượng phù sa </a:t>
            </a:r>
            <a:r>
              <a:rPr lang="vi-VN" sz="2100" dirty="0">
                <a:latin typeface="Times New Roman"/>
                <a:ea typeface="Times New Roman"/>
              </a:rPr>
              <a:t>khá</a:t>
            </a:r>
            <a:r>
              <a:rPr lang="nl-NL" sz="2100" dirty="0">
                <a:latin typeface="Times New Roman"/>
                <a:ea typeface="Times New Roman"/>
              </a:rPr>
              <a:t> lớn khoảng 200 triệu tấn/năm. </a:t>
            </a:r>
            <a:endParaRPr lang="nl-NL" sz="2100" dirty="0" smtClean="0">
              <a:latin typeface="Times New Roman"/>
              <a:ea typeface="Times New Roman"/>
            </a:endParaRPr>
          </a:p>
          <a:p>
            <a:pPr algn="just"/>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smtClean="0">
                <a:solidFill>
                  <a:srgbClr val="CC0000"/>
                </a:solidFill>
                <a:latin typeface="Times New Roman" pitchFamily="18" charset="0"/>
                <a:cs typeface="Times New Roman" pitchFamily="18" charset="0"/>
              </a:rPr>
              <a:t>a</a:t>
            </a:r>
            <a:r>
              <a:rPr lang="vi-VN"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Đặc</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điểm</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6553198" cy="2785378"/>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0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000" dirty="0">
                <a:latin typeface="Cambria" pitchFamily="18" charset="0"/>
                <a:ea typeface="Cambria" pitchFamily="18" charset="0"/>
              </a:rPr>
              <a:t>- Chế độ dòng chảy  phân 2 mùa rất rõ rệt: mùa lũ và mùa cạn.</a:t>
            </a:r>
          </a:p>
          <a:p>
            <a:pPr algn="just">
              <a:spcBef>
                <a:spcPts val="600"/>
              </a:spcBef>
              <a:spcAft>
                <a:spcPts val="0"/>
              </a:spcAft>
            </a:pPr>
            <a:r>
              <a:rPr lang="vi-VN" sz="20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22" name="Rectangle 21"/>
          <p:cNvSpPr/>
          <p:nvPr/>
        </p:nvSpPr>
        <p:spPr>
          <a:xfrm>
            <a:off x="304800" y="2057400"/>
            <a:ext cx="8494135" cy="4247317"/>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tr8, </a:t>
            </a:r>
            <a:r>
              <a:rPr lang="en-US" i="1" dirty="0" err="1" smtClean="0">
                <a:solidFill>
                  <a:srgbClr val="FF0000"/>
                </a:solidFill>
                <a:latin typeface="Cambria" panose="02040503050406030204" pitchFamily="18" charset="0"/>
                <a:ea typeface="Cambria" panose="02040503050406030204" pitchFamily="18" charset="0"/>
              </a:rPr>
              <a:t>bảng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liệu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vị</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một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con </a:t>
            </a:r>
            <a:r>
              <a:rPr lang="en-US" i="1" dirty="0" err="1" smtClean="0">
                <a:solidFill>
                  <a:srgbClr val="FF0000"/>
                </a:solidFill>
                <a:latin typeface="Cambria" panose="02040503050406030204" pitchFamily="18" charset="0"/>
                <a:ea typeface="Cambria" panose="02040503050406030204" pitchFamily="18" charset="0"/>
              </a:rPr>
              <a:t>sông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mạng lưới sông </a:t>
            </a:r>
            <a:r>
              <a:rPr lang="vi-VN" i="1" dirty="0" smtClean="0">
                <a:solidFill>
                  <a:srgbClr val="FF0000"/>
                </a:solidFill>
                <a:latin typeface="Cambria" panose="02040503050406030204" pitchFamily="18" charset="0"/>
                <a:ea typeface="Cambria" panose="02040503050406030204" pitchFamily="18" charset="0"/>
              </a:rPr>
              <a:t>Hồng </a:t>
            </a:r>
            <a:r>
              <a:rPr lang="vi-VN" i="1" dirty="0">
                <a:solidFill>
                  <a:srgbClr val="FF0000"/>
                </a:solidFill>
                <a:latin typeface="Cambria" panose="02040503050406030204" pitchFamily="18" charset="0"/>
                <a:ea typeface="Cambria" panose="02040503050406030204" pitchFamily="18" charset="0"/>
              </a:rPr>
              <a:t>trên </a:t>
            </a:r>
            <a:r>
              <a:rPr lang="en-US" i="1" dirty="0" err="1" smtClean="0">
                <a:solidFill>
                  <a:srgbClr val="FF0000"/>
                </a:solidFill>
                <a:latin typeface="Cambria" panose="02040503050406030204" pitchFamily="18" charset="0"/>
                <a:ea typeface="Cambria" panose="02040503050406030204" pitchFamily="18" charset="0"/>
              </a:rPr>
              <a:t>bản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đồ</a:t>
            </a:r>
            <a:r>
              <a:rPr lang="en-US" i="1" dirty="0" smtClean="0">
                <a:solidFill>
                  <a:srgbClr val="FF0000"/>
                </a:solidFill>
                <a:latin typeface="Cambria" panose="02040503050406030204" pitchFamily="18" charset="0"/>
                <a:ea typeface="Cambria" panose="02040503050406030204" pitchFamily="18" charset="0"/>
              </a:rPr>
              <a:t>. </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Hồng.</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a:t>
            </a:r>
            <a:r>
              <a:rPr lang="vi-VN" i="1" dirty="0" smtClean="0">
                <a:solidFill>
                  <a:srgbClr val="FF0000"/>
                </a:solidFill>
                <a:latin typeface="Cambria" panose="02040503050406030204" pitchFamily="18" charset="0"/>
                <a:ea typeface="Cambria" panose="02040503050406030204" pitchFamily="18" charset="0"/>
              </a:rPr>
              <a:t>đặc </a:t>
            </a:r>
            <a:r>
              <a:rPr lang="vi-VN" i="1" dirty="0">
                <a:solidFill>
                  <a:srgbClr val="FF0000"/>
                </a:solidFill>
                <a:latin typeface="Cambria" panose="02040503050406030204" pitchFamily="18" charset="0"/>
                <a:ea typeface="Cambria" panose="02040503050406030204" pitchFamily="18" charset="0"/>
              </a:rPr>
              <a:t>điểm mạng lưới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đặc điểm mạng lưới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số</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hệ</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thống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Làng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Sông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LAM</a:t>
            </a:r>
            <a:endParaRPr lang="en-US" sz="2400" b="1" dirty="0">
              <a:solidFill>
                <a:srgbClr val="0D30DD"/>
              </a:solidFill>
              <a:latin typeface="Cambria" pitchFamily="18" charset="0"/>
              <a:ea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38613"/>
            <a:ext cx="6553198" cy="3323987"/>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Hệ thống sông Hồng</a:t>
            </a:r>
          </a:p>
          <a:p>
            <a:pPr algn="just">
              <a:spcBef>
                <a:spcPts val="600"/>
              </a:spcBef>
              <a:spcAft>
                <a:spcPts val="0"/>
              </a:spcAft>
            </a:pPr>
            <a:r>
              <a:rPr lang="vi-VN" b="1" i="1" dirty="0">
                <a:latin typeface="Cambria" pitchFamily="18" charset="0"/>
                <a:ea typeface="Cambria" pitchFamily="18" charset="0"/>
              </a:rPr>
              <a:t>- Đặc điểm mạng lưới sông:</a:t>
            </a:r>
          </a:p>
          <a:p>
            <a:pPr algn="just">
              <a:spcBef>
                <a:spcPts val="600"/>
              </a:spcBef>
              <a:spcAft>
                <a:spcPts val="0"/>
              </a:spcAft>
            </a:pPr>
            <a:r>
              <a:rPr lang="vi-VN" dirty="0">
                <a:latin typeface="Cambria" pitchFamily="18" charset="0"/>
                <a:ea typeface="Cambria" pitchFamily="18" charset="0"/>
              </a:rPr>
              <a:t>+ Là hệ thống sông lớn thứ 2 cả nước.</a:t>
            </a:r>
          </a:p>
          <a:p>
            <a:pPr algn="just">
              <a:spcBef>
                <a:spcPts val="600"/>
              </a:spcBef>
              <a:spcAft>
                <a:spcPts val="0"/>
              </a:spcAft>
            </a:pPr>
            <a:r>
              <a:rPr lang="vi-VN" dirty="0">
                <a:latin typeface="Cambria" pitchFamily="18" charset="0"/>
                <a:ea typeface="Cambria" pitchFamily="18" charset="0"/>
              </a:rPr>
              <a:t>+ Tất cả các phụ lưu lớn hợp với dòng chính sông Hồng tạo thành một mạng lưới sông hình nan quạt.</a:t>
            </a:r>
          </a:p>
          <a:p>
            <a:pPr algn="just">
              <a:spcBef>
                <a:spcPts val="600"/>
              </a:spcBef>
              <a:spcAft>
                <a:spcPts val="0"/>
              </a:spcAft>
            </a:pPr>
            <a:r>
              <a:rPr lang="vi-VN" b="1" i="1" dirty="0">
                <a:latin typeface="Cambria" pitchFamily="18" charset="0"/>
                <a:ea typeface="Cambria" pitchFamily="18" charset="0"/>
              </a:rPr>
              <a:t>- Chế độ nước sông: </a:t>
            </a:r>
          </a:p>
          <a:p>
            <a:pPr algn="just">
              <a:spcBef>
                <a:spcPts val="600"/>
              </a:spcBef>
              <a:spcAft>
                <a:spcPts val="0"/>
              </a:spcAft>
            </a:pPr>
            <a:r>
              <a:rPr lang="vi-VN" dirty="0">
                <a:latin typeface="Cambria" pitchFamily="18" charset="0"/>
                <a:ea typeface="Cambria" pitchFamily="18" charset="0"/>
              </a:rPr>
              <a:t>+ Mùa lũ: từ tháng 6 - tháng 10, chiếm khoảng 75% tổng lượng nước cả năm.</a:t>
            </a:r>
          </a:p>
          <a:p>
            <a:pPr algn="just">
              <a:spcBef>
                <a:spcPts val="600"/>
              </a:spcBef>
              <a:spcAft>
                <a:spcPts val="0"/>
              </a:spcAft>
            </a:pPr>
            <a:r>
              <a:rPr lang="vi-VN" dirty="0">
                <a:latin typeface="Cambria" pitchFamily="18" charset="0"/>
                <a:ea typeface="Cambria" pitchFamily="18" charset="0"/>
              </a:rPr>
              <a:t>+ Mùa cạn: từ tháng 11 đến tháng 5 năm sau, chiếm khoảng 25%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27915"/>
            <a:ext cx="6553198" cy="3536866"/>
          </a:xfrm>
          <a:prstGeom prst="rect">
            <a:avLst/>
          </a:prstGeom>
        </p:spPr>
        <p:txBody>
          <a:bodyPr wrap="square">
            <a:spAutoFit/>
          </a:bodyPr>
          <a:lstStyle/>
          <a:p>
            <a:pPr algn="just">
              <a:lnSpc>
                <a:spcPct val="115000"/>
              </a:lnSpc>
              <a:spcBef>
                <a:spcPts val="600"/>
              </a:spcBef>
              <a:spcAft>
                <a:spcPts val="0"/>
              </a:spcAft>
            </a:pPr>
            <a:r>
              <a:rPr lang="vi-VN" sz="1700" b="1" dirty="0">
                <a:latin typeface="Cambria" pitchFamily="18" charset="0"/>
                <a:ea typeface="Cambria" pitchFamily="18" charset="0"/>
                <a:cs typeface="Times New Roman"/>
              </a:rPr>
              <a:t>*</a:t>
            </a:r>
            <a:r>
              <a:rPr lang="nl-NL" sz="1700" b="1" dirty="0">
                <a:latin typeface="Cambria" pitchFamily="18" charset="0"/>
                <a:ea typeface="Cambria" pitchFamily="18" charset="0"/>
                <a:cs typeface="Times New Roman"/>
              </a:rPr>
              <a:t> 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mạng lưới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Có 78 phụ lưu dài trên 10km.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Hệ thống sông thường ngắn, dốc, phân thành nhiều lưu vực nhỏ độc lập có dạng nan quạt.</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b="1" i="1" dirty="0">
                <a:latin typeface="Cambria" pitchFamily="18" charset="0"/>
                <a:ea typeface="Cambria" pitchFamily="18" charset="0"/>
                <a:cs typeface="Times New Roman"/>
              </a:rPr>
              <a:t>- 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lũ: từ tháng 10 - tháng 12, chiếm khoảng 65% tổng lượng nước cả năm.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cạn: từ tháng 1 đến tháng 9, chiếm khoảng 35% tổng lượng nước 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09800"/>
            <a:ext cx="6553198" cy="3393814"/>
          </a:xfrm>
          <a:prstGeom prst="rect">
            <a:avLst/>
          </a:prstGeom>
        </p:spPr>
        <p:txBody>
          <a:bodyPr wrap="square">
            <a:spAutoFit/>
          </a:bodyPr>
          <a:lstStyle/>
          <a:p>
            <a:pPr algn="just">
              <a:lnSpc>
                <a:spcPct val="115000"/>
              </a:lnSpc>
              <a:spcBef>
                <a:spcPts val="600"/>
              </a:spcBef>
              <a:spcAft>
                <a:spcPts val="0"/>
              </a:spcAft>
            </a:pPr>
            <a:r>
              <a:rPr lang="vi-VN" b="1" dirty="0">
                <a:latin typeface="Cambria" pitchFamily="18" charset="0"/>
                <a:ea typeface="Cambria" pitchFamily="18" charset="0"/>
                <a:cs typeface="Times New Roman"/>
              </a:rPr>
              <a:t>*</a:t>
            </a:r>
            <a:r>
              <a:rPr lang="nl-NL" b="1" dirty="0">
                <a:latin typeface="Cambria" pitchFamily="18" charset="0"/>
                <a:ea typeface="Cambria" pitchFamily="18" charset="0"/>
                <a:cs typeface="Times New Roman"/>
              </a:rPr>
              <a:t> Hệ thống sông </a:t>
            </a:r>
            <a:r>
              <a:rPr lang="en-US" b="1" dirty="0" err="1" smtClean="0">
                <a:latin typeface="Cambria" pitchFamily="18" charset="0"/>
                <a:ea typeface="Cambria" pitchFamily="18" charset="0"/>
                <a:cs typeface="Times New Roman"/>
              </a:rPr>
              <a:t>Mê</a:t>
            </a:r>
            <a:r>
              <a:rPr lang="en-US" b="1" dirty="0" smtClean="0">
                <a:latin typeface="Cambria" pitchFamily="18" charset="0"/>
                <a:ea typeface="Cambria" pitchFamily="18" charset="0"/>
                <a:cs typeface="Times New Roman"/>
              </a:rPr>
              <a:t> </a:t>
            </a:r>
            <a:r>
              <a:rPr lang="en-US" b="1" dirty="0" err="1" smtClean="0">
                <a:latin typeface="Cambria" pitchFamily="18" charset="0"/>
                <a:ea typeface="Cambria" pitchFamily="18" charset="0"/>
                <a:cs typeface="Times New Roman"/>
              </a:rPr>
              <a:t>Công</a:t>
            </a:r>
            <a:r>
              <a:rPr lang="en-US" b="1" dirty="0" smtClean="0">
                <a:latin typeface="Cambria" pitchFamily="18" charset="0"/>
                <a:ea typeface="Cambria" pitchFamily="18" charset="0"/>
                <a:cs typeface="Times New Roman"/>
              </a:rPr>
              <a:t>:</a:t>
            </a:r>
            <a:endParaRPr lang="en-US" dirty="0">
              <a:latin typeface="Cambria" pitchFamily="18" charset="0"/>
              <a:ea typeface="Cambria" pitchFamily="18" charset="0"/>
              <a:cs typeface="Times New Roman"/>
            </a:endParaRPr>
          </a:p>
          <a:p>
            <a:pPr algn="just">
              <a:lnSpc>
                <a:spcPct val="115000"/>
              </a:lnSpc>
              <a:spcBef>
                <a:spcPts val="600"/>
              </a:spcBef>
              <a:spcAft>
                <a:spcPts val="0"/>
              </a:spcAft>
            </a:pPr>
            <a:r>
              <a:rPr lang="nl-NL" b="1" i="1" dirty="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Đặc điểm mạng lưới sông:</a:t>
            </a:r>
            <a:endParaRPr lang="en-US" b="1" i="1" dirty="0">
              <a:latin typeface="Cambria" pitchFamily="18" charset="0"/>
              <a:ea typeface="Cambria" pitchFamily="18" charset="0"/>
              <a:cs typeface="Times New Roman"/>
            </a:endParaRPr>
          </a:p>
          <a:p>
            <a:pPr algn="just">
              <a:lnSpc>
                <a:spcPct val="115000"/>
              </a:lnSpc>
              <a:spcBef>
                <a:spcPts val="600"/>
              </a:spcBef>
              <a:spcAft>
                <a:spcPts val="0"/>
              </a:spcAft>
            </a:pPr>
            <a:r>
              <a:rPr lang="vi-VN"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spcAft>
                <a:spcPts val="0"/>
              </a:spcAft>
            </a:pPr>
            <a:r>
              <a:rPr lang="vi-VN" dirty="0">
                <a:latin typeface="Cambria" pitchFamily="18" charset="0"/>
                <a:ea typeface="Cambria" pitchFamily="18" charset="0"/>
                <a:cs typeface="Times New Roman"/>
              </a:rPr>
              <a:t>+ Hệ thống kênh rạch chằng chịt.</a:t>
            </a:r>
          </a:p>
          <a:p>
            <a:pPr algn="just">
              <a:lnSpc>
                <a:spcPct val="115000"/>
              </a:lnSpc>
              <a:spcBef>
                <a:spcPts val="600"/>
              </a:spcBef>
              <a:spcAft>
                <a:spcPts val="0"/>
              </a:spcAft>
            </a:pPr>
            <a:r>
              <a:rPr lang="vi-VN" b="1" i="1" dirty="0">
                <a:latin typeface="Cambria" pitchFamily="18" charset="0"/>
                <a:ea typeface="Cambria" pitchFamily="18" charset="0"/>
                <a:cs typeface="Times New Roman"/>
              </a:rPr>
              <a:t>- Chế độ nước sông:</a:t>
            </a:r>
          </a:p>
          <a:p>
            <a:pPr algn="just">
              <a:lnSpc>
                <a:spcPct val="115000"/>
              </a:lnSpc>
              <a:spcBef>
                <a:spcPts val="600"/>
              </a:spcBef>
              <a:spcAft>
                <a:spcPts val="0"/>
              </a:spcAft>
            </a:pPr>
            <a:r>
              <a:rPr lang="vi-VN"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nước ngầm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Nông nghiệp: cung cấp nước cho sản xuất nông nghiệp (trồng trọt, chăn nuôi, nuôi trồng thuỷ sản,...).</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Công nghiệp: được sử dụng trong nhiều ngành công nghiệp như: chế biến lương thực - thực phẩm, sản xuất giấy,...</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smtClean="0">
                <a:solidFill>
                  <a:srgbClr val="FF0000"/>
                </a:solidFill>
                <a:latin typeface="Cambria" pitchFamily="18" charset="0"/>
                <a:ea typeface="Cambria" pitchFamily="18" charset="0"/>
              </a:rPr>
              <a:t>Quan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sát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các</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hình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ảnh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sau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và</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hiểu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của</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bản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thân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hãy</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cho</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Hai </a:t>
            </a:r>
            <a:r>
              <a:rPr lang="vi-VN" sz="2200" i="1" dirty="0">
                <a:solidFill>
                  <a:srgbClr val="FF0000"/>
                </a:solidFill>
                <a:latin typeface="Cambria" pitchFamily="18" charset="0"/>
                <a:ea typeface="Cambria" pitchFamily="18" charset="0"/>
              </a:rPr>
              <a:t>dòng sông trước sông sau. Hỏi hai dòng sông ấy ở đâu? Sông nào?</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Sông </a:t>
            </a:r>
            <a:r>
              <a:rPr lang="vi-VN" sz="2200" i="1" dirty="0">
                <a:solidFill>
                  <a:srgbClr val="FF0000"/>
                </a:solidFill>
                <a:latin typeface="Cambria" pitchFamily="18" charset="0"/>
                <a:ea typeface="Cambria" pitchFamily="18" charset="0"/>
              </a:rPr>
              <a:t>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TIỀN, SÔNG HẬU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BẠCH ĐẰNG</a:t>
            </a:r>
            <a:endParaRPr lang="en-US" sz="2400" b="1" dirty="0">
              <a:solidFill>
                <a:srgbClr val="0D30DD"/>
              </a:solidFill>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THỦY VĂN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6</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HỒ, ĐẦM</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a:t>
            </a:r>
            <a:r>
              <a:rPr lang="vi-VN" sz="2400" i="1" dirty="0" smtClean="0">
                <a:solidFill>
                  <a:srgbClr val="FF0000"/>
                </a:solidFill>
                <a:latin typeface="Cambria" panose="02040503050406030204" pitchFamily="18" charset="0"/>
                <a:ea typeface="Cambria" panose="02040503050406030204" pitchFamily="18" charset="0"/>
              </a:rPr>
              <a:t>điểm? </a:t>
            </a:r>
            <a:r>
              <a:rPr lang="vi-VN" sz="2400" i="1" dirty="0">
                <a:solidFill>
                  <a:srgbClr val="FF0000"/>
                </a:solidFill>
                <a:latin typeface="Cambria" panose="02040503050406030204" pitchFamily="18" charset="0"/>
                <a:ea typeface="Cambria" panose="02040503050406030204" pitchFamily="18" charset="0"/>
              </a:rPr>
              <a:t>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tr10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a:t>
            </a:r>
            <a:r>
              <a:rPr lang="vi-VN" sz="2100" i="1" dirty="0">
                <a:solidFill>
                  <a:srgbClr val="FF0000"/>
                </a:solidFill>
                <a:latin typeface="Cambria" panose="02040503050406030204" pitchFamily="18" charset="0"/>
                <a:ea typeface="Cambria" panose="02040503050406030204" pitchFamily="18" charset="0"/>
              </a:rPr>
              <a:t>minh mạng lưới sông ngòi nước ta dày </a:t>
            </a:r>
            <a:r>
              <a:rPr lang="vi-VN" sz="2100" i="1" dirty="0"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trên bản đồ </a:t>
            </a:r>
            <a:r>
              <a:rPr lang="en-US" sz="2400" i="1" dirty="0" smtClean="0">
                <a:solidFill>
                  <a:srgbClr val="FF0000"/>
                </a:solidFill>
                <a:latin typeface="Cambria" panose="02040503050406030204" pitchFamily="18" charset="0"/>
                <a:ea typeface="Cambria" panose="02040503050406030204" pitchFamily="18" charset="0"/>
              </a:rPr>
              <a:t>9 </a:t>
            </a:r>
            <a:r>
              <a:rPr lang="vi-VN" sz="2400" i="1" dirty="0" smtClean="0">
                <a:solidFill>
                  <a:srgbClr val="FF0000"/>
                </a:solidFill>
                <a:latin typeface="Cambria" panose="02040503050406030204" pitchFamily="18" charset="0"/>
                <a:ea typeface="Cambria" panose="02040503050406030204" pitchFamily="18" charset="0"/>
              </a:rPr>
              <a:t>lưu </a:t>
            </a:r>
            <a:r>
              <a:rPr lang="vi-VN" sz="2400" i="1" dirty="0">
                <a:solidFill>
                  <a:srgbClr val="FF0000"/>
                </a:solidFill>
                <a:latin typeface="Cambria" panose="02040503050406030204" pitchFamily="18" charset="0"/>
                <a:ea typeface="Cambria" panose="02040503050406030204" pitchFamily="18" charset="0"/>
              </a:rPr>
              <a:t>vực của các hệ thống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sông </a:t>
            </a:r>
            <a:r>
              <a:rPr lang="vi-VN" sz="24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5623</TotalTime>
  <Words>3152</Words>
  <Application>Microsoft Office PowerPoint</Application>
  <PresentationFormat>On-screen Show (4:3)</PresentationFormat>
  <Paragraphs>348</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418</cp:revision>
  <dcterms:created xsi:type="dcterms:W3CDTF">2016-02-15T14:28:12Z</dcterms:created>
  <dcterms:modified xsi:type="dcterms:W3CDTF">2024-11-24T04:31:30Z</dcterms:modified>
</cp:coreProperties>
</file>