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73" r:id="rId3"/>
    <p:sldId id="274" r:id="rId4"/>
    <p:sldId id="275" r:id="rId5"/>
    <p:sldId id="276" r:id="rId6"/>
    <p:sldId id="277" r:id="rId7"/>
    <p:sldId id="278" r:id="rId8"/>
    <p:sldId id="266" r:id="rId9"/>
    <p:sldId id="257" r:id="rId10"/>
    <p:sldId id="260" r:id="rId11"/>
    <p:sldId id="259" r:id="rId12"/>
    <p:sldId id="261" r:id="rId13"/>
    <p:sldId id="280" r:id="rId14"/>
    <p:sldId id="279" r:id="rId15"/>
    <p:sldId id="283" r:id="rId16"/>
    <p:sldId id="284" r:id="rId17"/>
    <p:sldId id="265" r:id="rId18"/>
    <p:sldId id="270" r:id="rId19"/>
    <p:sldId id="264" r:id="rId20"/>
    <p:sldId id="286" r:id="rId21"/>
  </p:sldIdLst>
  <p:sldSz cx="18288000" cy="10287000"/>
  <p:notesSz cx="6858000" cy="9144000"/>
  <p:embeddedFontLst>
    <p:embeddedFont>
      <p:font typeface="Tahoma" panose="020B0604030504040204" pitchFamily="3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宋体" panose="02010600030101010101" pitchFamily="2" charset="-12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22" autoAdjust="0"/>
  </p:normalViewPr>
  <p:slideViewPr>
    <p:cSldViewPr>
      <p:cViewPr varScale="1">
        <p:scale>
          <a:sx n="56" d="100"/>
          <a:sy n="56" d="100"/>
        </p:scale>
        <p:origin x="677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44829-A04B-44AF-A7CF-789B02E1ED34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12892-12D7-4E7B-BE08-05AC8275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1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726E524-60E9-4914-B691-9E5B1477BEB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97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11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83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82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11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70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23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thêm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45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5" name="Google Shape;4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9723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Gv tổ</a:t>
            </a:r>
            <a:r>
              <a:rPr lang="vi-VN" baseline="0" dirty="0"/>
              <a:t> chức cuộc thi “kho tàng tục ngữ”, mỗi hs lân lượt kể 1 câu tục ngữ </a:t>
            </a:r>
            <a:r>
              <a:rPr lang="vi-VN" baseline="0" dirty="0">
                <a:sym typeface="Wingdings" panose="05000000000000000000" pitchFamily="2" charset="2"/>
              </a:rPr>
              <a:t> chỉ định bạn tiếp theo để tham gia trò chơi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11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30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415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7652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582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955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3853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94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42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97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01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08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36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62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98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20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98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45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02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1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6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8.png"/><Relationship Id="rId2" Type="http://schemas.microsoft.com/office/2007/relationships/media" Target="../media/media2.mp3"/><Relationship Id="rId16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6800" y="4914900"/>
            <a:ext cx="914400" cy="914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91134" cy="1028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1103" y="3913390"/>
            <a:ext cx="11988538" cy="383181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371600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RUNG</a:t>
            </a:r>
          </a:p>
          <a:p>
            <a:pPr algn="ctr" defTabSz="1371600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25727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557848" y="-2350751"/>
            <a:ext cx="20556574" cy="9968667"/>
          </a:xfrm>
          <a:custGeom>
            <a:avLst/>
            <a:gdLst/>
            <a:ahLst/>
            <a:cxnLst/>
            <a:rect l="l" t="t" r="r" b="b"/>
            <a:pathLst>
              <a:path w="20774401" h="9574511">
                <a:moveTo>
                  <a:pt x="0" y="0"/>
                </a:moveTo>
                <a:lnTo>
                  <a:pt x="20774401" y="0"/>
                </a:lnTo>
                <a:lnTo>
                  <a:pt x="20774401" y="9574511"/>
                </a:lnTo>
                <a:lnTo>
                  <a:pt x="0" y="957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t="-121828"/>
            </a:stretch>
          </a:blipFill>
        </p:spPr>
      </p:sp>
      <p:sp>
        <p:nvSpPr>
          <p:cNvPr id="4" name="Freeform 4"/>
          <p:cNvSpPr/>
          <p:nvPr/>
        </p:nvSpPr>
        <p:spPr>
          <a:xfrm rot="-10179309">
            <a:off x="5517537" y="-1436879"/>
            <a:ext cx="6602661" cy="3383864"/>
          </a:xfrm>
          <a:custGeom>
            <a:avLst/>
            <a:gdLst/>
            <a:ahLst/>
            <a:cxnLst/>
            <a:rect l="l" t="t" r="r" b="b"/>
            <a:pathLst>
              <a:path w="6602661" h="3383864">
                <a:moveTo>
                  <a:pt x="0" y="0"/>
                </a:moveTo>
                <a:lnTo>
                  <a:pt x="6602662" y="0"/>
                </a:lnTo>
                <a:lnTo>
                  <a:pt x="6602662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095476">
            <a:off x="12636877" y="-277453"/>
            <a:ext cx="7411184" cy="3381353"/>
          </a:xfrm>
          <a:custGeom>
            <a:avLst/>
            <a:gdLst/>
            <a:ahLst/>
            <a:cxnLst/>
            <a:rect l="l" t="t" r="r" b="b"/>
            <a:pathLst>
              <a:path w="7411184" h="3381353">
                <a:moveTo>
                  <a:pt x="0" y="0"/>
                </a:moveTo>
                <a:lnTo>
                  <a:pt x="7411184" y="0"/>
                </a:lnTo>
                <a:lnTo>
                  <a:pt x="7411184" y="3381353"/>
                </a:lnTo>
                <a:lnTo>
                  <a:pt x="0" y="3381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686266">
            <a:off x="-1253689" y="-1235387"/>
            <a:ext cx="8349258" cy="3037043"/>
          </a:xfrm>
          <a:custGeom>
            <a:avLst/>
            <a:gdLst/>
            <a:ahLst/>
            <a:cxnLst/>
            <a:rect l="l" t="t" r="r" b="b"/>
            <a:pathLst>
              <a:path w="8349258" h="3037043">
                <a:moveTo>
                  <a:pt x="0" y="0"/>
                </a:moveTo>
                <a:lnTo>
                  <a:pt x="8349258" y="0"/>
                </a:lnTo>
                <a:lnTo>
                  <a:pt x="8349258" y="3037043"/>
                </a:lnTo>
                <a:lnTo>
                  <a:pt x="0" y="30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72324">
            <a:off x="3829456" y="-1231714"/>
            <a:ext cx="4036266" cy="3970677"/>
          </a:xfrm>
          <a:custGeom>
            <a:avLst/>
            <a:gdLst/>
            <a:ahLst/>
            <a:cxnLst/>
            <a:rect l="l" t="t" r="r" b="b"/>
            <a:pathLst>
              <a:path w="4036266" h="3970677">
                <a:moveTo>
                  <a:pt x="0" y="0"/>
                </a:moveTo>
                <a:lnTo>
                  <a:pt x="4036266" y="0"/>
                </a:lnTo>
                <a:lnTo>
                  <a:pt x="4036266" y="3970677"/>
                </a:lnTo>
                <a:lnTo>
                  <a:pt x="0" y="39706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0293929" y="-406924"/>
            <a:ext cx="4152859" cy="3095255"/>
          </a:xfrm>
          <a:custGeom>
            <a:avLst/>
            <a:gdLst/>
            <a:ahLst/>
            <a:cxnLst/>
            <a:rect l="l" t="t" r="r" b="b"/>
            <a:pathLst>
              <a:path w="4152859" h="3095255">
                <a:moveTo>
                  <a:pt x="0" y="0"/>
                </a:moveTo>
                <a:lnTo>
                  <a:pt x="4152859" y="0"/>
                </a:lnTo>
                <a:lnTo>
                  <a:pt x="4152859" y="3095255"/>
                </a:lnTo>
                <a:lnTo>
                  <a:pt x="0" y="3095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C9063D3-6106-A57D-5E39-4E139075C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232" y="4646869"/>
            <a:ext cx="13107536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188004">
            <a:off x="58343" y="1080882"/>
            <a:ext cx="8392288" cy="8579975"/>
          </a:xfrm>
          <a:custGeom>
            <a:avLst/>
            <a:gdLst/>
            <a:ahLst/>
            <a:cxnLst/>
            <a:rect l="l" t="t" r="r" b="b"/>
            <a:pathLst>
              <a:path w="8392288" h="8579975">
                <a:moveTo>
                  <a:pt x="0" y="0"/>
                </a:moveTo>
                <a:lnTo>
                  <a:pt x="8392288" y="0"/>
                </a:lnTo>
                <a:lnTo>
                  <a:pt x="8392288" y="8579975"/>
                </a:lnTo>
                <a:lnTo>
                  <a:pt x="0" y="85799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1000" y="1727987"/>
            <a:ext cx="5528245" cy="6583528"/>
          </a:xfrm>
          <a:custGeom>
            <a:avLst/>
            <a:gdLst/>
            <a:ahLst/>
            <a:cxnLst/>
            <a:rect l="l" t="t" r="r" b="b"/>
            <a:pathLst>
              <a:path w="5528245" h="6583528">
                <a:moveTo>
                  <a:pt x="0" y="0"/>
                </a:moveTo>
                <a:lnTo>
                  <a:pt x="5528245" y="0"/>
                </a:lnTo>
                <a:lnTo>
                  <a:pt x="5528245" y="6583528"/>
                </a:lnTo>
                <a:lnTo>
                  <a:pt x="0" y="658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08C1EA-AB67-D3F1-AE8D-65BCEB6A9D2A}"/>
              </a:ext>
            </a:extLst>
          </p:cNvPr>
          <p:cNvSpPr txBox="1"/>
          <p:nvPr/>
        </p:nvSpPr>
        <p:spPr>
          <a:xfrm>
            <a:off x="6172200" y="1710103"/>
            <a:ext cx="115316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Vũ)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lang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Nê-xin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Nê-xin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D9608A00-117E-164B-69FA-42F4F64DA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290845"/>
              </p:ext>
            </p:extLst>
          </p:nvPr>
        </p:nvGraphicFramePr>
        <p:xfrm>
          <a:off x="167810" y="844568"/>
          <a:ext cx="17739190" cy="8794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2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85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713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71318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0780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tịch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0780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0780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632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FEE508-C7F8-FA94-4DF8-E832E124CAF5}"/>
              </a:ext>
            </a:extLst>
          </p:cNvPr>
          <p:cNvSpPr txBox="1"/>
          <p:nvPr/>
        </p:nvSpPr>
        <p:spPr>
          <a:xfrm>
            <a:off x="266700" y="647700"/>
            <a:ext cx="17754600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90000"/>
              </a:lnSpc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90000"/>
              </a:lnSpc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Con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u. </a:t>
            </a:r>
          </a:p>
          <a:p>
            <a:pPr algn="just">
              <a:lnSpc>
                <a:spcPct val="90000"/>
              </a:lnSpc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90000"/>
              </a:lnSpc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90000"/>
              </a:lnSpc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90000"/>
              </a:lnSpc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90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579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83;p12">
            <a:extLst>
              <a:ext uri="{FF2B5EF4-FFF2-40B4-BE49-F238E27FC236}">
                <a16:creationId xmlns:a16="http://schemas.microsoft.com/office/drawing/2014/main" xmlns="" id="{69C3D92B-3CF8-BE58-E925-3774FC220455}"/>
              </a:ext>
            </a:extLst>
          </p:cNvPr>
          <p:cNvSpPr/>
          <p:nvPr/>
        </p:nvSpPr>
        <p:spPr>
          <a:xfrm>
            <a:off x="609600" y="3269974"/>
            <a:ext cx="7353300" cy="56044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buSzPts val="2000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mang nghĩa hàm ẩn: (1) “Con chỉ được ăn ở nhà bữa này nữa thôi” và (2) “Con sẽ ăn ở nhà cụ Nghị thôn Đoài”</a:t>
            </a:r>
          </a:p>
          <a:p>
            <a:pPr lvl="0" algn="just">
              <a:buClr>
                <a:srgbClr val="000000"/>
              </a:buClr>
              <a:buSzPts val="2000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Đều có nghĩa “Mẹ đã phải bán con cho nhà cụ Nghị thôn Đoài”</a:t>
            </a:r>
          </a:p>
          <a:p>
            <a:pPr lvl="0" algn="just">
              <a:buClr>
                <a:srgbClr val="000000"/>
              </a:buClr>
              <a:buSzPts val="2000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(1): Nghĩa hàm ẩn được diễn đạt một cách xa xôi (chưa rõ)</a:t>
            </a:r>
          </a:p>
          <a:p>
            <a:pPr lvl="0" algn="just">
              <a:buClr>
                <a:srgbClr val="000000"/>
              </a:buClr>
              <a:buSzPts val="2000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(2): Được diễn đạt rõ hơn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ững sự thật ít ai biết về nhân vật chị Dậu: Tên thật không phải là Dậu,  sinh ra trong một gia đình khá giả">
            <a:extLst>
              <a:ext uri="{FF2B5EF4-FFF2-40B4-BE49-F238E27FC236}">
                <a16:creationId xmlns:a16="http://schemas.microsoft.com/office/drawing/2014/main" xmlns="" id="{98726FB6-C95B-2865-A227-BBD42DCB2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2857500"/>
            <a:ext cx="9576642" cy="5985401"/>
          </a:xfrm>
          <a:custGeom>
            <a:avLst/>
            <a:gdLst>
              <a:gd name="connsiteX0" fmla="*/ 0 w 9576642"/>
              <a:gd name="connsiteY0" fmla="*/ 0 h 5985401"/>
              <a:gd name="connsiteX1" fmla="*/ 9576642 w 9576642"/>
              <a:gd name="connsiteY1" fmla="*/ 0 h 5985401"/>
              <a:gd name="connsiteX2" fmla="*/ 9576642 w 9576642"/>
              <a:gd name="connsiteY2" fmla="*/ 5985401 h 5985401"/>
              <a:gd name="connsiteX3" fmla="*/ 0 w 9576642"/>
              <a:gd name="connsiteY3" fmla="*/ 5985401 h 5985401"/>
              <a:gd name="connsiteX4" fmla="*/ 0 w 9576642"/>
              <a:gd name="connsiteY4" fmla="*/ 0 h 598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6642" h="5985401" extrusionOk="0">
                <a:moveTo>
                  <a:pt x="0" y="0"/>
                </a:moveTo>
                <a:cubicBezTo>
                  <a:pt x="3735618" y="-5264"/>
                  <a:pt x="5480645" y="84467"/>
                  <a:pt x="9576642" y="0"/>
                </a:cubicBezTo>
                <a:cubicBezTo>
                  <a:pt x="9448469" y="2320611"/>
                  <a:pt x="9705792" y="5163719"/>
                  <a:pt x="9576642" y="5985401"/>
                </a:cubicBezTo>
                <a:cubicBezTo>
                  <a:pt x="8169212" y="6091721"/>
                  <a:pt x="2536102" y="5977752"/>
                  <a:pt x="0" y="5985401"/>
                </a:cubicBezTo>
                <a:cubicBezTo>
                  <a:pt x="160128" y="3064458"/>
                  <a:pt x="25049" y="183224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53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FEE508-C7F8-FA94-4DF8-E832E124CAF5}"/>
              </a:ext>
            </a:extLst>
          </p:cNvPr>
          <p:cNvSpPr txBox="1"/>
          <p:nvPr/>
        </p:nvSpPr>
        <p:spPr>
          <a:xfrm>
            <a:off x="266700" y="495300"/>
            <a:ext cx="177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Google Shape;422;p17">
            <a:extLst>
              <a:ext uri="{FF2B5EF4-FFF2-40B4-BE49-F238E27FC236}">
                <a16:creationId xmlns:a16="http://schemas.microsoft.com/office/drawing/2014/main" xmlns="" id="{B51C0D40-8D7A-0AFF-D5D4-5AF3842D7D18}"/>
              </a:ext>
            </a:extLst>
          </p:cNvPr>
          <p:cNvSpPr/>
          <p:nvPr/>
        </p:nvSpPr>
        <p:spPr>
          <a:xfrm>
            <a:off x="762000" y="1714500"/>
            <a:ext cx="7996718" cy="36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422;p17">
            <a:extLst>
              <a:ext uri="{FF2B5EF4-FFF2-40B4-BE49-F238E27FC236}">
                <a16:creationId xmlns:a16="http://schemas.microsoft.com/office/drawing/2014/main" xmlns="" id="{431D2C29-DB64-BA72-5748-71C68FBD6499}"/>
              </a:ext>
            </a:extLst>
          </p:cNvPr>
          <p:cNvSpPr/>
          <p:nvPr/>
        </p:nvSpPr>
        <p:spPr>
          <a:xfrm>
            <a:off x="9829800" y="1714500"/>
            <a:ext cx="7996718" cy="36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80545AE5-1CE4-8478-F214-D37C263AE3D0}"/>
              </a:ext>
            </a:extLst>
          </p:cNvPr>
          <p:cNvSpPr/>
          <p:nvPr/>
        </p:nvSpPr>
        <p:spPr>
          <a:xfrm rot="5400000">
            <a:off x="-53870" y="2130944"/>
            <a:ext cx="18395741" cy="18807147"/>
          </a:xfrm>
          <a:custGeom>
            <a:avLst/>
            <a:gdLst/>
            <a:ahLst/>
            <a:cxnLst/>
            <a:rect l="l" t="t" r="r" b="b"/>
            <a:pathLst>
              <a:path w="18395741" h="18807147">
                <a:moveTo>
                  <a:pt x="0" y="0"/>
                </a:moveTo>
                <a:lnTo>
                  <a:pt x="18395740" y="0"/>
                </a:lnTo>
                <a:lnTo>
                  <a:pt x="18395740" y="18807147"/>
                </a:lnTo>
                <a:lnTo>
                  <a:pt x="0" y="1880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C0D9D6B7-A5AB-EEA5-D213-137AF019EE0C}"/>
              </a:ext>
            </a:extLst>
          </p:cNvPr>
          <p:cNvSpPr/>
          <p:nvPr/>
        </p:nvSpPr>
        <p:spPr>
          <a:xfrm rot="620690">
            <a:off x="6180122" y="8591349"/>
            <a:ext cx="6602661" cy="3383864"/>
          </a:xfrm>
          <a:custGeom>
            <a:avLst/>
            <a:gdLst/>
            <a:ahLst/>
            <a:cxnLst/>
            <a:rect l="l" t="t" r="r" b="b"/>
            <a:pathLst>
              <a:path w="6602661" h="3383864">
                <a:moveTo>
                  <a:pt x="0" y="0"/>
                </a:moveTo>
                <a:lnTo>
                  <a:pt x="6602661" y="0"/>
                </a:lnTo>
                <a:lnTo>
                  <a:pt x="6602661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60223F7F-1284-EE06-1607-F5081C306DF2}"/>
              </a:ext>
            </a:extLst>
          </p:cNvPr>
          <p:cNvSpPr/>
          <p:nvPr/>
        </p:nvSpPr>
        <p:spPr>
          <a:xfrm rot="704523">
            <a:off x="-1747741" y="7434434"/>
            <a:ext cx="7411184" cy="3381353"/>
          </a:xfrm>
          <a:custGeom>
            <a:avLst/>
            <a:gdLst/>
            <a:ahLst/>
            <a:cxnLst/>
            <a:rect l="l" t="t" r="r" b="b"/>
            <a:pathLst>
              <a:path w="7411184" h="3381353">
                <a:moveTo>
                  <a:pt x="0" y="0"/>
                </a:moveTo>
                <a:lnTo>
                  <a:pt x="7411184" y="0"/>
                </a:lnTo>
                <a:lnTo>
                  <a:pt x="7411184" y="3381353"/>
                </a:lnTo>
                <a:lnTo>
                  <a:pt x="0" y="3381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45307268-3CA9-CB90-622B-B28BC8F86A77}"/>
              </a:ext>
            </a:extLst>
          </p:cNvPr>
          <p:cNvSpPr/>
          <p:nvPr/>
        </p:nvSpPr>
        <p:spPr>
          <a:xfrm rot="-1113733">
            <a:off x="11204752" y="8736678"/>
            <a:ext cx="8349258" cy="3037043"/>
          </a:xfrm>
          <a:custGeom>
            <a:avLst/>
            <a:gdLst/>
            <a:ahLst/>
            <a:cxnLst/>
            <a:rect l="l" t="t" r="r" b="b"/>
            <a:pathLst>
              <a:path w="8349258" h="3037043">
                <a:moveTo>
                  <a:pt x="0" y="0"/>
                </a:moveTo>
                <a:lnTo>
                  <a:pt x="8349257" y="0"/>
                </a:lnTo>
                <a:lnTo>
                  <a:pt x="8349257" y="3037043"/>
                </a:lnTo>
                <a:lnTo>
                  <a:pt x="0" y="30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xmlns="" id="{97A06768-CBAA-ADCE-A643-E30AFBDA1D2A}"/>
              </a:ext>
            </a:extLst>
          </p:cNvPr>
          <p:cNvSpPr/>
          <p:nvPr/>
        </p:nvSpPr>
        <p:spPr>
          <a:xfrm flipH="1">
            <a:off x="2754003" y="7758126"/>
            <a:ext cx="5173140" cy="3776392"/>
          </a:xfrm>
          <a:custGeom>
            <a:avLst/>
            <a:gdLst/>
            <a:ahLst/>
            <a:cxnLst/>
            <a:rect l="l" t="t" r="r" b="b"/>
            <a:pathLst>
              <a:path w="5173140" h="3776392">
                <a:moveTo>
                  <a:pt x="5173140" y="0"/>
                </a:moveTo>
                <a:lnTo>
                  <a:pt x="0" y="0"/>
                </a:lnTo>
                <a:lnTo>
                  <a:pt x="0" y="3776392"/>
                </a:lnTo>
                <a:lnTo>
                  <a:pt x="5173140" y="3776392"/>
                </a:lnTo>
                <a:lnTo>
                  <a:pt x="517314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xmlns="" id="{CC43A459-DB3B-7829-56A6-DD184062979A}"/>
              </a:ext>
            </a:extLst>
          </p:cNvPr>
          <p:cNvSpPr/>
          <p:nvPr/>
        </p:nvSpPr>
        <p:spPr>
          <a:xfrm rot="5057030">
            <a:off x="10722254" y="7767074"/>
            <a:ext cx="3399008" cy="4120009"/>
          </a:xfrm>
          <a:custGeom>
            <a:avLst/>
            <a:gdLst/>
            <a:ahLst/>
            <a:cxnLst/>
            <a:rect l="l" t="t" r="r" b="b"/>
            <a:pathLst>
              <a:path w="3399008" h="4120009">
                <a:moveTo>
                  <a:pt x="0" y="0"/>
                </a:moveTo>
                <a:lnTo>
                  <a:pt x="3399008" y="0"/>
                </a:lnTo>
                <a:lnTo>
                  <a:pt x="3399008" y="4120009"/>
                </a:lnTo>
                <a:lnTo>
                  <a:pt x="0" y="41200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6256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284164" y="-1086007"/>
            <a:ext cx="12625727" cy="12908092"/>
          </a:xfrm>
          <a:custGeom>
            <a:avLst/>
            <a:gdLst/>
            <a:ahLst/>
            <a:cxnLst/>
            <a:rect l="l" t="t" r="r" b="b"/>
            <a:pathLst>
              <a:path w="12625727" h="12908092">
                <a:moveTo>
                  <a:pt x="0" y="0"/>
                </a:moveTo>
                <a:lnTo>
                  <a:pt x="12625728" y="0"/>
                </a:lnTo>
                <a:lnTo>
                  <a:pt x="12625728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51215" y="2776671"/>
            <a:ext cx="5859046" cy="4196973"/>
          </a:xfrm>
          <a:custGeom>
            <a:avLst/>
            <a:gdLst/>
            <a:ahLst/>
            <a:cxnLst/>
            <a:rect l="l" t="t" r="r" b="b"/>
            <a:pathLst>
              <a:path w="9584491" h="5882482">
                <a:moveTo>
                  <a:pt x="0" y="0"/>
                </a:moveTo>
                <a:lnTo>
                  <a:pt x="9584492" y="0"/>
                </a:lnTo>
                <a:lnTo>
                  <a:pt x="9584492" y="5882482"/>
                </a:lnTo>
                <a:lnTo>
                  <a:pt x="0" y="5882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xmlns="" id="{FF5AC834-10BC-9D09-3EEF-60A7E59D4967}"/>
              </a:ext>
            </a:extLst>
          </p:cNvPr>
          <p:cNvSpPr txBox="1"/>
          <p:nvPr/>
        </p:nvSpPr>
        <p:spPr>
          <a:xfrm>
            <a:off x="7543800" y="1069093"/>
            <a:ext cx="70984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SG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Điều</a:t>
            </a:r>
            <a:r>
              <a:rPr lang="en-SG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kiện</a:t>
            </a:r>
            <a:r>
              <a:rPr lang="en-SG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có</a:t>
            </a:r>
            <a:r>
              <a:rPr lang="en-SG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hàm</a:t>
            </a:r>
            <a:r>
              <a:rPr lang="en-SG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ý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3">
            <a:extLst>
              <a:ext uri="{FF2B5EF4-FFF2-40B4-BE49-F238E27FC236}">
                <a16:creationId xmlns:a16="http://schemas.microsoft.com/office/drawing/2014/main" xmlns="" id="{E3EE6600-3187-C091-0A82-31009F791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898" y="3801329"/>
            <a:ext cx="6887472" cy="2211670"/>
          </a:xfrm>
          <a:prstGeom prst="roundRect">
            <a:avLst>
              <a:gd name="adj" fmla="val 9083"/>
            </a:avLst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buClrTx/>
              <a:buFontTx/>
              <a:buNone/>
            </a:pPr>
            <a:endParaRPr lang="zh-CN" altLang="en-US" sz="2700"/>
          </a:p>
        </p:txBody>
      </p:sp>
      <p:sp>
        <p:nvSpPr>
          <p:cNvPr id="10" name="矩形 4">
            <a:extLst>
              <a:ext uri="{FF2B5EF4-FFF2-40B4-BE49-F238E27FC236}">
                <a16:creationId xmlns:a16="http://schemas.microsoft.com/office/drawing/2014/main" xmlns="" id="{B2FB1A65-30B9-B400-60DC-650CF0B1B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9837" y="4424458"/>
            <a:ext cx="6557862" cy="90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Tx/>
              <a:buFontTx/>
              <a:buNone/>
            </a:pP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Có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ý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thức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đưa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ra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hàm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ý</a:t>
            </a:r>
            <a:endParaRPr lang="en-US" altLang="zh-CN" sz="48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itchFamily="34" charset="0"/>
            </a:endParaRPr>
          </a:p>
        </p:txBody>
      </p:sp>
      <p:sp>
        <p:nvSpPr>
          <p:cNvPr id="11" name="圆角矩形 5">
            <a:extLst>
              <a:ext uri="{FF2B5EF4-FFF2-40B4-BE49-F238E27FC236}">
                <a16:creationId xmlns:a16="http://schemas.microsoft.com/office/drawing/2014/main" xmlns="" id="{181C5F97-6E2C-5CF3-C699-7837CFF72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2080" y="7105504"/>
            <a:ext cx="6887472" cy="2211670"/>
          </a:xfrm>
          <a:prstGeom prst="roundRect">
            <a:avLst>
              <a:gd name="adj" fmla="val 9083"/>
            </a:avLst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buClrTx/>
              <a:buFontTx/>
              <a:buNone/>
            </a:pPr>
            <a:endParaRPr lang="zh-CN" altLang="en-US" sz="2700"/>
          </a:p>
        </p:txBody>
      </p:sp>
      <p:sp>
        <p:nvSpPr>
          <p:cNvPr id="12" name="圆角矩形 7">
            <a:extLst>
              <a:ext uri="{FF2B5EF4-FFF2-40B4-BE49-F238E27FC236}">
                <a16:creationId xmlns:a16="http://schemas.microsoft.com/office/drawing/2014/main" xmlns="" id="{EA32114A-ED1F-BAC7-CDC8-877DA959D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8484" y="3448986"/>
            <a:ext cx="4920304" cy="692784"/>
          </a:xfrm>
          <a:prstGeom prst="roundRect">
            <a:avLst>
              <a:gd name="adj" fmla="val 16667"/>
            </a:avLst>
          </a:prstGeom>
          <a:solidFill>
            <a:srgbClr val="A6D9E2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buClrTx/>
              <a:buFontTx/>
              <a:buNone/>
            </a:pPr>
            <a:endParaRPr lang="zh-CN" altLang="en-US" sz="2700"/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xmlns="" id="{959A9BAB-4B62-6DBC-0C31-E61D0A3AE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449065"/>
            <a:ext cx="41963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  <a:buClrTx/>
              <a:buFontTx/>
              <a:buNone/>
            </a:pPr>
            <a:r>
              <a:rPr lang="en-SG" altLang="zh-CN" sz="36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(1)</a:t>
            </a:r>
            <a:endParaRPr lang="en-US" altLang="zh-CN" sz="36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itchFamily="34" charset="0"/>
            </a:endParaRPr>
          </a:p>
        </p:txBody>
      </p:sp>
      <p:sp>
        <p:nvSpPr>
          <p:cNvPr id="14" name="圆角矩形 9">
            <a:extLst>
              <a:ext uri="{FF2B5EF4-FFF2-40B4-BE49-F238E27FC236}">
                <a16:creationId xmlns:a16="http://schemas.microsoft.com/office/drawing/2014/main" xmlns="" id="{BCDECA44-CB6D-E58C-EB9C-B0BBC1DF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5670" y="6815063"/>
            <a:ext cx="4920304" cy="692784"/>
          </a:xfrm>
          <a:prstGeom prst="roundRect">
            <a:avLst>
              <a:gd name="adj" fmla="val 16667"/>
            </a:avLst>
          </a:prstGeom>
          <a:solidFill>
            <a:srgbClr val="A1D08D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buClrTx/>
              <a:buFontTx/>
              <a:buNone/>
            </a:pPr>
            <a:endParaRPr lang="zh-CN" altLang="en-US" sz="2700"/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xmlns="" id="{2DDFE659-2C36-8103-8A76-DA7B76A1B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4800" y="6819900"/>
            <a:ext cx="41963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  <a:buClrTx/>
              <a:buFontTx/>
              <a:buNone/>
            </a:pPr>
            <a:r>
              <a:rPr lang="en-SG" altLang="zh-CN" sz="36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(2)</a:t>
            </a:r>
            <a:endParaRPr lang="en-US" altLang="zh-CN" sz="36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itchFamily="34" charset="0"/>
            </a:endParaRPr>
          </a:p>
        </p:txBody>
      </p:sp>
      <p:sp>
        <p:nvSpPr>
          <p:cNvPr id="16" name="矩形 4">
            <a:extLst>
              <a:ext uri="{FF2B5EF4-FFF2-40B4-BE49-F238E27FC236}">
                <a16:creationId xmlns:a16="http://schemas.microsoft.com/office/drawing/2014/main" xmlns="" id="{AF04A88F-4EF9-BF90-4F04-67E6AFADD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7769" y="7492717"/>
            <a:ext cx="6557862" cy="178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Tx/>
              <a:buFontTx/>
              <a:buNone/>
            </a:pP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Có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năng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lực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giải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đoán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hàm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ý</a:t>
            </a:r>
            <a:endParaRPr lang="en-US" altLang="zh-CN" sz="48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8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 animBg="1"/>
      <p:bldP spid="13" grpId="0"/>
      <p:bldP spid="14" grpId="0" animBg="1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3">
            <a:extLst>
              <a:ext uri="{FF2B5EF4-FFF2-40B4-BE49-F238E27FC236}">
                <a16:creationId xmlns:a16="http://schemas.microsoft.com/office/drawing/2014/main" xmlns="" id="{661FE9CB-D7F7-2F1F-EF50-4145863BF94C}"/>
              </a:ext>
            </a:extLst>
          </p:cNvPr>
          <p:cNvSpPr/>
          <p:nvPr/>
        </p:nvSpPr>
        <p:spPr>
          <a:xfrm>
            <a:off x="2726518" y="-607523"/>
            <a:ext cx="12160173" cy="10395951"/>
          </a:xfrm>
          <a:custGeom>
            <a:avLst/>
            <a:gdLst/>
            <a:ahLst/>
            <a:cxnLst/>
            <a:rect l="l" t="t" r="r" b="b"/>
            <a:pathLst>
              <a:path w="12160173" h="10395951">
                <a:moveTo>
                  <a:pt x="0" y="0"/>
                </a:moveTo>
                <a:lnTo>
                  <a:pt x="12160173" y="0"/>
                </a:lnTo>
                <a:lnTo>
                  <a:pt x="12160173" y="10395951"/>
                </a:lnTo>
                <a:lnTo>
                  <a:pt x="0" y="10395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 b="-19586"/>
            </a:stretch>
          </a:blipFill>
        </p:spPr>
      </p:sp>
      <p:sp>
        <p:nvSpPr>
          <p:cNvPr id="407" name="Google Shape;407;p15"/>
          <p:cNvSpPr txBox="1">
            <a:spLocks noGrp="1"/>
          </p:cNvSpPr>
          <p:nvPr>
            <p:ph type="title"/>
          </p:nvPr>
        </p:nvSpPr>
        <p:spPr>
          <a:xfrm>
            <a:off x="1029035" y="406881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  <a:buSzPts val="3500"/>
            </a:pPr>
            <a:r>
              <a:rPr lang="en-US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3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685317"/>
              </p:ext>
            </p:extLst>
          </p:nvPr>
        </p:nvGraphicFramePr>
        <p:xfrm>
          <a:off x="609599" y="1759226"/>
          <a:ext cx="6854687" cy="747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46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225956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25956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85573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mồ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5956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85573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25956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201577"/>
              </p:ext>
            </p:extLst>
          </p:nvPr>
        </p:nvGraphicFramePr>
        <p:xfrm>
          <a:off x="8757004" y="1714500"/>
          <a:ext cx="8921396" cy="8170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213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22079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nhọc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Nhẫn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7441915" y="3597388"/>
            <a:ext cx="1291120" cy="2568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7448761" y="3597388"/>
            <a:ext cx="1284274" cy="1546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7417946" y="6155654"/>
            <a:ext cx="1315089" cy="1078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7417946" y="7505700"/>
            <a:ext cx="1315089" cy="920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7448761" y="4665901"/>
            <a:ext cx="1284274" cy="4058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609600" y="2857500"/>
            <a:ext cx="19922602" cy="7252684"/>
          </a:xfrm>
          <a:custGeom>
            <a:avLst/>
            <a:gdLst/>
            <a:ahLst/>
            <a:cxnLst/>
            <a:rect l="l" t="t" r="r" b="b"/>
            <a:pathLst>
              <a:path w="19922602" h="7252684">
                <a:moveTo>
                  <a:pt x="0" y="0"/>
                </a:moveTo>
                <a:lnTo>
                  <a:pt x="19922601" y="0"/>
                </a:lnTo>
                <a:lnTo>
                  <a:pt x="19922601" y="7252683"/>
                </a:lnTo>
                <a:lnTo>
                  <a:pt x="0" y="7252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008" b="-5347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44600" y="-185217"/>
            <a:ext cx="5035968" cy="2773979"/>
          </a:xfrm>
          <a:custGeom>
            <a:avLst/>
            <a:gdLst/>
            <a:ahLst/>
            <a:cxnLst/>
            <a:rect l="l" t="t" r="r" b="b"/>
            <a:pathLst>
              <a:path w="5035968" h="2773979">
                <a:moveTo>
                  <a:pt x="0" y="0"/>
                </a:moveTo>
                <a:lnTo>
                  <a:pt x="5035968" y="0"/>
                </a:lnTo>
                <a:lnTo>
                  <a:pt x="5035968" y="2773979"/>
                </a:lnTo>
                <a:lnTo>
                  <a:pt x="0" y="2773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Google Shape;422;p17">
            <a:extLst>
              <a:ext uri="{FF2B5EF4-FFF2-40B4-BE49-F238E27FC236}">
                <a16:creationId xmlns:a16="http://schemas.microsoft.com/office/drawing/2014/main" xmlns="" id="{71B43015-AAC5-20C7-B0E4-0BA7D0BFEEAF}"/>
              </a:ext>
            </a:extLst>
          </p:cNvPr>
          <p:cNvSpPr/>
          <p:nvPr/>
        </p:nvSpPr>
        <p:spPr>
          <a:xfrm>
            <a:off x="1600200" y="2588762"/>
            <a:ext cx="9813074" cy="728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571500" indent="-5715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Gần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mực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thì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đen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gần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đèn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thì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rạng</a:t>
            </a:r>
            <a:endParaRPr lang="en-US" sz="4400" i="1" dirty="0">
              <a:solidFill>
                <a:schemeClr val="bg1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marL="571500" indent="-571500">
              <a:lnSpc>
                <a:spcPct val="150000"/>
              </a:lnSpc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con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ngựa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đau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tàu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bỏ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cỏ</a:t>
            </a:r>
            <a:endParaRPr sz="4400" i="1" dirty="0">
              <a:solidFill>
                <a:schemeClr val="bg1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marL="571500" indent="-571500">
              <a:lnSpc>
                <a:spcPct val="150000"/>
              </a:lnSpc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Giấy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rách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phải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giữ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lấy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lề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vi-VN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Tốt gỗ hơn tốt nước sơn.</a:t>
            </a:r>
            <a:endParaRPr lang="vi-VN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công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mài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sắt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ngày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nên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kim</a:t>
            </a:r>
            <a:endParaRPr sz="4400" i="1" dirty="0">
              <a:solidFill>
                <a:schemeClr val="bg1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marL="571500" indent="-571500">
              <a:lnSpc>
                <a:spcPct val="150000"/>
              </a:lnSpc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Uống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nước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nhớ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nguồn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383;p12">
            <a:extLst>
              <a:ext uri="{FF2B5EF4-FFF2-40B4-BE49-F238E27FC236}">
                <a16:creationId xmlns:a16="http://schemas.microsoft.com/office/drawing/2014/main" xmlns="" id="{796F3E96-EC48-FC80-8DB8-002B8C16BC71}"/>
              </a:ext>
            </a:extLst>
          </p:cNvPr>
          <p:cNvSpPr/>
          <p:nvPr/>
        </p:nvSpPr>
        <p:spPr>
          <a:xfrm>
            <a:off x="11031093" y="3734162"/>
            <a:ext cx="5465016" cy="5179300"/>
          </a:xfrm>
          <a:custGeom>
            <a:avLst/>
            <a:gdLst>
              <a:gd name="connsiteX0" fmla="*/ 0 w 5465016"/>
              <a:gd name="connsiteY0" fmla="*/ 863234 h 5179300"/>
              <a:gd name="connsiteX1" fmla="*/ 863234 w 5465016"/>
              <a:gd name="connsiteY1" fmla="*/ 0 h 5179300"/>
              <a:gd name="connsiteX2" fmla="*/ 1397312 w 5465016"/>
              <a:gd name="connsiteY2" fmla="*/ 0 h 5179300"/>
              <a:gd name="connsiteX3" fmla="*/ 1931391 w 5465016"/>
              <a:gd name="connsiteY3" fmla="*/ 0 h 5179300"/>
              <a:gd name="connsiteX4" fmla="*/ 2428083 w 5465016"/>
              <a:gd name="connsiteY4" fmla="*/ 0 h 5179300"/>
              <a:gd name="connsiteX5" fmla="*/ 2850005 w 5465016"/>
              <a:gd name="connsiteY5" fmla="*/ 0 h 5179300"/>
              <a:gd name="connsiteX6" fmla="*/ 3271927 w 5465016"/>
              <a:gd name="connsiteY6" fmla="*/ 0 h 5179300"/>
              <a:gd name="connsiteX7" fmla="*/ 3731234 w 5465016"/>
              <a:gd name="connsiteY7" fmla="*/ 0 h 5179300"/>
              <a:gd name="connsiteX8" fmla="*/ 4601782 w 5465016"/>
              <a:gd name="connsiteY8" fmla="*/ 0 h 5179300"/>
              <a:gd name="connsiteX9" fmla="*/ 5465016 w 5465016"/>
              <a:gd name="connsiteY9" fmla="*/ 863234 h 5179300"/>
              <a:gd name="connsiteX10" fmla="*/ 5465016 w 5465016"/>
              <a:gd name="connsiteY10" fmla="*/ 1507763 h 5179300"/>
              <a:gd name="connsiteX11" fmla="*/ 5465016 w 5465016"/>
              <a:gd name="connsiteY11" fmla="*/ 2014178 h 5179300"/>
              <a:gd name="connsiteX12" fmla="*/ 5465016 w 5465016"/>
              <a:gd name="connsiteY12" fmla="*/ 2624178 h 5179300"/>
              <a:gd name="connsiteX13" fmla="*/ 5465016 w 5465016"/>
              <a:gd name="connsiteY13" fmla="*/ 3096065 h 5179300"/>
              <a:gd name="connsiteX14" fmla="*/ 5465016 w 5465016"/>
              <a:gd name="connsiteY14" fmla="*/ 3567952 h 5179300"/>
              <a:gd name="connsiteX15" fmla="*/ 5465016 w 5465016"/>
              <a:gd name="connsiteY15" fmla="*/ 4316066 h 5179300"/>
              <a:gd name="connsiteX16" fmla="*/ 4601782 w 5465016"/>
              <a:gd name="connsiteY16" fmla="*/ 5179300 h 5179300"/>
              <a:gd name="connsiteX17" fmla="*/ 4067704 w 5465016"/>
              <a:gd name="connsiteY17" fmla="*/ 5179300 h 5179300"/>
              <a:gd name="connsiteX18" fmla="*/ 3533625 w 5465016"/>
              <a:gd name="connsiteY18" fmla="*/ 5179300 h 5179300"/>
              <a:gd name="connsiteX19" fmla="*/ 3036933 w 5465016"/>
              <a:gd name="connsiteY19" fmla="*/ 5179300 h 5179300"/>
              <a:gd name="connsiteX20" fmla="*/ 2577625 w 5465016"/>
              <a:gd name="connsiteY20" fmla="*/ 5179300 h 5179300"/>
              <a:gd name="connsiteX21" fmla="*/ 2043547 w 5465016"/>
              <a:gd name="connsiteY21" fmla="*/ 5179300 h 5179300"/>
              <a:gd name="connsiteX22" fmla="*/ 1472083 w 5465016"/>
              <a:gd name="connsiteY22" fmla="*/ 5179300 h 5179300"/>
              <a:gd name="connsiteX23" fmla="*/ 863234 w 5465016"/>
              <a:gd name="connsiteY23" fmla="*/ 5179300 h 5179300"/>
              <a:gd name="connsiteX24" fmla="*/ 0 w 5465016"/>
              <a:gd name="connsiteY24" fmla="*/ 4316066 h 5179300"/>
              <a:gd name="connsiteX25" fmla="*/ 0 w 5465016"/>
              <a:gd name="connsiteY25" fmla="*/ 3809651 h 5179300"/>
              <a:gd name="connsiteX26" fmla="*/ 0 w 5465016"/>
              <a:gd name="connsiteY26" fmla="*/ 3337764 h 5179300"/>
              <a:gd name="connsiteX27" fmla="*/ 0 w 5465016"/>
              <a:gd name="connsiteY27" fmla="*/ 2831348 h 5179300"/>
              <a:gd name="connsiteX28" fmla="*/ 0 w 5465016"/>
              <a:gd name="connsiteY28" fmla="*/ 2186820 h 5179300"/>
              <a:gd name="connsiteX29" fmla="*/ 0 w 5465016"/>
              <a:gd name="connsiteY29" fmla="*/ 1645876 h 5179300"/>
              <a:gd name="connsiteX30" fmla="*/ 0 w 5465016"/>
              <a:gd name="connsiteY30" fmla="*/ 863234 h 51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465016" h="5179300" extrusionOk="0">
                <a:moveTo>
                  <a:pt x="0" y="863234"/>
                </a:moveTo>
                <a:cubicBezTo>
                  <a:pt x="-32787" y="410714"/>
                  <a:pt x="383834" y="-41355"/>
                  <a:pt x="863234" y="0"/>
                </a:cubicBezTo>
                <a:cubicBezTo>
                  <a:pt x="1034315" y="-56286"/>
                  <a:pt x="1185938" y="17265"/>
                  <a:pt x="1397312" y="0"/>
                </a:cubicBezTo>
                <a:cubicBezTo>
                  <a:pt x="1608686" y="-17265"/>
                  <a:pt x="1685921" y="21712"/>
                  <a:pt x="1931391" y="0"/>
                </a:cubicBezTo>
                <a:cubicBezTo>
                  <a:pt x="2176861" y="-21712"/>
                  <a:pt x="2251024" y="18976"/>
                  <a:pt x="2428083" y="0"/>
                </a:cubicBezTo>
                <a:cubicBezTo>
                  <a:pt x="2605142" y="-18976"/>
                  <a:pt x="2641073" y="32516"/>
                  <a:pt x="2850005" y="0"/>
                </a:cubicBezTo>
                <a:cubicBezTo>
                  <a:pt x="3058937" y="-32516"/>
                  <a:pt x="3168801" y="20525"/>
                  <a:pt x="3271927" y="0"/>
                </a:cubicBezTo>
                <a:cubicBezTo>
                  <a:pt x="3375053" y="-20525"/>
                  <a:pt x="3569231" y="52844"/>
                  <a:pt x="3731234" y="0"/>
                </a:cubicBezTo>
                <a:cubicBezTo>
                  <a:pt x="3893237" y="-52844"/>
                  <a:pt x="4398103" y="78125"/>
                  <a:pt x="4601782" y="0"/>
                </a:cubicBezTo>
                <a:cubicBezTo>
                  <a:pt x="5093392" y="8880"/>
                  <a:pt x="5445597" y="282200"/>
                  <a:pt x="5465016" y="863234"/>
                </a:cubicBezTo>
                <a:cubicBezTo>
                  <a:pt x="5533813" y="1084330"/>
                  <a:pt x="5455042" y="1289104"/>
                  <a:pt x="5465016" y="1507763"/>
                </a:cubicBezTo>
                <a:cubicBezTo>
                  <a:pt x="5474990" y="1726422"/>
                  <a:pt x="5432493" y="1891018"/>
                  <a:pt x="5465016" y="2014178"/>
                </a:cubicBezTo>
                <a:cubicBezTo>
                  <a:pt x="5497539" y="2137338"/>
                  <a:pt x="5427524" y="2331556"/>
                  <a:pt x="5465016" y="2624178"/>
                </a:cubicBezTo>
                <a:cubicBezTo>
                  <a:pt x="5502508" y="2916800"/>
                  <a:pt x="5441667" y="2919851"/>
                  <a:pt x="5465016" y="3096065"/>
                </a:cubicBezTo>
                <a:cubicBezTo>
                  <a:pt x="5488365" y="3272279"/>
                  <a:pt x="5409103" y="3400487"/>
                  <a:pt x="5465016" y="3567952"/>
                </a:cubicBezTo>
                <a:cubicBezTo>
                  <a:pt x="5520929" y="3735417"/>
                  <a:pt x="5454683" y="3968356"/>
                  <a:pt x="5465016" y="4316066"/>
                </a:cubicBezTo>
                <a:cubicBezTo>
                  <a:pt x="5412646" y="4774151"/>
                  <a:pt x="4986568" y="5224269"/>
                  <a:pt x="4601782" y="5179300"/>
                </a:cubicBezTo>
                <a:cubicBezTo>
                  <a:pt x="4480311" y="5205919"/>
                  <a:pt x="4250899" y="5158993"/>
                  <a:pt x="4067704" y="5179300"/>
                </a:cubicBezTo>
                <a:cubicBezTo>
                  <a:pt x="3884509" y="5199607"/>
                  <a:pt x="3645044" y="5144170"/>
                  <a:pt x="3533625" y="5179300"/>
                </a:cubicBezTo>
                <a:cubicBezTo>
                  <a:pt x="3422206" y="5214430"/>
                  <a:pt x="3209537" y="5139372"/>
                  <a:pt x="3036933" y="5179300"/>
                </a:cubicBezTo>
                <a:cubicBezTo>
                  <a:pt x="2864329" y="5219228"/>
                  <a:pt x="2684501" y="5135541"/>
                  <a:pt x="2577625" y="5179300"/>
                </a:cubicBezTo>
                <a:cubicBezTo>
                  <a:pt x="2470749" y="5223059"/>
                  <a:pt x="2242970" y="5136346"/>
                  <a:pt x="2043547" y="5179300"/>
                </a:cubicBezTo>
                <a:cubicBezTo>
                  <a:pt x="1844124" y="5222254"/>
                  <a:pt x="1625525" y="5166086"/>
                  <a:pt x="1472083" y="5179300"/>
                </a:cubicBezTo>
                <a:cubicBezTo>
                  <a:pt x="1318641" y="5192514"/>
                  <a:pt x="1099110" y="5115458"/>
                  <a:pt x="863234" y="5179300"/>
                </a:cubicBezTo>
                <a:cubicBezTo>
                  <a:pt x="414665" y="5192426"/>
                  <a:pt x="21918" y="4739839"/>
                  <a:pt x="0" y="4316066"/>
                </a:cubicBezTo>
                <a:cubicBezTo>
                  <a:pt x="-18607" y="4139945"/>
                  <a:pt x="22067" y="4059237"/>
                  <a:pt x="0" y="3809651"/>
                </a:cubicBezTo>
                <a:cubicBezTo>
                  <a:pt x="-22067" y="3560065"/>
                  <a:pt x="37970" y="3566891"/>
                  <a:pt x="0" y="3337764"/>
                </a:cubicBezTo>
                <a:cubicBezTo>
                  <a:pt x="-37970" y="3108637"/>
                  <a:pt x="53121" y="2982387"/>
                  <a:pt x="0" y="2831348"/>
                </a:cubicBezTo>
                <a:cubicBezTo>
                  <a:pt x="-53121" y="2680309"/>
                  <a:pt x="7289" y="2386156"/>
                  <a:pt x="0" y="2186820"/>
                </a:cubicBezTo>
                <a:cubicBezTo>
                  <a:pt x="-7289" y="1987484"/>
                  <a:pt x="55791" y="1813502"/>
                  <a:pt x="0" y="1645876"/>
                </a:cubicBezTo>
                <a:cubicBezTo>
                  <a:pt x="-55791" y="1478250"/>
                  <a:pt x="85611" y="1023665"/>
                  <a:pt x="0" y="863234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35830415">
                  <a:prstGeom prst="roundRect">
                    <a:avLst>
                      <a:gd name="adj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/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Thực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hành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viết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đoạn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nêu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cách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hiểu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câu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tục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ngữ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mà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mình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thích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rút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từ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câu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tục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ngữ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đó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1EFD23C-67F4-7384-E9A0-79F4622B0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881682"/>
            <a:ext cx="11479763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B0F3471B-E660-2FC8-E2E1-6A443F5F49F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t="-38888" b="-38888"/>
            </a:stretch>
          </a:blipFill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6764000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422;p17"/>
          <p:cNvSpPr/>
          <p:nvPr/>
        </p:nvSpPr>
        <p:spPr>
          <a:xfrm>
            <a:off x="1440000" y="1689142"/>
            <a:ext cx="15408000" cy="728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just">
              <a:lnSpc>
                <a:spcPct val="150000"/>
              </a:lnSpc>
              <a:buSzPts val="2000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sờn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125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7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1" y="8354707"/>
            <a:ext cx="8753954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Trực tiếp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5" y="3316815"/>
            <a:ext cx="15955494" cy="2677656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Điền từ vào dấu ba chấm để hoàn thiện khái niệm sau: nghĩa tường minh của câu là nội dung thông báo được diễn đạt...bằng các từ ngữ trong câu.</a:t>
            </a:r>
            <a:endParaRPr lang="en-US" sz="5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684460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1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7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0" y="7783206"/>
            <a:ext cx="14367512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tường minh và ngữ cảnh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5" y="3316815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hàm ẩn của câu là nội dung thông báo được suy ra từ đâu?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6215955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30315" y="976528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1"/>
            <a:ext cx="2561236" cy="256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7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3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1" y="7783207"/>
            <a:ext cx="16006798" cy="107721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ăn quả, ta phải nhớ đến người trồng cây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5" y="3316815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tục ngữ 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 quả nhớ kẻ trồng cây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có nghĩa tường minh là gì?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6215955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3" y="914402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1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3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7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4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1" y="7783207"/>
            <a:ext cx="16006798" cy="2062103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hưởng thụ thành quả nhất định, cần biết ơn người tạo ra thành quả đó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5" y="3316815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tục ngữ 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 quả nhớ kẻ trồng cây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có nghĩa hàm ẩn là gì?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6215955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3" y="914402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1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7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 5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1" y="7783206"/>
            <a:ext cx="15921202" cy="95410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tả nội dung tế nhị hoặc tăng hiệu quả giao tiếp</a:t>
            </a:r>
            <a:endParaRPr lang="en-US" sz="5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5" y="3316814"/>
            <a:ext cx="15955494" cy="1815882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hàm ẩn được sử dụng trong đời sống và trong tác phẩm văn học có hiệu quả như thế nào?</a:t>
            </a:r>
            <a:endParaRPr lang="en-US" sz="5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6215955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1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4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A8D05276-4478-0FA4-80C2-79A8947F161B}"/>
              </a:ext>
            </a:extLst>
          </p:cNvPr>
          <p:cNvSpPr/>
          <p:nvPr/>
        </p:nvSpPr>
        <p:spPr>
          <a:xfrm>
            <a:off x="2726518" y="-607523"/>
            <a:ext cx="12160173" cy="11008823"/>
          </a:xfrm>
          <a:custGeom>
            <a:avLst/>
            <a:gdLst/>
            <a:ahLst/>
            <a:cxnLst/>
            <a:rect l="l" t="t" r="r" b="b"/>
            <a:pathLst>
              <a:path w="12160173" h="10395951">
                <a:moveTo>
                  <a:pt x="0" y="0"/>
                </a:moveTo>
                <a:lnTo>
                  <a:pt x="12160173" y="0"/>
                </a:lnTo>
                <a:lnTo>
                  <a:pt x="12160173" y="10395951"/>
                </a:lnTo>
                <a:lnTo>
                  <a:pt x="0" y="10395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 b="-19586"/>
            </a:stretch>
          </a:blipFill>
        </p:spPr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xmlns="" id="{2894404A-5446-0322-7D05-41C5CDE421E6}"/>
              </a:ext>
            </a:extLst>
          </p:cNvPr>
          <p:cNvSpPr/>
          <p:nvPr/>
        </p:nvSpPr>
        <p:spPr>
          <a:xfrm rot="704523">
            <a:off x="-1094744" y="7919629"/>
            <a:ext cx="7411184" cy="3381353"/>
          </a:xfrm>
          <a:custGeom>
            <a:avLst/>
            <a:gdLst/>
            <a:ahLst/>
            <a:cxnLst/>
            <a:rect l="l" t="t" r="r" b="b"/>
            <a:pathLst>
              <a:path w="7411184" h="3381353">
                <a:moveTo>
                  <a:pt x="0" y="0"/>
                </a:moveTo>
                <a:lnTo>
                  <a:pt x="7411183" y="0"/>
                </a:lnTo>
                <a:lnTo>
                  <a:pt x="7411183" y="3381352"/>
                </a:lnTo>
                <a:lnTo>
                  <a:pt x="0" y="33813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90B8AA01-8101-A136-86C2-0E1B364F44A3}"/>
              </a:ext>
            </a:extLst>
          </p:cNvPr>
          <p:cNvSpPr/>
          <p:nvPr/>
        </p:nvSpPr>
        <p:spPr>
          <a:xfrm rot="620690">
            <a:off x="12899360" y="8365406"/>
            <a:ext cx="6602661" cy="3383864"/>
          </a:xfrm>
          <a:custGeom>
            <a:avLst/>
            <a:gdLst/>
            <a:ahLst/>
            <a:cxnLst/>
            <a:rect l="l" t="t" r="r" b="b"/>
            <a:pathLst>
              <a:path w="6602661" h="3383864">
                <a:moveTo>
                  <a:pt x="0" y="0"/>
                </a:moveTo>
                <a:lnTo>
                  <a:pt x="6602661" y="0"/>
                </a:lnTo>
                <a:lnTo>
                  <a:pt x="6602661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xmlns="" id="{FB7D3DDC-E645-0817-98A1-8E663C9F6FA6}"/>
              </a:ext>
            </a:extLst>
          </p:cNvPr>
          <p:cNvSpPr/>
          <p:nvPr/>
        </p:nvSpPr>
        <p:spPr>
          <a:xfrm rot="10627675">
            <a:off x="14574261" y="7143491"/>
            <a:ext cx="4036266" cy="3970677"/>
          </a:xfrm>
          <a:custGeom>
            <a:avLst/>
            <a:gdLst/>
            <a:ahLst/>
            <a:cxnLst/>
            <a:rect l="l" t="t" r="r" b="b"/>
            <a:pathLst>
              <a:path w="4036266" h="3970677">
                <a:moveTo>
                  <a:pt x="0" y="0"/>
                </a:moveTo>
                <a:lnTo>
                  <a:pt x="4036267" y="0"/>
                </a:lnTo>
                <a:lnTo>
                  <a:pt x="4036267" y="3970678"/>
                </a:lnTo>
                <a:lnTo>
                  <a:pt x="0" y="39706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xmlns="" id="{5A1E6FA8-424B-74FE-4491-185E9262A3F0}"/>
              </a:ext>
            </a:extLst>
          </p:cNvPr>
          <p:cNvSpPr/>
          <p:nvPr/>
        </p:nvSpPr>
        <p:spPr>
          <a:xfrm rot="-5721187">
            <a:off x="13685700" y="4459126"/>
            <a:ext cx="8922331" cy="3245498"/>
          </a:xfrm>
          <a:custGeom>
            <a:avLst/>
            <a:gdLst/>
            <a:ahLst/>
            <a:cxnLst/>
            <a:rect l="l" t="t" r="r" b="b"/>
            <a:pathLst>
              <a:path w="8922331" h="3245498">
                <a:moveTo>
                  <a:pt x="0" y="0"/>
                </a:moveTo>
                <a:lnTo>
                  <a:pt x="8922331" y="0"/>
                </a:lnTo>
                <a:lnTo>
                  <a:pt x="8922331" y="3245498"/>
                </a:lnTo>
                <a:lnTo>
                  <a:pt x="0" y="3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3DD8BF16-7B7D-F73F-5D65-89F55E747B31}"/>
              </a:ext>
            </a:extLst>
          </p:cNvPr>
          <p:cNvSpPr/>
          <p:nvPr/>
        </p:nvSpPr>
        <p:spPr>
          <a:xfrm>
            <a:off x="-1137424" y="-1608573"/>
            <a:ext cx="5945297" cy="4369793"/>
          </a:xfrm>
          <a:custGeom>
            <a:avLst/>
            <a:gdLst/>
            <a:ahLst/>
            <a:cxnLst/>
            <a:rect l="l" t="t" r="r" b="b"/>
            <a:pathLst>
              <a:path w="5945297" h="4369793">
                <a:moveTo>
                  <a:pt x="0" y="0"/>
                </a:moveTo>
                <a:lnTo>
                  <a:pt x="5945297" y="0"/>
                </a:lnTo>
                <a:lnTo>
                  <a:pt x="5945297" y="4369794"/>
                </a:lnTo>
                <a:lnTo>
                  <a:pt x="0" y="43697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xmlns="" id="{D7DF5F70-0106-9BC6-DADB-F02A903A945F}"/>
              </a:ext>
            </a:extLst>
          </p:cNvPr>
          <p:cNvSpPr/>
          <p:nvPr/>
        </p:nvSpPr>
        <p:spPr>
          <a:xfrm rot="5933048">
            <a:off x="-4499408" y="4162613"/>
            <a:ext cx="9918960" cy="4063309"/>
          </a:xfrm>
          <a:custGeom>
            <a:avLst/>
            <a:gdLst/>
            <a:ahLst/>
            <a:cxnLst/>
            <a:rect l="l" t="t" r="r" b="b"/>
            <a:pathLst>
              <a:path w="9918960" h="4063309">
                <a:moveTo>
                  <a:pt x="0" y="0"/>
                </a:moveTo>
                <a:lnTo>
                  <a:pt x="9918960" y="0"/>
                </a:lnTo>
                <a:lnTo>
                  <a:pt x="9918960" y="4063309"/>
                </a:lnTo>
                <a:lnTo>
                  <a:pt x="0" y="40633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49822"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34FBED-BC37-15F3-59AF-30139DFBEF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9042" y="368822"/>
            <a:ext cx="13394073" cy="77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912131" y="114300"/>
            <a:ext cx="10694708" cy="10933887"/>
          </a:xfrm>
          <a:custGeom>
            <a:avLst/>
            <a:gdLst/>
            <a:ahLst/>
            <a:cxnLst/>
            <a:rect l="l" t="t" r="r" b="b"/>
            <a:pathLst>
              <a:path w="10694708" h="10933887">
                <a:moveTo>
                  <a:pt x="0" y="0"/>
                </a:moveTo>
                <a:lnTo>
                  <a:pt x="10694708" y="0"/>
                </a:lnTo>
                <a:lnTo>
                  <a:pt x="10694708" y="10933886"/>
                </a:lnTo>
                <a:lnTo>
                  <a:pt x="0" y="10933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/>
            </a:stretch>
          </a:blipFill>
        </p:spPr>
        <p:txBody>
          <a:bodyPr/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6906594" y="-1086169"/>
            <a:ext cx="10838149" cy="12459338"/>
          </a:xfrm>
          <a:custGeom>
            <a:avLst/>
            <a:gdLst/>
            <a:ahLst/>
            <a:cxnLst/>
            <a:rect l="l" t="t" r="r" b="b"/>
            <a:pathLst>
              <a:path w="10838149" h="11248790">
                <a:moveTo>
                  <a:pt x="0" y="0"/>
                </a:moveTo>
                <a:lnTo>
                  <a:pt x="10838148" y="0"/>
                </a:lnTo>
                <a:lnTo>
                  <a:pt x="10838148" y="11248790"/>
                </a:lnTo>
                <a:lnTo>
                  <a:pt x="0" y="11248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945" t="-19359" r="-43873" b="-5391"/>
            </a:stretch>
          </a:blipFill>
        </p:spPr>
      </p:sp>
      <p:sp>
        <p:nvSpPr>
          <p:cNvPr id="5" name="Freeform 5"/>
          <p:cNvSpPr/>
          <p:nvPr/>
        </p:nvSpPr>
        <p:spPr>
          <a:xfrm rot="-3278696" flipH="1">
            <a:off x="1065935" y="2418363"/>
            <a:ext cx="5242075" cy="5156891"/>
          </a:xfrm>
          <a:custGeom>
            <a:avLst/>
            <a:gdLst/>
            <a:ahLst/>
            <a:cxnLst/>
            <a:rect l="l" t="t" r="r" b="b"/>
            <a:pathLst>
              <a:path w="5242075" h="5156891">
                <a:moveTo>
                  <a:pt x="5242074" y="0"/>
                </a:moveTo>
                <a:lnTo>
                  <a:pt x="0" y="0"/>
                </a:lnTo>
                <a:lnTo>
                  <a:pt x="0" y="5156891"/>
                </a:lnTo>
                <a:lnTo>
                  <a:pt x="5242074" y="5156891"/>
                </a:lnTo>
                <a:lnTo>
                  <a:pt x="524207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06548" y="3519170"/>
            <a:ext cx="9228851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nội dung thông báo được diễn đạt trực tiếp bằng các từ ngữ trong câu.</a:t>
            </a:r>
          </a:p>
          <a:p>
            <a:pPr algn="just"/>
            <a:r>
              <a:rPr lang="en-US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nghe, người tham gia hội thoại có thể hiểu trực tiếp nghĩa của câu nói/câu thoại.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83151" y="1555750"/>
            <a:ext cx="9276149" cy="85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4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99593" y="833838"/>
            <a:ext cx="8502150" cy="8619323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 t="-423" b="-42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4060" y="0"/>
            <a:ext cx="11278179" cy="10781343"/>
          </a:xfrm>
          <a:custGeom>
            <a:avLst/>
            <a:gdLst/>
            <a:ahLst/>
            <a:cxnLst/>
            <a:rect l="l" t="t" r="r" b="b"/>
            <a:pathLst>
              <a:path w="11278179" h="10781343">
                <a:moveTo>
                  <a:pt x="0" y="0"/>
                </a:moveTo>
                <a:lnTo>
                  <a:pt x="11278178" y="0"/>
                </a:lnTo>
                <a:lnTo>
                  <a:pt x="11278178" y="10781343"/>
                </a:lnTo>
                <a:lnTo>
                  <a:pt x="0" y="107813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947" r="-2626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29253" y="1294344"/>
            <a:ext cx="6687909" cy="7698313"/>
          </a:xfrm>
          <a:custGeom>
            <a:avLst/>
            <a:gdLst/>
            <a:ahLst/>
            <a:cxnLst/>
            <a:rect l="l" t="t" r="r" b="b"/>
            <a:pathLst>
              <a:path w="6687909" h="7698313">
                <a:moveTo>
                  <a:pt x="0" y="0"/>
                </a:moveTo>
                <a:lnTo>
                  <a:pt x="6687909" y="0"/>
                </a:lnTo>
                <a:lnTo>
                  <a:pt x="6687909" y="7698312"/>
                </a:lnTo>
                <a:lnTo>
                  <a:pt x="0" y="76983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xmlns="" id="{DE87E97F-459B-4FF4-1AED-5C23F8214244}"/>
              </a:ext>
            </a:extLst>
          </p:cNvPr>
          <p:cNvSpPr txBox="1"/>
          <p:nvPr/>
        </p:nvSpPr>
        <p:spPr>
          <a:xfrm>
            <a:off x="304801" y="3296920"/>
            <a:ext cx="10313804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nội dung thông báo được suy ra từ nghĩa tường minh và ngữ cảnh..</a:t>
            </a:r>
          </a:p>
          <a:p>
            <a:pPr algn="just"/>
            <a:r>
              <a:rPr lang="en-US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hàm </a:t>
            </a:r>
            <a:r>
              <a:rPr lang="en-US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</a:t>
            </a:r>
            <a:r>
              <a:rPr lang="vi-VN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thường sử dụng trong đời sống và trong </a:t>
            </a:r>
            <a:r>
              <a:rPr lang="en-US" sz="4400" spc="64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spc="64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64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spc="64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64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spc="64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64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400" spc="64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diễn tả những nội dung tế nhị hoặc tăng hiệu quả giao tiếp.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526174EC-FC9C-D932-C498-73D985E1B5B4}"/>
              </a:ext>
            </a:extLst>
          </p:cNvPr>
          <p:cNvSpPr txBox="1"/>
          <p:nvPr/>
        </p:nvSpPr>
        <p:spPr>
          <a:xfrm>
            <a:off x="2066356" y="1333500"/>
            <a:ext cx="9276149" cy="85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4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1114</Words>
  <Application>Microsoft Office PowerPoint</Application>
  <PresentationFormat>Custom</PresentationFormat>
  <Paragraphs>162</Paragraphs>
  <Slides>19</Slides>
  <Notes>19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Tahoma</vt:lpstr>
      <vt:lpstr>Calibri</vt:lpstr>
      <vt:lpstr>Times New Roman</vt:lpstr>
      <vt:lpstr>Calibri Light</vt:lpstr>
      <vt:lpstr>微软雅黑</vt:lpstr>
      <vt:lpstr>Arial</vt:lpstr>
      <vt:lpstr>Cambria</vt:lpstr>
      <vt:lpstr>宋体</vt:lpstr>
      <vt:lpstr>Wingdings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</vt:lpstr>
      <vt:lpstr>PowerPoint Presentation</vt:lpstr>
      <vt:lpstr>Bài mẫu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Handcrafted Literature Creative Education Presentation</dc:title>
  <cp:lastModifiedBy>ACER</cp:lastModifiedBy>
  <cp:revision>11</cp:revision>
  <dcterms:created xsi:type="dcterms:W3CDTF">2006-08-16T00:00:00Z</dcterms:created>
  <dcterms:modified xsi:type="dcterms:W3CDTF">2024-11-25T08:25:29Z</dcterms:modified>
  <dc:identifier>DAFwlijSbsY</dc:identifier>
</cp:coreProperties>
</file>