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0" r:id="rId3"/>
    <p:sldMasterId id="2147483680" r:id="rId4"/>
    <p:sldMasterId id="2147483690" r:id="rId5"/>
    <p:sldMasterId id="2147483738" r:id="rId6"/>
    <p:sldMasterId id="2147483772" r:id="rId7"/>
    <p:sldMasterId id="2147483782" r:id="rId8"/>
    <p:sldMasterId id="2147483794" r:id="rId9"/>
  </p:sldMasterIdLst>
  <p:notesMasterIdLst>
    <p:notesMasterId r:id="rId37"/>
  </p:notesMasterIdLst>
  <p:sldIdLst>
    <p:sldId id="544" r:id="rId10"/>
    <p:sldId id="453" r:id="rId11"/>
    <p:sldId id="312" r:id="rId12"/>
    <p:sldId id="269" r:id="rId13"/>
    <p:sldId id="333" r:id="rId14"/>
    <p:sldId id="314" r:id="rId15"/>
    <p:sldId id="398" r:id="rId16"/>
    <p:sldId id="317" r:id="rId17"/>
    <p:sldId id="549" r:id="rId18"/>
    <p:sldId id="468" r:id="rId19"/>
    <p:sldId id="522" r:id="rId20"/>
    <p:sldId id="530" r:id="rId21"/>
    <p:sldId id="471" r:id="rId22"/>
    <p:sldId id="531" r:id="rId23"/>
    <p:sldId id="545" r:id="rId24"/>
    <p:sldId id="536" r:id="rId25"/>
    <p:sldId id="546" r:id="rId26"/>
    <p:sldId id="543" r:id="rId27"/>
    <p:sldId id="542" r:id="rId28"/>
    <p:sldId id="535" r:id="rId29"/>
    <p:sldId id="501" r:id="rId30"/>
    <p:sldId id="502" r:id="rId31"/>
    <p:sldId id="547" r:id="rId32"/>
    <p:sldId id="537" r:id="rId33"/>
    <p:sldId id="538" r:id="rId34"/>
    <p:sldId id="539" r:id="rId35"/>
    <p:sldId id="540" r:id="rId36"/>
  </p:sldIdLst>
  <p:sldSz cx="18288000" cy="10287000"/>
  <p:notesSz cx="6858000" cy="9144000"/>
  <p:embeddedFontLst>
    <p:embeddedFont>
      <p:font typeface="#9Slide04 Podkova ExtraBold" panose="020B0604020202020204" charset="0"/>
      <p:bold r:id="rId38"/>
    </p:embeddedFont>
    <p:embeddedFont>
      <p:font typeface="#9Slide04 Vollkorn Bold" panose="020B0604020202020204" charset="0"/>
      <p:bold r:id="rId39"/>
    </p:embeddedFont>
    <p:embeddedFont>
      <p:font typeface="#9Slide05 Agile Script Calligra" panose="020B0604020202020204" charset="0"/>
      <p:regular r:id="rId40"/>
    </p:embeddedFont>
    <p:embeddedFont>
      <p:font typeface="#9Slide06 Netmuc KT" panose="020B0604020202020204" charset="0"/>
      <p:regular r:id="rId41"/>
    </p:embeddedFont>
    <p:embeddedFont>
      <p:font typeface="#9Slide07 IcielNabila" panose="020B0604020202020204" charset="0"/>
      <p:regular r:id="rId42"/>
    </p:embeddedFont>
    <p:embeddedFont>
      <p:font typeface="#9Slide07 SVNStick A Round" panose="02000503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FCF9"/>
    <a:srgbClr val="8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364" autoAdjust="0"/>
  </p:normalViewPr>
  <p:slideViewPr>
    <p:cSldViewPr>
      <p:cViewPr varScale="1">
        <p:scale>
          <a:sx n="61" d="100"/>
          <a:sy n="61" d="100"/>
        </p:scale>
        <p:origin x="322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4E477-C2CB-42F8-AD38-D407B73188FA}" type="datetimeFigureOut">
              <a:rPr lang="en-US" smtClean="0"/>
              <a:t>11/28/2024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8D7FDE-8DF9-4EBF-84F7-10C7049D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62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091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81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.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triển</a:t>
            </a:r>
            <a:r>
              <a:rPr lang="en-US" baseline="0" dirty="0"/>
              <a:t> </a:t>
            </a:r>
            <a:r>
              <a:rPr lang="en-US" baseline="0" dirty="0" err="1"/>
              <a:t>khai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đề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đưa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09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31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baseline="0" dirty="0"/>
              <a:t> </a:t>
            </a:r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sáng</a:t>
            </a:r>
            <a:r>
              <a:rPr lang="en-US" baseline="0" dirty="0"/>
              <a:t> </a:t>
            </a:r>
            <a:r>
              <a:rPr lang="en-US" baseline="0" dirty="0" err="1"/>
              <a:t>tỏ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001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GV </a:t>
            </a:r>
            <a:r>
              <a:rPr lang="en-US" dirty="0" err="1"/>
              <a:t>chuẩn</a:t>
            </a:r>
            <a:r>
              <a:rPr lang="en-US" baseline="0" dirty="0"/>
              <a:t> </a:t>
            </a:r>
            <a:r>
              <a:rPr lang="en-US" baseline="0" dirty="0" err="1"/>
              <a:t>bị</a:t>
            </a:r>
            <a:r>
              <a:rPr lang="en-US" baseline="0" dirty="0"/>
              <a:t> 3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tán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phản</a:t>
            </a:r>
            <a:r>
              <a:rPr lang="en-US" baseline="0" dirty="0"/>
              <a:t> </a:t>
            </a:r>
            <a:r>
              <a:rPr lang="en-US" baseline="0" dirty="0" err="1"/>
              <a:t>đối</a:t>
            </a:r>
            <a:r>
              <a:rPr lang="en-US" baseline="0" dirty="0"/>
              <a:t>, 1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vân</a:t>
            </a:r>
            <a:endParaRPr lang="en-US" baseline="0" dirty="0"/>
          </a:p>
          <a:p>
            <a:r>
              <a:rPr lang="en-US" baseline="0" dirty="0"/>
              <a:t>- </a:t>
            </a:r>
            <a:r>
              <a:rPr lang="en-US" baseline="0" dirty="0" err="1"/>
              <a:t>Gv</a:t>
            </a:r>
            <a:r>
              <a:rPr lang="en-US" baseline="0" dirty="0"/>
              <a:t> </a:t>
            </a:r>
            <a:r>
              <a:rPr lang="en-US" baseline="0" dirty="0" err="1"/>
              <a:t>giơ</a:t>
            </a:r>
            <a:r>
              <a:rPr lang="en-US" baseline="0" dirty="0"/>
              <a:t> </a:t>
            </a:r>
            <a:r>
              <a:rPr lang="en-US" baseline="0" dirty="0" err="1"/>
              <a:t>tấm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HS </a:t>
            </a:r>
            <a:r>
              <a:rPr lang="en-US" baseline="0" dirty="0" err="1"/>
              <a:t>lựa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</a:t>
            </a:r>
            <a:r>
              <a:rPr lang="en-US" baseline="0" dirty="0" err="1">
                <a:sym typeface="Wingdings" panose="05000000000000000000" pitchFamily="2" charset="2"/>
              </a:rPr>
              <a:t>phân</a:t>
            </a:r>
            <a:r>
              <a:rPr lang="en-US" baseline="0" dirty="0">
                <a:sym typeface="Wingdings" panose="05000000000000000000" pitchFamily="2" charset="2"/>
              </a:rPr>
              <a:t> chia </a:t>
            </a:r>
            <a:r>
              <a:rPr lang="en-US" baseline="0" dirty="0" err="1">
                <a:sym typeface="Wingdings" panose="05000000000000000000" pitchFamily="2" charset="2"/>
              </a:rPr>
              <a:t>lớp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thành</a:t>
            </a:r>
            <a:r>
              <a:rPr lang="en-US" baseline="0" dirty="0">
                <a:sym typeface="Wingdings" panose="05000000000000000000" pitchFamily="2" charset="2"/>
              </a:rPr>
              <a:t> 3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Các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nhóm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lần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lượt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đưa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ra</a:t>
            </a:r>
            <a:r>
              <a:rPr lang="en-US" baseline="0" dirty="0">
                <a:sym typeface="Wingdings" panose="05000000000000000000" pitchFamily="2" charset="2"/>
              </a:rPr>
              <a:t> ý </a:t>
            </a:r>
            <a:r>
              <a:rPr lang="en-US" baseline="0" dirty="0" err="1">
                <a:sym typeface="Wingdings" panose="05000000000000000000" pitchFamily="2" charset="2"/>
              </a:rPr>
              <a:t>kiến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và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lí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giải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phù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hợp</a:t>
            </a: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193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HS </a:t>
            </a:r>
            <a:r>
              <a:rPr lang="en-US" dirty="0" err="1"/>
              <a:t>tự</a:t>
            </a:r>
            <a:r>
              <a:rPr lang="en-US" baseline="0" dirty="0"/>
              <a:t> do chia </a:t>
            </a:r>
            <a:r>
              <a:rPr lang="en-US" baseline="0" dirty="0" err="1"/>
              <a:t>sẻ</a:t>
            </a:r>
            <a:endParaRPr lang="en-US" baseline="0" dirty="0"/>
          </a:p>
          <a:p>
            <a:r>
              <a:rPr lang="en-US" baseline="0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: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tinh</a:t>
            </a:r>
            <a:r>
              <a:rPr lang="en-US" baseline="0" dirty="0"/>
              <a:t>,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kĩ</a:t>
            </a:r>
            <a:r>
              <a:rPr lang="en-US" baseline="0" dirty="0"/>
              <a:t>. </a:t>
            </a:r>
            <a:r>
              <a:rPr lang="en-US" baseline="0" dirty="0" err="1"/>
              <a:t>Vì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nhớ</a:t>
            </a:r>
            <a:r>
              <a:rPr lang="en-US" baseline="0" dirty="0"/>
              <a:t> </a:t>
            </a:r>
            <a:r>
              <a:rPr lang="en-US" baseline="0" dirty="0" err="1"/>
              <a:t>lâu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áp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cần</a:t>
            </a:r>
            <a:r>
              <a:rPr lang="en-US" baseline="0" dirty="0"/>
              <a:t>, </a:t>
            </a:r>
            <a:r>
              <a:rPr lang="en-US" baseline="0" dirty="0" err="1"/>
              <a:t>mới</a:t>
            </a:r>
            <a:r>
              <a:rPr lang="en-US" baseline="0" dirty="0"/>
              <a:t> </a:t>
            </a:r>
            <a:r>
              <a:rPr lang="en-US" baseline="0" dirty="0" err="1"/>
              <a:t>thấm</a:t>
            </a:r>
            <a:r>
              <a:rPr lang="en-US" baseline="0" dirty="0"/>
              <a:t> </a:t>
            </a:r>
            <a:r>
              <a:rPr lang="en-US" baseline="0" dirty="0" err="1"/>
              <a:t>thía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điều</a:t>
            </a:r>
            <a:r>
              <a:rPr lang="en-US" baseline="0" dirty="0"/>
              <a:t> </a:t>
            </a:r>
            <a:r>
              <a:rPr lang="en-US" baseline="0" dirty="0" err="1"/>
              <a:t>tốt</a:t>
            </a:r>
            <a:r>
              <a:rPr lang="en-US" baseline="0" dirty="0"/>
              <a:t> </a:t>
            </a:r>
            <a:r>
              <a:rPr lang="en-US" baseline="0" dirty="0" err="1"/>
              <a:t>đẹp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5897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nhận</a:t>
            </a:r>
            <a:r>
              <a:rPr lang="en-US" baseline="0" dirty="0"/>
              <a:t> </a:t>
            </a:r>
            <a:r>
              <a:rPr lang="en-US" baseline="0" dirty="0" err="1"/>
              <a:t>xét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</a:t>
            </a:r>
            <a:r>
              <a:rPr lang="en-US" baseline="0" dirty="0" err="1"/>
              <a:t>lẽ</a:t>
            </a:r>
            <a:r>
              <a:rPr lang="en-US" baseline="0" dirty="0"/>
              <a:t>, </a:t>
            </a:r>
            <a:r>
              <a:rPr lang="en-US" baseline="0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tác</a:t>
            </a:r>
            <a:r>
              <a:rPr lang="en-US" baseline="0" dirty="0"/>
              <a:t> </a:t>
            </a:r>
            <a:r>
              <a:rPr lang="en-US" baseline="0" dirty="0" err="1"/>
              <a:t>giả</a:t>
            </a:r>
            <a:r>
              <a:rPr lang="en-US" baseline="0" dirty="0"/>
              <a:t> </a:t>
            </a:r>
            <a:r>
              <a:rPr lang="en-US" baseline="0" dirty="0" err="1"/>
              <a:t>sử</a:t>
            </a:r>
            <a:r>
              <a:rPr lang="en-US" baseline="0" dirty="0"/>
              <a:t> </a:t>
            </a:r>
            <a:r>
              <a:rPr lang="en-US" baseline="0" dirty="0" err="1"/>
              <a:t>dụng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? Theo </a:t>
            </a:r>
            <a:r>
              <a:rPr lang="en-US" baseline="0" dirty="0" err="1"/>
              <a:t>em</a:t>
            </a:r>
            <a:r>
              <a:rPr lang="en-US" baseline="0" dirty="0"/>
              <a:t>, </a:t>
            </a:r>
            <a:r>
              <a:rPr lang="en-US" baseline="0" dirty="0" err="1"/>
              <a:t>nội</a:t>
            </a:r>
            <a:r>
              <a:rPr lang="en-US" baseline="0" dirty="0"/>
              <a:t> dung </a:t>
            </a:r>
            <a:r>
              <a:rPr lang="en-US" baseline="0" dirty="0" err="1"/>
              <a:t>của</a:t>
            </a:r>
            <a:r>
              <a:rPr lang="en-US" baseline="0" dirty="0"/>
              <a:t> 3 </a:t>
            </a:r>
            <a:r>
              <a:rPr lang="en-US" baseline="0" dirty="0" err="1"/>
              <a:t>phần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mạch</a:t>
            </a:r>
            <a:r>
              <a:rPr lang="en-US" baseline="0" dirty="0"/>
              <a:t> </a:t>
            </a:r>
            <a:r>
              <a:rPr lang="en-US" baseline="0" dirty="0" err="1"/>
              <a:t>liên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thế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0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197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Văn</a:t>
            </a:r>
            <a:r>
              <a:rPr lang="en-US" baseline="0" dirty="0"/>
              <a:t> </a:t>
            </a:r>
            <a:r>
              <a:rPr lang="en-US" baseline="0" dirty="0" err="1"/>
              <a:t>bản</a:t>
            </a:r>
            <a:r>
              <a:rPr lang="en-US" baseline="0" dirty="0"/>
              <a:t> </a:t>
            </a:r>
            <a:r>
              <a:rPr lang="en-US" baseline="0" dirty="0" err="1"/>
              <a:t>Bàn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</a:t>
            </a:r>
            <a:r>
              <a:rPr lang="en-US" baseline="0" dirty="0" err="1"/>
              <a:t>thuyết</a:t>
            </a:r>
            <a:r>
              <a:rPr lang="en-US" baseline="0" dirty="0"/>
              <a:t> </a:t>
            </a:r>
            <a:r>
              <a:rPr lang="en-US" baseline="0" dirty="0" err="1"/>
              <a:t>phục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bởi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lí</a:t>
            </a:r>
            <a:r>
              <a:rPr lang="en-US" baseline="0" dirty="0"/>
              <a:t> do </a:t>
            </a:r>
            <a:r>
              <a:rPr lang="en-US" baseline="0" dirty="0" err="1"/>
              <a:t>nào</a:t>
            </a:r>
            <a:r>
              <a:rPr lang="en-US" baseline="0" dirty="0"/>
              <a:t>? </a:t>
            </a:r>
            <a:r>
              <a:rPr lang="en-US" baseline="0" dirty="0" err="1"/>
              <a:t>Phân</a:t>
            </a:r>
            <a:r>
              <a:rPr lang="en-US" baseline="0" dirty="0"/>
              <a:t> </a:t>
            </a:r>
            <a:r>
              <a:rPr lang="en-US" baseline="0" dirty="0" err="1"/>
              <a:t>tích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bằng</a:t>
            </a:r>
            <a:r>
              <a:rPr lang="en-US" baseline="0" dirty="0"/>
              <a:t> </a:t>
            </a:r>
            <a:r>
              <a:rPr lang="en-US" baseline="0" dirty="0" err="1"/>
              <a:t>chứng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khẳng</a:t>
            </a:r>
            <a:r>
              <a:rPr lang="en-US" baseline="0" dirty="0"/>
              <a:t> </a:t>
            </a:r>
            <a:r>
              <a:rPr lang="en-US" baseline="0" dirty="0" err="1"/>
              <a:t>định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em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2020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4091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11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8010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917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61142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7953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333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321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4259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34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36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D7FDE-8DF9-4EBF-84F7-10C7049D051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829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8D7FDE-8DF9-4EBF-84F7-10C7049D05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03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3 </a:t>
            </a:r>
            <a:r>
              <a:rPr lang="en-US" baseline="0" dirty="0" err="1"/>
              <a:t>nhóm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435981-D538-4C12-86AB-34641F83AD6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150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936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41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782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6143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0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597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0638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323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070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249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243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43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4404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89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745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7077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6349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215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53796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84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5992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722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462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47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0236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268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3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658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3395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0503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3844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7890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67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1494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8737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414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5241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6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39740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3771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9059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82437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13926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64185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0075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388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11/28/2024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5825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430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1807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4909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36188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33232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212546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8353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1780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9444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925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1983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21059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4393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17479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67187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556331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7219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73836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218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22649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560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724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230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07297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3332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9125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8334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784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614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sv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43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3.emf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035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022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34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l="-5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23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19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171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3684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578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721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4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1234984" y="3467100"/>
            <a:ext cx="16138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ưu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chế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44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2946194" y="800100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Phỏng vấn nhanh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DD802E29-8BB1-A797-B259-279635DC22D0}"/>
              </a:ext>
            </a:extLst>
          </p:cNvPr>
          <p:cNvSpPr/>
          <p:nvPr/>
        </p:nvSpPr>
        <p:spPr>
          <a:xfrm>
            <a:off x="4102969" y="4885243"/>
            <a:ext cx="5715000" cy="5436393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20D3A332-FDA1-3662-127A-77839EB20592}"/>
              </a:ext>
            </a:extLst>
          </p:cNvPr>
          <p:cNvSpPr/>
          <p:nvPr/>
        </p:nvSpPr>
        <p:spPr>
          <a:xfrm>
            <a:off x="13487400" y="5448300"/>
            <a:ext cx="4926731" cy="5436393"/>
          </a:xfrm>
          <a:custGeom>
            <a:avLst/>
            <a:gdLst/>
            <a:ahLst/>
            <a:cxnLst/>
            <a:rect l="l" t="t" r="r" b="b"/>
            <a:pathLst>
              <a:path w="7458075" h="8229600">
                <a:moveTo>
                  <a:pt x="0" y="0"/>
                </a:moveTo>
                <a:lnTo>
                  <a:pt x="7458075" y="0"/>
                </a:lnTo>
                <a:lnTo>
                  <a:pt x="745807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7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228600" y="2476500"/>
            <a:ext cx="12766708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1.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đề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luận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điểm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văn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720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bản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1D06ECC5-F7A3-E1DF-F2D7-FFBED3FB7D5F}"/>
              </a:ext>
            </a:extLst>
          </p:cNvPr>
          <p:cNvSpPr/>
          <p:nvPr/>
        </p:nvSpPr>
        <p:spPr>
          <a:xfrm>
            <a:off x="11049000" y="1283864"/>
            <a:ext cx="6003607" cy="8812636"/>
          </a:xfrm>
          <a:custGeom>
            <a:avLst/>
            <a:gdLst/>
            <a:ahLst/>
            <a:cxnLst/>
            <a:rect l="l" t="t" r="r" b="b"/>
            <a:pathLst>
              <a:path w="2803207" h="4114800">
                <a:moveTo>
                  <a:pt x="0" y="0"/>
                </a:moveTo>
                <a:lnTo>
                  <a:pt x="2803207" y="0"/>
                </a:lnTo>
                <a:lnTo>
                  <a:pt x="28032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32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6101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305300" y="914400"/>
            <a:ext cx="9906000" cy="19812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632632"/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5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5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39216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39243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39243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Elbow Connector 10"/>
          <p:cNvCxnSpPr>
            <a:stCxn id="6" idx="2"/>
            <a:endCxn id="8" idx="0"/>
          </p:cNvCxnSpPr>
          <p:nvPr/>
        </p:nvCxnSpPr>
        <p:spPr>
          <a:xfrm rot="5400000">
            <a:off x="8743950" y="3409950"/>
            <a:ext cx="1028700" cy="127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/>
          <p:cNvCxnSpPr>
            <a:stCxn id="6" idx="2"/>
            <a:endCxn id="7" idx="0"/>
          </p:cNvCxnSpPr>
          <p:nvPr/>
        </p:nvCxnSpPr>
        <p:spPr>
          <a:xfrm rot="5400000">
            <a:off x="6035084" y="698426"/>
            <a:ext cx="1026042" cy="542039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6" idx="2"/>
            <a:endCxn id="9" idx="0"/>
          </p:cNvCxnSpPr>
          <p:nvPr/>
        </p:nvCxnSpPr>
        <p:spPr>
          <a:xfrm rot="16200000" flipH="1">
            <a:off x="11430000" y="723900"/>
            <a:ext cx="1028700" cy="53721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5">
            <a:extLst>
              <a:ext uri="{FF2B5EF4-FFF2-40B4-BE49-F238E27FC236}">
                <a16:creationId xmlns:a16="http://schemas.microsoft.com/office/drawing/2014/main" id="{E3660097-0AFA-106F-5D57-4B4C93F64E44}"/>
              </a:ext>
            </a:extLst>
          </p:cNvPr>
          <p:cNvSpPr/>
          <p:nvPr/>
        </p:nvSpPr>
        <p:spPr>
          <a:xfrm>
            <a:off x="0" y="7962900"/>
            <a:ext cx="2660038" cy="2530361"/>
          </a:xfrm>
          <a:custGeom>
            <a:avLst/>
            <a:gdLst/>
            <a:ahLst/>
            <a:cxnLst/>
            <a:rect l="l" t="t" r="r" b="b"/>
            <a:pathLst>
              <a:path w="4082288" h="3883276">
                <a:moveTo>
                  <a:pt x="0" y="0"/>
                </a:moveTo>
                <a:lnTo>
                  <a:pt x="4082288" y="0"/>
                </a:lnTo>
                <a:lnTo>
                  <a:pt x="4082288" y="3883276"/>
                </a:lnTo>
                <a:lnTo>
                  <a:pt x="0" y="38832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8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34200" y="2705100"/>
            <a:ext cx="99822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2.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#9Slide07 SVNStick A Round" panose="02000503000000000000" pitchFamily="2" charset="0"/>
                <a:cs typeface="Times New Roman" panose="02020603050405020304" pitchFamily="18" charset="0"/>
              </a:rPr>
              <a:t>bằng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579FCA15-5DF6-4C3C-11D2-B7911890A879}"/>
              </a:ext>
            </a:extLst>
          </p:cNvPr>
          <p:cNvSpPr/>
          <p:nvPr/>
        </p:nvSpPr>
        <p:spPr>
          <a:xfrm>
            <a:off x="762000" y="1562100"/>
            <a:ext cx="6019800" cy="6869958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3803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10200" y="1613566"/>
            <a:ext cx="12573000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3D5A7284-DF01-1119-76F7-D8A259DD58FF}"/>
              </a:ext>
            </a:extLst>
          </p:cNvPr>
          <p:cNvSpPr/>
          <p:nvPr/>
        </p:nvSpPr>
        <p:spPr>
          <a:xfrm>
            <a:off x="1026880" y="895668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0" y="0"/>
                </a:moveTo>
                <a:lnTo>
                  <a:pt x="5140318" y="0"/>
                </a:lnTo>
                <a:lnTo>
                  <a:pt x="5140318" y="2248890"/>
                </a:lnTo>
                <a:lnTo>
                  <a:pt x="0" y="2248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EF223CB5-3867-C798-EBBA-1AE13C4D79E4}"/>
              </a:ext>
            </a:extLst>
          </p:cNvPr>
          <p:cNvSpPr/>
          <p:nvPr/>
        </p:nvSpPr>
        <p:spPr>
          <a:xfrm>
            <a:off x="-830426" y="8162334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0" y="0"/>
                </a:moveTo>
                <a:lnTo>
                  <a:pt x="2819217" y="0"/>
                </a:lnTo>
                <a:lnTo>
                  <a:pt x="2819217" y="2741688"/>
                </a:lnTo>
                <a:lnTo>
                  <a:pt x="0" y="27416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026880" y="2286000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Ý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/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10200" y="4637425"/>
            <a:ext cx="12573000" cy="3477875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tri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95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1000" y="25527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1638300"/>
            <a:ext cx="12573000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41529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92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990600" y="1181100"/>
            <a:ext cx="158700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632632">
              <a:defRPr/>
            </a:pPr>
            <a:r>
              <a:rPr lang="en-US" sz="72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 NHANH</a:t>
            </a:r>
          </a:p>
          <a:p>
            <a:pPr lvl="0" algn="just" defTabSz="1632632">
              <a:defRPr/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BA017C6E-97E6-81E2-89AA-3CF787BB26F0}"/>
              </a:ext>
            </a:extLst>
          </p:cNvPr>
          <p:cNvSpPr/>
          <p:nvPr/>
        </p:nvSpPr>
        <p:spPr>
          <a:xfrm>
            <a:off x="11811000" y="4533900"/>
            <a:ext cx="5547151" cy="5540217"/>
          </a:xfrm>
          <a:custGeom>
            <a:avLst/>
            <a:gdLst/>
            <a:ahLst/>
            <a:cxnLst/>
            <a:rect l="l" t="t" r="r" b="b"/>
            <a:pathLst>
              <a:path w="5547151" h="5540217">
                <a:moveTo>
                  <a:pt x="0" y="0"/>
                </a:moveTo>
                <a:lnTo>
                  <a:pt x="5547152" y="0"/>
                </a:lnTo>
                <a:lnTo>
                  <a:pt x="5547152" y="5540217"/>
                </a:lnTo>
                <a:lnTo>
                  <a:pt x="0" y="55402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308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4400" y="23241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 defTabSz="1632632"/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0200" y="952500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defTabSz="1371600"/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kumimoji="0" lang="en-US" sz="44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632632">
              <a:defRPr/>
            </a:pP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10200" y="5255716"/>
            <a:ext cx="12573000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algn="just" defTabSz="1632632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1AD8BA75-4997-DEDB-2481-46B5833CE908}"/>
              </a:ext>
            </a:extLst>
          </p:cNvPr>
          <p:cNvSpPr/>
          <p:nvPr/>
        </p:nvSpPr>
        <p:spPr>
          <a:xfrm>
            <a:off x="-604890" y="7505700"/>
            <a:ext cx="3424290" cy="3017656"/>
          </a:xfrm>
          <a:custGeom>
            <a:avLst/>
            <a:gdLst/>
            <a:ahLst/>
            <a:cxnLst/>
            <a:rect l="l" t="t" r="r" b="b"/>
            <a:pathLst>
              <a:path w="3424290" h="3017656">
                <a:moveTo>
                  <a:pt x="0" y="0"/>
                </a:moveTo>
                <a:lnTo>
                  <a:pt x="3424291" y="0"/>
                </a:lnTo>
                <a:lnTo>
                  <a:pt x="3424291" y="3017656"/>
                </a:lnTo>
                <a:lnTo>
                  <a:pt x="0" y="30176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1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5867400" y="2247900"/>
            <a:ext cx="1099325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srgbClr val="FF0000"/>
                </a:solidFill>
                <a:latin typeface="#9Slide06 Netmuc KT" panose="02040603050506020204" pitchFamily="18" charset="0"/>
                <a:cs typeface="Times New Roman" panose="02020603050405020304" pitchFamily="18" charset="0"/>
              </a:rPr>
              <a:t>THẢO LUẬN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6 Netmuc KT" panose="02040603050506020204" pitchFamily="18" charset="0"/>
                <a:cs typeface="Times New Roman" panose="02020603050405020304" pitchFamily="18" charset="0"/>
              </a:rPr>
              <a:t> NHANH</a:t>
            </a: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nêu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đắc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(3)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sz="4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vi-VN" sz="4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6">
            <a:extLst>
              <a:ext uri="{FF2B5EF4-FFF2-40B4-BE49-F238E27FC236}">
                <a16:creationId xmlns:a16="http://schemas.microsoft.com/office/drawing/2014/main" id="{B1886664-B3F8-61D8-61AA-75559869D195}"/>
              </a:ext>
            </a:extLst>
          </p:cNvPr>
          <p:cNvSpPr/>
          <p:nvPr/>
        </p:nvSpPr>
        <p:spPr>
          <a:xfrm>
            <a:off x="685800" y="2476500"/>
            <a:ext cx="4686300" cy="5715000"/>
          </a:xfrm>
          <a:custGeom>
            <a:avLst/>
            <a:gdLst/>
            <a:ahLst/>
            <a:cxnLst/>
            <a:rect l="l" t="t" r="r" b="b"/>
            <a:pathLst>
              <a:path w="3236272" h="3946673">
                <a:moveTo>
                  <a:pt x="0" y="0"/>
                </a:moveTo>
                <a:lnTo>
                  <a:pt x="3236273" y="0"/>
                </a:lnTo>
                <a:lnTo>
                  <a:pt x="3236273" y="3946673"/>
                </a:lnTo>
                <a:lnTo>
                  <a:pt x="0" y="39466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5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9875A10C-D1B5-0510-758A-E50F570BE993}"/>
              </a:ext>
            </a:extLst>
          </p:cNvPr>
          <p:cNvSpPr/>
          <p:nvPr/>
        </p:nvSpPr>
        <p:spPr>
          <a:xfrm>
            <a:off x="15544800" y="-4914900"/>
            <a:ext cx="5768201" cy="6172200"/>
          </a:xfrm>
          <a:custGeom>
            <a:avLst/>
            <a:gdLst/>
            <a:ahLst/>
            <a:cxnLst/>
            <a:rect l="l" t="t" r="r" b="b"/>
            <a:pathLst>
              <a:path w="5768201" h="6172200">
                <a:moveTo>
                  <a:pt x="0" y="0"/>
                </a:moveTo>
                <a:lnTo>
                  <a:pt x="5768201" y="0"/>
                </a:lnTo>
                <a:lnTo>
                  <a:pt x="5768201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884620" y="187842"/>
            <a:ext cx="390658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Ý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873949" y="190500"/>
            <a:ext cx="4768702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khăn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biểu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lầm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25400" y="190500"/>
            <a:ext cx="3810000" cy="49911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just" defTabSz="163263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90700" y="5981700"/>
            <a:ext cx="14935200" cy="3785652"/>
          </a:xfrm>
          <a:prstGeom prst="rect">
            <a:avLst/>
          </a:prstGeom>
          <a:solidFill>
            <a:srgbClr val="FEFCF9"/>
          </a:solidFill>
        </p:spPr>
        <p:txBody>
          <a:bodyPr wrap="square">
            <a:spAutoFit/>
          </a:bodyPr>
          <a:lstStyle/>
          <a:p>
            <a:pPr lvl="0" algn="just" defTabSz="13716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tiễn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just" defTabSz="1371600"/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Mạch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kết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nối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3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văn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lô-gic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sáng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nghị</a:t>
            </a:r>
            <a:r>
              <a:rPr lang="en-US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endParaRPr lang="en-US" sz="4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7" idx="2"/>
            <a:endCxn id="10" idx="0"/>
          </p:cNvCxnSpPr>
          <p:nvPr/>
        </p:nvCxnSpPr>
        <p:spPr>
          <a:xfrm>
            <a:off x="3837910" y="5178942"/>
            <a:ext cx="5420390" cy="802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>
            <a:off x="9258300" y="5181600"/>
            <a:ext cx="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2"/>
            <a:endCxn id="10" idx="0"/>
          </p:cNvCxnSpPr>
          <p:nvPr/>
        </p:nvCxnSpPr>
        <p:spPr>
          <a:xfrm flipH="1">
            <a:off x="9258300" y="5181600"/>
            <a:ext cx="5372100" cy="800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2307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997962" y="5753100"/>
            <a:ext cx="9982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7 SVNStick A Round" panose="02000503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7 SVNStick A Round" panose="02000503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DB00719C-7EB5-A6E2-79E2-4D2913733538}"/>
              </a:ext>
            </a:extLst>
          </p:cNvPr>
          <p:cNvSpPr/>
          <p:nvPr/>
        </p:nvSpPr>
        <p:spPr>
          <a:xfrm>
            <a:off x="1307838" y="291229"/>
            <a:ext cx="8628013" cy="729067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023118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B1A8BAC-6A94-63CD-86B7-21F78BBC8418}"/>
              </a:ext>
            </a:extLst>
          </p:cNvPr>
          <p:cNvSpPr/>
          <p:nvPr/>
        </p:nvSpPr>
        <p:spPr>
          <a:xfrm>
            <a:off x="3080657" y="3176205"/>
            <a:ext cx="11734800" cy="2566988"/>
          </a:xfrm>
          <a:custGeom>
            <a:avLst/>
            <a:gdLst/>
            <a:ahLst/>
            <a:cxnLst/>
            <a:rect l="l" t="t" r="r" b="b"/>
            <a:pathLst>
              <a:path w="6569188" h="1437010">
                <a:moveTo>
                  <a:pt x="0" y="0"/>
                </a:moveTo>
                <a:lnTo>
                  <a:pt x="6569188" y="0"/>
                </a:lnTo>
                <a:lnTo>
                  <a:pt x="6569188" y="1437010"/>
                </a:lnTo>
                <a:lnTo>
                  <a:pt x="0" y="14370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lum bright="70000" contrast="-70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A80E0D7F-6EA2-CB9D-D586-F892511107DE}"/>
              </a:ext>
            </a:extLst>
          </p:cNvPr>
          <p:cNvSpPr txBox="1"/>
          <p:nvPr/>
        </p:nvSpPr>
        <p:spPr>
          <a:xfrm>
            <a:off x="1034143" y="664249"/>
            <a:ext cx="1621971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Bài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5.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Nghị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luận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xã</a:t>
            </a:r>
            <a:r>
              <a:rPr lang="en-US" sz="6000" dirty="0">
                <a:latin typeface="#9Slide07 IcielNabila" pitchFamily="2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#9Slide07 IcielNabila" pitchFamily="2" charset="0"/>
                <a:cs typeface="Times New Roman" panose="02020603050405020304" pitchFamily="18" charset="0"/>
              </a:rPr>
              <a:t>hội</a:t>
            </a:r>
            <a:endParaRPr lang="en-US" sz="6000" dirty="0">
              <a:latin typeface="#9Slide07 IcielNabila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3350493" y="3568474"/>
            <a:ext cx="11401409" cy="21236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13800" b="1" dirty="0">
                <a:solidFill>
                  <a:srgbClr val="870000"/>
                </a:solidFill>
                <a:latin typeface="#9Slide05 Agile Script Calligra" panose="03070402050302030203" pitchFamily="66" charset="0"/>
                <a:cs typeface="Times New Roman" pitchFamily="18" charset="0"/>
              </a:rPr>
              <a:t>Bàn về đọc sách</a:t>
            </a:r>
            <a:endParaRPr lang="en-US" sz="13800" b="1" dirty="0">
              <a:solidFill>
                <a:srgbClr val="870000"/>
              </a:solidFill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0E56C7-D3D1-26E6-2510-0DAD3008CF49}"/>
              </a:ext>
            </a:extLst>
          </p:cNvPr>
          <p:cNvSpPr txBox="1"/>
          <p:nvPr/>
        </p:nvSpPr>
        <p:spPr>
          <a:xfrm>
            <a:off x="4953000" y="2246457"/>
            <a:ext cx="8382000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4400" dirty="0">
                <a:latin typeface="#9Slide04 Vollkorn Bold" panose="00000800000000000000" pitchFamily="2" charset="0"/>
                <a:ea typeface="#9Slide04 Vollkorn Bold" panose="00000800000000000000" pitchFamily="2" charset="0"/>
                <a:cs typeface="Times New Roman" pitchFamily="18" charset="0"/>
              </a:rPr>
              <a:t>Đọc hiểu văn bản</a:t>
            </a:r>
            <a:endParaRPr lang="en-US" sz="4400" dirty="0">
              <a:latin typeface="#9Slide04 Vollkorn Bold" panose="00000800000000000000" pitchFamily="2" charset="0"/>
              <a:ea typeface="#9Slide04 Vollkorn Bold" panose="00000800000000000000" pitchFamily="2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898F23-6064-95D7-D968-4B1575CD884C}"/>
              </a:ext>
            </a:extLst>
          </p:cNvPr>
          <p:cNvSpPr txBox="1"/>
          <p:nvPr/>
        </p:nvSpPr>
        <p:spPr>
          <a:xfrm>
            <a:off x="7315200" y="5920122"/>
            <a:ext cx="11401409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nl-NL" sz="7200" b="1" dirty="0">
                <a:latin typeface="#9Slide05 Agile Script Calligra" panose="03070402050302030203" pitchFamily="66" charset="0"/>
                <a:cs typeface="Times New Roman" pitchFamily="18" charset="0"/>
              </a:rPr>
              <a:t>- Chu Quang Tiềm -</a:t>
            </a:r>
            <a:endParaRPr lang="en-US" sz="7200" b="1" dirty="0">
              <a:latin typeface="#9Slide05 Agile Script Calligra" panose="03070402050302030203" pitchFamily="66" charset="0"/>
              <a:cs typeface="Times New Roman" pitchFamily="18" charset="0"/>
            </a:endParaRPr>
          </a:p>
        </p:txBody>
      </p:sp>
      <p:sp>
        <p:nvSpPr>
          <p:cNvPr id="3" name="Freeform 8">
            <a:extLst>
              <a:ext uri="{FF2B5EF4-FFF2-40B4-BE49-F238E27FC236}">
                <a16:creationId xmlns:a16="http://schemas.microsoft.com/office/drawing/2014/main" id="{736978D2-01C0-306C-0B14-6EA1A9E3695E}"/>
              </a:ext>
            </a:extLst>
          </p:cNvPr>
          <p:cNvSpPr/>
          <p:nvPr/>
        </p:nvSpPr>
        <p:spPr>
          <a:xfrm rot="20808090">
            <a:off x="-789291" y="3461306"/>
            <a:ext cx="7412934" cy="6819900"/>
          </a:xfrm>
          <a:custGeom>
            <a:avLst/>
            <a:gdLst/>
            <a:ahLst/>
            <a:cxnLst/>
            <a:rect l="l" t="t" r="r" b="b"/>
            <a:pathLst>
              <a:path w="5028946" h="4626631">
                <a:moveTo>
                  <a:pt x="0" y="0"/>
                </a:moveTo>
                <a:lnTo>
                  <a:pt x="5028946" y="0"/>
                </a:lnTo>
                <a:lnTo>
                  <a:pt x="5028946" y="4626630"/>
                </a:lnTo>
                <a:lnTo>
                  <a:pt x="0" y="462663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B2D1697A-9D73-DF21-2343-535022204A2A}"/>
              </a:ext>
            </a:extLst>
          </p:cNvPr>
          <p:cNvSpPr/>
          <p:nvPr/>
        </p:nvSpPr>
        <p:spPr>
          <a:xfrm>
            <a:off x="14554200" y="-938595"/>
            <a:ext cx="3972652" cy="4114800"/>
          </a:xfrm>
          <a:custGeom>
            <a:avLst/>
            <a:gdLst/>
            <a:ahLst/>
            <a:cxnLst/>
            <a:rect l="l" t="t" r="r" b="b"/>
            <a:pathLst>
              <a:path w="3972652" h="4114800">
                <a:moveTo>
                  <a:pt x="0" y="0"/>
                </a:moveTo>
                <a:lnTo>
                  <a:pt x="3972652" y="0"/>
                </a:lnTo>
                <a:lnTo>
                  <a:pt x="39726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9FF16F2C-C658-FB98-8976-F3CD5A4D10BB}"/>
              </a:ext>
            </a:extLst>
          </p:cNvPr>
          <p:cNvSpPr/>
          <p:nvPr/>
        </p:nvSpPr>
        <p:spPr>
          <a:xfrm rot="14542628">
            <a:off x="16525031" y="7870442"/>
            <a:ext cx="3142211" cy="4114800"/>
          </a:xfrm>
          <a:custGeom>
            <a:avLst/>
            <a:gdLst/>
            <a:ahLst/>
            <a:cxnLst/>
            <a:rect l="l" t="t" r="r" b="b"/>
            <a:pathLst>
              <a:path w="3142211" h="4114800">
                <a:moveTo>
                  <a:pt x="0" y="0"/>
                </a:moveTo>
                <a:lnTo>
                  <a:pt x="3142211" y="0"/>
                </a:lnTo>
                <a:lnTo>
                  <a:pt x="3142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3015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9702" y="3081754"/>
            <a:ext cx="438065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(“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cưỡi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“con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sừng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DB95ABF-62FD-0BB3-4C17-F4BF8CAEFA7A}"/>
              </a:ext>
            </a:extLst>
          </p:cNvPr>
          <p:cNvSpPr/>
          <p:nvPr/>
        </p:nvSpPr>
        <p:spPr>
          <a:xfrm>
            <a:off x="5791200" y="3009900"/>
            <a:ext cx="5676057" cy="3477875"/>
          </a:xfrm>
          <a:custGeom>
            <a:avLst/>
            <a:gdLst/>
            <a:ahLst/>
            <a:cxnLst/>
            <a:rect l="l" t="t" r="r" b="b"/>
            <a:pathLst>
              <a:path w="6715549" h="4114800">
                <a:moveTo>
                  <a:pt x="0" y="0"/>
                </a:moveTo>
                <a:lnTo>
                  <a:pt x="6715549" y="0"/>
                </a:lnTo>
                <a:lnTo>
                  <a:pt x="67155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50EA8D-6BAE-C246-5C04-E53B6BC444FF}"/>
              </a:ext>
            </a:extLst>
          </p:cNvPr>
          <p:cNvSpPr/>
          <p:nvPr/>
        </p:nvSpPr>
        <p:spPr>
          <a:xfrm>
            <a:off x="4876800" y="1311325"/>
            <a:ext cx="16230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lô-gic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A1DD0B-3242-3CE3-646B-608726E9B9EA}"/>
              </a:ext>
            </a:extLst>
          </p:cNvPr>
          <p:cNvSpPr/>
          <p:nvPr/>
        </p:nvSpPr>
        <p:spPr>
          <a:xfrm>
            <a:off x="11963400" y="3081754"/>
            <a:ext cx="5410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D60E93E5-CFB5-C1E5-CEB5-CDD3EB07D087}"/>
              </a:ext>
            </a:extLst>
          </p:cNvPr>
          <p:cNvSpPr/>
          <p:nvPr/>
        </p:nvSpPr>
        <p:spPr>
          <a:xfrm>
            <a:off x="13792200" y="7810500"/>
            <a:ext cx="4342797" cy="4114800"/>
          </a:xfrm>
          <a:custGeom>
            <a:avLst/>
            <a:gdLst/>
            <a:ahLst/>
            <a:cxnLst/>
            <a:rect l="l" t="t" r="r" b="b"/>
            <a:pathLst>
              <a:path w="4342797" h="4114800">
                <a:moveTo>
                  <a:pt x="0" y="0"/>
                </a:moveTo>
                <a:lnTo>
                  <a:pt x="4342797" y="0"/>
                </a:lnTo>
                <a:lnTo>
                  <a:pt x="434279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7540882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870000"/>
                </a:solidFill>
                <a:effectLst/>
                <a:uLnTx/>
                <a:uFillTx/>
                <a:latin typeface="#9Slide04 Podkova ExtraBold" panose="00000900000000000000" pitchFamily="2" charset="0"/>
                <a:ea typeface="+mn-ea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TỔNG KẾT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870000"/>
              </a:solidFill>
              <a:effectLst/>
              <a:uLnTx/>
              <a:uFillTx/>
              <a:latin typeface="#9Slide04 Podkova ExtraBold" panose="000009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0FC9C552-5BC0-831D-DA1F-19B73370A534}"/>
              </a:ext>
            </a:extLst>
          </p:cNvPr>
          <p:cNvSpPr/>
          <p:nvPr/>
        </p:nvSpPr>
        <p:spPr>
          <a:xfrm>
            <a:off x="1024895" y="3771900"/>
            <a:ext cx="6515987" cy="6184264"/>
          </a:xfrm>
          <a:custGeom>
            <a:avLst/>
            <a:gdLst/>
            <a:ahLst/>
            <a:cxnLst/>
            <a:rect l="l" t="t" r="r" b="b"/>
            <a:pathLst>
              <a:path w="4335517" h="4114800">
                <a:moveTo>
                  <a:pt x="0" y="0"/>
                </a:moveTo>
                <a:lnTo>
                  <a:pt x="4335517" y="0"/>
                </a:lnTo>
                <a:lnTo>
                  <a:pt x="43355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54412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533400" y="961192"/>
            <a:ext cx="8305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Nghệ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74676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1371600"/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sảo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8839200" y="961192"/>
            <a:ext cx="8686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63200" y="2492829"/>
            <a:ext cx="7010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371600"/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69501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679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409700" y="1209685"/>
            <a:ext cx="14935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hững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0" y="2476500"/>
            <a:ext cx="159258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khẳng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aseline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aseline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400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7086600" y="6565902"/>
            <a:ext cx="2972227" cy="3721098"/>
          </a:xfrm>
          <a:custGeom>
            <a:avLst/>
            <a:gdLst/>
            <a:ahLst/>
            <a:cxnLst/>
            <a:rect l="l" t="t" r="r" b="b"/>
            <a:pathLst>
              <a:path w="2972227" h="3721098">
                <a:moveTo>
                  <a:pt x="0" y="0"/>
                </a:moveTo>
                <a:lnTo>
                  <a:pt x="2972227" y="0"/>
                </a:lnTo>
                <a:lnTo>
                  <a:pt x="2972227" y="3721098"/>
                </a:lnTo>
                <a:lnTo>
                  <a:pt x="0" y="3721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81000" y="8426451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6078200" y="-2247900"/>
            <a:ext cx="5185980" cy="4881304"/>
          </a:xfrm>
          <a:custGeom>
            <a:avLst/>
            <a:gdLst/>
            <a:ahLst/>
            <a:cxnLst/>
            <a:rect l="l" t="t" r="r" b="b"/>
            <a:pathLst>
              <a:path w="5185980" h="4881304">
                <a:moveTo>
                  <a:pt x="0" y="0"/>
                </a:moveTo>
                <a:lnTo>
                  <a:pt x="5185980" y="0"/>
                </a:lnTo>
                <a:lnTo>
                  <a:pt x="5185980" y="4881304"/>
                </a:lnTo>
                <a:lnTo>
                  <a:pt x="0" y="48813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00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190500"/>
            <a:ext cx="10108044" cy="3700593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29200" y="2893504"/>
            <a:ext cx="7772400" cy="739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824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200" y="-876300"/>
            <a:ext cx="10108044" cy="370059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24000" y="1638300"/>
            <a:ext cx="15392400" cy="19050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TÍCH LŨY TRI THỨC QUA VIỆC ĐỌC SÁCH, TA CÓ CẦN LƯU Ý ĐẾN TỐC ĐỘ ĐỌC VÀ SỐ LƯỢNG SÁCH ĐƯỢC ĐỌC HAY KHÔNG?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524000" y="4400550"/>
            <a:ext cx="7296150" cy="31813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ĐỒNG TÌNH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525000" y="4348292"/>
            <a:ext cx="7391400" cy="319550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 KIẾN PHẢN ĐỐI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1:....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2:....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Hs 3:....</a:t>
            </a:r>
          </a:p>
        </p:txBody>
      </p:sp>
      <p:sp>
        <p:nvSpPr>
          <p:cNvPr id="7" name="Rectangle 6"/>
          <p:cNvSpPr/>
          <p:nvPr/>
        </p:nvSpPr>
        <p:spPr>
          <a:xfrm>
            <a:off x="1562100" y="8086397"/>
            <a:ext cx="157353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HS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3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544" b="28221"/>
          <a:stretch>
            <a:fillRect/>
          </a:stretch>
        </p:blipFill>
        <p:spPr>
          <a:xfrm rot="461708">
            <a:off x="-123447" y="8400832"/>
            <a:ext cx="3237015" cy="1022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299772">
            <a:off x="14327728" y="-1028700"/>
            <a:ext cx="503339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709535">
            <a:off x="15107697" y="-722964"/>
            <a:ext cx="4883228" cy="479166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09125" y="2019300"/>
            <a:ext cx="14511875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tầm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rất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lũy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tri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quyết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vấn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Do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lướt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nắm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nghiên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nghiền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ngẫm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...)</a:t>
            </a:r>
          </a:p>
        </p:txBody>
      </p:sp>
      <p:pic>
        <p:nvPicPr>
          <p:cNvPr id="20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547543" y="6052175"/>
            <a:ext cx="44550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81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6775" r="36459" b="6790"/>
          <a:stretch>
            <a:fillRect/>
          </a:stretch>
        </p:blipFill>
        <p:spPr>
          <a:xfrm rot="850390">
            <a:off x="13848345" y="3731225"/>
            <a:ext cx="5523215" cy="722640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417261" y="1790700"/>
            <a:ext cx="1197675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tưởng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web, in-pho-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(infographic),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,...)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gồm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21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649200" y="3314700"/>
            <a:ext cx="6846424" cy="7094738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05000" y="-341115"/>
            <a:ext cx="2787559" cy="3655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4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7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9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57" y="4481218"/>
            <a:ext cx="18342191" cy="2743201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E18942-F45C-4C9A-0130-0AA15FD5F563}"/>
              </a:ext>
            </a:extLst>
          </p:cNvPr>
          <p:cNvSpPr txBox="1"/>
          <p:nvPr/>
        </p:nvSpPr>
        <p:spPr>
          <a:xfrm>
            <a:off x="9705370" y="6826555"/>
            <a:ext cx="7389617" cy="2264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1219200" y="3413806"/>
            <a:ext cx="1111911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ĐỌC- TÌM HIỂU CHUNG</a:t>
            </a:r>
          </a:p>
        </p:txBody>
      </p:sp>
      <p:sp>
        <p:nvSpPr>
          <p:cNvPr id="2" name="Freeform 4">
            <a:extLst>
              <a:ext uri="{FF2B5EF4-FFF2-40B4-BE49-F238E27FC236}">
                <a16:creationId xmlns:a16="http://schemas.microsoft.com/office/drawing/2014/main" id="{D1DF9F23-F194-03D8-6AA9-01079FB66DE6}"/>
              </a:ext>
            </a:extLst>
          </p:cNvPr>
          <p:cNvSpPr/>
          <p:nvPr/>
        </p:nvSpPr>
        <p:spPr>
          <a:xfrm>
            <a:off x="12190299" y="2814643"/>
            <a:ext cx="6178531" cy="7477800"/>
          </a:xfrm>
          <a:custGeom>
            <a:avLst/>
            <a:gdLst/>
            <a:ahLst/>
            <a:cxnLst/>
            <a:rect l="l" t="t" r="r" b="b"/>
            <a:pathLst>
              <a:path w="3399853" h="4114800">
                <a:moveTo>
                  <a:pt x="0" y="0"/>
                </a:moveTo>
                <a:lnTo>
                  <a:pt x="3399853" y="0"/>
                </a:lnTo>
                <a:lnTo>
                  <a:pt x="33998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73505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2590800" y="2705171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dirty="0">
                <a:latin typeface="Times New Roman" pitchFamily="18" charset="0"/>
                <a:cs typeface="Times New Roman" pitchFamily="18" charset="0"/>
              </a:rPr>
              <a:t>Giọng đọc lưu loát, truyền cảm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19200" y="1632898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Đọc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D32CCD73-1B44-AC21-75EE-AC2072DEDD66}"/>
              </a:ext>
            </a:extLst>
          </p:cNvPr>
          <p:cNvSpPr/>
          <p:nvPr/>
        </p:nvSpPr>
        <p:spPr>
          <a:xfrm>
            <a:off x="12725400" y="2095500"/>
            <a:ext cx="5358936" cy="4528301"/>
          </a:xfrm>
          <a:custGeom>
            <a:avLst/>
            <a:gdLst/>
            <a:ahLst/>
            <a:cxnLst/>
            <a:rect l="l" t="t" r="r" b="b"/>
            <a:pathLst>
              <a:path w="5358936" h="4528301">
                <a:moveTo>
                  <a:pt x="0" y="0"/>
                </a:moveTo>
                <a:lnTo>
                  <a:pt x="5358936" y="0"/>
                </a:lnTo>
                <a:lnTo>
                  <a:pt x="5358936" y="4528301"/>
                </a:lnTo>
                <a:lnTo>
                  <a:pt x="0" y="452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3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981200" y="1409700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b. Chú thích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668919"/>
            <a:ext cx="4057650" cy="507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293701-F4FC-A764-A16E-3677D84EF442}"/>
              </a:ext>
            </a:extLst>
          </p:cNvPr>
          <p:cNvSpPr txBox="1"/>
          <p:nvPr/>
        </p:nvSpPr>
        <p:spPr>
          <a:xfrm>
            <a:off x="2590800" y="2799702"/>
            <a:ext cx="10515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A9BD50F9-747D-ABC1-EF75-3514DD011133}"/>
              </a:ext>
            </a:extLst>
          </p:cNvPr>
          <p:cNvSpPr/>
          <p:nvPr/>
        </p:nvSpPr>
        <p:spPr>
          <a:xfrm>
            <a:off x="13944600" y="63764"/>
            <a:ext cx="5283174" cy="2370824"/>
          </a:xfrm>
          <a:custGeom>
            <a:avLst/>
            <a:gdLst/>
            <a:ahLst/>
            <a:cxnLst/>
            <a:rect l="l" t="t" r="r" b="b"/>
            <a:pathLst>
              <a:path w="5283174" h="2370824">
                <a:moveTo>
                  <a:pt x="0" y="0"/>
                </a:moveTo>
                <a:lnTo>
                  <a:pt x="5283174" y="0"/>
                </a:lnTo>
                <a:lnTo>
                  <a:pt x="5283174" y="2370824"/>
                </a:lnTo>
                <a:lnTo>
                  <a:pt x="0" y="23708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62371" y="7560681"/>
            <a:ext cx="3394710" cy="4114800"/>
          </a:xfrm>
          <a:custGeom>
            <a:avLst/>
            <a:gdLst/>
            <a:ahLst/>
            <a:cxnLst/>
            <a:rect l="l" t="t" r="r" b="b"/>
            <a:pathLst>
              <a:path w="3394710" h="4114800">
                <a:moveTo>
                  <a:pt x="0" y="0"/>
                </a:moveTo>
                <a:lnTo>
                  <a:pt x="3394710" y="0"/>
                </a:lnTo>
                <a:lnTo>
                  <a:pt x="33947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7">
            <a:extLst>
              <a:ext uri="{FF2B5EF4-FFF2-40B4-BE49-F238E27FC236}">
                <a16:creationId xmlns:a16="http://schemas.microsoft.com/office/drawing/2014/main" id="{8AC67E15-5422-B323-90AE-B8CDEAE04F6D}"/>
              </a:ext>
            </a:extLst>
          </p:cNvPr>
          <p:cNvSpPr/>
          <p:nvPr/>
        </p:nvSpPr>
        <p:spPr>
          <a:xfrm>
            <a:off x="13563600" y="6108436"/>
            <a:ext cx="4544458" cy="4114800"/>
          </a:xfrm>
          <a:custGeom>
            <a:avLst/>
            <a:gdLst/>
            <a:ahLst/>
            <a:cxnLst/>
            <a:rect l="l" t="t" r="r" b="b"/>
            <a:pathLst>
              <a:path w="4544458" h="4114800">
                <a:moveTo>
                  <a:pt x="0" y="0"/>
                </a:moveTo>
                <a:lnTo>
                  <a:pt x="4544457" y="0"/>
                </a:lnTo>
                <a:lnTo>
                  <a:pt x="454445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79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873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nl-NL" sz="4400" b="1" dirty="0">
                <a:latin typeface="Times New Roman" pitchFamily="18" charset="0"/>
                <a:cs typeface="Times New Roman" pitchFamily="18" charset="0"/>
              </a:rPr>
              <a:t>a. Tác giả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0" y="5450192"/>
            <a:ext cx="10182888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1501" y="8556309"/>
            <a:ext cx="4953000" cy="1688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Quang </a:t>
            </a:r>
            <a:r>
              <a:rPr lang="en-US" sz="4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1632632">
              <a:lnSpc>
                <a:spcPct val="130000"/>
              </a:lnSpc>
            </a:pPr>
            <a:r>
              <a:rPr lang="en-US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(1897- 1986)</a:t>
            </a:r>
            <a:endParaRPr lang="vi-VN" sz="4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3407536"/>
            <a:ext cx="10050809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12">
            <a:extLst>
              <a:ext uri="{FF2B5EF4-FFF2-40B4-BE49-F238E27FC236}">
                <a16:creationId xmlns:a16="http://schemas.microsoft.com/office/drawing/2014/main" id="{0DDFD93A-DE71-C1D8-9543-A9AFC25CD518}"/>
              </a:ext>
            </a:extLst>
          </p:cNvPr>
          <p:cNvSpPr/>
          <p:nvPr/>
        </p:nvSpPr>
        <p:spPr>
          <a:xfrm flipH="1" flipV="1">
            <a:off x="16299209" y="-617022"/>
            <a:ext cx="2819217" cy="2741688"/>
          </a:xfrm>
          <a:custGeom>
            <a:avLst/>
            <a:gdLst/>
            <a:ahLst/>
            <a:cxnLst/>
            <a:rect l="l" t="t" r="r" b="b"/>
            <a:pathLst>
              <a:path w="2819217" h="2741688">
                <a:moveTo>
                  <a:pt x="2819217" y="2741688"/>
                </a:moveTo>
                <a:lnTo>
                  <a:pt x="0" y="2741688"/>
                </a:lnTo>
                <a:lnTo>
                  <a:pt x="0" y="0"/>
                </a:lnTo>
                <a:lnTo>
                  <a:pt x="2819217" y="0"/>
                </a:lnTo>
                <a:lnTo>
                  <a:pt x="2819217" y="274168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0">
            <a:extLst>
              <a:ext uri="{FF2B5EF4-FFF2-40B4-BE49-F238E27FC236}">
                <a16:creationId xmlns:a16="http://schemas.microsoft.com/office/drawing/2014/main" id="{A327F288-A44E-FEAC-585F-F6AC0879680E}"/>
              </a:ext>
            </a:extLst>
          </p:cNvPr>
          <p:cNvSpPr/>
          <p:nvPr/>
        </p:nvSpPr>
        <p:spPr>
          <a:xfrm flipH="1" flipV="1">
            <a:off x="12120802" y="-918575"/>
            <a:ext cx="5140318" cy="2248889"/>
          </a:xfrm>
          <a:custGeom>
            <a:avLst/>
            <a:gdLst/>
            <a:ahLst/>
            <a:cxnLst/>
            <a:rect l="l" t="t" r="r" b="b"/>
            <a:pathLst>
              <a:path w="5140318" h="2248889">
                <a:moveTo>
                  <a:pt x="5140318" y="2248890"/>
                </a:moveTo>
                <a:lnTo>
                  <a:pt x="0" y="2248890"/>
                </a:lnTo>
                <a:lnTo>
                  <a:pt x="0" y="0"/>
                </a:lnTo>
                <a:lnTo>
                  <a:pt x="5140318" y="0"/>
                </a:lnTo>
                <a:lnTo>
                  <a:pt x="5140318" y="224889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CC7700-5EE3-D6AA-947A-95CA97EB4B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2505644"/>
            <a:ext cx="4686300" cy="613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7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914400" y="800100"/>
            <a:ext cx="6400800" cy="5073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8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C90365-6D1C-33F3-3344-509A3BED8A80}"/>
              </a:ext>
            </a:extLst>
          </p:cNvPr>
          <p:cNvSpPr txBox="1"/>
          <p:nvPr/>
        </p:nvSpPr>
        <p:spPr>
          <a:xfrm>
            <a:off x="1274943" y="1579425"/>
            <a:ext cx="1208051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Tác phẩm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03BFF-81C3-D864-33AC-4410E3562FAD}"/>
              </a:ext>
            </a:extLst>
          </p:cNvPr>
          <p:cNvSpPr txBox="1"/>
          <p:nvPr/>
        </p:nvSpPr>
        <p:spPr>
          <a:xfrm>
            <a:off x="786707" y="2706960"/>
            <a:ext cx="6985694" cy="33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in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NXB Trung Châu,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1943, TRẦN ĐÌNH SỬ dich.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AF8F44-8B17-FC0F-21A1-712D159B6022}"/>
              </a:ext>
            </a:extLst>
          </p:cNvPr>
          <p:cNvSpPr txBox="1"/>
          <p:nvPr/>
        </p:nvSpPr>
        <p:spPr>
          <a:xfrm>
            <a:off x="9982201" y="2773583"/>
            <a:ext cx="7440782" cy="1688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58D4BE-2991-558E-1704-BD56847E052D}"/>
              </a:ext>
            </a:extLst>
          </p:cNvPr>
          <p:cNvSpPr txBox="1"/>
          <p:nvPr/>
        </p:nvSpPr>
        <p:spPr>
          <a:xfrm>
            <a:off x="10972800" y="6210300"/>
            <a:ext cx="4495800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PTBĐ: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sz="4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CBE31F-01E0-F7ED-106C-6A9F1960D6CF}"/>
              </a:ext>
            </a:extLst>
          </p:cNvPr>
          <p:cNvSpPr txBox="1"/>
          <p:nvPr/>
        </p:nvSpPr>
        <p:spPr>
          <a:xfrm>
            <a:off x="1069980" y="7545570"/>
            <a:ext cx="16148040" cy="1772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632632">
              <a:lnSpc>
                <a:spcPct val="130000"/>
              </a:lnSpc>
            </a:pP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huyết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" name="Freeform 5">
            <a:extLst>
              <a:ext uri="{FF2B5EF4-FFF2-40B4-BE49-F238E27FC236}">
                <a16:creationId xmlns:a16="http://schemas.microsoft.com/office/drawing/2014/main" id="{691BF3AE-E8F3-9312-CD00-201DB09439CC}"/>
              </a:ext>
            </a:extLst>
          </p:cNvPr>
          <p:cNvSpPr/>
          <p:nvPr/>
        </p:nvSpPr>
        <p:spPr>
          <a:xfrm>
            <a:off x="15773400" y="-2434728"/>
            <a:ext cx="3952285" cy="4022681"/>
          </a:xfrm>
          <a:custGeom>
            <a:avLst/>
            <a:gdLst/>
            <a:ahLst/>
            <a:cxnLst/>
            <a:rect l="l" t="t" r="r" b="b"/>
            <a:pathLst>
              <a:path w="3952285" h="4022681">
                <a:moveTo>
                  <a:pt x="0" y="0"/>
                </a:moveTo>
                <a:lnTo>
                  <a:pt x="3952285" y="0"/>
                </a:lnTo>
                <a:lnTo>
                  <a:pt x="3952285" y="4022682"/>
                </a:lnTo>
                <a:lnTo>
                  <a:pt x="0" y="40226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7">
            <a:extLst>
              <a:ext uri="{FF2B5EF4-FFF2-40B4-BE49-F238E27FC236}">
                <a16:creationId xmlns:a16="http://schemas.microsoft.com/office/drawing/2014/main" id="{62673CFC-297D-84E6-0228-94667F1CA003}"/>
              </a:ext>
            </a:extLst>
          </p:cNvPr>
          <p:cNvSpPr/>
          <p:nvPr/>
        </p:nvSpPr>
        <p:spPr>
          <a:xfrm>
            <a:off x="-2438400" y="8959399"/>
            <a:ext cx="4242062" cy="4114800"/>
          </a:xfrm>
          <a:custGeom>
            <a:avLst/>
            <a:gdLst/>
            <a:ahLst/>
            <a:cxnLst/>
            <a:rect l="l" t="t" r="r" b="b"/>
            <a:pathLst>
              <a:path w="4242062" h="4114800">
                <a:moveTo>
                  <a:pt x="0" y="0"/>
                </a:moveTo>
                <a:lnTo>
                  <a:pt x="4242062" y="0"/>
                </a:lnTo>
                <a:lnTo>
                  <a:pt x="42420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7C04F357-014E-37E3-62DF-EAA58EB54E19}"/>
              </a:ext>
            </a:extLst>
          </p:cNvPr>
          <p:cNvSpPr/>
          <p:nvPr/>
        </p:nvSpPr>
        <p:spPr>
          <a:xfrm>
            <a:off x="7713417" y="4051688"/>
            <a:ext cx="2813070" cy="3210351"/>
          </a:xfrm>
          <a:custGeom>
            <a:avLst/>
            <a:gdLst/>
            <a:ahLst/>
            <a:cxnLst/>
            <a:rect l="l" t="t" r="r" b="b"/>
            <a:pathLst>
              <a:path w="3605593" h="4114800">
                <a:moveTo>
                  <a:pt x="0" y="0"/>
                </a:moveTo>
                <a:lnTo>
                  <a:pt x="3605593" y="0"/>
                </a:lnTo>
                <a:lnTo>
                  <a:pt x="3605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  <p:bldP spid="11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4" name="Rectangle 8203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3428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A6E4B-835C-CB9C-57D2-8AC996782B5F}"/>
              </a:ext>
            </a:extLst>
          </p:cNvPr>
          <p:cNvSpPr txBox="1"/>
          <p:nvPr/>
        </p:nvSpPr>
        <p:spPr>
          <a:xfrm>
            <a:off x="1257300" y="3499945"/>
            <a:ext cx="6929431" cy="5765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000" dirty="0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87005886-F06D-27B5-5D3F-CE5AEF616F79}"/>
              </a:ext>
            </a:extLst>
          </p:cNvPr>
          <p:cNvSpPr txBox="1"/>
          <p:nvPr/>
        </p:nvSpPr>
        <p:spPr>
          <a:xfrm>
            <a:off x="6715198" y="3619500"/>
            <a:ext cx="871742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algn="ctr"/>
            <a:r>
              <a:rPr lang="en-US" sz="7200" dirty="0">
                <a:solidFill>
                  <a:srgbClr val="870000"/>
                </a:solidFill>
                <a:latin typeface="#9Slide04 Podkova ExtraBold" panose="00000900000000000000" pitchFamily="2" charset="0"/>
                <a:cs typeface="Times New Roman" panose="02020603050405020304" pitchFamily="18" charset="0"/>
              </a:rPr>
              <a:t>TÌM HIỂU CHI TIẾT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2330893D-D1CB-15FD-2EC7-A62BF5685C4E}"/>
              </a:ext>
            </a:extLst>
          </p:cNvPr>
          <p:cNvSpPr/>
          <p:nvPr/>
        </p:nvSpPr>
        <p:spPr>
          <a:xfrm>
            <a:off x="1066800" y="642649"/>
            <a:ext cx="4104132" cy="11480090"/>
          </a:xfrm>
          <a:custGeom>
            <a:avLst/>
            <a:gdLst/>
            <a:ahLst/>
            <a:cxnLst/>
            <a:rect l="l" t="t" r="r" b="b"/>
            <a:pathLst>
              <a:path w="2942082" h="8229600">
                <a:moveTo>
                  <a:pt x="0" y="0"/>
                </a:moveTo>
                <a:lnTo>
                  <a:pt x="2942082" y="0"/>
                </a:lnTo>
                <a:lnTo>
                  <a:pt x="294208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946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1000"/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143625" y="321469"/>
            <a:ext cx="5679281" cy="128587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………………………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464344" y="2179421"/>
            <a:ext cx="5359222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…………………………………………………..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098819" y="2179421"/>
            <a:ext cx="6000748" cy="1973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373412" y="2179420"/>
            <a:ext cx="5450246" cy="19734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  <a:p>
            <a:pPr lvl="0" algn="ctr">
              <a:defRPr/>
            </a:pP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……………………………………………………….……..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075760" y="4536857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Arrow Connector 9"/>
          <p:cNvCxnSpPr>
            <a:stCxn id="2" idx="2"/>
            <a:endCxn id="4" idx="0"/>
          </p:cNvCxnSpPr>
          <p:nvPr/>
        </p:nvCxnSpPr>
        <p:spPr>
          <a:xfrm flipH="1">
            <a:off x="8663206" y="1607344"/>
            <a:ext cx="320060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" idx="2"/>
            <a:endCxn id="3" idx="0"/>
          </p:cNvCxnSpPr>
          <p:nvPr/>
        </p:nvCxnSpPr>
        <p:spPr>
          <a:xfrm flipH="1">
            <a:off x="2708672" y="1607344"/>
            <a:ext cx="6274594" cy="572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  <a:endCxn id="5" idx="0"/>
          </p:cNvCxnSpPr>
          <p:nvPr/>
        </p:nvCxnSpPr>
        <p:spPr>
          <a:xfrm>
            <a:off x="8983266" y="1607344"/>
            <a:ext cx="6115269" cy="5720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4" idx="2"/>
            <a:endCxn id="7" idx="0"/>
          </p:cNvCxnSpPr>
          <p:nvPr/>
        </p:nvCxnSpPr>
        <p:spPr>
          <a:xfrm flipH="1">
            <a:off x="6945025" y="4152899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9144000" y="4536856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45" name="Straight Connector 44"/>
          <p:cNvCxnSpPr>
            <a:stCxn id="4" idx="2"/>
            <a:endCxn id="15" idx="0"/>
          </p:cNvCxnSpPr>
          <p:nvPr/>
        </p:nvCxnSpPr>
        <p:spPr>
          <a:xfrm>
            <a:off x="8663206" y="4152899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349827" y="4536856"/>
            <a:ext cx="2576403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>
            <a:endCxn id="17" idx="0"/>
          </p:cNvCxnSpPr>
          <p:nvPr/>
        </p:nvCxnSpPr>
        <p:spPr>
          <a:xfrm flipH="1">
            <a:off x="1638029" y="4152898"/>
            <a:ext cx="1036010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3154831" y="4536855"/>
            <a:ext cx="2692329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1" name="Straight Connector 20"/>
          <p:cNvCxnSpPr>
            <a:endCxn id="20" idx="0"/>
          </p:cNvCxnSpPr>
          <p:nvPr/>
        </p:nvCxnSpPr>
        <p:spPr>
          <a:xfrm>
            <a:off x="2674037" y="4152898"/>
            <a:ext cx="1826959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2208564" y="4519574"/>
            <a:ext cx="2839640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lẽ</a:t>
            </a:r>
            <a:r>
              <a:rPr kumimoji="0" lang="en-US" sz="3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/>
          <p:cNvCxnSpPr>
            <a:endCxn id="22" idx="0"/>
          </p:cNvCxnSpPr>
          <p:nvPr/>
        </p:nvCxnSpPr>
        <p:spPr>
          <a:xfrm flipH="1">
            <a:off x="13077829" y="4135616"/>
            <a:ext cx="1718181" cy="3839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ounded Rectangle 23"/>
          <p:cNvSpPr/>
          <p:nvPr/>
        </p:nvSpPr>
        <p:spPr>
          <a:xfrm>
            <a:off x="15276804" y="4519573"/>
            <a:ext cx="2955566" cy="563584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</a:p>
        </p:txBody>
      </p:sp>
      <p:cxnSp>
        <p:nvCxnSpPr>
          <p:cNvPr id="25" name="Straight Connector 24"/>
          <p:cNvCxnSpPr>
            <a:endCxn id="24" idx="0"/>
          </p:cNvCxnSpPr>
          <p:nvPr/>
        </p:nvCxnSpPr>
        <p:spPr>
          <a:xfrm>
            <a:off x="14796010" y="4135616"/>
            <a:ext cx="1827177" cy="38395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3AD8C1D2-238F-58FB-C7FC-961A2D6200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815434">
            <a:off x="15925800" y="6102168"/>
            <a:ext cx="3196880" cy="453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29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6242</TotalTime>
  <Words>1675</Words>
  <Application>Microsoft Office PowerPoint</Application>
  <PresentationFormat>Custom</PresentationFormat>
  <Paragraphs>163</Paragraphs>
  <Slides>27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Arial</vt:lpstr>
      <vt:lpstr>#9Slide04 Vollkorn Bold</vt:lpstr>
      <vt:lpstr>Times New Roman</vt:lpstr>
      <vt:lpstr>#9Slide06 Netmuc KT</vt:lpstr>
      <vt:lpstr>#9Slide07 SVNStick A Round</vt:lpstr>
      <vt:lpstr>Calibri</vt:lpstr>
      <vt:lpstr>#9Slide04 Podkova ExtraBold</vt:lpstr>
      <vt:lpstr>#9Slide07 IcielNabila</vt:lpstr>
      <vt:lpstr>#9Slide05 Agile Script Calligra</vt:lpstr>
      <vt:lpstr>Wingdings</vt:lpstr>
      <vt:lpstr>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2_Office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happy father's day presentation</dc:title>
  <dc:creator>Admin</dc:creator>
  <cp:lastModifiedBy>Administrator</cp:lastModifiedBy>
  <cp:revision>224</cp:revision>
  <dcterms:created xsi:type="dcterms:W3CDTF">2006-08-16T00:00:00Z</dcterms:created>
  <dcterms:modified xsi:type="dcterms:W3CDTF">2024-11-28T08:08:58Z</dcterms:modified>
  <dc:identifier>DAFqk0XwARU</dc:identifier>
</cp:coreProperties>
</file>