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29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31" r:id="rId27"/>
    <p:sldId id="332" r:id="rId28"/>
    <p:sldId id="323" r:id="rId29"/>
    <p:sldId id="327" r:id="rId30"/>
    <p:sldId id="333" r:id="rId31"/>
    <p:sldId id="326" r:id="rId32"/>
    <p:sldId id="324" r:id="rId33"/>
    <p:sldId id="330" r:id="rId34"/>
    <p:sldId id="328" r:id="rId35"/>
  </p:sldIdLst>
  <p:sldSz cx="12252325" cy="6858000"/>
  <p:notesSz cx="6858000" cy="9144000"/>
  <p:defaultTextStyle>
    <a:defPPr>
      <a:defRPr lang="en-US"/>
    </a:defPPr>
    <a:lvl1pPr marL="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317" y="67"/>
      </p:cViewPr>
      <p:guideLst>
        <p:guide orient="horz" pos="2160"/>
        <p:guide pos="2880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4C70-BE53-44AE-BC95-6A9261FE3F4A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A6FE-9D0B-454A-AAA5-1DC1D67CD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8"/>
            <a:ext cx="1041447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7" y="274641"/>
            <a:ext cx="275677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41"/>
            <a:ext cx="806611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92" y="5778056"/>
            <a:ext cx="13389523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91552" y="553804"/>
            <a:ext cx="9469021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3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3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3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8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3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8" y="1435103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3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7D81-4740-4C11-882C-94E2D05BE53E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3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93" y="-259080"/>
            <a:ext cx="12769645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923" y="6455740"/>
            <a:ext cx="295917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705722" y="2514601"/>
            <a:ext cx="6891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14074" y="6524385"/>
            <a:ext cx="185132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1731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Câu 6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Trung Quốc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Thị trường nào có sức mua bán hàng hoá rộng lớn nhất trên thế giới của nước ta?</a:t>
            </a:r>
            <a:endParaRPr lang="en-US" sz="4000" b="1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563562" y="5688618"/>
            <a:ext cx="2362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7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Hưng Yên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“Thứ nhất Kinh kì, thứ nhì Phố Hiến”.</a:t>
            </a:r>
          </a:p>
          <a:p>
            <a:pPr algn="just">
              <a:lnSpc>
                <a:spcPct val="150000"/>
              </a:lnSpc>
            </a:pPr>
            <a:r>
              <a:rPr lang="en-US" sz="40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Phố Hiến ngày nay thuộc tỉnh nào ở nước ta?</a:t>
            </a:r>
            <a:endParaRPr lang="en-US" sz="4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792162" y="5688618"/>
            <a:ext cx="22098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8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Tây Nguyên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Quốc lộ 1A không đi qua vùng kinh tế nào của nước ta?</a:t>
            </a:r>
            <a:endParaRPr lang="en-US" sz="45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71DF8B-1879-4E7E-926F-0C18A03FC746}"/>
              </a:ext>
            </a:extLst>
          </p:cNvPr>
          <p:cNvSpPr txBox="1"/>
          <p:nvPr/>
        </p:nvSpPr>
        <p:spPr>
          <a:xfrm>
            <a:off x="1" y="150633"/>
            <a:ext cx="122523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000" b="1">
                <a:solidFill>
                  <a:srgbClr val="0000FF"/>
                </a:solidFill>
                <a:cs typeface="Times New Roman" pitchFamily="18" charset="0"/>
              </a:rPr>
              <a:t>BÀI 10. </a:t>
            </a:r>
            <a:r>
              <a:rPr lang="en-US" sz="5000" b="1" dirty="0">
                <a:solidFill>
                  <a:srgbClr val="0000FF"/>
                </a:solidFill>
                <a:cs typeface="Times New Roman" pitchFamily="18" charset="0"/>
              </a:rPr>
              <a:t>THỰC HÀNH</a:t>
            </a:r>
            <a:r>
              <a:rPr lang="en-US" sz="5000" b="1">
                <a:solidFill>
                  <a:srgbClr val="0000FF"/>
                </a:solidFill>
                <a:cs typeface="Times New Roman" pitchFamily="18" charset="0"/>
              </a:rPr>
              <a:t>: TÌM HIỂU XU HƯỚNG PHÁT TRIỂN NGÀNH THƯƠNG MẠI, DU LỊCH</a:t>
            </a:r>
            <a:endParaRPr lang="en-US" sz="5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7918541" y="3248168"/>
            <a:ext cx="3937939" cy="339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977047" y="3219550"/>
            <a:ext cx="3043557" cy="3028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8748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532977"/>
            <a:ext cx="11713688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485178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Chevron 4">
            <a:extLst>
              <a:ext uri="{FF2B5EF4-FFF2-40B4-BE49-F238E27FC236}">
                <a16:creationId xmlns:a16="http://schemas.microsoft.com/office/drawing/2014/main" id="{9E6843D4-AA2C-4709-AE88-85CA82A66FD6}"/>
              </a:ext>
            </a:extLst>
          </p:cNvPr>
          <p:cNvSpPr txBox="1"/>
          <p:nvPr/>
        </p:nvSpPr>
        <p:spPr>
          <a:xfrm>
            <a:off x="490700" y="2158113"/>
            <a:ext cx="2467489" cy="8626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 dựng </a:t>
            </a:r>
          </a:p>
          <a:p>
            <a:pPr lvl="0"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 tưởng.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E53A55-2B49-4F26-A83A-6CB0FE611E8D}"/>
              </a:ext>
            </a:extLst>
          </p:cNvPr>
          <p:cNvSpPr/>
          <p:nvPr/>
        </p:nvSpPr>
        <p:spPr>
          <a:xfrm>
            <a:off x="1564817" y="1387169"/>
            <a:ext cx="343717" cy="52319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246AE-F6F4-4D13-BF0D-77554A11E1A9}"/>
              </a:ext>
            </a:extLst>
          </p:cNvPr>
          <p:cNvSpPr/>
          <p:nvPr/>
        </p:nvSpPr>
        <p:spPr>
          <a:xfrm>
            <a:off x="1809507" y="4723984"/>
            <a:ext cx="9491892" cy="9534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900" b="1">
                <a:solidFill>
                  <a:srgbClr val="0000FF"/>
                </a:solidFill>
                <a:cs typeface="Times New Roman" pitchFamily="18" charset="0"/>
              </a:rPr>
              <a:t>    Đẩy mạnh phát tiển các mặt hàng thế mạnh, phát triển </a:t>
            </a:r>
          </a:p>
          <a:p>
            <a:pPr algn="just"/>
            <a:r>
              <a:rPr lang="en-US" sz="2900" b="1">
                <a:solidFill>
                  <a:srgbClr val="0000FF"/>
                </a:solidFill>
                <a:cs typeface="Times New Roman" pitchFamily="18" charset="0"/>
              </a:rPr>
              <a:t>    thương hiệu hàng hóa Việt Nam</a:t>
            </a:r>
            <a:endParaRPr lang="en-US" sz="29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7A807-AF09-4713-8118-67C389631247}"/>
              </a:ext>
            </a:extLst>
          </p:cNvPr>
          <p:cNvSpPr/>
          <p:nvPr/>
        </p:nvSpPr>
        <p:spPr>
          <a:xfrm>
            <a:off x="1749699" y="2908435"/>
            <a:ext cx="9491893" cy="66040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P   Phát triển thương mại điện tử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8EAFD-496F-4F0E-8334-172B78638B13}"/>
              </a:ext>
            </a:extLst>
          </p:cNvPr>
          <p:cNvSpPr/>
          <p:nvPr/>
        </p:nvSpPr>
        <p:spPr>
          <a:xfrm>
            <a:off x="1357814" y="4720922"/>
            <a:ext cx="785005" cy="9428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FB8E72-A830-4159-988E-082B5F7E9196}"/>
              </a:ext>
            </a:extLst>
          </p:cNvPr>
          <p:cNvSpPr/>
          <p:nvPr/>
        </p:nvSpPr>
        <p:spPr>
          <a:xfrm>
            <a:off x="1375918" y="2925535"/>
            <a:ext cx="749112" cy="68460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C1146-4E5F-4928-8447-2563816BAFF5}"/>
              </a:ext>
            </a:extLst>
          </p:cNvPr>
          <p:cNvSpPr/>
          <p:nvPr/>
        </p:nvSpPr>
        <p:spPr>
          <a:xfrm>
            <a:off x="1767094" y="3816275"/>
            <a:ext cx="9491892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    Đa dạng hóa các loại hình kinh doanh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37C5D8-2008-4C1D-BC83-8B032DA35892}"/>
              </a:ext>
            </a:extLst>
          </p:cNvPr>
          <p:cNvSpPr/>
          <p:nvPr/>
        </p:nvSpPr>
        <p:spPr>
          <a:xfrm>
            <a:off x="1394638" y="3837977"/>
            <a:ext cx="703614" cy="684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FF6D76-78F4-4387-A58B-45BF04503913}"/>
              </a:ext>
            </a:extLst>
          </p:cNvPr>
          <p:cNvSpPr/>
          <p:nvPr/>
        </p:nvSpPr>
        <p:spPr>
          <a:xfrm>
            <a:off x="1716960" y="2103822"/>
            <a:ext cx="9491893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     Đẩy mạnh phát triển chuỗi cung ứng sản phẩm khép kín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88A216-255A-423C-8175-F9C221621294}"/>
              </a:ext>
            </a:extLst>
          </p:cNvPr>
          <p:cNvSpPr/>
          <p:nvPr/>
        </p:nvSpPr>
        <p:spPr>
          <a:xfrm>
            <a:off x="1427549" y="2110670"/>
            <a:ext cx="703614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1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281A8E4B-2119-47A8-9365-76CE2DF1F2C8}"/>
              </a:ext>
            </a:extLst>
          </p:cNvPr>
          <p:cNvSpPr/>
          <p:nvPr/>
        </p:nvSpPr>
        <p:spPr>
          <a:xfrm>
            <a:off x="1497375" y="1158569"/>
            <a:ext cx="9570863" cy="8067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</a:t>
            </a: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sau của ngành thương mại: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E246AE-F6F4-4D13-BF0D-77554A11E1A9}"/>
              </a:ext>
            </a:extLst>
          </p:cNvPr>
          <p:cNvSpPr/>
          <p:nvPr/>
        </p:nvSpPr>
        <p:spPr>
          <a:xfrm>
            <a:off x="1784359" y="5968224"/>
            <a:ext cx="9491892" cy="660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    Đa dạng hó thị trường xuất khẩu, nhập khẩu.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48EAFD-496F-4F0E-8334-172B78638B13}"/>
              </a:ext>
            </a:extLst>
          </p:cNvPr>
          <p:cNvSpPr/>
          <p:nvPr/>
        </p:nvSpPr>
        <p:spPr>
          <a:xfrm>
            <a:off x="1411903" y="5965162"/>
            <a:ext cx="705768" cy="7047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cs typeface="Times New Roman" pitchFamily="18" charset="0"/>
              </a:rPr>
              <a:t>5</a:t>
            </a:r>
            <a:endParaRPr lang="en-US" sz="3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D28CDC-3ACC-4E94-8F79-FC5D48196904}"/>
              </a:ext>
            </a:extLst>
          </p:cNvPr>
          <p:cNvSpPr txBox="1"/>
          <p:nvPr/>
        </p:nvSpPr>
        <p:spPr>
          <a:xfrm>
            <a:off x="3682943" y="1456565"/>
            <a:ext cx="4494320" cy="10833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sau của ngành du lịch</a:t>
            </a:r>
            <a:endParaRPr lang="en-US" sz="2600" b="1" dirty="0">
              <a:solidFill>
                <a:srgbClr val="FFFF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24E1A-F006-47B1-BD7B-FABCF966D1B8}"/>
              </a:ext>
            </a:extLst>
          </p:cNvPr>
          <p:cNvSpPr txBox="1"/>
          <p:nvPr/>
        </p:nvSpPr>
        <p:spPr>
          <a:xfrm>
            <a:off x="812776" y="3272446"/>
            <a:ext cx="3035911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Phát triển du lịch bền vững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E8A7E-5F21-465E-86D0-C6CA1B90E5A7}"/>
              </a:ext>
            </a:extLst>
          </p:cNvPr>
          <p:cNvSpPr txBox="1"/>
          <p:nvPr/>
        </p:nvSpPr>
        <p:spPr>
          <a:xfrm>
            <a:off x="8002742" y="3299747"/>
            <a:ext cx="3529906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Đa dạng hóa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các loại hình du lịch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40C02A-27BD-44D5-9031-395A090B03F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3764165" y="1106506"/>
            <a:ext cx="732507" cy="3599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1246CD-8982-45FF-A731-6DFCC0F2CEEC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rot="16200000" flipH="1">
            <a:off x="7468994" y="1001047"/>
            <a:ext cx="759808" cy="3837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large body of water&#10;&#10;Description automatically generated">
            <a:extLst>
              <a:ext uri="{FF2B5EF4-FFF2-40B4-BE49-F238E27FC236}">
                <a16:creationId xmlns:a16="http://schemas.microsoft.com/office/drawing/2014/main" id="{6715E563-9D2A-4219-A42B-2D0B2DC43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27081" b="-3"/>
          <a:stretch/>
        </p:blipFill>
        <p:spPr>
          <a:xfrm>
            <a:off x="8208404" y="4531054"/>
            <a:ext cx="3236576" cy="21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7" y="4493708"/>
            <a:ext cx="3209387" cy="223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159" y="1302228"/>
            <a:ext cx="8297750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>
                <a:cs typeface="Times New Roman" pitchFamily="18" charset="0"/>
              </a:rPr>
              <a:t>a. </a:t>
            </a:r>
            <a:r>
              <a:rPr lang="pt-BR" sz="3000" b="1" u="sng" dirty="0">
                <a:cs typeface="Times New Roman" pitchFamily="18" charset="0"/>
              </a:rPr>
              <a:t>Xác định </a:t>
            </a:r>
            <a:r>
              <a:rPr lang="pt-BR" sz="3000" b="1" u="sng">
                <a:cs typeface="Times New Roman" pitchFamily="18" charset="0"/>
              </a:rPr>
              <a:t>nhiệm vụ</a:t>
            </a:r>
            <a:endParaRPr lang="en-US" sz="3000" u="sng" dirty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462891" y="2982256"/>
            <a:ext cx="3445966" cy="1562450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859753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Xây dựng </a:t>
              </a:r>
            </a:p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ý tưởng.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17330082-494D-4E17-82DD-0BFA198B6FF4}"/>
              </a:ext>
            </a:extLst>
          </p:cNvPr>
          <p:cNvGrpSpPr/>
          <p:nvPr/>
        </p:nvGrpSpPr>
        <p:grpSpPr>
          <a:xfrm>
            <a:off x="3436876" y="2934271"/>
            <a:ext cx="3489350" cy="1596788"/>
            <a:chOff x="-3769016" y="-420534"/>
            <a:chExt cx="11013807" cy="1351391"/>
          </a:xfrm>
          <a:solidFill>
            <a:schemeClr val="accent6">
              <a:lumMod val="75000"/>
            </a:schemeClr>
          </a:solidFill>
        </p:grpSpPr>
        <p:sp>
          <p:nvSpPr>
            <p:cNvPr id="16" name="Arrow: Chevron 9">
              <a:extLst>
                <a:ext uri="{FF2B5EF4-FFF2-40B4-BE49-F238E27FC236}">
                  <a16:creationId xmlns:a16="http://schemas.microsoft.com/office/drawing/2014/main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4">
              <a:extLst>
                <a:ext uri="{FF2B5EF4-FFF2-40B4-BE49-F238E27FC236}">
                  <a16:creationId xmlns:a16="http://schemas.microsoft.com/office/drawing/2014/main" id="{F4064A6F-0039-4956-8D4D-DE78EC58F005}"/>
                </a:ext>
              </a:extLst>
            </p:cNvPr>
            <p:cNvSpPr txBox="1"/>
            <p:nvPr/>
          </p:nvSpPr>
          <p:spPr>
            <a:xfrm>
              <a:off x="-2613864" y="-420534"/>
              <a:ext cx="9023253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Lựa chọn </a:t>
              </a:r>
            </a:p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chủ đề.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6493047" y="2975214"/>
            <a:ext cx="3601406" cy="1555845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000" b="1">
                <a:cs typeface="Times New Roman" pitchFamily="18" charset="0"/>
              </a:rPr>
              <a:t>Lập </a:t>
            </a:r>
            <a:r>
              <a:rPr lang="en-US" sz="3000" b="1" dirty="0">
                <a:cs typeface="Times New Roman" pitchFamily="18" charset="0"/>
              </a:rPr>
              <a:t>kế hoạch thực hiện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476606" y="2026978"/>
            <a:ext cx="11291112" cy="78483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dirty="0">
                <a:solidFill>
                  <a:srgbClr val="002060"/>
                </a:solidFill>
                <a:cs typeface="Times New Roman" pitchFamily="18" charset="0"/>
              </a:rPr>
              <a:t>GV chia lớp thành 4 - 6 nhóm và nêu ra các bước thực hiện nhiệm vụ: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2085" y="4654458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cs typeface="Times New Roman" pitchFamily="18" charset="0"/>
              </a:rPr>
              <a:t>Bước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0579" y="4668106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cs typeface="Times New Roman" pitchFamily="18" charset="0"/>
              </a:rPr>
              <a:t>Bước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8252" y="4605571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cs typeface="Times New Roman" pitchFamily="18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>
                <a:cs typeface="Times New Roman" pitchFamily="18" charset="0"/>
              </a:rPr>
              <a:t>b. Các nhóm thực hiện nhiệm vụ</a:t>
            </a:r>
            <a:endParaRPr lang="en-US" sz="3000" b="1" u="sng" dirty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530407" y="1910688"/>
            <a:ext cx="6274667" cy="1282201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902434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algn="just"/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Tổng hợp thông tin, tài liệu thu thập được từ chuyến </a:t>
              </a:r>
              <a:r>
                <a:rPr lang="en-US" sz="3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tham quan</a:t>
              </a:r>
              <a:endPara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14" name="Arrow: Chevron 9">
            <a:extLst>
              <a:ext uri="{FF2B5EF4-FFF2-40B4-BE49-F238E27FC236}">
                <a16:creationId xmlns:a16="http://schemas.microsoft.com/office/drawing/2014/main" id="{D24C22B0-E36A-4E95-BCA0-33E87BD32020}"/>
              </a:ext>
            </a:extLst>
          </p:cNvPr>
          <p:cNvSpPr/>
          <p:nvPr/>
        </p:nvSpPr>
        <p:spPr>
          <a:xfrm>
            <a:off x="618287" y="3652609"/>
            <a:ext cx="6266789" cy="11923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Thu thập và x</a:t>
            </a:r>
            <a:r>
              <a:rPr lang="vi-V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ử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lí số liệu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rrow: Chevron 17">
            <a:extLst>
              <a:ext uri="{FF2B5EF4-FFF2-40B4-BE49-F238E27FC236}">
                <a16:creationId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678910" y="5194319"/>
            <a:ext cx="6361652" cy="1067943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Viết báo cáo theo chủ </a:t>
            </a:r>
            <a:r>
              <a:rPr lang="vi-V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đề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</a:t>
            </a:r>
            <a:r>
              <a:rPr lang="vi-V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ựa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chọn</a:t>
            </a:r>
          </a:p>
          <a:p>
            <a:pPr algn="just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BB819E4E-B5F0-44E5-8FE0-D0CCB4E1290D}"/>
              </a:ext>
            </a:extLst>
          </p:cNvPr>
          <p:cNvSpPr/>
          <p:nvPr/>
        </p:nvSpPr>
        <p:spPr>
          <a:xfrm>
            <a:off x="429745" y="1911074"/>
            <a:ext cx="4211737" cy="52322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C22F82-DD91-4305-8EC4-F315481612E5}"/>
              </a:ext>
            </a:extLst>
          </p:cNvPr>
          <p:cNvSpPr/>
          <p:nvPr/>
        </p:nvSpPr>
        <p:spPr>
          <a:xfrm>
            <a:off x="353168" y="1763129"/>
            <a:ext cx="782579" cy="77053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888873" y="1911073"/>
            <a:ext cx="367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Viết báo cáo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E37EAB-34DE-40E0-9356-BEB15DD933E6}"/>
              </a:ext>
            </a:extLst>
          </p:cNvPr>
          <p:cNvSpPr/>
          <p:nvPr/>
        </p:nvSpPr>
        <p:spPr>
          <a:xfrm>
            <a:off x="353168" y="2548131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E21BB-C585-4370-A6F2-22CC628F2CB7}"/>
              </a:ext>
            </a:extLst>
          </p:cNvPr>
          <p:cNvSpPr/>
          <p:nvPr/>
        </p:nvSpPr>
        <p:spPr>
          <a:xfrm>
            <a:off x="353167" y="3006911"/>
            <a:ext cx="8808645" cy="157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Nêu ý nghĩa của việc tìm hiểu môi trường tự nhiên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Nêu hiện trạng và nguyên nhân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Một số giải pháp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3E9885-C2D7-4C2F-97EA-7F08F3C90713}"/>
              </a:ext>
            </a:extLst>
          </p:cNvPr>
          <p:cNvSpPr/>
          <p:nvPr/>
        </p:nvSpPr>
        <p:spPr>
          <a:xfrm>
            <a:off x="353168" y="4443597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000" b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Trình bày báo cáo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B431C-6783-470B-BED1-50763DE6FA89}"/>
              </a:ext>
            </a:extLst>
          </p:cNvPr>
          <p:cNvSpPr/>
          <p:nvPr/>
        </p:nvSpPr>
        <p:spPr>
          <a:xfrm>
            <a:off x="222689" y="5001057"/>
            <a:ext cx="10900410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Phân công người báo cáo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Chuẩn bị nội dung kèm theo: tranh ảnh, bảng số liệu, biểu đồ,...</a:t>
            </a:r>
            <a:endParaRPr lang="en-US" sz="3000" b="1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>
                <a:cs typeface="Times New Roman" pitchFamily="18" charset="0"/>
              </a:rPr>
              <a:t>c. Các nhóm viết báo cáo</a:t>
            </a:r>
            <a:endParaRPr lang="en-US" sz="3000" b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16" y="1345464"/>
            <a:ext cx="11129195" cy="4287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Ví dụ minh họa </a:t>
            </a:r>
            <a:r>
              <a:rPr lang="en-US" sz="3000" b="1" i="1">
                <a:solidFill>
                  <a:srgbClr val="FF0000"/>
                </a:solidFill>
                <a:latin typeface="+mn-lt"/>
                <a:cs typeface="Times New Roman" pitchFamily="18" charset="0"/>
              </a:rPr>
              <a:t>về phát triển thương mại điện tử ở nước ta</a:t>
            </a:r>
            <a:endParaRPr lang="en-US" sz="3000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59" y="1854969"/>
            <a:ext cx="11744864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- Thương</a:t>
            </a:r>
            <a:r>
              <a:rPr lang="vi-VN" sz="30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3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mại điện tử là hình thức kinh doanh trực tuyến (kinh doanh online)</a:t>
            </a:r>
            <a:r>
              <a:rPr lang="en-US" sz="3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sử dụng nền tảng công nghệ thông tin với sự hỗ trợ của Internet để thực hiện các giao dịch mua bán, trao đổi, thanh toán trực tuyến. </a:t>
            </a:r>
            <a:endParaRPr lang="en-US" sz="3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66" y="1911841"/>
            <a:ext cx="11687712" cy="13234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Đây là quá trình tiến hành một phần hay toàn bộ hoạt động thương mại thông qua những phương tiện điện tử hiện đại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737" y="1914116"/>
            <a:ext cx="11740287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ác hoạt động giao dịch, mua bán, quảng bá được thực hiện nhanh chóng, phủ sóng rộng r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ãi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hiệu quả, tiết kiệm chi phí và mở rộng phạm vi kinh doanh.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Administrator\Desktop\1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769" y="3575713"/>
            <a:ext cx="4337693" cy="3171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845" y="1092200"/>
            <a:ext cx="11454069" cy="4318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301" tIns="61151" rIns="122301" bIns="61151" rtlCol="0" anchor="ctr"/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Luật chơi: 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Chọn ngẫu nhiên các câu hỏi (từ 1 đến 8). 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Trả lời đúng thì phần tương ứng với câu hỏi sẽ được lộ ra, trả lời sai thì mất quyền trả lời câu hỏi đó. 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Bất kỳ khi nào đều có thể trả lời về bức hình.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Trò chơi sẽ kết thúc khi chủ đề bức hình được trả lời chính xác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900930" y="8128001"/>
            <a:ext cx="3490058" cy="5559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ĐÃ HIỂU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87712" cy="723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Tốc độ phát triển của thị trường thương mại điện tử Việt Nam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dministrator\Desktop\Ảnh GS 9\z5581570703247_b6f80e75d8226eeb70a5a20d4b171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902" y="2224586"/>
            <a:ext cx="6382027" cy="442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49814" y="2274736"/>
            <a:ext cx="53048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Giai đoạn 2018 - 2023: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Doanh thu tăng liên tục, tăng 12,5 tỉ USD; tăng 2,6 lần.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Tốc độ tăng trưởng nhìn chung là tăng.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53319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phần thị trường thương mại điện tử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4 sàn thương mại điện tử có thị phần lớn nhất tại Việt Nam lần lượt là Shopee, Lazada, Tiki và Sendo.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dministrator\Desktop\Ảnh GS 9\z5581587559765_61cb3e8f1595f97b500eddb0b9a24d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7851" y="2617528"/>
            <a:ext cx="6313603" cy="404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05422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Chi tiêu thương mại điện tử theo từng ngành hàng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dministrator\Desktop\Ảnh GS 9\z5581572271530_bbfe36d396dbcfe30d40f76241e37c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732" y="2099530"/>
            <a:ext cx="5915860" cy="445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dministrator\Desktop\Ảnh GS 9\z5581578226805_034e985ecb840e1c92b752feac1b6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02" y="2736667"/>
            <a:ext cx="5124850" cy="35403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7285107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Các kênh mua sắm trực tuyến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2" y="1930102"/>
            <a:ext cx="58655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Gồm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website thương mại điện tử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mạng xã hội như Facebook, Instagram, Zalo…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các ứng dụng mua hàng trên điện thoại di động.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Administrator\Desktop\Ảnh GS 9\z5581589633435_74e3eeb123b7308712537b04bc2cdf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210" y="2811450"/>
            <a:ext cx="5818384" cy="386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9081810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buFontTx/>
              <a:buChar char="-"/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Hình thức thanh toán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mua sắm trực tuyến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trường thương mại điện tử Việt Nam hiện tại vẫn phổ biến hình thức COD, thanh toán khi nhận hàng và thường sử dụng tiền mặt. </a:t>
            </a:r>
          </a:p>
        </p:txBody>
      </p:sp>
      <p:pic>
        <p:nvPicPr>
          <p:cNvPr id="6146" name="Picture 2" descr="C:\Users\Administrator\Desktop\Ảnh GS 9\z5581591873611_bd57d3f135692934c58e5eb397e5e5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4760" y="3354856"/>
            <a:ext cx="5600410" cy="330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Administrator\Desktop\Ảnh GS 9\z5581592817543_010847ba2b0b13a89b9b807f70527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56" y="3388830"/>
            <a:ext cx="6226754" cy="3319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76635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Xem livestream để mua sắm trực tuyến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18180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Livestream là phương pháp bán hàng phổ biến và trở thành xu hướng trong thời gian gần đây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 nước ta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Administrator\Desktop\Ảnh GS 9\z5581595375772_c4a5a26cb807497e01dd30515d6d6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323" y="2825088"/>
            <a:ext cx="5745505" cy="382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Administrator\Desktop\Ảnh GS 9\z5581607002182_63ad6c9e1a57792f1e31abfc2a1538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441" y="3372225"/>
            <a:ext cx="5883086" cy="32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Ảnh GS 9\z5613548853190_0624d642d82fa4ff80a09c832b33ae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644" y="2876332"/>
            <a:ext cx="7632177" cy="401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istrator\Desktop\Ảnh GS 9\z5613552789539_3cd5377eb5dccff871815631fa8ca1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1" y="222470"/>
            <a:ext cx="6138379" cy="3687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Ảnh GS 9\thuong-mai-quoc-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437" y="2889447"/>
            <a:ext cx="5411941" cy="373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C:\Users\Administrator\Desktop\Ảnh GS 9\xn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2713" y="1"/>
            <a:ext cx="7541517" cy="419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39" y="348311"/>
            <a:ext cx="9700047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B3AE8F-A279-4FA8-A250-1B2428CA9BB7}"/>
              </a:ext>
            </a:extLst>
          </p:cNvPr>
          <p:cNvGrpSpPr/>
          <p:nvPr/>
        </p:nvGrpSpPr>
        <p:grpSpPr>
          <a:xfrm>
            <a:off x="2340161" y="71214"/>
            <a:ext cx="7504549" cy="716771"/>
            <a:chOff x="1399309" y="32676"/>
            <a:chExt cx="9393381" cy="71677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B4D13D1-81AF-4070-ADC6-19A5C17FBEF1}"/>
                </a:ext>
              </a:extLst>
            </p:cNvPr>
            <p:cNvSpPr/>
            <p:nvPr/>
          </p:nvSpPr>
          <p:spPr>
            <a:xfrm>
              <a:off x="1399309" y="41561"/>
              <a:ext cx="9393381" cy="707886"/>
            </a:xfrm>
            <a:prstGeom prst="roundRect">
              <a:avLst>
                <a:gd name="adj" fmla="val 50000"/>
              </a:avLst>
            </a:prstGeom>
            <a:solidFill>
              <a:srgbClr val="8D4D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71B285-9D07-4277-8CFA-559C22D35AA3}"/>
                </a:ext>
              </a:extLst>
            </p:cNvPr>
            <p:cNvSpPr txBox="1"/>
            <p:nvPr/>
          </p:nvSpPr>
          <p:spPr>
            <a:xfrm>
              <a:off x="2198746" y="32676"/>
              <a:ext cx="7844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CÂU HỎI TÌNH HUỐNG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5CA5155-1157-4603-8B3B-33BD92019CAF}"/>
              </a:ext>
            </a:extLst>
          </p:cNvPr>
          <p:cNvSpPr/>
          <p:nvPr/>
        </p:nvSpPr>
        <p:spPr>
          <a:xfrm>
            <a:off x="325155" y="1079542"/>
            <a:ext cx="11573588" cy="3785652"/>
          </a:xfrm>
          <a:prstGeom prst="rect">
            <a:avLst/>
          </a:prstGeom>
          <a:ln>
            <a:solidFill>
              <a:srgbClr val="8D4D0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*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Trả lời hai tình huống sau đây</a:t>
            </a:r>
            <a:r>
              <a:rPr lang="vi-VN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: 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Suy nghĩ và trả lời câu hỏi: Em sẽ làm gì để đóng góp cho sự phát triển ngành du lịch và xây dựng hình ảnh quốc gia?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 Đóng vai Bộ trưởng Bộ Văn hoá, Thể thao và Du lịch, em hãy đề xuất 1 giải pháp quan trọng nhất nhằm phát triển du lịch hiệu quả.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67" y="1447800"/>
            <a:ext cx="73513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288318" y="1347301"/>
            <a:ext cx="1859375" cy="240898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147692" y="1347300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8025634" y="1347299"/>
            <a:ext cx="1859375" cy="240898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9857159" y="1354228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288318" y="3763215"/>
            <a:ext cx="1859375" cy="240898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6166258" y="3763215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8025634" y="3763215"/>
            <a:ext cx="1859375" cy="240898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9857161" y="3756284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9845" y="5907631"/>
            <a:ext cx="3490058" cy="41696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HÌNH ẢNH CHỦ ĐỀ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4314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5712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3689" y="629275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10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80011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98935" y="628422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17859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207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8831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99714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47690" y="752723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4508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4012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82936" y="7441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01861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04788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" y="1447800"/>
            <a:ext cx="3459162" cy="4191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Gợi ý chủ đề: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8762" y="1931581"/>
            <a:ext cx="3352800" cy="35548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Đây là biểu tượng của ngành  kinh tế được mệnh danh là “Công nghiệp không khói”.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304800"/>
            <a:ext cx="7380832" cy="1015663"/>
            <a:chOff x="3005070" y="-128617"/>
            <a:chExt cx="6181859" cy="101566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Ảnh GS 9\dia-diem-du-lich-viet-nam-a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4772" name="Picture 4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" y="4764"/>
            <a:ext cx="6017678" cy="3348037"/>
          </a:xfrm>
          <a:prstGeom prst="rect">
            <a:avLst/>
          </a:prstGeom>
          <a:noFill/>
        </p:spPr>
      </p:pic>
      <p:pic>
        <p:nvPicPr>
          <p:cNvPr id="544773" name="Picture 5" descr="8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471" y="0"/>
            <a:ext cx="5819854" cy="3352800"/>
          </a:xfrm>
          <a:prstGeom prst="rect">
            <a:avLst/>
          </a:prstGeom>
          <a:noFill/>
        </p:spPr>
      </p:pic>
      <p:pic>
        <p:nvPicPr>
          <p:cNvPr id="544774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97314"/>
            <a:ext cx="6228265" cy="2655887"/>
          </a:xfrm>
          <a:prstGeom prst="rect">
            <a:avLst/>
          </a:prstGeom>
          <a:noFill/>
        </p:spPr>
      </p:pic>
      <p:pic>
        <p:nvPicPr>
          <p:cNvPr id="544775" name="Picture 7" descr="my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0368" y="3657600"/>
            <a:ext cx="5921957" cy="2935288"/>
          </a:xfrm>
          <a:prstGeom prst="rect">
            <a:avLst/>
          </a:prstGeom>
          <a:noFill/>
        </p:spPr>
      </p:pic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1714475" y="3240088"/>
            <a:ext cx="19277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Phố cổ Hội An</a:t>
            </a:r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7657704" y="3276600"/>
            <a:ext cx="14879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Cố đô Huế</a:t>
            </a:r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182934" y="6516688"/>
            <a:ext cx="31154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Văn miếu Quốc tử giám</a:t>
            </a:r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7432227" y="6516688"/>
            <a:ext cx="1930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Di tích Mĩ Sơn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5FE430-A5E8-4E77-999B-7C48A25E30D9}"/>
              </a:ext>
            </a:extLst>
          </p:cNvPr>
          <p:cNvSpPr txBox="1"/>
          <p:nvPr/>
        </p:nvSpPr>
        <p:spPr>
          <a:xfrm>
            <a:off x="2261879" y="324419"/>
            <a:ext cx="7901150" cy="861774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00FF"/>
                </a:solidFill>
                <a:cs typeface="Times New Roman" pitchFamily="18" charset="0"/>
              </a:rPr>
              <a:t>VẬN </a:t>
            </a:r>
            <a:r>
              <a:rPr lang="en-US" sz="5000" b="1" dirty="0">
                <a:solidFill>
                  <a:srgbClr val="0000FF"/>
                </a:solidFill>
                <a:cs typeface="Times New Roman" pitchFamily="18" charset="0"/>
              </a:rPr>
              <a:t>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159B0-4152-4DF1-BEE8-566CBED15446}"/>
              </a:ext>
            </a:extLst>
          </p:cNvPr>
          <p:cNvSpPr/>
          <p:nvPr/>
        </p:nvSpPr>
        <p:spPr>
          <a:xfrm>
            <a:off x="529765" y="1524000"/>
            <a:ext cx="11311397" cy="379847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Về nhà t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hiết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kế trên khổ giấy A3 một thông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điệp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về phát triển du lịch bền vững.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Sử dụng bút màu, hình vẽ trang trí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để sản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phẩm hấp dẫn hơn, đạt hiệu quả tuyên truyền cao hơn.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Chú ý bảng tiêu chí đánh giá, để có sản phẩm tốt nhất</a:t>
            </a: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523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96778" y="-2696348"/>
            <a:ext cx="6858000" cy="12251554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23" y="0"/>
            <a:ext cx="9115728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79657" y="-1716007"/>
            <a:ext cx="4894564" cy="1225387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9462" y="457200"/>
            <a:ext cx="11333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00" y="419100"/>
            <a:ext cx="1135892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47800"/>
            <a:ext cx="7315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8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31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868362" y="5907631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1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362" y="5658774"/>
            <a:ext cx="4807876" cy="10468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Vịnh Hạ Long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7362" y="1524000"/>
            <a:ext cx="7391400" cy="310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Vịnh biển nào ở nước ta được UNESCO công nhận là di sản thiên nhiên thế giới?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TP. Hồ Chí Minh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Thành phố nào có dân số đông nhất cả nước?</a:t>
            </a:r>
            <a:endParaRPr lang="en-US" sz="45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3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0469" y="1287614"/>
            <a:ext cx="7453498" cy="481797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Cảng Hải Phòng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Cảng biển lớn nhất Miền Bắc Việt Nam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4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Chợ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Nơi tập trung buôn bán phổ biến ở nông thôn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5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Quảng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 tích Mỹ Sơn thuộc tỉnh nào?</a:t>
            </a:r>
          </a:p>
        </p:txBody>
      </p:sp>
    </p:spTree>
    <p:extLst>
      <p:ext uri="{BB962C8B-B14F-4D97-AF65-F5344CB8AC3E}">
        <p14:creationId xmlns:p14="http://schemas.microsoft.com/office/powerpoint/2010/main" val="3789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1505</Words>
  <Application>Microsoft Office PowerPoint</Application>
  <PresentationFormat>Custom</PresentationFormat>
  <Paragraphs>191</Paragraphs>
  <Slides>34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</vt:lpstr>
      <vt:lpstr>Open Sans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minh họa về phát triển thương mại điện tử ở nước 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Administrator</cp:lastModifiedBy>
  <cp:revision>280</cp:revision>
  <dcterms:created xsi:type="dcterms:W3CDTF">2019-07-10T13:09:06Z</dcterms:created>
  <dcterms:modified xsi:type="dcterms:W3CDTF">2024-11-28T08:12:37Z</dcterms:modified>
</cp:coreProperties>
</file>