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08" r:id="rId2"/>
    <p:sldId id="595" r:id="rId3"/>
    <p:sldId id="551" r:id="rId4"/>
    <p:sldId id="442" r:id="rId5"/>
    <p:sldId id="553" r:id="rId6"/>
    <p:sldId id="559" r:id="rId7"/>
    <p:sldId id="596" r:id="rId8"/>
    <p:sldId id="555" r:id="rId9"/>
    <p:sldId id="561" r:id="rId10"/>
    <p:sldId id="563" r:id="rId11"/>
    <p:sldId id="598" r:id="rId12"/>
    <p:sldId id="556" r:id="rId13"/>
    <p:sldId id="612" r:id="rId14"/>
    <p:sldId id="597" r:id="rId15"/>
    <p:sldId id="600" r:id="rId16"/>
    <p:sldId id="602" r:id="rId17"/>
    <p:sldId id="603" r:id="rId18"/>
    <p:sldId id="601" r:id="rId19"/>
    <p:sldId id="564" r:id="rId20"/>
    <p:sldId id="565" r:id="rId21"/>
    <p:sldId id="604" r:id="rId22"/>
    <p:sldId id="605" r:id="rId23"/>
    <p:sldId id="606" r:id="rId24"/>
    <p:sldId id="607" r:id="rId25"/>
    <p:sldId id="576" r:id="rId26"/>
    <p:sldId id="609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474" r:id="rId38"/>
    <p:sldId id="610" r:id="rId39"/>
    <p:sldId id="61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F79-8167-41FA-A839-3F8DF69D5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ADCD5-9C2E-40B8-98E3-031B35860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F450-D323-4563-A436-729BB6B8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0015-CD8B-4561-AE1D-1C1DA8E6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AC17-12D0-4CD1-A233-CE5DB42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E6AC-5FFB-4089-9B52-01ED3632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DA4FF-A83F-4EAB-90E3-A612734CD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C80-C2C0-45D3-85F3-2447EFF2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83552-6592-45B8-9D06-DCFC9E16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FC5E-E7A7-4E49-93AC-6AE1BB9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41531-1146-4A14-88D7-90B85B1C8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13AE7-ED98-4400-A506-A18275024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4F03-B067-4F90-A7AF-2682AB0F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72756-F47F-46D2-91D2-8B37688F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A9294-A0BF-4CE5-BD73-0E435A5D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8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A8F4-6CE1-4A22-B06E-6FE4596A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AA3-5DB9-491F-84D4-CCDC7A9EC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258-286C-4A49-99B4-8CDD2526A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E60F-6250-44E6-97AA-48B0BFD8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3DA08-F7D1-4C30-A13E-8D11ECEF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94EE-EA31-40F9-9B1A-6C8CBC88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B86D5-893C-4D63-A0F1-CA03BDB02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9E547-FCD4-4382-A17A-E64D983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75E5-8CD7-4FEC-9EA8-4BADDFC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CD30-9EBE-46DC-8CD5-C8DC969F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547F-6F23-4BF0-BC7C-8A2441DE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63AA7-5262-42CC-9FAB-9AF9B504B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00C0-3678-4172-BC8B-1DAF74D1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7DED4-8CC1-4084-956E-0CEBC7DF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3D9A3-05B3-4E83-84C9-17188A5D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0854-34BC-4DE2-A84D-2BD66B5E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5C93-B365-458D-8C25-5339ABB91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A7F16-51F4-4208-A33C-245991F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C13E1-E9FB-4662-AABD-FECED50D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73BDE-98B1-47B7-BF24-9800C2273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391FC-4978-4115-9104-47B478D09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A58A2C-4572-49E1-BEB0-E11E6F90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6946CD-FAC5-4A41-BBBE-E85BC54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80A08-FCF1-48D1-B861-CD8EB102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1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CF0A-CA40-4ACA-950D-B04DFE55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2A4C2-AF21-4D9D-BEC6-AEE99FF3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BE2D3-30D8-4294-8A1C-63250312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9DAA-0102-41C7-8CEE-DDD08810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B5426-CFB1-4975-A139-53AFFEE0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ED23E-CD2E-45BB-82CD-4A91784E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C77B-7D6F-4E0B-939E-D4BBF88C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9945-D318-4126-88F7-F2E781BC9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8D67-84E7-4DC0-B01A-56EAEC4D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A97F9-C4C8-4BEB-A9B0-696BF4564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615B-018C-48E7-9B72-F31CB003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9BC2A-5BFC-4ABA-9E74-FB3193BF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FEFB3-4F55-4F63-B53E-322F690B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28127-7945-4A8B-A5A1-12EF05891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2615E-926B-43CB-B8DA-9857B911A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EB7B4-A1A7-4A39-8E19-E845BA21B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77CD2-9FD2-40F4-8B02-361E4ED7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BFB95-4AB4-40D3-8C6E-1646E3F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77004-6558-4DC1-8EE3-63941914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F3FC8-5A31-4435-B5F2-45B8922E1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DE8BF-065F-40AB-A557-BCBF853DE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8311-98FE-4470-A277-67386A2FF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67A52-3BF1-4DBD-BC39-556AF45E3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1F9E5-1C61-4FC7-84DB-5FA0941BB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2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đồng bằng và miền núi: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Các khu vực đ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ồng bằng, ven biển có dân cư đông đúc, các khu vực miền núi có dân cư thưa thớt hơn.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BSH: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1091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; Tây Nguyên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111 người/km</a:t>
            </a:r>
            <a:r>
              <a:rPr lang="en-US" sz="3200" b="1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(năm 2021).</a:t>
            </a:r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>
            <a:extLst>
              <a:ext uri="{FF2B5EF4-FFF2-40B4-BE49-F238E27FC236}">
                <a16:creationId xmlns:a16="http://schemas.microsoft.com/office/drawing/2014/main" id="{226E0E8A-40E6-4025-9C2D-E9EF8A7A9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>
            <a:extLst>
              <a:ext uri="{FF2B5EF4-FFF2-40B4-BE49-F238E27FC236}">
                <a16:creationId xmlns:a16="http://schemas.microsoft.com/office/drawing/2014/main" id="{262314CE-8CB0-42C9-BE83-DC18DDEF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2EA179-1365-4C3E-ABED-4D4FFAD8BD9A}"/>
              </a:ext>
            </a:extLst>
          </p:cNvPr>
          <p:cNvSpPr txBox="1">
            <a:spLocks/>
          </p:cNvSpPr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977441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/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</a:rPr>
              <a:t>Hãy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biết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tập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trung</a:t>
            </a:r>
            <a:r>
              <a:rPr lang="en-US" sz="3200" b="1" dirty="0">
                <a:solidFill>
                  <a:srgbClr val="0000FF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0000FF"/>
                </a:solidFill>
              </a:rPr>
              <a:t> hay </a:t>
            </a:r>
            <a:r>
              <a:rPr lang="en-US" sz="3200" b="1" dirty="0" err="1">
                <a:solidFill>
                  <a:srgbClr val="00B050"/>
                </a:solidFill>
              </a:rPr>
              <a:t>nông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thôn</a:t>
            </a:r>
            <a:r>
              <a:rPr lang="en-US" sz="3200" b="1" dirty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err="1"/>
              <a:t>bảng</a:t>
            </a:r>
            <a:r>
              <a:rPr lang="en-US" sz="2800" b="1"/>
              <a:t> bên,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/>
                        <a:t>TỈ</a:t>
                      </a:r>
                      <a:r>
                        <a:rPr lang="en-US" sz="2000" b="1" baseline="0"/>
                        <a:t> LỆ DSTT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/>
              <a:t>Bảng</a:t>
            </a:r>
            <a:r>
              <a:rPr lang="en-US" sz="2400" b="1"/>
              <a:t> tỉ lệ dân </a:t>
            </a:r>
            <a:r>
              <a:rPr lang="en-US" sz="2400" b="1" err="1"/>
              <a:t>số</a:t>
            </a:r>
            <a:r>
              <a:rPr lang="en-US" sz="2400" b="1"/>
              <a:t> thành thị của các </a:t>
            </a:r>
            <a:r>
              <a:rPr lang="en-US" sz="2400" b="1" err="1"/>
              <a:t>vùng</a:t>
            </a:r>
            <a:r>
              <a:rPr lang="en-US" sz="2400" b="1"/>
              <a:t> </a:t>
            </a:r>
          </a:p>
          <a:p>
            <a:pPr algn="ctr"/>
            <a:r>
              <a:rPr lang="en-US" sz="2400" b="1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a. Phân bố dân cư khác nhau giữa các khu vực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*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Giữa thành thị và nông thôn: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Dân cư nước ta chủ yếu sinh sống ở nông thôn. 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Năm 2021, tỉ lệ dân nông thôn là 62,9%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;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dân thành thị là 37,1% tổng số dân.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Hồ Chí Minh và Hà Nội có mật độ dân số cao nhất cả nước.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410460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934972"/>
        </p:xfrm>
        <a:graphic>
          <a:graphicData uri="http://schemas.openxmlformats.org/drawingml/2006/table">
            <a:tbl>
              <a:tblPr/>
              <a:tblGrid>
                <a:gridCol w="29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thành thị 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26,5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30,9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33,8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38,2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Dân số nông thôn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60,4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61,4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62,7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62,1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Tổng số dân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86,9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92,3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96,5</a:t>
                      </a: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/>
                          <a:cs typeface="Times New Roman"/>
                        </a:rPr>
                        <a:t>100,3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(Đơn vị: triệu người)</a:t>
            </a:r>
            <a:endParaRPr kumimoji="0" lang="en-US" sz="23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- Giai đoạn 2010 - 2023: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nông thôn giảm 7,6%; nhưng vẫn chiếm tỉ lệ cao hơn dân số thành thị.</a:t>
            </a: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ea typeface="Times New Roman" pitchFamily="18" charset="0"/>
                <a:cs typeface="Times New Roman" pitchFamily="18" charset="0"/>
              </a:rPr>
              <a:t>+ Tỉ lệ dân số thành thị tăng tăng 7,6%.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  <a:p>
            <a:pPr marL="571500" indent="-571500"/>
            <a:r>
              <a:rPr lang="en-US" sz="3000" b="1" i="1"/>
              <a:t>b. Phân bố dân cư nước ta có sự thay đổi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P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hân bố dân cư nước ta thay đổi theo hướng ngày càng hợp lí hơn.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Số dân thành thị và tỉ l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ệ dân thành thị tăng 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nhanh.</a:t>
            </a: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Một số đô thị có quy mô dân số đ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ô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ng như T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P. HCM,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Hà Nội, Đà Nẵng, Hải Phòng,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..</a:t>
            </a:r>
            <a:endParaRPr lang="en-US" sz="3200" b="1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>
                <a:latin typeface="Calibri" pitchFamily="34" charset="0"/>
                <a:cs typeface="Calibri" pitchFamily="34" charset="0"/>
              </a:rPr>
              <a:t>-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 Các vùng có kinh tế phát triển năng động thu hút đông dân cư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: </a:t>
            </a:r>
            <a:r>
              <a:rPr lang="vi-VN" sz="3200" b="1">
                <a:latin typeface="Calibri" pitchFamily="34" charset="0"/>
                <a:cs typeface="Calibri" pitchFamily="34" charset="0"/>
              </a:rPr>
              <a:t>Đông Nam Bộ, Đồng bằng sông Hồng</a:t>
            </a:r>
            <a:r>
              <a:rPr lang="en-US" sz="3200" b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/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Tại 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“Dù gái hay trai chỉ hai là đủ”</a:t>
            </a:r>
            <a:r>
              <a:rPr lang="en-US" sz="2800" b="1" i="1" dirty="0">
                <a:solidFill>
                  <a:srgbClr val="FF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số thành viên trong gia đình nhà mình (Ông bà sinh được bao nhiêu con? Ba mẹ, cô dì, chú bác sinh phổ biến là bao nhiêu con?)</a:t>
            </a:r>
            <a:endParaRPr lang="en-US" sz="2800" b="1" i="1" dirty="0">
              <a:solidFill>
                <a:srgbClr val="0000FF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- </a:t>
            </a:r>
            <a:r>
              <a:rPr lang="vi-VN" sz="2800" b="1" i="1" dirty="0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Cho 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sống.</a:t>
            </a:r>
            <a:endParaRPr lang="en-US" sz="2800" i="1" dirty="0">
              <a:solidFill>
                <a:srgbClr val="0000FF"/>
              </a:solidFill>
              <a:latin typeface="Calibri" pitchFamily="34" charset="0"/>
              <a:ea typeface="Times New Roman" panose="02020603050405020304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566160"/>
        </p:xfrm>
        <a:graphic>
          <a:graphicData uri="http://schemas.openxmlformats.org/drawingml/2006/table">
            <a:tbl>
              <a:tblPr/>
              <a:tblGrid>
                <a:gridCol w="247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6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2. Các loại hình quần cư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320028"/>
        </p:xfrm>
        <a:graphic>
          <a:graphicData uri="http://schemas.openxmlformats.org/drawingml/2006/table">
            <a:tbl>
              <a:tblPr/>
              <a:tblGrid>
                <a:gridCol w="172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nông thôn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/>
                        </a:rPr>
                        <a:t>Quần cư thành thị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Mật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Thấp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Cấu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trúc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Làng, xã, xóm, bản, thôn,…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Tổ dân phố, phường,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thị trấn,…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Hoạt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động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Nông, lâm,</a:t>
                      </a:r>
                      <a:r>
                        <a:rPr lang="en-US" sz="2900" b="1" kern="1200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 thủy sản; c</a:t>
                      </a: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huyển dịch cơ cấu kinh tế, phát triển thủ công nghiệp, dịch vụ,…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Công nghiệp, dịch vụ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Chức</a:t>
                      </a:r>
                      <a:r>
                        <a:rPr lang="en-US" sz="2900" b="1" baseline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Hành chính, văn hóa, xã hội; chức năng đang thay đổi theo hướng đa dạng hóa.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>
            <a:extLst>
              <a:ext uri="{FF2B5EF4-FFF2-40B4-BE49-F238E27FC236}">
                <a16:creationId xmlns:a16="http://schemas.microsoft.com/office/drawing/2014/main" id="{9CC7D6F5-D276-45E1-960C-60BB2499B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/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>
            <a:extLst>
              <a:ext uri="{FF2B5EF4-FFF2-40B4-BE49-F238E27FC236}">
                <a16:creationId xmlns:a16="http://schemas.microsoft.com/office/drawing/2014/main" id="{08D97BCC-370B-4538-9D62-136AC6343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>
            <a:extLst>
              <a:ext uri="{FF2B5EF4-FFF2-40B4-BE49-F238E27FC236}">
                <a16:creationId xmlns:a16="http://schemas.microsoft.com/office/drawing/2014/main" id="{BEC4901A-C159-45F2-BF14-08EE8BD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>
            <a:extLst>
              <a:ext uri="{FF2B5EF4-FFF2-40B4-BE49-F238E27FC236}">
                <a16:creationId xmlns:a16="http://schemas.microsoft.com/office/drawing/2014/main" id="{AC1BA173-64A6-4ACF-A849-F0194E82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>
            <a:extLst>
              <a:ext uri="{FF2B5EF4-FFF2-40B4-BE49-F238E27FC236}">
                <a16:creationId xmlns:a16="http://schemas.microsoft.com/office/drawing/2014/main" id="{D6832F8A-8799-480A-B7A9-E0A31C3AF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id="{5DA699A9-471A-451C-8D64-4BBFBB790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>
            <a:extLst>
              <a:ext uri="{FF2B5EF4-FFF2-40B4-BE49-F238E27FC236}">
                <a16:creationId xmlns:a16="http://schemas.microsoft.com/office/drawing/2014/main" id="{A98FF7CF-69A0-4A24-A784-4B2C1BBF1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>
            <a:extLst>
              <a:ext uri="{FF2B5EF4-FFF2-40B4-BE49-F238E27FC236}">
                <a16:creationId xmlns:a16="http://schemas.microsoft.com/office/drawing/2014/main" id="{4FF79B19-2390-46F4-BD3F-E2F55F6E1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>
            <a:extLst>
              <a:ext uri="{FF2B5EF4-FFF2-40B4-BE49-F238E27FC236}">
                <a16:creationId xmlns:a16="http://schemas.microsoft.com/office/drawing/2014/main" id="{02F59DB9-7033-4668-B78D-EB0C1F94E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MÀU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2DA2856-4405-4496-B32E-1D76E91A741B}"/>
              </a:ext>
            </a:extLst>
          </p:cNvPr>
          <p:cNvSpPr txBox="1">
            <a:spLocks/>
          </p:cNvSpPr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C81FF6-85AA-4949-AC6E-F13F422A969D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A7B3E5B-5710-4911-9941-0DB2F2D57D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74" name="Picture 2" descr="Infographic: Tỷ lệ đô thị hóa toàn quốc đạt 40,4% | Thời Báo Tài Chính">
            <a:extLst>
              <a:ext uri="{FF2B5EF4-FFF2-40B4-BE49-F238E27FC236}">
                <a16:creationId xmlns:a16="http://schemas.microsoft.com/office/drawing/2014/main" id="{9B4420A9-79B8-4DA1-8BE6-2A52AC2D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/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>
            <a:extLst>
              <a:ext uri="{FF2B5EF4-FFF2-40B4-BE49-F238E27FC236}">
                <a16:creationId xmlns:a16="http://schemas.microsoft.com/office/drawing/2014/main" id="{C5AA3B7A-F32A-42AE-B1A6-9AF733776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/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FE903-006E-44D2-A0BA-CA4B2581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C498D70-E3F3-491D-AD66-F47DEC818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>
            <a:extLst>
              <a:ext uri="{FF2B5EF4-FFF2-40B4-BE49-F238E27FC236}">
                <a16:creationId xmlns:a16="http://schemas.microsoft.com/office/drawing/2014/main" id="{F22C936F-D6C0-4FCA-9A7B-DEDFEDE34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/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id="{593AFE2C-42B2-4C01-B3C4-EFFC4FA67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>
            <a:extLst>
              <a:ext uri="{FF2B5EF4-FFF2-40B4-BE49-F238E27FC236}">
                <a16:creationId xmlns:a16="http://schemas.microsoft.com/office/drawing/2014/main" id="{B378A148-ED68-42C1-A0B6-A3D32F911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/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>
            <a:extLst>
              <a:ext uri="{FF2B5EF4-FFF2-40B4-BE49-F238E27FC236}">
                <a16:creationId xmlns:a16="http://schemas.microsoft.com/office/drawing/2014/main" id="{59C1EA7D-CC54-4A0A-B26F-2D24CAF26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>
            <a:extLst>
              <a:ext uri="{FF2B5EF4-FFF2-40B4-BE49-F238E27FC236}">
                <a16:creationId xmlns:a16="http://schemas.microsoft.com/office/drawing/2014/main" id="{C2C68D5D-8A5B-4768-BBA6-30C9C5930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/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8791BC3C-724D-4C71-96CA-E85CE9C86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CDAC7D13-8855-4267-ADB4-5FDFE3065499}"/>
              </a:ext>
            </a:extLst>
          </p:cNvPr>
          <p:cNvSpPr txBox="1">
            <a:spLocks/>
          </p:cNvSpPr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DA3DDFF-28EA-4297-B536-5C9B90BF9534}"/>
              </a:ext>
            </a:extLst>
          </p:cNvPr>
          <p:cNvSpPr txBox="1">
            <a:spLocks/>
          </p:cNvSpPr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E925AC6-3D67-4E6C-84EF-50B749E090E9}"/>
              </a:ext>
            </a:extLst>
          </p:cNvPr>
          <p:cNvSpPr txBox="1">
            <a:spLocks/>
          </p:cNvSpPr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AC14741-0744-4872-A48A-FA9470C56454}"/>
              </a:ext>
            </a:extLst>
          </p:cNvPr>
          <p:cNvSpPr txBox="1">
            <a:spLocks/>
          </p:cNvSpPr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41B106-4B2D-4AD0-A956-3F337E2D2D86}"/>
              </a:ext>
            </a:extLst>
          </p:cNvPr>
          <p:cNvSpPr txBox="1">
            <a:spLocks/>
          </p:cNvSpPr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</a:rPr>
              <a:t>Các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vấn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đề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đô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noProof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qui mô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thu hút đông dân cư sinh sống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dân cư phân bố phân tán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   </a:t>
            </a: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có mật độ dân số rất thấp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Vùng nào sau đây có 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Tây Nguyên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			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Đông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Đồng bằng sông Hồng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9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công nghiệp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dịch vụ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D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du lịch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9D0F1-CFC1-4547-AB47-A3D80FE7BCE8}"/>
              </a:ext>
            </a:extLst>
          </p:cNvPr>
          <p:cNvSpPr txBox="1">
            <a:spLocks/>
          </p:cNvSpPr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6DA0B54-7E32-4844-8409-FCCAA6966B3A}"/>
              </a:ext>
            </a:extLst>
          </p:cNvPr>
          <p:cNvSpPr txBox="1">
            <a:spLocks/>
          </p:cNvSpPr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224E7-A9C6-4D63-B7A9-C89C3DF6C507}"/>
              </a:ext>
            </a:extLst>
          </p:cNvPr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E78F6-BB75-44D9-8F75-DE5780F922A2}"/>
              </a:ext>
            </a:extLst>
          </p:cNvPr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46CE0-BD68-4272-AD8B-C77168C77088}"/>
              </a:ext>
            </a:extLst>
          </p:cNvPr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C457-0518-492E-B62A-FB3F18C7E8CF}"/>
              </a:ext>
            </a:extLst>
          </p:cNvPr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E7E92B-A28D-45C0-A266-90D463EEB14A}"/>
              </a:ext>
            </a:extLst>
          </p:cNvPr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B11D2-5B7A-4830-ADCB-F0BD2DE6722A}"/>
              </a:ext>
            </a:extLst>
          </p:cNvPr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AB180A-1BB0-4810-AA64-E9E0913BFC2C}"/>
              </a:ext>
            </a:extLst>
          </p:cNvPr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E85B50-A5CC-415F-BC9A-09E03065FCB4}"/>
              </a:ext>
            </a:extLst>
          </p:cNvPr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D2432-8863-44A9-849E-BC7700BAE920}"/>
              </a:ext>
            </a:extLst>
          </p:cNvPr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3DF48-3F0E-4E2B-BB6F-2400CF8D2869}"/>
              </a:ext>
            </a:extLst>
          </p:cNvPr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CC75A-3814-4FFE-8408-598032E168CB}"/>
              </a:ext>
            </a:extLst>
          </p:cNvPr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24D9F5-EE66-466A-8DF2-23B747E0CA4F}"/>
              </a:ext>
            </a:extLst>
          </p:cNvPr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4E52F8-2CFF-49C0-9C8D-45A10CD8A377}"/>
              </a:ext>
            </a:extLst>
          </p:cNvPr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00978B-5E24-4E0D-9363-4DBD070B78D9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3B2C11-566E-4547-9DCE-9D8CCDDA470B}"/>
              </a:ext>
            </a:extLst>
          </p:cNvPr>
          <p:cNvCxnSpPr>
            <a:cxnSpLocks/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F4E72E-716C-4F31-A169-C112BCB0F77C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F4DF0C-06CD-442A-AD69-7D6031EAB615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85AFBB-D8BB-4AF8-86CC-46AFDF31212F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>
            <a:extLst>
              <a:ext uri="{FF2B5EF4-FFF2-40B4-BE49-F238E27FC236}">
                <a16:creationId xmlns:a16="http://schemas.microsoft.com/office/drawing/2014/main" id="{96C7B850-993A-4522-9B6D-E75DFED3B3ED}"/>
              </a:ext>
            </a:extLst>
          </p:cNvPr>
          <p:cNvSpPr txBox="1">
            <a:spLocks/>
          </p:cNvSpPr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CBB42-82B4-41D1-9641-76EDCBC0C9C4}"/>
              </a:ext>
            </a:extLst>
          </p:cNvPr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655E0E-37D0-460A-B7F0-7BFFB7716522}"/>
              </a:ext>
            </a:extLst>
          </p:cNvPr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9D85AE-043F-4AA8-AACD-83775644375F}"/>
              </a:ext>
            </a:extLst>
          </p:cNvPr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6BD68D2-E883-40B7-9499-CFF5D0FC7E28}"/>
              </a:ext>
            </a:extLst>
          </p:cNvPr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36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Đô thị nào sau đây có qui mô dân số lớn nhất Bắc Trung 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Huế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Đà Nẵng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Nha Trang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Phan Thiết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Bản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Ấp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Buôn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Sóc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6.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Lào và Ma-lai-xi-a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Mi-an-ma và Thái Lan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Bru-nây và In-đô-nê-xi-a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Xin-ga-po và Phi-lip-pin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7.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thấp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cao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Qui mô dân số lớn hơn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Mật độ dân số biến động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8. </a:t>
            </a:r>
            <a:r>
              <a:rPr lang="en-US" sz="3600" b="1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Hà Nội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TP. Hồ Chí Minh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Hải Phòng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Cần Thơ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Phú Yên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Kon Tum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Ngãi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Quảng Nam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EE10DB-0654-4605-BFAC-D1A7C1AD3F3C}"/>
              </a:ext>
            </a:extLst>
          </p:cNvPr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62FC5-D7DD-4AFB-B363-9F047268CC66}"/>
              </a:ext>
            </a:extLst>
          </p:cNvPr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FD970-681B-44B6-B39F-93F1C8D21D82}"/>
              </a:ext>
            </a:extLst>
          </p:cNvPr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10.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biết, thành phố nào sau đây có qui mô dân số nhỏ nhất?</a:t>
            </a:r>
            <a:endParaRPr lang="en-US" sz="3600" b="1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Bạc Liêu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			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B.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Cà Mau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Rạch Giá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</a:t>
            </a:r>
            <a:r>
              <a:rPr lang="en-US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 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D. </a:t>
            </a:r>
            <a:r>
              <a:rPr lang="en-US" sz="3500" b="1">
                <a:solidFill>
                  <a:srgbClr val="0000FF"/>
                </a:solidFill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Mĩ Tho</a:t>
            </a:r>
            <a:r>
              <a:rPr lang="vi-VN" sz="3500" b="1">
                <a:solidFill>
                  <a:srgbClr val="0000FF"/>
                </a:solidFill>
                <a:effectLst/>
                <a:latin typeface="Calibri" pitchFamily="34" charset="0"/>
                <a:ea typeface="#9Slide03 Roboto Medium" panose="02000000000000000000" pitchFamily="2" charset="0"/>
                <a:cs typeface="Calibri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itchFamily="34" charset="0"/>
              <a:ea typeface="#9Slide03 Roboto Medium" panose="02000000000000000000" pitchFamily="2" charset="0"/>
              <a:cs typeface="Calibri" pitchFamily="34" charset="0"/>
            </a:endParaRPr>
          </a:p>
        </p:txBody>
      </p:sp>
      <p:pic>
        <p:nvPicPr>
          <p:cNvPr id="5" name="Picture 2" descr="Cách fake tích xanh ảnh đại diện Facebook - Quantrimang.com">
            <a:extLst>
              <a:ext uri="{FF2B5EF4-FFF2-40B4-BE49-F238E27FC236}">
                <a16:creationId xmlns:a16="http://schemas.microsoft.com/office/drawing/2014/main" id="{27733566-D2FD-40DD-8CBA-A2289CCC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47E651D-1879-43AD-A513-C678E783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>
            <a:extLst>
              <a:ext uri="{FF2B5EF4-FFF2-40B4-BE49-F238E27FC236}">
                <a16:creationId xmlns:a16="http://schemas.microsoft.com/office/drawing/2014/main" id="{A2CB3D84-D7B7-4A53-867E-EF721C4814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159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S và ĐL 7\GA Địa lí 7 (KNTTCS)\56.GADT Địa lí 7 (KNTTCS)\Ng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419100"/>
            <a:ext cx="1130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553" y="4597881"/>
                <a:ext cx="2071755" cy="207175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</a:p>
          <a:p>
            <a:pPr algn="ctr"/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D63984A-BEDE-4B6C-9FB6-1438F6703E57}"/>
              </a:ext>
            </a:extLst>
          </p:cNvPr>
          <p:cNvSpPr txBox="1">
            <a:spLocks/>
          </p:cNvSpPr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67DD55-CE01-4C60-981E-38A08F9A6E61}"/>
              </a:ext>
            </a:extLst>
          </p:cNvPr>
          <p:cNvSpPr txBox="1">
            <a:spLocks/>
          </p:cNvSpPr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E6ACB51-0A05-4164-AE7E-075A690CA1DC}"/>
              </a:ext>
            </a:extLst>
          </p:cNvPr>
          <p:cNvSpPr txBox="1">
            <a:spLocks/>
          </p:cNvSpPr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FE1F1E-49DE-42D1-B97D-52D1D23C5B26}"/>
              </a:ext>
            </a:extLst>
          </p:cNvPr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>
            <a:extLst>
              <a:ext uri="{FF2B5EF4-FFF2-40B4-BE49-F238E27FC236}">
                <a16:creationId xmlns:a16="http://schemas.microsoft.com/office/drawing/2014/main" id="{FF687773-E3CD-4EB1-8295-4957907DE0D7}"/>
              </a:ext>
            </a:extLst>
          </p:cNvPr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0832BE-9E82-459D-8D5B-40517C226742}"/>
              </a:ext>
            </a:extLst>
          </p:cNvPr>
          <p:cNvSpPr txBox="1">
            <a:spLocks/>
          </p:cNvSpPr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/>
              <a:t>- Mật độ dân số nước ta cao hơn trung bình thế giới: 297 người/km</a:t>
            </a:r>
            <a:r>
              <a:rPr lang="en-US" sz="2800" b="1" baseline="30000"/>
              <a:t>2</a:t>
            </a:r>
            <a:r>
              <a:rPr lang="en-US" sz="2800" b="1"/>
              <a:t> (2021).</a:t>
            </a:r>
          </a:p>
          <a:p>
            <a:pPr>
              <a:lnSpc>
                <a:spcPct val="150000"/>
              </a:lnSpc>
            </a:pPr>
            <a:r>
              <a:rPr lang="en-US" sz="2800" b="1"/>
              <a:t>- Dân cư phân bố khác nhau giữa các khu vực:</a:t>
            </a:r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2D7380E-05F8-4B98-9D58-B34C09FC6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>
            <a:extLst>
              <a:ext uri="{FF2B5EF4-FFF2-40B4-BE49-F238E27FC236}">
                <a16:creationId xmlns:a16="http://schemas.microsoft.com/office/drawing/2014/main" id="{56E4C9D6-33D0-402F-8CEA-E5978D58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A03C3BA-5B19-4A99-8536-ACD6D00A3BB1}"/>
              </a:ext>
            </a:extLst>
          </p:cNvPr>
          <p:cNvSpPr txBox="1">
            <a:spLocks/>
          </p:cNvSpPr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26442FE-614C-462D-8C9B-CF1DA37D97E5}"/>
              </a:ext>
            </a:extLst>
          </p:cNvPr>
          <p:cNvSpPr txBox="1">
            <a:spLocks/>
          </p:cNvSpPr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78AC8B-4417-48D4-8211-FB85012AF387}"/>
              </a:ext>
            </a:extLst>
          </p:cNvPr>
          <p:cNvSpPr txBox="1">
            <a:spLocks/>
          </p:cNvSpPr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DD662C-BA5E-4C41-A451-63423F119C6B}"/>
              </a:ext>
            </a:extLst>
          </p:cNvPr>
          <p:cNvSpPr txBox="1">
            <a:spLocks/>
          </p:cNvSpPr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>
            <a:extLst>
              <a:ext uri="{FF2B5EF4-FFF2-40B4-BE49-F238E27FC236}">
                <a16:creationId xmlns:a16="http://schemas.microsoft.com/office/drawing/2014/main" id="{5A0B8FAB-9B01-4F34-A3CB-81E2263C2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/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86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1. Phân bố dân cư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bảng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dân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vùng</a:t>
            </a:r>
            <a:r>
              <a:rPr lang="en-US" sz="2800" b="1" dirty="0"/>
              <a:t> </a:t>
            </a:r>
            <a:r>
              <a:rPr lang="en-US" sz="2800" b="1" err="1"/>
              <a:t>năm</a:t>
            </a:r>
            <a:r>
              <a:rPr lang="en-US" sz="2800" b="1"/>
              <a:t> 2021, </a:t>
            </a:r>
            <a:r>
              <a:rPr lang="en-US" sz="2800" b="1" err="1"/>
              <a:t>cho</a:t>
            </a:r>
            <a:r>
              <a:rPr lang="en-US" sz="2800" b="1"/>
              <a:t> biết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07800"/>
              </p:ext>
            </p:extLst>
          </p:nvPr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CÁC</a:t>
                      </a:r>
                      <a:r>
                        <a:rPr lang="en-US" sz="2000" b="1" baseline="0" dirty="0"/>
                        <a:t> VÙNG</a:t>
                      </a:r>
                      <a:endParaRPr lang="vi-VN" sz="20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MẬT</a:t>
                      </a:r>
                      <a:r>
                        <a:rPr lang="en-US" sz="2000" b="1" baseline="0" dirty="0"/>
                        <a:t> ĐỘ DÂN SỐ </a:t>
                      </a:r>
                      <a:endParaRPr lang="vi-VN" sz="20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Cả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Trung</a:t>
                      </a:r>
                      <a:r>
                        <a:rPr lang="en-US" sz="2400" b="1" baseline="0" dirty="0"/>
                        <a:t> du </a:t>
                      </a:r>
                      <a:r>
                        <a:rPr lang="en-US" sz="2400" b="1" baseline="0" dirty="0" err="1"/>
                        <a:t>và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miền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núi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Đồng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bằng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Bắc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Trung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err="1"/>
                        <a:t>Bộ</a:t>
                      </a:r>
                      <a:r>
                        <a:rPr lang="en-US" sz="2400" b="1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Tây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baseline="0" dirty="0" err="1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Đông</a:t>
                      </a:r>
                      <a:r>
                        <a:rPr lang="en-US" sz="2400" b="1" baseline="0" dirty="0"/>
                        <a:t> Nam </a:t>
                      </a:r>
                      <a:r>
                        <a:rPr lang="en-US" sz="2400" b="1" baseline="0" dirty="0" err="1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/>
                        <a:t>ĐB </a:t>
                      </a:r>
                      <a:r>
                        <a:rPr lang="en-US" sz="2400" b="1" dirty="0" err="1"/>
                        <a:t>Sông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 err="1"/>
                        <a:t>Cửu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Bảng</a:t>
            </a:r>
            <a:r>
              <a:rPr lang="en-US" sz="2400" b="1" dirty="0"/>
              <a:t> </a:t>
            </a:r>
            <a:r>
              <a:rPr lang="en-US" sz="2400" b="1" dirty="0" err="1"/>
              <a:t>mật</a:t>
            </a:r>
            <a:r>
              <a:rPr lang="en-US" sz="2400" b="1" dirty="0"/>
              <a:t> </a:t>
            </a:r>
            <a:r>
              <a:rPr lang="en-US" sz="2400" b="1" dirty="0" err="1"/>
              <a:t>độ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vùng</a:t>
            </a:r>
            <a:r>
              <a:rPr lang="en-US" sz="2400" b="1" dirty="0"/>
              <a:t> </a:t>
            </a:r>
            <a:r>
              <a:rPr lang="en-US" sz="2400" b="1" err="1"/>
              <a:t>năm</a:t>
            </a:r>
            <a:r>
              <a:rPr lang="en-US" sz="2400" b="1"/>
              <a:t> 2021 </a:t>
            </a:r>
            <a:r>
              <a:rPr lang="en-US" sz="2400" b="1" dirty="0"/>
              <a:t>(</a:t>
            </a:r>
            <a:r>
              <a:rPr lang="en-US" sz="2400" b="1" dirty="0" err="1"/>
              <a:t>người</a:t>
            </a:r>
            <a:r>
              <a:rPr lang="en-US" sz="2400" b="1" dirty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>
                <a:solidFill>
                  <a:srgbClr val="007A37"/>
                </a:solidFill>
                <a:cs typeface="Arial" pitchFamily="34" charset="0"/>
              </a:rPr>
              <a:t>Bài 2. PHÂN BỐ DÂN CƯ VÀ CÁC LOẠI HÌNH QUẦN CƯ</a:t>
            </a: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4677D7-D109-4752-AECC-52D5F6E8051E}"/>
              </a:ext>
            </a:extLst>
          </p:cNvPr>
          <p:cNvSpPr txBox="1">
            <a:spLocks/>
          </p:cNvSpPr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DÂN 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D702DB-B54F-4EC9-87D7-DCB76C57E715}"/>
              </a:ext>
            </a:extLst>
          </p:cNvPr>
          <p:cNvSpPr txBox="1">
            <a:spLocks/>
          </p:cNvSpPr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12450C76-FAF6-4B48-BA06-BB954AA7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04CBEB2-2E5F-4AB3-B599-799A5AA5FB5C}"/>
              </a:ext>
            </a:extLst>
          </p:cNvPr>
          <p:cNvSpPr txBox="1">
            <a:spLocks/>
          </p:cNvSpPr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3BE8B-61F7-4324-A2CE-965BEA165F9D}"/>
              </a:ext>
            </a:extLst>
          </p:cNvPr>
          <p:cNvSpPr txBox="1">
            <a:spLocks/>
          </p:cNvSpPr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4B4153-F19A-49AB-B54B-843F3301D389}"/>
              </a:ext>
            </a:extLst>
          </p:cNvPr>
          <p:cNvSpPr txBox="1">
            <a:spLocks/>
          </p:cNvSpPr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CA89D95-A769-44A0-B380-F8F1B89C793D}"/>
              </a:ext>
            </a:extLst>
          </p:cNvPr>
          <p:cNvSpPr txBox="1">
            <a:spLocks/>
          </p:cNvSpPr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888630C-5241-4EC6-A6CD-EF689A844477}"/>
              </a:ext>
            </a:extLst>
          </p:cNvPr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B5748EE-E22A-4D40-A11D-43FEEB88E1D3}"/>
              </a:ext>
            </a:extLst>
          </p:cNvPr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3F6E5B-7BD6-45C0-A8FC-5B066E3DAC4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3BF64A-620C-4E53-B7AA-C9E7319D78C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>
            <a:extLst>
              <a:ext uri="{FF2B5EF4-FFF2-40B4-BE49-F238E27FC236}">
                <a16:creationId xmlns:a16="http://schemas.microsoft.com/office/drawing/2014/main" id="{B76A7612-C6B8-450F-A65F-7B72B3DF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>
            <a:extLst>
              <a:ext uri="{FF2B5EF4-FFF2-40B4-BE49-F238E27FC236}">
                <a16:creationId xmlns:a16="http://schemas.microsoft.com/office/drawing/2014/main" id="{3117EF7C-A565-4DB1-B719-246661DE7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2251</Words>
  <Application>Microsoft Office PowerPoint</Application>
  <PresentationFormat>Widescreen</PresentationFormat>
  <Paragraphs>319</Paragraphs>
  <Slides>39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Roboto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SẮC MÀU THÀNH THỊ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70</cp:revision>
  <dcterms:created xsi:type="dcterms:W3CDTF">2021-08-30T08:45:47Z</dcterms:created>
  <dcterms:modified xsi:type="dcterms:W3CDTF">2024-11-28T07:36:47Z</dcterms:modified>
</cp:coreProperties>
</file>