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315" r:id="rId5"/>
    <p:sldId id="264" r:id="rId6"/>
    <p:sldId id="256" r:id="rId7"/>
    <p:sldId id="261" r:id="rId8"/>
    <p:sldId id="262" r:id="rId9"/>
    <p:sldId id="311" r:id="rId10"/>
    <p:sldId id="313" r:id="rId11"/>
    <p:sldId id="312" r:id="rId12"/>
    <p:sldId id="300" r:id="rId13"/>
    <p:sldId id="301" r:id="rId14"/>
    <p:sldId id="302" r:id="rId15"/>
    <p:sldId id="271" r:id="rId16"/>
    <p:sldId id="305"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FFCC"/>
    <a:srgbClr val="6699FF"/>
    <a:srgbClr val="FAED3B"/>
    <a:srgbClr val="15142A"/>
    <a:srgbClr val="3CDFE6"/>
    <a:srgbClr val="99CCFF"/>
    <a:srgbClr val="70AD47"/>
    <a:srgbClr val="A7FDFF"/>
    <a:srgbClr val="0C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0" autoAdjust="0"/>
    <p:restoredTop sz="94249" autoAdjust="0"/>
  </p:normalViewPr>
  <p:slideViewPr>
    <p:cSldViewPr snapToGrid="0">
      <p:cViewPr varScale="1">
        <p:scale>
          <a:sx n="77" d="100"/>
          <a:sy n="77" d="100"/>
        </p:scale>
        <p:origin x="-9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4</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38837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34738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10/11/2024</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10/11/2024</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10/11/2024</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10/11/2024</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10/11/2024</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10/11/2024</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10/11/2024</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10/11/2024</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10/11/2024</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10/11/2024</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8.jpeg"/><Relationship Id="rId7"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slide" Target="slide8.xml"/><Relationship Id="rId5" Type="http://schemas.openxmlformats.org/officeDocument/2006/relationships/image" Target="../media/image10.jpeg"/><Relationship Id="rId10" Type="http://schemas.openxmlformats.org/officeDocument/2006/relationships/slide" Target="slide7.xml"/><Relationship Id="rId4" Type="http://schemas.openxmlformats.org/officeDocument/2006/relationships/image" Target="../media/image9.jpeg"/><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slide" Target="slide3.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slide" Target="slide3.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 xmlns:a16="http://schemas.microsoft.com/office/drawing/2014/main"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BÍ MẬT”</a:t>
            </a:r>
          </a:p>
        </p:txBody>
      </p:sp>
      <p:sp>
        <p:nvSpPr>
          <p:cNvPr id="6" name="TextBox 5">
            <a:extLst>
              <a:ext uri="{FF2B5EF4-FFF2-40B4-BE49-F238E27FC236}">
                <a16:creationId xmlns="" xmlns:a16="http://schemas.microsoft.com/office/drawing/2014/main" id="{5C8602C1-CF8C-467F-8CFD-1EE07BC92276}"/>
              </a:ext>
            </a:extLst>
          </p:cNvPr>
          <p:cNvSpPr txBox="1"/>
          <p:nvPr/>
        </p:nvSpPr>
        <p:spPr>
          <a:xfrm>
            <a:off x="305540" y="1999249"/>
            <a:ext cx="11272911" cy="3244158"/>
          </a:xfrm>
          <a:prstGeom prst="rect">
            <a:avLst/>
          </a:prstGeom>
          <a:noFill/>
        </p:spPr>
        <p:txBody>
          <a:bodyPr wrap="square" rtlCol="0">
            <a:spAutoFit/>
          </a:bodyPr>
          <a:lstStyle/>
          <a:p>
            <a:pPr algn="just">
              <a:lnSpc>
                <a:spcPct val="150000"/>
              </a:lnSpc>
            </a:pPr>
            <a:r>
              <a:rPr lang="en-US" sz="2800" u="sng">
                <a:latin typeface="Arial" panose="020B0604020202020204" pitchFamily="34" charset="0"/>
                <a:cs typeface="Arial" panose="020B0604020202020204" pitchFamily="34" charset="0"/>
              </a:rPr>
              <a:t>LUẬT CHƠI: </a:t>
            </a:r>
          </a:p>
          <a:p>
            <a:pPr algn="just">
              <a:lnSpc>
                <a:spcPct val="150000"/>
              </a:lnSpc>
            </a:pPr>
            <a:r>
              <a:rPr lang="en-US" sz="280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 4 đội chơi. Mỗi đội chọn 1 miếng ghép. Mỗi một câu trả lời đúng sẽ mở được miếng ghép che trước bức tranh, nếu đoán được nhân vật trong bức tranh và giới thiệu về nội dung bức tranh đội đó sẽ giành chiến thắng.</a:t>
            </a:r>
            <a:r>
              <a:rPr lang="en-US" sz="2800">
                <a:latin typeface="Arial" panose="020B0604020202020204" pitchFamily="34" charset="0"/>
                <a:cs typeface="Arial" panose="020B0604020202020204" pitchFamily="34" charset="0"/>
              </a:rPr>
              <a:t> </a:t>
            </a:r>
          </a:p>
        </p:txBody>
      </p:sp>
      <p:pic>
        <p:nvPicPr>
          <p:cNvPr id="1026" name="Picture 2" descr="Giễu nhại trong truyền thông: Mong manh nghệ thuật - chuyện đùa - Báo Đồng  Nai điện tử">
            <a:extLst>
              <a:ext uri="{FF2B5EF4-FFF2-40B4-BE49-F238E27FC236}">
                <a16:creationId xmlns="" xmlns:a16="http://schemas.microsoft.com/office/drawing/2014/main" id="{3BB8199D-76F9-4BFE-BE38-90CCF0F6C7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84"/>
          <a:stretch/>
        </p:blipFill>
        <p:spPr bwMode="auto">
          <a:xfrm>
            <a:off x="0" y="0"/>
            <a:ext cx="1600200" cy="16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63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 xmlns:a16="http://schemas.microsoft.com/office/drawing/2014/main" id="{7E78F31C-3CAD-4C21-B44B-6EF2910B576D}"/>
              </a:ext>
            </a:extLst>
          </p:cNvPr>
          <p:cNvSpPr txBox="1"/>
          <p:nvPr/>
        </p:nvSpPr>
        <p:spPr>
          <a:xfrm>
            <a:off x="369995" y="617785"/>
            <a:ext cx="11540278" cy="1685846"/>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132 (sbt/37)</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Mật khẩu ATM của một ngân hàng gồm năm chữ số, mỗi chữ số có thể nhận các giá trị từ 0 đến 9. Có thể có nhiều nhất bao nhiêu mật khẩu, biết rằng không có mật khẩu nào bắt đàu bằng dãy số 7233.</a:t>
            </a:r>
          </a:p>
        </p:txBody>
      </p:sp>
      <p:pic>
        <p:nvPicPr>
          <p:cNvPr id="9218" name="Picture 2" descr="ATM 240638 Vector Art at Vecteezy">
            <a:extLst>
              <a:ext uri="{FF2B5EF4-FFF2-40B4-BE49-F238E27FC236}">
                <a16:creationId xmlns="" xmlns:a16="http://schemas.microsoft.com/office/drawing/2014/main" id="{994D6006-51D0-4D2B-9895-A80486373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995" y="2606605"/>
            <a:ext cx="3482127" cy="38955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AF9F52BC-E55C-4CAC-AC47-522B151FFE91}"/>
              </a:ext>
            </a:extLst>
          </p:cNvPr>
          <p:cNvSpPr txBox="1"/>
          <p:nvPr/>
        </p:nvSpPr>
        <p:spPr>
          <a:xfrm>
            <a:off x="4138253" y="2828029"/>
            <a:ext cx="7683752" cy="2368854"/>
          </a:xfrm>
          <a:prstGeom prst="rect">
            <a:avLst/>
          </a:prstGeom>
          <a:solidFill>
            <a:schemeClr val="bg1"/>
          </a:solidFill>
        </p:spPr>
        <p:txBody>
          <a:bodyPr wrap="square" rtlCol="0">
            <a:spAutoFit/>
          </a:bodyPr>
          <a:lstStyle/>
          <a:p>
            <a:pPr marL="285750" indent="-285750">
              <a:lnSpc>
                <a:spcPct val="200000"/>
              </a:lnSpc>
              <a:buFontTx/>
              <a:buChar char="-"/>
            </a:pPr>
            <a:r>
              <a:rPr lang="en-US" sz="2600">
                <a:latin typeface="Arial" panose="020B0604020202020204" pitchFamily="34" charset="0"/>
                <a:cs typeface="Arial" panose="020B0604020202020204" pitchFamily="34" charset="0"/>
              </a:rPr>
              <a:t>Số các số có 5 chữ số: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a:t>
            </a:r>
          </a:p>
          <a:p>
            <a:pPr marL="285750" indent="-285750">
              <a:lnSpc>
                <a:spcPct val="200000"/>
              </a:lnSpc>
              <a:buFontTx/>
              <a:buChar char="-"/>
            </a:pPr>
            <a:r>
              <a:rPr lang="en-US" sz="2600">
                <a:latin typeface="Arial" panose="020B0604020202020204" pitchFamily="34" charset="0"/>
                <a:cs typeface="Arial" panose="020B0604020202020204" pitchFamily="34" charset="0"/>
              </a:rPr>
              <a:t>Số các số bắt đầu bằng dãy 7233 là: 10 số.</a:t>
            </a:r>
          </a:p>
          <a:p>
            <a:pPr marL="285750" indent="-285750">
              <a:lnSpc>
                <a:spcPct val="200000"/>
              </a:lnSpc>
              <a:buFontTx/>
              <a:buChar char="-"/>
            </a:pPr>
            <a:r>
              <a:rPr lang="en-US" sz="2600">
                <a:latin typeface="Arial" panose="020B0604020202020204" pitchFamily="34" charset="0"/>
                <a:cs typeface="Arial" panose="020B0604020202020204" pitchFamily="34" charset="0"/>
              </a:rPr>
              <a:t>Có thể có nhiều nhất: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 – 10 = 99 990 (số)</a:t>
            </a:r>
          </a:p>
        </p:txBody>
      </p:sp>
    </p:spTree>
    <p:extLst>
      <p:ext uri="{BB962C8B-B14F-4D97-AF65-F5344CB8AC3E}">
        <p14:creationId xmlns:p14="http://schemas.microsoft.com/office/powerpoint/2010/main" val="913445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 xmlns:a16="http://schemas.microsoft.com/office/drawing/2014/main" id="{7E78F31C-3CAD-4C21-B44B-6EF2910B576D}"/>
              </a:ext>
            </a:extLst>
          </p:cNvPr>
          <p:cNvSpPr txBox="1"/>
          <p:nvPr/>
        </p:nvSpPr>
        <p:spPr>
          <a:xfrm>
            <a:off x="369995" y="617785"/>
            <a:ext cx="11540278" cy="2239844"/>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134 (sbt/38)</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Bạn Minh dùng tờ tiền mệnh giá 200 000 đồng để mua một quyển truyện là 17 000 đồng. Cô bán hàng có các tờ tiền mệnh giá 50 000 đồng, 20 000 đồng, 10 000 đồng, 5 000 đồng, 2 000 đồng, 1 000 đồng. Bạn Minh nhận được ít nhất bao nhiêu tờ tiền từ cô bán hàng?</a:t>
            </a:r>
          </a:p>
        </p:txBody>
      </p:sp>
      <p:sp>
        <p:nvSpPr>
          <p:cNvPr id="7" name="TextBox 6">
            <a:extLst>
              <a:ext uri="{FF2B5EF4-FFF2-40B4-BE49-F238E27FC236}">
                <a16:creationId xmlns="" xmlns:a16="http://schemas.microsoft.com/office/drawing/2014/main" id="{29A3ACF0-C31E-44F0-B318-516CFDF4B7E3}"/>
              </a:ext>
            </a:extLst>
          </p:cNvPr>
          <p:cNvSpPr txBox="1"/>
          <p:nvPr/>
        </p:nvSpPr>
        <p:spPr>
          <a:xfrm>
            <a:off x="369995" y="2926823"/>
            <a:ext cx="8672405" cy="3901837"/>
          </a:xfrm>
          <a:prstGeom prst="rect">
            <a:avLst/>
          </a:prstGeom>
          <a:solidFill>
            <a:schemeClr val="bg1"/>
          </a:solidFill>
        </p:spPr>
        <p:txBody>
          <a:bodyPr wrap="square" rtlCol="0">
            <a:spAutoFit/>
          </a:bodyPr>
          <a:lstStyle/>
          <a:p>
            <a:pPr marL="285750" indent="-285750">
              <a:lnSpc>
                <a:spcPct val="150000"/>
              </a:lnSpc>
              <a:buFontTx/>
              <a:buChar char="-"/>
            </a:pPr>
            <a:r>
              <a:rPr lang="en-US" sz="2400">
                <a:latin typeface="Arial" panose="020B0604020202020204" pitchFamily="34" charset="0"/>
                <a:cs typeface="Arial" panose="020B0604020202020204" pitchFamily="34" charset="0"/>
              </a:rPr>
              <a:t>Số tiền phải trả lại là: 200 000 – 17 000 = 183 000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50 000: 3 tờ (150 000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20 000: 1 tờ (20 000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10 000: 1 tờ (10 000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2 000: 1 tờ </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1000: 1 tờ.</a:t>
            </a:r>
          </a:p>
          <a:p>
            <a:pPr>
              <a:lnSpc>
                <a:spcPct val="150000"/>
              </a:lnSpc>
            </a:pPr>
            <a:r>
              <a:rPr lang="en-US" sz="2400">
                <a:latin typeface="Arial" panose="020B0604020202020204" pitchFamily="34" charset="0"/>
                <a:cs typeface="Arial" panose="020B0604020202020204" pitchFamily="34" charset="0"/>
              </a:rPr>
              <a:t>Vậy bạn Minh nhận được ít nhất 7 tờ tiền từ cô bán hàng.</a:t>
            </a:r>
          </a:p>
        </p:txBody>
      </p:sp>
    </p:spTree>
    <p:extLst>
      <p:ext uri="{BB962C8B-B14F-4D97-AF65-F5344CB8AC3E}">
        <p14:creationId xmlns:p14="http://schemas.microsoft.com/office/powerpoint/2010/main" val="876164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227679" y="-40973"/>
            <a:ext cx="9720585" cy="3293209"/>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1:</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giá điện hiện nay.</a:t>
            </a:r>
          </a:p>
          <a:p>
            <a:pPr marL="457200" indent="-457200" algn="just">
              <a:buFontTx/>
              <a:buChar char="-"/>
            </a:pPr>
            <a:r>
              <a:rPr lang="en-US" sz="3200" b="1">
                <a:solidFill>
                  <a:srgbClr val="C00000"/>
                </a:solidFill>
                <a:latin typeface="Times New Roman" panose="02020603050405020304" pitchFamily="18" charset="0"/>
              </a:rPr>
              <a:t>Tính số kw điện gia đình mình sử dụng trong một tháng.</a:t>
            </a:r>
          </a:p>
          <a:p>
            <a:pPr marL="457200" indent="-457200" algn="just">
              <a:buFontTx/>
              <a:buChar char="-"/>
            </a:pPr>
            <a:r>
              <a:rPr lang="en-US" sz="3200" b="1" i="1">
                <a:solidFill>
                  <a:srgbClr val="C00000"/>
                </a:solidFill>
                <a:latin typeface="Times New Roman" panose="02020603050405020304" pitchFamily="18" charset="0"/>
              </a:rPr>
              <a:t>Tính số tiền điện nhà mình phải trả</a:t>
            </a:r>
            <a:endParaRPr lang="en-US" sz="3200" i="1">
              <a:solidFill>
                <a:srgbClr val="C00000"/>
              </a:solidFill>
            </a:endParaRPr>
          </a:p>
        </p:txBody>
      </p:sp>
      <p:pic>
        <p:nvPicPr>
          <p:cNvPr id="12290" name="Picture 2" descr="TÍNH GIÁ ĐIỆN SINH HOẠT CHO CÁC HỘ GIA ĐÌNH NHƯ THẾ NÀO - DÂY CÁP ĐIỆN  GOLDCUP">
            <a:extLst>
              <a:ext uri="{FF2B5EF4-FFF2-40B4-BE49-F238E27FC236}">
                <a16:creationId xmlns="" xmlns:a16="http://schemas.microsoft.com/office/drawing/2014/main" id="{81468264-F932-4021-BAB2-6A03A35C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043" y="3392816"/>
            <a:ext cx="3505200" cy="258325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hật vật vì tiền điện">
            <a:extLst>
              <a:ext uri="{FF2B5EF4-FFF2-40B4-BE49-F238E27FC236}">
                <a16:creationId xmlns="" xmlns:a16="http://schemas.microsoft.com/office/drawing/2014/main" id="{112FD4AF-89FA-4136-B713-E42C1F447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264" y="3392816"/>
            <a:ext cx="18478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ình ảnh Sửa Chữa điện Công Tơ điện Vector Xây Dựng, Tình Nguyện Tuyên  Truyền, Dùng điện, Sự An Toàn Vector và PNG với nền trong suốt để tải xuống  miễn phí">
            <a:extLst>
              <a:ext uri="{FF2B5EF4-FFF2-40B4-BE49-F238E27FC236}">
                <a16:creationId xmlns="" xmlns:a16="http://schemas.microsoft.com/office/drawing/2014/main" id="{ABEF8419-0074-445F-9545-A79B46992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1196" y="67676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227679" y="-40973"/>
            <a:ext cx="9906921" cy="2800767"/>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2:</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lịch can chi.</a:t>
            </a:r>
          </a:p>
          <a:p>
            <a:pPr marL="457200" indent="-457200" algn="just">
              <a:buFontTx/>
              <a:buChar char="-"/>
            </a:pPr>
            <a:r>
              <a:rPr lang="en-US" sz="3200" b="1">
                <a:solidFill>
                  <a:srgbClr val="C00000"/>
                </a:solidFill>
                <a:latin typeface="Times New Roman" panose="02020603050405020304" pitchFamily="18" charset="0"/>
              </a:rPr>
              <a:t>Tìm năm sinh âm lịch của người thân </a:t>
            </a:r>
          </a:p>
          <a:p>
            <a:pPr algn="just"/>
            <a:r>
              <a:rPr lang="en-US" sz="3200" b="1">
                <a:solidFill>
                  <a:srgbClr val="C00000"/>
                </a:solidFill>
                <a:latin typeface="Times New Roman" panose="02020603050405020304" pitchFamily="18" charset="0"/>
              </a:rPr>
              <a:t>trong gia đình.</a:t>
            </a:r>
          </a:p>
        </p:txBody>
      </p:sp>
      <p:pic>
        <p:nvPicPr>
          <p:cNvPr id="13316" name="Picture 4" descr="Quan Hệ Giữa Can Chi Ngũ Hành Ảnh Hưởng Tới Bản Mệnh (Phần 1)">
            <a:extLst>
              <a:ext uri="{FF2B5EF4-FFF2-40B4-BE49-F238E27FC236}">
                <a16:creationId xmlns="" xmlns:a16="http://schemas.microsoft.com/office/drawing/2014/main" id="{45CD1B3E-3776-45B1-AA52-F1F835AA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451" y="2844568"/>
            <a:ext cx="51054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Xem ngày âm lịch hôm nay bao nhiêu - Xem lịch âm hôm nay">
            <a:extLst>
              <a:ext uri="{FF2B5EF4-FFF2-40B4-BE49-F238E27FC236}">
                <a16:creationId xmlns="" xmlns:a16="http://schemas.microsoft.com/office/drawing/2014/main" id="{DD198207-C7A9-4583-9166-8CE634B93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879" y="59333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315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a:lnSpc>
                <a:spcPct val="150000"/>
              </a:lnSpc>
            </a:pPr>
            <a:r>
              <a:rPr lang="fr-FR" sz="2800">
                <a:effectLst/>
                <a:ea typeface="Times New Roman" panose="02020603050405020304" pitchFamily="18" charset="0"/>
                <a:cs typeface="Times New Roman" panose="02020603050405020304" pitchFamily="18" charset="0"/>
              </a:rPr>
              <a:t>- Làm bài tập </a:t>
            </a:r>
            <a:r>
              <a:rPr lang="en-US" sz="2800">
                <a:effectLst/>
                <a:ea typeface="Times New Roman" panose="02020603050405020304" pitchFamily="18" charset="0"/>
                <a:cs typeface="Times New Roman" panose="02020603050405020304" pitchFamily="18" charset="0"/>
              </a:rPr>
              <a:t>131, 133, 137, 138 </a:t>
            </a:r>
            <a:r>
              <a:rPr lang="fr-FR" sz="2800">
                <a:effectLst/>
                <a:ea typeface="Times New Roman" panose="02020603050405020304" pitchFamily="18" charset="0"/>
                <a:cs typeface="Times New Roman" panose="02020603050405020304" pitchFamily="18" charset="0"/>
              </a:rPr>
              <a:t>SBT trang 37, 38 ; bài 6 – SGK – tr 59.</a:t>
            </a:r>
            <a:endParaRPr lang="en-US" sz="2800">
              <a:effectLst/>
              <a:ea typeface="Times New Roman" panose="02020603050405020304" pitchFamily="18" charset="0"/>
              <a:cs typeface="Times New Roman" panose="02020603050405020304" pitchFamily="18" charset="0"/>
            </a:endParaRPr>
          </a:p>
          <a:p>
            <a:pPr marL="0" lvl="1">
              <a:lnSpc>
                <a:spcPct val="150000"/>
              </a:lnSpc>
            </a:pPr>
            <a:r>
              <a:rPr lang="en-US" sz="2800"/>
              <a:t>- Xem  trước chương II – Số nguyên. </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568414" y="2581275"/>
            <a:ext cx="5499386" cy="3028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364" y="1188210"/>
            <a:ext cx="2789213" cy="2842877"/>
          </a:xfrm>
          <a:prstGeom prst="rect">
            <a:avLst/>
          </a:prstGeom>
        </p:spPr>
      </p:pic>
      <p:sp>
        <p:nvSpPr>
          <p:cNvPr id="59" name="Decagon 58">
            <a:hlinkClick r:id="rId7" action="ppaction://hlinksldjump"/>
          </p:cNvPr>
          <p:cNvSpPr/>
          <p:nvPr/>
        </p:nvSpPr>
        <p:spPr>
          <a:xfrm>
            <a:off x="4508693" y="2243278"/>
            <a:ext cx="87974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8577" y="3697886"/>
            <a:ext cx="2748274" cy="2836485"/>
          </a:xfrm>
          <a:prstGeom prst="rect">
            <a:avLst/>
          </a:prstGeom>
        </p:spPr>
      </p:pic>
      <p:sp>
        <p:nvSpPr>
          <p:cNvPr id="63" name="Decagon 62">
            <a:hlinkClick r:id="rId9" action="ppaction://hlinksldjump"/>
          </p:cNvPr>
          <p:cNvSpPr/>
          <p:nvPr/>
        </p:nvSpPr>
        <p:spPr>
          <a:xfrm>
            <a:off x="7365804" y="4779593"/>
            <a:ext cx="69382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sp>
        <p:nvSpPr>
          <p:cNvPr id="6" name="TextBox 5"/>
          <p:cNvSpPr txBox="1"/>
          <p:nvPr/>
        </p:nvSpPr>
        <p:spPr>
          <a:xfrm>
            <a:off x="3303110" y="314196"/>
            <a:ext cx="6210300" cy="830997"/>
          </a:xfrm>
          <a:prstGeom prst="rect">
            <a:avLst/>
          </a:prstGeom>
          <a:noFill/>
        </p:spPr>
        <p:txBody>
          <a:bodyPr wrap="square" rtlCol="0">
            <a:spAutoFit/>
          </a:bodyPr>
          <a:lstStyle/>
          <a:p>
            <a:r>
              <a:rPr lang="en-US" sz="4800" b="1">
                <a:solidFill>
                  <a:srgbClr val="FFFF00"/>
                </a:solidFill>
                <a:latin typeface="UTM Banque" panose="02040603050506020204" pitchFamily="18" charset="0"/>
              </a:rPr>
              <a:t>Bức tranh bí ẩn</a:t>
            </a:r>
            <a:endParaRPr lang="en-US" sz="48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807744" y="4898344"/>
            <a:ext cx="609600" cy="6096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5FC6D40F-EC0D-47D5-BFB2-845DF1ADA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136" y="0"/>
            <a:ext cx="91553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4688114" cy="354148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473" y="1"/>
            <a:ext cx="4445003" cy="357051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3541486"/>
            <a:ext cx="4688114" cy="331651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2114" y="3541484"/>
            <a:ext cx="4455886" cy="3316514"/>
          </a:xfrm>
          <a:prstGeom prst="rect">
            <a:avLst/>
          </a:prstGeom>
        </p:spPr>
      </p:pic>
      <p:sp>
        <p:nvSpPr>
          <p:cNvPr id="12" name="Decagon 11">
            <a:hlinkClick r:id="rId7" action="ppaction://hlinksldjump"/>
          </p:cNvPr>
          <p:cNvSpPr/>
          <p:nvPr/>
        </p:nvSpPr>
        <p:spPr>
          <a:xfrm>
            <a:off x="3265715" y="1306287"/>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5" name="Decagon 14">
            <a:hlinkClick r:id="rId8" action="ppaction://hlinksldjump"/>
          </p:cNvPr>
          <p:cNvSpPr/>
          <p:nvPr/>
        </p:nvSpPr>
        <p:spPr>
          <a:xfrm>
            <a:off x="7852229" y="1277258"/>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2</a:t>
            </a:r>
          </a:p>
        </p:txBody>
      </p:sp>
      <p:sp>
        <p:nvSpPr>
          <p:cNvPr id="16" name="Decagon 15">
            <a:hlinkClick r:id="rId9" action="ppaction://hlinksldjump"/>
          </p:cNvPr>
          <p:cNvSpPr/>
          <p:nvPr/>
        </p:nvSpPr>
        <p:spPr>
          <a:xfrm>
            <a:off x="3265714"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3</a:t>
            </a:r>
          </a:p>
        </p:txBody>
      </p:sp>
      <p:sp>
        <p:nvSpPr>
          <p:cNvPr id="17" name="Decagon 16">
            <a:hlinkClick r:id="rId10" action="ppaction://hlinksldjump"/>
          </p:cNvPr>
          <p:cNvSpPr/>
          <p:nvPr/>
        </p:nvSpPr>
        <p:spPr>
          <a:xfrm>
            <a:off x="7939313"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4</a:t>
            </a:r>
          </a:p>
        </p:txBody>
      </p:sp>
      <p:sp>
        <p:nvSpPr>
          <p:cNvPr id="2" name="Arrow: Striped Right 1">
            <a:hlinkClick r:id="rId11" action="ppaction://hlinksldjump"/>
            <a:extLst>
              <a:ext uri="{FF2B5EF4-FFF2-40B4-BE49-F238E27FC236}">
                <a16:creationId xmlns="" xmlns:a16="http://schemas.microsoft.com/office/drawing/2014/main" id="{CDAF4F1D-6821-4A94-8721-24D0EC00ACB4}"/>
              </a:ext>
            </a:extLst>
          </p:cNvPr>
          <p:cNvSpPr/>
          <p:nvPr/>
        </p:nvSpPr>
        <p:spPr>
          <a:xfrm>
            <a:off x="11144250" y="6324600"/>
            <a:ext cx="819150" cy="533398"/>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 xmlns:a16="http://schemas.microsoft.com/office/drawing/2014/main"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15" name="Decagon 14">
            <a:extLst>
              <a:ext uri="{FF2B5EF4-FFF2-40B4-BE49-F238E27FC236}">
                <a16:creationId xmlns="" xmlns:a16="http://schemas.microsoft.com/office/drawing/2014/main" id="{DD0D6D10-0D10-4B99-AAE5-DA2596A43B4F}"/>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a:t>
            </a:r>
            <a:endParaRPr lang="en-US" sz="3200" dirty="0">
              <a:solidFill>
                <a:srgbClr val="FF0000"/>
              </a:solidFill>
            </a:endParaRPr>
          </a:p>
        </p:txBody>
      </p:sp>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291466" y="1906526"/>
            <a:ext cx="8034572" cy="646331"/>
          </a:xfrm>
          <a:prstGeom prst="rect">
            <a:avLst/>
          </a:prstGeom>
        </p:spPr>
        <p:txBody>
          <a:bodyPr wrap="none">
            <a:spAutoFit/>
          </a:bodyPr>
          <a:lstStyle/>
          <a:p>
            <a:r>
              <a:rPr lang="en-US" altLang="zh-CN" sz="36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Phân tích số 225 ra thừa số nguyên tố</a:t>
            </a:r>
            <a:endParaRPr lang="zh-CN" altLang="en-US" sz="36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4088622" y="3486314"/>
            <a:ext cx="3746538" cy="707886"/>
          </a:xfrm>
          <a:prstGeom prst="rect">
            <a:avLst/>
          </a:prstGeom>
        </p:spPr>
        <p:txBody>
          <a:bodyPr wrap="non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KQ: </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225 = 3</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.5</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endParaRPr lang="zh-CN" altLang="en-US" sz="4000" baseline="30000" dirty="0">
              <a:solidFill>
                <a:srgbClr val="FFFF00"/>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9277" y="4663566"/>
            <a:ext cx="1970393" cy="1451869"/>
          </a:xfrm>
          <a:prstGeom prst="rect">
            <a:avLst/>
          </a:prstGeom>
        </p:spPr>
      </p:pic>
      <p:pic>
        <p:nvPicPr>
          <p:cNvPr id="16" name="图片 29">
            <a:hlinkClick r:id="rId6" action="ppaction://hlinksldjump"/>
            <a:extLst>
              <a:ext uri="{FF2B5EF4-FFF2-40B4-BE49-F238E27FC236}">
                <a16:creationId xmlns="" xmlns:a16="http://schemas.microsoft.com/office/drawing/2014/main"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0596" y="847488"/>
            <a:ext cx="4828566" cy="523220"/>
          </a:xfrm>
          <a:prstGeom prst="rect">
            <a:avLst/>
          </a:prstGeom>
        </p:spPr>
        <p:txBody>
          <a:bodyPr wrap="none">
            <a:spAutoFit/>
          </a:bodyPr>
          <a:lstStyle/>
          <a:p>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Điền dấu “</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 vào ô thích hợp</a:t>
            </a:r>
            <a:endParaRPr lang="zh-CN" altLang="en-US" sz="28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869" y="5874438"/>
            <a:ext cx="9153525" cy="752475"/>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63" y="5142331"/>
            <a:ext cx="675620" cy="1408916"/>
          </a:xfrm>
          <a:prstGeom prst="rect">
            <a:avLst/>
          </a:prstGeom>
        </p:spPr>
      </p:pic>
      <p:sp>
        <p:nvSpPr>
          <p:cNvPr id="11" name="Decagon 10"/>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graphicFrame>
        <p:nvGraphicFramePr>
          <p:cNvPr id="2" name="Table 2">
            <a:extLst>
              <a:ext uri="{FF2B5EF4-FFF2-40B4-BE49-F238E27FC236}">
                <a16:creationId xmlns="" xmlns:a16="http://schemas.microsoft.com/office/drawing/2014/main" id="{FCBC3EFF-B2BE-4D0B-A5CA-6CEC4E0847C5}"/>
              </a:ext>
            </a:extLst>
          </p:cNvPr>
          <p:cNvGraphicFramePr>
            <a:graphicFrameLocks noGrp="1"/>
          </p:cNvGraphicFramePr>
          <p:nvPr>
            <p:extLst>
              <p:ext uri="{D42A27DB-BD31-4B8C-83A1-F6EECF244321}">
                <p14:modId xmlns:p14="http://schemas.microsoft.com/office/powerpoint/2010/main" val="2262111010"/>
              </p:ext>
            </p:extLst>
          </p:nvPr>
        </p:nvGraphicFramePr>
        <p:xfrm>
          <a:off x="500735" y="1560510"/>
          <a:ext cx="11138815" cy="3367680"/>
        </p:xfrm>
        <a:graphic>
          <a:graphicData uri="http://schemas.openxmlformats.org/drawingml/2006/table">
            <a:tbl>
              <a:tblPr firstRow="1" bandRow="1">
                <a:tableStyleId>{1E171933-4619-4E11-9A3F-F7608DF75F80}</a:tableStyleId>
              </a:tblPr>
              <a:tblGrid>
                <a:gridCol w="8979652">
                  <a:extLst>
                    <a:ext uri="{9D8B030D-6E8A-4147-A177-3AD203B41FA5}">
                      <a16:colId xmlns="" xmlns:a16="http://schemas.microsoft.com/office/drawing/2014/main" val="2770808496"/>
                    </a:ext>
                  </a:extLst>
                </a:gridCol>
                <a:gridCol w="1091990">
                  <a:extLst>
                    <a:ext uri="{9D8B030D-6E8A-4147-A177-3AD203B41FA5}">
                      <a16:colId xmlns="" xmlns:a16="http://schemas.microsoft.com/office/drawing/2014/main" val="2131797961"/>
                    </a:ext>
                  </a:extLst>
                </a:gridCol>
                <a:gridCol w="1067173">
                  <a:extLst>
                    <a:ext uri="{9D8B030D-6E8A-4147-A177-3AD203B41FA5}">
                      <a16:colId xmlns="" xmlns:a16="http://schemas.microsoft.com/office/drawing/2014/main" val="803923092"/>
                    </a:ext>
                  </a:extLst>
                </a:gridCol>
              </a:tblGrid>
              <a:tr h="673536">
                <a:tc>
                  <a:txBody>
                    <a:bodyPr/>
                    <a:lstStyle/>
                    <a:p>
                      <a:pPr algn="ctr">
                        <a:lnSpc>
                          <a:spcPct val="150000"/>
                        </a:lnSpc>
                      </a:pPr>
                      <a:r>
                        <a:rPr lang="en-US" sz="2400">
                          <a:solidFill>
                            <a:schemeClr val="tx1"/>
                          </a:solidFill>
                        </a:rPr>
                        <a:t>Câu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Đúng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94449135"/>
                  </a:ext>
                </a:extLst>
              </a:tr>
              <a:tr h="673536">
                <a:tc>
                  <a:txBody>
                    <a:bodyPr/>
                    <a:lstStyle/>
                    <a:p>
                      <a:pPr>
                        <a:lnSpc>
                          <a:spcPct val="150000"/>
                        </a:lnSpc>
                      </a:pPr>
                      <a:r>
                        <a:rPr lang="en-US" sz="2400"/>
                        <a:t>a) Có hai số tự nhiên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91936663"/>
                  </a:ext>
                </a:extLst>
              </a:tr>
              <a:tr h="673536">
                <a:tc>
                  <a:txBody>
                    <a:bodyPr/>
                    <a:lstStyle/>
                    <a:p>
                      <a:pPr>
                        <a:lnSpc>
                          <a:spcPct val="150000"/>
                        </a:lnSpc>
                      </a:pPr>
                      <a:r>
                        <a:rPr lang="en-US" sz="2400"/>
                        <a:t>b) Có ba số lẻ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93492722"/>
                  </a:ext>
                </a:extLst>
              </a:tr>
              <a:tr h="673536">
                <a:tc>
                  <a:txBody>
                    <a:bodyPr/>
                    <a:lstStyle/>
                    <a:p>
                      <a:pPr>
                        <a:lnSpc>
                          <a:spcPct val="150000"/>
                        </a:lnSpc>
                      </a:pPr>
                      <a:r>
                        <a:rPr lang="en-US" sz="2400"/>
                        <a:t>c) Mọi số nguyên tố đều là số lẻ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852102080"/>
                  </a:ext>
                </a:extLst>
              </a:tr>
              <a:tr h="673536">
                <a:tc>
                  <a:txBody>
                    <a:bodyPr/>
                    <a:lstStyle/>
                    <a:p>
                      <a:pPr>
                        <a:lnSpc>
                          <a:spcPct val="150000"/>
                        </a:lnSpc>
                      </a:pPr>
                      <a:r>
                        <a:rPr lang="en-US" sz="2400"/>
                        <a:t>d) Các số nguyên tố đều có chữ số tận cùng là 1; 3; 7;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884005490"/>
                  </a:ext>
                </a:extLst>
              </a:tr>
            </a:tbl>
          </a:graphicData>
        </a:graphic>
      </p:graphicFrame>
      <p:sp>
        <p:nvSpPr>
          <p:cNvPr id="14" name="TextBox 13">
            <a:extLst>
              <a:ext uri="{FF2B5EF4-FFF2-40B4-BE49-F238E27FC236}">
                <a16:creationId xmlns="" xmlns:a16="http://schemas.microsoft.com/office/drawing/2014/main" id="{3E20D091-031D-430D-B7C5-D33AB175683B}"/>
              </a:ext>
            </a:extLst>
          </p:cNvPr>
          <p:cNvSpPr txBox="1"/>
          <p:nvPr/>
        </p:nvSpPr>
        <p:spPr>
          <a:xfrm>
            <a:off x="9777615" y="2235825"/>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5" name="TextBox 14">
            <a:extLst>
              <a:ext uri="{FF2B5EF4-FFF2-40B4-BE49-F238E27FC236}">
                <a16:creationId xmlns="" xmlns:a16="http://schemas.microsoft.com/office/drawing/2014/main" id="{5FBBB157-7560-4B90-94E0-2A9FADB0BA03}"/>
              </a:ext>
            </a:extLst>
          </p:cNvPr>
          <p:cNvSpPr txBox="1"/>
          <p:nvPr/>
        </p:nvSpPr>
        <p:spPr>
          <a:xfrm>
            <a:off x="9777615" y="2921350"/>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6" name="TextBox 15">
            <a:extLst>
              <a:ext uri="{FF2B5EF4-FFF2-40B4-BE49-F238E27FC236}">
                <a16:creationId xmlns="" xmlns:a16="http://schemas.microsoft.com/office/drawing/2014/main" id="{9F096C3B-1655-461B-A951-2D0CB54C4AB7}"/>
              </a:ext>
            </a:extLst>
          </p:cNvPr>
          <p:cNvSpPr txBox="1"/>
          <p:nvPr/>
        </p:nvSpPr>
        <p:spPr>
          <a:xfrm>
            <a:off x="10821384" y="3636903"/>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7" name="TextBox 16">
            <a:extLst>
              <a:ext uri="{FF2B5EF4-FFF2-40B4-BE49-F238E27FC236}">
                <a16:creationId xmlns="" xmlns:a16="http://schemas.microsoft.com/office/drawing/2014/main" id="{E29DF856-4CAC-434A-9C30-6E1772296FB8}"/>
              </a:ext>
            </a:extLst>
          </p:cNvPr>
          <p:cNvSpPr txBox="1"/>
          <p:nvPr/>
        </p:nvSpPr>
        <p:spPr>
          <a:xfrm>
            <a:off x="10821384" y="4247152"/>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5" name="Rectangle: Rounded Corners 4">
            <a:extLst>
              <a:ext uri="{FF2B5EF4-FFF2-40B4-BE49-F238E27FC236}">
                <a16:creationId xmlns="" xmlns:a16="http://schemas.microsoft.com/office/drawing/2014/main" id="{6A229B39-7F21-477A-9E46-D3165EBE1ED9}"/>
              </a:ext>
            </a:extLst>
          </p:cNvPr>
          <p:cNvSpPr/>
          <p:nvPr/>
        </p:nvSpPr>
        <p:spPr>
          <a:xfrm>
            <a:off x="1143805" y="5118881"/>
            <a:ext cx="1559031" cy="732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ĐÁP ÁN:</a:t>
            </a:r>
          </a:p>
        </p:txBody>
      </p:sp>
      <p:pic>
        <p:nvPicPr>
          <p:cNvPr id="19" name="图片 29">
            <a:hlinkClick r:id="rId6" action="ppaction://hlinksldjump"/>
            <a:extLst>
              <a:ext uri="{FF2B5EF4-FFF2-40B4-BE49-F238E27FC236}">
                <a16:creationId xmlns="" xmlns:a16="http://schemas.microsoft.com/office/drawing/2014/main"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nextCondLst>
                <p:cond evt="onClick" delay="0">
                  <p:tgtEl>
                    <p:spTgt spid="5"/>
                  </p:tgtEl>
                </p:cond>
              </p:nextCondLst>
            </p:seq>
          </p:childTnLst>
        </p:cTn>
      </p:par>
    </p:tnLst>
    <p:bldLst>
      <p:bldP spid="51" grpId="0"/>
      <p:bldP spid="14" grpId="0"/>
      <p:bldP spid="15" grpId="0"/>
      <p:bldP spid="16" grpId="0"/>
      <p:bldP spid="17"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pic>
        <p:nvPicPr>
          <p:cNvPr id="26" name="图片 29">
            <a:hlinkClick r:id="rId4" action="ppaction://hlinksldjump"/>
            <a:extLst>
              <a:ext uri="{FF2B5EF4-FFF2-40B4-BE49-F238E27FC236}">
                <a16:creationId xmlns=""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20711" y="1054162"/>
            <a:ext cx="8950577" cy="584775"/>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Trong 3 bạn An, Bình, Minh bạn nào làm đúng?</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12" name="矩形 50">
            <a:extLst>
              <a:ext uri="{FF2B5EF4-FFF2-40B4-BE49-F238E27FC236}">
                <a16:creationId xmlns="" xmlns:a16="http://schemas.microsoft.com/office/drawing/2014/main" id="{587089F3-1A1D-4C96-91F6-363058BF2869}"/>
              </a:ext>
            </a:extLst>
          </p:cNvPr>
          <p:cNvSpPr/>
          <p:nvPr/>
        </p:nvSpPr>
        <p:spPr>
          <a:xfrm>
            <a:off x="3322181" y="1976125"/>
            <a:ext cx="6145669" cy="477054"/>
          </a:xfrm>
          <a:prstGeom prst="rect">
            <a:avLst/>
          </a:prstGeom>
          <a:ln w="38100">
            <a:solidFill>
              <a:srgbClr val="6699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500">
                <a:latin typeface="Arial" panose="020B0604020202020204" pitchFamily="34" charset="0"/>
                <a:ea typeface="方正少儿简体" panose="03000509000000000000" pitchFamily="65" charset="-122"/>
                <a:cs typeface="Arial" panose="020B0604020202020204" pitchFamily="34" charset="0"/>
              </a:rPr>
              <a:t>An: 1800 = 18.100 = 2.3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.(2.5)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 </a:t>
            </a:r>
            <a:r>
              <a:rPr lang="en-US" altLang="zh-CN" sz="2500">
                <a:latin typeface="Arial" panose="020B0604020202020204" pitchFamily="34" charset="0"/>
                <a:ea typeface="方正少儿简体" panose="03000509000000000000" pitchFamily="65" charset="-122"/>
                <a:cs typeface="Arial" panose="020B0604020202020204" pitchFamily="34" charset="0"/>
              </a:rPr>
              <a:t>= 2</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3</a:t>
            </a:r>
            <a:r>
              <a:rPr lang="en-US" altLang="zh-CN" sz="2500">
                <a:latin typeface="Arial" panose="020B0604020202020204" pitchFamily="34" charset="0"/>
                <a:ea typeface="方正少儿简体" panose="03000509000000000000" pitchFamily="65" charset="-122"/>
                <a:cs typeface="Arial" panose="020B0604020202020204" pitchFamily="34" charset="0"/>
              </a:rPr>
              <a:t>.3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p>
        </p:txBody>
      </p:sp>
      <p:pic>
        <p:nvPicPr>
          <p:cNvPr id="9" name="Picture 8">
            <a:extLst>
              <a:ext uri="{FF2B5EF4-FFF2-40B4-BE49-F238E27FC236}">
                <a16:creationId xmlns="" xmlns:a16="http://schemas.microsoft.com/office/drawing/2014/main" id="{C767BB7D-BE01-44C1-9DFC-0BA2AE28E884}"/>
              </a:ext>
            </a:extLst>
          </p:cNvPr>
          <p:cNvPicPr>
            <a:picLocks noChangeAspect="1"/>
          </p:cNvPicPr>
          <p:nvPr/>
        </p:nvPicPr>
        <p:blipFill>
          <a:blip r:embed="rId8"/>
          <a:stretch>
            <a:fillRect/>
          </a:stretch>
        </p:blipFill>
        <p:spPr>
          <a:xfrm>
            <a:off x="7706320" y="2875159"/>
            <a:ext cx="3454596" cy="2838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 xmlns:a16="http://schemas.microsoft.com/office/drawing/2014/main" id="{337DED7A-9134-4BDF-A7C4-BEA0AB5F18F9}"/>
              </a:ext>
            </a:extLst>
          </p:cNvPr>
          <p:cNvPicPr>
            <a:picLocks noChangeAspect="1"/>
          </p:cNvPicPr>
          <p:nvPr/>
        </p:nvPicPr>
        <p:blipFill>
          <a:blip r:embed="rId9"/>
          <a:stretch>
            <a:fillRect/>
          </a:stretch>
        </p:blipFill>
        <p:spPr>
          <a:xfrm>
            <a:off x="1254080" y="2754666"/>
            <a:ext cx="2136719" cy="322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Star: 10 Points 17">
            <a:extLst>
              <a:ext uri="{FF2B5EF4-FFF2-40B4-BE49-F238E27FC236}">
                <a16:creationId xmlns="" xmlns:a16="http://schemas.microsoft.com/office/drawing/2014/main" id="{521B0127-B011-4EC3-979E-A60877A2E596}"/>
              </a:ext>
            </a:extLst>
          </p:cNvPr>
          <p:cNvSpPr/>
          <p:nvPr/>
        </p:nvSpPr>
        <p:spPr>
          <a:xfrm>
            <a:off x="4920525" y="2723718"/>
            <a:ext cx="1773446" cy="2005239"/>
          </a:xfrm>
          <a:prstGeom prst="star10">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An làm đúng</a:t>
            </a:r>
          </a:p>
        </p:txBody>
      </p:sp>
      <p:sp>
        <p:nvSpPr>
          <p:cNvPr id="27" name="Decagon 26">
            <a:extLst>
              <a:ext uri="{FF2B5EF4-FFF2-40B4-BE49-F238E27FC236}">
                <a16:creationId xmlns=""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498" y="-300457"/>
            <a:ext cx="14232876" cy="7990834"/>
          </a:xfrm>
          <a:prstGeom prst="rect">
            <a:avLst/>
          </a:prstGeom>
        </p:spPr>
      </p:pic>
      <p:pic>
        <p:nvPicPr>
          <p:cNvPr id="26" name="图片 29">
            <a:hlinkClick r:id="rId4" action="ppaction://hlinksldjump"/>
            <a:extLst>
              <a:ext uri="{FF2B5EF4-FFF2-40B4-BE49-F238E27FC236}">
                <a16:creationId xmlns=""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81525" y="788308"/>
            <a:ext cx="8950577" cy="1077218"/>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So sánh sự giống và khác nhau khi tìm ước chung lớn nhất và bội chung nhỏ nhất</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27" name="Decagon 26">
            <a:extLst>
              <a:ext uri="{FF2B5EF4-FFF2-40B4-BE49-F238E27FC236}">
                <a16:creationId xmlns=""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3" name="Picture 2" descr="Diagram&#10;&#10;Description automatically generated with low confidence">
            <a:extLst>
              <a:ext uri="{FF2B5EF4-FFF2-40B4-BE49-F238E27FC236}">
                <a16:creationId xmlns="" xmlns:a16="http://schemas.microsoft.com/office/drawing/2014/main" id="{C5407F45-D29D-469C-A9FC-81B2902A1443}"/>
              </a:ext>
            </a:extLst>
          </p:cNvPr>
          <p:cNvPicPr>
            <a:picLocks noChangeAspect="1"/>
          </p:cNvPicPr>
          <p:nvPr/>
        </p:nvPicPr>
        <p:blipFill rotWithShape="1">
          <a:blip r:embed="rId8"/>
          <a:srcRect l="1810" r="4853"/>
          <a:stretch/>
        </p:blipFill>
        <p:spPr>
          <a:xfrm>
            <a:off x="6156813" y="1985179"/>
            <a:ext cx="5675086" cy="3429000"/>
          </a:xfrm>
          <a:prstGeom prst="rect">
            <a:avLst/>
          </a:prstGeom>
        </p:spPr>
      </p:pic>
      <p:pic>
        <p:nvPicPr>
          <p:cNvPr id="5" name="Picture 4" descr="Diagram&#10;&#10;Description automatically generated with medium confidence">
            <a:extLst>
              <a:ext uri="{FF2B5EF4-FFF2-40B4-BE49-F238E27FC236}">
                <a16:creationId xmlns="" xmlns:a16="http://schemas.microsoft.com/office/drawing/2014/main" id="{52CDCB28-56F5-46E9-A56C-D9BBE07D770E}"/>
              </a:ext>
            </a:extLst>
          </p:cNvPr>
          <p:cNvPicPr>
            <a:picLocks noChangeAspect="1"/>
          </p:cNvPicPr>
          <p:nvPr/>
        </p:nvPicPr>
        <p:blipFill rotWithShape="1">
          <a:blip r:embed="rId9"/>
          <a:srcRect l="1052" r="6117"/>
          <a:stretch/>
        </p:blipFill>
        <p:spPr>
          <a:xfrm>
            <a:off x="0" y="1972008"/>
            <a:ext cx="6010100" cy="3461262"/>
          </a:xfrm>
          <a:prstGeom prst="rect">
            <a:avLst/>
          </a:prstGeom>
        </p:spPr>
      </p:pic>
      <p:cxnSp>
        <p:nvCxnSpPr>
          <p:cNvPr id="8" name="Straight Connector 7">
            <a:extLst>
              <a:ext uri="{FF2B5EF4-FFF2-40B4-BE49-F238E27FC236}">
                <a16:creationId xmlns="" xmlns:a16="http://schemas.microsoft.com/office/drawing/2014/main" id="{96F9C7EE-77FB-4E99-9542-EB3A34601C8A}"/>
              </a:ext>
            </a:extLst>
          </p:cNvPr>
          <p:cNvCxnSpPr>
            <a:cxnSpLocks/>
          </p:cNvCxnSpPr>
          <p:nvPr/>
        </p:nvCxnSpPr>
        <p:spPr>
          <a:xfrm>
            <a:off x="3063106" y="3309257"/>
            <a:ext cx="1478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9F9C7316-795B-49F3-B142-4866BF687D01}"/>
              </a:ext>
            </a:extLst>
          </p:cNvPr>
          <p:cNvCxnSpPr>
            <a:cxnSpLocks/>
          </p:cNvCxnSpPr>
          <p:nvPr/>
        </p:nvCxnSpPr>
        <p:spPr>
          <a:xfrm>
            <a:off x="10813143" y="3185887"/>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E360E284-F024-4A5E-AAF8-46BC0CCA4C5E}"/>
              </a:ext>
            </a:extLst>
          </p:cNvPr>
          <p:cNvCxnSpPr>
            <a:cxnSpLocks/>
          </p:cNvCxnSpPr>
          <p:nvPr/>
        </p:nvCxnSpPr>
        <p:spPr>
          <a:xfrm>
            <a:off x="8222338" y="3352801"/>
            <a:ext cx="515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D702BF00-6BA8-45FB-B0D9-B890682DC87B}"/>
              </a:ext>
            </a:extLst>
          </p:cNvPr>
          <p:cNvCxnSpPr>
            <a:cxnSpLocks/>
          </p:cNvCxnSpPr>
          <p:nvPr/>
        </p:nvCxnSpPr>
        <p:spPr>
          <a:xfrm>
            <a:off x="2358572" y="4368801"/>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4517AF0C-CF45-44F1-AC63-1FC28B26B0AA}"/>
              </a:ext>
            </a:extLst>
          </p:cNvPr>
          <p:cNvCxnSpPr>
            <a:cxnSpLocks/>
          </p:cNvCxnSpPr>
          <p:nvPr/>
        </p:nvCxnSpPr>
        <p:spPr>
          <a:xfrm>
            <a:off x="8609728" y="4310745"/>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 xmlns:a16="http://schemas.microsoft.com/office/drawing/2014/main" id="{7AD273C4-DA5B-4834-BBC8-245D4745894D}"/>
              </a:ext>
            </a:extLst>
          </p:cNvPr>
          <p:cNvSpPr>
            <a:spLocks noGrp="1"/>
          </p:cNvSpPr>
          <p:nvPr>
            <p:ph type="title"/>
          </p:nvPr>
        </p:nvSpPr>
        <p:spPr>
          <a:xfrm>
            <a:off x="0" y="-14068"/>
            <a:ext cx="12192000" cy="1325563"/>
          </a:xfrm>
          <a:solidFill>
            <a:schemeClr val="accent4">
              <a:lumMod val="20000"/>
              <a:lumOff val="80000"/>
            </a:schemeClr>
          </a:solidFill>
        </p:spPr>
        <p:txBody>
          <a:bodyPr>
            <a:normAutofit fontScale="90000"/>
          </a:bodyPr>
          <a:lstStyle/>
          <a:p>
            <a:pPr algn="ctr">
              <a:lnSpc>
                <a:spcPct val="150000"/>
              </a:lnSpc>
            </a:pPr>
            <a:r>
              <a:rPr lang="vi-VN" sz="3000" b="1">
                <a:latin typeface="+mn-lt"/>
              </a:rPr>
              <a:t>Eratosthenes (tiếng Hy Lạp: </a:t>
            </a:r>
            <a:r>
              <a:rPr lang="el-GR" sz="3000" b="1">
                <a:latin typeface="+mn-lt"/>
              </a:rPr>
              <a:t>Ερατοσθένης; 276 </a:t>
            </a:r>
            <a:r>
              <a:rPr lang="vi-VN" sz="3000" b="1">
                <a:latin typeface="+mn-lt"/>
              </a:rPr>
              <a:t>TCN – 194 TCN) </a:t>
            </a:r>
            <a:r>
              <a:rPr lang="en-US" sz="3000" b="1">
                <a:latin typeface="+mn-lt"/>
              </a:rPr>
              <a:t/>
            </a:r>
            <a:br>
              <a:rPr lang="en-US" sz="3000" b="1">
                <a:latin typeface="+mn-lt"/>
              </a:rPr>
            </a:br>
            <a:r>
              <a:rPr lang="vi-VN" sz="3000" b="1">
                <a:latin typeface="+mn-lt"/>
              </a:rPr>
              <a:t>là một nhà toán học, địa lý và thiên văn người Hy Lạp.</a:t>
            </a:r>
            <a:endParaRPr lang="en-US" sz="3000" b="1">
              <a:latin typeface="+mn-lt"/>
            </a:endParaRPr>
          </a:p>
        </p:txBody>
      </p:sp>
      <p:sp>
        <p:nvSpPr>
          <p:cNvPr id="7" name="TextBox 6">
            <a:extLst>
              <a:ext uri="{FF2B5EF4-FFF2-40B4-BE49-F238E27FC236}">
                <a16:creationId xmlns="" xmlns:a16="http://schemas.microsoft.com/office/drawing/2014/main" id="{F6D8DAA0-5D58-46D3-9547-841BCB42C2EC}"/>
              </a:ext>
            </a:extLst>
          </p:cNvPr>
          <p:cNvSpPr txBox="1"/>
          <p:nvPr/>
        </p:nvSpPr>
        <p:spPr>
          <a:xfrm>
            <a:off x="275493" y="1572432"/>
            <a:ext cx="6392594" cy="4351338"/>
          </a:xfrm>
          <a:prstGeom prst="rect">
            <a:avLst/>
          </a:prstGeom>
        </p:spPr>
        <p:txBody>
          <a:bodyPr vert="horz" lIns="91440" tIns="45720" rIns="91440" bIns="45720" rtlCol="0">
            <a:noAutofit/>
          </a:bodyPr>
          <a:lstStyle/>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 xmlns:a16="http://schemas.microsoft.com/office/drawing/2014/main"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3382" y="1664106"/>
            <a:ext cx="5181600" cy="4287774"/>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079030" y="3708481"/>
            <a:ext cx="1488402" cy="1488402"/>
          </a:xfrm>
          <a:prstGeom prst="rect">
            <a:avLst/>
          </a:prstGeom>
        </p:spPr>
      </p:pic>
      <p:sp>
        <p:nvSpPr>
          <p:cNvPr id="33" name="TextBox 32">
            <a:extLst>
              <a:ext uri="{FF2B5EF4-FFF2-40B4-BE49-F238E27FC236}">
                <a16:creationId xmlns="" xmlns:a16="http://schemas.microsoft.com/office/drawing/2014/main" id="{DEAC0E1E-50D5-48F7-8449-EF3C31CD2512}"/>
              </a:ext>
            </a:extLst>
          </p:cNvPr>
          <p:cNvSpPr txBox="1"/>
          <p:nvPr/>
        </p:nvSpPr>
        <p:spPr>
          <a:xfrm>
            <a:off x="369995" y="6274460"/>
            <a:ext cx="8384345" cy="923330"/>
          </a:xfrm>
          <a:prstGeom prst="rect">
            <a:avLst/>
          </a:prstGeom>
          <a:noFill/>
        </p:spPr>
        <p:txBody>
          <a:bodyPr wrap="square">
            <a:spAutoFit/>
          </a:bodyPr>
          <a:lstStyle/>
          <a:p>
            <a:r>
              <a:rPr lang="en-US" b="1" i="1">
                <a:solidFill>
                  <a:srgbClr val="7030A0"/>
                </a:solidFill>
                <a:latin typeface="Times New Roman" panose="02020603050405020304" pitchFamily="18" charset="0"/>
              </a:rPr>
              <a:t>Chia lớp thành 3 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sp>
        <p:nvSpPr>
          <p:cNvPr id="21" name="TextBox 20">
            <a:extLst>
              <a:ext uri="{FF2B5EF4-FFF2-40B4-BE49-F238E27FC236}">
                <a16:creationId xmlns="" xmlns:a16="http://schemas.microsoft.com/office/drawing/2014/main" id="{7E78F31C-3CAD-4C21-B44B-6EF2910B576D}"/>
              </a:ext>
            </a:extLst>
          </p:cNvPr>
          <p:cNvSpPr txBox="1"/>
          <p:nvPr/>
        </p:nvSpPr>
        <p:spPr>
          <a:xfrm>
            <a:off x="369995" y="617785"/>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4 (sgk/59)</a:t>
            </a:r>
            <a:r>
              <a:rPr lang="en-US" sz="2400" b="1">
                <a:latin typeface="Arial" panose="020B0604020202020204" pitchFamily="34" charset="0"/>
                <a:cs typeface="Arial" panose="020B0604020202020204" pitchFamily="34" charset="0"/>
              </a:rPr>
              <a:t>. Tìm ƯCLN của hai số</a:t>
            </a:r>
          </a:p>
          <a:p>
            <a:pPr algn="just">
              <a:lnSpc>
                <a:spcPct val="150000"/>
              </a:lnSpc>
            </a:pPr>
            <a:r>
              <a:rPr lang="en-US" sz="2400">
                <a:latin typeface="Arial" panose="020B0604020202020204" pitchFamily="34" charset="0"/>
                <a:cs typeface="Arial" panose="020B0604020202020204" pitchFamily="34" charset="0"/>
              </a:rPr>
              <a:t>a) 40 và 60		b) 16 và 124			c) 41 và 47</a:t>
            </a:r>
          </a:p>
        </p:txBody>
      </p:sp>
      <p:sp>
        <p:nvSpPr>
          <p:cNvPr id="7" name="TextBox 6">
            <a:extLst>
              <a:ext uri="{FF2B5EF4-FFF2-40B4-BE49-F238E27FC236}">
                <a16:creationId xmlns="" xmlns:a16="http://schemas.microsoft.com/office/drawing/2014/main" id="{BA7644D2-1C13-4689-B847-8B90717E2BE0}"/>
              </a:ext>
            </a:extLst>
          </p:cNvPr>
          <p:cNvSpPr txBox="1"/>
          <p:nvPr/>
        </p:nvSpPr>
        <p:spPr>
          <a:xfrm>
            <a:off x="282953" y="3076434"/>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5 (sgk/59)</a:t>
            </a:r>
            <a:r>
              <a:rPr lang="en-US" sz="2400" b="1">
                <a:latin typeface="Arial" panose="020B0604020202020204" pitchFamily="34" charset="0"/>
                <a:cs typeface="Arial" panose="020B0604020202020204" pitchFamily="34" charset="0"/>
              </a:rPr>
              <a:t>. Tìm BCNN của hai số</a:t>
            </a:r>
          </a:p>
          <a:p>
            <a:pPr algn="just">
              <a:lnSpc>
                <a:spcPct val="150000"/>
              </a:lnSpc>
            </a:pPr>
            <a:r>
              <a:rPr lang="en-US" sz="2400">
                <a:latin typeface="Arial" panose="020B0604020202020204" pitchFamily="34" charset="0"/>
                <a:cs typeface="Arial" panose="020B0604020202020204" pitchFamily="34" charset="0"/>
              </a:rPr>
              <a:t>a) 72 và 540		b) 28, 49, 64			c) 43 và 53</a:t>
            </a:r>
          </a:p>
        </p:txBody>
      </p:sp>
      <p:sp>
        <p:nvSpPr>
          <p:cNvPr id="3" name="TextBox 2">
            <a:extLst>
              <a:ext uri="{FF2B5EF4-FFF2-40B4-BE49-F238E27FC236}">
                <a16:creationId xmlns="" xmlns:a16="http://schemas.microsoft.com/office/drawing/2014/main" id="{79B046A1-9890-41C3-B877-3F49E44230D7}"/>
              </a:ext>
            </a:extLst>
          </p:cNvPr>
          <p:cNvSpPr txBox="1"/>
          <p:nvPr/>
        </p:nvSpPr>
        <p:spPr>
          <a:xfrm>
            <a:off x="763891" y="1722080"/>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ƯCLN(40, 60) = 20	</a:t>
            </a:r>
          </a:p>
          <a:p>
            <a:pPr marL="457200" indent="-457200">
              <a:lnSpc>
                <a:spcPct val="130000"/>
              </a:lnSpc>
              <a:buAutoNum type="alphaLcParenR"/>
            </a:pPr>
            <a:r>
              <a:rPr lang="en-US" sz="2200">
                <a:latin typeface="Arial" panose="020B0604020202020204" pitchFamily="34" charset="0"/>
                <a:cs typeface="Arial" panose="020B0604020202020204" pitchFamily="34" charset="0"/>
              </a:rPr>
              <a:t>Ư CLN(16; 124) = 4			      c) Ư CLN(41; 47) = 1</a:t>
            </a:r>
          </a:p>
        </p:txBody>
      </p:sp>
      <p:sp>
        <p:nvSpPr>
          <p:cNvPr id="9" name="TextBox 8">
            <a:extLst>
              <a:ext uri="{FF2B5EF4-FFF2-40B4-BE49-F238E27FC236}">
                <a16:creationId xmlns="" xmlns:a16="http://schemas.microsoft.com/office/drawing/2014/main" id="{A1716E07-D662-49CB-81B1-E77C01EF1420}"/>
              </a:ext>
            </a:extLst>
          </p:cNvPr>
          <p:cNvSpPr txBox="1"/>
          <p:nvPr/>
        </p:nvSpPr>
        <p:spPr>
          <a:xfrm>
            <a:off x="848670" y="4379132"/>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BCNN(72, 540) = 540	</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BCNN(28; 49; 64) = 3136		               c) BCNN(41; 47) = 2279</a:t>
            </a:r>
          </a:p>
        </p:txBody>
      </p:sp>
    </p:spTree>
    <p:extLst>
      <p:ext uri="{BB962C8B-B14F-4D97-AF65-F5344CB8AC3E}">
        <p14:creationId xmlns:p14="http://schemas.microsoft.com/office/powerpoint/2010/main" val="16098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1442</TotalTime>
  <Words>680</Words>
  <Application>Microsoft Office PowerPoint</Application>
  <PresentationFormat>Custom</PresentationFormat>
  <Paragraphs>91</Paragraphs>
  <Slides>14</Slides>
  <Notes>10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DELL</cp:lastModifiedBy>
  <cp:revision>49</cp:revision>
  <dcterms:created xsi:type="dcterms:W3CDTF">2021-06-07T13:44:30Z</dcterms:created>
  <dcterms:modified xsi:type="dcterms:W3CDTF">2024-11-10T13:23:20Z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