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64" r:id="rId8"/>
    <p:sldId id="266" r:id="rId9"/>
    <p:sldId id="308" r:id="rId10"/>
    <p:sldId id="267" r:id="rId11"/>
    <p:sldId id="268" r:id="rId12"/>
    <p:sldId id="309" r:id="rId13"/>
    <p:sldId id="313" r:id="rId14"/>
    <p:sldId id="311" r:id="rId15"/>
    <p:sldId id="312" r:id="rId16"/>
    <p:sldId id="292" r:id="rId17"/>
    <p:sldId id="279"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D347"/>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84954" autoAdjust="0"/>
  </p:normalViewPr>
  <p:slideViewPr>
    <p:cSldViewPr snapToGrid="0">
      <p:cViewPr varScale="1">
        <p:scale>
          <a:sx n="66" d="100"/>
          <a:sy n="66" d="100"/>
        </p:scale>
        <p:origin x="-103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29/10/2024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5.bin"/></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Object 4">
            <a:extLst>
              <a:ext uri="{FF2B5EF4-FFF2-40B4-BE49-F238E27FC236}">
                <a16:creationId xmlns="" xmlns:a16="http://schemas.microsoft.com/office/drawing/2014/main" id="{2963627E-F5DD-4393-BE00-9C593AC686D2}"/>
              </a:ext>
            </a:extLst>
          </p:cNvPr>
          <p:cNvGraphicFramePr>
            <a:graphicFrameLocks noChangeAspect="1"/>
          </p:cNvGraphicFramePr>
          <p:nvPr>
            <p:extLst>
              <p:ext uri="{D42A27DB-BD31-4B8C-83A1-F6EECF244321}">
                <p14:modId xmlns:p14="http://schemas.microsoft.com/office/powerpoint/2010/main" val="368391002"/>
              </p:ext>
            </p:extLst>
          </p:nvPr>
        </p:nvGraphicFramePr>
        <p:xfrm>
          <a:off x="2967038" y="4217988"/>
          <a:ext cx="922337" cy="708025"/>
        </p:xfrm>
        <a:graphic>
          <a:graphicData uri="http://schemas.openxmlformats.org/presentationml/2006/ole">
            <mc:AlternateContent xmlns:mc="http://schemas.openxmlformats.org/markup-compatibility/2006">
              <mc:Choice xmlns:v="urn:schemas-microsoft-com:vml" Requires="v">
                <p:oleObj spid="_x0000_s2051" name="Equation" r:id="rId4" imgW="921630" imgH="708424" progId="Equation.DSMT4">
                  <p:embed/>
                </p:oleObj>
              </mc:Choice>
              <mc:Fallback>
                <p:oleObj name="Equation" r:id="rId4" imgW="921630" imgH="708424" progId="Equation.DSMT4">
                  <p:embed/>
                  <p:pic>
                    <p:nvPicPr>
                      <p:cNvPr id="5" name="Object 4">
                        <a:extLst>
                          <a:ext uri="{FF2B5EF4-FFF2-40B4-BE49-F238E27FC236}">
                            <a16:creationId xmlns="" xmlns:a16="http://schemas.microsoft.com/office/drawing/2014/main" id="{2963627E-F5DD-4393-BE00-9C593AC686D2}"/>
                          </a:ext>
                        </a:extLst>
                      </p:cNvPr>
                      <p:cNvPicPr/>
                      <p:nvPr/>
                    </p:nvPicPr>
                    <p:blipFill>
                      <a:blip r:embed="rId5"/>
                      <a:stretch>
                        <a:fillRect/>
                      </a:stretch>
                    </p:blipFill>
                    <p:spPr>
                      <a:xfrm>
                        <a:off x="2967038" y="4217988"/>
                        <a:ext cx="922337" cy="708025"/>
                      </a:xfrm>
                      <a:prstGeom prst="rect">
                        <a:avLst/>
                      </a:prstGeom>
                    </p:spPr>
                  </p:pic>
                </p:oleObj>
              </mc:Fallback>
            </mc:AlternateContent>
          </a:graphicData>
        </a:graphic>
      </p:graphicFrame>
    </p:spTree>
    <p:extLst>
      <p:ext uri="{BB962C8B-B14F-4D97-AF65-F5344CB8AC3E}">
        <p14:creationId xmlns:p14="http://schemas.microsoft.com/office/powerpoint/2010/main" val="176747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6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7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12904102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29/10/2024</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29/10/2024</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1.xml"/><Relationship Id="rId18" Type="http://schemas.openxmlformats.org/officeDocument/2006/relationships/image" Target="../media/image11.wmf"/><Relationship Id="rId3" Type="http://schemas.microsoft.com/office/2007/relationships/media" Target="../media/media2.mp4"/><Relationship Id="rId21" Type="http://schemas.openxmlformats.org/officeDocument/2006/relationships/oleObject" Target="../embeddings/oleObject3.bin"/><Relationship Id="rId7" Type="http://schemas.microsoft.com/office/2007/relationships/hdphoto" Target="../media/hdphoto1.wdp"/><Relationship Id="rId12" Type="http://schemas.openxmlformats.org/officeDocument/2006/relationships/slide" Target="slide12.xml"/><Relationship Id="rId17" Type="http://schemas.openxmlformats.org/officeDocument/2006/relationships/oleObject" Target="../embeddings/oleObject1.bin"/><Relationship Id="rId2" Type="http://schemas.openxmlformats.org/officeDocument/2006/relationships/video" Target="NULL" TargetMode="External"/><Relationship Id="rId16" Type="http://schemas.openxmlformats.org/officeDocument/2006/relationships/image" Target="../media/image20.gi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14.wmf"/><Relationship Id="rId5" Type="http://schemas.openxmlformats.org/officeDocument/2006/relationships/notesSlide" Target="../notesSlides/notesSlide4.xml"/><Relationship Id="rId15" Type="http://schemas.openxmlformats.org/officeDocument/2006/relationships/image" Target="../media/image19.png"/><Relationship Id="rId23" Type="http://schemas.openxmlformats.org/officeDocument/2006/relationships/oleObject" Target="../embeddings/oleObject4.bin"/><Relationship Id="rId10" Type="http://schemas.openxmlformats.org/officeDocument/2006/relationships/image" Target="../media/image17.png"/><Relationship Id="rId19"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slide" Target="slide13.xml"/><Relationship Id="rId22" Type="http://schemas.openxmlformats.org/officeDocument/2006/relationships/image" Target="../media/image13.w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7.pn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9.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3</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 xmlns:a16="http://schemas.microsoft.com/office/drawing/2014/main" id="{67AEA28B-2EF1-4E84-8AEB-B7A74475CDA2}"/>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36893C64-7B6D-4758-A07B-72940896F5F6}"/>
              </a:ext>
            </a:extLst>
          </p:cNvPr>
          <p:cNvGrpSpPr/>
          <p:nvPr/>
        </p:nvGrpSpPr>
        <p:grpSpPr>
          <a:xfrm>
            <a:off x="233949" y="2919126"/>
            <a:ext cx="8941582" cy="3698546"/>
            <a:chOff x="1432860" y="490127"/>
            <a:chExt cx="8884620" cy="3163580"/>
          </a:xfrm>
          <a:blipFill dpi="0" rotWithShape="1">
            <a:blip r:embed="rId8"/>
            <a:srcRect/>
            <a:tile tx="0" ty="-57150" sx="100000" sy="100000" flip="none" algn="tl"/>
          </a:blipFill>
        </p:grpSpPr>
        <p:pic>
          <p:nvPicPr>
            <p:cNvPr id="23" name="Picture 22">
              <a:extLst>
                <a:ext uri="{FF2B5EF4-FFF2-40B4-BE49-F238E27FC236}">
                  <a16:creationId xmlns="" xmlns:a16="http://schemas.microsoft.com/office/drawing/2014/main" id="{674FF967-4AC6-48FA-A4BE-9F59040FE65E}"/>
                </a:ext>
              </a:extLst>
            </p:cNvPr>
            <p:cNvPicPr>
              <a:picLocks noChangeAspect="1"/>
            </p:cNvPicPr>
            <p:nvPr/>
          </p:nvPicPr>
          <p:blipFill rotWithShape="1">
            <a:blip r:embed="rId9">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 xmlns:a16="http://schemas.microsoft.com/office/drawing/2014/main" id="{CEA9A1B4-A0DE-44B4-97C9-C4C580B0141B}"/>
                </a:ext>
              </a:extLst>
            </p:cNvPr>
            <p:cNvPicPr>
              <a:picLocks noChangeAspect="1"/>
            </p:cNvPicPr>
            <p:nvPr/>
          </p:nvPicPr>
          <p:blipFill rotWithShape="1">
            <a:blip r:embed="rId9"/>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 xmlns:a16="http://schemas.microsoft.com/office/drawing/2014/main" id="{0DAEECCB-41B1-4C54-B558-0EF73EDB00C0}"/>
              </a:ext>
            </a:extLst>
          </p:cNvPr>
          <p:cNvSpPr/>
          <p:nvPr/>
        </p:nvSpPr>
        <p:spPr>
          <a:xfrm>
            <a:off x="954318" y="3071406"/>
            <a:ext cx="7597498"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Đáp</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án</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nào</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Sai?</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quan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hê</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giữa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với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28, 36, 2. </a:t>
            </a:r>
          </a:p>
        </p:txBody>
      </p:sp>
      <p:sp>
        <p:nvSpPr>
          <p:cNvPr id="26" name="Rectangle 25">
            <a:extLst>
              <a:ext uri="{FF2B5EF4-FFF2-40B4-BE49-F238E27FC236}">
                <a16:creationId xmlns="" xmlns:a16="http://schemas.microsoft.com/office/drawing/2014/main" id="{10E2F699-CECF-4651-A7FD-F0FE6468499E}"/>
              </a:ext>
            </a:extLst>
          </p:cNvPr>
          <p:cNvSpPr/>
          <p:nvPr/>
        </p:nvSpPr>
        <p:spPr>
          <a:xfrm>
            <a:off x="1052792" y="487809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9" name="Rectangle 28">
            <a:extLst>
              <a:ext uri="{FF2B5EF4-FFF2-40B4-BE49-F238E27FC236}">
                <a16:creationId xmlns="" xmlns:a16="http://schemas.microsoft.com/office/drawing/2014/main" id="{27D286A7-C544-435B-8936-BFA035CE71F3}"/>
              </a:ext>
            </a:extLst>
          </p:cNvPr>
          <p:cNvSpPr/>
          <p:nvPr/>
        </p:nvSpPr>
        <p:spPr>
          <a:xfrm>
            <a:off x="5673970" y="480775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 xmlns:a16="http://schemas.microsoft.com/office/drawing/2014/main" id="{3D2F75EC-BDC7-4CAD-A2A9-990C47AE2714}"/>
              </a:ext>
            </a:extLst>
          </p:cNvPr>
          <p:cNvSpPr/>
          <p:nvPr/>
        </p:nvSpPr>
        <p:spPr>
          <a:xfrm>
            <a:off x="996519" y="5761368"/>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 xmlns:a16="http://schemas.microsoft.com/office/drawing/2014/main" id="{B23EC2F4-EBBA-42F3-9CEB-93CB1CAB88AD}"/>
              </a:ext>
            </a:extLst>
          </p:cNvPr>
          <p:cNvSpPr/>
          <p:nvPr/>
        </p:nvSpPr>
        <p:spPr>
          <a:xfrm>
            <a:off x="5673969" y="5719164"/>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 xmlns:a16="http://schemas.microsoft.com/office/drawing/2014/main" id="{C2034A75-1033-4255-8E53-5C11E2ADC018}"/>
              </a:ext>
            </a:extLst>
          </p:cNvPr>
          <p:cNvPicPr>
            <a:picLocks noChangeAspect="1"/>
          </p:cNvPicPr>
          <p:nvPr/>
        </p:nvPicPr>
        <p:blipFill>
          <a:blip r:embed="rId10"/>
          <a:stretch>
            <a:fillRect/>
          </a:stretch>
        </p:blipFill>
        <p:spPr>
          <a:xfrm>
            <a:off x="3392483" y="484737"/>
            <a:ext cx="2892462" cy="2273609"/>
          </a:xfrm>
          <a:prstGeom prst="rect">
            <a:avLst/>
          </a:prstGeom>
        </p:spPr>
      </p:pic>
      <p:pic>
        <p:nvPicPr>
          <p:cNvPr id="16" name="Picture 15">
            <a:extLst>
              <a:ext uri="{FF2B5EF4-FFF2-40B4-BE49-F238E27FC236}">
                <a16:creationId xmlns="" xmlns:a16="http://schemas.microsoft.com/office/drawing/2014/main" id="{1622C233-CCB8-416C-A4D2-B6F6107C7B19}"/>
              </a:ext>
            </a:extLst>
          </p:cNvPr>
          <p:cNvPicPr>
            <a:picLocks noChangeAspect="1"/>
          </p:cNvPicPr>
          <p:nvPr/>
        </p:nvPicPr>
        <p:blipFill rotWithShape="1">
          <a:blip r:embed="rId11"/>
          <a:srcRect t="21863"/>
          <a:stretch/>
        </p:blipFill>
        <p:spPr>
          <a:xfrm>
            <a:off x="10030011" y="3014656"/>
            <a:ext cx="1825902" cy="1497168"/>
          </a:xfrm>
          <a:prstGeom prst="rect">
            <a:avLst/>
          </a:prstGeom>
        </p:spPr>
      </p:pic>
      <p:sp>
        <p:nvSpPr>
          <p:cNvPr id="4" name="Rectangle 3">
            <a:hlinkClick r:id="rId12" action="ppaction://hlinksldjump"/>
            <a:extLst>
              <a:ext uri="{FF2B5EF4-FFF2-40B4-BE49-F238E27FC236}">
                <a16:creationId xmlns="" xmlns:a16="http://schemas.microsoft.com/office/drawing/2014/main" id="{9E91B55A-8317-485F-B493-B852C56DD2BF}"/>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18" name="Rectangle 17">
            <a:hlinkClick r:id="rId13" action="ppaction://hlinksldjump"/>
            <a:extLst>
              <a:ext uri="{FF2B5EF4-FFF2-40B4-BE49-F238E27FC236}">
                <a16:creationId xmlns="" xmlns:a16="http://schemas.microsoft.com/office/drawing/2014/main" id="{8B69B7A7-2DCD-4FA1-9EE4-CDAE036C1551}"/>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19" name="Rectangle 18">
            <a:hlinkClick r:id="rId12" action="ppaction://hlinksldjump"/>
            <a:extLst>
              <a:ext uri="{FF2B5EF4-FFF2-40B4-BE49-F238E27FC236}">
                <a16:creationId xmlns="" xmlns:a16="http://schemas.microsoft.com/office/drawing/2014/main" id="{7CF36AC4-609B-4F2B-AC90-ABD9778C61F2}"/>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20" name="Rectangle 19">
            <a:hlinkClick r:id="rId14" action="ppaction://hlinksldjump"/>
            <a:extLst>
              <a:ext uri="{FF2B5EF4-FFF2-40B4-BE49-F238E27FC236}">
                <a16:creationId xmlns="" xmlns:a16="http://schemas.microsoft.com/office/drawing/2014/main" id="{1D07E247-F2BE-4AC6-96CA-0A467E9B3763}"/>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pic>
        <p:nvPicPr>
          <p:cNvPr id="5" name="15s">
            <a:hlinkClick r:id="" action="ppaction://media"/>
            <a:extLst>
              <a:ext uri="{FF2B5EF4-FFF2-40B4-BE49-F238E27FC236}">
                <a16:creationId xmlns="" xmlns:a16="http://schemas.microsoft.com/office/drawing/2014/main" id="{99DEE66F-3784-4741-8AFE-FEB5C314576B}"/>
              </a:ext>
            </a:extLst>
          </p:cNvPr>
          <p:cNvPicPr>
            <a:picLocks noChangeAspect="1"/>
          </p:cNvPicPr>
          <p:nvPr>
            <a:videoFile r:link="rId2"/>
            <p:extLst>
              <p:ext uri="{DAA4B4D4-6D71-4841-9C94-3DE7FCFB9230}">
                <p14:media xmlns:p14="http://schemas.microsoft.com/office/powerpoint/2010/main" r:embed="rId3">
                  <p14:trim st="4296" end="14398"/>
                </p14:media>
              </p:ext>
            </p:extLst>
          </p:nvPr>
        </p:nvPicPr>
        <p:blipFill>
          <a:blip r:embed="rId15"/>
          <a:stretch>
            <a:fillRect/>
          </a:stretch>
        </p:blipFill>
        <p:spPr>
          <a:xfrm>
            <a:off x="10405479" y="4599293"/>
            <a:ext cx="1113729" cy="71466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8" name="Picture 7" descr="A group of stuffed animals&#10;&#10;Description automatically generated with low confidence">
            <a:extLst>
              <a:ext uri="{FF2B5EF4-FFF2-40B4-BE49-F238E27FC236}">
                <a16:creationId xmlns="" xmlns:a16="http://schemas.microsoft.com/office/drawing/2014/main" id="{0B3F91F6-7279-41DA-89E7-24F3DD7F567E}"/>
              </a:ext>
            </a:extLst>
          </p:cNvPr>
          <p:cNvPicPr>
            <a:picLocks noChangeAspect="1"/>
          </p:cNvPicPr>
          <p:nvPr/>
        </p:nvPicPr>
        <p:blipFill>
          <a:blip r:embed="rId16"/>
          <a:stretch>
            <a:fillRect/>
          </a:stretch>
        </p:blipFill>
        <p:spPr>
          <a:xfrm>
            <a:off x="3382958" y="240759"/>
            <a:ext cx="2713042" cy="2656521"/>
          </a:xfrm>
          <a:prstGeom prst="rect">
            <a:avLst/>
          </a:prstGeom>
        </p:spPr>
      </p:pic>
      <p:sp>
        <p:nvSpPr>
          <p:cNvPr id="32" name="TextBox 31">
            <a:extLst>
              <a:ext uri="{FF2B5EF4-FFF2-40B4-BE49-F238E27FC236}">
                <a16:creationId xmlns="" xmlns:a16="http://schemas.microsoft.com/office/drawing/2014/main" id="{A7EC84C1-19A6-464C-B95A-E934283D63E7}"/>
              </a:ext>
            </a:extLst>
          </p:cNvPr>
          <p:cNvSpPr txBox="1"/>
          <p:nvPr/>
        </p:nvSpPr>
        <p:spPr>
          <a:xfrm>
            <a:off x="139663" y="-24378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33" name="Object 32">
            <a:extLst>
              <a:ext uri="{FF2B5EF4-FFF2-40B4-BE49-F238E27FC236}">
                <a16:creationId xmlns="" xmlns:a16="http://schemas.microsoft.com/office/drawing/2014/main" id="{69FAC203-3F29-4391-860E-BEC9419E6FFA}"/>
              </a:ext>
            </a:extLst>
          </p:cNvPr>
          <p:cNvGraphicFramePr>
            <a:graphicFrameLocks noChangeAspect="1"/>
          </p:cNvGraphicFramePr>
          <p:nvPr/>
        </p:nvGraphicFramePr>
        <p:xfrm>
          <a:off x="1170970" y="4875815"/>
          <a:ext cx="1135062" cy="709613"/>
        </p:xfrm>
        <a:graphic>
          <a:graphicData uri="http://schemas.openxmlformats.org/presentationml/2006/ole">
            <mc:AlternateContent xmlns:mc="http://schemas.openxmlformats.org/markup-compatibility/2006">
              <mc:Choice xmlns:v="urn:schemas-microsoft-com:vml" Requires="v">
                <p:oleObj spid="_x0000_s1030" name="Equation" r:id="rId17" imgW="393480" imgH="215640" progId="Equation.DSMT4">
                  <p:embed/>
                </p:oleObj>
              </mc:Choice>
              <mc:Fallback>
                <p:oleObj name="Equation" r:id="rId17" imgW="393480" imgH="215640" progId="Equation.DSMT4">
                  <p:embed/>
                  <p:pic>
                    <p:nvPicPr>
                      <p:cNvPr id="33" name="Object 32">
                        <a:extLst>
                          <a:ext uri="{FF2B5EF4-FFF2-40B4-BE49-F238E27FC236}">
                            <a16:creationId xmlns="" xmlns:a16="http://schemas.microsoft.com/office/drawing/2014/main" id="{69FAC203-3F29-4391-860E-BEC9419E6FFA}"/>
                          </a:ext>
                        </a:extLst>
                      </p:cNvPr>
                      <p:cNvPicPr/>
                      <p:nvPr/>
                    </p:nvPicPr>
                    <p:blipFill>
                      <a:blip r:embed="rId18"/>
                      <a:stretch>
                        <a:fillRect/>
                      </a:stretch>
                    </p:blipFill>
                    <p:spPr>
                      <a:xfrm>
                        <a:off x="1170970" y="4875815"/>
                        <a:ext cx="1135062" cy="709613"/>
                      </a:xfrm>
                      <a:prstGeom prst="rect">
                        <a:avLst/>
                      </a:prstGeom>
                    </p:spPr>
                  </p:pic>
                </p:oleObj>
              </mc:Fallback>
            </mc:AlternateContent>
          </a:graphicData>
        </a:graphic>
      </p:graphicFrame>
      <p:graphicFrame>
        <p:nvGraphicFramePr>
          <p:cNvPr id="34" name="Object 33">
            <a:extLst>
              <a:ext uri="{FF2B5EF4-FFF2-40B4-BE49-F238E27FC236}">
                <a16:creationId xmlns="" xmlns:a16="http://schemas.microsoft.com/office/drawing/2014/main" id="{9DBD46C6-5F62-4DC9-AA76-FA6F50145B75}"/>
              </a:ext>
            </a:extLst>
          </p:cNvPr>
          <p:cNvGraphicFramePr>
            <a:graphicFrameLocks noChangeAspect="1"/>
          </p:cNvGraphicFramePr>
          <p:nvPr/>
        </p:nvGraphicFramePr>
        <p:xfrm>
          <a:off x="5674644" y="4881073"/>
          <a:ext cx="1135062" cy="709613"/>
        </p:xfrm>
        <a:graphic>
          <a:graphicData uri="http://schemas.openxmlformats.org/presentationml/2006/ole">
            <mc:AlternateContent xmlns:mc="http://schemas.openxmlformats.org/markup-compatibility/2006">
              <mc:Choice xmlns:v="urn:schemas-microsoft-com:vml" Requires="v">
                <p:oleObj spid="_x0000_s1031" name="Equation" r:id="rId19" imgW="393480" imgH="215640" progId="Equation.DSMT4">
                  <p:embed/>
                </p:oleObj>
              </mc:Choice>
              <mc:Fallback>
                <p:oleObj name="Equation" r:id="rId19" imgW="393480" imgH="215640" progId="Equation.DSMT4">
                  <p:embed/>
                  <p:pic>
                    <p:nvPicPr>
                      <p:cNvPr id="34" name="Object 33">
                        <a:extLst>
                          <a:ext uri="{FF2B5EF4-FFF2-40B4-BE49-F238E27FC236}">
                            <a16:creationId xmlns="" xmlns:a16="http://schemas.microsoft.com/office/drawing/2014/main" id="{9DBD46C6-5F62-4DC9-AA76-FA6F50145B75}"/>
                          </a:ext>
                        </a:extLst>
                      </p:cNvPr>
                      <p:cNvPicPr/>
                      <p:nvPr/>
                    </p:nvPicPr>
                    <p:blipFill>
                      <a:blip r:embed="rId20"/>
                      <a:stretch>
                        <a:fillRect/>
                      </a:stretch>
                    </p:blipFill>
                    <p:spPr>
                      <a:xfrm>
                        <a:off x="5674644" y="4881073"/>
                        <a:ext cx="1135062" cy="709613"/>
                      </a:xfrm>
                      <a:prstGeom prst="rect">
                        <a:avLst/>
                      </a:prstGeom>
                    </p:spPr>
                  </p:pic>
                </p:oleObj>
              </mc:Fallback>
            </mc:AlternateContent>
          </a:graphicData>
        </a:graphic>
      </p:graphicFrame>
      <p:graphicFrame>
        <p:nvGraphicFramePr>
          <p:cNvPr id="35" name="Object 34">
            <a:extLst>
              <a:ext uri="{FF2B5EF4-FFF2-40B4-BE49-F238E27FC236}">
                <a16:creationId xmlns="" xmlns:a16="http://schemas.microsoft.com/office/drawing/2014/main" id="{ECD13FB4-BF2F-45A7-B5C2-8CBD24459BE0}"/>
              </a:ext>
            </a:extLst>
          </p:cNvPr>
          <p:cNvGraphicFramePr>
            <a:graphicFrameLocks noChangeAspect="1"/>
          </p:cNvGraphicFramePr>
          <p:nvPr>
            <p:extLst>
              <p:ext uri="{D42A27DB-BD31-4B8C-83A1-F6EECF244321}">
                <p14:modId xmlns:p14="http://schemas.microsoft.com/office/powerpoint/2010/main" val="432473181"/>
              </p:ext>
            </p:extLst>
          </p:nvPr>
        </p:nvGraphicFramePr>
        <p:xfrm>
          <a:off x="1284288" y="5727700"/>
          <a:ext cx="952500" cy="709613"/>
        </p:xfrm>
        <a:graphic>
          <a:graphicData uri="http://schemas.openxmlformats.org/presentationml/2006/ole">
            <mc:AlternateContent xmlns:mc="http://schemas.openxmlformats.org/markup-compatibility/2006">
              <mc:Choice xmlns:v="urn:schemas-microsoft-com:vml" Requires="v">
                <p:oleObj spid="_x0000_s1032" name="Equation" r:id="rId21" imgW="330120" imgH="215640" progId="Equation.DSMT4">
                  <p:embed/>
                </p:oleObj>
              </mc:Choice>
              <mc:Fallback>
                <p:oleObj name="Equation" r:id="rId21" imgW="330120" imgH="215640" progId="Equation.DSMT4">
                  <p:embed/>
                  <p:pic>
                    <p:nvPicPr>
                      <p:cNvPr id="35" name="Object 34">
                        <a:extLst>
                          <a:ext uri="{FF2B5EF4-FFF2-40B4-BE49-F238E27FC236}">
                            <a16:creationId xmlns="" xmlns:a16="http://schemas.microsoft.com/office/drawing/2014/main" id="{ECD13FB4-BF2F-45A7-B5C2-8CBD24459BE0}"/>
                          </a:ext>
                        </a:extLst>
                      </p:cNvPr>
                      <p:cNvPicPr/>
                      <p:nvPr/>
                    </p:nvPicPr>
                    <p:blipFill>
                      <a:blip r:embed="rId22"/>
                      <a:stretch>
                        <a:fillRect/>
                      </a:stretch>
                    </p:blipFill>
                    <p:spPr>
                      <a:xfrm>
                        <a:off x="1284288" y="5727700"/>
                        <a:ext cx="952500" cy="709613"/>
                      </a:xfrm>
                      <a:prstGeom prst="rect">
                        <a:avLst/>
                      </a:prstGeom>
                    </p:spPr>
                  </p:pic>
                </p:oleObj>
              </mc:Fallback>
            </mc:AlternateContent>
          </a:graphicData>
        </a:graphic>
      </p:graphicFrame>
      <p:graphicFrame>
        <p:nvGraphicFramePr>
          <p:cNvPr id="36" name="Object 35">
            <a:extLst>
              <a:ext uri="{FF2B5EF4-FFF2-40B4-BE49-F238E27FC236}">
                <a16:creationId xmlns="" xmlns:a16="http://schemas.microsoft.com/office/drawing/2014/main" id="{643F081F-B9DC-4FDE-99B5-958279FFAAC1}"/>
              </a:ext>
            </a:extLst>
          </p:cNvPr>
          <p:cNvGraphicFramePr>
            <a:graphicFrameLocks noChangeAspect="1"/>
          </p:cNvGraphicFramePr>
          <p:nvPr>
            <p:extLst>
              <p:ext uri="{D42A27DB-BD31-4B8C-83A1-F6EECF244321}">
                <p14:modId xmlns:p14="http://schemas.microsoft.com/office/powerpoint/2010/main" val="2830158053"/>
              </p:ext>
            </p:extLst>
          </p:nvPr>
        </p:nvGraphicFramePr>
        <p:xfrm>
          <a:off x="5681663" y="5732463"/>
          <a:ext cx="1098550" cy="668337"/>
        </p:xfrm>
        <a:graphic>
          <a:graphicData uri="http://schemas.openxmlformats.org/presentationml/2006/ole">
            <mc:AlternateContent xmlns:mc="http://schemas.openxmlformats.org/markup-compatibility/2006">
              <mc:Choice xmlns:v="urn:schemas-microsoft-com:vml" Requires="v">
                <p:oleObj spid="_x0000_s1033" name="Equation" r:id="rId23" imgW="380880" imgH="203040" progId="Equation.DSMT4">
                  <p:embed/>
                </p:oleObj>
              </mc:Choice>
              <mc:Fallback>
                <p:oleObj name="Equation" r:id="rId23" imgW="380880" imgH="203040" progId="Equation.DSMT4">
                  <p:embed/>
                  <p:pic>
                    <p:nvPicPr>
                      <p:cNvPr id="36" name="Object 35">
                        <a:extLst>
                          <a:ext uri="{FF2B5EF4-FFF2-40B4-BE49-F238E27FC236}">
                            <a16:creationId xmlns="" xmlns:a16="http://schemas.microsoft.com/office/drawing/2014/main" id="{643F081F-B9DC-4FDE-99B5-958279FFAAC1}"/>
                          </a:ext>
                        </a:extLst>
                      </p:cNvPr>
                      <p:cNvPicPr/>
                      <p:nvPr/>
                    </p:nvPicPr>
                    <p:blipFill>
                      <a:blip r:embed="rId24"/>
                      <a:stretch>
                        <a:fillRect/>
                      </a:stretch>
                    </p:blipFill>
                    <p:spPr>
                      <a:xfrm>
                        <a:off x="5681663" y="5732463"/>
                        <a:ext cx="1098550" cy="668337"/>
                      </a:xfrm>
                      <a:prstGeom prst="rect">
                        <a:avLst/>
                      </a:prstGeom>
                    </p:spPr>
                  </p:pic>
                </p:oleObj>
              </mc:Fallback>
            </mc:AlternateContent>
          </a:graphicData>
        </a:graphic>
      </p:graphicFrame>
    </p:spTree>
    <p:extLst>
      <p:ext uri="{BB962C8B-B14F-4D97-AF65-F5344CB8AC3E}">
        <p14:creationId xmlns:p14="http://schemas.microsoft.com/office/powerpoint/2010/main" val="24227013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 xmlns:a16="http://schemas.microsoft.com/office/drawing/2014/main" id="{0DAEECCB-41B1-4C54-B558-0EF73EDB00C0}"/>
              </a:ext>
            </a:extLst>
          </p:cNvPr>
          <p:cNvSpPr/>
          <p:nvPr/>
        </p:nvSpPr>
        <p:spPr>
          <a:xfrm>
            <a:off x="954317" y="313521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 xmlns:a16="http://schemas.microsoft.com/office/drawing/2014/main" id="{10E2F699-CECF-4651-A7FD-F0FE6468499E}"/>
              </a:ext>
            </a:extLst>
          </p:cNvPr>
          <p:cNvSpPr/>
          <p:nvPr/>
        </p:nvSpPr>
        <p:spPr>
          <a:xfrm>
            <a:off x="1052791" y="487809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 1</a:t>
            </a:r>
          </a:p>
        </p:txBody>
      </p:sp>
      <p:sp>
        <p:nvSpPr>
          <p:cNvPr id="29" name="Rectangle 28">
            <a:extLst>
              <a:ext uri="{FF2B5EF4-FFF2-40B4-BE49-F238E27FC236}">
                <a16:creationId xmlns="" xmlns:a16="http://schemas.microsoft.com/office/drawing/2014/main" id="{27D286A7-C544-435B-8936-BFA035CE71F3}"/>
              </a:ext>
            </a:extLst>
          </p:cNvPr>
          <p:cNvSpPr/>
          <p:nvPr/>
        </p:nvSpPr>
        <p:spPr>
          <a:xfrm>
            <a:off x="989692"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2</a:t>
            </a:r>
          </a:p>
        </p:txBody>
      </p:sp>
      <p:sp>
        <p:nvSpPr>
          <p:cNvPr id="30" name="Rectangle 29">
            <a:extLst>
              <a:ext uri="{FF2B5EF4-FFF2-40B4-BE49-F238E27FC236}">
                <a16:creationId xmlns="" xmlns:a16="http://schemas.microsoft.com/office/drawing/2014/main" id="{3D2F75EC-BDC7-4CAD-A2A9-990C47AE2714}"/>
              </a:ext>
            </a:extLst>
          </p:cNvPr>
          <p:cNvSpPr/>
          <p:nvPr/>
        </p:nvSpPr>
        <p:spPr>
          <a:xfrm>
            <a:off x="5586077" y="483493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4</a:t>
            </a:r>
          </a:p>
        </p:txBody>
      </p:sp>
      <p:sp>
        <p:nvSpPr>
          <p:cNvPr id="31" name="Rectangle 30">
            <a:extLst>
              <a:ext uri="{FF2B5EF4-FFF2-40B4-BE49-F238E27FC236}">
                <a16:creationId xmlns="" xmlns:a16="http://schemas.microsoft.com/office/drawing/2014/main" id="{B23EC2F4-EBBA-42F3-9CEB-93CB1CAB88AD}"/>
              </a:ext>
            </a:extLst>
          </p:cNvPr>
          <p:cNvSpPr/>
          <p:nvPr/>
        </p:nvSpPr>
        <p:spPr>
          <a:xfrm>
            <a:off x="5681941"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3</a:t>
            </a:r>
          </a:p>
        </p:txBody>
      </p:sp>
      <p:pic>
        <p:nvPicPr>
          <p:cNvPr id="6" name="Picture 5">
            <a:extLst>
              <a:ext uri="{FF2B5EF4-FFF2-40B4-BE49-F238E27FC236}">
                <a16:creationId xmlns="" xmlns:a16="http://schemas.microsoft.com/office/drawing/2014/main"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 xmlns:a16="http://schemas.microsoft.com/office/drawing/2014/main" id="{C0974EC8-EB07-4168-8570-594B38776A63}"/>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 xmlns:a16="http://schemas.microsoft.com/office/drawing/2014/main" id="{A5586BE3-ECEB-47A2-9946-2291AB92985F}"/>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 xmlns:a16="http://schemas.microsoft.com/office/drawing/2014/main" id="{620563D4-D516-4DDD-816E-8579047BF6FE}"/>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 xmlns:a16="http://schemas.microsoft.com/office/drawing/2014/main" id="{5E516ED1-9CF8-4BF5-8709-69FF9F8E39A3}"/>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 xmlns:a16="http://schemas.microsoft.com/office/drawing/2014/main" id="{4122F209-2247-4A4E-B865-14E17194DC7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 xmlns:a16="http://schemas.microsoft.com/office/drawing/2014/main" id="{3F402FE5-C810-4457-A8A6-390E114D837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TextBox 37">
            <a:extLst>
              <a:ext uri="{FF2B5EF4-FFF2-40B4-BE49-F238E27FC236}">
                <a16:creationId xmlns="" xmlns:a16="http://schemas.microsoft.com/office/drawing/2014/main" id="{9E4256AB-54BB-4E95-B3C8-A3C545681C5E}"/>
              </a:ext>
            </a:extLst>
          </p:cNvPr>
          <p:cNvSpPr txBox="1"/>
          <p:nvPr/>
        </p:nvSpPr>
        <p:spPr>
          <a:xfrm>
            <a:off x="139663" y="-1912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9377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 xmlns:a16="http://schemas.microsoft.com/office/drawing/2014/main" id="{0DAEECCB-41B1-4C54-B558-0EF73EDB00C0}"/>
              </a:ext>
            </a:extLst>
          </p:cNvPr>
          <p:cNvSpPr/>
          <p:nvPr/>
        </p:nvSpPr>
        <p:spPr>
          <a:xfrm>
            <a:off x="954317" y="308266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 xmlns:a16="http://schemas.microsoft.com/office/drawing/2014/main" id="{10E2F699-CECF-4651-A7FD-F0FE6468499E}"/>
              </a:ext>
            </a:extLst>
          </p:cNvPr>
          <p:cNvSpPr/>
          <p:nvPr/>
        </p:nvSpPr>
        <p:spPr>
          <a:xfrm>
            <a:off x="1094832" y="4867587"/>
            <a:ext cx="2815016"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7, Lan: 6</a:t>
            </a:r>
          </a:p>
        </p:txBody>
      </p:sp>
      <p:sp>
        <p:nvSpPr>
          <p:cNvPr id="29" name="Rectangle 28">
            <a:extLst>
              <a:ext uri="{FF2B5EF4-FFF2-40B4-BE49-F238E27FC236}">
                <a16:creationId xmlns="" xmlns:a16="http://schemas.microsoft.com/office/drawing/2014/main" id="{27D286A7-C544-435B-8936-BFA035CE71F3}"/>
              </a:ext>
            </a:extLst>
          </p:cNvPr>
          <p:cNvSpPr/>
          <p:nvPr/>
        </p:nvSpPr>
        <p:spPr>
          <a:xfrm>
            <a:off x="5673969" y="480775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 xmlns:a16="http://schemas.microsoft.com/office/drawing/2014/main" id="{3D2F75EC-BDC7-4CAD-A2A9-990C47AE2714}"/>
              </a:ext>
            </a:extLst>
          </p:cNvPr>
          <p:cNvSpPr/>
          <p:nvPr/>
        </p:nvSpPr>
        <p:spPr>
          <a:xfrm>
            <a:off x="5702543"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 xmlns:a16="http://schemas.microsoft.com/office/drawing/2014/main" id="{B23EC2F4-EBBA-42F3-9CEB-93CB1CAB88AD}"/>
              </a:ext>
            </a:extLst>
          </p:cNvPr>
          <p:cNvSpPr/>
          <p:nvPr/>
        </p:nvSpPr>
        <p:spPr>
          <a:xfrm>
            <a:off x="1005166"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 xmlns:a16="http://schemas.microsoft.com/office/drawing/2014/main"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 xmlns:a16="http://schemas.microsoft.com/office/drawing/2014/main" id="{C01D58F9-D1F8-4DE4-B7CA-C72BCE1795D9}"/>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 xmlns:a16="http://schemas.microsoft.com/office/drawing/2014/main" id="{845464AD-41AE-4C38-A501-DACBE37B6AC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 xmlns:a16="http://schemas.microsoft.com/office/drawing/2014/main" id="{9AC5DAA1-D054-4EA2-8E33-72724894C5AB}"/>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 xmlns:a16="http://schemas.microsoft.com/office/drawing/2014/main" id="{49E4CE87-5EFE-452B-932F-03741B25706B}"/>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 xmlns:a16="http://schemas.microsoft.com/office/drawing/2014/main" id="{7EC8AFFF-D435-4478-82D1-209020B964BA}"/>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 xmlns:a16="http://schemas.microsoft.com/office/drawing/2014/main" id="{DDA29C8C-94F7-4926-B657-11FA7DB9BE65}"/>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7" name="TextBox 36">
            <a:extLst>
              <a:ext uri="{FF2B5EF4-FFF2-40B4-BE49-F238E27FC236}">
                <a16:creationId xmlns="" xmlns:a16="http://schemas.microsoft.com/office/drawing/2014/main" id="{54FF2CDF-C5AA-4B26-950E-4D88AD49EDF6}"/>
              </a:ext>
            </a:extLst>
          </p:cNvPr>
          <p:cNvSpPr txBox="1"/>
          <p:nvPr/>
        </p:nvSpPr>
        <p:spPr>
          <a:xfrm>
            <a:off x="244763" y="-222756"/>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 xmlns:a16="http://schemas.microsoft.com/office/drawing/2014/main" id="{10041F3C-4C06-40B6-BAF7-3F6C150643E9}"/>
              </a:ext>
            </a:extLst>
          </p:cNvPr>
          <p:cNvSpPr/>
          <p:nvPr/>
        </p:nvSpPr>
        <p:spPr>
          <a:xfrm>
            <a:off x="5830792" y="5755453"/>
            <a:ext cx="265105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7,  Lan: 9</a:t>
            </a:r>
          </a:p>
        </p:txBody>
      </p:sp>
      <p:sp>
        <p:nvSpPr>
          <p:cNvPr id="39" name="Rectangle 38">
            <a:extLst>
              <a:ext uri="{FF2B5EF4-FFF2-40B4-BE49-F238E27FC236}">
                <a16:creationId xmlns="" xmlns:a16="http://schemas.microsoft.com/office/drawing/2014/main" id="{D9012393-31FA-4262-AF8F-D0561B513109}"/>
              </a:ext>
            </a:extLst>
          </p:cNvPr>
          <p:cNvSpPr/>
          <p:nvPr/>
        </p:nvSpPr>
        <p:spPr>
          <a:xfrm>
            <a:off x="5800438" y="4884229"/>
            <a:ext cx="298621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4,  Lan: 6 </a:t>
            </a:r>
          </a:p>
        </p:txBody>
      </p:sp>
      <p:sp>
        <p:nvSpPr>
          <p:cNvPr id="40" name="Rectangle 39">
            <a:extLst>
              <a:ext uri="{FF2B5EF4-FFF2-40B4-BE49-F238E27FC236}">
                <a16:creationId xmlns="" xmlns:a16="http://schemas.microsoft.com/office/drawing/2014/main" id="{F724658D-50DD-4670-B8BB-45A30DAABB2F}"/>
              </a:ext>
            </a:extLst>
          </p:cNvPr>
          <p:cNvSpPr/>
          <p:nvPr/>
        </p:nvSpPr>
        <p:spPr>
          <a:xfrm>
            <a:off x="1089940" y="5786982"/>
            <a:ext cx="2641231"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9,  Lan: 7</a:t>
            </a:r>
          </a:p>
        </p:txBody>
      </p:sp>
    </p:spTree>
    <p:extLst>
      <p:ext uri="{BB962C8B-B14F-4D97-AF65-F5344CB8AC3E}">
        <p14:creationId xmlns:p14="http://schemas.microsoft.com/office/powerpoint/2010/main" val="36027720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 xmlns:a16="http://schemas.microsoft.com/office/drawing/2014/main" id="{36893C64-7B6D-4758-A07B-72940896F5F6}"/>
              </a:ext>
            </a:extLst>
          </p:cNvPr>
          <p:cNvGrpSpPr/>
          <p:nvPr/>
        </p:nvGrpSpPr>
        <p:grpSpPr>
          <a:xfrm>
            <a:off x="233949" y="290861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 xmlns:a16="http://schemas.microsoft.com/office/drawing/2014/main" id="{45380BD4-AD03-439F-9657-CD726A73A212}"/>
              </a:ext>
            </a:extLst>
          </p:cNvPr>
          <p:cNvSpPr/>
          <p:nvPr/>
        </p:nvSpPr>
        <p:spPr>
          <a:xfrm>
            <a:off x="227679" y="4709677"/>
            <a:ext cx="9640220" cy="1916072"/>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33" name="Picture 32">
            <a:extLst>
              <a:ext uri="{FF2B5EF4-FFF2-40B4-BE49-F238E27FC236}">
                <a16:creationId xmlns="" xmlns:a16="http://schemas.microsoft.com/office/drawing/2014/main" id="{5247511D-CF1D-4646-B8B0-2C9649107BE3}"/>
              </a:ext>
            </a:extLst>
          </p:cNvPr>
          <p:cNvPicPr>
            <a:picLocks noChangeAspect="1"/>
          </p:cNvPicPr>
          <p:nvPr/>
        </p:nvPicPr>
        <p:blipFill>
          <a:blip r:embed="rId10"/>
          <a:stretch>
            <a:fillRect/>
          </a:stretch>
        </p:blipFill>
        <p:spPr>
          <a:xfrm>
            <a:off x="3388437" y="467977"/>
            <a:ext cx="2892462" cy="2273609"/>
          </a:xfrm>
          <a:prstGeom prst="rect">
            <a:avLst/>
          </a:prstGeom>
        </p:spPr>
      </p:pic>
      <p:pic>
        <p:nvPicPr>
          <p:cNvPr id="34" name="Picture 33" descr="A group of stuffed animals&#10;&#10;Description automatically generated with low confidence">
            <a:extLst>
              <a:ext uri="{FF2B5EF4-FFF2-40B4-BE49-F238E27FC236}">
                <a16:creationId xmlns="" xmlns:a16="http://schemas.microsoft.com/office/drawing/2014/main" id="{B165626A-B33B-4F73-B054-3268989DA307}"/>
              </a:ext>
            </a:extLst>
          </p:cNvPr>
          <p:cNvPicPr>
            <a:picLocks noChangeAspect="1"/>
          </p:cNvPicPr>
          <p:nvPr/>
        </p:nvPicPr>
        <p:blipFill>
          <a:blip r:embed="rId11"/>
          <a:stretch>
            <a:fillRect/>
          </a:stretch>
        </p:blipFill>
        <p:spPr>
          <a:xfrm>
            <a:off x="3140492" y="247773"/>
            <a:ext cx="2713042" cy="2656521"/>
          </a:xfrm>
          <a:prstGeom prst="rect">
            <a:avLst/>
          </a:prstGeom>
        </p:spPr>
      </p:pic>
      <p:pic>
        <p:nvPicPr>
          <p:cNvPr id="29" name="Picture 28">
            <a:extLst>
              <a:ext uri="{FF2B5EF4-FFF2-40B4-BE49-F238E27FC236}">
                <a16:creationId xmlns="" xmlns:a16="http://schemas.microsoft.com/office/drawing/2014/main" id="{1FC7F825-9030-4692-B0BA-A764D4F88F7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1" name="Rectangle 30">
            <a:hlinkClick r:id="rId13" action="ppaction://hlinksldjump"/>
            <a:extLst>
              <a:ext uri="{FF2B5EF4-FFF2-40B4-BE49-F238E27FC236}">
                <a16:creationId xmlns="" xmlns:a16="http://schemas.microsoft.com/office/drawing/2014/main" id="{F5550DAA-C30B-4E44-98CF-4F5DB9DF47D4}"/>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5" name="Rectangle 34">
            <a:hlinkClick r:id="rId14" action="ppaction://hlinksldjump"/>
            <a:extLst>
              <a:ext uri="{FF2B5EF4-FFF2-40B4-BE49-F238E27FC236}">
                <a16:creationId xmlns="" xmlns:a16="http://schemas.microsoft.com/office/drawing/2014/main" id="{81227AD9-BC5A-485B-9424-99CBBD537F66}"/>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6" name="Rectangle 35">
            <a:hlinkClick r:id="rId13" action="ppaction://hlinksldjump"/>
            <a:extLst>
              <a:ext uri="{FF2B5EF4-FFF2-40B4-BE49-F238E27FC236}">
                <a16:creationId xmlns="" xmlns:a16="http://schemas.microsoft.com/office/drawing/2014/main" id="{79E09E7F-E350-417A-B671-BC5E9F13F30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7" name="Rectangle 36">
            <a:hlinkClick r:id="rId15" action="ppaction://hlinksldjump"/>
            <a:extLst>
              <a:ext uri="{FF2B5EF4-FFF2-40B4-BE49-F238E27FC236}">
                <a16:creationId xmlns="" xmlns:a16="http://schemas.microsoft.com/office/drawing/2014/main" id="{A18D4A07-D8E7-4996-B346-9C9F7803A39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Rectangle 37">
            <a:extLst>
              <a:ext uri="{FF2B5EF4-FFF2-40B4-BE49-F238E27FC236}">
                <a16:creationId xmlns="" xmlns:a16="http://schemas.microsoft.com/office/drawing/2014/main" id="{C5FFC14D-54F6-4C55-BDA5-798282F55B2B}"/>
              </a:ext>
            </a:extLst>
          </p:cNvPr>
          <p:cNvSpPr/>
          <p:nvPr/>
        </p:nvSpPr>
        <p:spPr>
          <a:xfrm>
            <a:off x="3236926" y="4840218"/>
            <a:ext cx="285907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7,  Lan: 9</a:t>
            </a:r>
          </a:p>
        </p:txBody>
      </p:sp>
      <p:sp>
        <p:nvSpPr>
          <p:cNvPr id="39" name="TextBox 38">
            <a:extLst>
              <a:ext uri="{FF2B5EF4-FFF2-40B4-BE49-F238E27FC236}">
                <a16:creationId xmlns="" xmlns:a16="http://schemas.microsoft.com/office/drawing/2014/main" id="{61332006-0C48-489B-A4BE-88567FEE145C}"/>
              </a:ext>
            </a:extLst>
          </p:cNvPr>
          <p:cNvSpPr txBox="1"/>
          <p:nvPr/>
        </p:nvSpPr>
        <p:spPr>
          <a:xfrm>
            <a:off x="139663" y="-2963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 xmlns:a16="http://schemas.microsoft.com/office/drawing/2014/main" id="{06E839A2-3F0B-426E-85B9-0B6D0BADB512}"/>
              </a:ext>
            </a:extLst>
          </p:cNvPr>
          <p:cNvSpPr/>
          <p:nvPr/>
        </p:nvSpPr>
        <p:spPr>
          <a:xfrm>
            <a:off x="954317" y="311419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Biết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rằng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10000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Hãy</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tính</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41" name="Rectangle 40">
            <a:extLst>
              <a:ext uri="{FF2B5EF4-FFF2-40B4-BE49-F238E27FC236}">
                <a16:creationId xmlns="" xmlns:a16="http://schemas.microsoft.com/office/drawing/2014/main" id="{AEE5C82C-2F88-4CC4-92D5-CEEA96EEACA1}"/>
              </a:ext>
            </a:extLst>
          </p:cNvPr>
          <p:cNvSpPr/>
          <p:nvPr/>
        </p:nvSpPr>
        <p:spPr>
          <a:xfrm>
            <a:off x="2203271" y="5569069"/>
            <a:ext cx="6404701" cy="983110"/>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 xmlns:ask="http://schemas.microsoft.com/office/drawing/2018/sketchyshape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w="0"/>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0000.(7 + 9) =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2800" b="0" i="0" u="none" strike="noStrike" kern="1200" cap="none" spc="0" normalizeH="0" baseline="0" noProof="0" dirty="0">
              <a:ln w="0"/>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087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5000" fill="remove"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20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50"/>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27565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546538" y="1207263"/>
            <a:ext cx="11361683" cy="5570756"/>
          </a:xfrm>
          <a:prstGeom prst="rect">
            <a:avLst/>
          </a:prstGeom>
          <a:noFill/>
        </p:spPr>
        <p:txBody>
          <a:bodyPr wrap="square">
            <a:spAutoFit/>
          </a:bodyPr>
          <a:lstStyle/>
          <a:p>
            <a:r>
              <a:rPr lang="nl-NL" sz="2800" b="1" dirty="0">
                <a:solidFill>
                  <a:srgbClr val="0070C0"/>
                </a:solidFill>
                <a:latin typeface="Arial" panose="020B0604020202020204" pitchFamily="34" charset="0"/>
                <a:cs typeface="Arial" panose="020B0604020202020204" pitchFamily="34" charset="0"/>
              </a:rPr>
              <a:t>- Học bài theo SGK và vở ghi.</a:t>
            </a:r>
            <a:endParaRPr lang="en-US" sz="2800" b="1" dirty="0">
              <a:solidFill>
                <a:srgbClr val="0070C0"/>
              </a:solidFill>
              <a:latin typeface="Arial" panose="020B0604020202020204" pitchFamily="34" charset="0"/>
              <a:cs typeface="Arial" panose="020B0604020202020204" pitchFamily="34" charset="0"/>
            </a:endParaRPr>
          </a:p>
          <a:p>
            <a:r>
              <a:rPr lang="nl-NL" sz="2800" b="1" dirty="0">
                <a:solidFill>
                  <a:srgbClr val="0070C0"/>
                </a:solidFill>
                <a:latin typeface="Arial" panose="020B0604020202020204" pitchFamily="34" charset="0"/>
                <a:cs typeface="Arial" panose="020B0604020202020204" pitchFamily="34" charset="0"/>
              </a:rPr>
              <a:t>- Bài tập về nhà:</a:t>
            </a:r>
            <a:endParaRPr lang="en-US" sz="2000" i="1" u="sng" dirty="0">
              <a:solidFill>
                <a:srgbClr val="C00000"/>
              </a:solidFill>
            </a:endParaRPr>
          </a:p>
          <a:p>
            <a:r>
              <a:rPr lang="vi-VN" sz="2500" b="1" i="1" u="sng" dirty="0">
                <a:latin typeface="Arial" panose="020B0604020202020204" pitchFamily="34" charset="0"/>
                <a:cs typeface="Arial" panose="020B0604020202020204" pitchFamily="34" charset="0"/>
              </a:rPr>
              <a:t>Bài 1</a:t>
            </a:r>
            <a:r>
              <a:rPr lang="vi-VN" sz="2500" b="1" i="1" dirty="0">
                <a:latin typeface="Arial" panose="020B0604020202020204" pitchFamily="34" charset="0"/>
                <a:cs typeface="Arial" panose="020B0604020202020204" pitchFamily="34" charset="0"/>
              </a:rPr>
              <a:t>:</a:t>
            </a:r>
            <a:r>
              <a:rPr lang="vi-VN" sz="2500" b="1" dirty="0">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endParaRPr lang="en-US" sz="2500" b="1" dirty="0">
              <a:solidFill>
                <a:srgbClr val="0070C0"/>
              </a:solidFill>
              <a:latin typeface="Arial" panose="020B0604020202020204" pitchFamily="34" charset="0"/>
              <a:cs typeface="Arial" panose="020B0604020202020204" pitchFamily="34" charset="0"/>
            </a:endParaRPr>
          </a:p>
          <a:p>
            <a:endParaRPr lang="en-US" sz="2500" b="1" i="1" u="sng" dirty="0">
              <a:latin typeface="Arial" panose="020B0604020202020204" pitchFamily="34" charset="0"/>
              <a:cs typeface="Arial" panose="020B0604020202020204" pitchFamily="34" charset="0"/>
            </a:endParaRPr>
          </a:p>
          <a:p>
            <a:r>
              <a:rPr lang="vi-VN" sz="2500" b="1" i="1" u="sng" dirty="0">
                <a:latin typeface="Arial" panose="020B0604020202020204" pitchFamily="34" charset="0"/>
                <a:cs typeface="Arial" panose="020B0604020202020204" pitchFamily="34" charset="0"/>
              </a:rPr>
              <a:t>Bài 2</a:t>
            </a:r>
            <a:r>
              <a:rPr lang="vi-VN" sz="2500" b="1" i="1" dirty="0">
                <a:latin typeface="Arial" panose="020B0604020202020204" pitchFamily="34" charset="0"/>
                <a:cs typeface="Arial" panose="020B0604020202020204" pitchFamily="34" charset="0"/>
              </a:rPr>
              <a:t>:</a:t>
            </a:r>
            <a:r>
              <a:rPr lang="vi-VN" sz="2500" b="1" dirty="0">
                <a:solidFill>
                  <a:srgbClr val="C00000"/>
                </a:solidFill>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 mm.</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 xmlns:a16="http://schemas.microsoft.com/office/drawing/2014/main" id="{DF9BD0EA-8A82-4EEC-BF24-49675928EA0D}"/>
              </a:ext>
            </a:extLst>
          </p:cNvPr>
          <p:cNvSpPr txBox="1">
            <a:spLocks/>
          </p:cNvSpPr>
          <p:nvPr/>
        </p:nvSpPr>
        <p:spPr>
          <a:xfrm>
            <a:off x="780803" y="2990631"/>
            <a:ext cx="10297100"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2) </a:t>
            </a:r>
            <a:r>
              <a:rPr lang="vi-VN" sz="3200" b="1" dirty="0">
                <a:solidFill>
                  <a:srgbClr val="0070C0"/>
                </a:solidFill>
                <a:latin typeface="Arial" panose="020B0604020202020204" pitchFamily="34" charset="0"/>
                <a:cs typeface="Arial" panose="020B0604020202020204" pitchFamily="34" charset="0"/>
              </a:rPr>
              <a:t>Trình bày các b</a:t>
            </a:r>
            <a:r>
              <a:rPr lang="en-US" sz="3200" b="1" dirty="0" err="1">
                <a:solidFill>
                  <a:srgbClr val="0070C0"/>
                </a:solidFill>
                <a:latin typeface="Arial" panose="020B0604020202020204" pitchFamily="34" charset="0"/>
                <a:cs typeface="Arial" panose="020B0604020202020204" pitchFamily="34" charset="0"/>
              </a:rPr>
              <a:t>ước</a:t>
            </a:r>
            <a:r>
              <a:rPr lang="vi-VN" sz="3200" b="1" dirty="0">
                <a:solidFill>
                  <a:srgbClr val="0070C0"/>
                </a:solidFill>
                <a:latin typeface="Arial" panose="020B0604020202020204" pitchFamily="34" charset="0"/>
                <a:cs typeface="Arial" panose="020B0604020202020204" pitchFamily="34" charset="0"/>
              </a:rPr>
              <a:t> tìm ước chung lớn nhất</a:t>
            </a:r>
            <a:endParaRPr lang="en-US" sz="3200" b="1" dirty="0">
              <a:solidFill>
                <a:srgbClr val="0070C0"/>
              </a:solidFill>
              <a:latin typeface="Arial" panose="020B0604020202020204" pitchFamily="34" charset="0"/>
              <a:cs typeface="Arial" panose="020B0604020202020204" pitchFamily="34" charset="0"/>
            </a:endParaRPr>
          </a:p>
          <a:p>
            <a:pPr marL="0" indent="0">
              <a:buNone/>
            </a:pP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bằng cách phân tích các số ra thừa số nguyên tố.</a:t>
            </a:r>
            <a:endParaRPr lang="en-US" sz="3200" b="1" dirty="0">
              <a:solidFill>
                <a:srgbClr val="0070C0"/>
              </a:solidFill>
              <a:latin typeface="Arial" panose="020B0604020202020204" pitchFamily="34" charset="0"/>
              <a:cs typeface="Arial" panose="020B0604020202020204" pitchFamily="34" charset="0"/>
            </a:endParaRP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
        <p:nvSpPr>
          <p:cNvPr id="19" name="Content Placeholder 2">
            <a:extLst>
              <a:ext uri="{FF2B5EF4-FFF2-40B4-BE49-F238E27FC236}">
                <a16:creationId xmlns="" xmlns:a16="http://schemas.microsoft.com/office/drawing/2014/main" id="{5CC79972-FF38-4665-82E6-9C18B2DBFC65}"/>
              </a:ext>
            </a:extLst>
          </p:cNvPr>
          <p:cNvSpPr txBox="1">
            <a:spLocks/>
          </p:cNvSpPr>
          <p:nvPr/>
        </p:nvSpPr>
        <p:spPr>
          <a:xfrm>
            <a:off x="822844" y="4289149"/>
            <a:ext cx="9903861" cy="13421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3)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hai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nguyên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cùng</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nhau</a:t>
            </a:r>
            <a:r>
              <a:rPr lang="en-US" sz="3200" b="1" dirty="0">
                <a:solidFill>
                  <a:srgbClr val="0070C0"/>
                </a:solidFill>
                <a:latin typeface="Arial" panose="020B0604020202020204" pitchFamily="34" charset="0"/>
                <a:ea typeface="Tahoma"/>
                <a:cs typeface="Arial" panose="020B0604020202020204" pitchFamily="34" charset="0"/>
              </a:rPr>
              <a:t>. </a:t>
            </a:r>
          </a:p>
          <a:p>
            <a:pPr marL="0" indent="0">
              <a:buNone/>
            </a:pP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phân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giản</a:t>
            </a:r>
            <a:r>
              <a:rPr lang="en-US" sz="3200" b="1" dirty="0">
                <a:solidFill>
                  <a:srgbClr val="0070C0"/>
                </a:solidFill>
                <a:latin typeface="Arial" panose="020B0604020202020204" pitchFamily="34" charset="0"/>
                <a:ea typeface="Tahoma"/>
                <a:cs typeface="Arial" panose="020B0604020202020204" pitchFamily="34" charset="0"/>
              </a:rPr>
              <a:t>. Cho ví dụ</a:t>
            </a:r>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8477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KIỂM TRA BÀI CŨ</a:t>
            </a:r>
            <a:endParaRPr lang="en-US" sz="3200" dirty="0">
              <a:solidFill>
                <a:srgbClr val="C55A1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 xmlns:a16="http://schemas.microsoft.com/office/drawing/2014/main" id="{E53191FC-92E5-47A3-8682-63266339BB9F}"/>
              </a:ext>
            </a:extLst>
          </p:cNvPr>
          <p:cNvSpPr txBox="1">
            <a:spLocks/>
          </p:cNvSpPr>
          <p:nvPr/>
        </p:nvSpPr>
        <p:spPr>
          <a:xfrm>
            <a:off x="730783" y="1365593"/>
            <a:ext cx="9117412"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vi-VN" sz="3200" b="1" dirty="0">
                <a:solidFill>
                  <a:srgbClr val="0070C0"/>
                </a:solidFill>
                <a:cs typeface="Arial" panose="020B0604020202020204" pitchFamily="34" charset="0"/>
              </a:rPr>
              <a:t>. N</a:t>
            </a:r>
            <a:r>
              <a:rPr lang="en-US" sz="3200" b="1" dirty="0" err="1">
                <a:solidFill>
                  <a:srgbClr val="0070C0"/>
                </a:solidFill>
                <a:latin typeface="Arial" panose="020B0604020202020204" pitchFamily="34" charset="0"/>
                <a:cs typeface="Arial" panose="020B0604020202020204" pitchFamily="34" charset="0"/>
              </a:rPr>
              <a:t>êu</a:t>
            </a: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cs typeface="Arial" panose="020B0604020202020204" pitchFamily="34" charset="0"/>
              </a:rPr>
              <a:t>cách tìm ước</a:t>
            </a: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chung thông qua tìm ước chung lớn nhất</a:t>
            </a:r>
            <a:r>
              <a:rPr lang="en-US" sz="3200" b="1" dirty="0">
                <a:solidFill>
                  <a:srgbClr val="0070C0"/>
                </a:solidFill>
                <a:latin typeface="Arial" panose="020B0604020202020204" pitchFamily="34" charset="0"/>
                <a:cs typeface="Arial" panose="020B0604020202020204" pitchFamily="34" charset="0"/>
              </a:rPr>
              <a:t>.</a:t>
            </a: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 xmlns:a16="http://schemas.microsoft.com/office/drawing/2014/main" id="{A3A062DA-93BF-4842-B601-4404401BCCE3}"/>
              </a:ext>
            </a:extLst>
          </p:cNvPr>
          <p:cNvSpPr txBox="1"/>
          <p:nvPr/>
        </p:nvSpPr>
        <p:spPr>
          <a:xfrm>
            <a:off x="2272125" y="397292"/>
            <a:ext cx="7449940" cy="255454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LUYỆN TẬP</a:t>
            </a:r>
          </a:p>
          <a:p>
            <a:endParaRPr lang="en-US" sz="3200" dirty="0">
              <a:solidFill>
                <a:srgbClr val="FF000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1</a:t>
            </a:r>
            <a:r>
              <a:rPr lang="vi-VN" sz="3200" b="1" dirty="0">
                <a:solidFill>
                  <a:srgbClr val="0070C0"/>
                </a:solidFill>
                <a:latin typeface="Arial" panose="020B0604020202020204" pitchFamily="34" charset="0"/>
                <a:cs typeface="Arial" panose="020B0604020202020204" pitchFamily="34" charset="0"/>
              </a:rPr>
              <a:t> : </a:t>
            </a:r>
            <a:r>
              <a:rPr lang="vi-VN"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Tìm ƯC và ƯCLN</a:t>
            </a:r>
            <a:endParaRPr lang="en-US" sz="3200" dirty="0">
              <a:solidFill>
                <a:srgbClr val="0070C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2 : Rút gọn phân số</a:t>
            </a:r>
            <a:endParaRPr lang="en-US" sz="3200"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3</a:t>
            </a:r>
            <a:r>
              <a:rPr lang="vi-VN" sz="3200" b="1" dirty="0">
                <a:solidFill>
                  <a:srgbClr val="0070C0"/>
                </a:solidFill>
                <a:latin typeface="Arial" panose="020B0604020202020204" pitchFamily="34" charset="0"/>
                <a:cs typeface="Arial" panose="020B0604020202020204" pitchFamily="34" charset="0"/>
              </a:rPr>
              <a:t> : Một số bài toán thực tiễn </a:t>
            </a:r>
            <a:endParaRPr lang="en-US" sz="3200" dirty="0">
              <a:solidFill>
                <a:srgbClr val="0070C0"/>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317369" y="296804"/>
            <a:ext cx="2857500" cy="2571750"/>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Box 14">
            <a:extLst>
              <a:ext uri="{FF2B5EF4-FFF2-40B4-BE49-F238E27FC236}">
                <a16:creationId xmlns="" xmlns:a16="http://schemas.microsoft.com/office/drawing/2014/main" id="{47A08562-71C8-4320-B53E-18DE49A739C1}"/>
              </a:ext>
            </a:extLst>
          </p:cNvPr>
          <p:cNvSpPr txBox="1"/>
          <p:nvPr/>
        </p:nvSpPr>
        <p:spPr>
          <a:xfrm>
            <a:off x="3290014" y="677677"/>
            <a:ext cx="8194331" cy="1963614"/>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a:solidFill>
                  <a:srgbClr val="FF0000"/>
                </a:solidFill>
                <a:latin typeface="Arial" panose="020B0604020202020204" pitchFamily="34" charset="0"/>
                <a:cs typeface="Arial" panose="020B0604020202020204" pitchFamily="34" charset="0"/>
              </a:rPr>
              <a:t> </a:t>
            </a:r>
            <a:r>
              <a:rPr lang="en-US" sz="3200" b="1" i="1" smtClean="0">
                <a:solidFill>
                  <a:srgbClr val="FF0000"/>
                </a:solidFill>
                <a:latin typeface="Arial" panose="020B0604020202020204" pitchFamily="34" charset="0"/>
                <a:cs typeface="Arial" panose="020B0604020202020204" pitchFamily="34" charset="0"/>
              </a:rPr>
              <a:t>4 </a:t>
            </a:r>
            <a:r>
              <a:rPr lang="en-US" sz="3200" b="1" i="1" dirty="0">
                <a:solidFill>
                  <a:srgbClr val="FF0000"/>
                </a:solidFill>
                <a:latin typeface="Arial" panose="020B0604020202020204" pitchFamily="34" charset="0"/>
                <a:cs typeface="Arial" panose="020B0604020202020204" pitchFamily="34" charset="0"/>
              </a:rPr>
              <a:t>SGK (51).</a:t>
            </a:r>
          </a:p>
          <a:p>
            <a:pPr>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150).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Tư</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đo</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tất</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các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ước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150</a:t>
            </a:r>
            <a:endPar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 xmlns:a16="http://schemas.microsoft.com/office/drawing/2014/main" id="{C0394B0C-95A7-4717-BAF1-21CF5DAD5C75}"/>
              </a:ext>
            </a:extLst>
          </p:cNvPr>
          <p:cNvSpPr txBox="1"/>
          <p:nvPr/>
        </p:nvSpPr>
        <p:spPr>
          <a:xfrm>
            <a:off x="4409433" y="100643"/>
            <a:ext cx="531263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1</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32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D054F9B6-D080-4CC7-BAC0-C14936A9DFB7}"/>
              </a:ext>
            </a:extLst>
          </p:cNvPr>
          <p:cNvSpPr txBox="1"/>
          <p:nvPr/>
        </p:nvSpPr>
        <p:spPr>
          <a:xfrm>
            <a:off x="2890194" y="2941025"/>
            <a:ext cx="7848550" cy="3444276"/>
          </a:xfrm>
          <a:prstGeom prst="rect">
            <a:avLst/>
          </a:prstGeom>
          <a:noFill/>
        </p:spPr>
        <p:txBody>
          <a:bodyPr wrap="square">
            <a:spAutoFit/>
          </a:bodyPr>
          <a:lstStyle/>
          <a:p>
            <a:pPr>
              <a:lnSpc>
                <a:spcPct val="115000"/>
              </a:lnSpc>
            </a:pPr>
            <a:r>
              <a:rPr lang="fr-FR" sz="3200" b="1" i="1" dirty="0" err="1">
                <a:latin typeface="Arial" panose="020B0604020202020204" pitchFamily="34" charset="0"/>
                <a:ea typeface="Times New Roman" panose="02020603050405020304" pitchFamily="18" charset="0"/>
                <a:cs typeface="Arial" panose="020B0604020202020204" pitchFamily="34" charset="0"/>
              </a:rPr>
              <a:t>Giải</a:t>
            </a:r>
            <a:r>
              <a:rPr lang="fr-FR" sz="3200" b="1" i="1" dirty="0">
                <a:latin typeface="Arial" panose="020B0604020202020204" pitchFamily="34" charset="0"/>
                <a:ea typeface="Times New Roman" panose="02020603050405020304" pitchFamily="18" charset="0"/>
                <a:cs typeface="Arial" panose="020B0604020202020204" pitchFamily="34" charset="0"/>
              </a:rPr>
              <a:t>:</a:t>
            </a:r>
            <a:r>
              <a:rPr lang="fr-FR" sz="3200" b="1" dirty="0">
                <a:latin typeface="Arial" panose="020B0604020202020204" pitchFamily="34" charset="0"/>
                <a:ea typeface="Times New Roman" panose="02020603050405020304" pitchFamily="18" charset="0"/>
                <a:cs typeface="Arial" panose="020B0604020202020204" pitchFamily="34" charset="0"/>
              </a:rPr>
              <a:t> </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 2.3</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.7; </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 2.3.5</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 2.3 = 6</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Vì</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đều</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là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ƯC (126, 150) = {1; 2; 3; 6}</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 xmlns:a16="http://schemas.microsoft.com/office/drawing/2014/main" id="{5B19332C-1BE9-4073-BC1C-34C9F014F4D4}"/>
              </a:ext>
            </a:extLst>
          </p:cNvPr>
          <p:cNvPicPr>
            <a:picLocks noChangeAspect="1"/>
          </p:cNvPicPr>
          <p:nvPr/>
        </p:nvPicPr>
        <p:blipFill>
          <a:blip r:embed="rId3"/>
          <a:stretch>
            <a:fillRect/>
          </a:stretch>
        </p:blipFill>
        <p:spPr>
          <a:xfrm>
            <a:off x="1210480" y="348936"/>
            <a:ext cx="3258005" cy="2905530"/>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28CDEDA9-75D2-49A9-8F14-65AB6166D21F}"/>
                  </a:ext>
                </a:extLst>
              </p:cNvPr>
              <p:cNvSpPr txBox="1"/>
              <p:nvPr/>
            </p:nvSpPr>
            <p:spPr>
              <a:xfrm>
                <a:off x="4653051" y="972899"/>
                <a:ext cx="6931227" cy="2804870"/>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𝟔𝟎</m:t>
                        </m:r>
                      </m:num>
                      <m:den>
                        <m:r>
                          <a:rPr lang="en-US" sz="4000" b="1" i="1" smtClean="0">
                            <a:solidFill>
                              <a:srgbClr val="0070C0"/>
                            </a:solidFill>
                            <a:latin typeface="Cambria Math" panose="02040503050406030204" pitchFamily="18" charset="0"/>
                          </a:rPr>
                          <m:t>𝟕𝟐</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𝟕𝟎</m:t>
                        </m:r>
                      </m:num>
                      <m:den>
                        <m:r>
                          <a:rPr lang="en-US" sz="4000" b="1" i="1" smtClean="0">
                            <a:solidFill>
                              <a:srgbClr val="0070C0"/>
                            </a:solidFill>
                            <a:latin typeface="Cambria Math" panose="02040503050406030204" pitchFamily="18" charset="0"/>
                          </a:rPr>
                          <m:t>𝟗𝟓</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𝟏𝟓𝟎</m:t>
                        </m:r>
                      </m:num>
                      <m:den>
                        <m:r>
                          <a:rPr lang="en-US" sz="4000" b="1" i="1" smtClean="0">
                            <a:solidFill>
                              <a:srgbClr val="0070C0"/>
                            </a:solidFill>
                            <a:latin typeface="Cambria Math" panose="02040503050406030204" pitchFamily="18" charset="0"/>
                          </a:rPr>
                          <m:t>𝟑𝟔𝟎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4653051" y="972899"/>
                <a:ext cx="6931227" cy="2804870"/>
              </a:xfrm>
              <a:prstGeom prst="rect">
                <a:avLst/>
              </a:prstGeom>
              <a:blipFill>
                <a:blip r:embed="rId4"/>
                <a:stretch>
                  <a:fillRect l="-2199" b="-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91EFD69B-3E19-4C6A-8F2C-5A0E40928FC4}"/>
                  </a:ext>
                </a:extLst>
              </p:cNvPr>
              <p:cNvSpPr txBox="1"/>
              <p:nvPr/>
            </p:nvSpPr>
            <p:spPr>
              <a:xfrm>
                <a:off x="522513" y="3555309"/>
                <a:ext cx="11495316" cy="2658805"/>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Bài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6 SGK (51).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𝟗</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sau: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𝟒𝟖</m:t>
                        </m:r>
                      </m:num>
                      <m:den>
                        <m:r>
                          <a:rPr lang="en-US" sz="4000" b="1" i="1">
                            <a:solidFill>
                              <a:srgbClr val="0070C0"/>
                            </a:solidFill>
                            <a:latin typeface="Cambria Math" panose="02040503050406030204" pitchFamily="18" charset="0"/>
                          </a:rPr>
                          <m:t>𝟏𝟎𝟖</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𝟖𝟎</m:t>
                        </m:r>
                      </m:num>
                      <m:den>
                        <m:r>
                          <a:rPr lang="en-US" sz="4000" b="1" i="1">
                            <a:solidFill>
                              <a:srgbClr val="0070C0"/>
                            </a:solidFill>
                            <a:latin typeface="Cambria Math" panose="02040503050406030204" pitchFamily="18" charset="0"/>
                          </a:rPr>
                          <m:t>𝟏𝟖𝟎</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𝟔𝟎</m:t>
                        </m:r>
                      </m:num>
                      <m:den>
                        <m:r>
                          <a:rPr lang="en-US" sz="4000" b="1" i="1">
                            <a:solidFill>
                              <a:srgbClr val="0070C0"/>
                            </a:solidFill>
                            <a:latin typeface="Cambria Math" panose="02040503050406030204" pitchFamily="18" charset="0"/>
                          </a:rPr>
                          <m:t>𝟏𝟑𝟎</m:t>
                        </m:r>
                      </m:den>
                    </m:f>
                  </m:oMath>
                </a14:m>
                <a:r>
                  <a:rPr lang="en-US" sz="40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𝟏𝟑𝟓</m:t>
                        </m:r>
                      </m:num>
                      <m:den>
                        <m:r>
                          <a:rPr lang="en-US" sz="4000" b="1" i="1">
                            <a:solidFill>
                              <a:srgbClr val="0070C0"/>
                            </a:solidFill>
                            <a:latin typeface="Cambria Math" panose="02040503050406030204" pitchFamily="18" charset="0"/>
                          </a:rPr>
                          <m:t>𝟐𝟕𝟎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522513" y="3555309"/>
                <a:ext cx="11495316" cy="2658805"/>
              </a:xfrm>
              <a:prstGeom prst="rect">
                <a:avLst/>
              </a:prstGeom>
              <a:blipFill>
                <a:blip r:embed="rId5"/>
                <a:stretch>
                  <a:fillRect l="-1379" r="-1114" b="-3670"/>
                </a:stretch>
              </a:blipFill>
            </p:spPr>
            <p:txBody>
              <a:bodyPr/>
              <a:lstStyle/>
              <a:p>
                <a:r>
                  <a:rPr lang="en-US">
                    <a:noFill/>
                  </a:rPr>
                  <a:t> </a:t>
                </a:r>
              </a:p>
            </p:txBody>
          </p:sp>
        </mc:Fallback>
      </mc:AlternateContent>
      <p:sp>
        <p:nvSpPr>
          <p:cNvPr id="19" name="TextBox 18">
            <a:extLst>
              <a:ext uri="{FF2B5EF4-FFF2-40B4-BE49-F238E27FC236}">
                <a16:creationId xmlns="" xmlns:a16="http://schemas.microsoft.com/office/drawing/2014/main" id="{428271B1-0764-4924-8665-C5748B80859A}"/>
              </a:ext>
            </a:extLst>
          </p:cNvPr>
          <p:cNvSpPr txBox="1"/>
          <p:nvPr/>
        </p:nvSpPr>
        <p:spPr>
          <a:xfrm>
            <a:off x="4409433" y="153193"/>
            <a:ext cx="5133959"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2 : Rút gọn phân số</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id="{A9F221C9-DFEE-4C03-992E-503547F0B859}"/>
              </a:ext>
            </a:extLst>
          </p:cNvPr>
          <p:cNvSpPr/>
          <p:nvPr/>
        </p:nvSpPr>
        <p:spPr>
          <a:xfrm>
            <a:off x="4940739" y="1828799"/>
            <a:ext cx="3488559" cy="4771698"/>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a:ext uri="{FF2B5EF4-FFF2-40B4-BE49-F238E27FC236}">
                <a16:creationId xmlns="" xmlns:a16="http://schemas.microsoft.com/office/drawing/2014/main" id="{294B65CF-CA24-43A8-A776-DCE7F772E9D6}"/>
              </a:ext>
            </a:extLst>
          </p:cNvPr>
          <p:cNvSpPr/>
          <p:nvPr/>
        </p:nvSpPr>
        <p:spPr>
          <a:xfrm>
            <a:off x="928346" y="1841935"/>
            <a:ext cx="3488559" cy="4771698"/>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463" name="Text Box 8">
            <a:extLst>
              <a:ext uri="{FF2B5EF4-FFF2-40B4-BE49-F238E27FC236}">
                <a16:creationId xmlns="" xmlns:a16="http://schemas.microsoft.com/office/drawing/2014/main" id="{5533AD22-9904-46E4-A8B8-EBA9C83ED41F}"/>
              </a:ext>
            </a:extLst>
          </p:cNvPr>
          <p:cNvSpPr txBox="1">
            <a:spLocks noChangeArrowheads="1"/>
          </p:cNvSpPr>
          <p:nvPr/>
        </p:nvSpPr>
        <p:spPr bwMode="auto">
          <a:xfrm>
            <a:off x="2032000" y="2570163"/>
            <a:ext cx="1625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solidFill>
                <a:srgbClr val="000000"/>
              </a:solidFill>
            </a:endParaRPr>
          </a:p>
        </p:txBody>
      </p:sp>
      <p:sp>
        <p:nvSpPr>
          <p:cNvPr id="19475" name="Rectangle 29">
            <a:extLst>
              <a:ext uri="{FF2B5EF4-FFF2-40B4-BE49-F238E27FC236}">
                <a16:creationId xmlns="" xmlns:a16="http://schemas.microsoft.com/office/drawing/2014/main" id="{011B8A07-11CD-434E-B2E8-D6A3702F9330}"/>
              </a:ext>
            </a:extLst>
          </p:cNvPr>
          <p:cNvSpPr>
            <a:spLocks noChangeArrowheads="1"/>
          </p:cNvSpPr>
          <p:nvPr/>
        </p:nvSpPr>
        <p:spPr bwMode="auto">
          <a:xfrm>
            <a:off x="42863" y="0"/>
            <a:ext cx="12149137" cy="68580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solidFill>
                <a:srgbClr val="000000"/>
              </a:solidFill>
              <a:latin typeface="Arial" panose="020B0604020202020204" pitchFamily="34" charset="0"/>
            </a:endParaRPr>
          </a:p>
        </p:txBody>
      </p:sp>
      <p:sp>
        <p:nvSpPr>
          <p:cNvPr id="10" name="Rectangle 9">
            <a:extLst>
              <a:ext uri="{FF2B5EF4-FFF2-40B4-BE49-F238E27FC236}">
                <a16:creationId xmlns="" xmlns:a16="http://schemas.microsoft.com/office/drawing/2014/main" id="{09833D0E-A20E-4CDA-A6B6-4CCC2217540A}"/>
              </a:ext>
            </a:extLst>
          </p:cNvPr>
          <p:cNvSpPr/>
          <p:nvPr/>
        </p:nvSpPr>
        <p:spPr>
          <a:xfrm>
            <a:off x="990985" y="1878725"/>
            <a:ext cx="3386568" cy="6056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 xmlns:a16="http://schemas.microsoft.com/office/drawing/2014/main" id="{15A19708-C1C3-4AA7-AC9F-0797B801510D}"/>
              </a:ext>
            </a:extLst>
          </p:cNvPr>
          <p:cNvSpPr/>
          <p:nvPr/>
        </p:nvSpPr>
        <p:spPr>
          <a:xfrm>
            <a:off x="5027510" y="1846009"/>
            <a:ext cx="3363185" cy="671984"/>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 xmlns:a16="http://schemas.microsoft.com/office/drawing/2014/main" id="{63D72B08-89A2-47A5-A391-B960F7EFDC3D}"/>
                  </a:ext>
                </a:extLst>
              </p:cNvPr>
              <p:cNvSpPr txBox="1">
                <a:spLocks noGrp="1"/>
              </p:cNvSpPr>
              <p:nvPr>
                <p:ph sz="quarter" idx="4"/>
              </p:nvPr>
            </p:nvSpPr>
            <p:spPr>
              <a:xfrm>
                <a:off x="4974960" y="2239083"/>
                <a:ext cx="3577035" cy="434587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6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14:m>
                  <m:oMath xmlns:m="http://schemas.openxmlformats.org/officeDocument/2006/math">
                    <m:f>
                      <m:fPr>
                        <m:ctrlPr>
                          <a:rPr lang="en-US" sz="3600" b="1" i="1">
                            <a:solidFill>
                              <a:srgbClr val="0070C0"/>
                            </a:solidFill>
                            <a:latin typeface="Cambria Math"/>
                          </a:rPr>
                        </m:ctrlPr>
                      </m:fPr>
                      <m:num>
                        <m:r>
                          <a:rPr lang="en-US" sz="3600" b="1" i="1" smtClean="0">
                            <a:solidFill>
                              <a:srgbClr val="0070C0"/>
                            </a:solidFill>
                            <a:latin typeface="Cambria Math" panose="02040503050406030204" pitchFamily="18" charset="0"/>
                          </a:rPr>
                          <m:t>𝟒</m:t>
                        </m:r>
                      </m:num>
                      <m:den>
                        <m:r>
                          <a:rPr lang="en-US" sz="3600" b="1" i="1" smtClean="0">
                            <a:solidFill>
                              <a:srgbClr val="0070C0"/>
                            </a:solidFill>
                            <a:latin typeface="Cambria Math" panose="02040503050406030204" pitchFamily="18" charset="0"/>
                          </a:rPr>
                          <m:t>𝟗</m:t>
                        </m:r>
                      </m:den>
                    </m:f>
                  </m:oMath>
                </a14:m>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bằng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nào</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trong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𝟒𝟖</m:t>
                        </m:r>
                      </m:num>
                      <m:den>
                        <m:r>
                          <a:rPr lang="en-US" sz="3200" b="1" i="1" smtClean="0">
                            <a:solidFill>
                              <a:srgbClr val="0070C0"/>
                            </a:solidFill>
                            <a:latin typeface="Cambria Math" panose="02040503050406030204" pitchFamily="18" charset="0"/>
                          </a:rPr>
                          <m:t>𝟏𝟎𝟖</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𝟖𝟎</m:t>
                        </m:r>
                      </m:num>
                      <m:den>
                        <m:r>
                          <a:rPr lang="en-US" sz="3200" b="1" i="1" smtClean="0">
                            <a:solidFill>
                              <a:srgbClr val="0070C0"/>
                            </a:solidFill>
                            <a:latin typeface="Cambria Math" panose="02040503050406030204" pitchFamily="18" charset="0"/>
                          </a:rPr>
                          <m:t>𝟏𝟖𝟎</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𝟔𝟎</m:t>
                        </m:r>
                      </m:num>
                      <m:den>
                        <m:r>
                          <a:rPr lang="en-US" sz="3200" b="1" i="1" smtClean="0">
                            <a:solidFill>
                              <a:srgbClr val="0070C0"/>
                            </a:solidFill>
                            <a:latin typeface="Cambria Math" panose="02040503050406030204" pitchFamily="18" charset="0"/>
                          </a:rPr>
                          <m:t>𝟏𝟑𝟎</m:t>
                        </m:r>
                      </m:den>
                    </m:f>
                    <m:r>
                      <a:rPr lang="en-US" sz="3200" b="1" i="0" smtClean="0">
                        <a:solidFill>
                          <a:srgbClr val="0070C0"/>
                        </a:solidFill>
                        <a:latin typeface="Cambria Math" panose="02040503050406030204" pitchFamily="18" charset="0"/>
                      </a:rPr>
                      <m:t>;</m:t>
                    </m:r>
                  </m:oMath>
                </a14:m>
                <a:r>
                  <a:rPr lang="en-US" sz="3200" b="1" dirty="0">
                    <a:solidFill>
                      <a:srgbClr val="0070C0"/>
                    </a:solidFill>
                  </a:rPr>
                  <a:t> </a:t>
                </a:r>
                <a14:m>
                  <m:oMath xmlns:m="http://schemas.openxmlformats.org/officeDocument/2006/math">
                    <m:f>
                      <m:fPr>
                        <m:ctrlPr>
                          <a:rPr lang="en-US" sz="3200" b="1" i="1">
                            <a:solidFill>
                              <a:srgbClr val="0070C0"/>
                            </a:solidFill>
                            <a:latin typeface="Cambria Math"/>
                          </a:rPr>
                        </m:ctrlPr>
                      </m:fPr>
                      <m:num>
                        <m:r>
                          <a:rPr lang="en-US" sz="3200" b="1" i="1" smtClean="0">
                            <a:solidFill>
                              <a:srgbClr val="0070C0"/>
                            </a:solidFill>
                            <a:latin typeface="Cambria Math" panose="02040503050406030204" pitchFamily="18" charset="0"/>
                          </a:rPr>
                          <m:t>𝟏𝟑𝟓</m:t>
                        </m:r>
                      </m:num>
                      <m:den>
                        <m:r>
                          <a:rPr lang="en-US" sz="3200" b="1" i="1" smtClean="0">
                            <a:solidFill>
                              <a:srgbClr val="0070C0"/>
                            </a:solidFill>
                            <a:latin typeface="Cambria Math" panose="02040503050406030204" pitchFamily="18" charset="0"/>
                          </a:rPr>
                          <m:t>𝟐𝟕𝟎</m:t>
                        </m:r>
                      </m:den>
                    </m:f>
                  </m:oMath>
                </a14:m>
                <a:r>
                  <a:rPr lang="en-US" sz="32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4974960" y="2239083"/>
                <a:ext cx="3577035" cy="4345870"/>
              </a:xfrm>
              <a:prstGeom prst="rect">
                <a:avLst/>
              </a:prstGeom>
              <a:blipFill>
                <a:blip r:embed="rId4"/>
                <a:stretch>
                  <a:fillRect l="-3407" r="-3918" b="-1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 xmlns:a16="http://schemas.microsoft.com/office/drawing/2014/main" id="{57188A08-E929-4747-A4F2-25AAFD120385}"/>
                  </a:ext>
                </a:extLst>
              </p:cNvPr>
              <p:cNvSpPr txBox="1">
                <a:spLocks noGrp="1"/>
              </p:cNvSpPr>
              <p:nvPr>
                <p:ph sz="quarter" idx="1"/>
              </p:nvPr>
            </p:nvSpPr>
            <p:spPr>
              <a:xfrm>
                <a:off x="1114091" y="2209802"/>
                <a:ext cx="3069031" cy="3922292"/>
              </a:xfrm>
              <a:prstGeom prst="rect">
                <a:avLst/>
              </a:prstGeom>
              <a:noFill/>
            </p:spPr>
            <p:txBody>
              <a:bodyPr wrap="square">
                <a:spAutoFit/>
              </a:bodyPr>
              <a:lstStyle/>
              <a:p>
                <a:pPr marL="0" indent="0">
                  <a:lnSpc>
                    <a:spcPct val="150000"/>
                  </a:lnSpc>
                  <a:buNone/>
                </a:pP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5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Rút</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gọn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vê</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p>
              <a:p>
                <a:pPr marL="0" indent="0">
                  <a:lnSpc>
                    <a:spcPct val="150000"/>
                  </a:lnSpc>
                  <a:buNone/>
                </a:pPr>
                <a:r>
                  <a:rPr lang="en-US" b="1" dirty="0" err="1">
                    <a:solidFill>
                      <a:srgbClr val="0070C0"/>
                    </a:solidFill>
                    <a:latin typeface="Times New Roman" panose="02020603050405020304" pitchFamily="18" charset="0"/>
                  </a:rPr>
                  <a:t>tối</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giản</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𝟔𝟎</m:t>
                        </m:r>
                      </m:num>
                      <m:den>
                        <m:r>
                          <a:rPr lang="en-US" sz="3200" b="1" i="1">
                            <a:solidFill>
                              <a:srgbClr val="0070C0"/>
                            </a:solidFill>
                            <a:latin typeface="Cambria Math" panose="02040503050406030204" pitchFamily="18" charset="0"/>
                          </a:rPr>
                          <m:t>𝟕𝟐</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𝟕𝟎</m:t>
                        </m:r>
                      </m:num>
                      <m:den>
                        <m:r>
                          <a:rPr lang="en-US" sz="3200" b="1" i="1">
                            <a:solidFill>
                              <a:srgbClr val="0070C0"/>
                            </a:solidFill>
                            <a:latin typeface="Cambria Math" panose="02040503050406030204" pitchFamily="18" charset="0"/>
                          </a:rPr>
                          <m:t>𝟗𝟓</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𝟏𝟓𝟎</m:t>
                        </m:r>
                      </m:num>
                      <m:den>
                        <m:r>
                          <a:rPr lang="en-US" sz="3200" b="1" i="1">
                            <a:solidFill>
                              <a:srgbClr val="0070C0"/>
                            </a:solidFill>
                            <a:latin typeface="Cambria Math" panose="02040503050406030204" pitchFamily="18" charset="0"/>
                          </a:rPr>
                          <m:t>𝟑𝟔𝟎</m:t>
                        </m:r>
                      </m:den>
                    </m:f>
                  </m:oMath>
                </a14:m>
                <a:endParaRPr lang="en-US" sz="32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1114091" y="2209802"/>
                <a:ext cx="3069031" cy="3922292"/>
              </a:xfrm>
              <a:prstGeom prst="rect">
                <a:avLst/>
              </a:prstGeom>
              <a:blipFill>
                <a:blip r:embed="rId5"/>
                <a:stretch>
                  <a:fillRect l="-4175" r="-5368"/>
                </a:stretch>
              </a:blipFill>
            </p:spPr>
            <p:txBody>
              <a:bodyPr/>
              <a:lstStyle/>
              <a:p>
                <a:r>
                  <a:rPr lang="en-US">
                    <a:noFill/>
                  </a:rPr>
                  <a:t> </a:t>
                </a:r>
              </a:p>
            </p:txBody>
          </p:sp>
        </mc:Fallback>
      </mc:AlternateContent>
      <p:pic>
        <p:nvPicPr>
          <p:cNvPr id="11" name="!!3">
            <a:extLst>
              <a:ext uri="{FF2B5EF4-FFF2-40B4-BE49-F238E27FC236}">
                <a16:creationId xmlns="" xmlns:a16="http://schemas.microsoft.com/office/drawing/2014/main" id="{EC07DA8F-CBAF-4E24-B93D-892FB4E7CD8D}"/>
              </a:ext>
            </a:extLst>
          </p:cNvPr>
          <p:cNvPicPr>
            <a:picLocks noChangeAspect="1"/>
          </p:cNvPicPr>
          <p:nvPr/>
        </p:nvPicPr>
        <p:blipFill>
          <a:blip r:embed="rId6"/>
          <a:stretch>
            <a:fillRect/>
          </a:stretch>
        </p:blipFill>
        <p:spPr>
          <a:xfrm>
            <a:off x="8814756" y="649300"/>
            <a:ext cx="2620499" cy="2458916"/>
          </a:xfrm>
          <a:prstGeom prst="rect">
            <a:avLst/>
          </a:prstGeom>
        </p:spPr>
      </p:pic>
      <p:grpSp>
        <p:nvGrpSpPr>
          <p:cNvPr id="12" name="Group 11">
            <a:extLst>
              <a:ext uri="{FF2B5EF4-FFF2-40B4-BE49-F238E27FC236}">
                <a16:creationId xmlns="" xmlns:a16="http://schemas.microsoft.com/office/drawing/2014/main" id="{47B797BE-C702-4F28-989A-0D100D1745A7}"/>
              </a:ext>
            </a:extLst>
          </p:cNvPr>
          <p:cNvGrpSpPr/>
          <p:nvPr/>
        </p:nvGrpSpPr>
        <p:grpSpPr>
          <a:xfrm rot="18093503">
            <a:off x="10565133" y="-3694348"/>
            <a:ext cx="3136324" cy="6858000"/>
            <a:chOff x="9055676" y="0"/>
            <a:chExt cx="3136324" cy="6858000"/>
          </a:xfrm>
        </p:grpSpPr>
        <p:sp>
          <p:nvSpPr>
            <p:cNvPr id="13" name="Rectangle 12">
              <a:extLst>
                <a:ext uri="{FF2B5EF4-FFF2-40B4-BE49-F238E27FC236}">
                  <a16:creationId xmlns="" xmlns:a16="http://schemas.microsoft.com/office/drawing/2014/main" id="{389D5DCE-F1A1-40E0-ACDA-25C9D507F45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344E1A68-9923-4469-A32F-664632E6F78A}"/>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D47BCE72-D189-4402-ADB2-795C132B768C}"/>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6D78EAB3-226F-474E-AF63-B892AA64AD3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 xmlns:a16="http://schemas.microsoft.com/office/drawing/2014/main" id="{DC8164B9-35A4-46E5-B86C-5E228BE5BC8C}"/>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Đồng Hồ Đếm Ngược 2 Phút Có Âm Thanh Cực Chuẩn 😎_ 2 Minutes Countdown Timer">
            <a:hlinkClick r:id="" action="ppaction://media"/>
            <a:extLst>
              <a:ext uri="{FF2B5EF4-FFF2-40B4-BE49-F238E27FC236}">
                <a16:creationId xmlns="" xmlns:a16="http://schemas.microsoft.com/office/drawing/2014/main"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80998" y="3576844"/>
            <a:ext cx="2354257" cy="154383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 xmlns:a16="http://schemas.microsoft.com/office/drawing/2014/main" id="{A3A062DA-93BF-4842-B601-4404401BCCE3}"/>
              </a:ext>
            </a:extLst>
          </p:cNvPr>
          <p:cNvSpPr txBox="1"/>
          <p:nvPr/>
        </p:nvSpPr>
        <p:spPr>
          <a:xfrm>
            <a:off x="1800120" y="571313"/>
            <a:ext cx="9388413" cy="2677656"/>
          </a:xfrm>
          <a:prstGeom prst="rect">
            <a:avLst/>
          </a:prstGeom>
          <a:noFill/>
        </p:spPr>
        <p:txBody>
          <a:bodyPr wrap="square">
            <a:spAutoFit/>
          </a:bodyPr>
          <a:lstStyle/>
          <a:p>
            <a:r>
              <a:rPr lang="en-US" sz="2800" b="1" i="1" dirty="0" err="1">
                <a:solidFill>
                  <a:srgbClr val="FF0000"/>
                </a:solidFill>
                <a:latin typeface="Arial" panose="020B0604020202020204" pitchFamily="34" charset="0"/>
                <a:cs typeface="Arial" panose="020B0604020202020204" pitchFamily="34" charset="0"/>
              </a:rPr>
              <a:t>Bài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tập</a:t>
            </a:r>
            <a:r>
              <a:rPr lang="en-US" sz="2800" b="1" i="1" dirty="0">
                <a:solidFill>
                  <a:srgbClr val="FF0000"/>
                </a:solidFill>
                <a:latin typeface="Arial" panose="020B0604020202020204" pitchFamily="34" charset="0"/>
                <a:cs typeface="Arial" panose="020B0604020202020204" pitchFamily="34" charset="0"/>
              </a:rPr>
              <a:t> 7 SGK (51).</a:t>
            </a:r>
          </a:p>
          <a:p>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nhóm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gồm</a:t>
            </a:r>
            <a:r>
              <a:rPr lang="en-US" sz="2800" b="1" dirty="0">
                <a:solidFill>
                  <a:srgbClr val="0070C0"/>
                </a:solidFill>
                <a:latin typeface="Arial" panose="020B0604020202020204" pitchFamily="34" charset="0"/>
                <a:cs typeface="Arial" panose="020B0604020202020204" pitchFamily="34" charset="0"/>
              </a:rPr>
              <a:t> 24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a:t>
            </a:r>
            <a:r>
              <a:rPr lang="en-US" sz="2800" b="1" dirty="0">
                <a:solidFill>
                  <a:srgbClr val="0070C0"/>
                </a:solidFill>
                <a:latin typeface="Arial" panose="020B0604020202020204" pitchFamily="34" charset="0"/>
                <a:cs typeface="Arial" panose="020B0604020202020204" pitchFamily="34" charset="0"/>
              </a:rPr>
              <a:t>̀ 30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Có </a:t>
            </a:r>
            <a:r>
              <a:rPr lang="en-US" sz="2800" b="1" dirty="0" err="1">
                <a:solidFill>
                  <a:srgbClr val="0070C0"/>
                </a:solidFill>
                <a:latin typeface="Arial" panose="020B0604020202020204" pitchFamily="34" charset="0"/>
                <a:cs typeface="Arial" panose="020B0604020202020204" pitchFamily="34" charset="0"/>
              </a:rPr>
              <a:t>thê</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bao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được</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đều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 xmlns:a16="http://schemas.microsoft.com/office/drawing/2014/main" id="{C801102C-836E-40D8-A085-E3ED3088305F}"/>
              </a:ext>
            </a:extLst>
          </p:cNvPr>
          <p:cNvSpPr txBox="1"/>
          <p:nvPr/>
        </p:nvSpPr>
        <p:spPr>
          <a:xfrm>
            <a:off x="163294" y="5299611"/>
            <a:ext cx="11681863" cy="523220"/>
          </a:xfrm>
          <a:prstGeom prst="rect">
            <a:avLst/>
          </a:prstGeom>
          <a:noFill/>
        </p:spPr>
        <p:txBody>
          <a:bodyPr wrap="square">
            <a:spAutoFit/>
          </a:bodyPr>
          <a:lstStyle/>
          <a:p>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Mơ</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rộng</a:t>
            </a:r>
            <a:r>
              <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a:t>
            </a:r>
            <a:r>
              <a:rPr lang="vi-VN" sz="2800" b="1" dirty="0">
                <a:solidFill>
                  <a:srgbClr val="0070C0"/>
                </a:solidFill>
                <a:latin typeface="Arial" panose="020B0604020202020204" pitchFamily="34" charset="0"/>
                <a:cs typeface="Arial" panose="020B0604020202020204" pitchFamily="34" charset="0"/>
              </a:rPr>
              <a:t>hi đó mỗi đội có bao nhiêu bạn nam, bao nhiêu</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cs typeface="Arial" panose="020B0604020202020204" pitchFamily="34" charset="0"/>
              </a:rPr>
              <a:t>bạn nữ ?</a:t>
            </a:r>
            <a:endParaRPr lang="en-US" sz="2800" b="1"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2C54F4DA-08D6-4305-91CA-6C5EA37E6A0E}"/>
              </a:ext>
            </a:extLst>
          </p:cNvPr>
          <p:cNvSpPr txBox="1"/>
          <p:nvPr/>
        </p:nvSpPr>
        <p:spPr>
          <a:xfrm>
            <a:off x="3232274" y="-47889"/>
            <a:ext cx="682612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3</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rPr>
              <a:t>Một số bài toán thực tiễn </a:t>
            </a:r>
            <a:endParaRPr lang="en-US" sz="32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1BE2E862-9A56-4037-86BE-D0155EA084B0}"/>
              </a:ext>
            </a:extLst>
          </p:cNvPr>
          <p:cNvSpPr txBox="1"/>
          <p:nvPr/>
        </p:nvSpPr>
        <p:spPr>
          <a:xfrm>
            <a:off x="933042" y="2756724"/>
            <a:ext cx="11335502" cy="2527808"/>
          </a:xfrm>
          <a:prstGeom prst="rect">
            <a:avLst/>
          </a:prstGeom>
          <a:noFill/>
        </p:spPr>
        <p:txBody>
          <a:bodyPr wrap="square">
            <a:spAutoFit/>
          </a:bodyPr>
          <a:lstStyle/>
          <a:p>
            <a:pPr algn="just">
              <a:lnSpc>
                <a:spcPct val="115000"/>
              </a:lnSpc>
            </a:pPr>
            <a:r>
              <a:rPr lang="en-US" sz="2800" b="1" i="1" dirty="0" err="1">
                <a:effectLst/>
                <a:latin typeface="Arial" panose="020B0604020202020204" pitchFamily="34" charset="0"/>
                <a:ea typeface="Times New Roman" panose="02020603050405020304" pitchFamily="18" charset="0"/>
                <a:cs typeface="Arial" panose="020B0604020202020204" pitchFamily="34" charset="0"/>
              </a:rPr>
              <a:t>Giải</a:t>
            </a:r>
            <a:r>
              <a:rPr lang="en-US" sz="2800" b="1" i="1" dirty="0">
                <a:effectLst/>
                <a:latin typeface="Arial" panose="020B0604020202020204" pitchFamily="34" charset="0"/>
                <a:ea typeface="Times New Roman" panose="02020603050405020304" pitchFamily="18" charset="0"/>
                <a:cs typeface="Arial" panose="020B0604020202020204" pitchFamily="34" charset="0"/>
              </a:rPr>
              <a:t>:</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Số đội chơi nhiều nhất là ước chung lớn nhất của 24 và 30</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 có: 24 = 2</a:t>
            </a:r>
            <a:r>
              <a:rPr lang="vi-VN" sz="28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30 = 2.3.5</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ƯCLN(24, 30) = 2.3</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6</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 có thể chia các bạn thành nhiều nhất là 6 đội chơi.</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 xmlns:a16="http://schemas.microsoft.com/office/drawing/2014/main" id="{29681298-27D6-4B0C-97F0-2CD0BE64B806}"/>
              </a:ext>
            </a:extLst>
          </p:cNvPr>
          <p:cNvSpPr txBox="1"/>
          <p:nvPr/>
        </p:nvSpPr>
        <p:spPr>
          <a:xfrm>
            <a:off x="436558" y="5852861"/>
            <a:ext cx="8612849"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Khi đó, mỗi đội có 24 : 6 = 4 (bạn nữ) </a:t>
            </a:r>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và 30 : 6 = 5 (bạn nam).</a:t>
            </a:r>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90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EB32F49-3D44-4F28-BF72-F7004207C04D}"/>
              </a:ext>
            </a:extLst>
          </p:cNvPr>
          <p:cNvSpPr txBox="1"/>
          <p:nvPr/>
        </p:nvSpPr>
        <p:spPr>
          <a:xfrm>
            <a:off x="2028495" y="1728008"/>
            <a:ext cx="9984828" cy="3939540"/>
          </a:xfrm>
          <a:prstGeom prst="rect">
            <a:avLst/>
          </a:prstGeom>
          <a:noFill/>
        </p:spPr>
        <p:txBody>
          <a:bodyPr wrap="square" lIns="0" tIns="0" rIns="0" bIns="0" rtlCol="0">
            <a:spAutoFit/>
          </a:bodyPr>
          <a:lstStyle/>
          <a:p>
            <a:r>
              <a:rPr lang="en-US" sz="3200" b="1" i="1" dirty="0" err="1">
                <a:solidFill>
                  <a:srgbClr val="C00000"/>
                </a:solidFill>
                <a:latin typeface="Arial" panose="020B0604020202020204" pitchFamily="34" charset="0"/>
                <a:cs typeface="Arial" panose="020B0604020202020204" pitchFamily="34" charset="0"/>
              </a:rPr>
              <a:t>Bài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tập</a:t>
            </a:r>
            <a:r>
              <a:rPr lang="en-US" sz="3200" b="1" i="1" dirty="0">
                <a:solidFill>
                  <a:srgbClr val="C00000"/>
                </a:solidFill>
                <a:latin typeface="Arial" panose="020B0604020202020204" pitchFamily="34" charset="0"/>
                <a:cs typeface="Arial" panose="020B0604020202020204" pitchFamily="34" charset="0"/>
              </a:rPr>
              <a:t> 8 SGK (51).</a:t>
            </a:r>
          </a:p>
          <a:p>
            <a:r>
              <a:rPr lang="en-US" sz="3200" b="1" dirty="0">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dạng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48 m,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rộng</a:t>
            </a:r>
            <a:r>
              <a:rPr lang="en-US" sz="3200" b="1" dirty="0">
                <a:solidFill>
                  <a:srgbClr val="0070C0"/>
                </a:solidFill>
                <a:latin typeface="Arial" panose="020B0604020202020204" pitchFamily="34" charset="0"/>
                <a:cs typeface="Arial" panose="020B0604020202020204" pitchFamily="34" charset="0"/>
              </a:rPr>
              <a:t> 42 m. </a:t>
            </a:r>
            <a:r>
              <a:rPr lang="en-US" sz="3200" b="1" dirty="0" err="1">
                <a:solidFill>
                  <a:srgbClr val="0070C0"/>
                </a:solidFill>
                <a:latin typeface="Arial" panose="020B0604020202020204" pitchFamily="34" charset="0"/>
                <a:cs typeface="Arial" panose="020B0604020202020204" pitchFamily="34" charset="0"/>
              </a:rPr>
              <a:t>Người</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muốn</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theo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đơn</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mét</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loại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rau</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91620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
        <p:nvSpPr>
          <p:cNvPr id="27" name="TextBox 26">
            <a:extLst>
              <a:ext uri="{FF2B5EF4-FFF2-40B4-BE49-F238E27FC236}">
                <a16:creationId xmlns="" xmlns:a16="http://schemas.microsoft.com/office/drawing/2014/main" id="{CE530CE9-79B6-4A34-9DE8-7F769B44A120}"/>
              </a:ext>
            </a:extLst>
          </p:cNvPr>
          <p:cNvSpPr txBox="1"/>
          <p:nvPr/>
        </p:nvSpPr>
        <p:spPr>
          <a:xfrm>
            <a:off x="227679" y="-40973"/>
            <a:ext cx="9368265" cy="32932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050" name="Picture 2" descr="Icon Sewing Machine Pink Clipart - Full Size Clipart (#2306084) - PinClipart">
            <a:extLst>
              <a:ext uri="{FF2B5EF4-FFF2-40B4-BE49-F238E27FC236}">
                <a16:creationId xmlns="" xmlns:a16="http://schemas.microsoft.com/office/drawing/2014/main"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4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purl.org/dc/terms/"/>
    <ds:schemaRef ds:uri="http://purl.org/dc/dcmitype/"/>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Lab safety</Template>
  <TotalTime>879</TotalTime>
  <Words>1086</Words>
  <Application>Microsoft Office PowerPoint</Application>
  <PresentationFormat>Custom</PresentationFormat>
  <Paragraphs>127</Paragraphs>
  <Slides>15</Slides>
  <Notes>8</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cp:lastModifiedBy>
  <cp:revision>35</cp:revision>
  <dcterms:created xsi:type="dcterms:W3CDTF">2021-06-07T13:44:30Z</dcterms:created>
  <dcterms:modified xsi:type="dcterms:W3CDTF">2024-10-29T03:52:02Z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