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4"/>
  </p:notesMasterIdLst>
  <p:sldIdLst>
    <p:sldId id="256" r:id="rId2"/>
    <p:sldId id="308" r:id="rId3"/>
    <p:sldId id="309" r:id="rId4"/>
    <p:sldId id="262" r:id="rId5"/>
    <p:sldId id="310" r:id="rId6"/>
    <p:sldId id="312" r:id="rId7"/>
    <p:sldId id="311" r:id="rId8"/>
    <p:sldId id="313" r:id="rId9"/>
    <p:sldId id="314" r:id="rId10"/>
    <p:sldId id="315" r:id="rId11"/>
    <p:sldId id="282" r:id="rId12"/>
    <p:sldId id="316" r:id="rId13"/>
    <p:sldId id="317" r:id="rId14"/>
    <p:sldId id="318" r:id="rId15"/>
    <p:sldId id="319" r:id="rId16"/>
    <p:sldId id="320" r:id="rId17"/>
    <p:sldId id="321" r:id="rId18"/>
    <p:sldId id="278" r:id="rId19"/>
    <p:sldId id="322" r:id="rId20"/>
    <p:sldId id="323" r:id="rId21"/>
    <p:sldId id="324" r:id="rId22"/>
    <p:sldId id="269" r:id="rId23"/>
  </p:sldIdLst>
  <p:sldSz cx="9144000" cy="5143500" type="screen16x9"/>
  <p:notesSz cx="6858000" cy="9144000"/>
  <p:embeddedFontLst>
    <p:embeddedFont>
      <p:font typeface="Luckiest Guy"/>
      <p:regular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8EA008-8EDB-4C28-BFA0-0E84720D6D80}">
  <a:tblStyle styleId="{C68EA008-8EDB-4C28-BFA0-0E84720D6D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8"/>
    <p:restoredTop sz="95816"/>
  </p:normalViewPr>
  <p:slideViewPr>
    <p:cSldViewPr snapToGrid="0">
      <p:cViewPr varScale="1">
        <p:scale>
          <a:sx n="84" d="100"/>
          <a:sy n="84" d="100"/>
        </p:scale>
        <p:origin x="687" y="42"/>
      </p:cViewPr>
      <p:guideLst/>
    </p:cSldViewPr>
  </p:slideViewPr>
  <p:outlineViewPr>
    <p:cViewPr>
      <p:scale>
        <a:sx n="33" d="100"/>
        <a:sy n="33" d="100"/>
      </p:scale>
      <p:origin x="0" y="-352"/>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7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869ca5bd05_3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869ca5bd05_3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27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14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97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476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35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178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8d9a4a45d0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8d9a4a45d0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35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74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93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69ca5bd05_3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69ca5bd05_3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636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869ca5bd05_3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869ca5bd05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3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69ca5bd05_3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69ca5bd05_3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8ec3fc35dc_3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8ec3fc35dc_3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841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869ca5bd05_3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869ca5bd05_3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53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8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8ec3fc35dc_3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8ec3fc35dc_3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881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8d9a4a45d0_3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g8d9a4a45d0_3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60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75538" y="3154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258786" y="922226"/>
            <a:ext cx="925253" cy="312587"/>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491445" y="494608"/>
            <a:ext cx="1566504" cy="698444"/>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3446980" y="4487144"/>
            <a:ext cx="2252341" cy="246184"/>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54210" y="4316276"/>
            <a:ext cx="2245111" cy="386842"/>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505760" y="4559936"/>
            <a:ext cx="98695" cy="143186"/>
          </a:xfrm>
          <a:custGeom>
            <a:avLst/>
            <a:gdLst/>
            <a:ahLst/>
            <a:cxnLst/>
            <a:rect l="l" t="t" r="r" b="b"/>
            <a:pathLst>
              <a:path w="2225" h="3228" extrusionOk="0">
                <a:moveTo>
                  <a:pt x="1" y="0"/>
                </a:moveTo>
                <a:lnTo>
                  <a:pt x="55" y="3038"/>
                </a:lnTo>
                <a:lnTo>
                  <a:pt x="2225" y="3228"/>
                </a:lnTo>
                <a:lnTo>
                  <a:pt x="1845" y="10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75535" y="4490116"/>
            <a:ext cx="246716" cy="11918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83963" y="4568320"/>
            <a:ext cx="148021" cy="69863"/>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87556" y="4621284"/>
            <a:ext cx="93905" cy="39744"/>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41356" y="4458256"/>
            <a:ext cx="345323" cy="127572"/>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2893" y="4544278"/>
            <a:ext cx="144428" cy="71016"/>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80304" y="4571957"/>
            <a:ext cx="213005" cy="92663"/>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65034" y="4466074"/>
            <a:ext cx="186523" cy="9390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9001" y="4586374"/>
            <a:ext cx="116749" cy="58995"/>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61396" y="4481732"/>
            <a:ext cx="347763" cy="12154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97632" y="4452855"/>
            <a:ext cx="222586" cy="138395"/>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6626912" y="2811731"/>
            <a:ext cx="1476306" cy="1903456"/>
            <a:chOff x="6626912" y="2811731"/>
            <a:chExt cx="1476306" cy="1903456"/>
          </a:xfrm>
        </p:grpSpPr>
        <p:sp>
          <p:nvSpPr>
            <p:cNvPr id="45" name="Google Shape;45;p2"/>
            <p:cNvSpPr/>
            <p:nvPr/>
          </p:nvSpPr>
          <p:spPr>
            <a:xfrm>
              <a:off x="7216474" y="4071418"/>
              <a:ext cx="232256" cy="117947"/>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05500" y="3136567"/>
              <a:ext cx="661770" cy="130788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398164" y="4343335"/>
              <a:ext cx="268319" cy="101135"/>
            </a:xfrm>
            <a:custGeom>
              <a:avLst/>
              <a:gdLst/>
              <a:ahLst/>
              <a:cxnLst/>
              <a:rect l="l" t="t" r="r" b="b"/>
              <a:pathLst>
                <a:path w="6049" h="2280" extrusionOk="0">
                  <a:moveTo>
                    <a:pt x="0" y="1"/>
                  </a:moveTo>
                  <a:lnTo>
                    <a:pt x="0" y="2279"/>
                  </a:lnTo>
                  <a:lnTo>
                    <a:pt x="5968" y="2279"/>
                  </a:lnTo>
                  <a:lnTo>
                    <a:pt x="6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490783" y="3530025"/>
              <a:ext cx="476488" cy="674988"/>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576217" y="3675875"/>
              <a:ext cx="441623" cy="40250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695318" y="3774262"/>
              <a:ext cx="204577" cy="204577"/>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7907" y="3838005"/>
              <a:ext cx="78247" cy="78247"/>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715983" y="4224233"/>
              <a:ext cx="299591" cy="79444"/>
            </a:xfrm>
            <a:custGeom>
              <a:avLst/>
              <a:gdLst/>
              <a:ahLst/>
              <a:cxnLst/>
              <a:rect l="l" t="t" r="r" b="b"/>
              <a:pathLst>
                <a:path w="6754" h="1791" extrusionOk="0">
                  <a:moveTo>
                    <a:pt x="0" y="1"/>
                  </a:moveTo>
                  <a:lnTo>
                    <a:pt x="0" y="1791"/>
                  </a:lnTo>
                  <a:lnTo>
                    <a:pt x="6754" y="1791"/>
                  </a:lnTo>
                  <a:lnTo>
                    <a:pt x="6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819426" y="4272361"/>
              <a:ext cx="80686" cy="193754"/>
            </a:xfrm>
            <a:custGeom>
              <a:avLst/>
              <a:gdLst/>
              <a:ahLst/>
              <a:cxnLst/>
              <a:rect l="l" t="t" r="r" b="b"/>
              <a:pathLst>
                <a:path w="1819" h="4368" extrusionOk="0">
                  <a:moveTo>
                    <a:pt x="1" y="1"/>
                  </a:moveTo>
                  <a:lnTo>
                    <a:pt x="1" y="4367"/>
                  </a:lnTo>
                  <a:lnTo>
                    <a:pt x="1818" y="4367"/>
                  </a:lnTo>
                  <a:lnTo>
                    <a:pt x="18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626912" y="4422780"/>
              <a:ext cx="1476306" cy="292405"/>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912" y="4576748"/>
              <a:ext cx="1476306" cy="138440"/>
            </a:xfrm>
            <a:custGeom>
              <a:avLst/>
              <a:gdLst/>
              <a:ahLst/>
              <a:cxnLst/>
              <a:rect l="l" t="t" r="r" b="b"/>
              <a:pathLst>
                <a:path w="33282" h="3121" extrusionOk="0">
                  <a:moveTo>
                    <a:pt x="1954" y="1"/>
                  </a:moveTo>
                  <a:lnTo>
                    <a:pt x="1" y="3120"/>
                  </a:lnTo>
                  <a:lnTo>
                    <a:pt x="33282" y="3120"/>
                  </a:lnTo>
                  <a:lnTo>
                    <a:pt x="30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96732" y="3876508"/>
              <a:ext cx="502925" cy="399484"/>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679876" y="3771867"/>
              <a:ext cx="626860" cy="50053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89351" y="3848828"/>
              <a:ext cx="120386" cy="127617"/>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969844" y="3978798"/>
              <a:ext cx="336895" cy="293602"/>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46142" y="2811731"/>
              <a:ext cx="299635" cy="300833"/>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546142" y="2811731"/>
              <a:ext cx="191358" cy="22263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546142" y="2929636"/>
              <a:ext cx="202181" cy="18293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605094" y="2862255"/>
              <a:ext cx="205774" cy="231058"/>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37073" y="2948887"/>
              <a:ext cx="601621" cy="64730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137073" y="2948887"/>
              <a:ext cx="436788" cy="512595"/>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262207" y="3051133"/>
              <a:ext cx="476488" cy="545065"/>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069693" y="3502346"/>
              <a:ext cx="234651" cy="170732"/>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039619" y="3367585"/>
              <a:ext cx="362179" cy="339335"/>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039619" y="3367585"/>
              <a:ext cx="155251" cy="17090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199618" y="3499950"/>
              <a:ext cx="166074" cy="17809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08196" y="3427735"/>
              <a:ext cx="137198" cy="151658"/>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472730" y="2938064"/>
              <a:ext cx="276791" cy="25749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532923" y="2988588"/>
              <a:ext cx="102288" cy="114354"/>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613522" y="3058363"/>
              <a:ext cx="136000" cy="137198"/>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85780" y="3664786"/>
            <a:ext cx="548702" cy="1050403"/>
            <a:chOff x="5885780" y="3664786"/>
            <a:chExt cx="548702" cy="1050403"/>
          </a:xfrm>
        </p:grpSpPr>
        <p:sp>
          <p:nvSpPr>
            <p:cNvPr id="76" name="Google Shape;76;p2"/>
            <p:cNvSpPr/>
            <p:nvPr/>
          </p:nvSpPr>
          <p:spPr>
            <a:xfrm>
              <a:off x="6051812" y="3664786"/>
              <a:ext cx="187765" cy="980567"/>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6871" y="3664786"/>
              <a:ext cx="92707" cy="972183"/>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76945" y="4574353"/>
              <a:ext cx="60193" cy="14505"/>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13203" y="3718903"/>
              <a:ext cx="69819" cy="15703"/>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19191" y="3783888"/>
              <a:ext cx="68621" cy="1446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24026" y="3850070"/>
              <a:ext cx="67423" cy="1446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127619" y="3916209"/>
              <a:ext cx="68621" cy="14505"/>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32454" y="3982391"/>
              <a:ext cx="67379" cy="13307"/>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138443" y="4048574"/>
              <a:ext cx="66226" cy="13263"/>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143278" y="4114756"/>
              <a:ext cx="63786" cy="13263"/>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46871" y="4179741"/>
              <a:ext cx="65028" cy="13263"/>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51661" y="4245879"/>
              <a:ext cx="65028" cy="13307"/>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157694" y="4312062"/>
              <a:ext cx="63830" cy="13263"/>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62529" y="4378245"/>
              <a:ext cx="61391" cy="13263"/>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167320" y="4441987"/>
              <a:ext cx="61391" cy="14505"/>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172155" y="4508170"/>
              <a:ext cx="61391" cy="14505"/>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52753" y="3673835"/>
              <a:ext cx="173305" cy="990947"/>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277993" y="3682795"/>
              <a:ext cx="146868" cy="981986"/>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252753" y="3673835"/>
              <a:ext cx="172107" cy="840397"/>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327363" y="3682795"/>
              <a:ext cx="97498" cy="831437"/>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49160" y="3767032"/>
              <a:ext cx="97498" cy="739972"/>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246720" y="3742989"/>
              <a:ext cx="83082" cy="764014"/>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296047" y="3753813"/>
              <a:ext cx="99937" cy="756828"/>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324924" y="3675387"/>
              <a:ext cx="99937" cy="104905"/>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403127" y="3682795"/>
              <a:ext cx="21735" cy="963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265972" y="4603984"/>
              <a:ext cx="38547" cy="6312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318935" y="3735005"/>
              <a:ext cx="102288" cy="72968"/>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403127" y="3744187"/>
              <a:ext cx="19296" cy="63786"/>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338187" y="3685457"/>
              <a:ext cx="40942" cy="37127"/>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277993" y="4608065"/>
              <a:ext cx="25328" cy="56733"/>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97801" y="3674234"/>
              <a:ext cx="197391" cy="98726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918250" y="3674234"/>
              <a:ext cx="176942" cy="977151"/>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896603" y="3821193"/>
              <a:ext cx="198589" cy="840308"/>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972411" y="3821193"/>
              <a:ext cx="122782" cy="830195"/>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897801" y="3833214"/>
              <a:ext cx="119189" cy="737577"/>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93010" y="3832016"/>
              <a:ext cx="105926" cy="760421"/>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943534" y="3828379"/>
              <a:ext cx="122782" cy="75323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995255" y="4555101"/>
              <a:ext cx="101135" cy="106414"/>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072261" y="4555101"/>
              <a:ext cx="22933" cy="963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908624" y="3671927"/>
              <a:ext cx="37349" cy="62455"/>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988069" y="4526224"/>
              <a:ext cx="103486" cy="74254"/>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071063" y="4526224"/>
              <a:ext cx="20493" cy="63830"/>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010914" y="4613920"/>
              <a:ext cx="40942" cy="35619"/>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919492" y="3674234"/>
              <a:ext cx="26481" cy="55536"/>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971213" y="4656194"/>
              <a:ext cx="377837" cy="58995"/>
            </a:xfrm>
            <a:custGeom>
              <a:avLst/>
              <a:gdLst/>
              <a:ahLst/>
              <a:cxnLst/>
              <a:rect l="l" t="t" r="r" b="b"/>
              <a:pathLst>
                <a:path w="8518" h="1330" extrusionOk="0">
                  <a:moveTo>
                    <a:pt x="0" y="0"/>
                  </a:moveTo>
                  <a:lnTo>
                    <a:pt x="0" y="1329"/>
                  </a:lnTo>
                  <a:lnTo>
                    <a:pt x="8517" y="1329"/>
                  </a:lnTo>
                  <a:lnTo>
                    <a:pt x="8517" y="27"/>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885780" y="3966777"/>
              <a:ext cx="548702" cy="696635"/>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2"/>
          <p:cNvSpPr/>
          <p:nvPr/>
        </p:nvSpPr>
        <p:spPr>
          <a:xfrm>
            <a:off x="1733699" y="4239847"/>
            <a:ext cx="194951" cy="144472"/>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758938" y="4064853"/>
            <a:ext cx="89070" cy="255677"/>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549613" y="4255062"/>
            <a:ext cx="559481" cy="461540"/>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549613" y="4255062"/>
            <a:ext cx="466863" cy="461540"/>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846767" y="4636942"/>
            <a:ext cx="20493" cy="25727"/>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744522" y="4300307"/>
            <a:ext cx="72214" cy="2382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779742" y="4330426"/>
            <a:ext cx="38192" cy="23465"/>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837141" y="4315655"/>
            <a:ext cx="57798" cy="26526"/>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872051" y="4289661"/>
            <a:ext cx="26526" cy="11178"/>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59880" y="4319115"/>
            <a:ext cx="78424" cy="66935"/>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88757" y="4421893"/>
            <a:ext cx="72214" cy="143230"/>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295536" y="3912615"/>
            <a:ext cx="687053" cy="802826"/>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538574" y="3912615"/>
            <a:ext cx="160086" cy="81840"/>
          </a:xfrm>
          <a:custGeom>
            <a:avLst/>
            <a:gdLst/>
            <a:ahLst/>
            <a:cxnLst/>
            <a:rect l="l" t="t" r="r" b="b"/>
            <a:pathLst>
              <a:path w="3609" h="1845" extrusionOk="0">
                <a:moveTo>
                  <a:pt x="1" y="1"/>
                </a:moveTo>
                <a:lnTo>
                  <a:pt x="1" y="1845"/>
                </a:lnTo>
                <a:lnTo>
                  <a:pt x="3608" y="1845"/>
                </a:lnTo>
                <a:lnTo>
                  <a:pt x="3608" y="1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488050" y="3864487"/>
            <a:ext cx="264770" cy="66226"/>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355730" y="4450415"/>
            <a:ext cx="535439" cy="210609"/>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55730" y="4450415"/>
            <a:ext cx="228619" cy="210609"/>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720264" y="4494862"/>
            <a:ext cx="55403" cy="52031"/>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787643" y="4576970"/>
            <a:ext cx="37349" cy="31316"/>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68799" y="4492556"/>
            <a:ext cx="81884" cy="56556"/>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574681" y="4583978"/>
            <a:ext cx="30119" cy="26526"/>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txBox="1">
            <a:spLocks noGrp="1"/>
          </p:cNvSpPr>
          <p:nvPr>
            <p:ph type="subTitle" idx="1"/>
          </p:nvPr>
        </p:nvSpPr>
        <p:spPr>
          <a:xfrm>
            <a:off x="2006825" y="2986525"/>
            <a:ext cx="5130300" cy="43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3" name="Google Shape;14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
          <p:cNvSpPr/>
          <p:nvPr/>
        </p:nvSpPr>
        <p:spPr>
          <a:xfrm>
            <a:off x="8091975" y="-381050"/>
            <a:ext cx="1509000" cy="1509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atin typeface="Luckiest Guy"/>
                <a:ea typeface="Luckiest Guy"/>
                <a:cs typeface="Luckiest Guy"/>
                <a:sym typeface="Luckiest Gu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46" name="Google Shape;146;p2"/>
          <p:cNvGrpSpPr/>
          <p:nvPr/>
        </p:nvGrpSpPr>
        <p:grpSpPr>
          <a:xfrm>
            <a:off x="103411" y="3896691"/>
            <a:ext cx="1581004" cy="820892"/>
            <a:chOff x="103411" y="3896691"/>
            <a:chExt cx="1581004" cy="820892"/>
          </a:xfrm>
        </p:grpSpPr>
        <p:sp>
          <p:nvSpPr>
            <p:cNvPr id="147" name="Google Shape;147;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2"/>
            <p:cNvGrpSpPr/>
            <p:nvPr/>
          </p:nvGrpSpPr>
          <p:grpSpPr>
            <a:xfrm>
              <a:off x="133486" y="3896691"/>
              <a:ext cx="1512421" cy="657254"/>
              <a:chOff x="133486" y="3896691"/>
              <a:chExt cx="1512421" cy="657254"/>
            </a:xfrm>
          </p:grpSpPr>
          <p:sp>
            <p:nvSpPr>
              <p:cNvPr id="177" name="Google Shape;177;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2"/>
            <p:cNvGrpSpPr/>
            <p:nvPr/>
          </p:nvGrpSpPr>
          <p:grpSpPr>
            <a:xfrm>
              <a:off x="843346" y="3907204"/>
              <a:ext cx="682218" cy="143807"/>
              <a:chOff x="843346" y="3907204"/>
              <a:chExt cx="682218" cy="143807"/>
            </a:xfrm>
          </p:grpSpPr>
          <p:sp>
            <p:nvSpPr>
              <p:cNvPr id="182" name="Google Shape;182;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2"/>
            <p:cNvGrpSpPr/>
            <p:nvPr/>
          </p:nvGrpSpPr>
          <p:grpSpPr>
            <a:xfrm>
              <a:off x="944393" y="4072926"/>
              <a:ext cx="682263" cy="142920"/>
              <a:chOff x="944393" y="4072926"/>
              <a:chExt cx="682263" cy="142920"/>
            </a:xfrm>
          </p:grpSpPr>
          <p:sp>
            <p:nvSpPr>
              <p:cNvPr id="192" name="Google Shape;192;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2"/>
            <p:cNvGrpSpPr/>
            <p:nvPr/>
          </p:nvGrpSpPr>
          <p:grpSpPr>
            <a:xfrm>
              <a:off x="254982" y="4234169"/>
              <a:ext cx="683460" cy="144118"/>
              <a:chOff x="254982" y="4234169"/>
              <a:chExt cx="683460" cy="144118"/>
            </a:xfrm>
          </p:grpSpPr>
          <p:sp>
            <p:nvSpPr>
              <p:cNvPr id="202" name="Google Shape;202;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2"/>
            <p:cNvGrpSpPr/>
            <p:nvPr/>
          </p:nvGrpSpPr>
          <p:grpSpPr>
            <a:xfrm>
              <a:off x="152737" y="4399004"/>
              <a:ext cx="683416" cy="142920"/>
              <a:chOff x="152737" y="4399004"/>
              <a:chExt cx="683416" cy="142920"/>
            </a:xfrm>
          </p:grpSpPr>
          <p:sp>
            <p:nvSpPr>
              <p:cNvPr id="212" name="Google Shape;212;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468"/>
        <p:cNvGrpSpPr/>
        <p:nvPr/>
      </p:nvGrpSpPr>
      <p:grpSpPr>
        <a:xfrm>
          <a:off x="0" y="0"/>
          <a:ext cx="0" cy="0"/>
          <a:chOff x="0" y="0"/>
          <a:chExt cx="0" cy="0"/>
        </a:xfrm>
      </p:grpSpPr>
      <p:sp>
        <p:nvSpPr>
          <p:cNvPr id="469" name="Google Shape;469;p27"/>
          <p:cNvSpPr txBox="1">
            <a:spLocks noGrp="1"/>
          </p:cNvSpPr>
          <p:nvPr>
            <p:ph type="title"/>
          </p:nvPr>
        </p:nvSpPr>
        <p:spPr>
          <a:xfrm>
            <a:off x="702750" y="1395440"/>
            <a:ext cx="3689100" cy="1556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0" name="Google Shape;470;p27"/>
          <p:cNvSpPr txBox="1">
            <a:spLocks noGrp="1"/>
          </p:cNvSpPr>
          <p:nvPr>
            <p:ph type="subTitle" idx="1"/>
          </p:nvPr>
        </p:nvSpPr>
        <p:spPr>
          <a:xfrm>
            <a:off x="702750" y="3037178"/>
            <a:ext cx="3689100" cy="105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600">
                <a:solidFill>
                  <a:schemeClr val="dk1"/>
                </a:solidFill>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71" name="Google Shape;471;p27"/>
          <p:cNvSpPr/>
          <p:nvPr/>
        </p:nvSpPr>
        <p:spPr>
          <a:xfrm>
            <a:off x="-333276" y="3658063"/>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716638" y="289870"/>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2">
  <p:cSld name="CUSTOM_17">
    <p:spTree>
      <p:nvGrpSpPr>
        <p:cNvPr id="1" name="Shape 473"/>
        <p:cNvGrpSpPr/>
        <p:nvPr/>
      </p:nvGrpSpPr>
      <p:grpSpPr>
        <a:xfrm>
          <a:off x="0" y="0"/>
          <a:ext cx="0" cy="0"/>
          <a:chOff x="0" y="0"/>
          <a:chExt cx="0" cy="0"/>
        </a:xfrm>
      </p:grpSpPr>
      <p:sp>
        <p:nvSpPr>
          <p:cNvPr id="474" name="Google Shape;474;p28"/>
          <p:cNvSpPr/>
          <p:nvPr/>
        </p:nvSpPr>
        <p:spPr>
          <a:xfrm rot="1016509">
            <a:off x="6472307" y="4408810"/>
            <a:ext cx="2591022" cy="690924"/>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838725" y="4410075"/>
            <a:ext cx="1924475" cy="435425"/>
          </a:xfrm>
          <a:custGeom>
            <a:avLst/>
            <a:gdLst/>
            <a:ahLst/>
            <a:cxnLst/>
            <a:rect l="l" t="t" r="r" b="b"/>
            <a:pathLst>
              <a:path w="76979" h="17417" extrusionOk="0">
                <a:moveTo>
                  <a:pt x="66680" y="1"/>
                </a:moveTo>
                <a:cubicBezTo>
                  <a:pt x="65738" y="1"/>
                  <a:pt x="64731" y="251"/>
                  <a:pt x="63661" y="819"/>
                </a:cubicBezTo>
                <a:cubicBezTo>
                  <a:pt x="61196" y="2140"/>
                  <a:pt x="59349" y="4129"/>
                  <a:pt x="57163" y="4129"/>
                </a:cubicBezTo>
                <a:cubicBezTo>
                  <a:pt x="57016" y="4129"/>
                  <a:pt x="56867" y="4120"/>
                  <a:pt x="56717" y="4101"/>
                </a:cubicBezTo>
                <a:cubicBezTo>
                  <a:pt x="54379" y="3803"/>
                  <a:pt x="52235" y="2091"/>
                  <a:pt x="49909" y="2091"/>
                </a:cubicBezTo>
                <a:cubicBezTo>
                  <a:pt x="49482" y="2091"/>
                  <a:pt x="49049" y="2149"/>
                  <a:pt x="48607" y="2283"/>
                </a:cubicBezTo>
                <a:cubicBezTo>
                  <a:pt x="45786" y="3206"/>
                  <a:pt x="43643" y="7003"/>
                  <a:pt x="40850" y="8332"/>
                </a:cubicBezTo>
                <a:cubicBezTo>
                  <a:pt x="40059" y="8717"/>
                  <a:pt x="39261" y="8876"/>
                  <a:pt x="38471" y="8876"/>
                </a:cubicBezTo>
                <a:cubicBezTo>
                  <a:pt x="37092" y="8876"/>
                  <a:pt x="35734" y="8393"/>
                  <a:pt x="34475" y="7790"/>
                </a:cubicBezTo>
                <a:cubicBezTo>
                  <a:pt x="32522" y="6813"/>
                  <a:pt x="30651" y="5511"/>
                  <a:pt x="28508" y="5213"/>
                </a:cubicBezTo>
                <a:cubicBezTo>
                  <a:pt x="28260" y="5175"/>
                  <a:pt x="28016" y="5157"/>
                  <a:pt x="27776" y="5157"/>
                </a:cubicBezTo>
                <a:cubicBezTo>
                  <a:pt x="24447" y="5157"/>
                  <a:pt x="21859" y="8571"/>
                  <a:pt x="18433" y="8571"/>
                </a:cubicBezTo>
                <a:cubicBezTo>
                  <a:pt x="18059" y="8571"/>
                  <a:pt x="17675" y="8531"/>
                  <a:pt x="17279" y="8441"/>
                </a:cubicBezTo>
                <a:cubicBezTo>
                  <a:pt x="15760" y="8088"/>
                  <a:pt x="14214" y="7491"/>
                  <a:pt x="12749" y="7084"/>
                </a:cubicBezTo>
                <a:cubicBezTo>
                  <a:pt x="12208" y="6943"/>
                  <a:pt x="11639" y="6876"/>
                  <a:pt x="11056" y="6876"/>
                </a:cubicBezTo>
                <a:cubicBezTo>
                  <a:pt x="8278" y="6876"/>
                  <a:pt x="5159" y="8391"/>
                  <a:pt x="2985" y="10610"/>
                </a:cubicBezTo>
                <a:cubicBezTo>
                  <a:pt x="2062" y="11560"/>
                  <a:pt x="1" y="16496"/>
                  <a:pt x="137" y="16551"/>
                </a:cubicBezTo>
                <a:cubicBezTo>
                  <a:pt x="177" y="16556"/>
                  <a:pt x="218" y="16559"/>
                  <a:pt x="260" y="16559"/>
                </a:cubicBezTo>
                <a:cubicBezTo>
                  <a:pt x="836" y="16559"/>
                  <a:pt x="1548" y="16053"/>
                  <a:pt x="2306" y="15547"/>
                </a:cubicBezTo>
                <a:cubicBezTo>
                  <a:pt x="4127" y="14446"/>
                  <a:pt x="6641" y="13445"/>
                  <a:pt x="9140" y="13445"/>
                </a:cubicBezTo>
                <a:cubicBezTo>
                  <a:pt x="9843" y="13445"/>
                  <a:pt x="10545" y="13524"/>
                  <a:pt x="11230" y="13703"/>
                </a:cubicBezTo>
                <a:cubicBezTo>
                  <a:pt x="12722" y="14028"/>
                  <a:pt x="13861" y="15059"/>
                  <a:pt x="15380" y="15384"/>
                </a:cubicBezTo>
                <a:cubicBezTo>
                  <a:pt x="16024" y="15540"/>
                  <a:pt x="16631" y="15605"/>
                  <a:pt x="17212" y="15605"/>
                </a:cubicBezTo>
                <a:cubicBezTo>
                  <a:pt x="20036" y="15605"/>
                  <a:pt x="22230" y="14073"/>
                  <a:pt x="25016" y="14073"/>
                </a:cubicBezTo>
                <a:cubicBezTo>
                  <a:pt x="25442" y="14073"/>
                  <a:pt x="25881" y="14108"/>
                  <a:pt x="26338" y="14191"/>
                </a:cubicBezTo>
                <a:cubicBezTo>
                  <a:pt x="28481" y="14570"/>
                  <a:pt x="30407" y="15547"/>
                  <a:pt x="32414" y="16334"/>
                </a:cubicBezTo>
                <a:cubicBezTo>
                  <a:pt x="33935" y="16930"/>
                  <a:pt x="35582" y="17417"/>
                  <a:pt x="37175" y="17417"/>
                </a:cubicBezTo>
                <a:cubicBezTo>
                  <a:pt x="37684" y="17417"/>
                  <a:pt x="38187" y="17367"/>
                  <a:pt x="38680" y="17256"/>
                </a:cubicBezTo>
                <a:cubicBezTo>
                  <a:pt x="41256" y="16686"/>
                  <a:pt x="43019" y="14462"/>
                  <a:pt x="45732" y="14164"/>
                </a:cubicBezTo>
                <a:cubicBezTo>
                  <a:pt x="45953" y="14139"/>
                  <a:pt x="46174" y="14128"/>
                  <a:pt x="46395" y="14128"/>
                </a:cubicBezTo>
                <a:cubicBezTo>
                  <a:pt x="48879" y="14128"/>
                  <a:pt x="51326" y="15562"/>
                  <a:pt x="53842" y="16035"/>
                </a:cubicBezTo>
                <a:cubicBezTo>
                  <a:pt x="54349" y="16123"/>
                  <a:pt x="54860" y="16165"/>
                  <a:pt x="55368" y="16165"/>
                </a:cubicBezTo>
                <a:cubicBezTo>
                  <a:pt x="57225" y="16165"/>
                  <a:pt x="59031" y="15599"/>
                  <a:pt x="60352" y="14598"/>
                </a:cubicBezTo>
                <a:cubicBezTo>
                  <a:pt x="61620" y="13661"/>
                  <a:pt x="62692" y="12934"/>
                  <a:pt x="64215" y="12934"/>
                </a:cubicBezTo>
                <a:cubicBezTo>
                  <a:pt x="64808" y="12934"/>
                  <a:pt x="65469" y="13045"/>
                  <a:pt x="66237" y="13296"/>
                </a:cubicBezTo>
                <a:cubicBezTo>
                  <a:pt x="67192" y="13603"/>
                  <a:pt x="68201" y="13759"/>
                  <a:pt x="69189" y="13759"/>
                </a:cubicBezTo>
                <a:cubicBezTo>
                  <a:pt x="69773" y="13759"/>
                  <a:pt x="70349" y="13705"/>
                  <a:pt x="70903" y="13594"/>
                </a:cubicBezTo>
                <a:cubicBezTo>
                  <a:pt x="71933" y="13377"/>
                  <a:pt x="72856" y="12970"/>
                  <a:pt x="73886" y="12780"/>
                </a:cubicBezTo>
                <a:cubicBezTo>
                  <a:pt x="74238" y="12704"/>
                  <a:pt x="74614" y="12661"/>
                  <a:pt x="74992" y="12661"/>
                </a:cubicBezTo>
                <a:cubicBezTo>
                  <a:pt x="75691" y="12661"/>
                  <a:pt x="76397" y="12808"/>
                  <a:pt x="76979" y="13160"/>
                </a:cubicBezTo>
                <a:cubicBezTo>
                  <a:pt x="76979" y="13160"/>
                  <a:pt x="73521" y="1"/>
                  <a:pt x="66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rot="1016461">
            <a:off x="6556568" y="3867660"/>
            <a:ext cx="2705310" cy="1236946"/>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rot="-1713326">
            <a:off x="-9023" y="4084350"/>
            <a:ext cx="2029306" cy="1116713"/>
          </a:xfrm>
          <a:custGeom>
            <a:avLst/>
            <a:gdLst/>
            <a:ahLst/>
            <a:cxnLst/>
            <a:rect l="l" t="t" r="r" b="b"/>
            <a:pathLst>
              <a:path w="70279" h="37378" extrusionOk="0">
                <a:moveTo>
                  <a:pt x="0" y="1"/>
                </a:moveTo>
                <a:lnTo>
                  <a:pt x="0" y="17034"/>
                </a:lnTo>
                <a:cubicBezTo>
                  <a:pt x="2442" y="17034"/>
                  <a:pt x="4720" y="17441"/>
                  <a:pt x="6836" y="18608"/>
                </a:cubicBezTo>
                <a:cubicBezTo>
                  <a:pt x="8327" y="19448"/>
                  <a:pt x="9819" y="20398"/>
                  <a:pt x="11609" y="20561"/>
                </a:cubicBezTo>
                <a:cubicBezTo>
                  <a:pt x="11814" y="20579"/>
                  <a:pt x="12017" y="20588"/>
                  <a:pt x="12220" y="20588"/>
                </a:cubicBezTo>
                <a:cubicBezTo>
                  <a:pt x="13469" y="20588"/>
                  <a:pt x="14685" y="20270"/>
                  <a:pt x="15922" y="20154"/>
                </a:cubicBezTo>
                <a:cubicBezTo>
                  <a:pt x="16164" y="20134"/>
                  <a:pt x="16407" y="20125"/>
                  <a:pt x="16649" y="20125"/>
                </a:cubicBezTo>
                <a:cubicBezTo>
                  <a:pt x="18118" y="20125"/>
                  <a:pt x="19582" y="20471"/>
                  <a:pt x="20886" y="21076"/>
                </a:cubicBezTo>
                <a:cubicBezTo>
                  <a:pt x="22730" y="21890"/>
                  <a:pt x="23517" y="23110"/>
                  <a:pt x="24792" y="24331"/>
                </a:cubicBezTo>
                <a:cubicBezTo>
                  <a:pt x="26875" y="26339"/>
                  <a:pt x="30168" y="27860"/>
                  <a:pt x="33335" y="27860"/>
                </a:cubicBezTo>
                <a:cubicBezTo>
                  <a:pt x="33589" y="27860"/>
                  <a:pt x="33843" y="27850"/>
                  <a:pt x="34095" y="27830"/>
                </a:cubicBezTo>
                <a:cubicBezTo>
                  <a:pt x="35506" y="27730"/>
                  <a:pt x="37079" y="27366"/>
                  <a:pt x="38579" y="27366"/>
                </a:cubicBezTo>
                <a:cubicBezTo>
                  <a:pt x="39530" y="27366"/>
                  <a:pt x="40451" y="27513"/>
                  <a:pt x="41283" y="27965"/>
                </a:cubicBezTo>
                <a:cubicBezTo>
                  <a:pt x="42856" y="28833"/>
                  <a:pt x="44185" y="30027"/>
                  <a:pt x="46057" y="30461"/>
                </a:cubicBezTo>
                <a:cubicBezTo>
                  <a:pt x="46522" y="30582"/>
                  <a:pt x="46976" y="30621"/>
                  <a:pt x="47424" y="30621"/>
                </a:cubicBezTo>
                <a:cubicBezTo>
                  <a:pt x="48242" y="30621"/>
                  <a:pt x="49043" y="30491"/>
                  <a:pt x="49863" y="30491"/>
                </a:cubicBezTo>
                <a:cubicBezTo>
                  <a:pt x="50399" y="30491"/>
                  <a:pt x="50944" y="30547"/>
                  <a:pt x="51509" y="30732"/>
                </a:cubicBezTo>
                <a:cubicBezTo>
                  <a:pt x="52838" y="31166"/>
                  <a:pt x="54031" y="31898"/>
                  <a:pt x="55333" y="32224"/>
                </a:cubicBezTo>
                <a:cubicBezTo>
                  <a:pt x="56193" y="32444"/>
                  <a:pt x="57075" y="32499"/>
                  <a:pt x="57964" y="32499"/>
                </a:cubicBezTo>
                <a:cubicBezTo>
                  <a:pt x="58838" y="32499"/>
                  <a:pt x="59719" y="32446"/>
                  <a:pt x="60590" y="32446"/>
                </a:cubicBezTo>
                <a:cubicBezTo>
                  <a:pt x="61010" y="32446"/>
                  <a:pt x="61429" y="32458"/>
                  <a:pt x="61843" y="32495"/>
                </a:cubicBezTo>
                <a:cubicBezTo>
                  <a:pt x="64528" y="32739"/>
                  <a:pt x="66454" y="33797"/>
                  <a:pt x="68027" y="35696"/>
                </a:cubicBezTo>
                <a:cubicBezTo>
                  <a:pt x="69085" y="36970"/>
                  <a:pt x="69682" y="37323"/>
                  <a:pt x="70278" y="37377"/>
                </a:cubicBezTo>
                <a:lnTo>
                  <a:pt x="70278" y="33688"/>
                </a:lnTo>
                <a:cubicBezTo>
                  <a:pt x="69817" y="33634"/>
                  <a:pt x="69546" y="32902"/>
                  <a:pt x="68542" y="30813"/>
                </a:cubicBezTo>
                <a:cubicBezTo>
                  <a:pt x="66969" y="27694"/>
                  <a:pt x="64528" y="25958"/>
                  <a:pt x="61843" y="25578"/>
                </a:cubicBezTo>
                <a:cubicBezTo>
                  <a:pt x="61462" y="25525"/>
                  <a:pt x="61077" y="25507"/>
                  <a:pt x="60691" y="25507"/>
                </a:cubicBezTo>
                <a:cubicBezTo>
                  <a:pt x="59759" y="25507"/>
                  <a:pt x="58815" y="25616"/>
                  <a:pt x="57879" y="25616"/>
                </a:cubicBezTo>
                <a:cubicBezTo>
                  <a:pt x="57019" y="25616"/>
                  <a:pt x="56166" y="25524"/>
                  <a:pt x="55333" y="25172"/>
                </a:cubicBezTo>
                <a:cubicBezTo>
                  <a:pt x="53977" y="24602"/>
                  <a:pt x="52838" y="23409"/>
                  <a:pt x="51509" y="22676"/>
                </a:cubicBezTo>
                <a:cubicBezTo>
                  <a:pt x="50919" y="22331"/>
                  <a:pt x="50349" y="22229"/>
                  <a:pt x="49789" y="22229"/>
                </a:cubicBezTo>
                <a:cubicBezTo>
                  <a:pt x="48982" y="22229"/>
                  <a:pt x="48194" y="22440"/>
                  <a:pt x="47387" y="22440"/>
                </a:cubicBezTo>
                <a:cubicBezTo>
                  <a:pt x="46951" y="22440"/>
                  <a:pt x="46509" y="22378"/>
                  <a:pt x="46057" y="22188"/>
                </a:cubicBezTo>
                <a:cubicBezTo>
                  <a:pt x="44212" y="21456"/>
                  <a:pt x="42856" y="19476"/>
                  <a:pt x="41283" y="18065"/>
                </a:cubicBezTo>
                <a:cubicBezTo>
                  <a:pt x="40445" y="17323"/>
                  <a:pt x="39516" y="17082"/>
                  <a:pt x="38558" y="17082"/>
                </a:cubicBezTo>
                <a:cubicBezTo>
                  <a:pt x="37065" y="17082"/>
                  <a:pt x="35499" y="17666"/>
                  <a:pt x="34095" y="17848"/>
                </a:cubicBezTo>
                <a:cubicBezTo>
                  <a:pt x="33838" y="17883"/>
                  <a:pt x="33579" y="17900"/>
                  <a:pt x="33319" y="17900"/>
                </a:cubicBezTo>
                <a:cubicBezTo>
                  <a:pt x="30157" y="17900"/>
                  <a:pt x="26872" y="15379"/>
                  <a:pt x="24792" y="12071"/>
                </a:cubicBezTo>
                <a:cubicBezTo>
                  <a:pt x="23517" y="9955"/>
                  <a:pt x="22730" y="8002"/>
                  <a:pt x="20886" y="6646"/>
                </a:cubicBezTo>
                <a:cubicBezTo>
                  <a:pt x="19600" y="5682"/>
                  <a:pt x="18159" y="5126"/>
                  <a:pt x="16710" y="5126"/>
                </a:cubicBezTo>
                <a:cubicBezTo>
                  <a:pt x="16448" y="5126"/>
                  <a:pt x="16185" y="5144"/>
                  <a:pt x="15922" y="5181"/>
                </a:cubicBezTo>
                <a:cubicBezTo>
                  <a:pt x="14650" y="5323"/>
                  <a:pt x="13398" y="5873"/>
                  <a:pt x="12167" y="5873"/>
                </a:cubicBezTo>
                <a:cubicBezTo>
                  <a:pt x="11980" y="5873"/>
                  <a:pt x="11795" y="5861"/>
                  <a:pt x="11609" y="5832"/>
                </a:cubicBezTo>
                <a:cubicBezTo>
                  <a:pt x="9846" y="5588"/>
                  <a:pt x="8327" y="3961"/>
                  <a:pt x="6836" y="2577"/>
                </a:cubicBezTo>
                <a:cubicBezTo>
                  <a:pt x="4720" y="625"/>
                  <a:pt x="2442"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rot="1016509">
            <a:off x="6472307" y="4408810"/>
            <a:ext cx="2591022" cy="690924"/>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838725" y="4410075"/>
            <a:ext cx="1924475" cy="435425"/>
          </a:xfrm>
          <a:custGeom>
            <a:avLst/>
            <a:gdLst/>
            <a:ahLst/>
            <a:cxnLst/>
            <a:rect l="l" t="t" r="r" b="b"/>
            <a:pathLst>
              <a:path w="76979" h="17417" extrusionOk="0">
                <a:moveTo>
                  <a:pt x="66680" y="1"/>
                </a:moveTo>
                <a:cubicBezTo>
                  <a:pt x="65738" y="1"/>
                  <a:pt x="64731" y="251"/>
                  <a:pt x="63661" y="819"/>
                </a:cubicBezTo>
                <a:cubicBezTo>
                  <a:pt x="61196" y="2140"/>
                  <a:pt x="59349" y="4129"/>
                  <a:pt x="57163" y="4129"/>
                </a:cubicBezTo>
                <a:cubicBezTo>
                  <a:pt x="57016" y="4129"/>
                  <a:pt x="56867" y="4120"/>
                  <a:pt x="56717" y="4101"/>
                </a:cubicBezTo>
                <a:cubicBezTo>
                  <a:pt x="54379" y="3803"/>
                  <a:pt x="52235" y="2091"/>
                  <a:pt x="49909" y="2091"/>
                </a:cubicBezTo>
                <a:cubicBezTo>
                  <a:pt x="49482" y="2091"/>
                  <a:pt x="49049" y="2149"/>
                  <a:pt x="48607" y="2283"/>
                </a:cubicBezTo>
                <a:cubicBezTo>
                  <a:pt x="45786" y="3206"/>
                  <a:pt x="43643" y="7003"/>
                  <a:pt x="40850" y="8332"/>
                </a:cubicBezTo>
                <a:cubicBezTo>
                  <a:pt x="40059" y="8717"/>
                  <a:pt x="39261" y="8876"/>
                  <a:pt x="38471" y="8876"/>
                </a:cubicBezTo>
                <a:cubicBezTo>
                  <a:pt x="37092" y="8876"/>
                  <a:pt x="35734" y="8393"/>
                  <a:pt x="34475" y="7790"/>
                </a:cubicBezTo>
                <a:cubicBezTo>
                  <a:pt x="32522" y="6813"/>
                  <a:pt x="30651" y="5511"/>
                  <a:pt x="28508" y="5213"/>
                </a:cubicBezTo>
                <a:cubicBezTo>
                  <a:pt x="28260" y="5175"/>
                  <a:pt x="28016" y="5157"/>
                  <a:pt x="27776" y="5157"/>
                </a:cubicBezTo>
                <a:cubicBezTo>
                  <a:pt x="24447" y="5157"/>
                  <a:pt x="21859" y="8571"/>
                  <a:pt x="18433" y="8571"/>
                </a:cubicBezTo>
                <a:cubicBezTo>
                  <a:pt x="18059" y="8571"/>
                  <a:pt x="17675" y="8531"/>
                  <a:pt x="17279" y="8441"/>
                </a:cubicBezTo>
                <a:cubicBezTo>
                  <a:pt x="15760" y="8088"/>
                  <a:pt x="14214" y="7491"/>
                  <a:pt x="12749" y="7084"/>
                </a:cubicBezTo>
                <a:cubicBezTo>
                  <a:pt x="12208" y="6943"/>
                  <a:pt x="11639" y="6876"/>
                  <a:pt x="11056" y="6876"/>
                </a:cubicBezTo>
                <a:cubicBezTo>
                  <a:pt x="8278" y="6876"/>
                  <a:pt x="5159" y="8391"/>
                  <a:pt x="2985" y="10610"/>
                </a:cubicBezTo>
                <a:cubicBezTo>
                  <a:pt x="2062" y="11560"/>
                  <a:pt x="1" y="16496"/>
                  <a:pt x="137" y="16551"/>
                </a:cubicBezTo>
                <a:cubicBezTo>
                  <a:pt x="177" y="16556"/>
                  <a:pt x="218" y="16559"/>
                  <a:pt x="260" y="16559"/>
                </a:cubicBezTo>
                <a:cubicBezTo>
                  <a:pt x="836" y="16559"/>
                  <a:pt x="1548" y="16053"/>
                  <a:pt x="2306" y="15547"/>
                </a:cubicBezTo>
                <a:cubicBezTo>
                  <a:pt x="4127" y="14446"/>
                  <a:pt x="6641" y="13445"/>
                  <a:pt x="9140" y="13445"/>
                </a:cubicBezTo>
                <a:cubicBezTo>
                  <a:pt x="9843" y="13445"/>
                  <a:pt x="10545" y="13524"/>
                  <a:pt x="11230" y="13703"/>
                </a:cubicBezTo>
                <a:cubicBezTo>
                  <a:pt x="12722" y="14028"/>
                  <a:pt x="13861" y="15059"/>
                  <a:pt x="15380" y="15384"/>
                </a:cubicBezTo>
                <a:cubicBezTo>
                  <a:pt x="16024" y="15540"/>
                  <a:pt x="16631" y="15605"/>
                  <a:pt x="17212" y="15605"/>
                </a:cubicBezTo>
                <a:cubicBezTo>
                  <a:pt x="20036" y="15605"/>
                  <a:pt x="22230" y="14073"/>
                  <a:pt x="25016" y="14073"/>
                </a:cubicBezTo>
                <a:cubicBezTo>
                  <a:pt x="25442" y="14073"/>
                  <a:pt x="25881" y="14108"/>
                  <a:pt x="26338" y="14191"/>
                </a:cubicBezTo>
                <a:cubicBezTo>
                  <a:pt x="28481" y="14570"/>
                  <a:pt x="30407" y="15547"/>
                  <a:pt x="32414" y="16334"/>
                </a:cubicBezTo>
                <a:cubicBezTo>
                  <a:pt x="33935" y="16930"/>
                  <a:pt x="35582" y="17417"/>
                  <a:pt x="37175" y="17417"/>
                </a:cubicBezTo>
                <a:cubicBezTo>
                  <a:pt x="37684" y="17417"/>
                  <a:pt x="38187" y="17367"/>
                  <a:pt x="38680" y="17256"/>
                </a:cubicBezTo>
                <a:cubicBezTo>
                  <a:pt x="41256" y="16686"/>
                  <a:pt x="43019" y="14462"/>
                  <a:pt x="45732" y="14164"/>
                </a:cubicBezTo>
                <a:cubicBezTo>
                  <a:pt x="45953" y="14139"/>
                  <a:pt x="46174" y="14128"/>
                  <a:pt x="46395" y="14128"/>
                </a:cubicBezTo>
                <a:cubicBezTo>
                  <a:pt x="48879" y="14128"/>
                  <a:pt x="51326" y="15562"/>
                  <a:pt x="53842" y="16035"/>
                </a:cubicBezTo>
                <a:cubicBezTo>
                  <a:pt x="54349" y="16123"/>
                  <a:pt x="54860" y="16165"/>
                  <a:pt x="55368" y="16165"/>
                </a:cubicBezTo>
                <a:cubicBezTo>
                  <a:pt x="57225" y="16165"/>
                  <a:pt x="59031" y="15599"/>
                  <a:pt x="60352" y="14598"/>
                </a:cubicBezTo>
                <a:cubicBezTo>
                  <a:pt x="61620" y="13661"/>
                  <a:pt x="62692" y="12934"/>
                  <a:pt x="64215" y="12934"/>
                </a:cubicBezTo>
                <a:cubicBezTo>
                  <a:pt x="64808" y="12934"/>
                  <a:pt x="65469" y="13045"/>
                  <a:pt x="66237" y="13296"/>
                </a:cubicBezTo>
                <a:cubicBezTo>
                  <a:pt x="67192" y="13603"/>
                  <a:pt x="68201" y="13759"/>
                  <a:pt x="69189" y="13759"/>
                </a:cubicBezTo>
                <a:cubicBezTo>
                  <a:pt x="69773" y="13759"/>
                  <a:pt x="70349" y="13705"/>
                  <a:pt x="70903" y="13594"/>
                </a:cubicBezTo>
                <a:cubicBezTo>
                  <a:pt x="71933" y="13377"/>
                  <a:pt x="72856" y="12970"/>
                  <a:pt x="73886" y="12780"/>
                </a:cubicBezTo>
                <a:cubicBezTo>
                  <a:pt x="74238" y="12704"/>
                  <a:pt x="74614" y="12661"/>
                  <a:pt x="74992" y="12661"/>
                </a:cubicBezTo>
                <a:cubicBezTo>
                  <a:pt x="75691" y="12661"/>
                  <a:pt x="76397" y="12808"/>
                  <a:pt x="76979" y="13160"/>
                </a:cubicBezTo>
                <a:cubicBezTo>
                  <a:pt x="76979" y="13160"/>
                  <a:pt x="73521" y="1"/>
                  <a:pt x="66680"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466489" y="4179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txBox="1">
            <a:spLocks noGrp="1"/>
          </p:cNvSpPr>
          <p:nvPr>
            <p:ph type="subTitle" idx="1"/>
          </p:nvPr>
        </p:nvSpPr>
        <p:spPr>
          <a:xfrm>
            <a:off x="4744550" y="2180227"/>
            <a:ext cx="1752900" cy="1372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7" name="Google Shape;487;p28"/>
          <p:cNvSpPr txBox="1">
            <a:spLocks noGrp="1"/>
          </p:cNvSpPr>
          <p:nvPr>
            <p:ph type="subTitle" idx="2"/>
          </p:nvPr>
        </p:nvSpPr>
        <p:spPr>
          <a:xfrm>
            <a:off x="4744557" y="1667725"/>
            <a:ext cx="1752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chemeClr val="accent1"/>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488" name="Google Shape;488;p28"/>
          <p:cNvSpPr txBox="1">
            <a:spLocks noGrp="1"/>
          </p:cNvSpPr>
          <p:nvPr>
            <p:ph type="subTitle" idx="3"/>
          </p:nvPr>
        </p:nvSpPr>
        <p:spPr>
          <a:xfrm>
            <a:off x="2692100" y="2180227"/>
            <a:ext cx="1752900" cy="13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9" name="Google Shape;489;p28"/>
          <p:cNvSpPr txBox="1">
            <a:spLocks noGrp="1"/>
          </p:cNvSpPr>
          <p:nvPr>
            <p:ph type="subTitle" idx="4"/>
          </p:nvPr>
        </p:nvSpPr>
        <p:spPr>
          <a:xfrm>
            <a:off x="2692097" y="1667725"/>
            <a:ext cx="1752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chemeClr val="accent3"/>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490" name="Google Shape;490;p28"/>
          <p:cNvSpPr txBox="1">
            <a:spLocks noGrp="1"/>
          </p:cNvSpPr>
          <p:nvPr>
            <p:ph type="subTitle" idx="5"/>
          </p:nvPr>
        </p:nvSpPr>
        <p:spPr>
          <a:xfrm>
            <a:off x="639713" y="2180226"/>
            <a:ext cx="1752900" cy="13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1" name="Google Shape;491;p28"/>
          <p:cNvSpPr txBox="1">
            <a:spLocks noGrp="1"/>
          </p:cNvSpPr>
          <p:nvPr>
            <p:ph type="subTitle" idx="6"/>
          </p:nvPr>
        </p:nvSpPr>
        <p:spPr>
          <a:xfrm>
            <a:off x="639700" y="1667725"/>
            <a:ext cx="1752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chemeClr val="accent1"/>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492" name="Google Shape;492;p28"/>
          <p:cNvSpPr txBox="1">
            <a:spLocks noGrp="1"/>
          </p:cNvSpPr>
          <p:nvPr>
            <p:ph type="subTitle" idx="7"/>
          </p:nvPr>
        </p:nvSpPr>
        <p:spPr>
          <a:xfrm>
            <a:off x="6797000" y="2180227"/>
            <a:ext cx="1752900" cy="13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3" name="Google Shape;493;p28"/>
          <p:cNvSpPr txBox="1">
            <a:spLocks noGrp="1"/>
          </p:cNvSpPr>
          <p:nvPr>
            <p:ph type="subTitle" idx="8"/>
          </p:nvPr>
        </p:nvSpPr>
        <p:spPr>
          <a:xfrm>
            <a:off x="6797007" y="1667725"/>
            <a:ext cx="17529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chemeClr val="accent3"/>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494" name="Google Shape;494;p28"/>
          <p:cNvSpPr txBox="1">
            <a:spLocks noGrp="1"/>
          </p:cNvSpPr>
          <p:nvPr>
            <p:ph type="title"/>
          </p:nvPr>
        </p:nvSpPr>
        <p:spPr>
          <a:xfrm>
            <a:off x="878100" y="445025"/>
            <a:ext cx="738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18">
    <p:spTree>
      <p:nvGrpSpPr>
        <p:cNvPr id="1" name="Shape 495"/>
        <p:cNvGrpSpPr/>
        <p:nvPr/>
      </p:nvGrpSpPr>
      <p:grpSpPr>
        <a:xfrm>
          <a:off x="0" y="0"/>
          <a:ext cx="0" cy="0"/>
          <a:chOff x="0" y="0"/>
          <a:chExt cx="0" cy="0"/>
        </a:xfrm>
      </p:grpSpPr>
      <p:sp>
        <p:nvSpPr>
          <p:cNvPr id="496" name="Google Shape;496;p29"/>
          <p:cNvSpPr txBox="1">
            <a:spLocks noGrp="1"/>
          </p:cNvSpPr>
          <p:nvPr>
            <p:ph type="subTitle" idx="1"/>
          </p:nvPr>
        </p:nvSpPr>
        <p:spPr>
          <a:xfrm>
            <a:off x="816100" y="1189025"/>
            <a:ext cx="3421800" cy="123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97" name="Google Shape;497;p29"/>
          <p:cNvSpPr txBox="1">
            <a:spLocks noGrp="1"/>
          </p:cNvSpPr>
          <p:nvPr>
            <p:ph type="subTitle" idx="2"/>
          </p:nvPr>
        </p:nvSpPr>
        <p:spPr>
          <a:xfrm>
            <a:off x="816100" y="2931600"/>
            <a:ext cx="3375300" cy="14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None/>
              <a:defRPr>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98" name="Google Shape;498;p29"/>
          <p:cNvSpPr/>
          <p:nvPr/>
        </p:nvSpPr>
        <p:spPr>
          <a:xfrm>
            <a:off x="-111376" y="20952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3720513"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txBox="1">
            <a:spLocks noGrp="1"/>
          </p:cNvSpPr>
          <p:nvPr>
            <p:ph type="title"/>
          </p:nvPr>
        </p:nvSpPr>
        <p:spPr>
          <a:xfrm>
            <a:off x="816100" y="445025"/>
            <a:ext cx="738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504"/>
        <p:cNvGrpSpPr/>
        <p:nvPr/>
      </p:nvGrpSpPr>
      <p:grpSpPr>
        <a:xfrm>
          <a:off x="0" y="0"/>
          <a:ext cx="0" cy="0"/>
          <a:chOff x="0" y="0"/>
          <a:chExt cx="0" cy="0"/>
        </a:xfrm>
      </p:grpSpPr>
      <p:sp>
        <p:nvSpPr>
          <p:cNvPr id="505" name="Google Shape;505;p31"/>
          <p:cNvSpPr/>
          <p:nvPr/>
        </p:nvSpPr>
        <p:spPr>
          <a:xfrm>
            <a:off x="318827" y="314162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465549" y="5915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txBox="1">
            <a:spLocks noGrp="1"/>
          </p:cNvSpPr>
          <p:nvPr>
            <p:ph type="title"/>
          </p:nvPr>
        </p:nvSpPr>
        <p:spPr>
          <a:xfrm>
            <a:off x="626175" y="1683650"/>
            <a:ext cx="3844800" cy="792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508" name="Google Shape;508;p31"/>
          <p:cNvSpPr txBox="1">
            <a:spLocks noGrp="1"/>
          </p:cNvSpPr>
          <p:nvPr>
            <p:ph type="subTitle" idx="1"/>
          </p:nvPr>
        </p:nvSpPr>
        <p:spPr>
          <a:xfrm>
            <a:off x="626150" y="2552450"/>
            <a:ext cx="3844800" cy="118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9" name="Google Shape;509;p31"/>
          <p:cNvSpPr/>
          <p:nvPr/>
        </p:nvSpPr>
        <p:spPr>
          <a:xfrm>
            <a:off x="2749799" y="44992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23">
    <p:spTree>
      <p:nvGrpSpPr>
        <p:cNvPr id="1" name="Shape 525"/>
        <p:cNvGrpSpPr/>
        <p:nvPr/>
      </p:nvGrpSpPr>
      <p:grpSpPr>
        <a:xfrm>
          <a:off x="0" y="0"/>
          <a:ext cx="0" cy="0"/>
          <a:chOff x="0" y="0"/>
          <a:chExt cx="0" cy="0"/>
        </a:xfrm>
      </p:grpSpPr>
      <p:sp>
        <p:nvSpPr>
          <p:cNvPr id="526" name="Google Shape;526;p34"/>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9491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7470849" y="44767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txBox="1">
            <a:spLocks noGrp="1"/>
          </p:cNvSpPr>
          <p:nvPr>
            <p:ph type="title"/>
          </p:nvPr>
        </p:nvSpPr>
        <p:spPr>
          <a:xfrm>
            <a:off x="878100" y="445025"/>
            <a:ext cx="738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48"/>
        <p:cNvGrpSpPr/>
        <p:nvPr/>
      </p:nvGrpSpPr>
      <p:grpSpPr>
        <a:xfrm>
          <a:off x="0" y="0"/>
          <a:ext cx="0" cy="0"/>
          <a:chOff x="0" y="0"/>
          <a:chExt cx="0" cy="0"/>
        </a:xfrm>
      </p:grpSpPr>
      <p:sp>
        <p:nvSpPr>
          <p:cNvPr id="549" name="Google Shape;549;p37"/>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5542605" y="17684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073164" y="42259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7928049" y="43665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1"/>
        <p:cNvGrpSpPr/>
        <p:nvPr/>
      </p:nvGrpSpPr>
      <p:grpSpPr>
        <a:xfrm>
          <a:off x="0" y="0"/>
          <a:ext cx="0" cy="0"/>
          <a:chOff x="0" y="0"/>
          <a:chExt cx="0" cy="0"/>
        </a:xfrm>
      </p:grpSpPr>
      <p:sp>
        <p:nvSpPr>
          <p:cNvPr id="222" name="Google Shape;222;p3"/>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txBox="1">
            <a:spLocks noGrp="1"/>
          </p:cNvSpPr>
          <p:nvPr>
            <p:ph type="title"/>
          </p:nvPr>
        </p:nvSpPr>
        <p:spPr>
          <a:xfrm>
            <a:off x="311700" y="1813800"/>
            <a:ext cx="8520600" cy="151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4" name="Google Shape;2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3"/>
          <p:cNvSpPr/>
          <p:nvPr/>
        </p:nvSpPr>
        <p:spPr>
          <a:xfrm>
            <a:off x="4673763"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p6"/>
          <p:cNvSpPr txBox="1">
            <a:spLocks noGrp="1"/>
          </p:cNvSpPr>
          <p:nvPr>
            <p:ph type="title"/>
          </p:nvPr>
        </p:nvSpPr>
        <p:spPr>
          <a:xfrm>
            <a:off x="859375" y="1268250"/>
            <a:ext cx="4359000" cy="1892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100"/>
              <a:buNone/>
              <a:defRPr sz="6000"/>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55" name="Google Shape;25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6"/>
          <p:cNvSpPr txBox="1">
            <a:spLocks noGrp="1"/>
          </p:cNvSpPr>
          <p:nvPr>
            <p:ph type="subTitle" idx="1"/>
          </p:nvPr>
        </p:nvSpPr>
        <p:spPr>
          <a:xfrm>
            <a:off x="859375" y="3236550"/>
            <a:ext cx="43590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7"/>
        <p:cNvGrpSpPr/>
        <p:nvPr/>
      </p:nvGrpSpPr>
      <p:grpSpPr>
        <a:xfrm>
          <a:off x="0" y="0"/>
          <a:ext cx="0" cy="0"/>
          <a:chOff x="0" y="0"/>
          <a:chExt cx="0" cy="0"/>
        </a:xfrm>
      </p:grpSpPr>
      <p:sp>
        <p:nvSpPr>
          <p:cNvPr id="268" name="Google Shape;268;p8"/>
          <p:cNvSpPr/>
          <p:nvPr/>
        </p:nvSpPr>
        <p:spPr>
          <a:xfrm flipH="1">
            <a:off x="58721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flipH="1">
            <a:off x="792806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flipH="1">
            <a:off x="7506944" y="42304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flipH="1">
            <a:off x="1714790" y="4579787"/>
            <a:ext cx="361996" cy="12275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3" name="Google Shape;273;p8"/>
          <p:cNvSpPr txBox="1">
            <a:spLocks noGrp="1"/>
          </p:cNvSpPr>
          <p:nvPr>
            <p:ph type="title"/>
          </p:nvPr>
        </p:nvSpPr>
        <p:spPr>
          <a:xfrm>
            <a:off x="878100" y="445025"/>
            <a:ext cx="738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6"/>
        <p:cNvGrpSpPr/>
        <p:nvPr/>
      </p:nvGrpSpPr>
      <p:grpSpPr>
        <a:xfrm>
          <a:off x="0" y="0"/>
          <a:ext cx="0" cy="0"/>
          <a:chOff x="0" y="0"/>
          <a:chExt cx="0" cy="0"/>
        </a:xfrm>
      </p:grpSpPr>
      <p:sp>
        <p:nvSpPr>
          <p:cNvPr id="287" name="Google Shape;287;p10"/>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10"/>
          <p:cNvSpPr txBox="1">
            <a:spLocks noGrp="1"/>
          </p:cNvSpPr>
          <p:nvPr>
            <p:ph type="subTitle" idx="1"/>
          </p:nvPr>
        </p:nvSpPr>
        <p:spPr>
          <a:xfrm>
            <a:off x="1878138" y="1642600"/>
            <a:ext cx="5387700" cy="12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93" name="Google Shape;293;p10"/>
          <p:cNvSpPr txBox="1">
            <a:spLocks noGrp="1"/>
          </p:cNvSpPr>
          <p:nvPr>
            <p:ph type="title"/>
          </p:nvPr>
        </p:nvSpPr>
        <p:spPr>
          <a:xfrm>
            <a:off x="1878138" y="2760800"/>
            <a:ext cx="5387700" cy="605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600"/>
              <a:buNone/>
              <a:defRPr sz="1600">
                <a:solidFill>
                  <a:schemeClr val="accent4"/>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02"/>
        <p:cNvGrpSpPr/>
        <p:nvPr/>
      </p:nvGrpSpPr>
      <p:grpSpPr>
        <a:xfrm>
          <a:off x="0" y="0"/>
          <a:ext cx="0" cy="0"/>
          <a:chOff x="0" y="0"/>
          <a:chExt cx="0" cy="0"/>
        </a:xfrm>
      </p:grpSpPr>
      <p:sp>
        <p:nvSpPr>
          <p:cNvPr id="303" name="Google Shape;30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356"/>
        <p:cNvGrpSpPr/>
        <p:nvPr/>
      </p:nvGrpSpPr>
      <p:grpSpPr>
        <a:xfrm>
          <a:off x="0" y="0"/>
          <a:ext cx="0" cy="0"/>
          <a:chOff x="0" y="0"/>
          <a:chExt cx="0" cy="0"/>
        </a:xfrm>
      </p:grpSpPr>
      <p:sp>
        <p:nvSpPr>
          <p:cNvPr id="357" name="Google Shape;357;p16"/>
          <p:cNvSpPr txBox="1">
            <a:spLocks noGrp="1"/>
          </p:cNvSpPr>
          <p:nvPr>
            <p:ph type="title"/>
          </p:nvPr>
        </p:nvSpPr>
        <p:spPr>
          <a:xfrm>
            <a:off x="4204913" y="444447"/>
            <a:ext cx="3858900" cy="10353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358" name="Google Shape;358;p16"/>
          <p:cNvSpPr txBox="1">
            <a:spLocks noGrp="1"/>
          </p:cNvSpPr>
          <p:nvPr>
            <p:ph type="subTitle" idx="1"/>
          </p:nvPr>
        </p:nvSpPr>
        <p:spPr>
          <a:xfrm>
            <a:off x="5595075" y="1841525"/>
            <a:ext cx="2835600" cy="6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9" name="Google Shape;359;p16"/>
          <p:cNvSpPr txBox="1">
            <a:spLocks noGrp="1"/>
          </p:cNvSpPr>
          <p:nvPr>
            <p:ph type="subTitle" idx="2"/>
          </p:nvPr>
        </p:nvSpPr>
        <p:spPr>
          <a:xfrm>
            <a:off x="5595075" y="3531413"/>
            <a:ext cx="2835600" cy="6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0" name="Google Shape;360;p16"/>
          <p:cNvSpPr txBox="1">
            <a:spLocks noGrp="1"/>
          </p:cNvSpPr>
          <p:nvPr>
            <p:ph type="subTitle" idx="3"/>
          </p:nvPr>
        </p:nvSpPr>
        <p:spPr>
          <a:xfrm>
            <a:off x="5595075" y="2686469"/>
            <a:ext cx="2835600" cy="6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1" name="Google Shape;361;p16"/>
          <p:cNvSpPr txBox="1">
            <a:spLocks noGrp="1"/>
          </p:cNvSpPr>
          <p:nvPr>
            <p:ph type="subTitle" idx="4"/>
          </p:nvPr>
        </p:nvSpPr>
        <p:spPr>
          <a:xfrm>
            <a:off x="4205075" y="2703869"/>
            <a:ext cx="1236000" cy="62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800"/>
              <a:buFont typeface="Open Sans"/>
              <a:buNone/>
              <a:defRPr sz="4100">
                <a:solidFill>
                  <a:schemeClr val="accent5"/>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62" name="Google Shape;362;p16"/>
          <p:cNvSpPr txBox="1">
            <a:spLocks noGrp="1"/>
          </p:cNvSpPr>
          <p:nvPr>
            <p:ph type="subTitle" idx="5"/>
          </p:nvPr>
        </p:nvSpPr>
        <p:spPr>
          <a:xfrm>
            <a:off x="4205075" y="3548813"/>
            <a:ext cx="1236000" cy="62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2800"/>
              <a:buFont typeface="Open Sans"/>
              <a:buNone/>
              <a:defRPr sz="4100">
                <a:solidFill>
                  <a:schemeClr val="accent3"/>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63" name="Google Shape;363;p16"/>
          <p:cNvSpPr txBox="1">
            <a:spLocks noGrp="1"/>
          </p:cNvSpPr>
          <p:nvPr>
            <p:ph type="subTitle" idx="6"/>
          </p:nvPr>
        </p:nvSpPr>
        <p:spPr>
          <a:xfrm>
            <a:off x="4204913" y="1858925"/>
            <a:ext cx="1236000" cy="62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800"/>
              <a:buFont typeface="Open Sans"/>
              <a:buNone/>
              <a:defRPr sz="4100">
                <a:solidFill>
                  <a:schemeClr val="accent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4">
    <p:spTree>
      <p:nvGrpSpPr>
        <p:cNvPr id="1" name="Shape 459"/>
        <p:cNvGrpSpPr/>
        <p:nvPr/>
      </p:nvGrpSpPr>
      <p:grpSpPr>
        <a:xfrm>
          <a:off x="0" y="0"/>
          <a:ext cx="0" cy="0"/>
          <a:chOff x="0" y="0"/>
          <a:chExt cx="0" cy="0"/>
        </a:xfrm>
      </p:grpSpPr>
      <p:sp>
        <p:nvSpPr>
          <p:cNvPr id="460" name="Google Shape;460;p25"/>
          <p:cNvSpPr txBox="1">
            <a:spLocks noGrp="1"/>
          </p:cNvSpPr>
          <p:nvPr>
            <p:ph type="title"/>
          </p:nvPr>
        </p:nvSpPr>
        <p:spPr>
          <a:xfrm>
            <a:off x="255025" y="1230732"/>
            <a:ext cx="4362900" cy="268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200">
                <a:solidFill>
                  <a:schemeClr val="accen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461"/>
        <p:cNvGrpSpPr/>
        <p:nvPr/>
      </p:nvGrpSpPr>
      <p:grpSpPr>
        <a:xfrm>
          <a:off x="0" y="0"/>
          <a:ext cx="0" cy="0"/>
          <a:chOff x="0" y="0"/>
          <a:chExt cx="0" cy="0"/>
        </a:xfrm>
      </p:grpSpPr>
      <p:sp>
        <p:nvSpPr>
          <p:cNvPr id="462" name="Google Shape;462;p26"/>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878100" y="445025"/>
            <a:ext cx="738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175" y="537875"/>
            <a:ext cx="7755300" cy="61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1pPr>
            <a:lvl2pPr lvl="1">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2pPr>
            <a:lvl3pPr lvl="2">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3pPr>
            <a:lvl4pPr lvl="3">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4pPr>
            <a:lvl5pPr lvl="4">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5pPr>
            <a:lvl6pPr lvl="5">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6pPr>
            <a:lvl7pPr lvl="6">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7pPr>
            <a:lvl8pPr lvl="7">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8pPr>
            <a:lvl9pPr lvl="8">
              <a:spcBef>
                <a:spcPts val="0"/>
              </a:spcBef>
              <a:spcAft>
                <a:spcPts val="0"/>
              </a:spcAft>
              <a:buClr>
                <a:schemeClr val="accent1"/>
              </a:buClr>
              <a:buSzPts val="3100"/>
              <a:buFont typeface="Luckiest Guy"/>
              <a:buNone/>
              <a:defRPr sz="3100">
                <a:solidFill>
                  <a:schemeClr val="accent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1pPr>
            <a:lvl2pPr marL="914400" lvl="1"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2pPr>
            <a:lvl3pPr marL="1371600" lvl="2"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3pPr>
            <a:lvl4pPr marL="1828800" lvl="3"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4pPr>
            <a:lvl5pPr marL="2286000" lvl="4"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5pPr>
            <a:lvl6pPr marL="2743200" lvl="5"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6pPr>
            <a:lvl7pPr marL="3200400" lvl="6"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7pPr>
            <a:lvl8pPr marL="3657600" lvl="7"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8pPr>
            <a:lvl9pPr marL="4114800" lvl="8" indent="-330200">
              <a:lnSpc>
                <a:spcPct val="100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8" r:id="rId6"/>
    <p:sldLayoutId id="2147483662" r:id="rId7"/>
    <p:sldLayoutId id="2147483671" r:id="rId8"/>
    <p:sldLayoutId id="2147483672" r:id="rId9"/>
    <p:sldLayoutId id="2147483673" r:id="rId10"/>
    <p:sldLayoutId id="2147483674" r:id="rId11"/>
    <p:sldLayoutId id="2147483675" r:id="rId12"/>
    <p:sldLayoutId id="2147483677" r:id="rId13"/>
    <p:sldLayoutId id="2147483680"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0"/>
          <p:cNvSpPr txBox="1">
            <a:spLocks noGrp="1"/>
          </p:cNvSpPr>
          <p:nvPr>
            <p:ph type="subTitle" idx="1"/>
          </p:nvPr>
        </p:nvSpPr>
        <p:spPr>
          <a:xfrm>
            <a:off x="2006825" y="2986525"/>
            <a:ext cx="5130300" cy="4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Lesson 1: Language</a:t>
            </a:r>
            <a:endParaRPr dirty="0"/>
          </a:p>
        </p:txBody>
      </p:sp>
      <p:sp>
        <p:nvSpPr>
          <p:cNvPr id="563" name="Google Shape;563;p40"/>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REVIEW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0"/>
          <p:cNvSpPr txBox="1">
            <a:spLocks noGrp="1"/>
          </p:cNvSpPr>
          <p:nvPr>
            <p:ph type="subTitle" idx="1"/>
          </p:nvPr>
        </p:nvSpPr>
        <p:spPr>
          <a:xfrm>
            <a:off x="2006825" y="2986525"/>
            <a:ext cx="5130300" cy="4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Lesson 2: Skills</a:t>
            </a:r>
            <a:endParaRPr dirty="0"/>
          </a:p>
        </p:txBody>
      </p:sp>
      <p:sp>
        <p:nvSpPr>
          <p:cNvPr id="563" name="Google Shape;563;p40"/>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REVIEW 1</a:t>
            </a:r>
            <a:endParaRPr dirty="0"/>
          </a:p>
        </p:txBody>
      </p:sp>
    </p:spTree>
    <p:extLst>
      <p:ext uri="{BB962C8B-B14F-4D97-AF65-F5344CB8AC3E}">
        <p14:creationId xmlns:p14="http://schemas.microsoft.com/office/powerpoint/2010/main" val="2315126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55" name="Google Shape;1455;p66"/>
          <p:cNvGrpSpPr/>
          <p:nvPr/>
        </p:nvGrpSpPr>
        <p:grpSpPr>
          <a:xfrm>
            <a:off x="2392659" y="4412967"/>
            <a:ext cx="831892" cy="309927"/>
            <a:chOff x="4697275" y="2132600"/>
            <a:chExt cx="704575" cy="262450"/>
          </a:xfrm>
        </p:grpSpPr>
        <p:sp>
          <p:nvSpPr>
            <p:cNvPr id="1456" name="Google Shape;1456;p66"/>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6"/>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6"/>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6"/>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6"/>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6"/>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6"/>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6"/>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6"/>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6"/>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6"/>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6"/>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6"/>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6"/>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6"/>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6"/>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6"/>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6"/>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FFFFFF">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6"/>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6"/>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66"/>
          <p:cNvSpPr/>
          <p:nvPr/>
        </p:nvSpPr>
        <p:spPr>
          <a:xfrm>
            <a:off x="639650" y="1431475"/>
            <a:ext cx="1753000" cy="2632225"/>
          </a:xfrm>
          <a:prstGeom prst="flowChartOffpageConnector">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6"/>
          <p:cNvSpPr/>
          <p:nvPr/>
        </p:nvSpPr>
        <p:spPr>
          <a:xfrm>
            <a:off x="2692103" y="1431475"/>
            <a:ext cx="1752990" cy="2632225"/>
          </a:xfrm>
          <a:prstGeom prst="flowChartOffpageConnector">
            <a:avLst/>
          </a:prstGeom>
          <a:noFill/>
          <a:ln w="952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6"/>
          <p:cNvSpPr/>
          <p:nvPr/>
        </p:nvSpPr>
        <p:spPr>
          <a:xfrm>
            <a:off x="4744556" y="1431475"/>
            <a:ext cx="1752990" cy="2632225"/>
          </a:xfrm>
          <a:prstGeom prst="flowChartOffpageConnector">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6"/>
          <p:cNvSpPr/>
          <p:nvPr/>
        </p:nvSpPr>
        <p:spPr>
          <a:xfrm>
            <a:off x="6797010" y="1431475"/>
            <a:ext cx="1752990" cy="2632225"/>
          </a:xfrm>
          <a:prstGeom prst="flowChartOffpageConnector">
            <a:avLst/>
          </a:prstGeom>
          <a:noFill/>
          <a:ln w="952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6"/>
          <p:cNvSpPr txBox="1">
            <a:spLocks noGrp="1"/>
          </p:cNvSpPr>
          <p:nvPr>
            <p:ph type="subTitle" idx="1"/>
          </p:nvPr>
        </p:nvSpPr>
        <p:spPr>
          <a:xfrm>
            <a:off x="4744550" y="2180227"/>
            <a:ext cx="1752900" cy="1372500"/>
          </a:xfrm>
          <a:prstGeom prst="rect">
            <a:avLst/>
          </a:prstGeom>
          <a:solidFill>
            <a:schemeClr val="bg2">
              <a:lumMod val="9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 about leisure activities with friends</a:t>
            </a:r>
          </a:p>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 about someone's opinion about life in the countryside</a:t>
            </a:r>
          </a:p>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 about teen stress</a:t>
            </a:r>
          </a:p>
        </p:txBody>
      </p:sp>
      <p:sp>
        <p:nvSpPr>
          <p:cNvPr id="1481" name="Google Shape;1481;p66"/>
          <p:cNvSpPr txBox="1">
            <a:spLocks noGrp="1"/>
          </p:cNvSpPr>
          <p:nvPr>
            <p:ph type="subTitle" idx="2"/>
          </p:nvPr>
        </p:nvSpPr>
        <p:spPr>
          <a:xfrm>
            <a:off x="4744557" y="1667725"/>
            <a:ext cx="17529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listening</a:t>
            </a:r>
            <a:endParaRPr dirty="0"/>
          </a:p>
        </p:txBody>
      </p:sp>
      <p:sp>
        <p:nvSpPr>
          <p:cNvPr id="1482" name="Google Shape;1482;p66"/>
          <p:cNvSpPr txBox="1">
            <a:spLocks noGrp="1"/>
          </p:cNvSpPr>
          <p:nvPr>
            <p:ph type="subTitle" idx="3"/>
          </p:nvPr>
        </p:nvSpPr>
        <p:spPr>
          <a:xfrm>
            <a:off x="2692100" y="2180227"/>
            <a:ext cx="1752900" cy="1372500"/>
          </a:xfrm>
          <a:prstGeom prst="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leisure activities with family</a:t>
            </a:r>
          </a:p>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the village or town where someone lives</a:t>
            </a:r>
          </a:p>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school clubs</a:t>
            </a:r>
            <a:endParaRPr sz="1200" dirty="0">
              <a:latin typeface="Calibri" panose="020F0502020204030204" pitchFamily="34" charset="0"/>
              <a:cs typeface="Calibri" panose="020F0502020204030204" pitchFamily="34" charset="0"/>
            </a:endParaRPr>
          </a:p>
        </p:txBody>
      </p:sp>
      <p:sp>
        <p:nvSpPr>
          <p:cNvPr id="1483" name="Google Shape;1483;p66"/>
          <p:cNvSpPr txBox="1">
            <a:spLocks noGrp="1"/>
          </p:cNvSpPr>
          <p:nvPr>
            <p:ph type="subTitle" idx="4"/>
          </p:nvPr>
        </p:nvSpPr>
        <p:spPr>
          <a:xfrm>
            <a:off x="2692097" y="1667725"/>
            <a:ext cx="17529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speaking</a:t>
            </a:r>
            <a:endParaRPr dirty="0"/>
          </a:p>
        </p:txBody>
      </p:sp>
      <p:sp>
        <p:nvSpPr>
          <p:cNvPr id="1484" name="Google Shape;1484;p66"/>
          <p:cNvSpPr txBox="1">
            <a:spLocks noGrp="1"/>
          </p:cNvSpPr>
          <p:nvPr>
            <p:ph type="subTitle" idx="5"/>
          </p:nvPr>
        </p:nvSpPr>
        <p:spPr>
          <a:xfrm>
            <a:off x="639713" y="2180226"/>
            <a:ext cx="1752900" cy="1372500"/>
          </a:xfrm>
          <a:prstGeom prst="rect">
            <a:avLst/>
          </a:prstGeom>
          <a:solidFill>
            <a:schemeClr val="bg2">
              <a:lumMod val="90000"/>
            </a:schemeClr>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leisure activities with family</a:t>
            </a:r>
          </a:p>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different aspects of a Vietnamese village</a:t>
            </a:r>
          </a:p>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school club activities</a:t>
            </a:r>
            <a:endParaRPr sz="1200" dirty="0">
              <a:latin typeface="Calibri" panose="020F0502020204030204" pitchFamily="34" charset="0"/>
              <a:cs typeface="Calibri" panose="020F0502020204030204" pitchFamily="34" charset="0"/>
            </a:endParaRPr>
          </a:p>
        </p:txBody>
      </p:sp>
      <p:sp>
        <p:nvSpPr>
          <p:cNvPr id="1485" name="Google Shape;1485;p66"/>
          <p:cNvSpPr txBox="1">
            <a:spLocks noGrp="1"/>
          </p:cNvSpPr>
          <p:nvPr>
            <p:ph type="subTitle" idx="6"/>
          </p:nvPr>
        </p:nvSpPr>
        <p:spPr>
          <a:xfrm>
            <a:off x="639700" y="1667725"/>
            <a:ext cx="17529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READING</a:t>
            </a:r>
            <a:endParaRPr dirty="0"/>
          </a:p>
        </p:txBody>
      </p:sp>
      <p:sp>
        <p:nvSpPr>
          <p:cNvPr id="1486" name="Google Shape;1486;p66"/>
          <p:cNvSpPr txBox="1">
            <a:spLocks noGrp="1"/>
          </p:cNvSpPr>
          <p:nvPr>
            <p:ph type="subTitle" idx="7"/>
          </p:nvPr>
        </p:nvSpPr>
        <p:spPr>
          <a:xfrm>
            <a:off x="6797000" y="2180227"/>
            <a:ext cx="1752900" cy="1372500"/>
          </a:xfrm>
          <a:prstGeom prst="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about leisure activities with friends</a:t>
            </a:r>
          </a:p>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what someone likes or dislikes about life in the countryside</a:t>
            </a:r>
          </a:p>
          <a:p>
            <a:pPr marL="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 about the cause of stress and solutions</a:t>
            </a:r>
            <a:endParaRPr sz="1200" dirty="0">
              <a:latin typeface="Calibri" panose="020F0502020204030204" pitchFamily="34" charset="0"/>
              <a:cs typeface="Calibri" panose="020F0502020204030204" pitchFamily="34" charset="0"/>
            </a:endParaRPr>
          </a:p>
        </p:txBody>
      </p:sp>
      <p:sp>
        <p:nvSpPr>
          <p:cNvPr id="1487" name="Google Shape;1487;p66"/>
          <p:cNvSpPr txBox="1">
            <a:spLocks noGrp="1"/>
          </p:cNvSpPr>
          <p:nvPr>
            <p:ph type="subTitle" idx="8"/>
          </p:nvPr>
        </p:nvSpPr>
        <p:spPr>
          <a:xfrm>
            <a:off x="6797007" y="1667725"/>
            <a:ext cx="17529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writing</a:t>
            </a:r>
            <a:endParaRPr dirty="0"/>
          </a:p>
        </p:txBody>
      </p:sp>
      <p:grpSp>
        <p:nvGrpSpPr>
          <p:cNvPr id="1488" name="Google Shape;1488;p66"/>
          <p:cNvGrpSpPr/>
          <p:nvPr/>
        </p:nvGrpSpPr>
        <p:grpSpPr>
          <a:xfrm rot="-885366" flipH="1">
            <a:off x="7643434" y="700880"/>
            <a:ext cx="682162" cy="370943"/>
            <a:chOff x="1580750" y="1020525"/>
            <a:chExt cx="682175" cy="370950"/>
          </a:xfrm>
        </p:grpSpPr>
        <p:sp>
          <p:nvSpPr>
            <p:cNvPr id="1489" name="Google Shape;1489;p66"/>
            <p:cNvSpPr/>
            <p:nvPr/>
          </p:nvSpPr>
          <p:spPr>
            <a:xfrm>
              <a:off x="1580750" y="1112750"/>
              <a:ext cx="666600" cy="201425"/>
            </a:xfrm>
            <a:custGeom>
              <a:avLst/>
              <a:gdLst/>
              <a:ahLst/>
              <a:cxnLst/>
              <a:rect l="l" t="t" r="r" b="b"/>
              <a:pathLst>
                <a:path w="26664" h="8057" extrusionOk="0">
                  <a:moveTo>
                    <a:pt x="0" y="0"/>
                  </a:moveTo>
                  <a:lnTo>
                    <a:pt x="26663" y="8056"/>
                  </a:lnTo>
                  <a:lnTo>
                    <a:pt x="26663" y="8056"/>
                  </a:lnTo>
                  <a:lnTo>
                    <a:pt x="24222" y="314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6"/>
            <p:cNvSpPr/>
            <p:nvPr/>
          </p:nvSpPr>
          <p:spPr>
            <a:xfrm>
              <a:off x="1580750" y="1112750"/>
              <a:ext cx="666600" cy="201425"/>
            </a:xfrm>
            <a:custGeom>
              <a:avLst/>
              <a:gdLst/>
              <a:ahLst/>
              <a:cxnLst/>
              <a:rect l="l" t="t" r="r" b="b"/>
              <a:pathLst>
                <a:path w="26664" h="8057" extrusionOk="0">
                  <a:moveTo>
                    <a:pt x="0" y="0"/>
                  </a:moveTo>
                  <a:lnTo>
                    <a:pt x="23951" y="3988"/>
                  </a:lnTo>
                  <a:lnTo>
                    <a:pt x="26663" y="8056"/>
                  </a:lnTo>
                  <a:lnTo>
                    <a:pt x="24547" y="219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6"/>
            <p:cNvSpPr/>
            <p:nvPr/>
          </p:nvSpPr>
          <p:spPr>
            <a:xfrm>
              <a:off x="1580750" y="1020525"/>
              <a:ext cx="682175" cy="147175"/>
            </a:xfrm>
            <a:custGeom>
              <a:avLst/>
              <a:gdLst/>
              <a:ahLst/>
              <a:cxnLst/>
              <a:rect l="l" t="t" r="r" b="b"/>
              <a:pathLst>
                <a:path w="27287" h="5887" extrusionOk="0">
                  <a:moveTo>
                    <a:pt x="27287" y="1"/>
                  </a:moveTo>
                  <a:lnTo>
                    <a:pt x="0" y="3689"/>
                  </a:lnTo>
                  <a:lnTo>
                    <a:pt x="24547" y="5887"/>
                  </a:lnTo>
                  <a:lnTo>
                    <a:pt x="272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6"/>
            <p:cNvSpPr/>
            <p:nvPr/>
          </p:nvSpPr>
          <p:spPr>
            <a:xfrm>
              <a:off x="1580750" y="1112750"/>
              <a:ext cx="598775" cy="278725"/>
            </a:xfrm>
            <a:custGeom>
              <a:avLst/>
              <a:gdLst/>
              <a:ahLst/>
              <a:cxnLst/>
              <a:rect l="l" t="t" r="r" b="b"/>
              <a:pathLst>
                <a:path w="23951" h="11149" extrusionOk="0">
                  <a:moveTo>
                    <a:pt x="0" y="0"/>
                  </a:moveTo>
                  <a:lnTo>
                    <a:pt x="21835" y="11148"/>
                  </a:lnTo>
                  <a:lnTo>
                    <a:pt x="23951" y="398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66"/>
          <p:cNvSpPr txBox="1">
            <a:spLocks noGrp="1"/>
          </p:cNvSpPr>
          <p:nvPr>
            <p:ph type="title"/>
          </p:nvPr>
        </p:nvSpPr>
        <p:spPr>
          <a:xfrm>
            <a:off x="878100" y="445025"/>
            <a:ext cx="738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Objective</a:t>
            </a:r>
            <a:endParaRPr dirty="0"/>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 name="TextBox 5">
            <a:extLst>
              <a:ext uri="{FF2B5EF4-FFF2-40B4-BE49-F238E27FC236}">
                <a16:creationId xmlns:a16="http://schemas.microsoft.com/office/drawing/2014/main" id="{0F762A67-B1A2-BB9C-FDA5-A2A7599B8720}"/>
              </a:ext>
            </a:extLst>
          </p:cNvPr>
          <p:cNvSpPr txBox="1"/>
          <p:nvPr/>
        </p:nvSpPr>
        <p:spPr>
          <a:xfrm>
            <a:off x="233172" y="1483316"/>
            <a:ext cx="8677656" cy="3416320"/>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Stress is a normal part of teens' life; however, too much stress can be dangerous. When you face stress, use some of these strategies to manage it.</a:t>
            </a:r>
          </a:p>
          <a:p>
            <a:r>
              <a:rPr lang="en-US" sz="1800" b="1" dirty="0">
                <a:latin typeface="Calibri" panose="020F0502020204030204" pitchFamily="34" charset="0"/>
                <a:cs typeface="Calibri" panose="020F0502020204030204" pitchFamily="34" charset="0"/>
              </a:rPr>
              <a:t>Getting a good night's sleep</a:t>
            </a:r>
            <a:r>
              <a:rPr lang="en-US" sz="1800" dirty="0">
                <a:latin typeface="Calibri" panose="020F0502020204030204" pitchFamily="34" charset="0"/>
                <a:cs typeface="Calibri" panose="020F0502020204030204" pitchFamily="34" charset="0"/>
              </a:rPr>
              <a:t>: Teens need eight to ten hours of sleep a day, so get enough sleep. To make it easier, keep your smartphone away from your bed.</a:t>
            </a:r>
          </a:p>
          <a:p>
            <a:r>
              <a:rPr lang="en-US" sz="1800" b="1" dirty="0">
                <a:latin typeface="Calibri" panose="020F0502020204030204" pitchFamily="34" charset="0"/>
                <a:cs typeface="Calibri" panose="020F0502020204030204" pitchFamily="34" charset="0"/>
              </a:rPr>
              <a:t>Doing exercise</a:t>
            </a:r>
            <a:r>
              <a:rPr lang="en-US" sz="1800" dirty="0">
                <a:latin typeface="Calibri" panose="020F0502020204030204" pitchFamily="34" charset="0"/>
                <a:cs typeface="Calibri" panose="020F0502020204030204" pitchFamily="34" charset="0"/>
              </a:rPr>
              <a:t>: Doing enough physical exercise is important for teens. You should exercise for at least 60 minutes a day.</a:t>
            </a:r>
          </a:p>
          <a:p>
            <a:r>
              <a:rPr lang="en-US" sz="1800" b="1" dirty="0">
                <a:latin typeface="Calibri" panose="020F0502020204030204" pitchFamily="34" charset="0"/>
                <a:cs typeface="Calibri" panose="020F0502020204030204" pitchFamily="34" charset="0"/>
              </a:rPr>
              <a:t>Talking it out</a:t>
            </a:r>
            <a:r>
              <a:rPr lang="en-US" sz="1800" dirty="0">
                <a:latin typeface="Calibri" panose="020F0502020204030204" pitchFamily="34" charset="0"/>
                <a:cs typeface="Calibri" panose="020F0502020204030204" pitchFamily="34" charset="0"/>
              </a:rPr>
              <a:t>: Talk about your stress to an adult. This person can be your teacher, parent, or someone you trust.</a:t>
            </a:r>
          </a:p>
          <a:p>
            <a:r>
              <a:rPr lang="en-US" sz="1800" dirty="0">
                <a:latin typeface="Calibri" panose="020F0502020204030204" pitchFamily="34" charset="0"/>
                <a:cs typeface="Calibri" panose="020F0502020204030204" pitchFamily="34" charset="0"/>
              </a:rPr>
              <a:t>Writing about it: You can reduce your stress by writing down your problems. You can also write about times you felt good and soon you will start to feel better.</a:t>
            </a:r>
          </a:p>
          <a:p>
            <a:r>
              <a:rPr lang="en-US" sz="1800" b="1" dirty="0">
                <a:latin typeface="Calibri" panose="020F0502020204030204" pitchFamily="34" charset="0"/>
                <a:cs typeface="Calibri" panose="020F0502020204030204" pitchFamily="34" charset="0"/>
              </a:rPr>
              <a:t>Going outside</a:t>
            </a:r>
            <a:r>
              <a:rPr lang="en-US" sz="1800" dirty="0">
                <a:latin typeface="Calibri" panose="020F0502020204030204" pitchFamily="34" charset="0"/>
                <a:cs typeface="Calibri" panose="020F0502020204030204" pitchFamily="34" charset="0"/>
              </a:rPr>
              <a:t>: You will feel more relaxed if you spend some time in nature. Places with green trees and fresh air will make you feel better.</a:t>
            </a:r>
            <a:endParaRPr lang="en-VN"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482F9B7-F182-37EF-B993-EAEE3EB86095}"/>
              </a:ext>
            </a:extLst>
          </p:cNvPr>
          <p:cNvSpPr txBox="1"/>
          <p:nvPr/>
        </p:nvSpPr>
        <p:spPr>
          <a:xfrm>
            <a:off x="1658382" y="984319"/>
            <a:ext cx="5827236" cy="369332"/>
          </a:xfrm>
          <a:prstGeom prst="rect">
            <a:avLst/>
          </a:prstGeom>
          <a:solidFill>
            <a:schemeClr val="bg2">
              <a:lumMod val="90000"/>
            </a:schemeClr>
          </a:solidFill>
        </p:spPr>
        <p:txBody>
          <a:bodyPr wrap="none" rtlCol="0">
            <a:spAutoFit/>
          </a:bodyPr>
          <a:lstStyle/>
          <a:p>
            <a:pPr algn="ctr"/>
            <a:r>
              <a:rPr lang="en-US" sz="1800" b="1" dirty="0">
                <a:latin typeface="Calibri" panose="020F0502020204030204" pitchFamily="34" charset="0"/>
                <a:cs typeface="Calibri" panose="020F0502020204030204" pitchFamily="34" charset="0"/>
              </a:rPr>
              <a:t>Read the passage and choose the correct answer A, B, or C.</a:t>
            </a:r>
          </a:p>
        </p:txBody>
      </p:sp>
      <p:sp>
        <p:nvSpPr>
          <p:cNvPr id="9" name="Hộp Văn bản 12">
            <a:extLst>
              <a:ext uri="{FF2B5EF4-FFF2-40B4-BE49-F238E27FC236}">
                <a16:creationId xmlns:a16="http://schemas.microsoft.com/office/drawing/2014/main" id="{7BF28BC9-F1A7-5A11-9889-08184DF1677B}"/>
              </a:ext>
            </a:extLst>
          </p:cNvPr>
          <p:cNvSpPr txBox="1"/>
          <p:nvPr/>
        </p:nvSpPr>
        <p:spPr>
          <a:xfrm>
            <a:off x="233172" y="5402525"/>
            <a:ext cx="8677657" cy="1200329"/>
          </a:xfrm>
          <a:prstGeom prst="rect">
            <a:avLst/>
          </a:prstGeom>
          <a:noFill/>
          <a:ln>
            <a:solidFill>
              <a:schemeClr val="tx1"/>
            </a:solidFill>
            <a:prstDash val="lgDash"/>
          </a:ln>
        </p:spPr>
        <p:txBody>
          <a:bodyPr wrap="square">
            <a:spAutoFit/>
          </a:bodyPr>
          <a:lstStyle/>
          <a:p>
            <a:r>
              <a:rPr lang="en-US" sz="1800" b="1" dirty="0">
                <a:solidFill>
                  <a:srgbClr val="F26548"/>
                </a:solidFill>
                <a:latin typeface="Calibri" panose="020F0502020204030204" pitchFamily="34" charset="0"/>
                <a:cs typeface="Calibri" panose="020F0502020204030204" pitchFamily="34" charset="0"/>
              </a:rPr>
              <a:t>1.</a:t>
            </a:r>
            <a:r>
              <a:rPr lang="en-US" sz="1800" b="0" i="0" dirty="0">
                <a:solidFill>
                  <a:srgbClr val="242021"/>
                </a:solidFill>
                <a:effectLst/>
                <a:latin typeface="Calibri" panose="020F0502020204030204" pitchFamily="34" charset="0"/>
                <a:cs typeface="Calibri" panose="020F0502020204030204" pitchFamily="34" charset="0"/>
              </a:rPr>
              <a:t> The passage is about </a:t>
            </a:r>
            <a:r>
              <a:rPr lang="en-US" sz="1800" b="0" i="0" dirty="0">
                <a:solidFill>
                  <a:srgbClr val="949599"/>
                </a:solidFill>
                <a:effectLst/>
                <a:latin typeface="Calibri" panose="020F0502020204030204" pitchFamily="34" charset="0"/>
                <a:cs typeface="Calibri" panose="020F0502020204030204" pitchFamily="34" charset="0"/>
              </a:rPr>
              <a:t>______</a:t>
            </a:r>
            <a:r>
              <a:rPr lang="en-US" sz="1800" b="0" i="0" dirty="0">
                <a:solidFill>
                  <a:srgbClr val="242021"/>
                </a:solidFill>
                <a:effectLst/>
                <a:latin typeface="Calibri" panose="020F0502020204030204" pitchFamily="34" charset="0"/>
                <a:cs typeface="Calibri" panose="020F0502020204030204" pitchFamily="34" charset="0"/>
              </a:rPr>
              <a:t>.</a:t>
            </a:r>
          </a:p>
          <a:p>
            <a:r>
              <a:rPr lang="en-US" sz="1800" b="0" i="0" dirty="0">
                <a:solidFill>
                  <a:srgbClr val="1FB0E6"/>
                </a:solidFill>
                <a:effectLst/>
                <a:latin typeface="Calibri" panose="020F0502020204030204" pitchFamily="34" charset="0"/>
                <a:cs typeface="Calibri" panose="020F0502020204030204" pitchFamily="34" charset="0"/>
              </a:rPr>
              <a:t>A. </a:t>
            </a:r>
            <a:r>
              <a:rPr lang="en-US" sz="1800" b="0" i="0" dirty="0">
                <a:solidFill>
                  <a:srgbClr val="242021"/>
                </a:solidFill>
                <a:effectLst/>
                <a:latin typeface="Calibri" panose="020F0502020204030204" pitchFamily="34" charset="0"/>
                <a:cs typeface="Calibri" panose="020F0502020204030204" pitchFamily="34" charset="0"/>
              </a:rPr>
              <a:t>the causes of stress		</a:t>
            </a:r>
          </a:p>
          <a:p>
            <a:r>
              <a:rPr lang="en-US" sz="1800" b="0" i="0" dirty="0">
                <a:solidFill>
                  <a:srgbClr val="1FB0E6"/>
                </a:solidFill>
                <a:effectLst/>
                <a:latin typeface="Calibri" panose="020F0502020204030204" pitchFamily="34" charset="0"/>
                <a:cs typeface="Calibri" panose="020F0502020204030204" pitchFamily="34" charset="0"/>
              </a:rPr>
              <a:t>B. </a:t>
            </a:r>
            <a:r>
              <a:rPr lang="en-US" sz="1800" b="0" i="0" dirty="0">
                <a:solidFill>
                  <a:srgbClr val="242021"/>
                </a:solidFill>
                <a:effectLst/>
                <a:latin typeface="Calibri" panose="020F0502020204030204" pitchFamily="34" charset="0"/>
                <a:cs typeface="Calibri" panose="020F0502020204030204" pitchFamily="34" charset="0"/>
              </a:rPr>
              <a:t>strategies to deal with stress	</a:t>
            </a:r>
          </a:p>
          <a:p>
            <a:r>
              <a:rPr lang="en-US" sz="1800" b="0" i="0" dirty="0">
                <a:solidFill>
                  <a:srgbClr val="1FB0E6"/>
                </a:solidFill>
                <a:effectLst/>
                <a:latin typeface="Calibri" panose="020F0502020204030204" pitchFamily="34" charset="0"/>
                <a:cs typeface="Calibri" panose="020F0502020204030204" pitchFamily="34" charset="0"/>
              </a:rPr>
              <a:t>C. </a:t>
            </a:r>
            <a:r>
              <a:rPr lang="en-US" sz="1800" b="0" i="0" dirty="0">
                <a:solidFill>
                  <a:srgbClr val="242021"/>
                </a:solidFill>
                <a:effectLst/>
                <a:latin typeface="Calibri" panose="020F0502020204030204" pitchFamily="34" charset="0"/>
                <a:cs typeface="Calibri" panose="020F0502020204030204" pitchFamily="34" charset="0"/>
              </a:rPr>
              <a:t>the dangers of stress</a:t>
            </a:r>
          </a:p>
        </p:txBody>
      </p:sp>
      <p:sp>
        <p:nvSpPr>
          <p:cNvPr id="10" name="TextBox 9">
            <a:extLst>
              <a:ext uri="{FF2B5EF4-FFF2-40B4-BE49-F238E27FC236}">
                <a16:creationId xmlns:a16="http://schemas.microsoft.com/office/drawing/2014/main" id="{DFF7C870-FC05-A283-EA72-A2B9852FC570}"/>
              </a:ext>
            </a:extLst>
          </p:cNvPr>
          <p:cNvSpPr txBox="1"/>
          <p:nvPr/>
        </p:nvSpPr>
        <p:spPr>
          <a:xfrm>
            <a:off x="3888159" y="392989"/>
            <a:ext cx="1367682" cy="461665"/>
          </a:xfrm>
          <a:prstGeom prst="rect">
            <a:avLst/>
          </a:prstGeom>
          <a:solidFill>
            <a:schemeClr val="accent2">
              <a:lumMod val="20000"/>
              <a:lumOff val="80000"/>
            </a:schemeClr>
          </a:solidFill>
        </p:spPr>
        <p:txBody>
          <a:bodyPr wrap="none" rtlCol="0">
            <a:spAutoFit/>
          </a:bodyPr>
          <a:lstStyle/>
          <a:p>
            <a:r>
              <a:rPr lang="en-VN" sz="2400" b="1" dirty="0">
                <a:latin typeface="Calibri" panose="020F0502020204030204" pitchFamily="34" charset="0"/>
                <a:cs typeface="Calibri" panose="020F0502020204030204" pitchFamily="34" charset="0"/>
              </a:rPr>
              <a:t>READING</a:t>
            </a:r>
          </a:p>
        </p:txBody>
      </p:sp>
    </p:spTree>
    <p:extLst>
      <p:ext uri="{BB962C8B-B14F-4D97-AF65-F5344CB8AC3E}">
        <p14:creationId xmlns:p14="http://schemas.microsoft.com/office/powerpoint/2010/main" val="216568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 name="TextBox 5">
            <a:extLst>
              <a:ext uri="{FF2B5EF4-FFF2-40B4-BE49-F238E27FC236}">
                <a16:creationId xmlns:a16="http://schemas.microsoft.com/office/drawing/2014/main" id="{0F762A67-B1A2-BB9C-FDA5-A2A7599B8720}"/>
              </a:ext>
            </a:extLst>
          </p:cNvPr>
          <p:cNvSpPr txBox="1"/>
          <p:nvPr/>
        </p:nvSpPr>
        <p:spPr>
          <a:xfrm>
            <a:off x="233172" y="77303"/>
            <a:ext cx="8677656" cy="3416320"/>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Stress is a normal part of teens' life; however, too much stress can be dangerous. When you face stress, use some of these strategies to manage it.</a:t>
            </a:r>
          </a:p>
          <a:p>
            <a:r>
              <a:rPr lang="en-US" sz="1800" b="1" dirty="0">
                <a:latin typeface="Calibri" panose="020F0502020204030204" pitchFamily="34" charset="0"/>
                <a:cs typeface="Calibri" panose="020F0502020204030204" pitchFamily="34" charset="0"/>
              </a:rPr>
              <a:t>Getting a good night's sleep</a:t>
            </a:r>
            <a:r>
              <a:rPr lang="en-US" sz="1800" dirty="0">
                <a:latin typeface="Calibri" panose="020F0502020204030204" pitchFamily="34" charset="0"/>
                <a:cs typeface="Calibri" panose="020F0502020204030204" pitchFamily="34" charset="0"/>
              </a:rPr>
              <a:t>: Teens need eight to ten hours of sleep a day, so get enough sleep. To make it easier, keep your smartphone away from your bed.</a:t>
            </a:r>
          </a:p>
          <a:p>
            <a:r>
              <a:rPr lang="en-US" sz="1800" b="1" dirty="0">
                <a:latin typeface="Calibri" panose="020F0502020204030204" pitchFamily="34" charset="0"/>
                <a:cs typeface="Calibri" panose="020F0502020204030204" pitchFamily="34" charset="0"/>
              </a:rPr>
              <a:t>Doing exercise</a:t>
            </a:r>
            <a:r>
              <a:rPr lang="en-US" sz="1800" dirty="0">
                <a:latin typeface="Calibri" panose="020F0502020204030204" pitchFamily="34" charset="0"/>
                <a:cs typeface="Calibri" panose="020F0502020204030204" pitchFamily="34" charset="0"/>
              </a:rPr>
              <a:t>: Doing enough physical exercise is important for teens. You should exercise for at least 60 minutes a day.</a:t>
            </a:r>
          </a:p>
          <a:p>
            <a:r>
              <a:rPr lang="en-US" sz="1800" b="1" dirty="0">
                <a:latin typeface="Calibri" panose="020F0502020204030204" pitchFamily="34" charset="0"/>
                <a:cs typeface="Calibri" panose="020F0502020204030204" pitchFamily="34" charset="0"/>
              </a:rPr>
              <a:t>Talking it out</a:t>
            </a:r>
            <a:r>
              <a:rPr lang="en-US" sz="1800" dirty="0">
                <a:latin typeface="Calibri" panose="020F0502020204030204" pitchFamily="34" charset="0"/>
                <a:cs typeface="Calibri" panose="020F0502020204030204" pitchFamily="34" charset="0"/>
              </a:rPr>
              <a:t>: Talk about your stress to an adult. This person can be your teacher, parent, or someone you trust.</a:t>
            </a:r>
          </a:p>
          <a:p>
            <a:r>
              <a:rPr lang="en-US" sz="1800" dirty="0">
                <a:latin typeface="Calibri" panose="020F0502020204030204" pitchFamily="34" charset="0"/>
                <a:cs typeface="Calibri" panose="020F0502020204030204" pitchFamily="34" charset="0"/>
              </a:rPr>
              <a:t>Writing about it: You can reduce your stress by writing down your problems. You can also write about times you felt good and soon you will start to feel better.</a:t>
            </a:r>
          </a:p>
          <a:p>
            <a:r>
              <a:rPr lang="en-US" sz="1800" b="1" dirty="0">
                <a:latin typeface="Calibri" panose="020F0502020204030204" pitchFamily="34" charset="0"/>
                <a:cs typeface="Calibri" panose="020F0502020204030204" pitchFamily="34" charset="0"/>
              </a:rPr>
              <a:t>Going outside</a:t>
            </a:r>
            <a:r>
              <a:rPr lang="en-US" sz="1800" dirty="0">
                <a:latin typeface="Calibri" panose="020F0502020204030204" pitchFamily="34" charset="0"/>
                <a:cs typeface="Calibri" panose="020F0502020204030204" pitchFamily="34" charset="0"/>
              </a:rPr>
              <a:t>: You will feel more relaxed if you spend some time in nature. Places with green trees and fresh air will make you feel better.</a:t>
            </a:r>
            <a:endParaRPr lang="en-VN" sz="1800" dirty="0">
              <a:latin typeface="Calibri" panose="020F0502020204030204" pitchFamily="34" charset="0"/>
              <a:cs typeface="Calibri" panose="020F0502020204030204" pitchFamily="34" charset="0"/>
            </a:endParaRPr>
          </a:p>
        </p:txBody>
      </p:sp>
      <p:sp>
        <p:nvSpPr>
          <p:cNvPr id="2" name="Hộp Văn bản 12">
            <a:extLst>
              <a:ext uri="{FF2B5EF4-FFF2-40B4-BE49-F238E27FC236}">
                <a16:creationId xmlns:a16="http://schemas.microsoft.com/office/drawing/2014/main" id="{487AED96-9196-DE2A-D001-8FC3C44AAEE3}"/>
              </a:ext>
            </a:extLst>
          </p:cNvPr>
          <p:cNvSpPr txBox="1"/>
          <p:nvPr/>
        </p:nvSpPr>
        <p:spPr>
          <a:xfrm>
            <a:off x="233172" y="3623288"/>
            <a:ext cx="8677657" cy="1200329"/>
          </a:xfrm>
          <a:prstGeom prst="rect">
            <a:avLst/>
          </a:prstGeom>
          <a:noFill/>
          <a:ln>
            <a:solidFill>
              <a:schemeClr val="tx1"/>
            </a:solidFill>
            <a:prstDash val="lgDash"/>
          </a:ln>
        </p:spPr>
        <p:txBody>
          <a:bodyPr wrap="square">
            <a:spAutoFit/>
          </a:bodyPr>
          <a:lstStyle/>
          <a:p>
            <a:r>
              <a:rPr lang="en-US" sz="1800" b="1" dirty="0">
                <a:solidFill>
                  <a:srgbClr val="F26548"/>
                </a:solidFill>
                <a:latin typeface="Calibri" panose="020F0502020204030204" pitchFamily="34" charset="0"/>
                <a:cs typeface="Calibri" panose="020F0502020204030204" pitchFamily="34" charset="0"/>
              </a:rPr>
              <a:t>1.</a:t>
            </a:r>
            <a:r>
              <a:rPr lang="en-US" sz="1800" b="0" i="0" dirty="0">
                <a:solidFill>
                  <a:srgbClr val="242021"/>
                </a:solidFill>
                <a:effectLst/>
                <a:latin typeface="Calibri" panose="020F0502020204030204" pitchFamily="34" charset="0"/>
                <a:cs typeface="Calibri" panose="020F0502020204030204" pitchFamily="34" charset="0"/>
              </a:rPr>
              <a:t> The passage is about </a:t>
            </a:r>
            <a:r>
              <a:rPr lang="en-US" sz="1800" b="0" i="0" dirty="0">
                <a:solidFill>
                  <a:srgbClr val="949599"/>
                </a:solidFill>
                <a:effectLst/>
                <a:latin typeface="Calibri" panose="020F0502020204030204" pitchFamily="34" charset="0"/>
                <a:cs typeface="Calibri" panose="020F0502020204030204" pitchFamily="34" charset="0"/>
              </a:rPr>
              <a:t>______</a:t>
            </a:r>
            <a:r>
              <a:rPr lang="en-US" sz="1800" b="0" i="0" dirty="0">
                <a:solidFill>
                  <a:srgbClr val="242021"/>
                </a:solidFill>
                <a:effectLst/>
                <a:latin typeface="Calibri" panose="020F0502020204030204" pitchFamily="34" charset="0"/>
                <a:cs typeface="Calibri" panose="020F0502020204030204" pitchFamily="34" charset="0"/>
              </a:rPr>
              <a:t>.</a:t>
            </a:r>
          </a:p>
          <a:p>
            <a:r>
              <a:rPr lang="en-US" sz="1800" b="0" i="0" dirty="0">
                <a:solidFill>
                  <a:srgbClr val="1FB0E6"/>
                </a:solidFill>
                <a:effectLst/>
                <a:latin typeface="Calibri" panose="020F0502020204030204" pitchFamily="34" charset="0"/>
                <a:cs typeface="Calibri" panose="020F0502020204030204" pitchFamily="34" charset="0"/>
              </a:rPr>
              <a:t>A. </a:t>
            </a:r>
            <a:r>
              <a:rPr lang="en-US" sz="1800" b="0" i="0" dirty="0">
                <a:solidFill>
                  <a:srgbClr val="242021"/>
                </a:solidFill>
                <a:effectLst/>
                <a:latin typeface="Calibri" panose="020F0502020204030204" pitchFamily="34" charset="0"/>
                <a:cs typeface="Calibri" panose="020F0502020204030204" pitchFamily="34" charset="0"/>
              </a:rPr>
              <a:t>the causes of stress		</a:t>
            </a:r>
          </a:p>
          <a:p>
            <a:r>
              <a:rPr lang="en-US" sz="1800" b="0" i="0" dirty="0">
                <a:solidFill>
                  <a:srgbClr val="1FB0E6"/>
                </a:solidFill>
                <a:effectLst/>
                <a:latin typeface="Calibri" panose="020F0502020204030204" pitchFamily="34" charset="0"/>
                <a:cs typeface="Calibri" panose="020F0502020204030204" pitchFamily="34" charset="0"/>
              </a:rPr>
              <a:t>B. </a:t>
            </a:r>
            <a:r>
              <a:rPr lang="en-US" sz="1800" b="0" i="0" dirty="0">
                <a:solidFill>
                  <a:srgbClr val="242021"/>
                </a:solidFill>
                <a:effectLst/>
                <a:latin typeface="Calibri" panose="020F0502020204030204" pitchFamily="34" charset="0"/>
                <a:cs typeface="Calibri" panose="020F0502020204030204" pitchFamily="34" charset="0"/>
              </a:rPr>
              <a:t>strategies to deal with stress	</a:t>
            </a:r>
          </a:p>
          <a:p>
            <a:r>
              <a:rPr lang="en-US" sz="1800" b="0" i="0" dirty="0">
                <a:solidFill>
                  <a:srgbClr val="1FB0E6"/>
                </a:solidFill>
                <a:effectLst/>
                <a:latin typeface="Calibri" panose="020F0502020204030204" pitchFamily="34" charset="0"/>
                <a:cs typeface="Calibri" panose="020F0502020204030204" pitchFamily="34" charset="0"/>
              </a:rPr>
              <a:t>C. </a:t>
            </a:r>
            <a:r>
              <a:rPr lang="en-US" sz="1800" b="0" i="0" dirty="0">
                <a:solidFill>
                  <a:srgbClr val="242021"/>
                </a:solidFill>
                <a:effectLst/>
                <a:latin typeface="Calibri" panose="020F0502020204030204" pitchFamily="34" charset="0"/>
                <a:cs typeface="Calibri" panose="020F0502020204030204" pitchFamily="34" charset="0"/>
              </a:rPr>
              <a:t>the dangers of stress</a:t>
            </a:r>
          </a:p>
        </p:txBody>
      </p:sp>
      <p:sp>
        <p:nvSpPr>
          <p:cNvPr id="3" name="TextBox 2">
            <a:extLst>
              <a:ext uri="{FF2B5EF4-FFF2-40B4-BE49-F238E27FC236}">
                <a16:creationId xmlns:a16="http://schemas.microsoft.com/office/drawing/2014/main" id="{31741302-FF97-4A2C-C4DB-25E0058B5D81}"/>
              </a:ext>
            </a:extLst>
          </p:cNvPr>
          <p:cNvSpPr txBox="1"/>
          <p:nvPr/>
        </p:nvSpPr>
        <p:spPr>
          <a:xfrm>
            <a:off x="1658382" y="-421694"/>
            <a:ext cx="5827236" cy="369332"/>
          </a:xfrm>
          <a:prstGeom prst="rect">
            <a:avLst/>
          </a:prstGeom>
          <a:solidFill>
            <a:schemeClr val="bg2">
              <a:lumMod val="90000"/>
            </a:schemeClr>
          </a:solidFill>
        </p:spPr>
        <p:txBody>
          <a:bodyPr wrap="none" rtlCol="0">
            <a:spAutoFit/>
          </a:bodyPr>
          <a:lstStyle/>
          <a:p>
            <a:pPr algn="ctr"/>
            <a:r>
              <a:rPr lang="en-US" sz="1800" b="1" dirty="0">
                <a:latin typeface="Calibri" panose="020F0502020204030204" pitchFamily="34" charset="0"/>
                <a:cs typeface="Calibri" panose="020F0502020204030204" pitchFamily="34" charset="0"/>
              </a:rPr>
              <a:t>Read the passage and choose the correct answer A, B, or C.</a:t>
            </a:r>
          </a:p>
        </p:txBody>
      </p:sp>
      <p:sp>
        <p:nvSpPr>
          <p:cNvPr id="4" name="TextBox 3">
            <a:extLst>
              <a:ext uri="{FF2B5EF4-FFF2-40B4-BE49-F238E27FC236}">
                <a16:creationId xmlns:a16="http://schemas.microsoft.com/office/drawing/2014/main" id="{25271F43-1477-C39D-8D76-87789E9E3366}"/>
              </a:ext>
            </a:extLst>
          </p:cNvPr>
          <p:cNvSpPr txBox="1"/>
          <p:nvPr/>
        </p:nvSpPr>
        <p:spPr>
          <a:xfrm>
            <a:off x="7827950" y="90542"/>
            <a:ext cx="748923" cy="369332"/>
          </a:xfrm>
          <a:prstGeom prst="rect">
            <a:avLst/>
          </a:prstGeom>
          <a:noFill/>
        </p:spPr>
        <p:txBody>
          <a:bodyPr wrap="non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When</a:t>
            </a:r>
          </a:p>
        </p:txBody>
      </p:sp>
      <p:sp>
        <p:nvSpPr>
          <p:cNvPr id="9" name="TextBox 8">
            <a:extLst>
              <a:ext uri="{FF2B5EF4-FFF2-40B4-BE49-F238E27FC236}">
                <a16:creationId xmlns:a16="http://schemas.microsoft.com/office/drawing/2014/main" id="{69FF74BF-3E11-2681-BA56-5379D022FF88}"/>
              </a:ext>
            </a:extLst>
          </p:cNvPr>
          <p:cNvSpPr txBox="1"/>
          <p:nvPr/>
        </p:nvSpPr>
        <p:spPr>
          <a:xfrm>
            <a:off x="237995" y="363255"/>
            <a:ext cx="5660524" cy="369332"/>
          </a:xfrm>
          <a:prstGeom prst="rect">
            <a:avLst/>
          </a:prstGeom>
          <a:noFill/>
        </p:spPr>
        <p:txBody>
          <a:bodyPr wrap="non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you face stress, use some of these strategies to manage it.</a:t>
            </a:r>
          </a:p>
        </p:txBody>
      </p:sp>
      <p:pic>
        <p:nvPicPr>
          <p:cNvPr id="11" name="Google Shape;296;p27" descr="Red Circle Hand Drawn Chalk On: Hình minh họa có sẵn 591848420 |  Shutterstock">
            <a:extLst>
              <a:ext uri="{FF2B5EF4-FFF2-40B4-BE49-F238E27FC236}">
                <a16:creationId xmlns:a16="http://schemas.microsoft.com/office/drawing/2014/main" id="{2500F420-AFF2-E9B8-02AC-DBF74259EE36}"/>
              </a:ext>
            </a:extLst>
          </p:cNvPr>
          <p:cNvPicPr preferRelativeResize="0">
            <a:picLocks noChangeAspect="1"/>
          </p:cNvPicPr>
          <p:nvPr/>
        </p:nvPicPr>
        <p:blipFill rotWithShape="1">
          <a:blip r:embed="rId3">
            <a:alphaModFix/>
          </a:blip>
          <a:srcRect/>
          <a:stretch/>
        </p:blipFill>
        <p:spPr>
          <a:xfrm>
            <a:off x="185743" y="4140868"/>
            <a:ext cx="416592" cy="485667"/>
          </a:xfrm>
          <a:prstGeom prst="rect">
            <a:avLst/>
          </a:prstGeom>
          <a:noFill/>
          <a:ln>
            <a:noFill/>
          </a:ln>
        </p:spPr>
      </p:pic>
      <p:sp>
        <p:nvSpPr>
          <p:cNvPr id="12" name="TextBox 11">
            <a:extLst>
              <a:ext uri="{FF2B5EF4-FFF2-40B4-BE49-F238E27FC236}">
                <a16:creationId xmlns:a16="http://schemas.microsoft.com/office/drawing/2014/main" id="{77A6AE41-319E-1386-3EF3-49563E4D93C6}"/>
              </a:ext>
            </a:extLst>
          </p:cNvPr>
          <p:cNvSpPr txBox="1"/>
          <p:nvPr/>
        </p:nvSpPr>
        <p:spPr>
          <a:xfrm>
            <a:off x="3888159" y="-1013024"/>
            <a:ext cx="1367682" cy="461665"/>
          </a:xfrm>
          <a:prstGeom prst="rect">
            <a:avLst/>
          </a:prstGeom>
          <a:solidFill>
            <a:schemeClr val="accent2">
              <a:lumMod val="20000"/>
              <a:lumOff val="80000"/>
            </a:schemeClr>
          </a:solidFill>
        </p:spPr>
        <p:txBody>
          <a:bodyPr wrap="none" rtlCol="0">
            <a:spAutoFit/>
          </a:bodyPr>
          <a:lstStyle/>
          <a:p>
            <a:r>
              <a:rPr lang="en-VN" sz="2400" b="1" dirty="0">
                <a:latin typeface="Calibri" panose="020F0502020204030204" pitchFamily="34" charset="0"/>
                <a:cs typeface="Calibri" panose="020F0502020204030204" pitchFamily="34" charset="0"/>
              </a:rPr>
              <a:t>READING</a:t>
            </a:r>
          </a:p>
        </p:txBody>
      </p:sp>
    </p:spTree>
    <p:extLst>
      <p:ext uri="{BB962C8B-B14F-4D97-AF65-F5344CB8AC3E}">
        <p14:creationId xmlns:p14="http://schemas.microsoft.com/office/powerpoint/2010/main" val="5036877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 name="TextBox 5">
            <a:extLst>
              <a:ext uri="{FF2B5EF4-FFF2-40B4-BE49-F238E27FC236}">
                <a16:creationId xmlns:a16="http://schemas.microsoft.com/office/drawing/2014/main" id="{0F762A67-B1A2-BB9C-FDA5-A2A7599B8720}"/>
              </a:ext>
            </a:extLst>
          </p:cNvPr>
          <p:cNvSpPr txBox="1"/>
          <p:nvPr/>
        </p:nvSpPr>
        <p:spPr>
          <a:xfrm>
            <a:off x="233172" y="77303"/>
            <a:ext cx="8677656" cy="3416320"/>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Stress is a normal part of teens' life; however, too much stress can be dangerous. When you face stress, use some of these strategies to manage it.</a:t>
            </a:r>
          </a:p>
          <a:p>
            <a:r>
              <a:rPr lang="en-US" sz="1800" b="1" dirty="0">
                <a:latin typeface="Calibri" panose="020F0502020204030204" pitchFamily="34" charset="0"/>
                <a:cs typeface="Calibri" panose="020F0502020204030204" pitchFamily="34" charset="0"/>
              </a:rPr>
              <a:t>Getting a good night's sleep</a:t>
            </a:r>
            <a:r>
              <a:rPr lang="en-US" sz="1800" dirty="0">
                <a:latin typeface="Calibri" panose="020F0502020204030204" pitchFamily="34" charset="0"/>
                <a:cs typeface="Calibri" panose="020F0502020204030204" pitchFamily="34" charset="0"/>
              </a:rPr>
              <a:t>: Teens need eight to ten hours of sleep a day, so get enough sleep. To make it easier, keep your smartphone away from your bed.</a:t>
            </a:r>
          </a:p>
          <a:p>
            <a:r>
              <a:rPr lang="en-US" sz="1800" b="1" dirty="0">
                <a:latin typeface="Calibri" panose="020F0502020204030204" pitchFamily="34" charset="0"/>
                <a:cs typeface="Calibri" panose="020F0502020204030204" pitchFamily="34" charset="0"/>
              </a:rPr>
              <a:t>Doing exercise</a:t>
            </a:r>
            <a:r>
              <a:rPr lang="en-US" sz="1800" dirty="0">
                <a:latin typeface="Calibri" panose="020F0502020204030204" pitchFamily="34" charset="0"/>
                <a:cs typeface="Calibri" panose="020F0502020204030204" pitchFamily="34" charset="0"/>
              </a:rPr>
              <a:t>: Doing enough physical exercise is important for teens. You should exercise for at least 60 minutes a day.</a:t>
            </a:r>
          </a:p>
          <a:p>
            <a:r>
              <a:rPr lang="en-US" sz="1800" b="1" dirty="0">
                <a:latin typeface="Calibri" panose="020F0502020204030204" pitchFamily="34" charset="0"/>
                <a:cs typeface="Calibri" panose="020F0502020204030204" pitchFamily="34" charset="0"/>
              </a:rPr>
              <a:t>Talking it out</a:t>
            </a:r>
            <a:r>
              <a:rPr lang="en-US" sz="1800" dirty="0">
                <a:latin typeface="Calibri" panose="020F0502020204030204" pitchFamily="34" charset="0"/>
                <a:cs typeface="Calibri" panose="020F0502020204030204" pitchFamily="34" charset="0"/>
              </a:rPr>
              <a:t>: Talk about your stress to an adult. This person can be your teacher, parent, or someone you trust.</a:t>
            </a:r>
          </a:p>
          <a:p>
            <a:r>
              <a:rPr lang="en-US" sz="1800" dirty="0">
                <a:latin typeface="Calibri" panose="020F0502020204030204" pitchFamily="34" charset="0"/>
                <a:cs typeface="Calibri" panose="020F0502020204030204" pitchFamily="34" charset="0"/>
              </a:rPr>
              <a:t>Writing about it: You can reduce your stress by writing down your problems. You can also write about times you felt good and soon you will start to feel better.</a:t>
            </a:r>
          </a:p>
          <a:p>
            <a:r>
              <a:rPr lang="en-US" sz="1800" b="1" dirty="0">
                <a:latin typeface="Calibri" panose="020F0502020204030204" pitchFamily="34" charset="0"/>
                <a:cs typeface="Calibri" panose="020F0502020204030204" pitchFamily="34" charset="0"/>
              </a:rPr>
              <a:t>Going outside</a:t>
            </a:r>
            <a:r>
              <a:rPr lang="en-US" sz="1800" dirty="0">
                <a:latin typeface="Calibri" panose="020F0502020204030204" pitchFamily="34" charset="0"/>
                <a:cs typeface="Calibri" panose="020F0502020204030204" pitchFamily="34" charset="0"/>
              </a:rPr>
              <a:t>: You will feel more relaxed if you spend some time in nature. Places with green trees and fresh air will make you feel better.</a:t>
            </a:r>
            <a:endParaRPr lang="en-VN" sz="1800" dirty="0">
              <a:latin typeface="Calibri" panose="020F0502020204030204" pitchFamily="34" charset="0"/>
              <a:cs typeface="Calibri" panose="020F0502020204030204" pitchFamily="34" charset="0"/>
            </a:endParaRPr>
          </a:p>
        </p:txBody>
      </p:sp>
      <p:sp>
        <p:nvSpPr>
          <p:cNvPr id="2" name="Hộp Văn bản 12">
            <a:extLst>
              <a:ext uri="{FF2B5EF4-FFF2-40B4-BE49-F238E27FC236}">
                <a16:creationId xmlns:a16="http://schemas.microsoft.com/office/drawing/2014/main" id="{487AED96-9196-DE2A-D001-8FC3C44AAEE3}"/>
              </a:ext>
            </a:extLst>
          </p:cNvPr>
          <p:cNvSpPr txBox="1"/>
          <p:nvPr/>
        </p:nvSpPr>
        <p:spPr>
          <a:xfrm>
            <a:off x="233172" y="3623288"/>
            <a:ext cx="8677657" cy="1200329"/>
          </a:xfrm>
          <a:prstGeom prst="rect">
            <a:avLst/>
          </a:prstGeom>
          <a:noFill/>
          <a:ln>
            <a:solidFill>
              <a:schemeClr val="tx1"/>
            </a:solidFill>
            <a:prstDash val="lgDash"/>
          </a:ln>
        </p:spPr>
        <p:txBody>
          <a:bodyPr wrap="square">
            <a:spAutoFit/>
          </a:bodyPr>
          <a:lstStyle/>
          <a:p>
            <a:r>
              <a:rPr lang="en-US" sz="1800" b="1" i="0" dirty="0">
                <a:solidFill>
                  <a:srgbClr val="F26548"/>
                </a:solidFill>
                <a:effectLst/>
                <a:latin typeface="Calibri" panose="020F0502020204030204" pitchFamily="34" charset="0"/>
                <a:cs typeface="Calibri" panose="020F0502020204030204" pitchFamily="34" charset="0"/>
              </a:rPr>
              <a:t>2. </a:t>
            </a:r>
            <a:r>
              <a:rPr lang="en-US" sz="1800" dirty="0">
                <a:solidFill>
                  <a:srgbClr val="242021"/>
                </a:solidFill>
                <a:latin typeface="Calibri" panose="020F0502020204030204" pitchFamily="34" charset="0"/>
                <a:cs typeface="Calibri" panose="020F0502020204030204" pitchFamily="34" charset="0"/>
              </a:rPr>
              <a:t>H</a:t>
            </a:r>
            <a:r>
              <a:rPr lang="en-US" sz="1800" b="0" i="0" dirty="0">
                <a:solidFill>
                  <a:srgbClr val="242021"/>
                </a:solidFill>
                <a:effectLst/>
                <a:latin typeface="Calibri" panose="020F0502020204030204" pitchFamily="34" charset="0"/>
                <a:cs typeface="Calibri" panose="020F0502020204030204" pitchFamily="34" charset="0"/>
              </a:rPr>
              <a:t>ow many hours of sleep a day do teens need?</a:t>
            </a:r>
            <a:br>
              <a:rPr lang="en-US" sz="1800" b="0" i="0" dirty="0">
                <a:solidFill>
                  <a:srgbClr val="242021"/>
                </a:solidFill>
                <a:effectLst/>
                <a:latin typeface="Calibri" panose="020F0502020204030204" pitchFamily="34" charset="0"/>
                <a:cs typeface="Calibri" panose="020F0502020204030204" pitchFamily="34" charset="0"/>
              </a:rPr>
            </a:br>
            <a:r>
              <a:rPr lang="en-US" sz="1800" b="0" i="0" dirty="0">
                <a:solidFill>
                  <a:srgbClr val="1FB0E6"/>
                </a:solidFill>
                <a:effectLst/>
                <a:latin typeface="Calibri" panose="020F0502020204030204" pitchFamily="34" charset="0"/>
                <a:cs typeface="Calibri" panose="020F0502020204030204" pitchFamily="34" charset="0"/>
              </a:rPr>
              <a:t>A. </a:t>
            </a:r>
            <a:r>
              <a:rPr lang="en-US" sz="1800" b="0" i="0" dirty="0">
                <a:solidFill>
                  <a:srgbClr val="242021"/>
                </a:solidFill>
                <a:effectLst/>
                <a:latin typeface="Calibri" panose="020F0502020204030204" pitchFamily="34" charset="0"/>
                <a:cs typeface="Calibri" panose="020F0502020204030204" pitchFamily="34" charset="0"/>
              </a:rPr>
              <a:t>6 to 8.</a:t>
            </a:r>
          </a:p>
          <a:p>
            <a:r>
              <a:rPr lang="en-US" sz="1800" b="0" i="0" dirty="0">
                <a:solidFill>
                  <a:srgbClr val="1FB0E6"/>
                </a:solidFill>
                <a:effectLst/>
                <a:latin typeface="Calibri" panose="020F0502020204030204" pitchFamily="34" charset="0"/>
                <a:cs typeface="Calibri" panose="020F0502020204030204" pitchFamily="34" charset="0"/>
              </a:rPr>
              <a:t>B. </a:t>
            </a:r>
            <a:r>
              <a:rPr lang="en-US" sz="1800" b="0" i="0" dirty="0">
                <a:solidFill>
                  <a:srgbClr val="242021"/>
                </a:solidFill>
                <a:effectLst/>
                <a:latin typeface="Calibri" panose="020F0502020204030204" pitchFamily="34" charset="0"/>
                <a:cs typeface="Calibri" panose="020F0502020204030204" pitchFamily="34" charset="0"/>
              </a:rPr>
              <a:t>7 to 9.</a:t>
            </a:r>
          </a:p>
          <a:p>
            <a:r>
              <a:rPr lang="en-US" sz="1800" b="0" i="0" dirty="0">
                <a:solidFill>
                  <a:srgbClr val="1FB0E6"/>
                </a:solidFill>
                <a:effectLst/>
                <a:latin typeface="Calibri" panose="020F0502020204030204" pitchFamily="34" charset="0"/>
                <a:cs typeface="Calibri" panose="020F0502020204030204" pitchFamily="34" charset="0"/>
              </a:rPr>
              <a:t>C. </a:t>
            </a:r>
            <a:r>
              <a:rPr lang="en-US" sz="1800" b="0" i="0" dirty="0">
                <a:solidFill>
                  <a:srgbClr val="242021"/>
                </a:solidFill>
                <a:effectLst/>
                <a:latin typeface="Calibri" panose="020F0502020204030204" pitchFamily="34" charset="0"/>
                <a:cs typeface="Calibri" panose="020F0502020204030204" pitchFamily="34" charset="0"/>
              </a:rPr>
              <a:t>8 to 10.</a:t>
            </a:r>
          </a:p>
        </p:txBody>
      </p:sp>
      <p:sp>
        <p:nvSpPr>
          <p:cNvPr id="3" name="TextBox 2">
            <a:extLst>
              <a:ext uri="{FF2B5EF4-FFF2-40B4-BE49-F238E27FC236}">
                <a16:creationId xmlns:a16="http://schemas.microsoft.com/office/drawing/2014/main" id="{6A62CC33-65A0-EF7B-6E81-66C525665864}"/>
              </a:ext>
            </a:extLst>
          </p:cNvPr>
          <p:cNvSpPr txBox="1"/>
          <p:nvPr/>
        </p:nvSpPr>
        <p:spPr>
          <a:xfrm>
            <a:off x="2981195" y="621672"/>
            <a:ext cx="4349268" cy="369332"/>
          </a:xfrm>
          <a:prstGeom prst="rect">
            <a:avLst/>
          </a:prstGeom>
          <a:noFill/>
        </p:spPr>
        <p:txBody>
          <a:bodyPr wrap="non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Teens need eight to ten hours of sleep a day</a:t>
            </a:r>
          </a:p>
        </p:txBody>
      </p:sp>
      <p:pic>
        <p:nvPicPr>
          <p:cNvPr id="4" name="Google Shape;296;p27" descr="Red Circle Hand Drawn Chalk On: Hình minh họa có sẵn 591848420 |  Shutterstock">
            <a:extLst>
              <a:ext uri="{FF2B5EF4-FFF2-40B4-BE49-F238E27FC236}">
                <a16:creationId xmlns:a16="http://schemas.microsoft.com/office/drawing/2014/main" id="{BCD04521-3102-2847-3A9D-4D83A0E911EB}"/>
              </a:ext>
            </a:extLst>
          </p:cNvPr>
          <p:cNvPicPr preferRelativeResize="0">
            <a:picLocks noChangeAspect="1"/>
          </p:cNvPicPr>
          <p:nvPr/>
        </p:nvPicPr>
        <p:blipFill rotWithShape="1">
          <a:blip r:embed="rId3">
            <a:alphaModFix/>
          </a:blip>
          <a:srcRect/>
          <a:stretch/>
        </p:blipFill>
        <p:spPr>
          <a:xfrm>
            <a:off x="185743" y="4406174"/>
            <a:ext cx="416592" cy="485667"/>
          </a:xfrm>
          <a:prstGeom prst="rect">
            <a:avLst/>
          </a:prstGeom>
          <a:noFill/>
          <a:ln>
            <a:noFill/>
          </a:ln>
        </p:spPr>
      </p:pic>
    </p:spTree>
    <p:extLst>
      <p:ext uri="{BB962C8B-B14F-4D97-AF65-F5344CB8AC3E}">
        <p14:creationId xmlns:p14="http://schemas.microsoft.com/office/powerpoint/2010/main" val="14867285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 name="TextBox 5">
            <a:extLst>
              <a:ext uri="{FF2B5EF4-FFF2-40B4-BE49-F238E27FC236}">
                <a16:creationId xmlns:a16="http://schemas.microsoft.com/office/drawing/2014/main" id="{0F762A67-B1A2-BB9C-FDA5-A2A7599B8720}"/>
              </a:ext>
            </a:extLst>
          </p:cNvPr>
          <p:cNvSpPr txBox="1"/>
          <p:nvPr/>
        </p:nvSpPr>
        <p:spPr>
          <a:xfrm>
            <a:off x="233172" y="77303"/>
            <a:ext cx="8677656" cy="3416320"/>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Stress is a normal part of teens' life; however, too much stress can be dangerous. When you face stress, use some of these strategies to manage it.</a:t>
            </a:r>
          </a:p>
          <a:p>
            <a:r>
              <a:rPr lang="en-US" sz="1800" b="1" dirty="0">
                <a:latin typeface="Calibri" panose="020F0502020204030204" pitchFamily="34" charset="0"/>
                <a:cs typeface="Calibri" panose="020F0502020204030204" pitchFamily="34" charset="0"/>
              </a:rPr>
              <a:t>Getting a good night's sleep</a:t>
            </a:r>
            <a:r>
              <a:rPr lang="en-US" sz="1800" dirty="0">
                <a:latin typeface="Calibri" panose="020F0502020204030204" pitchFamily="34" charset="0"/>
                <a:cs typeface="Calibri" panose="020F0502020204030204" pitchFamily="34" charset="0"/>
              </a:rPr>
              <a:t>: Teens need eight to ten hours of sleep a day, so get enough sleep. To make it easier, keep your smartphone away from your bed.</a:t>
            </a:r>
          </a:p>
          <a:p>
            <a:r>
              <a:rPr lang="en-US" sz="1800" b="1" dirty="0">
                <a:latin typeface="Calibri" panose="020F0502020204030204" pitchFamily="34" charset="0"/>
                <a:cs typeface="Calibri" panose="020F0502020204030204" pitchFamily="34" charset="0"/>
              </a:rPr>
              <a:t>Doing exercise</a:t>
            </a:r>
            <a:r>
              <a:rPr lang="en-US" sz="1800" dirty="0">
                <a:latin typeface="Calibri" panose="020F0502020204030204" pitchFamily="34" charset="0"/>
                <a:cs typeface="Calibri" panose="020F0502020204030204" pitchFamily="34" charset="0"/>
              </a:rPr>
              <a:t>: Doing enough physical exercise is important for teens. You should exercise for at least 60 minutes a day.</a:t>
            </a:r>
          </a:p>
          <a:p>
            <a:r>
              <a:rPr lang="en-US" sz="1800" b="1" dirty="0">
                <a:latin typeface="Calibri" panose="020F0502020204030204" pitchFamily="34" charset="0"/>
                <a:cs typeface="Calibri" panose="020F0502020204030204" pitchFamily="34" charset="0"/>
              </a:rPr>
              <a:t>Talking it out</a:t>
            </a:r>
            <a:r>
              <a:rPr lang="en-US" sz="1800" dirty="0">
                <a:latin typeface="Calibri" panose="020F0502020204030204" pitchFamily="34" charset="0"/>
                <a:cs typeface="Calibri" panose="020F0502020204030204" pitchFamily="34" charset="0"/>
              </a:rPr>
              <a:t>: Talk about your stress to an adult. This person can be your teacher, parent, or someone you trust.</a:t>
            </a:r>
          </a:p>
          <a:p>
            <a:r>
              <a:rPr lang="en-US" sz="1800" dirty="0">
                <a:latin typeface="Calibri" panose="020F0502020204030204" pitchFamily="34" charset="0"/>
                <a:cs typeface="Calibri" panose="020F0502020204030204" pitchFamily="34" charset="0"/>
              </a:rPr>
              <a:t>Writing about it: You can reduce your stress by writing down your problems. You can also write about times you felt good and soon you will start to feel better.</a:t>
            </a:r>
          </a:p>
          <a:p>
            <a:r>
              <a:rPr lang="en-US" sz="1800" b="1" dirty="0">
                <a:latin typeface="Calibri" panose="020F0502020204030204" pitchFamily="34" charset="0"/>
                <a:cs typeface="Calibri" panose="020F0502020204030204" pitchFamily="34" charset="0"/>
              </a:rPr>
              <a:t>Going outside</a:t>
            </a:r>
            <a:r>
              <a:rPr lang="en-US" sz="1800" dirty="0">
                <a:latin typeface="Calibri" panose="020F0502020204030204" pitchFamily="34" charset="0"/>
                <a:cs typeface="Calibri" panose="020F0502020204030204" pitchFamily="34" charset="0"/>
              </a:rPr>
              <a:t>: You will feel more relaxed if you spend some time in nature. Places with green trees and fresh air will make you feel better.</a:t>
            </a:r>
            <a:endParaRPr lang="en-VN" sz="1800" dirty="0">
              <a:latin typeface="Calibri" panose="020F0502020204030204" pitchFamily="34" charset="0"/>
              <a:cs typeface="Calibri" panose="020F0502020204030204" pitchFamily="34" charset="0"/>
            </a:endParaRPr>
          </a:p>
        </p:txBody>
      </p:sp>
      <p:sp>
        <p:nvSpPr>
          <p:cNvPr id="2" name="Hộp Văn bản 12">
            <a:extLst>
              <a:ext uri="{FF2B5EF4-FFF2-40B4-BE49-F238E27FC236}">
                <a16:creationId xmlns:a16="http://schemas.microsoft.com/office/drawing/2014/main" id="{487AED96-9196-DE2A-D001-8FC3C44AAEE3}"/>
              </a:ext>
            </a:extLst>
          </p:cNvPr>
          <p:cNvSpPr txBox="1"/>
          <p:nvPr/>
        </p:nvSpPr>
        <p:spPr>
          <a:xfrm>
            <a:off x="233172" y="3623288"/>
            <a:ext cx="8677657" cy="1200329"/>
          </a:xfrm>
          <a:prstGeom prst="rect">
            <a:avLst/>
          </a:prstGeom>
          <a:noFill/>
          <a:ln>
            <a:solidFill>
              <a:schemeClr val="tx1"/>
            </a:solidFill>
            <a:prstDash val="lgDash"/>
          </a:ln>
        </p:spPr>
        <p:txBody>
          <a:bodyPr wrap="square">
            <a:spAutoFit/>
          </a:bodyPr>
          <a:lstStyle/>
          <a:p>
            <a:r>
              <a:rPr lang="en-US" sz="1800" b="1" i="0" dirty="0">
                <a:solidFill>
                  <a:srgbClr val="F26548"/>
                </a:solidFill>
                <a:effectLst/>
                <a:latin typeface="Calibri" panose="020F0502020204030204" pitchFamily="34" charset="0"/>
                <a:cs typeface="Calibri" panose="020F0502020204030204" pitchFamily="34" charset="0"/>
              </a:rPr>
              <a:t>3. </a:t>
            </a:r>
            <a:r>
              <a:rPr lang="en-US" sz="1800" b="0" i="0" dirty="0">
                <a:solidFill>
                  <a:srgbClr val="242021"/>
                </a:solidFill>
                <a:effectLst/>
                <a:latin typeface="Calibri" panose="020F0502020204030204" pitchFamily="34" charset="0"/>
                <a:cs typeface="Calibri" panose="020F0502020204030204" pitchFamily="34" charset="0"/>
              </a:rPr>
              <a:t>How much time should teens spend on daily exercise?</a:t>
            </a:r>
            <a:br>
              <a:rPr lang="en-US" sz="1800" b="0" i="0" dirty="0">
                <a:solidFill>
                  <a:srgbClr val="242021"/>
                </a:solidFill>
                <a:effectLst/>
                <a:latin typeface="Calibri" panose="020F0502020204030204" pitchFamily="34" charset="0"/>
                <a:cs typeface="Calibri" panose="020F0502020204030204" pitchFamily="34" charset="0"/>
              </a:rPr>
            </a:br>
            <a:r>
              <a:rPr lang="en-US" sz="1800" b="0" i="0" dirty="0">
                <a:solidFill>
                  <a:srgbClr val="1FB0E6"/>
                </a:solidFill>
                <a:effectLst/>
                <a:latin typeface="Calibri" panose="020F0502020204030204" pitchFamily="34" charset="0"/>
                <a:cs typeface="Calibri" panose="020F0502020204030204" pitchFamily="34" charset="0"/>
              </a:rPr>
              <a:t>A. </a:t>
            </a:r>
            <a:r>
              <a:rPr lang="en-US" sz="1800" b="0" i="0" dirty="0">
                <a:solidFill>
                  <a:srgbClr val="242021"/>
                </a:solidFill>
                <a:effectLst/>
                <a:latin typeface="Calibri" panose="020F0502020204030204" pitchFamily="34" charset="0"/>
                <a:cs typeface="Calibri" panose="020F0502020204030204" pitchFamily="34" charset="0"/>
              </a:rPr>
              <a:t>At least an hour.		</a:t>
            </a:r>
          </a:p>
          <a:p>
            <a:r>
              <a:rPr lang="en-US" sz="1800" b="0" i="0" dirty="0">
                <a:solidFill>
                  <a:srgbClr val="1FB0E6"/>
                </a:solidFill>
                <a:effectLst/>
                <a:latin typeface="Calibri" panose="020F0502020204030204" pitchFamily="34" charset="0"/>
                <a:cs typeface="Calibri" panose="020F0502020204030204" pitchFamily="34" charset="0"/>
              </a:rPr>
              <a:t>B. </a:t>
            </a:r>
            <a:r>
              <a:rPr lang="en-US" sz="1800" b="0" i="0" dirty="0">
                <a:solidFill>
                  <a:srgbClr val="242021"/>
                </a:solidFill>
                <a:effectLst/>
                <a:latin typeface="Calibri" panose="020F0502020204030204" pitchFamily="34" charset="0"/>
                <a:cs typeface="Calibri" panose="020F0502020204030204" pitchFamily="34" charset="0"/>
              </a:rPr>
              <a:t>Exactly 60 minutes.		</a:t>
            </a:r>
          </a:p>
          <a:p>
            <a:r>
              <a:rPr lang="en-US" sz="1800" b="0" i="0" dirty="0">
                <a:solidFill>
                  <a:srgbClr val="1FB0E6"/>
                </a:solidFill>
                <a:effectLst/>
                <a:latin typeface="Calibri" panose="020F0502020204030204" pitchFamily="34" charset="0"/>
                <a:cs typeface="Calibri" panose="020F0502020204030204" pitchFamily="34" charset="0"/>
              </a:rPr>
              <a:t>C. </a:t>
            </a:r>
            <a:r>
              <a:rPr lang="en-US" sz="1800" b="0" i="0" dirty="0">
                <a:solidFill>
                  <a:srgbClr val="242021"/>
                </a:solidFill>
                <a:effectLst/>
                <a:latin typeface="Calibri" panose="020F0502020204030204" pitchFamily="34" charset="0"/>
                <a:cs typeface="Calibri" panose="020F0502020204030204" pitchFamily="34" charset="0"/>
              </a:rPr>
              <a:t>No more than 60 minutes.</a:t>
            </a:r>
          </a:p>
        </p:txBody>
      </p:sp>
      <p:pic>
        <p:nvPicPr>
          <p:cNvPr id="3" name="Google Shape;296;p27" descr="Red Circle Hand Drawn Chalk On: Hình minh họa có sẵn 591848420 |  Shutterstock">
            <a:extLst>
              <a:ext uri="{FF2B5EF4-FFF2-40B4-BE49-F238E27FC236}">
                <a16:creationId xmlns:a16="http://schemas.microsoft.com/office/drawing/2014/main" id="{37F9E9E1-919C-46F9-91E6-DAC8CFDB6931}"/>
              </a:ext>
            </a:extLst>
          </p:cNvPr>
          <p:cNvPicPr preferRelativeResize="0">
            <a:picLocks noChangeAspect="1"/>
          </p:cNvPicPr>
          <p:nvPr/>
        </p:nvPicPr>
        <p:blipFill rotWithShape="1">
          <a:blip r:embed="rId3">
            <a:alphaModFix/>
          </a:blip>
          <a:srcRect/>
          <a:stretch/>
        </p:blipFill>
        <p:spPr>
          <a:xfrm>
            <a:off x="195682" y="3859522"/>
            <a:ext cx="416592" cy="485667"/>
          </a:xfrm>
          <a:prstGeom prst="rect">
            <a:avLst/>
          </a:prstGeom>
          <a:noFill/>
          <a:ln>
            <a:noFill/>
          </a:ln>
        </p:spPr>
      </p:pic>
      <p:sp>
        <p:nvSpPr>
          <p:cNvPr id="5" name="TextBox 4">
            <a:extLst>
              <a:ext uri="{FF2B5EF4-FFF2-40B4-BE49-F238E27FC236}">
                <a16:creationId xmlns:a16="http://schemas.microsoft.com/office/drawing/2014/main" id="{CBFED4B1-9BEB-4CCC-3EF9-1E4BCEFF2B68}"/>
              </a:ext>
            </a:extLst>
          </p:cNvPr>
          <p:cNvSpPr txBox="1"/>
          <p:nvPr/>
        </p:nvSpPr>
        <p:spPr>
          <a:xfrm>
            <a:off x="556591" y="1451112"/>
            <a:ext cx="2526654" cy="369332"/>
          </a:xfrm>
          <a:prstGeom prst="rect">
            <a:avLst/>
          </a:prstGeom>
          <a:noFill/>
        </p:spPr>
        <p:txBody>
          <a:bodyPr wrap="non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at least 60 minutes a day</a:t>
            </a:r>
            <a:endParaRPr lang="en-VN" sz="1800" dirty="0">
              <a:solidFill>
                <a:srgbClr val="FF0000"/>
              </a:solidFill>
              <a:highlight>
                <a:srgbClr val="FFFF00"/>
              </a:highlight>
            </a:endParaRPr>
          </a:p>
        </p:txBody>
      </p:sp>
    </p:spTree>
    <p:extLst>
      <p:ext uri="{BB962C8B-B14F-4D97-AF65-F5344CB8AC3E}">
        <p14:creationId xmlns:p14="http://schemas.microsoft.com/office/powerpoint/2010/main" val="33309069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 name="TextBox 5">
            <a:extLst>
              <a:ext uri="{FF2B5EF4-FFF2-40B4-BE49-F238E27FC236}">
                <a16:creationId xmlns:a16="http://schemas.microsoft.com/office/drawing/2014/main" id="{0F762A67-B1A2-BB9C-FDA5-A2A7599B8720}"/>
              </a:ext>
            </a:extLst>
          </p:cNvPr>
          <p:cNvSpPr txBox="1"/>
          <p:nvPr/>
        </p:nvSpPr>
        <p:spPr>
          <a:xfrm>
            <a:off x="233172" y="77303"/>
            <a:ext cx="8677656" cy="3416320"/>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Stress is a normal part of teens' life; however, too much stress can be dangerous. When you face stress, use some of these strategies to manage it.</a:t>
            </a:r>
          </a:p>
          <a:p>
            <a:r>
              <a:rPr lang="en-US" sz="1800" b="1" dirty="0">
                <a:latin typeface="Calibri" panose="020F0502020204030204" pitchFamily="34" charset="0"/>
                <a:cs typeface="Calibri" panose="020F0502020204030204" pitchFamily="34" charset="0"/>
              </a:rPr>
              <a:t>Getting a good night's sleep</a:t>
            </a:r>
            <a:r>
              <a:rPr lang="en-US" sz="1800" dirty="0">
                <a:latin typeface="Calibri" panose="020F0502020204030204" pitchFamily="34" charset="0"/>
                <a:cs typeface="Calibri" panose="020F0502020204030204" pitchFamily="34" charset="0"/>
              </a:rPr>
              <a:t>: Teens need eight to ten hours of sleep a day, so get enough sleep. To make it easier, keep your smartphone away from your bed.</a:t>
            </a:r>
          </a:p>
          <a:p>
            <a:r>
              <a:rPr lang="en-US" sz="1800" b="1" dirty="0">
                <a:latin typeface="Calibri" panose="020F0502020204030204" pitchFamily="34" charset="0"/>
                <a:cs typeface="Calibri" panose="020F0502020204030204" pitchFamily="34" charset="0"/>
              </a:rPr>
              <a:t>Doing exercise</a:t>
            </a:r>
            <a:r>
              <a:rPr lang="en-US" sz="1800" dirty="0">
                <a:latin typeface="Calibri" panose="020F0502020204030204" pitchFamily="34" charset="0"/>
                <a:cs typeface="Calibri" panose="020F0502020204030204" pitchFamily="34" charset="0"/>
              </a:rPr>
              <a:t>: Doing enough physical exercise is important for teens. You should exercise for at least 60 minutes a day.</a:t>
            </a:r>
          </a:p>
          <a:p>
            <a:r>
              <a:rPr lang="en-US" sz="1800" b="1" dirty="0">
                <a:latin typeface="Calibri" panose="020F0502020204030204" pitchFamily="34" charset="0"/>
                <a:cs typeface="Calibri" panose="020F0502020204030204" pitchFamily="34" charset="0"/>
              </a:rPr>
              <a:t>Talking it out</a:t>
            </a:r>
            <a:r>
              <a:rPr lang="en-US" sz="1800" dirty="0">
                <a:latin typeface="Calibri" panose="020F0502020204030204" pitchFamily="34" charset="0"/>
                <a:cs typeface="Calibri" panose="020F0502020204030204" pitchFamily="34" charset="0"/>
              </a:rPr>
              <a:t>: Talk about your stress to an adult. This person can be your teacher, parent, or someone you trust.</a:t>
            </a:r>
          </a:p>
          <a:p>
            <a:r>
              <a:rPr lang="en-US" sz="1800" dirty="0">
                <a:latin typeface="Calibri" panose="020F0502020204030204" pitchFamily="34" charset="0"/>
                <a:cs typeface="Calibri" panose="020F0502020204030204" pitchFamily="34" charset="0"/>
              </a:rPr>
              <a:t>Writing about it: You can reduce your stress by writing down your problems. You can also write about times you felt good and soon you will start to feel better.</a:t>
            </a:r>
          </a:p>
          <a:p>
            <a:r>
              <a:rPr lang="en-US" sz="1800" b="1" dirty="0">
                <a:latin typeface="Calibri" panose="020F0502020204030204" pitchFamily="34" charset="0"/>
                <a:cs typeface="Calibri" panose="020F0502020204030204" pitchFamily="34" charset="0"/>
              </a:rPr>
              <a:t>Going outside</a:t>
            </a:r>
            <a:r>
              <a:rPr lang="en-US" sz="1800" dirty="0">
                <a:latin typeface="Calibri" panose="020F0502020204030204" pitchFamily="34" charset="0"/>
                <a:cs typeface="Calibri" panose="020F0502020204030204" pitchFamily="34" charset="0"/>
              </a:rPr>
              <a:t>: You will feel more relaxed if you spend some time in nature. Places with green trees and fresh air will make you feel better.</a:t>
            </a:r>
            <a:endParaRPr lang="en-VN" sz="1800" dirty="0">
              <a:latin typeface="Calibri" panose="020F0502020204030204" pitchFamily="34" charset="0"/>
              <a:cs typeface="Calibri" panose="020F0502020204030204" pitchFamily="34" charset="0"/>
            </a:endParaRPr>
          </a:p>
        </p:txBody>
      </p:sp>
      <p:sp>
        <p:nvSpPr>
          <p:cNvPr id="2" name="Hộp Văn bản 12">
            <a:extLst>
              <a:ext uri="{FF2B5EF4-FFF2-40B4-BE49-F238E27FC236}">
                <a16:creationId xmlns:a16="http://schemas.microsoft.com/office/drawing/2014/main" id="{487AED96-9196-DE2A-D001-8FC3C44AAEE3}"/>
              </a:ext>
            </a:extLst>
          </p:cNvPr>
          <p:cNvSpPr txBox="1"/>
          <p:nvPr/>
        </p:nvSpPr>
        <p:spPr>
          <a:xfrm>
            <a:off x="233172" y="3623288"/>
            <a:ext cx="8677657" cy="1200329"/>
          </a:xfrm>
          <a:prstGeom prst="rect">
            <a:avLst/>
          </a:prstGeom>
          <a:noFill/>
          <a:ln>
            <a:solidFill>
              <a:schemeClr val="tx1"/>
            </a:solidFill>
            <a:prstDash val="lgDash"/>
          </a:ln>
        </p:spPr>
        <p:txBody>
          <a:bodyPr wrap="square">
            <a:spAutoFit/>
          </a:bodyPr>
          <a:lstStyle/>
          <a:p>
            <a:r>
              <a:rPr lang="en-US" sz="1800" b="1" i="0" dirty="0">
                <a:solidFill>
                  <a:srgbClr val="F26548"/>
                </a:solidFill>
                <a:effectLst/>
                <a:latin typeface="Calibri" panose="020F0502020204030204" pitchFamily="34" charset="0"/>
                <a:cs typeface="Calibri" panose="020F0502020204030204" pitchFamily="34" charset="0"/>
              </a:rPr>
              <a:t>4. </a:t>
            </a:r>
            <a:r>
              <a:rPr lang="en-US" sz="1800" b="0" i="0" dirty="0">
                <a:solidFill>
                  <a:srgbClr val="242021"/>
                </a:solidFill>
                <a:effectLst/>
                <a:latin typeface="Calibri" panose="020F0502020204030204" pitchFamily="34" charset="0"/>
                <a:cs typeface="Calibri" panose="020F0502020204030204" pitchFamily="34" charset="0"/>
              </a:rPr>
              <a:t>Teens may talk about their problems to </a:t>
            </a:r>
            <a:r>
              <a:rPr lang="en-US" sz="1800" b="0" i="0" dirty="0">
                <a:solidFill>
                  <a:srgbClr val="949599"/>
                </a:solidFill>
                <a:effectLst/>
                <a:latin typeface="Calibri" panose="020F0502020204030204" pitchFamily="34" charset="0"/>
                <a:cs typeface="Calibri" panose="020F0502020204030204" pitchFamily="34" charset="0"/>
              </a:rPr>
              <a:t>______</a:t>
            </a:r>
            <a:r>
              <a:rPr lang="en-US" sz="1800" b="0" i="0" dirty="0">
                <a:solidFill>
                  <a:srgbClr val="242021"/>
                </a:solidFill>
                <a:effectLst/>
                <a:latin typeface="Calibri" panose="020F0502020204030204" pitchFamily="34" charset="0"/>
                <a:cs typeface="Calibri" panose="020F0502020204030204" pitchFamily="34" charset="0"/>
              </a:rPr>
              <a:t>.</a:t>
            </a:r>
            <a:br>
              <a:rPr lang="en-US" sz="1800" b="0" i="0" dirty="0">
                <a:solidFill>
                  <a:srgbClr val="242021"/>
                </a:solidFill>
                <a:effectLst/>
                <a:latin typeface="Calibri" panose="020F0502020204030204" pitchFamily="34" charset="0"/>
                <a:cs typeface="Calibri" panose="020F0502020204030204" pitchFamily="34" charset="0"/>
              </a:rPr>
            </a:br>
            <a:r>
              <a:rPr lang="en-US" sz="1800" b="0" i="0" dirty="0">
                <a:solidFill>
                  <a:srgbClr val="1FB0E6"/>
                </a:solidFill>
                <a:effectLst/>
                <a:latin typeface="Calibri" panose="020F0502020204030204" pitchFamily="34" charset="0"/>
                <a:cs typeface="Calibri" panose="020F0502020204030204" pitchFamily="34" charset="0"/>
              </a:rPr>
              <a:t>A. </a:t>
            </a:r>
            <a:r>
              <a:rPr lang="en-US" sz="1800" b="0" i="0" dirty="0">
                <a:solidFill>
                  <a:srgbClr val="242021"/>
                </a:solidFill>
                <a:effectLst/>
                <a:latin typeface="Calibri" panose="020F0502020204030204" pitchFamily="34" charset="0"/>
                <a:cs typeface="Calibri" panose="020F0502020204030204" pitchFamily="34" charset="0"/>
              </a:rPr>
              <a:t>a friend in their class	</a:t>
            </a:r>
          </a:p>
          <a:p>
            <a:r>
              <a:rPr lang="en-US" sz="1800" b="0" i="0" dirty="0">
                <a:solidFill>
                  <a:srgbClr val="1FB0E6"/>
                </a:solidFill>
                <a:effectLst/>
                <a:latin typeface="Calibri" panose="020F0502020204030204" pitchFamily="34" charset="0"/>
                <a:cs typeface="Calibri" panose="020F0502020204030204" pitchFamily="34" charset="0"/>
              </a:rPr>
              <a:t>B. </a:t>
            </a:r>
            <a:r>
              <a:rPr lang="en-US" sz="1800" b="0" i="0" dirty="0">
                <a:solidFill>
                  <a:srgbClr val="242021"/>
                </a:solidFill>
                <a:effectLst/>
                <a:latin typeface="Calibri" panose="020F0502020204030204" pitchFamily="34" charset="0"/>
                <a:cs typeface="Calibri" panose="020F0502020204030204" pitchFamily="34" charset="0"/>
              </a:rPr>
              <a:t>a young person they like	</a:t>
            </a:r>
          </a:p>
          <a:p>
            <a:r>
              <a:rPr lang="en-US" sz="1800" b="0" i="0" dirty="0">
                <a:solidFill>
                  <a:srgbClr val="1FB0E6"/>
                </a:solidFill>
                <a:effectLst/>
                <a:latin typeface="Calibri" panose="020F0502020204030204" pitchFamily="34" charset="0"/>
                <a:cs typeface="Calibri" panose="020F0502020204030204" pitchFamily="34" charset="0"/>
              </a:rPr>
              <a:t>C. </a:t>
            </a:r>
            <a:r>
              <a:rPr lang="en-US" sz="1800" b="0" i="0" dirty="0">
                <a:solidFill>
                  <a:srgbClr val="242021"/>
                </a:solidFill>
                <a:effectLst/>
                <a:latin typeface="Calibri" panose="020F0502020204030204" pitchFamily="34" charset="0"/>
                <a:cs typeface="Calibri" panose="020F0502020204030204" pitchFamily="34" charset="0"/>
              </a:rPr>
              <a:t>someone they trust</a:t>
            </a:r>
          </a:p>
        </p:txBody>
      </p:sp>
      <p:pic>
        <p:nvPicPr>
          <p:cNvPr id="4" name="Google Shape;296;p27" descr="Red Circle Hand Drawn Chalk On: Hình minh họa có sẵn 591848420 |  Shutterstock">
            <a:extLst>
              <a:ext uri="{FF2B5EF4-FFF2-40B4-BE49-F238E27FC236}">
                <a16:creationId xmlns:a16="http://schemas.microsoft.com/office/drawing/2014/main" id="{1AB91689-CEB0-3030-DE46-A28FD44B5F39}"/>
              </a:ext>
            </a:extLst>
          </p:cNvPr>
          <p:cNvPicPr preferRelativeResize="0">
            <a:picLocks noChangeAspect="1"/>
          </p:cNvPicPr>
          <p:nvPr/>
        </p:nvPicPr>
        <p:blipFill rotWithShape="1">
          <a:blip r:embed="rId3">
            <a:alphaModFix/>
          </a:blip>
          <a:srcRect/>
          <a:stretch/>
        </p:blipFill>
        <p:spPr>
          <a:xfrm>
            <a:off x="175803" y="4411818"/>
            <a:ext cx="416592" cy="485667"/>
          </a:xfrm>
          <a:prstGeom prst="rect">
            <a:avLst/>
          </a:prstGeom>
          <a:noFill/>
          <a:ln>
            <a:noFill/>
          </a:ln>
        </p:spPr>
      </p:pic>
      <p:sp>
        <p:nvSpPr>
          <p:cNvPr id="7" name="TextBox 6">
            <a:extLst>
              <a:ext uri="{FF2B5EF4-FFF2-40B4-BE49-F238E27FC236}">
                <a16:creationId xmlns:a16="http://schemas.microsoft.com/office/drawing/2014/main" id="{05485A21-08FA-D602-1B5D-12A1074500A6}"/>
              </a:ext>
            </a:extLst>
          </p:cNvPr>
          <p:cNvSpPr txBox="1"/>
          <p:nvPr/>
        </p:nvSpPr>
        <p:spPr>
          <a:xfrm>
            <a:off x="477078" y="1987827"/>
            <a:ext cx="1954381" cy="369332"/>
          </a:xfrm>
          <a:prstGeom prst="rect">
            <a:avLst/>
          </a:prstGeom>
          <a:noFill/>
        </p:spPr>
        <p:txBody>
          <a:bodyPr wrap="non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someone you trust</a:t>
            </a:r>
            <a:endParaRPr lang="en-VN" sz="1800" dirty="0">
              <a:solidFill>
                <a:srgbClr val="FF0000"/>
              </a:solidFill>
              <a:highlight>
                <a:srgbClr val="FFFF00"/>
              </a:highlight>
            </a:endParaRPr>
          </a:p>
        </p:txBody>
      </p:sp>
    </p:spTree>
    <p:extLst>
      <p:ext uri="{BB962C8B-B14F-4D97-AF65-F5344CB8AC3E}">
        <p14:creationId xmlns:p14="http://schemas.microsoft.com/office/powerpoint/2010/main" val="37575753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 name="TextBox 5">
            <a:extLst>
              <a:ext uri="{FF2B5EF4-FFF2-40B4-BE49-F238E27FC236}">
                <a16:creationId xmlns:a16="http://schemas.microsoft.com/office/drawing/2014/main" id="{0F762A67-B1A2-BB9C-FDA5-A2A7599B8720}"/>
              </a:ext>
            </a:extLst>
          </p:cNvPr>
          <p:cNvSpPr txBox="1"/>
          <p:nvPr/>
        </p:nvSpPr>
        <p:spPr>
          <a:xfrm>
            <a:off x="233172" y="77303"/>
            <a:ext cx="8677656" cy="3416320"/>
          </a:xfrm>
          <a:prstGeom prst="rect">
            <a:avLst/>
          </a:prstGeom>
          <a:solidFill>
            <a:schemeClr val="accent5">
              <a:lumMod val="20000"/>
              <a:lumOff val="8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Stress is a normal part of teens' life; however, too much stress can be dangerous. When you face stress, use some of these strategies to manage it.</a:t>
            </a:r>
          </a:p>
          <a:p>
            <a:r>
              <a:rPr lang="en-US" sz="1800" b="1" dirty="0">
                <a:latin typeface="Calibri" panose="020F0502020204030204" pitchFamily="34" charset="0"/>
                <a:cs typeface="Calibri" panose="020F0502020204030204" pitchFamily="34" charset="0"/>
              </a:rPr>
              <a:t>Getting a good night's sleep</a:t>
            </a:r>
            <a:r>
              <a:rPr lang="en-US" sz="1800" dirty="0">
                <a:latin typeface="Calibri" panose="020F0502020204030204" pitchFamily="34" charset="0"/>
                <a:cs typeface="Calibri" panose="020F0502020204030204" pitchFamily="34" charset="0"/>
              </a:rPr>
              <a:t>: Teens need eight to ten hours of sleep a day, so get enough sleep. To make it easier, keep your smartphone away from your bed.</a:t>
            </a:r>
          </a:p>
          <a:p>
            <a:r>
              <a:rPr lang="en-US" sz="1800" b="1" dirty="0">
                <a:latin typeface="Calibri" panose="020F0502020204030204" pitchFamily="34" charset="0"/>
                <a:cs typeface="Calibri" panose="020F0502020204030204" pitchFamily="34" charset="0"/>
              </a:rPr>
              <a:t>Doing exercise</a:t>
            </a:r>
            <a:r>
              <a:rPr lang="en-US" sz="1800" dirty="0">
                <a:latin typeface="Calibri" panose="020F0502020204030204" pitchFamily="34" charset="0"/>
                <a:cs typeface="Calibri" panose="020F0502020204030204" pitchFamily="34" charset="0"/>
              </a:rPr>
              <a:t>: Doing enough physical exercise is important for teens. You should exercise for at least 60 minutes a day.</a:t>
            </a:r>
          </a:p>
          <a:p>
            <a:r>
              <a:rPr lang="en-US" sz="1800" b="1" dirty="0">
                <a:latin typeface="Calibri" panose="020F0502020204030204" pitchFamily="34" charset="0"/>
                <a:cs typeface="Calibri" panose="020F0502020204030204" pitchFamily="34" charset="0"/>
              </a:rPr>
              <a:t>Talking it out</a:t>
            </a:r>
            <a:r>
              <a:rPr lang="en-US" sz="1800" dirty="0">
                <a:latin typeface="Calibri" panose="020F0502020204030204" pitchFamily="34" charset="0"/>
                <a:cs typeface="Calibri" panose="020F0502020204030204" pitchFamily="34" charset="0"/>
              </a:rPr>
              <a:t>: Talk about your stress to an adult. This person can be your teacher, parent, or someone you trust.</a:t>
            </a:r>
          </a:p>
          <a:p>
            <a:r>
              <a:rPr lang="en-US" sz="1800" dirty="0">
                <a:latin typeface="Calibri" panose="020F0502020204030204" pitchFamily="34" charset="0"/>
                <a:cs typeface="Calibri" panose="020F0502020204030204" pitchFamily="34" charset="0"/>
              </a:rPr>
              <a:t>Writing about it: You can reduce your stress by writing down your problems. You can also write about times you felt good and soon you will start to feel better.</a:t>
            </a:r>
          </a:p>
          <a:p>
            <a:r>
              <a:rPr lang="en-US" sz="1800" b="1" dirty="0">
                <a:latin typeface="Calibri" panose="020F0502020204030204" pitchFamily="34" charset="0"/>
                <a:cs typeface="Calibri" panose="020F0502020204030204" pitchFamily="34" charset="0"/>
              </a:rPr>
              <a:t>Going outside</a:t>
            </a:r>
            <a:r>
              <a:rPr lang="en-US" sz="1800" dirty="0">
                <a:latin typeface="Calibri" panose="020F0502020204030204" pitchFamily="34" charset="0"/>
                <a:cs typeface="Calibri" panose="020F0502020204030204" pitchFamily="34" charset="0"/>
              </a:rPr>
              <a:t>: You will feel more relaxed if you spend some time in nature. Places with green trees and fresh air will make you feel better.</a:t>
            </a:r>
            <a:endParaRPr lang="en-VN" sz="1800" dirty="0">
              <a:latin typeface="Calibri" panose="020F0502020204030204" pitchFamily="34" charset="0"/>
              <a:cs typeface="Calibri" panose="020F0502020204030204" pitchFamily="34" charset="0"/>
            </a:endParaRPr>
          </a:p>
        </p:txBody>
      </p:sp>
      <p:sp>
        <p:nvSpPr>
          <p:cNvPr id="2" name="Hộp Văn bản 12">
            <a:extLst>
              <a:ext uri="{FF2B5EF4-FFF2-40B4-BE49-F238E27FC236}">
                <a16:creationId xmlns:a16="http://schemas.microsoft.com/office/drawing/2014/main" id="{487AED96-9196-DE2A-D001-8FC3C44AAEE3}"/>
              </a:ext>
            </a:extLst>
          </p:cNvPr>
          <p:cNvSpPr txBox="1"/>
          <p:nvPr/>
        </p:nvSpPr>
        <p:spPr>
          <a:xfrm>
            <a:off x="233172" y="3623288"/>
            <a:ext cx="8677657" cy="1200329"/>
          </a:xfrm>
          <a:prstGeom prst="rect">
            <a:avLst/>
          </a:prstGeom>
          <a:noFill/>
          <a:ln>
            <a:solidFill>
              <a:schemeClr val="tx1"/>
            </a:solidFill>
            <a:prstDash val="lgDash"/>
          </a:ln>
        </p:spPr>
        <p:txBody>
          <a:bodyPr wrap="square">
            <a:spAutoFit/>
          </a:bodyPr>
          <a:lstStyle/>
          <a:p>
            <a:r>
              <a:rPr lang="en-US" sz="1800" b="1" i="0" dirty="0">
                <a:solidFill>
                  <a:srgbClr val="F26548"/>
                </a:solidFill>
                <a:effectLst/>
                <a:latin typeface="Calibri" panose="020F0502020204030204" pitchFamily="34" charset="0"/>
                <a:cs typeface="Calibri" panose="020F0502020204030204" pitchFamily="34" charset="0"/>
              </a:rPr>
              <a:t>5. </a:t>
            </a:r>
            <a:r>
              <a:rPr lang="en-US" sz="1800" b="0" i="0" dirty="0">
                <a:solidFill>
                  <a:srgbClr val="242021"/>
                </a:solidFill>
                <a:effectLst/>
                <a:latin typeface="Calibri" panose="020F0502020204030204" pitchFamily="34" charset="0"/>
                <a:cs typeface="Calibri" panose="020F0502020204030204" pitchFamily="34" charset="0"/>
              </a:rPr>
              <a:t>Teens can feel better when they </a:t>
            </a:r>
            <a:r>
              <a:rPr lang="en-US" sz="1800" b="0" i="0" dirty="0">
                <a:solidFill>
                  <a:srgbClr val="949599"/>
                </a:solidFill>
                <a:effectLst/>
                <a:latin typeface="Calibri" panose="020F0502020204030204" pitchFamily="34" charset="0"/>
                <a:cs typeface="Calibri" panose="020F0502020204030204" pitchFamily="34" charset="0"/>
              </a:rPr>
              <a:t>______</a:t>
            </a:r>
            <a:r>
              <a:rPr lang="en-US" sz="1800" b="0" i="0" dirty="0">
                <a:solidFill>
                  <a:srgbClr val="242021"/>
                </a:solidFill>
                <a:effectLst/>
                <a:latin typeface="Calibri" panose="020F0502020204030204" pitchFamily="34" charset="0"/>
                <a:cs typeface="Calibri" panose="020F0502020204030204" pitchFamily="34" charset="0"/>
              </a:rPr>
              <a:t>.</a:t>
            </a:r>
            <a:br>
              <a:rPr lang="en-US" sz="1800" b="0" i="0" dirty="0">
                <a:solidFill>
                  <a:srgbClr val="242021"/>
                </a:solidFill>
                <a:effectLst/>
                <a:latin typeface="Calibri" panose="020F0502020204030204" pitchFamily="34" charset="0"/>
                <a:cs typeface="Calibri" panose="020F0502020204030204" pitchFamily="34" charset="0"/>
              </a:rPr>
            </a:br>
            <a:r>
              <a:rPr lang="en-US" sz="1800" b="0" i="0" dirty="0">
                <a:solidFill>
                  <a:srgbClr val="1FB0E6"/>
                </a:solidFill>
                <a:effectLst/>
                <a:latin typeface="Calibri" panose="020F0502020204030204" pitchFamily="34" charset="0"/>
                <a:cs typeface="Calibri" panose="020F0502020204030204" pitchFamily="34" charset="0"/>
              </a:rPr>
              <a:t>A. </a:t>
            </a:r>
            <a:r>
              <a:rPr lang="en-US" sz="1800" b="0" i="0" dirty="0">
                <a:solidFill>
                  <a:srgbClr val="242021"/>
                </a:solidFill>
                <a:effectLst/>
                <a:latin typeface="Calibri" panose="020F0502020204030204" pitchFamily="34" charset="0"/>
                <a:cs typeface="Calibri" panose="020F0502020204030204" pitchFamily="34" charset="0"/>
              </a:rPr>
              <a:t>are at home with their parents	</a:t>
            </a:r>
          </a:p>
          <a:p>
            <a:r>
              <a:rPr lang="en-US" sz="1800" b="0" i="0" dirty="0">
                <a:solidFill>
                  <a:srgbClr val="1FB0E6"/>
                </a:solidFill>
                <a:effectLst/>
                <a:latin typeface="Calibri" panose="020F0502020204030204" pitchFamily="34" charset="0"/>
                <a:cs typeface="Calibri" panose="020F0502020204030204" pitchFamily="34" charset="0"/>
              </a:rPr>
              <a:t>B. </a:t>
            </a:r>
            <a:r>
              <a:rPr lang="en-US" sz="1800" b="0" i="0" dirty="0">
                <a:solidFill>
                  <a:srgbClr val="242021"/>
                </a:solidFill>
                <a:effectLst/>
                <a:latin typeface="Calibri" panose="020F0502020204030204" pitchFamily="34" charset="0"/>
                <a:cs typeface="Calibri" panose="020F0502020204030204" pitchFamily="34" charset="0"/>
              </a:rPr>
              <a:t>get closer to nature		</a:t>
            </a:r>
          </a:p>
          <a:p>
            <a:r>
              <a:rPr lang="en-US" sz="1800" b="0" i="0" dirty="0">
                <a:solidFill>
                  <a:srgbClr val="1FB0E6"/>
                </a:solidFill>
                <a:effectLst/>
                <a:latin typeface="Calibri" panose="020F0502020204030204" pitchFamily="34" charset="0"/>
                <a:cs typeface="Calibri" panose="020F0502020204030204" pitchFamily="34" charset="0"/>
              </a:rPr>
              <a:t>C. </a:t>
            </a:r>
            <a:r>
              <a:rPr lang="en-US" sz="1800" b="0" i="0" dirty="0">
                <a:solidFill>
                  <a:srgbClr val="242021"/>
                </a:solidFill>
                <a:effectLst/>
                <a:latin typeface="Calibri" panose="020F0502020204030204" pitchFamily="34" charset="0"/>
                <a:cs typeface="Calibri" panose="020F0502020204030204" pitchFamily="34" charset="0"/>
              </a:rPr>
              <a:t>write to a friend</a:t>
            </a:r>
            <a:r>
              <a:rPr lang="en-US" sz="1800" dirty="0">
                <a:latin typeface="Calibri" panose="020F0502020204030204" pitchFamily="34" charset="0"/>
                <a:cs typeface="Calibri" panose="020F0502020204030204" pitchFamily="34" charset="0"/>
              </a:rPr>
              <a:t> </a:t>
            </a:r>
            <a:endParaRPr lang="vi-VN" sz="1800" dirty="0">
              <a:latin typeface="Calibri" panose="020F0502020204030204" pitchFamily="34" charset="0"/>
              <a:cs typeface="Calibri" panose="020F0502020204030204" pitchFamily="34" charset="0"/>
            </a:endParaRPr>
          </a:p>
        </p:txBody>
      </p:sp>
      <p:pic>
        <p:nvPicPr>
          <p:cNvPr id="4" name="Google Shape;296;p27" descr="Red Circle Hand Drawn Chalk On: Hình minh họa có sẵn 591848420 |  Shutterstock">
            <a:extLst>
              <a:ext uri="{FF2B5EF4-FFF2-40B4-BE49-F238E27FC236}">
                <a16:creationId xmlns:a16="http://schemas.microsoft.com/office/drawing/2014/main" id="{78C9452D-15DC-D510-A6FF-D72EDDC1AE12}"/>
              </a:ext>
            </a:extLst>
          </p:cNvPr>
          <p:cNvPicPr preferRelativeResize="0">
            <a:picLocks noChangeAspect="1"/>
          </p:cNvPicPr>
          <p:nvPr/>
        </p:nvPicPr>
        <p:blipFill rotWithShape="1">
          <a:blip r:embed="rId3">
            <a:alphaModFix/>
          </a:blip>
          <a:srcRect/>
          <a:stretch/>
        </p:blipFill>
        <p:spPr>
          <a:xfrm>
            <a:off x="185743" y="4147757"/>
            <a:ext cx="416592" cy="485667"/>
          </a:xfrm>
          <a:prstGeom prst="rect">
            <a:avLst/>
          </a:prstGeom>
          <a:noFill/>
          <a:ln>
            <a:noFill/>
          </a:ln>
        </p:spPr>
      </p:pic>
      <p:sp>
        <p:nvSpPr>
          <p:cNvPr id="5" name="TextBox 4">
            <a:extLst>
              <a:ext uri="{FF2B5EF4-FFF2-40B4-BE49-F238E27FC236}">
                <a16:creationId xmlns:a16="http://schemas.microsoft.com/office/drawing/2014/main" id="{6612DE99-DAF5-50AD-90FB-E35A021F552B}"/>
              </a:ext>
            </a:extLst>
          </p:cNvPr>
          <p:cNvSpPr txBox="1"/>
          <p:nvPr/>
        </p:nvSpPr>
        <p:spPr>
          <a:xfrm>
            <a:off x="1659835" y="2822713"/>
            <a:ext cx="5782352" cy="369332"/>
          </a:xfrm>
          <a:prstGeom prst="rect">
            <a:avLst/>
          </a:prstGeom>
          <a:noFill/>
        </p:spPr>
        <p:txBody>
          <a:bodyPr wrap="non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You will feel more relaxed if you spend some time in nature</a:t>
            </a:r>
            <a:endParaRPr lang="en-VN" sz="1800" dirty="0">
              <a:solidFill>
                <a:srgbClr val="FF0000"/>
              </a:solidFill>
              <a:highlight>
                <a:srgbClr val="FFFF00"/>
              </a:highlight>
            </a:endParaRPr>
          </a:p>
        </p:txBody>
      </p:sp>
    </p:spTree>
    <p:extLst>
      <p:ext uri="{BB962C8B-B14F-4D97-AF65-F5344CB8AC3E}">
        <p14:creationId xmlns:p14="http://schemas.microsoft.com/office/powerpoint/2010/main" val="15260890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62"/>
          <p:cNvSpPr/>
          <p:nvPr/>
        </p:nvSpPr>
        <p:spPr>
          <a:xfrm>
            <a:off x="7989482" y="177588"/>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62"/>
          <p:cNvPicPr preferRelativeResize="0"/>
          <p:nvPr/>
        </p:nvPicPr>
        <p:blipFill rotWithShape="1">
          <a:blip r:embed="rId3">
            <a:alphaModFix/>
          </a:blip>
          <a:srcRect l="11929" r="48426"/>
          <a:stretch/>
        </p:blipFill>
        <p:spPr>
          <a:xfrm rot="23">
            <a:off x="-25" y="12"/>
            <a:ext cx="3624926" cy="5143451"/>
          </a:xfrm>
          <a:prstGeom prst="rect">
            <a:avLst/>
          </a:prstGeom>
          <a:noFill/>
          <a:ln>
            <a:noFill/>
          </a:ln>
        </p:spPr>
      </p:pic>
      <p:sp>
        <p:nvSpPr>
          <p:cNvPr id="1139" name="Google Shape;1139;p62"/>
          <p:cNvSpPr txBox="1">
            <a:spLocks noGrp="1"/>
          </p:cNvSpPr>
          <p:nvPr>
            <p:ph type="title"/>
          </p:nvPr>
        </p:nvSpPr>
        <p:spPr>
          <a:xfrm>
            <a:off x="3761030" y="110682"/>
            <a:ext cx="1973945" cy="6475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SPEAKING</a:t>
            </a:r>
          </a:p>
        </p:txBody>
      </p:sp>
      <p:sp>
        <p:nvSpPr>
          <p:cNvPr id="14" name="TextBox 13">
            <a:extLst>
              <a:ext uri="{FF2B5EF4-FFF2-40B4-BE49-F238E27FC236}">
                <a16:creationId xmlns:a16="http://schemas.microsoft.com/office/drawing/2014/main" id="{68DA3409-99A8-1CB6-A66B-94CC973D2303}"/>
              </a:ext>
            </a:extLst>
          </p:cNvPr>
          <p:cNvSpPr txBox="1"/>
          <p:nvPr/>
        </p:nvSpPr>
        <p:spPr>
          <a:xfrm>
            <a:off x="3760608" y="758188"/>
            <a:ext cx="5153705" cy="523220"/>
          </a:xfrm>
          <a:prstGeom prst="rect">
            <a:avLst/>
          </a:prstGeom>
          <a:solidFill>
            <a:schemeClr val="accent2">
              <a:lumMod val="20000"/>
              <a:lumOff val="80000"/>
            </a:schemeClr>
          </a:solidFill>
        </p:spPr>
        <p:txBody>
          <a:bodyPr wrap="square" rtlCol="0">
            <a:spAutoFit/>
          </a:bodyPr>
          <a:lstStyle/>
          <a:p>
            <a:pPr algn="just"/>
            <a:r>
              <a:rPr lang="en-US" dirty="0">
                <a:latin typeface="Calibri" panose="020F0502020204030204" pitchFamily="34" charset="0"/>
                <a:cs typeface="Calibri" panose="020F0502020204030204" pitchFamily="34" charset="0"/>
              </a:rPr>
              <a:t>Work in pairs. Interview each other, using the questions below. Take notes of the answers and then report the results to the class.</a:t>
            </a:r>
          </a:p>
        </p:txBody>
      </p:sp>
      <p:graphicFrame>
        <p:nvGraphicFramePr>
          <p:cNvPr id="15" name="Table 15">
            <a:extLst>
              <a:ext uri="{FF2B5EF4-FFF2-40B4-BE49-F238E27FC236}">
                <a16:creationId xmlns:a16="http://schemas.microsoft.com/office/drawing/2014/main" id="{F0BEE65C-96FF-5EE7-CE94-860796601C7D}"/>
              </a:ext>
            </a:extLst>
          </p:cNvPr>
          <p:cNvGraphicFramePr>
            <a:graphicFrameLocks noGrp="1"/>
          </p:cNvGraphicFramePr>
          <p:nvPr>
            <p:extLst>
              <p:ext uri="{D42A27DB-BD31-4B8C-83A1-F6EECF244321}">
                <p14:modId xmlns:p14="http://schemas.microsoft.com/office/powerpoint/2010/main" val="1017737209"/>
              </p:ext>
            </p:extLst>
          </p:nvPr>
        </p:nvGraphicFramePr>
        <p:xfrm>
          <a:off x="3760608" y="1405694"/>
          <a:ext cx="5153706" cy="2565400"/>
        </p:xfrm>
        <a:graphic>
          <a:graphicData uri="http://schemas.openxmlformats.org/drawingml/2006/table">
            <a:tbl>
              <a:tblPr firstRow="1" bandRow="1">
                <a:tableStyleId>{C68EA008-8EDB-4C28-BFA0-0E84720D6D80}</a:tableStyleId>
              </a:tblPr>
              <a:tblGrid>
                <a:gridCol w="2576853">
                  <a:extLst>
                    <a:ext uri="{9D8B030D-6E8A-4147-A177-3AD203B41FA5}">
                      <a16:colId xmlns:a16="http://schemas.microsoft.com/office/drawing/2014/main" val="2811663545"/>
                    </a:ext>
                  </a:extLst>
                </a:gridCol>
                <a:gridCol w="2576853">
                  <a:extLst>
                    <a:ext uri="{9D8B030D-6E8A-4147-A177-3AD203B41FA5}">
                      <a16:colId xmlns:a16="http://schemas.microsoft.com/office/drawing/2014/main" val="3870155397"/>
                    </a:ext>
                  </a:extLst>
                </a:gridCol>
              </a:tblGrid>
              <a:tr h="370840">
                <a:tc>
                  <a:txBody>
                    <a:bodyPr/>
                    <a:lstStyle/>
                    <a:p>
                      <a:r>
                        <a:rPr lang="en-VN" b="1" dirty="0">
                          <a:latin typeface="Calibri" panose="020F0502020204030204" pitchFamily="34" charset="0"/>
                          <a:cs typeface="Calibri" panose="020F0502020204030204" pitchFamily="34" charset="0"/>
                        </a:rPr>
                        <a:t>Questions</a:t>
                      </a:r>
                    </a:p>
                  </a:txBody>
                  <a:tcPr>
                    <a:solidFill>
                      <a:schemeClr val="accent4">
                        <a:lumMod val="20000"/>
                        <a:lumOff val="80000"/>
                      </a:schemeClr>
                    </a:solidFill>
                  </a:tcPr>
                </a:tc>
                <a:tc>
                  <a:txBody>
                    <a:bodyPr/>
                    <a:lstStyle/>
                    <a:p>
                      <a:r>
                        <a:rPr lang="en-VN" b="1" dirty="0">
                          <a:latin typeface="Calibri" panose="020F0502020204030204" pitchFamily="34" charset="0"/>
                          <a:cs typeface="Calibri" panose="020F0502020204030204" pitchFamily="34" charset="0"/>
                        </a:rPr>
                        <a:t>Answers</a:t>
                      </a:r>
                    </a:p>
                  </a:txBody>
                  <a:tcPr>
                    <a:solidFill>
                      <a:schemeClr val="accent4">
                        <a:lumMod val="20000"/>
                        <a:lumOff val="80000"/>
                      </a:schemeClr>
                    </a:solidFill>
                  </a:tcPr>
                </a:tc>
                <a:extLst>
                  <a:ext uri="{0D108BD9-81ED-4DB2-BD59-A6C34878D82A}">
                    <a16:rowId xmlns:a16="http://schemas.microsoft.com/office/drawing/2014/main" val="2757057275"/>
                  </a:ext>
                </a:extLst>
              </a:tr>
              <a:tr h="370840">
                <a:tc>
                  <a:txBody>
                    <a:bodyPr/>
                    <a:lstStyle/>
                    <a:p>
                      <a:r>
                        <a:rPr lang="en-VN" dirty="0">
                          <a:latin typeface="Calibri" panose="020F0502020204030204" pitchFamily="34" charset="0"/>
                          <a:cs typeface="Calibri" panose="020F0502020204030204" pitchFamily="34" charset="0"/>
                        </a:rPr>
                        <a:t>1. </a:t>
                      </a:r>
                      <a:r>
                        <a:rPr lang="en-US" dirty="0">
                          <a:latin typeface="Calibri" panose="020F0502020204030204" pitchFamily="34" charset="0"/>
                          <a:cs typeface="Calibri" panose="020F0502020204030204" pitchFamily="34" charset="0"/>
                        </a:rPr>
                        <a:t>What are some reasons why people like living in the countryside?</a:t>
                      </a:r>
                      <a:endParaRPr lang="en-VN"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endParaRPr lang="en-VN">
                        <a:latin typeface="Calibri" panose="020F0502020204030204" pitchFamily="34" charset="0"/>
                        <a:cs typeface="Calibri" panose="020F0502020204030204" pitchFamily="34" charset="0"/>
                      </a:endParaRPr>
                    </a:p>
                  </a:txBody>
                  <a:tcPr>
                    <a:solidFill>
                      <a:schemeClr val="accent4">
                        <a:lumMod val="20000"/>
                        <a:lumOff val="80000"/>
                      </a:schemeClr>
                    </a:solidFill>
                  </a:tcPr>
                </a:tc>
                <a:extLst>
                  <a:ext uri="{0D108BD9-81ED-4DB2-BD59-A6C34878D82A}">
                    <a16:rowId xmlns:a16="http://schemas.microsoft.com/office/drawing/2014/main" val="3104250497"/>
                  </a:ext>
                </a:extLst>
              </a:tr>
              <a:tr h="370840">
                <a:tc>
                  <a:txBody>
                    <a:bodyPr/>
                    <a:lstStyle/>
                    <a:p>
                      <a:r>
                        <a:rPr lang="en-US" dirty="0">
                          <a:latin typeface="Calibri" panose="020F0502020204030204" pitchFamily="34" charset="0"/>
                          <a:cs typeface="Calibri" panose="020F0502020204030204" pitchFamily="34" charset="0"/>
                        </a:rPr>
                        <a:t>2. What are some reasons why people dislike living in the countryside?</a:t>
                      </a:r>
                      <a:endParaRPr lang="en-VN"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endParaRPr lang="en-VN"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extLst>
                  <a:ext uri="{0D108BD9-81ED-4DB2-BD59-A6C34878D82A}">
                    <a16:rowId xmlns:a16="http://schemas.microsoft.com/office/drawing/2014/main" val="1136034705"/>
                  </a:ext>
                </a:extLst>
              </a:tr>
              <a:tr h="370840">
                <a:tc>
                  <a:txBody>
                    <a:bodyPr/>
                    <a:lstStyle/>
                    <a:p>
                      <a:r>
                        <a:rPr lang="en-VN"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What are some advantages or disadvantages of living in the city?</a:t>
                      </a:r>
                      <a:endParaRPr lang="en-VN"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endParaRPr lang="en-VN"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extLst>
                  <a:ext uri="{0D108BD9-81ED-4DB2-BD59-A6C34878D82A}">
                    <a16:rowId xmlns:a16="http://schemas.microsoft.com/office/drawing/2014/main" val="2615558092"/>
                  </a:ext>
                </a:extLst>
              </a:tr>
            </a:tbl>
          </a:graphicData>
        </a:graphic>
      </p:graphicFrame>
      <p:sp>
        <p:nvSpPr>
          <p:cNvPr id="16" name="Google Shape;1134;p62">
            <a:extLst>
              <a:ext uri="{FF2B5EF4-FFF2-40B4-BE49-F238E27FC236}">
                <a16:creationId xmlns:a16="http://schemas.microsoft.com/office/drawing/2014/main" id="{04295EE9-C51E-E5D8-18F6-A703F22E4844}"/>
              </a:ext>
            </a:extLst>
          </p:cNvPr>
          <p:cNvSpPr/>
          <p:nvPr/>
        </p:nvSpPr>
        <p:spPr>
          <a:xfrm>
            <a:off x="5272348" y="4639438"/>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4;p62">
            <a:extLst>
              <a:ext uri="{FF2B5EF4-FFF2-40B4-BE49-F238E27FC236}">
                <a16:creationId xmlns:a16="http://schemas.microsoft.com/office/drawing/2014/main" id="{5FA0B44F-69DA-F029-908C-1DB9608C931E}"/>
              </a:ext>
            </a:extLst>
          </p:cNvPr>
          <p:cNvSpPr/>
          <p:nvPr/>
        </p:nvSpPr>
        <p:spPr>
          <a:xfrm>
            <a:off x="3921458" y="422844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 name="Google Shape;1139;p62">
            <a:extLst>
              <a:ext uri="{FF2B5EF4-FFF2-40B4-BE49-F238E27FC236}">
                <a16:creationId xmlns:a16="http://schemas.microsoft.com/office/drawing/2014/main" id="{5C77446A-12CE-CED9-5F9C-AB71178A0E17}"/>
              </a:ext>
            </a:extLst>
          </p:cNvPr>
          <p:cNvSpPr txBox="1">
            <a:spLocks noGrp="1"/>
          </p:cNvSpPr>
          <p:nvPr>
            <p:ph type="title"/>
          </p:nvPr>
        </p:nvSpPr>
        <p:spPr>
          <a:xfrm>
            <a:off x="3585027" y="0"/>
            <a:ext cx="1973945" cy="64750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Listening</a:t>
            </a:r>
          </a:p>
        </p:txBody>
      </p:sp>
      <p:sp>
        <p:nvSpPr>
          <p:cNvPr id="7" name="TextBox 6">
            <a:extLst>
              <a:ext uri="{FF2B5EF4-FFF2-40B4-BE49-F238E27FC236}">
                <a16:creationId xmlns:a16="http://schemas.microsoft.com/office/drawing/2014/main" id="{404ADD8C-678C-2A35-04FC-9E4ADE311E25}"/>
              </a:ext>
            </a:extLst>
          </p:cNvPr>
          <p:cNvSpPr txBox="1"/>
          <p:nvPr/>
        </p:nvSpPr>
        <p:spPr>
          <a:xfrm>
            <a:off x="343918" y="493617"/>
            <a:ext cx="8456162" cy="307777"/>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Listen to Tom and Mai talking about their lives in the city and the countryside. Fill in each blank with one word.</a:t>
            </a:r>
          </a:p>
        </p:txBody>
      </p:sp>
      <p:graphicFrame>
        <p:nvGraphicFramePr>
          <p:cNvPr id="8" name="Table 7">
            <a:extLst>
              <a:ext uri="{FF2B5EF4-FFF2-40B4-BE49-F238E27FC236}">
                <a16:creationId xmlns:a16="http://schemas.microsoft.com/office/drawing/2014/main" id="{0143840F-E61A-7997-19B0-226F8563922D}"/>
              </a:ext>
            </a:extLst>
          </p:cNvPr>
          <p:cNvGraphicFramePr>
            <a:graphicFrameLocks noGrp="1"/>
          </p:cNvGraphicFramePr>
          <p:nvPr>
            <p:extLst>
              <p:ext uri="{D42A27DB-BD31-4B8C-83A1-F6EECF244321}">
                <p14:modId xmlns:p14="http://schemas.microsoft.com/office/powerpoint/2010/main" val="3801188025"/>
              </p:ext>
            </p:extLst>
          </p:nvPr>
        </p:nvGraphicFramePr>
        <p:xfrm>
          <a:off x="190338" y="833346"/>
          <a:ext cx="8763324" cy="1284759"/>
        </p:xfrm>
        <a:graphic>
          <a:graphicData uri="http://schemas.openxmlformats.org/drawingml/2006/table">
            <a:tbl>
              <a:tblPr firstRow="1" bandRow="1">
                <a:tableStyleId>{C68EA008-8EDB-4C28-BFA0-0E84720D6D80}</a:tableStyleId>
              </a:tblPr>
              <a:tblGrid>
                <a:gridCol w="4381662">
                  <a:extLst>
                    <a:ext uri="{9D8B030D-6E8A-4147-A177-3AD203B41FA5}">
                      <a16:colId xmlns:a16="http://schemas.microsoft.com/office/drawing/2014/main" val="3387478326"/>
                    </a:ext>
                  </a:extLst>
                </a:gridCol>
                <a:gridCol w="4381662">
                  <a:extLst>
                    <a:ext uri="{9D8B030D-6E8A-4147-A177-3AD203B41FA5}">
                      <a16:colId xmlns:a16="http://schemas.microsoft.com/office/drawing/2014/main" val="2801464689"/>
                    </a:ext>
                  </a:extLst>
                </a:gridCol>
              </a:tblGrid>
              <a:tr h="314916">
                <a:tc>
                  <a:txBody>
                    <a:bodyPr/>
                    <a:lstStyle/>
                    <a:p>
                      <a:pPr algn="ctr"/>
                      <a:r>
                        <a:rPr lang="en-GB" sz="1600" b="1" dirty="0">
                          <a:latin typeface="Calibri" panose="020F0502020204030204" pitchFamily="34" charset="0"/>
                          <a:cs typeface="Calibri" panose="020F0502020204030204" pitchFamily="34" charset="0"/>
                        </a:rPr>
                        <a:t>In the city</a:t>
                      </a:r>
                    </a:p>
                  </a:txBody>
                  <a:tcPr>
                    <a:solidFill>
                      <a:schemeClr val="bg2">
                        <a:lumMod val="75000"/>
                      </a:schemeClr>
                    </a:solidFill>
                  </a:tcPr>
                </a:tc>
                <a:tc>
                  <a:txBody>
                    <a:bodyPr/>
                    <a:lstStyle/>
                    <a:p>
                      <a:pPr algn="ctr"/>
                      <a:r>
                        <a:rPr lang="en-GB" sz="1600" b="1" dirty="0">
                          <a:latin typeface="Calibri" panose="020F0502020204030204" pitchFamily="34" charset="0"/>
                          <a:cs typeface="Calibri" panose="020F0502020204030204" pitchFamily="34" charset="0"/>
                        </a:rPr>
                        <a:t>In</a:t>
                      </a:r>
                      <a:r>
                        <a:rPr lang="en-GB" sz="1600" b="1" baseline="0" dirty="0">
                          <a:latin typeface="Calibri" panose="020F0502020204030204" pitchFamily="34" charset="0"/>
                          <a:cs typeface="Calibri" panose="020F0502020204030204" pitchFamily="34" charset="0"/>
                        </a:rPr>
                        <a:t> the countryside</a:t>
                      </a:r>
                      <a:endParaRPr lang="en-GB" sz="1600" b="1" dirty="0">
                        <a:latin typeface="Calibri" panose="020F0502020204030204" pitchFamily="34" charset="0"/>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2272167046"/>
                  </a:ext>
                </a:extLst>
              </a:tr>
              <a:tr h="949479">
                <a:tc>
                  <a:txBody>
                    <a:bodyPr/>
                    <a:lstStyle/>
                    <a:p>
                      <a:pPr algn="l"/>
                      <a:r>
                        <a:rPr lang="en-US" sz="1600" dirty="0">
                          <a:latin typeface="Calibri" panose="020F0502020204030204" pitchFamily="34" charset="0"/>
                          <a:cs typeface="Calibri" panose="020F0502020204030204" pitchFamily="34" charset="0"/>
                        </a:rPr>
                        <a:t>- There are many (1) _____ for entertainment.</a:t>
                      </a:r>
                    </a:p>
                    <a:p>
                      <a:pPr algn="l"/>
                      <a:r>
                        <a:rPr lang="en-US" sz="1600" dirty="0">
                          <a:latin typeface="Calibri" panose="020F0502020204030204" pitchFamily="34" charset="0"/>
                          <a:cs typeface="Calibri" panose="020F0502020204030204" pitchFamily="34" charset="0"/>
                        </a:rPr>
                        <a:t>- It is more (2) _________ to get around.</a:t>
                      </a:r>
                    </a:p>
                    <a:p>
                      <a:pPr algn="l"/>
                      <a:r>
                        <a:rPr lang="en-US" sz="1600" dirty="0">
                          <a:latin typeface="Calibri" panose="020F0502020204030204" pitchFamily="34" charset="0"/>
                          <a:cs typeface="Calibri" panose="020F0502020204030204" pitchFamily="34" charset="0"/>
                        </a:rPr>
                        <a:t>- There are many means of (3) _____ transport.</a:t>
                      </a:r>
                      <a:endParaRPr lang="en-GB" sz="1600" dirty="0">
                        <a:latin typeface="Calibri" panose="020F0502020204030204" pitchFamily="34" charset="0"/>
                        <a:cs typeface="Calibri" panose="020F0502020204030204" pitchFamily="34" charset="0"/>
                      </a:endParaRPr>
                    </a:p>
                  </a:txBody>
                  <a:tcPr>
                    <a:solidFill>
                      <a:schemeClr val="bg2">
                        <a:lumMod val="90000"/>
                      </a:schemeClr>
                    </a:solidFill>
                  </a:tcPr>
                </a:tc>
                <a:tc>
                  <a:txBody>
                    <a:bodyPr/>
                    <a:lstStyle/>
                    <a:p>
                      <a:pPr algn="l"/>
                      <a:r>
                        <a:rPr lang="en-US" sz="1600" dirty="0">
                          <a:latin typeface="Calibri" panose="020F0502020204030204" pitchFamily="34" charset="0"/>
                          <a:cs typeface="Calibri" panose="020F0502020204030204" pitchFamily="34" charset="0"/>
                        </a:rPr>
                        <a:t>- It is peaceful and (4) _______.</a:t>
                      </a:r>
                    </a:p>
                    <a:p>
                      <a:pPr algn="l"/>
                      <a:r>
                        <a:rPr lang="en-US" sz="1600" dirty="0">
                          <a:latin typeface="Calibri" panose="020F0502020204030204" pitchFamily="34" charset="0"/>
                          <a:cs typeface="Calibri" panose="020F0502020204030204" pitchFamily="34" charset="0"/>
                        </a:rPr>
                        <a:t>- Things are simple and lovely.</a:t>
                      </a:r>
                    </a:p>
                    <a:p>
                      <a:pPr algn="l"/>
                      <a:r>
                        <a:rPr lang="en-US" sz="1600" dirty="0">
                          <a:latin typeface="Calibri" panose="020F0502020204030204" pitchFamily="34" charset="0"/>
                          <a:cs typeface="Calibri" panose="020F0502020204030204" pitchFamily="34" charset="0"/>
                        </a:rPr>
                        <a:t>- People are kind and (5) ________.</a:t>
                      </a:r>
                      <a:endParaRPr lang="en-GB" sz="1600" dirty="0">
                        <a:latin typeface="Calibri" panose="020F0502020204030204" pitchFamily="34" charset="0"/>
                        <a:cs typeface="Calibri" panose="020F0502020204030204" pitchFamily="34" charset="0"/>
                      </a:endParaRPr>
                    </a:p>
                  </a:txBody>
                  <a:tcPr>
                    <a:solidFill>
                      <a:schemeClr val="bg2">
                        <a:lumMod val="90000"/>
                      </a:schemeClr>
                    </a:solidFill>
                  </a:tcPr>
                </a:tc>
                <a:extLst>
                  <a:ext uri="{0D108BD9-81ED-4DB2-BD59-A6C34878D82A}">
                    <a16:rowId xmlns:a16="http://schemas.microsoft.com/office/drawing/2014/main" val="4170055890"/>
                  </a:ext>
                </a:extLst>
              </a:tr>
            </a:tbl>
          </a:graphicData>
        </a:graphic>
      </p:graphicFrame>
      <p:sp>
        <p:nvSpPr>
          <p:cNvPr id="9" name="TextBox 8">
            <a:extLst>
              <a:ext uri="{FF2B5EF4-FFF2-40B4-BE49-F238E27FC236}">
                <a16:creationId xmlns:a16="http://schemas.microsoft.com/office/drawing/2014/main" id="{A9B0BD28-7288-63FD-DD2C-659377E850EC}"/>
              </a:ext>
            </a:extLst>
          </p:cNvPr>
          <p:cNvSpPr txBox="1"/>
          <p:nvPr/>
        </p:nvSpPr>
        <p:spPr>
          <a:xfrm>
            <a:off x="1269723" y="2279362"/>
            <a:ext cx="6604551" cy="584775"/>
          </a:xfrm>
          <a:prstGeom prst="rect">
            <a:avLst/>
          </a:prstGeom>
          <a:solidFill>
            <a:schemeClr val="accent2">
              <a:lumMod val="40000"/>
              <a:lumOff val="60000"/>
            </a:schemeClr>
          </a:solidFill>
        </p:spPr>
        <p:txBody>
          <a:bodyPr wrap="square" rtlCol="0">
            <a:spAutoFit/>
          </a:bodyPr>
          <a:lstStyle/>
          <a:p>
            <a:r>
              <a:rPr lang="en-US" sz="1600" dirty="0">
                <a:latin typeface="Calibri" panose="020F0502020204030204" pitchFamily="34" charset="0"/>
                <a:cs typeface="Calibri" panose="020F0502020204030204" pitchFamily="34" charset="0"/>
              </a:rPr>
              <a:t>Tom: It's quite convenient. There are </a:t>
            </a:r>
            <a:r>
              <a:rPr lang="en-US" sz="1600" dirty="0">
                <a:solidFill>
                  <a:srgbClr val="FF0000"/>
                </a:solidFill>
                <a:latin typeface="Calibri" panose="020F0502020204030204" pitchFamily="34" charset="0"/>
                <a:cs typeface="Calibri" panose="020F0502020204030204" pitchFamily="34" charset="0"/>
              </a:rPr>
              <a:t>places</a:t>
            </a:r>
            <a:r>
              <a:rPr lang="en-US" sz="1600" dirty="0">
                <a:latin typeface="Calibri" panose="020F0502020204030204" pitchFamily="34" charset="0"/>
                <a:cs typeface="Calibri" panose="020F0502020204030204" pitchFamily="34" charset="0"/>
              </a:rPr>
              <a:t> for entertainment like cinemas, theatres, and amusement parks. There are also good schools and universities.</a:t>
            </a:r>
          </a:p>
        </p:txBody>
      </p:sp>
      <p:sp>
        <p:nvSpPr>
          <p:cNvPr id="10" name="TextBox 9">
            <a:extLst>
              <a:ext uri="{FF2B5EF4-FFF2-40B4-BE49-F238E27FC236}">
                <a16:creationId xmlns:a16="http://schemas.microsoft.com/office/drawing/2014/main" id="{0296654F-F944-532A-6D99-226CC7982992}"/>
              </a:ext>
            </a:extLst>
          </p:cNvPr>
          <p:cNvSpPr txBox="1"/>
          <p:nvPr/>
        </p:nvSpPr>
        <p:spPr>
          <a:xfrm>
            <a:off x="1269723" y="2279362"/>
            <a:ext cx="6604551" cy="338554"/>
          </a:xfrm>
          <a:prstGeom prst="rect">
            <a:avLst/>
          </a:prstGeom>
          <a:solidFill>
            <a:schemeClr val="accent2">
              <a:lumMod val="40000"/>
              <a:lumOff val="60000"/>
            </a:schemeClr>
          </a:solidFill>
        </p:spPr>
        <p:txBody>
          <a:bodyPr wrap="square" rtlCol="0">
            <a:spAutoFit/>
          </a:bodyPr>
          <a:lstStyle/>
          <a:p>
            <a:r>
              <a:rPr lang="en-US" sz="1600" dirty="0">
                <a:latin typeface="Calibri" panose="020F0502020204030204" pitchFamily="34" charset="0"/>
                <a:cs typeface="Calibri" panose="020F0502020204030204" pitchFamily="34" charset="0"/>
              </a:rPr>
              <a:t>Mai: Sounds great! I guess it is very </a:t>
            </a:r>
            <a:r>
              <a:rPr lang="en-US" sz="1600" dirty="0">
                <a:solidFill>
                  <a:srgbClr val="FF0000"/>
                </a:solidFill>
                <a:latin typeface="Calibri" panose="020F0502020204030204" pitchFamily="34" charset="0"/>
                <a:cs typeface="Calibri" panose="020F0502020204030204" pitchFamily="34" charset="0"/>
              </a:rPr>
              <a:t>convenient</a:t>
            </a:r>
            <a:r>
              <a:rPr lang="en-US" sz="1600" dirty="0">
                <a:latin typeface="Calibri" panose="020F0502020204030204" pitchFamily="34" charset="0"/>
                <a:cs typeface="Calibri" panose="020F0502020204030204" pitchFamily="34" charset="0"/>
              </a:rPr>
              <a:t> to get around in big cities.</a:t>
            </a:r>
          </a:p>
        </p:txBody>
      </p:sp>
      <p:sp>
        <p:nvSpPr>
          <p:cNvPr id="12" name="TextBox 11">
            <a:extLst>
              <a:ext uri="{FF2B5EF4-FFF2-40B4-BE49-F238E27FC236}">
                <a16:creationId xmlns:a16="http://schemas.microsoft.com/office/drawing/2014/main" id="{16C86FFC-30A6-1375-BA79-8396DB121DC8}"/>
              </a:ext>
            </a:extLst>
          </p:cNvPr>
          <p:cNvSpPr txBox="1"/>
          <p:nvPr/>
        </p:nvSpPr>
        <p:spPr>
          <a:xfrm>
            <a:off x="1269723" y="2279360"/>
            <a:ext cx="6604551" cy="584775"/>
          </a:xfrm>
          <a:prstGeom prst="rect">
            <a:avLst/>
          </a:prstGeom>
          <a:solidFill>
            <a:schemeClr val="accent2">
              <a:lumMod val="40000"/>
              <a:lumOff val="60000"/>
            </a:schemeClr>
          </a:solidFill>
        </p:spPr>
        <p:txBody>
          <a:bodyPr wrap="square" rtlCol="0">
            <a:spAutoFit/>
          </a:bodyPr>
          <a:lstStyle/>
          <a:p>
            <a:r>
              <a:rPr lang="en-US" sz="1600" dirty="0">
                <a:latin typeface="Calibri" panose="020F0502020204030204" pitchFamily="34" charset="0"/>
                <a:cs typeface="Calibri" panose="020F0502020204030204" pitchFamily="34" charset="0"/>
              </a:rPr>
              <a:t>Tom: Why not? It's peaceful and </a:t>
            </a:r>
            <a:r>
              <a:rPr lang="en-US" sz="1600" dirty="0">
                <a:solidFill>
                  <a:srgbClr val="FF0000"/>
                </a:solidFill>
                <a:latin typeface="Calibri" panose="020F0502020204030204" pitchFamily="34" charset="0"/>
                <a:cs typeface="Calibri" panose="020F0502020204030204" pitchFamily="34" charset="0"/>
              </a:rPr>
              <a:t>spacious</a:t>
            </a:r>
            <a:r>
              <a:rPr lang="en-US" sz="1600" dirty="0">
                <a:latin typeface="Calibri" panose="020F0502020204030204" pitchFamily="34" charset="0"/>
                <a:cs typeface="Calibri" panose="020F0502020204030204" pitchFamily="34" charset="0"/>
              </a:rPr>
              <a:t>. I love nature, green fields, and orchards. I also like riding a bike to school like the children here do.</a:t>
            </a:r>
          </a:p>
        </p:txBody>
      </p:sp>
      <p:sp>
        <p:nvSpPr>
          <p:cNvPr id="13" name="TextBox 12">
            <a:extLst>
              <a:ext uri="{FF2B5EF4-FFF2-40B4-BE49-F238E27FC236}">
                <a16:creationId xmlns:a16="http://schemas.microsoft.com/office/drawing/2014/main" id="{12FAB18E-9922-0DDD-F1E6-2F01CFA2DA03}"/>
              </a:ext>
            </a:extLst>
          </p:cNvPr>
          <p:cNvSpPr txBox="1"/>
          <p:nvPr/>
        </p:nvSpPr>
        <p:spPr>
          <a:xfrm>
            <a:off x="1269723" y="2282156"/>
            <a:ext cx="6604551" cy="584775"/>
          </a:xfrm>
          <a:prstGeom prst="rect">
            <a:avLst/>
          </a:prstGeom>
          <a:solidFill>
            <a:schemeClr val="accent2">
              <a:lumMod val="40000"/>
              <a:lumOff val="60000"/>
            </a:schemeClr>
          </a:solidFill>
        </p:spPr>
        <p:txBody>
          <a:bodyPr wrap="square" rtlCol="0">
            <a:spAutoFit/>
          </a:bodyPr>
          <a:lstStyle/>
          <a:p>
            <a:r>
              <a:rPr lang="en-US" sz="1600" dirty="0">
                <a:latin typeface="Calibri" panose="020F0502020204030204" pitchFamily="34" charset="0"/>
                <a:cs typeface="Calibri" panose="020F0502020204030204" pitchFamily="34" charset="0"/>
              </a:rPr>
              <a:t>Mai: Yes, things here are simple and lovely. The people in my village are kind and </a:t>
            </a:r>
            <a:r>
              <a:rPr lang="en-US" sz="1600" dirty="0">
                <a:solidFill>
                  <a:srgbClr val="FF0000"/>
                </a:solidFill>
                <a:latin typeface="Calibri" panose="020F0502020204030204" pitchFamily="34" charset="0"/>
                <a:cs typeface="Calibri" panose="020F0502020204030204" pitchFamily="34" charset="0"/>
              </a:rPr>
              <a:t>hospitable</a:t>
            </a:r>
            <a:r>
              <a:rPr lang="en-US" sz="1600" dirty="0">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01E149C3-0786-5392-523D-2E8361E7C7B2}"/>
              </a:ext>
            </a:extLst>
          </p:cNvPr>
          <p:cNvSpPr txBox="1"/>
          <p:nvPr/>
        </p:nvSpPr>
        <p:spPr>
          <a:xfrm>
            <a:off x="1269723" y="2279361"/>
            <a:ext cx="6604551" cy="584775"/>
          </a:xfrm>
          <a:prstGeom prst="rect">
            <a:avLst/>
          </a:prstGeom>
          <a:solidFill>
            <a:schemeClr val="accent2">
              <a:lumMod val="40000"/>
              <a:lumOff val="60000"/>
            </a:schemeClr>
          </a:solidFill>
        </p:spPr>
        <p:txBody>
          <a:bodyPr wrap="square" rtlCol="0">
            <a:spAutoFit/>
          </a:bodyPr>
          <a:lstStyle/>
          <a:p>
            <a:r>
              <a:rPr lang="en-US" sz="1600" dirty="0">
                <a:latin typeface="Calibri" panose="020F0502020204030204" pitchFamily="34" charset="0"/>
                <a:cs typeface="Calibri" panose="020F0502020204030204" pitchFamily="34" charset="0"/>
              </a:rPr>
              <a:t>Tom: Right. There are</a:t>
            </a:r>
            <a:r>
              <a:rPr lang="en-US" sz="1600" dirty="0">
                <a:solidFill>
                  <a:schemeClr val="tx1"/>
                </a:solidFill>
                <a:latin typeface="Calibri" panose="020F0502020204030204" pitchFamily="34" charset="0"/>
                <a:cs typeface="Calibri" panose="020F0502020204030204" pitchFamily="34" charset="0"/>
              </a:rPr>
              <a:t> various </a:t>
            </a:r>
            <a:r>
              <a:rPr lang="en-US" sz="1600" dirty="0">
                <a:latin typeface="Calibri" panose="020F0502020204030204" pitchFamily="34" charset="0"/>
                <a:cs typeface="Calibri" panose="020F0502020204030204" pitchFamily="34" charset="0"/>
              </a:rPr>
              <a:t>means of </a:t>
            </a:r>
            <a:r>
              <a:rPr lang="en-US" sz="1600" dirty="0">
                <a:solidFill>
                  <a:srgbClr val="FF0000"/>
                </a:solidFill>
                <a:latin typeface="Calibri" panose="020F0502020204030204" pitchFamily="34" charset="0"/>
                <a:cs typeface="Calibri" panose="020F0502020204030204" pitchFamily="34" charset="0"/>
              </a:rPr>
              <a:t>public</a:t>
            </a:r>
            <a:r>
              <a:rPr lang="en-US" sz="1600" dirty="0">
                <a:latin typeface="Calibri" panose="020F0502020204030204" pitchFamily="34" charset="0"/>
                <a:cs typeface="Calibri" panose="020F0502020204030204" pitchFamily="34" charset="0"/>
              </a:rPr>
              <a:t> transport like buses, trams, and undergrounds.</a:t>
            </a:r>
          </a:p>
        </p:txBody>
      </p:sp>
      <p:sp>
        <p:nvSpPr>
          <p:cNvPr id="15" name="TextBox 14">
            <a:extLst>
              <a:ext uri="{FF2B5EF4-FFF2-40B4-BE49-F238E27FC236}">
                <a16:creationId xmlns:a16="http://schemas.microsoft.com/office/drawing/2014/main" id="{D41DE568-C7AD-8D1B-56D9-B7742A588514}"/>
              </a:ext>
            </a:extLst>
          </p:cNvPr>
          <p:cNvSpPr txBox="1"/>
          <p:nvPr/>
        </p:nvSpPr>
        <p:spPr>
          <a:xfrm>
            <a:off x="1905000" y="1168400"/>
            <a:ext cx="705642"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places</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113BB8BD-FCFB-F024-827E-53A731766891}"/>
              </a:ext>
            </a:extLst>
          </p:cNvPr>
          <p:cNvSpPr txBox="1"/>
          <p:nvPr/>
        </p:nvSpPr>
        <p:spPr>
          <a:xfrm>
            <a:off x="1388534" y="1430867"/>
            <a:ext cx="1116011"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convenient</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B1B4120-E1C9-D589-42F4-0A8496FDA790}"/>
              </a:ext>
            </a:extLst>
          </p:cNvPr>
          <p:cNvSpPr txBox="1"/>
          <p:nvPr/>
        </p:nvSpPr>
        <p:spPr>
          <a:xfrm>
            <a:off x="2709333" y="1667933"/>
            <a:ext cx="686406"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public</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AE6061E3-A0CA-C4A5-815D-9025F8C16B0F}"/>
              </a:ext>
            </a:extLst>
          </p:cNvPr>
          <p:cNvSpPr txBox="1"/>
          <p:nvPr/>
        </p:nvSpPr>
        <p:spPr>
          <a:xfrm>
            <a:off x="6392333" y="1159934"/>
            <a:ext cx="899605"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spacious</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3F32760A-60F6-52AF-0636-0486264A2F85}"/>
              </a:ext>
            </a:extLst>
          </p:cNvPr>
          <p:cNvSpPr txBox="1"/>
          <p:nvPr/>
        </p:nvSpPr>
        <p:spPr>
          <a:xfrm>
            <a:off x="6604000" y="1667933"/>
            <a:ext cx="1058303"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hospitable</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pic>
        <p:nvPicPr>
          <p:cNvPr id="20" name="Track 19">
            <a:hlinkClick r:id="" action="ppaction://media"/>
            <a:extLst>
              <a:ext uri="{FF2B5EF4-FFF2-40B4-BE49-F238E27FC236}">
                <a16:creationId xmlns:a16="http://schemas.microsoft.com/office/drawing/2014/main" id="{F66E09F1-4CD1-8327-EFD9-BA5C42ED0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198" y="3065412"/>
            <a:ext cx="609600" cy="609600"/>
          </a:xfrm>
          <a:prstGeom prst="rect">
            <a:avLst/>
          </a:prstGeom>
        </p:spPr>
      </p:pic>
    </p:spTree>
    <p:extLst>
      <p:ext uri="{BB962C8B-B14F-4D97-AF65-F5344CB8AC3E}">
        <p14:creationId xmlns:p14="http://schemas.microsoft.com/office/powerpoint/2010/main" val="2345279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27"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heckerboard(across)">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heckerboard(across)">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checkerboard(across)">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20"/>
                </p:tgtEl>
              </p:cMediaNode>
            </p:audio>
          </p:childTnLst>
        </p:cTn>
      </p:par>
    </p:tnLst>
    <p:bldLst>
      <p:bldP spid="9" grpId="0" animBg="1"/>
      <p:bldP spid="9" grpId="1" animBg="1"/>
      <p:bldP spid="10" grpId="0" animBg="1"/>
      <p:bldP spid="10" grpId="1" animBg="1"/>
      <p:bldP spid="12" grpId="0" animBg="1"/>
      <p:bldP spid="12" grpId="1" animBg="1"/>
      <p:bldP spid="13" grpId="0" animBg="1"/>
      <p:bldP spid="11" grpId="0" animBg="1"/>
      <p:bldP spid="11" grpId="1" animBg="1"/>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8"/>
        <p:cNvGrpSpPr/>
        <p:nvPr/>
      </p:nvGrpSpPr>
      <p:grpSpPr>
        <a:xfrm>
          <a:off x="0" y="0"/>
          <a:ext cx="0" cy="0"/>
          <a:chOff x="0" y="0"/>
          <a:chExt cx="0" cy="0"/>
        </a:xfrm>
      </p:grpSpPr>
      <p:sp>
        <p:nvSpPr>
          <p:cNvPr id="699" name="Google Shape;699;p47"/>
          <p:cNvSpPr/>
          <p:nvPr/>
        </p:nvSpPr>
        <p:spPr>
          <a:xfrm>
            <a:off x="680575" y="1166300"/>
            <a:ext cx="4716600" cy="2989800"/>
          </a:xfrm>
          <a:prstGeom prst="foldedCorner">
            <a:avLst>
              <a:gd name="adj" fmla="val 16667"/>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txBox="1">
            <a:spLocks noGrp="1"/>
          </p:cNvSpPr>
          <p:nvPr>
            <p:ph type="title"/>
          </p:nvPr>
        </p:nvSpPr>
        <p:spPr>
          <a:xfrm>
            <a:off x="859375" y="1268250"/>
            <a:ext cx="43590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dirty="0"/>
              <a:t>01</a:t>
            </a:r>
            <a:r>
              <a:rPr lang="en" dirty="0"/>
              <a:t> </a:t>
            </a:r>
            <a:endParaRPr dirty="0"/>
          </a:p>
          <a:p>
            <a:pPr marL="0" lvl="0" indent="0" algn="l" rtl="0">
              <a:spcBef>
                <a:spcPts val="0"/>
              </a:spcBef>
              <a:spcAft>
                <a:spcPts val="0"/>
              </a:spcAft>
              <a:buNone/>
            </a:pPr>
            <a:r>
              <a:rPr lang="en-US" sz="4800" dirty="0" err="1"/>
              <a:t>Pronuciation</a:t>
            </a:r>
            <a:endParaRPr sz="4800" dirty="0"/>
          </a:p>
        </p:txBody>
      </p:sp>
      <p:sp>
        <p:nvSpPr>
          <p:cNvPr id="703" name="Google Shape;703;p47"/>
          <p:cNvSpPr txBox="1">
            <a:spLocks noGrp="1"/>
          </p:cNvSpPr>
          <p:nvPr>
            <p:ph type="subTitle" idx="1"/>
          </p:nvPr>
        </p:nvSpPr>
        <p:spPr>
          <a:xfrm>
            <a:off x="859375" y="3123319"/>
            <a:ext cx="4359000" cy="638700"/>
          </a:xfrm>
          <a:prstGeom prst="rect">
            <a:avLst/>
          </a:prstGeom>
        </p:spPr>
        <p:txBody>
          <a:bodyPr spcFirstLastPara="1" wrap="square" lIns="91425" tIns="91425" rIns="91425" bIns="91425" anchor="t" anchorCtr="0">
            <a:noAutofit/>
          </a:bodyPr>
          <a:lstStyle/>
          <a:p>
            <a:pPr marL="0" indent="0"/>
            <a:r>
              <a:rPr lang="en-US" sz="1600" dirty="0">
                <a:latin typeface="Calibri" panose="020F0502020204030204" pitchFamily="34" charset="0"/>
                <a:cs typeface="Calibri" panose="020F0502020204030204" pitchFamily="34" charset="0"/>
              </a:rPr>
              <a:t>review pairs of sounds </a:t>
            </a:r>
            <a:r>
              <a:rPr lang="en-US" sz="1600" b="1" dirty="0">
                <a:solidFill>
                  <a:srgbClr val="FF0000"/>
                </a:solidFill>
                <a:latin typeface="Calibri" panose="020F0502020204030204" pitchFamily="34" charset="0"/>
                <a:cs typeface="Calibri" panose="020F0502020204030204" pitchFamily="34" charset="0"/>
              </a:rPr>
              <a:t>/</a:t>
            </a:r>
            <a:r>
              <a:rPr lang="en-US" sz="1600" b="1" dirty="0" err="1">
                <a:solidFill>
                  <a:srgbClr val="FF0000"/>
                </a:solidFill>
                <a:latin typeface="Calibri" panose="020F0502020204030204" pitchFamily="34" charset="0"/>
                <a:cs typeface="Calibri" panose="020F0502020204030204" pitchFamily="34" charset="0"/>
              </a:rPr>
              <a:t>ʊ</a:t>
            </a:r>
            <a:r>
              <a:rPr lang="en-US" sz="1600" b="1" dirty="0">
                <a:solidFill>
                  <a:srgbClr val="FF0000"/>
                </a:solidFill>
                <a:latin typeface="Calibri" panose="020F0502020204030204" pitchFamily="34" charset="0"/>
                <a:cs typeface="Calibri" panose="020F0502020204030204" pitchFamily="34" charset="0"/>
              </a:rPr>
              <a:t>/ and /u:/</a:t>
            </a:r>
            <a:r>
              <a:rPr lang="en-US" sz="1600" b="1" dirty="0">
                <a:latin typeface="Calibri" panose="020F0502020204030204" pitchFamily="34" charset="0"/>
                <a:cs typeface="Calibri" panose="020F0502020204030204" pitchFamily="34" charset="0"/>
              </a:rPr>
              <a:t>, </a:t>
            </a:r>
            <a:r>
              <a:rPr lang="en-US" sz="1600" b="1" dirty="0">
                <a:solidFill>
                  <a:srgbClr val="FF0000"/>
                </a:solidFill>
                <a:latin typeface="Calibri" panose="020F0502020204030204" pitchFamily="34" charset="0"/>
                <a:cs typeface="Calibri" panose="020F0502020204030204" pitchFamily="34" charset="0"/>
              </a:rPr>
              <a:t>/</a:t>
            </a:r>
            <a:r>
              <a:rPr lang="en-US" sz="1600" b="1" dirty="0" err="1">
                <a:solidFill>
                  <a:srgbClr val="FF0000"/>
                </a:solidFill>
                <a:latin typeface="Calibri" panose="020F0502020204030204" pitchFamily="34" charset="0"/>
                <a:cs typeface="Calibri" panose="020F0502020204030204" pitchFamily="34" charset="0"/>
              </a:rPr>
              <a:t>ə</a:t>
            </a:r>
            <a:r>
              <a:rPr lang="en-US" sz="1600" b="1" dirty="0">
                <a:solidFill>
                  <a:srgbClr val="FF0000"/>
                </a:solidFill>
                <a:latin typeface="Calibri" panose="020F0502020204030204" pitchFamily="34" charset="0"/>
                <a:cs typeface="Calibri" panose="020F0502020204030204" pitchFamily="34" charset="0"/>
              </a:rPr>
              <a:t>/ and /</a:t>
            </a:r>
            <a:r>
              <a:rPr lang="en-US" sz="1600" b="1" dirty="0" err="1">
                <a:solidFill>
                  <a:srgbClr val="FF0000"/>
                </a:solidFill>
                <a:latin typeface="Calibri" panose="020F0502020204030204" pitchFamily="34" charset="0"/>
                <a:cs typeface="Calibri" panose="020F0502020204030204" pitchFamily="34" charset="0"/>
              </a:rPr>
              <a:t>ɪ</a:t>
            </a:r>
            <a:r>
              <a:rPr lang="en-US" sz="1600" b="1" dirty="0">
                <a:solidFill>
                  <a:srgbClr val="FF0000"/>
                </a:solidFill>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and </a:t>
            </a:r>
            <a:r>
              <a:rPr lang="en-US" sz="1600" b="1" dirty="0">
                <a:solidFill>
                  <a:srgbClr val="FF0000"/>
                </a:solidFill>
                <a:latin typeface="Calibri" panose="020F0502020204030204" pitchFamily="34" charset="0"/>
                <a:cs typeface="Calibri" panose="020F0502020204030204" pitchFamily="34" charset="0"/>
              </a:rPr>
              <a:t>/</a:t>
            </a:r>
            <a:r>
              <a:rPr lang="en-US" sz="1600" b="1" dirty="0" err="1">
                <a:solidFill>
                  <a:srgbClr val="FF0000"/>
                </a:solidFill>
                <a:latin typeface="Calibri" panose="020F0502020204030204" pitchFamily="34" charset="0"/>
                <a:cs typeface="Calibri" panose="020F0502020204030204" pitchFamily="34" charset="0"/>
              </a:rPr>
              <a:t>ʊə</a:t>
            </a:r>
            <a:r>
              <a:rPr lang="en-US" sz="1600" b="1" dirty="0">
                <a:solidFill>
                  <a:srgbClr val="FF0000"/>
                </a:solidFill>
                <a:latin typeface="Calibri" panose="020F0502020204030204" pitchFamily="34" charset="0"/>
                <a:cs typeface="Calibri" panose="020F0502020204030204" pitchFamily="34" charset="0"/>
              </a:rPr>
              <a:t>/ and /</a:t>
            </a:r>
            <a:r>
              <a:rPr lang="en-US" sz="1600" b="1" dirty="0" err="1">
                <a:solidFill>
                  <a:srgbClr val="FF0000"/>
                </a:solidFill>
                <a:latin typeface="Calibri" panose="020F0502020204030204" pitchFamily="34" charset="0"/>
                <a:cs typeface="Calibri" panose="020F0502020204030204" pitchFamily="34" charset="0"/>
              </a:rPr>
              <a:t>ɔɪ</a:t>
            </a:r>
            <a:r>
              <a:rPr lang="en-US" sz="1600" b="1" dirty="0">
                <a:solidFill>
                  <a:srgbClr val="FF0000"/>
                </a:solidFill>
                <a:latin typeface="Calibri" panose="020F0502020204030204" pitchFamily="34" charset="0"/>
                <a:cs typeface="Calibri" panose="020F0502020204030204" pitchFamily="34" charset="0"/>
              </a:rPr>
              <a:t>/</a:t>
            </a:r>
            <a:r>
              <a:rPr lang="en-US" sz="1600" dirty="0">
                <a:solidFill>
                  <a:srgbClr val="FF00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 Units 1 - 3</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892268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619"/>
        <p:cNvGrpSpPr/>
        <p:nvPr/>
      </p:nvGrpSpPr>
      <p:grpSpPr>
        <a:xfrm>
          <a:off x="0" y="0"/>
          <a:ext cx="0" cy="0"/>
          <a:chOff x="0" y="0"/>
          <a:chExt cx="0" cy="0"/>
        </a:xfrm>
      </p:grpSpPr>
      <p:sp>
        <p:nvSpPr>
          <p:cNvPr id="3" name="Title 2">
            <a:extLst>
              <a:ext uri="{FF2B5EF4-FFF2-40B4-BE49-F238E27FC236}">
                <a16:creationId xmlns:a16="http://schemas.microsoft.com/office/drawing/2014/main" id="{A6420915-E5E6-76C8-410C-27852408F0C7}"/>
              </a:ext>
            </a:extLst>
          </p:cNvPr>
          <p:cNvSpPr>
            <a:spLocks noGrp="1"/>
          </p:cNvSpPr>
          <p:nvPr>
            <p:ph type="title"/>
          </p:nvPr>
        </p:nvSpPr>
        <p:spPr>
          <a:xfrm>
            <a:off x="1878150" y="116212"/>
            <a:ext cx="5387700" cy="605100"/>
          </a:xfrm>
        </p:spPr>
        <p:txBody>
          <a:bodyPr/>
          <a:lstStyle/>
          <a:p>
            <a:r>
              <a:rPr lang="en-VN" dirty="0"/>
              <a:t>listening transcript:</a:t>
            </a:r>
          </a:p>
        </p:txBody>
      </p:sp>
      <p:sp>
        <p:nvSpPr>
          <p:cNvPr id="4" name="TextBox 3">
            <a:extLst>
              <a:ext uri="{FF2B5EF4-FFF2-40B4-BE49-F238E27FC236}">
                <a16:creationId xmlns:a16="http://schemas.microsoft.com/office/drawing/2014/main" id="{2AA85F7D-11AC-53A8-0BA7-FB4C0BFBBF14}"/>
              </a:ext>
            </a:extLst>
          </p:cNvPr>
          <p:cNvSpPr txBox="1"/>
          <p:nvPr/>
        </p:nvSpPr>
        <p:spPr>
          <a:xfrm>
            <a:off x="1025562" y="725090"/>
            <a:ext cx="7092875" cy="3693319"/>
          </a:xfrm>
          <a:prstGeom prst="rect">
            <a:avLst/>
          </a:prstGeom>
          <a:solidFill>
            <a:schemeClr val="accent2">
              <a:lumMod val="40000"/>
              <a:lumOff val="60000"/>
            </a:schemeClr>
          </a:solidFill>
        </p:spPr>
        <p:txBody>
          <a:bodyPr wrap="square" rtlCol="0">
            <a:spAutoFit/>
          </a:bodyPr>
          <a:lstStyle/>
          <a:p>
            <a:r>
              <a:rPr lang="en-US" sz="1800" dirty="0">
                <a:latin typeface="Calibri" panose="020F0502020204030204" pitchFamily="34" charset="0"/>
                <a:cs typeface="Calibri" panose="020F0502020204030204" pitchFamily="34" charset="0"/>
              </a:rPr>
              <a:t>Mai: How's life in the city, Tom?</a:t>
            </a:r>
          </a:p>
          <a:p>
            <a:r>
              <a:rPr lang="en-US" sz="1800" dirty="0">
                <a:latin typeface="Calibri" panose="020F0502020204030204" pitchFamily="34" charset="0"/>
                <a:cs typeface="Calibri" panose="020F0502020204030204" pitchFamily="34" charset="0"/>
              </a:rPr>
              <a:t>Tom: It's quite convenient. There are places for entertainment like cinemas, theatres, and amusement parks. There are also good schools and universities.</a:t>
            </a:r>
          </a:p>
          <a:p>
            <a:r>
              <a:rPr lang="en-US" sz="1800" dirty="0">
                <a:latin typeface="Calibri" panose="020F0502020204030204" pitchFamily="34" charset="0"/>
                <a:cs typeface="Calibri" panose="020F0502020204030204" pitchFamily="34" charset="0"/>
              </a:rPr>
              <a:t>Mai: Sounds great! I guess it is very convenient to get around in big cities.</a:t>
            </a:r>
          </a:p>
          <a:p>
            <a:r>
              <a:rPr lang="en-US" sz="1800" dirty="0">
                <a:latin typeface="Calibri" panose="020F0502020204030204" pitchFamily="34" charset="0"/>
                <a:cs typeface="Calibri" panose="020F0502020204030204" pitchFamily="34" charset="0"/>
              </a:rPr>
              <a:t>Tom: Right. There are various means of public transport like buses, trams, and undergrounds.</a:t>
            </a:r>
          </a:p>
          <a:p>
            <a:r>
              <a:rPr lang="en-US" sz="1800" dirty="0">
                <a:latin typeface="Calibri" panose="020F0502020204030204" pitchFamily="34" charset="0"/>
                <a:cs typeface="Calibri" panose="020F0502020204030204" pitchFamily="34" charset="0"/>
              </a:rPr>
              <a:t>Mai: So, I don't think you would like living here in the countryside!</a:t>
            </a:r>
          </a:p>
          <a:p>
            <a:r>
              <a:rPr lang="en-US" sz="1800" dirty="0">
                <a:latin typeface="Calibri" panose="020F0502020204030204" pitchFamily="34" charset="0"/>
                <a:cs typeface="Calibri" panose="020F0502020204030204" pitchFamily="34" charset="0"/>
              </a:rPr>
              <a:t>Tom: Why not? It's peaceful and spacious. I love nature, green fields, and orchards. I also like riding a bike to school like the children here do.</a:t>
            </a:r>
          </a:p>
          <a:p>
            <a:r>
              <a:rPr lang="en-US" sz="1800" dirty="0">
                <a:latin typeface="Calibri" panose="020F0502020204030204" pitchFamily="34" charset="0"/>
                <a:cs typeface="Calibri" panose="020F0502020204030204" pitchFamily="34" charset="0"/>
              </a:rPr>
              <a:t>Mai: Yes, things here are simple and lovely. The people in my village are kind and hospitable.</a:t>
            </a:r>
          </a:p>
          <a:p>
            <a:r>
              <a:rPr lang="en-US" sz="1800" dirty="0">
                <a:latin typeface="Calibri" panose="020F0502020204030204" pitchFamily="34" charset="0"/>
                <a:cs typeface="Calibri" panose="020F0502020204030204" pitchFamily="34" charset="0"/>
              </a:rPr>
              <a:t>Tom: Yes, I have noticed that, Mai.</a:t>
            </a:r>
          </a:p>
        </p:txBody>
      </p:sp>
    </p:spTree>
    <p:extLst>
      <p:ext uri="{BB962C8B-B14F-4D97-AF65-F5344CB8AC3E}">
        <p14:creationId xmlns:p14="http://schemas.microsoft.com/office/powerpoint/2010/main" val="206042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683"/>
        <p:cNvGrpSpPr/>
        <p:nvPr/>
      </p:nvGrpSpPr>
      <p:grpSpPr>
        <a:xfrm>
          <a:off x="0" y="0"/>
          <a:ext cx="0" cy="0"/>
          <a:chOff x="0" y="0"/>
          <a:chExt cx="0" cy="0"/>
        </a:xfrm>
      </p:grpSpPr>
      <p:pic>
        <p:nvPicPr>
          <p:cNvPr id="688" name="Google Shape;688;p46"/>
          <p:cNvPicPr preferRelativeResize="0"/>
          <p:nvPr/>
        </p:nvPicPr>
        <p:blipFill rotWithShape="1">
          <a:blip r:embed="rId3">
            <a:alphaModFix/>
          </a:blip>
          <a:srcRect l="44417" r="8153"/>
          <a:stretch/>
        </p:blipFill>
        <p:spPr>
          <a:xfrm>
            <a:off x="4854200" y="0"/>
            <a:ext cx="4336920" cy="5143497"/>
          </a:xfrm>
          <a:prstGeom prst="rect">
            <a:avLst/>
          </a:prstGeom>
          <a:noFill/>
          <a:ln>
            <a:noFill/>
          </a:ln>
        </p:spPr>
      </p:pic>
      <p:sp>
        <p:nvSpPr>
          <p:cNvPr id="692" name="Google Shape;692;p46"/>
          <p:cNvSpPr/>
          <p:nvPr/>
        </p:nvSpPr>
        <p:spPr>
          <a:xfrm rot="7067706">
            <a:off x="8288252" y="1408944"/>
            <a:ext cx="1613862" cy="286343"/>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6"/>
          <p:cNvSpPr/>
          <p:nvPr/>
        </p:nvSpPr>
        <p:spPr>
          <a:xfrm rot="4501390">
            <a:off x="8421165" y="2114932"/>
            <a:ext cx="146269" cy="14626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2;p47">
            <a:extLst>
              <a:ext uri="{FF2B5EF4-FFF2-40B4-BE49-F238E27FC236}">
                <a16:creationId xmlns:a16="http://schemas.microsoft.com/office/drawing/2014/main" id="{FBC6CD7E-EC3E-64F8-2790-A6892CB13A4F}"/>
              </a:ext>
            </a:extLst>
          </p:cNvPr>
          <p:cNvSpPr txBox="1">
            <a:spLocks noGrp="1"/>
          </p:cNvSpPr>
          <p:nvPr>
            <p:ph type="title"/>
          </p:nvPr>
        </p:nvSpPr>
        <p:spPr>
          <a:xfrm>
            <a:off x="98801" y="90683"/>
            <a:ext cx="2062529" cy="6808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Writing</a:t>
            </a:r>
            <a:endParaRPr sz="3600" dirty="0"/>
          </a:p>
        </p:txBody>
      </p:sp>
      <p:sp>
        <p:nvSpPr>
          <p:cNvPr id="2" name="TextBox 1">
            <a:extLst>
              <a:ext uri="{FF2B5EF4-FFF2-40B4-BE49-F238E27FC236}">
                <a16:creationId xmlns:a16="http://schemas.microsoft.com/office/drawing/2014/main" id="{D126DBD5-FB2C-9027-BC21-4793E658A187}"/>
              </a:ext>
            </a:extLst>
          </p:cNvPr>
          <p:cNvSpPr txBox="1"/>
          <p:nvPr/>
        </p:nvSpPr>
        <p:spPr>
          <a:xfrm>
            <a:off x="98801" y="771525"/>
            <a:ext cx="4592942"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Write a paragraph (80 – 100 words) about the leisure activities one of your family members does.</a:t>
            </a:r>
          </a:p>
        </p:txBody>
      </p:sp>
      <p:sp>
        <p:nvSpPr>
          <p:cNvPr id="3" name="TextBox 2">
            <a:extLst>
              <a:ext uri="{FF2B5EF4-FFF2-40B4-BE49-F238E27FC236}">
                <a16:creationId xmlns:a16="http://schemas.microsoft.com/office/drawing/2014/main" id="{23925024-8A4D-9182-F996-94577AA512C9}"/>
              </a:ext>
            </a:extLst>
          </p:cNvPr>
          <p:cNvSpPr txBox="1"/>
          <p:nvPr/>
        </p:nvSpPr>
        <p:spPr>
          <a:xfrm>
            <a:off x="98801" y="1357069"/>
            <a:ext cx="4698722" cy="830997"/>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1. What does he / she like doing in his / her free time?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2. Who does he / she like doing these with?</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3. Why does he / she like doing these? </a:t>
            </a:r>
          </a:p>
        </p:txBody>
      </p:sp>
      <p:sp>
        <p:nvSpPr>
          <p:cNvPr id="4" name="TextBox 3">
            <a:extLst>
              <a:ext uri="{FF2B5EF4-FFF2-40B4-BE49-F238E27FC236}">
                <a16:creationId xmlns:a16="http://schemas.microsoft.com/office/drawing/2014/main" id="{91B2CD58-A042-5972-01EA-C71E67F457A7}"/>
              </a:ext>
            </a:extLst>
          </p:cNvPr>
          <p:cNvSpPr txBox="1"/>
          <p:nvPr/>
        </p:nvSpPr>
        <p:spPr>
          <a:xfrm>
            <a:off x="98801" y="2571748"/>
            <a:ext cx="4755399" cy="2462213"/>
          </a:xfrm>
          <a:prstGeom prst="rect">
            <a:avLst/>
          </a:prstGeom>
          <a:solidFill>
            <a:schemeClr val="bg1"/>
          </a:solidFill>
        </p:spPr>
        <p:txBody>
          <a:bodyPr wrap="square" rtlCol="0">
            <a:spAutoFit/>
          </a:bodyPr>
          <a:lstStyle/>
          <a:p>
            <a:r>
              <a:rPr lang="en-VN" dirty="0">
                <a:latin typeface="Calibri" panose="020F0502020204030204" pitchFamily="34" charset="0"/>
                <a:cs typeface="Calibri" panose="020F0502020204030204" pitchFamily="34" charset="0"/>
              </a:rPr>
              <a:t>In his / her free time, my ________ like </a:t>
            </a:r>
            <a:r>
              <a:rPr lang="en-VN" u="sng" dirty="0">
                <a:latin typeface="Calibri" panose="020F0502020204030204" pitchFamily="34" charset="0"/>
                <a:cs typeface="Calibri" panose="020F0502020204030204" pitchFamily="34" charset="0"/>
              </a:rPr>
              <a:t>																																																				</a:t>
            </a:r>
            <a:endParaRPr lang="en-VN"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456CB7D-6255-C4BD-0F55-EAC17C720B51}"/>
              </a:ext>
            </a:extLst>
          </p:cNvPr>
          <p:cNvSpPr txBox="1"/>
          <p:nvPr/>
        </p:nvSpPr>
        <p:spPr>
          <a:xfrm>
            <a:off x="98801" y="2210630"/>
            <a:ext cx="946093" cy="338554"/>
          </a:xfrm>
          <a:prstGeom prst="rect">
            <a:avLst/>
          </a:prstGeom>
          <a:noFill/>
        </p:spPr>
        <p:txBody>
          <a:bodyPr wrap="none" rtlCol="0">
            <a:spAutoFit/>
          </a:bodyPr>
          <a:lstStyle/>
          <a:p>
            <a:r>
              <a:rPr lang="en-VN" sz="1600" i="1" dirty="0">
                <a:solidFill>
                  <a:srgbClr val="FF0000"/>
                </a:solidFill>
                <a:latin typeface="Calibri" panose="020F0502020204030204" pitchFamily="34" charset="0"/>
                <a:cs typeface="Calibri" panose="020F0502020204030204" pitchFamily="34" charset="0"/>
              </a:rPr>
              <a:t>Example:</a:t>
            </a:r>
          </a:p>
        </p:txBody>
      </p:sp>
      <p:sp>
        <p:nvSpPr>
          <p:cNvPr id="6" name="TextBox 5">
            <a:extLst>
              <a:ext uri="{FF2B5EF4-FFF2-40B4-BE49-F238E27FC236}">
                <a16:creationId xmlns:a16="http://schemas.microsoft.com/office/drawing/2014/main" id="{BB349966-6988-11B7-856B-E1BE2C007FE2}"/>
              </a:ext>
            </a:extLst>
          </p:cNvPr>
          <p:cNvSpPr txBox="1"/>
          <p:nvPr/>
        </p:nvSpPr>
        <p:spPr>
          <a:xfrm>
            <a:off x="98801" y="2575690"/>
            <a:ext cx="4755399" cy="1815882"/>
          </a:xfrm>
          <a:prstGeom prst="rect">
            <a:avLst/>
          </a:prstGeom>
          <a:solidFill>
            <a:schemeClr val="bg1"/>
          </a:solidFill>
        </p:spPr>
        <p:txBody>
          <a:bodyPr wrap="square" rtlCol="0">
            <a:spAutoFit/>
          </a:bodyPr>
          <a:lstStyle/>
          <a:p>
            <a:pPr algn="just"/>
            <a:r>
              <a:rPr lang="en-US" i="1" dirty="0">
                <a:latin typeface="Calibri" panose="020F0502020204030204" pitchFamily="34" charset="0"/>
                <a:cs typeface="Calibri" panose="020F0502020204030204" pitchFamily="34" charset="0"/>
              </a:rPr>
              <a:t>In his free time, my dad likes to play guitar, watch sports, and spend time with his family. He usually plays guitar in the evenings after work, and he loves to watch football on the weekends. He also enjoys going to the park with us on the weekends and playing catch or frisbee. He likes to do these activities because they relax him and help him de-stress. He also enjoys spending time with his family and making memories with us.</a:t>
            </a:r>
            <a:endParaRPr lang="en-VN"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18308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53"/>
          <p:cNvSpPr/>
          <p:nvPr/>
        </p:nvSpPr>
        <p:spPr>
          <a:xfrm>
            <a:off x="518722" y="635075"/>
            <a:ext cx="3835500" cy="3873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3"/>
          <p:cNvSpPr/>
          <p:nvPr/>
        </p:nvSpPr>
        <p:spPr>
          <a:xfrm>
            <a:off x="3555267" y="35656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3"/>
          <p:cNvSpPr/>
          <p:nvPr/>
        </p:nvSpPr>
        <p:spPr>
          <a:xfrm>
            <a:off x="447249" y="8069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3"/>
          <p:cNvSpPr txBox="1">
            <a:spLocks noGrp="1"/>
          </p:cNvSpPr>
          <p:nvPr>
            <p:ph type="title"/>
          </p:nvPr>
        </p:nvSpPr>
        <p:spPr>
          <a:xfrm>
            <a:off x="255025" y="1230732"/>
            <a:ext cx="4362900" cy="268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US" dirty="0"/>
            </a:br>
            <a:r>
              <a:rPr lang="en-US" dirty="0"/>
              <a:t>Thank you</a:t>
            </a:r>
            <a:br>
              <a:rPr lang="en-US" dirty="0"/>
            </a:br>
            <a:r>
              <a:rPr lang="en-US" sz="2000" dirty="0">
                <a:solidFill>
                  <a:schemeClr val="accent3"/>
                </a:solidFill>
              </a:rPr>
              <a:t>do you have any question?</a:t>
            </a:r>
            <a:endParaRPr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4" name="TextBox 3">
            <a:extLst>
              <a:ext uri="{FF2B5EF4-FFF2-40B4-BE49-F238E27FC236}">
                <a16:creationId xmlns:a16="http://schemas.microsoft.com/office/drawing/2014/main" id="{C6FD0714-733B-492A-8AC4-44177BDBB10D}"/>
              </a:ext>
            </a:extLst>
          </p:cNvPr>
          <p:cNvSpPr txBox="1"/>
          <p:nvPr/>
        </p:nvSpPr>
        <p:spPr>
          <a:xfrm>
            <a:off x="992334" y="924337"/>
            <a:ext cx="7159332" cy="3785652"/>
          </a:xfrm>
          <a:prstGeom prst="rect">
            <a:avLst/>
          </a:prstGeom>
          <a:solidFill>
            <a:schemeClr val="accent5">
              <a:lumMod val="20000"/>
              <a:lumOff val="80000"/>
            </a:schemeClr>
          </a:solidFill>
        </p:spPr>
        <p:txBody>
          <a:bodyPr wrap="none" rtlCol="0">
            <a:spAutoFit/>
          </a:bodyPr>
          <a:lstStyle/>
          <a:p>
            <a:r>
              <a:rPr lang="en-US" sz="2400" dirty="0">
                <a:latin typeface="Calibri" panose="020F0502020204030204" pitchFamily="34" charset="0"/>
                <a:cs typeface="Calibri" panose="020F0502020204030204" pitchFamily="34" charset="0"/>
              </a:rPr>
              <a:t>1. A. g</a:t>
            </a:r>
            <a:r>
              <a:rPr lang="en-US" sz="2400" u="sng" dirty="0">
                <a:latin typeface="Calibri" panose="020F0502020204030204" pitchFamily="34" charset="0"/>
                <a:cs typeface="Calibri" panose="020F0502020204030204" pitchFamily="34" charset="0"/>
              </a:rPr>
              <a:t>oo</a:t>
            </a:r>
            <a:r>
              <a:rPr lang="en-US" sz="2400" dirty="0">
                <a:latin typeface="Calibri" panose="020F0502020204030204" pitchFamily="34" charset="0"/>
                <a:cs typeface="Calibri" panose="020F0502020204030204" pitchFamily="34" charset="0"/>
              </a:rPr>
              <a:t>d 	B. c</a:t>
            </a:r>
            <a:r>
              <a:rPr lang="en-US" sz="2400" u="sng" dirty="0">
                <a:latin typeface="Calibri" panose="020F0502020204030204" pitchFamily="34" charset="0"/>
                <a:cs typeface="Calibri" panose="020F0502020204030204" pitchFamily="34" charset="0"/>
              </a:rPr>
              <a:t>oo</a:t>
            </a:r>
            <a:r>
              <a:rPr lang="en-US" sz="2400" dirty="0">
                <a:latin typeface="Calibri" panose="020F0502020204030204" pitchFamily="34" charset="0"/>
                <a:cs typeface="Calibri" panose="020F0502020204030204" pitchFamily="34" charset="0"/>
              </a:rPr>
              <a:t>l 		C. f</a:t>
            </a:r>
            <a:r>
              <a:rPr lang="en-US" sz="2400" u="sng" dirty="0">
                <a:latin typeface="Calibri" panose="020F0502020204030204" pitchFamily="34" charset="0"/>
                <a:cs typeface="Calibri" panose="020F0502020204030204" pitchFamily="34" charset="0"/>
              </a:rPr>
              <a:t>oo</a:t>
            </a:r>
            <a:r>
              <a:rPr lang="en-US" sz="2400" dirty="0">
                <a:latin typeface="Calibri" panose="020F0502020204030204" pitchFamily="34" charset="0"/>
                <a:cs typeface="Calibri" panose="020F0502020204030204" pitchFamily="34" charset="0"/>
              </a:rPr>
              <a:t>t 		D. c</a:t>
            </a:r>
            <a:r>
              <a:rPr lang="en-US" sz="2400" u="sng" dirty="0">
                <a:latin typeface="Calibri" panose="020F0502020204030204" pitchFamily="34" charset="0"/>
                <a:cs typeface="Calibri" panose="020F0502020204030204" pitchFamily="34" charset="0"/>
              </a:rPr>
              <a:t>oo</a:t>
            </a:r>
            <a:r>
              <a:rPr lang="en-US" sz="2400" dirty="0">
                <a:latin typeface="Calibri" panose="020F0502020204030204" pitchFamily="34" charset="0"/>
                <a:cs typeface="Calibri" panose="020F0502020204030204" pitchFamily="34" charset="0"/>
              </a:rPr>
              <a:t>k</a:t>
            </a:r>
          </a:p>
          <a:p>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ɡʊd</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kuːl</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fʊt</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kʊk</a:t>
            </a:r>
            <a:r>
              <a:rPr lang="en-US" sz="2400" dirty="0">
                <a:solidFill>
                  <a:srgbClr val="FF0000"/>
                </a:solidFill>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2. A. J</a:t>
            </a:r>
            <a:r>
              <a:rPr lang="en-US" sz="2400" u="sng" dirty="0">
                <a:latin typeface="Calibri" panose="020F0502020204030204" pitchFamily="34" charset="0"/>
                <a:cs typeface="Calibri" panose="020F0502020204030204" pitchFamily="34" charset="0"/>
              </a:rPr>
              <a:t>u</a:t>
            </a:r>
            <a:r>
              <a:rPr lang="en-US" sz="2400" dirty="0">
                <a:latin typeface="Calibri" panose="020F0502020204030204" pitchFamily="34" charset="0"/>
                <a:cs typeface="Calibri" panose="020F0502020204030204" pitchFamily="34" charset="0"/>
              </a:rPr>
              <a:t>ne 	B. r</a:t>
            </a:r>
            <a:r>
              <a:rPr lang="en-US" sz="2400" u="sng" dirty="0">
                <a:latin typeface="Calibri" panose="020F0502020204030204" pitchFamily="34" charset="0"/>
                <a:cs typeface="Calibri" panose="020F0502020204030204" pitchFamily="34" charset="0"/>
              </a:rPr>
              <a:t>u</a:t>
            </a:r>
            <a:r>
              <a:rPr lang="en-US" sz="2400" dirty="0">
                <a:latin typeface="Calibri" panose="020F0502020204030204" pitchFamily="34" charset="0"/>
                <a:cs typeface="Calibri" panose="020F0502020204030204" pitchFamily="34" charset="0"/>
              </a:rPr>
              <a:t>de 	C. tr</a:t>
            </a:r>
            <a:r>
              <a:rPr lang="en-US" sz="2400" u="sng" dirty="0">
                <a:latin typeface="Calibri" panose="020F0502020204030204" pitchFamily="34" charset="0"/>
                <a:cs typeface="Calibri" panose="020F0502020204030204" pitchFamily="34" charset="0"/>
              </a:rPr>
              <a:t>u</a:t>
            </a:r>
            <a:r>
              <a:rPr lang="en-US" sz="2400" dirty="0">
                <a:latin typeface="Calibri" panose="020F0502020204030204" pitchFamily="34" charset="0"/>
                <a:cs typeface="Calibri" panose="020F0502020204030204" pitchFamily="34" charset="0"/>
              </a:rPr>
              <a:t>th 	D. p</a:t>
            </a:r>
            <a:r>
              <a:rPr lang="en-US" sz="2400" u="sng" dirty="0">
                <a:latin typeface="Calibri" panose="020F0502020204030204" pitchFamily="34" charset="0"/>
                <a:cs typeface="Calibri" panose="020F0502020204030204" pitchFamily="34" charset="0"/>
              </a:rPr>
              <a:t>u</a:t>
            </a:r>
            <a:r>
              <a:rPr lang="en-US" sz="2400" dirty="0">
                <a:latin typeface="Calibri" panose="020F0502020204030204" pitchFamily="34" charset="0"/>
                <a:cs typeface="Calibri" panose="020F0502020204030204" pitchFamily="34" charset="0"/>
              </a:rPr>
              <a:t>t</a:t>
            </a:r>
          </a:p>
          <a:p>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dʒuːn</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ruːd</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tru</a:t>
            </a:r>
            <a:r>
              <a:rPr lang="en-US" sz="2400" dirty="0">
                <a:solidFill>
                  <a:srgbClr val="FF0000"/>
                </a:solidFill>
                <a:latin typeface="Calibri" panose="020F0502020204030204" pitchFamily="34" charset="0"/>
                <a:cs typeface="Calibri" panose="020F0502020204030204" pitchFamily="34" charset="0"/>
              </a:rPr>
              <a:t>ː</a:t>
            </a:r>
            <a:r>
              <a:rPr lang="el-GR" sz="2400" dirty="0">
                <a:solidFill>
                  <a:srgbClr val="FF0000"/>
                </a:solidFill>
                <a:latin typeface="Calibri" panose="020F0502020204030204" pitchFamily="34" charset="0"/>
                <a:cs typeface="Calibri" panose="020F0502020204030204" pitchFamily="34" charset="0"/>
              </a:rPr>
              <a:t>θ/</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pʊt</a:t>
            </a:r>
            <a:r>
              <a:rPr lang="en-US" sz="2400" dirty="0">
                <a:solidFill>
                  <a:srgbClr val="FF0000"/>
                </a:solidFill>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3. A. vill</a:t>
            </a:r>
            <a:r>
              <a:rPr lang="en-US" sz="2400" u="sng"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ge 	B. buff</a:t>
            </a:r>
            <a:r>
              <a:rPr lang="en-US" sz="2400" u="sng"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lo 	C. cott</a:t>
            </a:r>
            <a:r>
              <a:rPr lang="en-US" sz="2400" u="sng"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ge 	D. short</a:t>
            </a:r>
            <a:r>
              <a:rPr lang="en-US" sz="2400" u="sng"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ge</a:t>
            </a:r>
          </a:p>
          <a:p>
            <a:r>
              <a:rPr lang="en-US" sz="2400" dirty="0">
                <a:solidFill>
                  <a:srgbClr val="FF0000"/>
                </a:solidFill>
                <a:latin typeface="Calibri" panose="020F0502020204030204" pitchFamily="34" charset="0"/>
                <a:cs typeface="Calibri" panose="020F0502020204030204" pitchFamily="34" charset="0"/>
              </a:rPr>
              <a:t>/ˈ</a:t>
            </a:r>
            <a:r>
              <a:rPr lang="en-US" sz="2400" dirty="0" err="1">
                <a:solidFill>
                  <a:srgbClr val="FF0000"/>
                </a:solidFill>
                <a:latin typeface="Calibri" panose="020F0502020204030204" pitchFamily="34" charset="0"/>
                <a:cs typeface="Calibri" panose="020F0502020204030204" pitchFamily="34" charset="0"/>
              </a:rPr>
              <a:t>vɪl.ɪdʒ</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bʌf.ə.ləʊ</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kɒt.ɪdʒ</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ʃɔ</a:t>
            </a:r>
            <a:r>
              <a:rPr lang="en-US" sz="2400" dirty="0">
                <a:solidFill>
                  <a:srgbClr val="FF0000"/>
                </a:solidFill>
                <a:latin typeface="Calibri" panose="020F0502020204030204" pitchFamily="34" charset="0"/>
                <a:cs typeface="Calibri" panose="020F0502020204030204" pitchFamily="34" charset="0"/>
              </a:rPr>
              <a:t>ː.</a:t>
            </a:r>
            <a:r>
              <a:rPr lang="en-US" sz="2400" dirty="0" err="1">
                <a:solidFill>
                  <a:srgbClr val="FF0000"/>
                </a:solidFill>
                <a:latin typeface="Calibri" panose="020F0502020204030204" pitchFamily="34" charset="0"/>
                <a:cs typeface="Calibri" panose="020F0502020204030204" pitchFamily="34" charset="0"/>
              </a:rPr>
              <a:t>tɪdʒ</a:t>
            </a:r>
            <a:r>
              <a:rPr lang="en-US" sz="2400" dirty="0">
                <a:solidFill>
                  <a:srgbClr val="FF0000"/>
                </a:solidFill>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4. A. ens</a:t>
            </a:r>
            <a:r>
              <a:rPr lang="en-US" sz="2400" u="sng" dirty="0">
                <a:latin typeface="Calibri" panose="020F0502020204030204" pitchFamily="34" charset="0"/>
                <a:cs typeface="Calibri" panose="020F0502020204030204" pitchFamily="34" charset="0"/>
              </a:rPr>
              <a:t>ure</a:t>
            </a:r>
            <a:r>
              <a:rPr lang="en-US" sz="2400" dirty="0">
                <a:latin typeface="Calibri" panose="020F0502020204030204" pitchFamily="34" charset="0"/>
                <a:cs typeface="Calibri" panose="020F0502020204030204" pitchFamily="34" charset="0"/>
              </a:rPr>
              <a:t> 	B. ins</a:t>
            </a:r>
            <a:r>
              <a:rPr lang="en-US" sz="2400" u="sng" dirty="0">
                <a:latin typeface="Calibri" panose="020F0502020204030204" pitchFamily="34" charset="0"/>
                <a:cs typeface="Calibri" panose="020F0502020204030204" pitchFamily="34" charset="0"/>
              </a:rPr>
              <a:t>ure</a:t>
            </a:r>
            <a:r>
              <a:rPr lang="en-US" sz="2400" dirty="0">
                <a:latin typeface="Calibri" panose="020F0502020204030204" pitchFamily="34" charset="0"/>
                <a:cs typeface="Calibri" panose="020F0502020204030204" pitchFamily="34" charset="0"/>
              </a:rPr>
              <a:t> 	C. pict</a:t>
            </a:r>
            <a:r>
              <a:rPr lang="en-US" sz="2400" u="sng" dirty="0">
                <a:latin typeface="Calibri" panose="020F0502020204030204" pitchFamily="34" charset="0"/>
                <a:cs typeface="Calibri" panose="020F0502020204030204" pitchFamily="34" charset="0"/>
              </a:rPr>
              <a:t>ure</a:t>
            </a:r>
            <a:r>
              <a:rPr lang="en-US" sz="2400" dirty="0">
                <a:latin typeface="Calibri" panose="020F0502020204030204" pitchFamily="34" charset="0"/>
                <a:cs typeface="Calibri" panose="020F0502020204030204" pitchFamily="34" charset="0"/>
              </a:rPr>
              <a:t> 	D. s</a:t>
            </a:r>
            <a:r>
              <a:rPr lang="en-US" sz="2400" u="sng" dirty="0">
                <a:latin typeface="Calibri" panose="020F0502020204030204" pitchFamily="34" charset="0"/>
                <a:cs typeface="Calibri" panose="020F0502020204030204" pitchFamily="34" charset="0"/>
              </a:rPr>
              <a:t>ure</a:t>
            </a:r>
            <a:r>
              <a:rPr lang="en-US" sz="2400" dirty="0">
                <a:latin typeface="Calibri" panose="020F0502020204030204" pitchFamily="34" charset="0"/>
                <a:cs typeface="Calibri" panose="020F0502020204030204" pitchFamily="34" charset="0"/>
              </a:rPr>
              <a:t>ly</a:t>
            </a:r>
          </a:p>
          <a:p>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ɪnˈʃɔːr</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ɪnˈʃɔːr</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pɪk.tʃər</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ʃɔ</a:t>
            </a:r>
            <a:r>
              <a:rPr lang="en-US" sz="2400" dirty="0">
                <a:solidFill>
                  <a:srgbClr val="FF0000"/>
                </a:solidFill>
                <a:latin typeface="Calibri" panose="020F0502020204030204" pitchFamily="34" charset="0"/>
                <a:cs typeface="Calibri" panose="020F0502020204030204" pitchFamily="34" charset="0"/>
              </a:rPr>
              <a:t>ː.li/</a:t>
            </a:r>
          </a:p>
          <a:p>
            <a:r>
              <a:rPr lang="en-US" sz="2400" dirty="0">
                <a:latin typeface="Calibri" panose="020F0502020204030204" pitchFamily="34" charset="0"/>
                <a:cs typeface="Calibri" panose="020F0502020204030204" pitchFamily="34" charset="0"/>
              </a:rPr>
              <a:t>5. A. av</a:t>
            </a:r>
            <a:r>
              <a:rPr lang="en-US" sz="2400" u="sng" dirty="0">
                <a:latin typeface="Calibri" panose="020F0502020204030204" pitchFamily="34" charset="0"/>
                <a:cs typeface="Calibri" panose="020F0502020204030204" pitchFamily="34" charset="0"/>
              </a:rPr>
              <a:t>oi</a:t>
            </a:r>
            <a:r>
              <a:rPr lang="en-US" sz="2400" dirty="0">
                <a:latin typeface="Calibri" panose="020F0502020204030204" pitchFamily="34" charset="0"/>
                <a:cs typeface="Calibri" panose="020F0502020204030204" pitchFamily="34" charset="0"/>
              </a:rPr>
              <a:t>d	B. d</a:t>
            </a:r>
            <a:r>
              <a:rPr lang="en-US" sz="2400" u="sng" dirty="0">
                <a:latin typeface="Calibri" panose="020F0502020204030204" pitchFamily="34" charset="0"/>
                <a:cs typeface="Calibri" panose="020F0502020204030204" pitchFamily="34" charset="0"/>
              </a:rPr>
              <a:t>oi</a:t>
            </a:r>
            <a:r>
              <a:rPr lang="en-US" sz="2400" dirty="0">
                <a:latin typeface="Calibri" panose="020F0502020204030204" pitchFamily="34" charset="0"/>
                <a:cs typeface="Calibri" panose="020F0502020204030204" pitchFamily="34" charset="0"/>
              </a:rPr>
              <a:t>ng 	C. ch</a:t>
            </a:r>
            <a:r>
              <a:rPr lang="en-US" sz="2400" u="sng" dirty="0">
                <a:latin typeface="Calibri" panose="020F0502020204030204" pitchFamily="34" charset="0"/>
                <a:cs typeface="Calibri" panose="020F0502020204030204" pitchFamily="34" charset="0"/>
              </a:rPr>
              <a:t>oi</a:t>
            </a:r>
            <a:r>
              <a:rPr lang="en-US" sz="2400" dirty="0">
                <a:latin typeface="Calibri" panose="020F0502020204030204" pitchFamily="34" charset="0"/>
                <a:cs typeface="Calibri" panose="020F0502020204030204" pitchFamily="34" charset="0"/>
              </a:rPr>
              <a:t>ce 	D. j</a:t>
            </a:r>
            <a:r>
              <a:rPr lang="en-US" sz="2400" u="sng" dirty="0">
                <a:latin typeface="Calibri" panose="020F0502020204030204" pitchFamily="34" charset="0"/>
                <a:cs typeface="Calibri" panose="020F0502020204030204" pitchFamily="34" charset="0"/>
              </a:rPr>
              <a:t>oi</a:t>
            </a:r>
            <a:r>
              <a:rPr lang="en-US" sz="2400" dirty="0">
                <a:latin typeface="Calibri" panose="020F0502020204030204" pitchFamily="34" charset="0"/>
                <a:cs typeface="Calibri" panose="020F0502020204030204" pitchFamily="34" charset="0"/>
              </a:rPr>
              <a:t>n</a:t>
            </a:r>
          </a:p>
          <a:p>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əˈvɔɪd</a:t>
            </a:r>
            <a:r>
              <a:rPr lang="en-US" sz="2400" dirty="0">
                <a:solidFill>
                  <a:srgbClr val="FF0000"/>
                </a:solidFill>
                <a:latin typeface="Calibri" panose="020F0502020204030204" pitchFamily="34" charset="0"/>
                <a:cs typeface="Calibri" panose="020F0502020204030204" pitchFamily="34" charset="0"/>
              </a:rPr>
              <a:t>/	/ˈduː.</a:t>
            </a:r>
            <a:r>
              <a:rPr lang="en-US" sz="2400" dirty="0" err="1">
                <a:solidFill>
                  <a:srgbClr val="FF0000"/>
                </a:solidFill>
                <a:latin typeface="Calibri" panose="020F0502020204030204" pitchFamily="34" charset="0"/>
                <a:cs typeface="Calibri" panose="020F0502020204030204" pitchFamily="34" charset="0"/>
              </a:rPr>
              <a:t>ɪŋ</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tʃɔɪs</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dʒɔɪn</a:t>
            </a:r>
            <a:r>
              <a:rPr lang="en-US" sz="2400" dirty="0">
                <a:solidFill>
                  <a:srgbClr val="FF0000"/>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223F0DCB-5A77-D63E-3308-5DBBE1C38219}"/>
              </a:ext>
            </a:extLst>
          </p:cNvPr>
          <p:cNvSpPr txBox="1"/>
          <p:nvPr/>
        </p:nvSpPr>
        <p:spPr>
          <a:xfrm>
            <a:off x="992334" y="192848"/>
            <a:ext cx="7159331" cy="646331"/>
          </a:xfrm>
          <a:prstGeom prst="rect">
            <a:avLst/>
          </a:prstGeom>
          <a:solidFill>
            <a:schemeClr val="accent2">
              <a:lumMod val="20000"/>
              <a:lumOff val="80000"/>
            </a:schemeClr>
          </a:solidFill>
        </p:spPr>
        <p:txBody>
          <a:bodyPr wrap="square" rtlCol="0">
            <a:spAutoFit/>
          </a:bodyPr>
          <a:lstStyle/>
          <a:p>
            <a:r>
              <a:rPr lang="en-US" sz="1800" b="1" dirty="0">
                <a:latin typeface="Calibri" panose="020F0502020204030204" pitchFamily="34" charset="0"/>
                <a:cs typeface="Calibri" panose="020F0502020204030204" pitchFamily="34" charset="0"/>
              </a:rPr>
              <a:t>Circle the word whose underlined part is pronounced differently from the others.</a:t>
            </a:r>
          </a:p>
        </p:txBody>
      </p:sp>
      <p:pic>
        <p:nvPicPr>
          <p:cNvPr id="6" name="Google Shape;296;p27" descr="Red Circle Hand Drawn Chalk On: Hình minh họa có sẵn 591848420 |  Shutterstock">
            <a:extLst>
              <a:ext uri="{FF2B5EF4-FFF2-40B4-BE49-F238E27FC236}">
                <a16:creationId xmlns:a16="http://schemas.microsoft.com/office/drawing/2014/main" id="{ED03A606-B933-F204-3F0D-BBD7B465C268}"/>
              </a:ext>
            </a:extLst>
          </p:cNvPr>
          <p:cNvPicPr preferRelativeResize="0">
            <a:picLocks noChangeAspect="1"/>
          </p:cNvPicPr>
          <p:nvPr/>
        </p:nvPicPr>
        <p:blipFill rotWithShape="1">
          <a:blip r:embed="rId3">
            <a:alphaModFix/>
          </a:blip>
          <a:srcRect/>
          <a:stretch/>
        </p:blipFill>
        <p:spPr>
          <a:xfrm>
            <a:off x="2787880" y="2404648"/>
            <a:ext cx="416592" cy="485667"/>
          </a:xfrm>
          <a:prstGeom prst="rect">
            <a:avLst/>
          </a:prstGeom>
          <a:noFill/>
          <a:ln>
            <a:noFill/>
          </a:ln>
        </p:spPr>
      </p:pic>
      <p:pic>
        <p:nvPicPr>
          <p:cNvPr id="7" name="Google Shape;296;p27" descr="Red Circle Hand Drawn Chalk On: Hình minh họa có sẵn 591848420 |  Shutterstock">
            <a:extLst>
              <a:ext uri="{FF2B5EF4-FFF2-40B4-BE49-F238E27FC236}">
                <a16:creationId xmlns:a16="http://schemas.microsoft.com/office/drawing/2014/main" id="{85CC0952-C422-87F3-A541-E5CE171CA5F9}"/>
              </a:ext>
            </a:extLst>
          </p:cNvPr>
          <p:cNvPicPr preferRelativeResize="0">
            <a:picLocks noChangeAspect="1"/>
          </p:cNvPicPr>
          <p:nvPr/>
        </p:nvPicPr>
        <p:blipFill rotWithShape="1">
          <a:blip r:embed="rId3">
            <a:alphaModFix/>
          </a:blip>
          <a:srcRect/>
          <a:stretch/>
        </p:blipFill>
        <p:spPr>
          <a:xfrm>
            <a:off x="2787880" y="930529"/>
            <a:ext cx="416592" cy="485667"/>
          </a:xfrm>
          <a:prstGeom prst="rect">
            <a:avLst/>
          </a:prstGeom>
          <a:noFill/>
          <a:ln>
            <a:noFill/>
          </a:ln>
        </p:spPr>
      </p:pic>
      <p:pic>
        <p:nvPicPr>
          <p:cNvPr id="8" name="Google Shape;296;p27" descr="Red Circle Hand Drawn Chalk On: Hình minh họa có sẵn 591848420 |  Shutterstock">
            <a:extLst>
              <a:ext uri="{FF2B5EF4-FFF2-40B4-BE49-F238E27FC236}">
                <a16:creationId xmlns:a16="http://schemas.microsoft.com/office/drawing/2014/main" id="{FFF2E64F-B5A1-489D-1C5A-802DE2DFB83F}"/>
              </a:ext>
            </a:extLst>
          </p:cNvPr>
          <p:cNvPicPr preferRelativeResize="0">
            <a:picLocks noChangeAspect="1"/>
          </p:cNvPicPr>
          <p:nvPr/>
        </p:nvPicPr>
        <p:blipFill rotWithShape="1">
          <a:blip r:embed="rId3">
            <a:alphaModFix/>
          </a:blip>
          <a:srcRect/>
          <a:stretch/>
        </p:blipFill>
        <p:spPr>
          <a:xfrm>
            <a:off x="6463768" y="1662049"/>
            <a:ext cx="416592" cy="485667"/>
          </a:xfrm>
          <a:prstGeom prst="rect">
            <a:avLst/>
          </a:prstGeom>
          <a:noFill/>
          <a:ln>
            <a:noFill/>
          </a:ln>
        </p:spPr>
      </p:pic>
      <p:pic>
        <p:nvPicPr>
          <p:cNvPr id="10" name="Google Shape;296;p27" descr="Red Circle Hand Drawn Chalk On: Hình minh họa có sẵn 591848420 |  Shutterstock">
            <a:extLst>
              <a:ext uri="{FF2B5EF4-FFF2-40B4-BE49-F238E27FC236}">
                <a16:creationId xmlns:a16="http://schemas.microsoft.com/office/drawing/2014/main" id="{DC0D4F0A-1DA4-1380-EAD2-4C9AA5FB2EAE}"/>
              </a:ext>
            </a:extLst>
          </p:cNvPr>
          <p:cNvPicPr preferRelativeResize="0">
            <a:picLocks noChangeAspect="1"/>
          </p:cNvPicPr>
          <p:nvPr/>
        </p:nvPicPr>
        <p:blipFill rotWithShape="1">
          <a:blip r:embed="rId3">
            <a:alphaModFix/>
          </a:blip>
          <a:srcRect/>
          <a:stretch/>
        </p:blipFill>
        <p:spPr>
          <a:xfrm>
            <a:off x="4634968" y="3121066"/>
            <a:ext cx="416592" cy="485667"/>
          </a:xfrm>
          <a:prstGeom prst="rect">
            <a:avLst/>
          </a:prstGeom>
          <a:noFill/>
          <a:ln>
            <a:noFill/>
          </a:ln>
        </p:spPr>
      </p:pic>
      <p:pic>
        <p:nvPicPr>
          <p:cNvPr id="11" name="Google Shape;296;p27" descr="Red Circle Hand Drawn Chalk On: Hình minh họa có sẵn 591848420 |  Shutterstock">
            <a:extLst>
              <a:ext uri="{FF2B5EF4-FFF2-40B4-BE49-F238E27FC236}">
                <a16:creationId xmlns:a16="http://schemas.microsoft.com/office/drawing/2014/main" id="{E5DDA7E8-30ED-14AC-6004-98C6B4610E9B}"/>
              </a:ext>
            </a:extLst>
          </p:cNvPr>
          <p:cNvPicPr preferRelativeResize="0">
            <a:picLocks noChangeAspect="1"/>
          </p:cNvPicPr>
          <p:nvPr/>
        </p:nvPicPr>
        <p:blipFill rotWithShape="1">
          <a:blip r:embed="rId3">
            <a:alphaModFix/>
          </a:blip>
          <a:srcRect/>
          <a:stretch/>
        </p:blipFill>
        <p:spPr>
          <a:xfrm>
            <a:off x="2797024" y="3843442"/>
            <a:ext cx="416592" cy="485667"/>
          </a:xfrm>
          <a:prstGeom prst="rect">
            <a:avLst/>
          </a:prstGeom>
          <a:noFill/>
          <a:ln>
            <a:noFill/>
          </a:ln>
        </p:spPr>
      </p:pic>
    </p:spTree>
    <p:extLst>
      <p:ext uri="{BB962C8B-B14F-4D97-AF65-F5344CB8AC3E}">
        <p14:creationId xmlns:p14="http://schemas.microsoft.com/office/powerpoint/2010/main" val="752560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ssolv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8" name="Google Shape;688;p46"/>
          <p:cNvPicPr preferRelativeResize="0"/>
          <p:nvPr/>
        </p:nvPicPr>
        <p:blipFill rotWithShape="1">
          <a:blip r:embed="rId3">
            <a:alphaModFix/>
          </a:blip>
          <a:srcRect l="44417" r="8153"/>
          <a:stretch/>
        </p:blipFill>
        <p:spPr>
          <a:xfrm>
            <a:off x="4854200" y="0"/>
            <a:ext cx="4336920" cy="5143497"/>
          </a:xfrm>
          <a:prstGeom prst="rect">
            <a:avLst/>
          </a:prstGeom>
          <a:noFill/>
          <a:ln>
            <a:noFill/>
          </a:ln>
        </p:spPr>
      </p:pic>
      <p:sp>
        <p:nvSpPr>
          <p:cNvPr id="692" name="Google Shape;692;p46"/>
          <p:cNvSpPr/>
          <p:nvPr/>
        </p:nvSpPr>
        <p:spPr>
          <a:xfrm rot="7067706">
            <a:off x="8288252" y="1408944"/>
            <a:ext cx="1613862" cy="286343"/>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6"/>
          <p:cNvSpPr/>
          <p:nvPr/>
        </p:nvSpPr>
        <p:spPr>
          <a:xfrm rot="4501390">
            <a:off x="8421165" y="2114932"/>
            <a:ext cx="146269" cy="14626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2;p47">
            <a:extLst>
              <a:ext uri="{FF2B5EF4-FFF2-40B4-BE49-F238E27FC236}">
                <a16:creationId xmlns:a16="http://schemas.microsoft.com/office/drawing/2014/main" id="{FBC6CD7E-EC3E-64F8-2790-A6892CB13A4F}"/>
              </a:ext>
            </a:extLst>
          </p:cNvPr>
          <p:cNvSpPr txBox="1">
            <a:spLocks noGrp="1"/>
          </p:cNvSpPr>
          <p:nvPr>
            <p:ph type="title"/>
          </p:nvPr>
        </p:nvSpPr>
        <p:spPr>
          <a:xfrm>
            <a:off x="354100" y="190015"/>
            <a:ext cx="4359000" cy="20876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dirty="0"/>
              <a:t>02</a:t>
            </a:r>
            <a:endParaRPr dirty="0"/>
          </a:p>
          <a:p>
            <a:pPr marL="0" lvl="0" indent="0" algn="l" rtl="0">
              <a:spcBef>
                <a:spcPts val="0"/>
              </a:spcBef>
              <a:spcAft>
                <a:spcPts val="0"/>
              </a:spcAft>
              <a:buNone/>
            </a:pPr>
            <a:r>
              <a:rPr lang="en-US" sz="4800" dirty="0"/>
              <a:t>Vocabulary</a:t>
            </a:r>
            <a:endParaRPr sz="4800" dirty="0"/>
          </a:p>
        </p:txBody>
      </p:sp>
      <p:sp>
        <p:nvSpPr>
          <p:cNvPr id="10" name="Google Shape;703;p47">
            <a:extLst>
              <a:ext uri="{FF2B5EF4-FFF2-40B4-BE49-F238E27FC236}">
                <a16:creationId xmlns:a16="http://schemas.microsoft.com/office/drawing/2014/main" id="{55CAE524-D7B1-A723-4878-D541FDF321DC}"/>
              </a:ext>
            </a:extLst>
          </p:cNvPr>
          <p:cNvSpPr txBox="1">
            <a:spLocks noGrp="1"/>
          </p:cNvSpPr>
          <p:nvPr>
            <p:ph type="subTitle" idx="1"/>
          </p:nvPr>
        </p:nvSpPr>
        <p:spPr>
          <a:xfrm>
            <a:off x="354100" y="2188066"/>
            <a:ext cx="4217900" cy="2765418"/>
          </a:xfrm>
          <a:prstGeom prst="rect">
            <a:avLst/>
          </a:prstGeom>
        </p:spPr>
        <p:txBody>
          <a:bodyPr spcFirstLastPara="1" wrap="square" lIns="91425" tIns="91425" rIns="91425" bIns="91425" anchor="t" anchorCtr="0">
            <a:noAutofit/>
          </a:bodyPr>
          <a:lstStyle/>
          <a:p>
            <a:pPr marL="0" indent="0">
              <a:lnSpc>
                <a:spcPct val="150000"/>
              </a:lnSpc>
            </a:pPr>
            <a:r>
              <a:rPr lang="en-US" sz="1600" dirty="0">
                <a:latin typeface="Calibri" panose="020F0502020204030204" pitchFamily="34" charset="0"/>
                <a:cs typeface="Calibri" panose="020F0502020204030204" pitchFamily="34" charset="0"/>
              </a:rPr>
              <a:t>review new vocabulary learnt in Units 1 - 3.</a:t>
            </a:r>
          </a:p>
          <a:p>
            <a:pPr marL="0" indent="0">
              <a:lnSpc>
                <a:spcPct val="150000"/>
              </a:lnSpc>
            </a:pP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Leisure activities</a:t>
            </a:r>
          </a:p>
          <a:p>
            <a:pPr marL="0" indent="0">
              <a:lnSpc>
                <a:spcPct val="150000"/>
              </a:lnSpc>
            </a:pP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Expressions about likes and dislikes</a:t>
            </a:r>
          </a:p>
          <a:p>
            <a:pPr marL="0" indent="0">
              <a:lnSpc>
                <a:spcPct val="150000"/>
              </a:lnSpc>
            </a:pP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Life in the countryside</a:t>
            </a:r>
          </a:p>
          <a:p>
            <a:pPr marL="0" indent="0">
              <a:lnSpc>
                <a:spcPct val="150000"/>
              </a:lnSpc>
            </a:pP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Teen school clubs</a:t>
            </a:r>
          </a:p>
          <a:p>
            <a:pPr marL="0" indent="0">
              <a:lnSpc>
                <a:spcPct val="150000"/>
              </a:lnSpc>
            </a:pP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Teen’s use of social media</a:t>
            </a:r>
          </a:p>
          <a:p>
            <a:pPr marL="0" indent="0">
              <a:lnSpc>
                <a:spcPct val="150000"/>
              </a:lnSpc>
            </a:pP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Teen stress</a:t>
            </a:r>
            <a:endParaRPr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4" name="Hộp Văn bản 9">
            <a:extLst>
              <a:ext uri="{FF2B5EF4-FFF2-40B4-BE49-F238E27FC236}">
                <a16:creationId xmlns:a16="http://schemas.microsoft.com/office/drawing/2014/main" id="{F0486897-D89F-95DB-D9F9-B5E267945F97}"/>
              </a:ext>
            </a:extLst>
          </p:cNvPr>
          <p:cNvSpPr txBox="1"/>
          <p:nvPr/>
        </p:nvSpPr>
        <p:spPr>
          <a:xfrm>
            <a:off x="115503" y="548381"/>
            <a:ext cx="6209886" cy="4493538"/>
          </a:xfrm>
          <a:prstGeom prst="rect">
            <a:avLst/>
          </a:prstGeom>
          <a:solidFill>
            <a:schemeClr val="accent2">
              <a:lumMod val="20000"/>
              <a:lumOff val="80000"/>
            </a:schemeClr>
          </a:solidFill>
        </p:spPr>
        <p:txBody>
          <a:bodyPr wrap="square">
            <a:spAutoFit/>
          </a:bodyPr>
          <a:lstStyle/>
          <a:p>
            <a:r>
              <a:rPr lang="en-US" sz="1700" b="1" dirty="0">
                <a:solidFill>
                  <a:srgbClr val="F7941E"/>
                </a:solidFill>
                <a:latin typeface="Calibri" panose="020F0502020204030204" pitchFamily="34" charset="0"/>
                <a:cs typeface="Calibri" panose="020F0502020204030204" pitchFamily="34" charset="0"/>
              </a:rPr>
              <a:t>1.</a:t>
            </a:r>
            <a:r>
              <a:rPr lang="en-US" sz="1700" dirty="0">
                <a:latin typeface="Calibri" panose="020F0502020204030204" pitchFamily="34" charset="0"/>
                <a:cs typeface="Calibri" panose="020F0502020204030204" pitchFamily="34" charset="0"/>
              </a:rPr>
              <a:t> Mi is ______ gardening in her free time.</a:t>
            </a:r>
          </a:p>
          <a:p>
            <a:r>
              <a:rPr lang="en-US" sz="1700" b="1" dirty="0">
                <a:solidFill>
                  <a:srgbClr val="5DD2FF"/>
                </a:solidFill>
                <a:latin typeface="Calibri" panose="020F0502020204030204" pitchFamily="34" charset="0"/>
                <a:cs typeface="Calibri" panose="020F0502020204030204" pitchFamily="34" charset="0"/>
              </a:rPr>
              <a:t>A.</a:t>
            </a:r>
            <a:r>
              <a:rPr lang="en-US" sz="1700" dirty="0">
                <a:latin typeface="Calibri" panose="020F0502020204030204" pitchFamily="34" charset="0"/>
                <a:cs typeface="Calibri" panose="020F0502020204030204" pitchFamily="34" charset="0"/>
              </a:rPr>
              <a:t> in 		</a:t>
            </a:r>
            <a:r>
              <a:rPr lang="en-US" sz="1700" b="1" dirty="0">
                <a:solidFill>
                  <a:srgbClr val="5DD2FF"/>
                </a:solidFill>
                <a:latin typeface="Calibri" panose="020F0502020204030204" pitchFamily="34" charset="0"/>
                <a:cs typeface="Calibri" panose="020F0502020204030204" pitchFamily="34" charset="0"/>
              </a:rPr>
              <a:t>B. </a:t>
            </a:r>
            <a:r>
              <a:rPr lang="en-US" sz="1700" dirty="0">
                <a:latin typeface="Calibri" panose="020F0502020204030204" pitchFamily="34" charset="0"/>
                <a:cs typeface="Calibri" panose="020F0502020204030204" pitchFamily="34" charset="0"/>
              </a:rPr>
              <a:t>into 		</a:t>
            </a:r>
            <a:r>
              <a:rPr lang="en-US" sz="1700" b="1" dirty="0">
                <a:solidFill>
                  <a:srgbClr val="5DD2FF"/>
                </a:solidFill>
                <a:latin typeface="Calibri" panose="020F0502020204030204" pitchFamily="34" charset="0"/>
                <a:cs typeface="Calibri" panose="020F0502020204030204" pitchFamily="34" charset="0"/>
              </a:rPr>
              <a:t>C.</a:t>
            </a:r>
            <a:r>
              <a:rPr lang="en-US" sz="1700" dirty="0">
                <a:latin typeface="Calibri" panose="020F0502020204030204" pitchFamily="34" charset="0"/>
                <a:cs typeface="Calibri" panose="020F0502020204030204" pitchFamily="34" charset="0"/>
              </a:rPr>
              <a:t> to</a:t>
            </a:r>
          </a:p>
          <a:p>
            <a:r>
              <a:rPr lang="en-US" sz="1700" dirty="0">
                <a:solidFill>
                  <a:srgbClr val="FF0000"/>
                </a:solidFill>
                <a:latin typeface="Calibri" panose="020F0502020204030204" pitchFamily="34" charset="0"/>
                <a:cs typeface="Calibri" panose="020F0502020204030204" pitchFamily="34" charset="0"/>
              </a:rPr>
              <a:t>Mi </a:t>
            </a:r>
            <a:r>
              <a:rPr lang="en-US" sz="1700" dirty="0" err="1">
                <a:solidFill>
                  <a:srgbClr val="FF0000"/>
                </a:solidFill>
                <a:latin typeface="Calibri" panose="020F0502020204030204" pitchFamily="34" charset="0"/>
                <a:cs typeface="Calibri" panose="020F0502020204030204" pitchFamily="34" charset="0"/>
              </a:rPr>
              <a:t>yêu</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thích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làm</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vườn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trong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thời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gian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rảnh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của</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cô</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ấy</a:t>
            </a:r>
            <a:endParaRPr lang="en-US" sz="1700" dirty="0">
              <a:solidFill>
                <a:srgbClr val="FF0000"/>
              </a:solidFill>
              <a:latin typeface="Calibri" panose="020F0502020204030204" pitchFamily="34" charset="0"/>
              <a:cs typeface="Calibri" panose="020F0502020204030204" pitchFamily="34" charset="0"/>
            </a:endParaRPr>
          </a:p>
          <a:p>
            <a:r>
              <a:rPr lang="en-US" sz="1700" b="1" dirty="0">
                <a:solidFill>
                  <a:srgbClr val="F7941E"/>
                </a:solidFill>
                <a:latin typeface="Calibri" panose="020F0502020204030204" pitchFamily="34" charset="0"/>
                <a:cs typeface="Calibri" panose="020F0502020204030204" pitchFamily="34" charset="0"/>
              </a:rPr>
              <a:t>2.</a:t>
            </a:r>
            <a:r>
              <a:rPr lang="en-US" sz="1700" dirty="0">
                <a:latin typeface="Calibri" panose="020F0502020204030204" pitchFamily="34" charset="0"/>
                <a:cs typeface="Calibri" panose="020F0502020204030204" pitchFamily="34" charset="0"/>
              </a:rPr>
              <a:t> Mai is interested ______ building websites for her friends.</a:t>
            </a:r>
          </a:p>
          <a:p>
            <a:r>
              <a:rPr lang="en-US" sz="1700" b="1" dirty="0">
                <a:solidFill>
                  <a:srgbClr val="5DD2FF"/>
                </a:solidFill>
                <a:latin typeface="Calibri" panose="020F0502020204030204" pitchFamily="34" charset="0"/>
                <a:cs typeface="Calibri" panose="020F0502020204030204" pitchFamily="34" charset="0"/>
              </a:rPr>
              <a:t>A.</a:t>
            </a:r>
            <a:r>
              <a:rPr lang="en-US" sz="1700" dirty="0">
                <a:latin typeface="Calibri" panose="020F0502020204030204" pitchFamily="34" charset="0"/>
                <a:cs typeface="Calibri" panose="020F0502020204030204" pitchFamily="34" charset="0"/>
              </a:rPr>
              <a:t> of 		</a:t>
            </a:r>
            <a:r>
              <a:rPr lang="en-US" sz="1700" b="1" dirty="0">
                <a:solidFill>
                  <a:srgbClr val="5DD2FF"/>
                </a:solidFill>
                <a:latin typeface="Calibri" panose="020F0502020204030204" pitchFamily="34" charset="0"/>
                <a:cs typeface="Calibri" panose="020F0502020204030204" pitchFamily="34" charset="0"/>
              </a:rPr>
              <a:t>B.</a:t>
            </a:r>
            <a:r>
              <a:rPr lang="en-US" sz="1700" dirty="0">
                <a:latin typeface="Calibri" panose="020F0502020204030204" pitchFamily="34" charset="0"/>
                <a:cs typeface="Calibri" panose="020F0502020204030204" pitchFamily="34" charset="0"/>
              </a:rPr>
              <a:t> with 		</a:t>
            </a:r>
            <a:r>
              <a:rPr lang="en-US" sz="1700" b="1" dirty="0">
                <a:solidFill>
                  <a:srgbClr val="5DD2FF"/>
                </a:solidFill>
                <a:latin typeface="Calibri" panose="020F0502020204030204" pitchFamily="34" charset="0"/>
                <a:cs typeface="Calibri" panose="020F0502020204030204" pitchFamily="34" charset="0"/>
              </a:rPr>
              <a:t>C.</a:t>
            </a:r>
            <a:r>
              <a:rPr lang="en-US" sz="1700" dirty="0">
                <a:latin typeface="Calibri" panose="020F0502020204030204" pitchFamily="34" charset="0"/>
                <a:cs typeface="Calibri" panose="020F0502020204030204" pitchFamily="34" charset="0"/>
              </a:rPr>
              <a:t> in</a:t>
            </a:r>
          </a:p>
          <a:p>
            <a:r>
              <a:rPr lang="en-US" sz="1700" dirty="0">
                <a:solidFill>
                  <a:srgbClr val="FF0000"/>
                </a:solidFill>
                <a:latin typeface="Calibri" panose="020F0502020204030204" pitchFamily="34" charset="0"/>
                <a:cs typeface="Calibri" panose="020F0502020204030204" pitchFamily="34" charset="0"/>
              </a:rPr>
              <a:t>Mai </a:t>
            </a:r>
            <a:r>
              <a:rPr lang="en-US" sz="1700" dirty="0" err="1">
                <a:solidFill>
                  <a:srgbClr val="FF0000"/>
                </a:solidFill>
                <a:latin typeface="Calibri" panose="020F0502020204030204" pitchFamily="34" charset="0"/>
                <a:cs typeface="Calibri" panose="020F0502020204030204" pitchFamily="34" charset="0"/>
              </a:rPr>
              <a:t>hứng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thú</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với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việc</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xây</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dựng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trang</a:t>
            </a:r>
            <a:r>
              <a:rPr lang="en-US" sz="1700" dirty="0">
                <a:solidFill>
                  <a:srgbClr val="FF0000"/>
                </a:solidFill>
                <a:latin typeface="Calibri" panose="020F0502020204030204" pitchFamily="34" charset="0"/>
                <a:cs typeface="Calibri" panose="020F0502020204030204" pitchFamily="34" charset="0"/>
              </a:rPr>
              <a:t> web </a:t>
            </a:r>
            <a:r>
              <a:rPr lang="en-US" sz="1700" dirty="0" err="1">
                <a:solidFill>
                  <a:srgbClr val="FF0000"/>
                </a:solidFill>
                <a:latin typeface="Calibri" panose="020F0502020204030204" pitchFamily="34" charset="0"/>
                <a:cs typeface="Calibri" panose="020F0502020204030204" pitchFamily="34" charset="0"/>
              </a:rPr>
              <a:t>cho</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bạn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bè</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của</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cô</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ấy</a:t>
            </a:r>
            <a:endParaRPr lang="en-US" sz="1700" dirty="0">
              <a:solidFill>
                <a:srgbClr val="FF0000"/>
              </a:solidFill>
              <a:latin typeface="Calibri" panose="020F0502020204030204" pitchFamily="34" charset="0"/>
              <a:cs typeface="Calibri" panose="020F0502020204030204" pitchFamily="34" charset="0"/>
            </a:endParaRPr>
          </a:p>
          <a:p>
            <a:r>
              <a:rPr lang="en-US" sz="1700" b="1" dirty="0">
                <a:solidFill>
                  <a:srgbClr val="F7941E"/>
                </a:solidFill>
                <a:latin typeface="Calibri" panose="020F0502020204030204" pitchFamily="34" charset="0"/>
                <a:cs typeface="Calibri" panose="020F0502020204030204" pitchFamily="34" charset="0"/>
              </a:rPr>
              <a:t>3.</a:t>
            </a:r>
            <a:r>
              <a:rPr lang="en-US" sz="1700" dirty="0">
                <a:latin typeface="Calibri" panose="020F0502020204030204" pitchFamily="34" charset="0"/>
                <a:cs typeface="Calibri" panose="020F0502020204030204" pitchFamily="34" charset="0"/>
              </a:rPr>
              <a:t> Minh is not fond of ______ puzzles because he thinks it takes a lot of time.</a:t>
            </a:r>
          </a:p>
          <a:p>
            <a:r>
              <a:rPr lang="en-US" sz="1700" b="1" dirty="0">
                <a:solidFill>
                  <a:srgbClr val="5DD2FF"/>
                </a:solidFill>
                <a:latin typeface="Calibri" panose="020F0502020204030204" pitchFamily="34" charset="0"/>
                <a:cs typeface="Calibri" panose="020F0502020204030204" pitchFamily="34" charset="0"/>
              </a:rPr>
              <a:t>A.</a:t>
            </a:r>
            <a:r>
              <a:rPr lang="en-US" sz="1700" dirty="0">
                <a:latin typeface="Calibri" panose="020F0502020204030204" pitchFamily="34" charset="0"/>
                <a:cs typeface="Calibri" panose="020F0502020204030204" pitchFamily="34" charset="0"/>
              </a:rPr>
              <a:t> making 	</a:t>
            </a:r>
            <a:r>
              <a:rPr lang="en-US" sz="1700" b="1" dirty="0">
                <a:solidFill>
                  <a:srgbClr val="5DD2FF"/>
                </a:solidFill>
                <a:latin typeface="Calibri" panose="020F0502020204030204" pitchFamily="34" charset="0"/>
                <a:cs typeface="Calibri" panose="020F0502020204030204" pitchFamily="34" charset="0"/>
              </a:rPr>
              <a:t>B.</a:t>
            </a:r>
            <a:r>
              <a:rPr lang="en-US" sz="1700" dirty="0">
                <a:latin typeface="Calibri" panose="020F0502020204030204" pitchFamily="34" charset="0"/>
                <a:cs typeface="Calibri" panose="020F0502020204030204" pitchFamily="34" charset="0"/>
              </a:rPr>
              <a:t> doing 		</a:t>
            </a:r>
            <a:r>
              <a:rPr lang="en-US" sz="1700" b="1" dirty="0">
                <a:solidFill>
                  <a:srgbClr val="5DD2FF"/>
                </a:solidFill>
                <a:latin typeface="Calibri" panose="020F0502020204030204" pitchFamily="34" charset="0"/>
                <a:cs typeface="Calibri" panose="020F0502020204030204" pitchFamily="34" charset="0"/>
              </a:rPr>
              <a:t>C.</a:t>
            </a:r>
            <a:r>
              <a:rPr lang="en-US" sz="1700" dirty="0">
                <a:latin typeface="Calibri" panose="020F0502020204030204" pitchFamily="34" charset="0"/>
                <a:cs typeface="Calibri" panose="020F0502020204030204" pitchFamily="34" charset="0"/>
              </a:rPr>
              <a:t> building</a:t>
            </a:r>
          </a:p>
          <a:p>
            <a:r>
              <a:rPr lang="en-US" sz="1700" dirty="0">
                <a:solidFill>
                  <a:srgbClr val="FF0000"/>
                </a:solidFill>
                <a:latin typeface="Calibri" panose="020F0502020204030204" pitchFamily="34" charset="0"/>
                <a:cs typeface="Calibri" panose="020F0502020204030204" pitchFamily="34" charset="0"/>
              </a:rPr>
              <a:t>Minh </a:t>
            </a:r>
            <a:r>
              <a:rPr lang="en-US" sz="1700" dirty="0" err="1">
                <a:solidFill>
                  <a:srgbClr val="FF0000"/>
                </a:solidFill>
                <a:latin typeface="Calibri" panose="020F0502020204030204" pitchFamily="34" charset="0"/>
                <a:cs typeface="Calibri" panose="020F0502020204030204" pitchFamily="34" charset="0"/>
              </a:rPr>
              <a:t>không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thích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giải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đố</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vì</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anh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ấy</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nghĩ</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nó</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tốn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nhiều</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thời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gian</a:t>
            </a:r>
            <a:endParaRPr lang="en-US" sz="1700" dirty="0">
              <a:solidFill>
                <a:srgbClr val="FF0000"/>
              </a:solidFill>
              <a:latin typeface="Calibri" panose="020F0502020204030204" pitchFamily="34" charset="0"/>
              <a:cs typeface="Calibri" panose="020F0502020204030204" pitchFamily="34" charset="0"/>
            </a:endParaRPr>
          </a:p>
          <a:p>
            <a:r>
              <a:rPr lang="en-US" sz="1700" b="1" dirty="0">
                <a:solidFill>
                  <a:srgbClr val="F7941E"/>
                </a:solidFill>
                <a:latin typeface="Calibri" panose="020F0502020204030204" pitchFamily="34" charset="0"/>
                <a:cs typeface="Calibri" panose="020F0502020204030204" pitchFamily="34" charset="0"/>
              </a:rPr>
              <a:t>4.</a:t>
            </a:r>
            <a:r>
              <a:rPr lang="en-US" sz="1700" dirty="0">
                <a:latin typeface="Calibri" panose="020F0502020204030204" pitchFamily="34" charset="0"/>
                <a:cs typeface="Calibri" panose="020F0502020204030204" pitchFamily="34" charset="0"/>
              </a:rPr>
              <a:t> I’m not keen on ______ our class photos to the forum.</a:t>
            </a:r>
          </a:p>
          <a:p>
            <a:r>
              <a:rPr lang="en-US" sz="1700" b="1" dirty="0">
                <a:solidFill>
                  <a:srgbClr val="5DD2FF"/>
                </a:solidFill>
                <a:latin typeface="Calibri" panose="020F0502020204030204" pitchFamily="34" charset="0"/>
                <a:cs typeface="Calibri" panose="020F0502020204030204" pitchFamily="34" charset="0"/>
              </a:rPr>
              <a:t>A.</a:t>
            </a:r>
            <a:r>
              <a:rPr lang="en-US" sz="1700" dirty="0">
                <a:latin typeface="Calibri" panose="020F0502020204030204" pitchFamily="34" charset="0"/>
                <a:cs typeface="Calibri" panose="020F0502020204030204" pitchFamily="34" charset="0"/>
              </a:rPr>
              <a:t> uploading 	</a:t>
            </a:r>
            <a:r>
              <a:rPr lang="en-US" sz="1700" b="1" dirty="0">
                <a:solidFill>
                  <a:srgbClr val="5DD2FF"/>
                </a:solidFill>
                <a:latin typeface="Calibri" panose="020F0502020204030204" pitchFamily="34" charset="0"/>
                <a:cs typeface="Calibri" panose="020F0502020204030204" pitchFamily="34" charset="0"/>
              </a:rPr>
              <a:t>B.</a:t>
            </a:r>
            <a:r>
              <a:rPr lang="en-US" sz="1700" dirty="0">
                <a:latin typeface="Calibri" panose="020F0502020204030204" pitchFamily="34" charset="0"/>
                <a:cs typeface="Calibri" panose="020F0502020204030204" pitchFamily="34" charset="0"/>
              </a:rPr>
              <a:t> surfing 		</a:t>
            </a:r>
            <a:r>
              <a:rPr lang="en-US" sz="1700" b="1" dirty="0">
                <a:solidFill>
                  <a:srgbClr val="5DD2FF"/>
                </a:solidFill>
                <a:latin typeface="Calibri" panose="020F0502020204030204" pitchFamily="34" charset="0"/>
                <a:cs typeface="Calibri" panose="020F0502020204030204" pitchFamily="34" charset="0"/>
              </a:rPr>
              <a:t>C.</a:t>
            </a:r>
            <a:r>
              <a:rPr lang="en-US" sz="1700" dirty="0">
                <a:latin typeface="Calibri" panose="020F0502020204030204" pitchFamily="34" charset="0"/>
                <a:cs typeface="Calibri" panose="020F0502020204030204" pitchFamily="34" charset="0"/>
              </a:rPr>
              <a:t> messaging</a:t>
            </a:r>
          </a:p>
          <a:p>
            <a:r>
              <a:rPr lang="en-US" sz="1700" dirty="0" err="1">
                <a:solidFill>
                  <a:srgbClr val="FF0000"/>
                </a:solidFill>
                <a:latin typeface="Calibri" panose="020F0502020204030204" pitchFamily="34" charset="0"/>
                <a:cs typeface="Calibri" panose="020F0502020204030204" pitchFamily="34" charset="0"/>
              </a:rPr>
              <a:t>Tôi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không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muốn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tải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ảnh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lớp</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học</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của</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chúng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tôi</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lên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diễn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đàn</a:t>
            </a:r>
            <a:r>
              <a:rPr lang="en-US" sz="1700" dirty="0">
                <a:solidFill>
                  <a:srgbClr val="FF0000"/>
                </a:solidFill>
                <a:latin typeface="Calibri" panose="020F0502020204030204" pitchFamily="34" charset="0"/>
                <a:cs typeface="Calibri" panose="020F0502020204030204" pitchFamily="34" charset="0"/>
              </a:rPr>
              <a:t>.</a:t>
            </a:r>
          </a:p>
          <a:p>
            <a:r>
              <a:rPr lang="en-US" sz="1700" b="1" dirty="0">
                <a:solidFill>
                  <a:srgbClr val="F7941E"/>
                </a:solidFill>
                <a:latin typeface="Calibri" panose="020F0502020204030204" pitchFamily="34" charset="0"/>
                <a:cs typeface="Calibri" panose="020F0502020204030204" pitchFamily="34" charset="0"/>
              </a:rPr>
              <a:t>5.</a:t>
            </a:r>
            <a:r>
              <a:rPr lang="en-US" sz="1700" dirty="0">
                <a:latin typeface="Calibri" panose="020F0502020204030204" pitchFamily="34" charset="0"/>
                <a:cs typeface="Calibri" panose="020F0502020204030204" pitchFamily="34" charset="0"/>
              </a:rPr>
              <a:t> While I was ______ some websites, I saw an advertisement about a resort.</a:t>
            </a:r>
          </a:p>
          <a:p>
            <a:r>
              <a:rPr lang="en-US" sz="1700" b="1" dirty="0">
                <a:solidFill>
                  <a:srgbClr val="5DD2FF"/>
                </a:solidFill>
                <a:latin typeface="Calibri" panose="020F0502020204030204" pitchFamily="34" charset="0"/>
                <a:cs typeface="Calibri" panose="020F0502020204030204" pitchFamily="34" charset="0"/>
              </a:rPr>
              <a:t>A.</a:t>
            </a:r>
            <a:r>
              <a:rPr lang="en-US" sz="1700" dirty="0">
                <a:latin typeface="Calibri" panose="020F0502020204030204" pitchFamily="34" charset="0"/>
                <a:cs typeface="Calibri" panose="020F0502020204030204" pitchFamily="34" charset="0"/>
              </a:rPr>
              <a:t> creating 	</a:t>
            </a:r>
            <a:r>
              <a:rPr lang="en-US" sz="1700" b="1" dirty="0">
                <a:solidFill>
                  <a:srgbClr val="5DD2FF"/>
                </a:solidFill>
                <a:latin typeface="Calibri" panose="020F0502020204030204" pitchFamily="34" charset="0"/>
                <a:cs typeface="Calibri" panose="020F0502020204030204" pitchFamily="34" charset="0"/>
              </a:rPr>
              <a:t>B.</a:t>
            </a:r>
            <a:r>
              <a:rPr lang="en-US" sz="1700" dirty="0">
                <a:latin typeface="Calibri" panose="020F0502020204030204" pitchFamily="34" charset="0"/>
                <a:cs typeface="Calibri" panose="020F0502020204030204" pitchFamily="34" charset="0"/>
              </a:rPr>
              <a:t> browsing 	</a:t>
            </a:r>
            <a:r>
              <a:rPr lang="en-US" sz="1700" b="1" dirty="0">
                <a:solidFill>
                  <a:srgbClr val="5DD2FF"/>
                </a:solidFill>
                <a:latin typeface="Calibri" panose="020F0502020204030204" pitchFamily="34" charset="0"/>
                <a:cs typeface="Calibri" panose="020F0502020204030204" pitchFamily="34" charset="0"/>
              </a:rPr>
              <a:t>C.</a:t>
            </a:r>
            <a:r>
              <a:rPr lang="en-US" sz="1700" dirty="0">
                <a:latin typeface="Calibri" panose="020F0502020204030204" pitchFamily="34" charset="0"/>
                <a:cs typeface="Calibri" panose="020F0502020204030204" pitchFamily="34" charset="0"/>
              </a:rPr>
              <a:t> uploading</a:t>
            </a:r>
          </a:p>
          <a:p>
            <a:r>
              <a:rPr lang="en-US" sz="1500" dirty="0">
                <a:solidFill>
                  <a:srgbClr val="FF0000"/>
                </a:solidFill>
                <a:latin typeface="Calibri" panose="020F0502020204030204" pitchFamily="34" charset="0"/>
                <a:cs typeface="Calibri" panose="020F0502020204030204" pitchFamily="34" charset="0"/>
              </a:rPr>
              <a:t>Khi </a:t>
            </a:r>
            <a:r>
              <a:rPr lang="en-US" sz="1500" dirty="0" err="1">
                <a:solidFill>
                  <a:srgbClr val="FF0000"/>
                </a:solidFill>
                <a:latin typeface="Calibri" panose="020F0502020204030204" pitchFamily="34" charset="0"/>
                <a:cs typeface="Calibri" panose="020F0502020204030204" pitchFamily="34" charset="0"/>
              </a:rPr>
              <a:t>tôi</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đang</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duyệt</a:t>
            </a:r>
            <a:r>
              <a:rPr lang="en-US" sz="1500" dirty="0">
                <a:solidFill>
                  <a:srgbClr val="FF0000"/>
                </a:solidFill>
                <a:latin typeface="Calibri" panose="020F0502020204030204" pitchFamily="34" charset="0"/>
                <a:cs typeface="Calibri" panose="020F0502020204030204" pitchFamily="34" charset="0"/>
              </a:rPr>
              <a:t> 1 </a:t>
            </a:r>
            <a:r>
              <a:rPr lang="en-US" sz="1500" dirty="0" err="1">
                <a:solidFill>
                  <a:srgbClr val="FF0000"/>
                </a:solidFill>
                <a:latin typeface="Calibri" panose="020F0502020204030204" pitchFamily="34" charset="0"/>
                <a:cs typeface="Calibri" panose="020F0502020204030204" pitchFamily="34" charset="0"/>
              </a:rPr>
              <a:t>số</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trang</a:t>
            </a:r>
            <a:r>
              <a:rPr lang="en-US" sz="1500" dirty="0">
                <a:solidFill>
                  <a:srgbClr val="FF0000"/>
                </a:solidFill>
                <a:latin typeface="Calibri" panose="020F0502020204030204" pitchFamily="34" charset="0"/>
                <a:cs typeface="Calibri" panose="020F0502020204030204" pitchFamily="34" charset="0"/>
              </a:rPr>
              <a:t> web, </a:t>
            </a:r>
            <a:r>
              <a:rPr lang="en-US" sz="1500" dirty="0" err="1">
                <a:solidFill>
                  <a:srgbClr val="FF0000"/>
                </a:solidFill>
                <a:latin typeface="Calibri" panose="020F0502020204030204" pitchFamily="34" charset="0"/>
                <a:cs typeface="Calibri" panose="020F0502020204030204" pitchFamily="34" charset="0"/>
              </a:rPr>
              <a:t>tôi</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thấy</a:t>
            </a:r>
            <a:r>
              <a:rPr lang="en-US" sz="1500" dirty="0">
                <a:solidFill>
                  <a:srgbClr val="FF0000"/>
                </a:solidFill>
                <a:latin typeface="Calibri" panose="020F0502020204030204" pitchFamily="34" charset="0"/>
                <a:cs typeface="Calibri" panose="020F0502020204030204" pitchFamily="34" charset="0"/>
              </a:rPr>
              <a:t> 1 </a:t>
            </a:r>
            <a:r>
              <a:rPr lang="en-US" sz="1500" dirty="0" err="1">
                <a:solidFill>
                  <a:srgbClr val="FF0000"/>
                </a:solidFill>
                <a:latin typeface="Calibri" panose="020F0502020204030204" pitchFamily="34" charset="0"/>
                <a:cs typeface="Calibri" panose="020F0502020204030204" pitchFamily="34" charset="0"/>
              </a:rPr>
              <a:t>quảng</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cáo</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về</a:t>
            </a:r>
            <a:r>
              <a:rPr lang="en-US" sz="1500" dirty="0">
                <a:solidFill>
                  <a:srgbClr val="FF0000"/>
                </a:solidFill>
                <a:latin typeface="Calibri" panose="020F0502020204030204" pitchFamily="34" charset="0"/>
                <a:cs typeface="Calibri" panose="020F0502020204030204" pitchFamily="34" charset="0"/>
              </a:rPr>
              <a:t> 1 </a:t>
            </a:r>
            <a:r>
              <a:rPr lang="en-US" sz="1500" dirty="0" err="1">
                <a:solidFill>
                  <a:srgbClr val="FF0000"/>
                </a:solidFill>
                <a:latin typeface="Calibri" panose="020F0502020204030204" pitchFamily="34" charset="0"/>
                <a:cs typeface="Calibri" panose="020F0502020204030204" pitchFamily="34" charset="0"/>
              </a:rPr>
              <a:t>khu</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nghỉ</a:t>
            </a:r>
            <a:r>
              <a:rPr lang="en-US" sz="1500" dirty="0">
                <a:solidFill>
                  <a:srgbClr val="FF0000"/>
                </a:solidFill>
                <a:latin typeface="Calibri" panose="020F0502020204030204" pitchFamily="34" charset="0"/>
                <a:cs typeface="Calibri" panose="020F0502020204030204" pitchFamily="34" charset="0"/>
              </a:rPr>
              <a:t> </a:t>
            </a:r>
            <a:r>
              <a:rPr lang="en-US" sz="1500" dirty="0" err="1">
                <a:solidFill>
                  <a:srgbClr val="FF0000"/>
                </a:solidFill>
                <a:latin typeface="Calibri" panose="020F0502020204030204" pitchFamily="34" charset="0"/>
                <a:cs typeface="Calibri" panose="020F0502020204030204" pitchFamily="34" charset="0"/>
              </a:rPr>
              <a:t>dưỡng</a:t>
            </a:r>
            <a:endParaRPr lang="en-US" sz="1500"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98CC56-73F6-F3AF-03EF-E05FA69754CA}"/>
              </a:ext>
            </a:extLst>
          </p:cNvPr>
          <p:cNvSpPr txBox="1"/>
          <p:nvPr/>
        </p:nvSpPr>
        <p:spPr>
          <a:xfrm>
            <a:off x="1143818" y="70804"/>
            <a:ext cx="6856364" cy="400110"/>
          </a:xfrm>
          <a:prstGeom prst="rect">
            <a:avLst/>
          </a:prstGeom>
          <a:solidFill>
            <a:schemeClr val="accent5">
              <a:lumMod val="20000"/>
              <a:lumOff val="80000"/>
            </a:schemeClr>
          </a:solidFill>
        </p:spPr>
        <p:txBody>
          <a:bodyPr wrap="none" rtlCol="0">
            <a:spAutoFit/>
          </a:bodyPr>
          <a:lstStyle/>
          <a:p>
            <a:r>
              <a:rPr lang="en-US" sz="2000" b="1" dirty="0">
                <a:latin typeface="Calibri" panose="020F0502020204030204" pitchFamily="34" charset="0"/>
                <a:cs typeface="Calibri" panose="020F0502020204030204" pitchFamily="34" charset="0"/>
              </a:rPr>
              <a:t>Circle the correct answer A, B, or C to complete each sentence.</a:t>
            </a:r>
          </a:p>
        </p:txBody>
      </p:sp>
      <p:sp>
        <p:nvSpPr>
          <p:cNvPr id="6" name="Rectangle 5">
            <a:extLst>
              <a:ext uri="{FF2B5EF4-FFF2-40B4-BE49-F238E27FC236}">
                <a16:creationId xmlns:a16="http://schemas.microsoft.com/office/drawing/2014/main" id="{66F03B70-0D16-8FEF-ADE2-04A08A6C0824}"/>
              </a:ext>
            </a:extLst>
          </p:cNvPr>
          <p:cNvSpPr/>
          <p:nvPr/>
        </p:nvSpPr>
        <p:spPr>
          <a:xfrm>
            <a:off x="6487427" y="548381"/>
            <a:ext cx="2541070" cy="449353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ysClr val="windowText" lastClr="000000"/>
                </a:solidFill>
                <a:highlight>
                  <a:srgbClr val="FFFF00"/>
                </a:highlight>
                <a:latin typeface="Calibri" panose="020F0502020204030204" pitchFamily="34" charset="0"/>
                <a:cs typeface="Calibri" panose="020F0502020204030204" pitchFamily="34" charset="0"/>
              </a:rPr>
              <a:t>be into something</a:t>
            </a:r>
            <a:r>
              <a:rPr lang="en-US" sz="1600" dirty="0">
                <a:solidFill>
                  <a:sysClr val="windowText" lastClr="000000"/>
                </a:solidFill>
                <a:latin typeface="Calibri" panose="020F0502020204030204" pitchFamily="34" charset="0"/>
                <a:cs typeface="Calibri" panose="020F0502020204030204" pitchFamily="34" charset="0"/>
              </a:rPr>
              <a:t>: to like and be interested in something</a:t>
            </a:r>
          </a:p>
          <a:p>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highlight>
                  <a:srgbClr val="FFFF00"/>
                </a:highlight>
                <a:latin typeface="Calibri" panose="020F0502020204030204" pitchFamily="34" charset="0"/>
                <a:cs typeface="Calibri" panose="020F0502020204030204" pitchFamily="34" charset="0"/>
              </a:rPr>
              <a:t>interested in</a:t>
            </a:r>
            <a:r>
              <a:rPr lang="en-US" sz="1600" dirty="0">
                <a:solidFill>
                  <a:sysClr val="windowText" lastClr="000000"/>
                </a:solidFill>
                <a:latin typeface="Calibri" panose="020F0502020204030204" pitchFamily="34" charset="0"/>
                <a:cs typeface="Calibri" panose="020F0502020204030204" pitchFamily="34" charset="0"/>
              </a:rPr>
              <a:t>: wanting to give your attention to something and discover more about it</a:t>
            </a:r>
          </a:p>
          <a:p>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highlight>
                  <a:srgbClr val="FFFF00"/>
                </a:highlight>
                <a:latin typeface="Calibri" panose="020F0502020204030204" pitchFamily="34" charset="0"/>
                <a:cs typeface="Calibri" panose="020F0502020204030204" pitchFamily="34" charset="0"/>
              </a:rPr>
              <a:t>doing puzzles</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làm</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câu</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đố</a:t>
            </a:r>
            <a:endParaRPr lang="en-US" sz="1600" dirty="0">
              <a:solidFill>
                <a:sysClr val="windowText" lastClr="000000"/>
              </a:solidFill>
              <a:latin typeface="Calibri" panose="020F0502020204030204" pitchFamily="34" charset="0"/>
              <a:cs typeface="Calibri" panose="020F0502020204030204" pitchFamily="34" charset="0"/>
            </a:endParaRPr>
          </a:p>
          <a:p>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highlight>
                  <a:srgbClr val="FFFF00"/>
                </a:highlight>
                <a:latin typeface="Calibri" panose="020F0502020204030204" pitchFamily="34" charset="0"/>
                <a:cs typeface="Calibri" panose="020F0502020204030204" pitchFamily="34" charset="0"/>
              </a:rPr>
              <a:t>uploading</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đăng</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tải</a:t>
            </a:r>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latin typeface="Calibri" panose="020F0502020204030204" pitchFamily="34" charset="0"/>
                <a:cs typeface="Calibri" panose="020F0502020204030204" pitchFamily="34" charset="0"/>
              </a:rPr>
              <a:t>surfing: </a:t>
            </a:r>
            <a:r>
              <a:rPr lang="en-US" sz="1600" dirty="0" err="1">
                <a:solidFill>
                  <a:sysClr val="windowText" lastClr="000000"/>
                </a:solidFill>
                <a:latin typeface="Calibri" panose="020F0502020204030204" pitchFamily="34" charset="0"/>
                <a:cs typeface="Calibri" panose="020F0502020204030204" pitchFamily="34" charset="0"/>
              </a:rPr>
              <a:t>lướt</a:t>
            </a:r>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latin typeface="Calibri" panose="020F0502020204030204" pitchFamily="34" charset="0"/>
                <a:cs typeface="Calibri" panose="020F0502020204030204" pitchFamily="34" charset="0"/>
              </a:rPr>
              <a:t>messaging: </a:t>
            </a:r>
            <a:r>
              <a:rPr lang="en-US" sz="1600" dirty="0" err="1">
                <a:solidFill>
                  <a:sysClr val="windowText" lastClr="000000"/>
                </a:solidFill>
                <a:latin typeface="Calibri" panose="020F0502020204030204" pitchFamily="34" charset="0"/>
                <a:cs typeface="Calibri" panose="020F0502020204030204" pitchFamily="34" charset="0"/>
              </a:rPr>
              <a:t>nhắn</a:t>
            </a:r>
            <a:r>
              <a:rPr lang="en-US" sz="1600" dirty="0">
                <a:solidFill>
                  <a:sysClr val="windowText" lastClr="000000"/>
                </a:solidFill>
                <a:latin typeface="Calibri" panose="020F0502020204030204" pitchFamily="34" charset="0"/>
                <a:cs typeface="Calibri" panose="020F0502020204030204" pitchFamily="34" charset="0"/>
              </a:rPr>
              <a:t> tin</a:t>
            </a:r>
          </a:p>
          <a:p>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latin typeface="Calibri" panose="020F0502020204030204" pitchFamily="34" charset="0"/>
                <a:cs typeface="Calibri" panose="020F0502020204030204" pitchFamily="34" charset="0"/>
              </a:rPr>
              <a:t>creating: </a:t>
            </a:r>
            <a:r>
              <a:rPr lang="en-US" sz="1600" dirty="0" err="1">
                <a:solidFill>
                  <a:sysClr val="windowText" lastClr="000000"/>
                </a:solidFill>
                <a:latin typeface="Calibri" panose="020F0502020204030204" pitchFamily="34" charset="0"/>
                <a:cs typeface="Calibri" panose="020F0502020204030204" pitchFamily="34" charset="0"/>
              </a:rPr>
              <a:t>tạo</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ra</a:t>
            </a:r>
            <a:endParaRPr lang="en-US" sz="1600" dirty="0">
              <a:solidFill>
                <a:sysClr val="windowText" lastClr="000000"/>
              </a:solidFill>
              <a:latin typeface="Calibri" panose="020F0502020204030204" pitchFamily="34" charset="0"/>
              <a:cs typeface="Calibri" panose="020F0502020204030204" pitchFamily="34" charset="0"/>
            </a:endParaRPr>
          </a:p>
          <a:p>
            <a:r>
              <a:rPr lang="en-US" sz="1600" dirty="0">
                <a:solidFill>
                  <a:sysClr val="windowText" lastClr="000000"/>
                </a:solidFill>
                <a:highlight>
                  <a:srgbClr val="FFFF00"/>
                </a:highlight>
                <a:latin typeface="Calibri" panose="020F0502020204030204" pitchFamily="34" charset="0"/>
                <a:cs typeface="Calibri" panose="020F0502020204030204" pitchFamily="34" charset="0"/>
              </a:rPr>
              <a:t>browsing</a:t>
            </a:r>
            <a:r>
              <a:rPr lang="en-US" sz="1600" dirty="0">
                <a:solidFill>
                  <a:sysClr val="windowText" lastClr="000000"/>
                </a:solidFill>
                <a:latin typeface="Calibri" panose="020F0502020204030204" pitchFamily="34" charset="0"/>
                <a:cs typeface="Calibri" panose="020F0502020204030204" pitchFamily="34" charset="0"/>
              </a:rPr>
              <a:t>: </a:t>
            </a:r>
            <a:r>
              <a:rPr lang="en-US" sz="1600" dirty="0" err="1">
                <a:solidFill>
                  <a:sysClr val="windowText" lastClr="000000"/>
                </a:solidFill>
                <a:latin typeface="Calibri" panose="020F0502020204030204" pitchFamily="34" charset="0"/>
                <a:cs typeface="Calibri" panose="020F0502020204030204" pitchFamily="34" charset="0"/>
              </a:rPr>
              <a:t>duyệt</a:t>
            </a:r>
            <a:endParaRPr lang="en-US" sz="1600" dirty="0">
              <a:solidFill>
                <a:sysClr val="windowText" lastClr="000000"/>
              </a:solidFill>
              <a:latin typeface="Calibri" panose="020F0502020204030204" pitchFamily="34" charset="0"/>
              <a:cs typeface="Calibri" panose="020F0502020204030204" pitchFamily="34" charset="0"/>
            </a:endParaRPr>
          </a:p>
          <a:p>
            <a:r>
              <a:rPr lang="en-VN" sz="1600" dirty="0">
                <a:solidFill>
                  <a:sysClr val="windowText" lastClr="000000"/>
                </a:solidFill>
                <a:latin typeface="Calibri" panose="020F0502020204030204" pitchFamily="34" charset="0"/>
                <a:cs typeface="Calibri" panose="020F0502020204030204" pitchFamily="34" charset="0"/>
              </a:rPr>
              <a:t>uploading: đăng tải</a:t>
            </a:r>
          </a:p>
        </p:txBody>
      </p:sp>
      <p:pic>
        <p:nvPicPr>
          <p:cNvPr id="7" name="Google Shape;296;p27" descr="Red Circle Hand Drawn Chalk On: Hình minh họa có sẵn 591848420 |  Shutterstock">
            <a:extLst>
              <a:ext uri="{FF2B5EF4-FFF2-40B4-BE49-F238E27FC236}">
                <a16:creationId xmlns:a16="http://schemas.microsoft.com/office/drawing/2014/main" id="{33669F2E-5D48-53D4-D398-B526BC1E1C80}"/>
              </a:ext>
            </a:extLst>
          </p:cNvPr>
          <p:cNvPicPr preferRelativeResize="0">
            <a:picLocks noChangeAspect="1"/>
          </p:cNvPicPr>
          <p:nvPr/>
        </p:nvPicPr>
        <p:blipFill rotWithShape="1">
          <a:blip r:embed="rId3">
            <a:alphaModFix/>
          </a:blip>
          <a:srcRect/>
          <a:stretch/>
        </p:blipFill>
        <p:spPr>
          <a:xfrm>
            <a:off x="1892717" y="4366056"/>
            <a:ext cx="416592" cy="485667"/>
          </a:xfrm>
          <a:prstGeom prst="rect">
            <a:avLst/>
          </a:prstGeom>
          <a:noFill/>
          <a:ln>
            <a:noFill/>
          </a:ln>
        </p:spPr>
      </p:pic>
      <p:pic>
        <p:nvPicPr>
          <p:cNvPr id="8" name="Google Shape;296;p27" descr="Red Circle Hand Drawn Chalk On: Hình minh họa có sẵn 591848420 |  Shutterstock">
            <a:extLst>
              <a:ext uri="{FF2B5EF4-FFF2-40B4-BE49-F238E27FC236}">
                <a16:creationId xmlns:a16="http://schemas.microsoft.com/office/drawing/2014/main" id="{29B4C741-C289-02D4-697B-F7B441385BEC}"/>
              </a:ext>
            </a:extLst>
          </p:cNvPr>
          <p:cNvPicPr preferRelativeResize="0">
            <a:picLocks noChangeAspect="1"/>
          </p:cNvPicPr>
          <p:nvPr/>
        </p:nvPicPr>
        <p:blipFill rotWithShape="1">
          <a:blip r:embed="rId3">
            <a:alphaModFix/>
          </a:blip>
          <a:srcRect/>
          <a:stretch/>
        </p:blipFill>
        <p:spPr>
          <a:xfrm>
            <a:off x="1892717" y="777444"/>
            <a:ext cx="416592" cy="485667"/>
          </a:xfrm>
          <a:prstGeom prst="rect">
            <a:avLst/>
          </a:prstGeom>
          <a:noFill/>
          <a:ln>
            <a:noFill/>
          </a:ln>
        </p:spPr>
      </p:pic>
      <p:pic>
        <p:nvPicPr>
          <p:cNvPr id="9" name="Google Shape;296;p27" descr="Red Circle Hand Drawn Chalk On: Hình minh họa có sẵn 591848420 |  Shutterstock">
            <a:extLst>
              <a:ext uri="{FF2B5EF4-FFF2-40B4-BE49-F238E27FC236}">
                <a16:creationId xmlns:a16="http://schemas.microsoft.com/office/drawing/2014/main" id="{D2233B02-98C7-2EB9-5AB4-2238AE220D71}"/>
              </a:ext>
            </a:extLst>
          </p:cNvPr>
          <p:cNvPicPr preferRelativeResize="0">
            <a:picLocks noChangeAspect="1"/>
          </p:cNvPicPr>
          <p:nvPr/>
        </p:nvPicPr>
        <p:blipFill rotWithShape="1">
          <a:blip r:embed="rId3">
            <a:alphaModFix/>
          </a:blip>
          <a:srcRect/>
          <a:stretch/>
        </p:blipFill>
        <p:spPr>
          <a:xfrm>
            <a:off x="3702266" y="1537840"/>
            <a:ext cx="416592" cy="485667"/>
          </a:xfrm>
          <a:prstGeom prst="rect">
            <a:avLst/>
          </a:prstGeom>
          <a:noFill/>
          <a:ln>
            <a:noFill/>
          </a:ln>
        </p:spPr>
      </p:pic>
      <p:pic>
        <p:nvPicPr>
          <p:cNvPr id="10" name="Google Shape;296;p27" descr="Red Circle Hand Drawn Chalk On: Hình minh họa có sẵn 591848420 |  Shutterstock">
            <a:extLst>
              <a:ext uri="{FF2B5EF4-FFF2-40B4-BE49-F238E27FC236}">
                <a16:creationId xmlns:a16="http://schemas.microsoft.com/office/drawing/2014/main" id="{4CEBD8CB-F0DC-D82E-5AF5-CFD5DF795B2B}"/>
              </a:ext>
            </a:extLst>
          </p:cNvPr>
          <p:cNvPicPr preferRelativeResize="0">
            <a:picLocks noChangeAspect="1"/>
          </p:cNvPicPr>
          <p:nvPr/>
        </p:nvPicPr>
        <p:blipFill rotWithShape="1">
          <a:blip r:embed="rId3">
            <a:alphaModFix/>
          </a:blip>
          <a:srcRect/>
          <a:stretch/>
        </p:blipFill>
        <p:spPr>
          <a:xfrm>
            <a:off x="1892717" y="2571750"/>
            <a:ext cx="416592" cy="485667"/>
          </a:xfrm>
          <a:prstGeom prst="rect">
            <a:avLst/>
          </a:prstGeom>
          <a:noFill/>
          <a:ln>
            <a:noFill/>
          </a:ln>
        </p:spPr>
      </p:pic>
      <p:pic>
        <p:nvPicPr>
          <p:cNvPr id="11" name="Google Shape;296;p27" descr="Red Circle Hand Drawn Chalk On: Hình minh họa có sẵn 591848420 |  Shutterstock">
            <a:extLst>
              <a:ext uri="{FF2B5EF4-FFF2-40B4-BE49-F238E27FC236}">
                <a16:creationId xmlns:a16="http://schemas.microsoft.com/office/drawing/2014/main" id="{8118B437-73A1-B1D4-98BA-DEC99BC81ABF}"/>
              </a:ext>
            </a:extLst>
          </p:cNvPr>
          <p:cNvPicPr preferRelativeResize="0">
            <a:picLocks noChangeAspect="1"/>
          </p:cNvPicPr>
          <p:nvPr/>
        </p:nvPicPr>
        <p:blipFill rotWithShape="1">
          <a:blip r:embed="rId3">
            <a:alphaModFix/>
          </a:blip>
          <a:srcRect/>
          <a:stretch/>
        </p:blipFill>
        <p:spPr>
          <a:xfrm>
            <a:off x="63916" y="3349369"/>
            <a:ext cx="416592" cy="485667"/>
          </a:xfrm>
          <a:prstGeom prst="rect">
            <a:avLst/>
          </a:prstGeom>
          <a:noFill/>
          <a:ln>
            <a:noFill/>
          </a:ln>
        </p:spPr>
      </p:pic>
    </p:spTree>
    <p:extLst>
      <p:ext uri="{BB962C8B-B14F-4D97-AF65-F5344CB8AC3E}">
        <p14:creationId xmlns:p14="http://schemas.microsoft.com/office/powerpoint/2010/main" val="42067433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checkerboard(across)">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checkerboard(across)">
                                      <p:cBhvr>
                                        <p:cTn id="52" dur="500"/>
                                        <p:tgtEl>
                                          <p:spTgt spid="6">
                                            <p:txEl>
                                              <p:pRg st="6" end="6"/>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checkerboard(across)">
                                      <p:cBhvr>
                                        <p:cTn id="55" dur="500"/>
                                        <p:tgtEl>
                                          <p:spTgt spid="6">
                                            <p:txEl>
                                              <p:pRg st="7" end="7"/>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checkerboard(across)">
                                      <p:cBhvr>
                                        <p:cTn id="58" dur="5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dissolve">
                                      <p:cBhvr>
                                        <p:cTn id="68" dur="500"/>
                                        <p:tgtEl>
                                          <p:spTgt spid="4">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Effect transition="in" filter="dissolve">
                                      <p:cBhvr>
                                        <p:cTn id="73" dur="500"/>
                                        <p:tgtEl>
                                          <p:spTgt spid="6">
                                            <p:txEl>
                                              <p:pRg st="10" end="10"/>
                                            </p:txEl>
                                          </p:spTgt>
                                        </p:tgtEl>
                                      </p:cBhvr>
                                    </p:animEffect>
                                  </p:childTnLst>
                                </p:cTn>
                              </p:par>
                              <p:par>
                                <p:cTn id="74" presetID="9" presetClass="entr" presetSubtype="0" fill="hold" nodeType="withEffect">
                                  <p:stCondLst>
                                    <p:cond delay="0"/>
                                  </p:stCondLst>
                                  <p:childTnLst>
                                    <p:set>
                                      <p:cBhvr>
                                        <p:cTn id="75" dur="1" fill="hold">
                                          <p:stCondLst>
                                            <p:cond delay="0"/>
                                          </p:stCondLst>
                                        </p:cTn>
                                        <p:tgtEl>
                                          <p:spTgt spid="6">
                                            <p:txEl>
                                              <p:pRg st="11" end="11"/>
                                            </p:txEl>
                                          </p:spTgt>
                                        </p:tgtEl>
                                        <p:attrNameLst>
                                          <p:attrName>style.visibility</p:attrName>
                                        </p:attrNameLst>
                                      </p:cBhvr>
                                      <p:to>
                                        <p:strVal val="visible"/>
                                      </p:to>
                                    </p:set>
                                    <p:animEffect transition="in" filter="dissolve">
                                      <p:cBhvr>
                                        <p:cTn id="76" dur="500"/>
                                        <p:tgtEl>
                                          <p:spTgt spid="6">
                                            <p:txEl>
                                              <p:pRg st="11" end="11"/>
                                            </p:txEl>
                                          </p:spTgt>
                                        </p:tgtEl>
                                      </p:cBhvr>
                                    </p:animEffect>
                                  </p:childTnLst>
                                </p:cTn>
                              </p:par>
                              <p:par>
                                <p:cTn id="77" presetID="9" presetClass="entr" presetSubtype="0" fill="hold" nodeType="with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Effect transition="in" filter="dissolve">
                                      <p:cBhvr>
                                        <p:cTn id="79" dur="500"/>
                                        <p:tgtEl>
                                          <p:spTgt spid="6">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4">
                                            <p:txEl>
                                              <p:pRg st="14" end="14"/>
                                            </p:txEl>
                                          </p:spTgt>
                                        </p:tgtEl>
                                        <p:attrNameLst>
                                          <p:attrName>style.visibility</p:attrName>
                                        </p:attrNameLst>
                                      </p:cBhvr>
                                      <p:to>
                                        <p:strVal val="visible"/>
                                      </p:to>
                                    </p:set>
                                    <p:animEffect transition="in" filter="dissolve">
                                      <p:cBhvr>
                                        <p:cTn id="89"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7" name="Google Shape;857;p52"/>
          <p:cNvPicPr preferRelativeResize="0"/>
          <p:nvPr/>
        </p:nvPicPr>
        <p:blipFill rotWithShape="1">
          <a:blip r:embed="rId3">
            <a:alphaModFix/>
          </a:blip>
          <a:srcRect l="40701" r="2979"/>
          <a:stretch/>
        </p:blipFill>
        <p:spPr>
          <a:xfrm rot="12">
            <a:off x="4799574" y="15"/>
            <a:ext cx="4344431" cy="5143475"/>
          </a:xfrm>
          <a:prstGeom prst="rect">
            <a:avLst/>
          </a:prstGeom>
          <a:noFill/>
          <a:ln>
            <a:noFill/>
          </a:ln>
        </p:spPr>
      </p:pic>
      <p:sp>
        <p:nvSpPr>
          <p:cNvPr id="859" name="Google Shape;859;p52"/>
          <p:cNvSpPr/>
          <p:nvPr/>
        </p:nvSpPr>
        <p:spPr>
          <a:xfrm>
            <a:off x="4240842" y="944656"/>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02;p47">
            <a:extLst>
              <a:ext uri="{FF2B5EF4-FFF2-40B4-BE49-F238E27FC236}">
                <a16:creationId xmlns:a16="http://schemas.microsoft.com/office/drawing/2014/main" id="{B61D57DA-F9FE-C8B8-CE4A-F82EA2782F19}"/>
              </a:ext>
            </a:extLst>
          </p:cNvPr>
          <p:cNvSpPr txBox="1">
            <a:spLocks noGrp="1"/>
          </p:cNvSpPr>
          <p:nvPr>
            <p:ph type="title"/>
          </p:nvPr>
        </p:nvSpPr>
        <p:spPr>
          <a:xfrm>
            <a:off x="354100" y="190015"/>
            <a:ext cx="4359000" cy="20876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dirty="0"/>
              <a:t>03</a:t>
            </a:r>
            <a:endParaRPr dirty="0"/>
          </a:p>
          <a:p>
            <a:pPr marL="0" lvl="0" indent="0" algn="l" rtl="0">
              <a:spcBef>
                <a:spcPts val="0"/>
              </a:spcBef>
              <a:spcAft>
                <a:spcPts val="0"/>
              </a:spcAft>
              <a:buNone/>
            </a:pPr>
            <a:r>
              <a:rPr lang="en-US" sz="4800" dirty="0"/>
              <a:t>GRAMMAR</a:t>
            </a:r>
            <a:endParaRPr sz="4800" dirty="0"/>
          </a:p>
        </p:txBody>
      </p:sp>
      <p:sp>
        <p:nvSpPr>
          <p:cNvPr id="15" name="Google Shape;703;p47">
            <a:extLst>
              <a:ext uri="{FF2B5EF4-FFF2-40B4-BE49-F238E27FC236}">
                <a16:creationId xmlns:a16="http://schemas.microsoft.com/office/drawing/2014/main" id="{FB9937E6-BCE0-F6EF-BC61-DDE39881D671}"/>
              </a:ext>
            </a:extLst>
          </p:cNvPr>
          <p:cNvSpPr txBox="1">
            <a:spLocks noGrp="1"/>
          </p:cNvSpPr>
          <p:nvPr>
            <p:ph type="subTitle" idx="1"/>
          </p:nvPr>
        </p:nvSpPr>
        <p:spPr>
          <a:xfrm>
            <a:off x="354100" y="2188066"/>
            <a:ext cx="4217900" cy="2765418"/>
          </a:xfrm>
          <a:prstGeom prst="rect">
            <a:avLst/>
          </a:prstGeom>
        </p:spPr>
        <p:txBody>
          <a:bodyPr spcFirstLastPara="1" wrap="square" lIns="91425" tIns="91425" rIns="91425" bIns="91425" anchor="t" anchorCtr="0">
            <a:noAutofit/>
          </a:bodyPr>
          <a:lstStyle/>
          <a:p>
            <a:pPr marL="0" indent="0">
              <a:lnSpc>
                <a:spcPct val="150000"/>
              </a:lnSpc>
            </a:pPr>
            <a:r>
              <a:rPr lang="en-US" dirty="0">
                <a:solidFill>
                  <a:schemeClr val="tx1"/>
                </a:solidFill>
                <a:latin typeface="Calibri" panose="020F0502020204030204" pitchFamily="34" charset="0"/>
                <a:cs typeface="Calibri" panose="020F0502020204030204" pitchFamily="34" charset="0"/>
              </a:rPr>
              <a:t>revise the use of:</a:t>
            </a:r>
          </a:p>
          <a:p>
            <a:pPr marL="0" indent="0">
              <a:lnSpc>
                <a:spcPct val="150000"/>
              </a:lnSpc>
            </a:pPr>
            <a:r>
              <a:rPr lang="en-US" dirty="0">
                <a:solidFill>
                  <a:schemeClr val="tx1"/>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verbs of liking / disliking + gerunds</a:t>
            </a:r>
          </a:p>
          <a:p>
            <a:pPr marL="0" indent="0">
              <a:lnSpc>
                <a:spcPct val="150000"/>
              </a:lnSpc>
            </a:pPr>
            <a:r>
              <a:rPr lang="en-US" dirty="0">
                <a:solidFill>
                  <a:schemeClr val="tx1"/>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comparative adverbs</a:t>
            </a:r>
          </a:p>
          <a:p>
            <a:pPr marL="0" indent="0">
              <a:lnSpc>
                <a:spcPct val="150000"/>
              </a:lnSpc>
            </a:pPr>
            <a:r>
              <a:rPr lang="en-US" dirty="0">
                <a:solidFill>
                  <a:schemeClr val="tx1"/>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simple sentences</a:t>
            </a:r>
          </a:p>
          <a:p>
            <a:pPr marL="0" indent="0">
              <a:lnSpc>
                <a:spcPct val="150000"/>
              </a:lnSpc>
            </a:pPr>
            <a:r>
              <a:rPr lang="en-US" dirty="0">
                <a:solidFill>
                  <a:schemeClr val="tx1"/>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connectors that connect independent clauses to make compound sentences: so, but, and, otherwise, therefore</a:t>
            </a:r>
            <a:endParaRPr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061974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7" name="TextBox 6">
            <a:extLst>
              <a:ext uri="{FF2B5EF4-FFF2-40B4-BE49-F238E27FC236}">
                <a16:creationId xmlns:a16="http://schemas.microsoft.com/office/drawing/2014/main" id="{A1AE0A70-B1BD-94BE-E826-948569DCF225}"/>
              </a:ext>
            </a:extLst>
          </p:cNvPr>
          <p:cNvSpPr txBox="1"/>
          <p:nvPr/>
        </p:nvSpPr>
        <p:spPr>
          <a:xfrm>
            <a:off x="1605482" y="109247"/>
            <a:ext cx="5933034" cy="400110"/>
          </a:xfrm>
          <a:prstGeom prst="rect">
            <a:avLst/>
          </a:prstGeom>
          <a:solidFill>
            <a:schemeClr val="bg2">
              <a:lumMod val="90000"/>
            </a:schemeClr>
          </a:solidFill>
        </p:spPr>
        <p:txBody>
          <a:bodyPr wrap="none" rtlCol="0">
            <a:spAutoFit/>
          </a:bodyPr>
          <a:lstStyle/>
          <a:p>
            <a:pPr algn="ctr"/>
            <a:r>
              <a:rPr lang="en-US" sz="2000" b="1" dirty="0">
                <a:latin typeface="Calibri" panose="020F0502020204030204" pitchFamily="34" charset="0"/>
                <a:cs typeface="Calibri" panose="020F0502020204030204" pitchFamily="34" charset="0"/>
              </a:rPr>
              <a:t>Complete the sentences with the words from the box.</a:t>
            </a:r>
          </a:p>
        </p:txBody>
      </p:sp>
      <p:sp>
        <p:nvSpPr>
          <p:cNvPr id="8" name="TextBox 7">
            <a:extLst>
              <a:ext uri="{FF2B5EF4-FFF2-40B4-BE49-F238E27FC236}">
                <a16:creationId xmlns:a16="http://schemas.microsoft.com/office/drawing/2014/main" id="{983285DE-5323-131C-7A91-A7FAA44A2B63}"/>
              </a:ext>
            </a:extLst>
          </p:cNvPr>
          <p:cNvSpPr txBox="1"/>
          <p:nvPr/>
        </p:nvSpPr>
        <p:spPr>
          <a:xfrm>
            <a:off x="540286" y="589016"/>
            <a:ext cx="8063426"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bully		trained		hospitable		pressure		focus </a:t>
            </a:r>
            <a:endParaRPr lang="en-GB" sz="16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EF4A3AF-9177-2E1C-3E53-0455C7CD4F8A}"/>
              </a:ext>
            </a:extLst>
          </p:cNvPr>
          <p:cNvSpPr txBox="1"/>
          <p:nvPr/>
        </p:nvSpPr>
        <p:spPr>
          <a:xfrm>
            <a:off x="235715" y="1007229"/>
            <a:ext cx="8672567" cy="3939540"/>
          </a:xfrm>
          <a:prstGeom prst="rect">
            <a:avLst/>
          </a:prstGeom>
          <a:solidFill>
            <a:schemeClr val="accent4">
              <a:lumMod val="20000"/>
              <a:lumOff val="80000"/>
            </a:schemeClr>
          </a:solidFill>
        </p:spPr>
        <p:txBody>
          <a:bodyPr wrap="none" rtlCol="0">
            <a:spAutoFit/>
          </a:bodyPr>
          <a:lstStyle/>
          <a:p>
            <a:pPr>
              <a:spcBef>
                <a:spcPts val="600"/>
              </a:spcBef>
              <a:spcAft>
                <a:spcPts val="600"/>
              </a:spcAft>
            </a:pPr>
            <a:r>
              <a:rPr lang="en-US" sz="1600" dirty="0">
                <a:latin typeface="Calibri" panose="020F0502020204030204" pitchFamily="34" charset="0"/>
                <a:cs typeface="Calibri" panose="020F0502020204030204" pitchFamily="34" charset="0"/>
              </a:rPr>
              <a:t>1. People in my village are very ________ to all visitors.</a:t>
            </a:r>
          </a:p>
          <a:p>
            <a:pPr>
              <a:spcBef>
                <a:spcPts val="600"/>
              </a:spcBef>
              <a:spcAft>
                <a:spcPts val="600"/>
              </a:spcAft>
            </a:pPr>
            <a:r>
              <a:rPr lang="vi-VN" sz="1600" dirty="0">
                <a:solidFill>
                  <a:srgbClr val="FF0000"/>
                </a:solidFill>
                <a:latin typeface="Calibri" panose="020F0502020204030204" pitchFamily="34" charset="0"/>
                <a:cs typeface="Calibri" panose="020F0502020204030204" pitchFamily="34" charset="0"/>
              </a:rPr>
              <a:t>Người dân ở làng tôi rất hiếu khách với tất cả du khách.</a:t>
            </a:r>
            <a:endParaRPr lang="en-US" sz="1600" dirty="0">
              <a:solidFill>
                <a:srgbClr val="FF0000"/>
              </a:solidFill>
              <a:latin typeface="Calibri" panose="020F0502020204030204" pitchFamily="34" charset="0"/>
              <a:cs typeface="Calibri" panose="020F0502020204030204" pitchFamily="34" charset="0"/>
            </a:endParaRPr>
          </a:p>
          <a:p>
            <a:pPr>
              <a:spcBef>
                <a:spcPts val="600"/>
              </a:spcBef>
              <a:spcAft>
                <a:spcPts val="600"/>
              </a:spcAft>
            </a:pPr>
            <a:r>
              <a:rPr lang="en-US" sz="1600" dirty="0">
                <a:latin typeface="Calibri" panose="020F0502020204030204" pitchFamily="34" charset="0"/>
                <a:cs typeface="Calibri" panose="020F0502020204030204" pitchFamily="34" charset="0"/>
              </a:rPr>
              <a:t>2. Parents in our village don’t put much _______ on their children to do well at school.</a:t>
            </a:r>
          </a:p>
          <a:p>
            <a:pPr>
              <a:spcBef>
                <a:spcPts val="600"/>
              </a:spcBef>
              <a:spcAft>
                <a:spcPts val="600"/>
              </a:spcAft>
            </a:pPr>
            <a:r>
              <a:rPr lang="vi-VN" sz="1600" dirty="0">
                <a:solidFill>
                  <a:srgbClr val="FF0000"/>
                </a:solidFill>
                <a:latin typeface="Calibri" panose="020F0502020204030204" pitchFamily="34" charset="0"/>
                <a:cs typeface="Calibri" panose="020F0502020204030204" pitchFamily="34" charset="0"/>
              </a:rPr>
              <a:t>Cha mẹ ở làng chúng tôi không đặt nhiều áp lực lên con cái họ phải học giỏi ở trường.</a:t>
            </a:r>
            <a:endParaRPr lang="en-US" sz="1600" dirty="0">
              <a:solidFill>
                <a:srgbClr val="FF0000"/>
              </a:solidFill>
              <a:latin typeface="Calibri" panose="020F0502020204030204" pitchFamily="34" charset="0"/>
              <a:cs typeface="Calibri" panose="020F0502020204030204" pitchFamily="34" charset="0"/>
            </a:endParaRPr>
          </a:p>
          <a:p>
            <a:pPr>
              <a:spcBef>
                <a:spcPts val="600"/>
              </a:spcBef>
              <a:spcAft>
                <a:spcPts val="600"/>
              </a:spcAft>
            </a:pPr>
            <a:r>
              <a:rPr lang="en-US" sz="1600" dirty="0">
                <a:latin typeface="Calibri" panose="020F0502020204030204" pitchFamily="34" charset="0"/>
                <a:cs typeface="Calibri" panose="020F0502020204030204" pitchFamily="34" charset="0"/>
              </a:rPr>
              <a:t>3. In my school, we can ____ on study and play, and do not have to worry about bullies.</a:t>
            </a:r>
          </a:p>
          <a:p>
            <a:pPr>
              <a:spcBef>
                <a:spcPts val="600"/>
              </a:spcBef>
              <a:spcAft>
                <a:spcPts val="600"/>
              </a:spcAft>
            </a:pPr>
            <a:r>
              <a:rPr lang="vi-VN" sz="1600" dirty="0">
                <a:solidFill>
                  <a:srgbClr val="FF0000"/>
                </a:solidFill>
                <a:latin typeface="Calibri" panose="020F0502020204030204" pitchFamily="34" charset="0"/>
                <a:cs typeface="Calibri" panose="020F0502020204030204" pitchFamily="34" charset="0"/>
              </a:rPr>
              <a:t>Ở trường em, chúng em có thể tập trung học tập, vui chơi và không phải lo lắng về những kẻ bắt nạt.</a:t>
            </a:r>
            <a:endParaRPr lang="en-US" sz="1600" dirty="0">
              <a:solidFill>
                <a:srgbClr val="FF0000"/>
              </a:solidFill>
              <a:latin typeface="Calibri" panose="020F0502020204030204" pitchFamily="34" charset="0"/>
              <a:cs typeface="Calibri" panose="020F0502020204030204" pitchFamily="34" charset="0"/>
            </a:endParaRPr>
          </a:p>
          <a:p>
            <a:pPr>
              <a:spcBef>
                <a:spcPts val="600"/>
              </a:spcBef>
              <a:spcAft>
                <a:spcPts val="600"/>
              </a:spcAft>
            </a:pPr>
            <a:r>
              <a:rPr lang="en-US" sz="1600" dirty="0">
                <a:latin typeface="Calibri" panose="020F0502020204030204" pitchFamily="34" charset="0"/>
                <a:cs typeface="Calibri" panose="020F0502020204030204" pitchFamily="34" charset="0"/>
              </a:rPr>
              <a:t>4. The best ______ player in our chess club will not be able to join the competition.</a:t>
            </a:r>
          </a:p>
          <a:p>
            <a:pPr>
              <a:spcBef>
                <a:spcPts val="600"/>
              </a:spcBef>
              <a:spcAft>
                <a:spcPts val="600"/>
              </a:spcAft>
            </a:pPr>
            <a:r>
              <a:rPr lang="vi-VN" sz="1600" dirty="0">
                <a:solidFill>
                  <a:srgbClr val="FF0000"/>
                </a:solidFill>
                <a:latin typeface="Calibri" panose="020F0502020204030204" pitchFamily="34" charset="0"/>
                <a:cs typeface="Calibri" panose="020F0502020204030204" pitchFamily="34" charset="0"/>
              </a:rPr>
              <a:t>Kỳ thủ được huấn luyện tốt nhất trong câu lạc bộ cờ vua của chúng tôi sẽ không thể tham gia cuộc thi.</a:t>
            </a:r>
            <a:endParaRPr lang="en-US" sz="1600" dirty="0">
              <a:solidFill>
                <a:srgbClr val="FF0000"/>
              </a:solidFill>
              <a:latin typeface="Calibri" panose="020F0502020204030204" pitchFamily="34" charset="0"/>
              <a:cs typeface="Calibri" panose="020F0502020204030204" pitchFamily="34" charset="0"/>
            </a:endParaRPr>
          </a:p>
          <a:p>
            <a:pPr>
              <a:spcBef>
                <a:spcPts val="600"/>
              </a:spcBef>
              <a:spcAft>
                <a:spcPts val="600"/>
              </a:spcAft>
            </a:pPr>
            <a:r>
              <a:rPr lang="en-US" sz="1600" dirty="0">
                <a:latin typeface="Calibri" panose="020F0502020204030204" pitchFamily="34" charset="0"/>
                <a:cs typeface="Calibri" panose="020F0502020204030204" pitchFamily="34" charset="0"/>
              </a:rPr>
              <a:t>5. If a boy uses his strength to frighten weaker peers, he is a ____.</a:t>
            </a:r>
          </a:p>
          <a:p>
            <a:pPr>
              <a:spcBef>
                <a:spcPts val="600"/>
              </a:spcBef>
              <a:spcAft>
                <a:spcPts val="600"/>
              </a:spcAft>
            </a:pPr>
            <a:r>
              <a:rPr lang="vi-VN" sz="1600" dirty="0">
                <a:solidFill>
                  <a:srgbClr val="FF0000"/>
                </a:solidFill>
                <a:latin typeface="Calibri" panose="020F0502020204030204" pitchFamily="34" charset="0"/>
                <a:cs typeface="Calibri" panose="020F0502020204030204" pitchFamily="34" charset="0"/>
              </a:rPr>
              <a:t>Nếu một cậu bé dùng sức mạnh của mình để dọa những bạn yếu hơn thì cậu ta là kẻ bắt nạt.</a:t>
            </a:r>
          </a:p>
        </p:txBody>
      </p:sp>
      <p:sp>
        <p:nvSpPr>
          <p:cNvPr id="10" name="TextBox 9">
            <a:extLst>
              <a:ext uri="{FF2B5EF4-FFF2-40B4-BE49-F238E27FC236}">
                <a16:creationId xmlns:a16="http://schemas.microsoft.com/office/drawing/2014/main" id="{D38F7AC1-F49A-F255-78BF-EB9390B8ADEE}"/>
              </a:ext>
            </a:extLst>
          </p:cNvPr>
          <p:cNvSpPr txBox="1"/>
          <p:nvPr/>
        </p:nvSpPr>
        <p:spPr>
          <a:xfrm>
            <a:off x="5221225" y="4188178"/>
            <a:ext cx="585216" cy="338554"/>
          </a:xfrm>
          <a:prstGeom prst="rect">
            <a:avLst/>
          </a:prstGeom>
          <a:noFill/>
        </p:spPr>
        <p:txBody>
          <a:bodyPr wrap="squar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bully</a:t>
            </a:r>
          </a:p>
        </p:txBody>
      </p:sp>
      <p:sp>
        <p:nvSpPr>
          <p:cNvPr id="11" name="TextBox 10">
            <a:extLst>
              <a:ext uri="{FF2B5EF4-FFF2-40B4-BE49-F238E27FC236}">
                <a16:creationId xmlns:a16="http://schemas.microsoft.com/office/drawing/2014/main" id="{CB9265C0-E9CE-AA65-5D90-1CBF94EFAAE8}"/>
              </a:ext>
            </a:extLst>
          </p:cNvPr>
          <p:cNvSpPr txBox="1"/>
          <p:nvPr/>
        </p:nvSpPr>
        <p:spPr>
          <a:xfrm>
            <a:off x="2825496" y="1005840"/>
            <a:ext cx="1058303"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hospitable</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0B1E5B2-E904-A7AB-5638-EA6417EBD30D}"/>
              </a:ext>
            </a:extLst>
          </p:cNvPr>
          <p:cNvSpPr txBox="1"/>
          <p:nvPr/>
        </p:nvSpPr>
        <p:spPr>
          <a:xfrm>
            <a:off x="3511296" y="1783080"/>
            <a:ext cx="909223"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pressure</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2C5A46D-4499-5272-BB85-6E09AD14F994}"/>
              </a:ext>
            </a:extLst>
          </p:cNvPr>
          <p:cNvSpPr txBox="1"/>
          <p:nvPr/>
        </p:nvSpPr>
        <p:spPr>
          <a:xfrm>
            <a:off x="2194560" y="2578608"/>
            <a:ext cx="630301"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focus</a:t>
            </a:r>
            <a:endParaRPr lang="en-VN" sz="16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8285672-BC28-2F37-DA24-6B0011A01A4F}"/>
              </a:ext>
            </a:extLst>
          </p:cNvPr>
          <p:cNvSpPr txBox="1"/>
          <p:nvPr/>
        </p:nvSpPr>
        <p:spPr>
          <a:xfrm>
            <a:off x="1179576" y="3383280"/>
            <a:ext cx="787395"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trained</a:t>
            </a:r>
          </a:p>
        </p:txBody>
      </p:sp>
    </p:spTree>
    <p:extLst>
      <p:ext uri="{BB962C8B-B14F-4D97-AF65-F5344CB8AC3E}">
        <p14:creationId xmlns:p14="http://schemas.microsoft.com/office/powerpoint/2010/main" val="32830851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dissolv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dissolv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dissolv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dissolv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4" name="Hộp Văn bản 9">
            <a:extLst>
              <a:ext uri="{FF2B5EF4-FFF2-40B4-BE49-F238E27FC236}">
                <a16:creationId xmlns:a16="http://schemas.microsoft.com/office/drawing/2014/main" id="{F0486897-D89F-95DB-D9F9-B5E267945F97}"/>
              </a:ext>
            </a:extLst>
          </p:cNvPr>
          <p:cNvSpPr txBox="1"/>
          <p:nvPr/>
        </p:nvSpPr>
        <p:spPr>
          <a:xfrm>
            <a:off x="115503" y="548381"/>
            <a:ext cx="6209886" cy="4616648"/>
          </a:xfrm>
          <a:prstGeom prst="rect">
            <a:avLst/>
          </a:prstGeom>
          <a:solidFill>
            <a:schemeClr val="accent2">
              <a:lumMod val="20000"/>
              <a:lumOff val="80000"/>
            </a:schemeClr>
          </a:solidFill>
        </p:spPr>
        <p:txBody>
          <a:bodyPr wrap="square">
            <a:spAutoFit/>
          </a:bodyPr>
          <a:lstStyle/>
          <a:p>
            <a:r>
              <a:rPr lang="en-US" b="1" dirty="0">
                <a:solidFill>
                  <a:srgbClr val="F7941E"/>
                </a:solidFill>
                <a:latin typeface="Calibri" panose="020F0502020204030204" pitchFamily="34" charset="0"/>
                <a:cs typeface="Calibri" panose="020F0502020204030204" pitchFamily="34" charset="0"/>
              </a:rPr>
              <a:t>1. </a:t>
            </a:r>
            <a:r>
              <a:rPr lang="en-US" dirty="0">
                <a:latin typeface="Calibri" panose="020F0502020204030204" pitchFamily="34" charset="0"/>
                <a:cs typeface="Calibri" panose="020F0502020204030204" pitchFamily="34" charset="0"/>
              </a:rPr>
              <a:t>Mai dislikes ______ her pictures to Facebook. She prefers not to show them to others.</a:t>
            </a:r>
          </a:p>
          <a:p>
            <a:r>
              <a:rPr lang="en-US" b="1" dirty="0">
                <a:solidFill>
                  <a:srgbClr val="5DD2FF"/>
                </a:solidFill>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to upload 	</a:t>
            </a:r>
            <a:r>
              <a:rPr lang="en-US" b="1" dirty="0">
                <a:solidFill>
                  <a:srgbClr val="5DD2FF"/>
                </a:solidFill>
                <a:latin typeface="Calibri" panose="020F0502020204030204" pitchFamily="34" charset="0"/>
                <a:cs typeface="Calibri" panose="020F0502020204030204" pitchFamily="34" charset="0"/>
              </a:rPr>
              <a:t>B. </a:t>
            </a:r>
            <a:r>
              <a:rPr lang="en-US" dirty="0">
                <a:latin typeface="Calibri" panose="020F0502020204030204" pitchFamily="34" charset="0"/>
                <a:cs typeface="Calibri" panose="020F0502020204030204" pitchFamily="34" charset="0"/>
              </a:rPr>
              <a:t>uploading		</a:t>
            </a:r>
            <a:r>
              <a:rPr lang="en-US" b="1" dirty="0">
                <a:solidFill>
                  <a:srgbClr val="5DD2FF"/>
                </a:solidFill>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upload</a:t>
            </a:r>
          </a:p>
          <a:p>
            <a:r>
              <a:rPr lang="vi-VN" dirty="0">
                <a:solidFill>
                  <a:srgbClr val="FF0000"/>
                </a:solidFill>
                <a:latin typeface="Calibri" panose="020F0502020204030204" pitchFamily="34" charset="0"/>
                <a:cs typeface="Calibri" panose="020F0502020204030204" pitchFamily="34" charset="0"/>
              </a:rPr>
              <a:t>Mai không thích đăng ảnh của mình lên Facebook. Cô ấy không muốn cho người khác xem chúng.</a:t>
            </a:r>
            <a:endParaRPr lang="en-US" dirty="0">
              <a:solidFill>
                <a:srgbClr val="FF0000"/>
              </a:solidFill>
              <a:latin typeface="Calibri" panose="020F0502020204030204" pitchFamily="34" charset="0"/>
              <a:cs typeface="Calibri" panose="020F0502020204030204" pitchFamily="34" charset="0"/>
            </a:endParaRPr>
          </a:p>
          <a:p>
            <a:r>
              <a:rPr lang="en-US" b="1" dirty="0">
                <a:solidFill>
                  <a:srgbClr val="F7941E"/>
                </a:solidFill>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We enjoy ______ photos of different types of scenery, so we took a camera with us.</a:t>
            </a:r>
          </a:p>
          <a:p>
            <a:r>
              <a:rPr lang="en-US" b="1" dirty="0">
                <a:solidFill>
                  <a:srgbClr val="5DD2FF"/>
                </a:solidFill>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taking 		</a:t>
            </a:r>
            <a:r>
              <a:rPr lang="en-US" b="1" dirty="0">
                <a:solidFill>
                  <a:srgbClr val="5DD2FF"/>
                </a:solidFill>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to take		</a:t>
            </a:r>
            <a:r>
              <a:rPr lang="en-US" b="1" dirty="0">
                <a:solidFill>
                  <a:srgbClr val="5DD2FF"/>
                </a:solidFill>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take</a:t>
            </a:r>
          </a:p>
          <a:p>
            <a:r>
              <a:rPr lang="en-US" dirty="0" err="1">
                <a:solidFill>
                  <a:srgbClr val="FF0000"/>
                </a:solidFill>
                <a:latin typeface="Calibri" panose="020F0502020204030204" pitchFamily="34" charset="0"/>
                <a:cs typeface="Calibri" panose="020F0502020204030204" pitchFamily="34" charset="0"/>
              </a:rPr>
              <a:t>Chúng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tôi</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thích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chụp</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ảnh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các</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loại</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phong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cảnh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khác</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nhau</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nên</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chúng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tôi</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đã</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mang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theo</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máy</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ảnh</a:t>
            </a:r>
            <a:r>
              <a:rPr lang="en-US" dirty="0">
                <a:solidFill>
                  <a:srgbClr val="FF0000"/>
                </a:solidFill>
                <a:latin typeface="Calibri" panose="020F0502020204030204" pitchFamily="34" charset="0"/>
                <a:cs typeface="Calibri" panose="020F0502020204030204" pitchFamily="34" charset="0"/>
              </a:rPr>
              <a:t>.</a:t>
            </a:r>
          </a:p>
          <a:p>
            <a:r>
              <a:rPr lang="en-US" b="1" dirty="0">
                <a:solidFill>
                  <a:srgbClr val="F7941E"/>
                </a:solidFill>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She did the puzzles ______ than I did, so I won the competition.</a:t>
            </a:r>
          </a:p>
          <a:p>
            <a:r>
              <a:rPr lang="en-US" b="1" dirty="0">
                <a:solidFill>
                  <a:srgbClr val="5DD2FF"/>
                </a:solidFill>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slowly 		</a:t>
            </a:r>
            <a:r>
              <a:rPr lang="en-US" b="1" dirty="0">
                <a:solidFill>
                  <a:srgbClr val="5DD2FF"/>
                </a:solidFill>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slower		</a:t>
            </a:r>
            <a:r>
              <a:rPr lang="en-US" b="1" dirty="0">
                <a:solidFill>
                  <a:srgbClr val="5DD2FF"/>
                </a:solidFill>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more slowly</a:t>
            </a:r>
          </a:p>
          <a:p>
            <a:r>
              <a:rPr lang="vi-VN" dirty="0">
                <a:solidFill>
                  <a:srgbClr val="FF0000"/>
                </a:solidFill>
                <a:latin typeface="Calibri" panose="020F0502020204030204" pitchFamily="34" charset="0"/>
                <a:cs typeface="Calibri" panose="020F0502020204030204" pitchFamily="34" charset="0"/>
              </a:rPr>
              <a:t>Cô ấy giải câu đố chậm hơn tôi nên tôi đã thắng cuộc thi.</a:t>
            </a:r>
            <a:endParaRPr lang="en-US" dirty="0">
              <a:solidFill>
                <a:srgbClr val="FF0000"/>
              </a:solidFill>
              <a:latin typeface="Calibri" panose="020F0502020204030204" pitchFamily="34" charset="0"/>
              <a:cs typeface="Calibri" panose="020F0502020204030204" pitchFamily="34" charset="0"/>
            </a:endParaRPr>
          </a:p>
          <a:p>
            <a:r>
              <a:rPr lang="en-US" b="1" dirty="0">
                <a:solidFill>
                  <a:srgbClr val="F7941E"/>
                </a:solidFill>
                <a:latin typeface="Calibri" panose="020F0502020204030204" pitchFamily="34" charset="0"/>
                <a:cs typeface="Calibri" panose="020F0502020204030204" pitchFamily="34" charset="0"/>
              </a:rPr>
              <a:t>4.</a:t>
            </a:r>
            <a:r>
              <a:rPr lang="en-US" dirty="0">
                <a:latin typeface="Calibri" panose="020F0502020204030204" pitchFamily="34" charset="0"/>
                <a:cs typeface="Calibri" panose="020F0502020204030204" pitchFamily="34" charset="0"/>
              </a:rPr>
              <a:t> Tom worked ______ than Mi; therefore, he got better results in the exams.</a:t>
            </a:r>
          </a:p>
          <a:p>
            <a:r>
              <a:rPr lang="en-US" b="1" dirty="0">
                <a:solidFill>
                  <a:srgbClr val="5DD2FF"/>
                </a:solidFill>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hardly 		</a:t>
            </a:r>
            <a:r>
              <a:rPr lang="en-US" b="1" dirty="0">
                <a:solidFill>
                  <a:srgbClr val="5DD2FF"/>
                </a:solidFill>
                <a:latin typeface="Calibri" panose="020F0502020204030204" pitchFamily="34" charset="0"/>
                <a:cs typeface="Calibri" panose="020F0502020204030204" pitchFamily="34" charset="0"/>
              </a:rPr>
              <a:t>B. </a:t>
            </a:r>
            <a:r>
              <a:rPr lang="en-US" dirty="0">
                <a:latin typeface="Calibri" panose="020F0502020204030204" pitchFamily="34" charset="0"/>
                <a:cs typeface="Calibri" panose="020F0502020204030204" pitchFamily="34" charset="0"/>
              </a:rPr>
              <a:t>harder		</a:t>
            </a:r>
            <a:r>
              <a:rPr lang="en-US" b="1" dirty="0">
                <a:solidFill>
                  <a:srgbClr val="5DD2FF"/>
                </a:solidFill>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more hard</a:t>
            </a:r>
          </a:p>
          <a:p>
            <a:r>
              <a:rPr lang="vi-VN" dirty="0">
                <a:solidFill>
                  <a:srgbClr val="FF0000"/>
                </a:solidFill>
                <a:latin typeface="Calibri" panose="020F0502020204030204" pitchFamily="34" charset="0"/>
                <a:cs typeface="Calibri" panose="020F0502020204030204" pitchFamily="34" charset="0"/>
              </a:rPr>
              <a:t>Tom làm việc chăm chỉ hơn Mi; do đó, anh ấy đạt kết quả tốt hơn trong các kỳ thi.</a:t>
            </a:r>
            <a:endParaRPr lang="en-US" dirty="0">
              <a:solidFill>
                <a:srgbClr val="FF0000"/>
              </a:solidFill>
              <a:latin typeface="Calibri" panose="020F0502020204030204" pitchFamily="34" charset="0"/>
              <a:cs typeface="Calibri" panose="020F0502020204030204" pitchFamily="34" charset="0"/>
            </a:endParaRPr>
          </a:p>
          <a:p>
            <a:r>
              <a:rPr lang="en-US" b="1" dirty="0">
                <a:solidFill>
                  <a:srgbClr val="F7941E"/>
                </a:solidFill>
                <a:latin typeface="Calibri" panose="020F0502020204030204" pitchFamily="34" charset="0"/>
                <a:cs typeface="Calibri" panose="020F0502020204030204" pitchFamily="34" charset="0"/>
              </a:rPr>
              <a:t>5.</a:t>
            </a:r>
            <a:r>
              <a:rPr lang="en-US" dirty="0">
                <a:latin typeface="Calibri" panose="020F0502020204030204" pitchFamily="34" charset="0"/>
                <a:cs typeface="Calibri" panose="020F0502020204030204" pitchFamily="34" charset="0"/>
              </a:rPr>
              <a:t> Now they all chat with each other ______ than before because they have smartphones.</a:t>
            </a:r>
          </a:p>
          <a:p>
            <a:r>
              <a:rPr lang="en-US" b="1" dirty="0">
                <a:solidFill>
                  <a:srgbClr val="5DD2FF"/>
                </a:solidFill>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more frequently 	</a:t>
            </a:r>
            <a:r>
              <a:rPr lang="en-US" b="1" dirty="0">
                <a:solidFill>
                  <a:srgbClr val="5DD2FF"/>
                </a:solidFill>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frequent		</a:t>
            </a:r>
            <a:r>
              <a:rPr lang="en-US" b="1" dirty="0">
                <a:solidFill>
                  <a:srgbClr val="5DD2FF"/>
                </a:solidFill>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frequently</a:t>
            </a:r>
            <a:endParaRPr lang="vi-VN" dirty="0">
              <a:latin typeface="Calibri" panose="020F0502020204030204" pitchFamily="34" charset="0"/>
              <a:cs typeface="Calibri" panose="020F0502020204030204" pitchFamily="34" charset="0"/>
            </a:endParaRPr>
          </a:p>
          <a:p>
            <a:r>
              <a:rPr lang="vi-VN" dirty="0">
                <a:solidFill>
                  <a:srgbClr val="FF0000"/>
                </a:solidFill>
                <a:latin typeface="Calibri" panose="020F0502020204030204" pitchFamily="34" charset="0"/>
                <a:cs typeface="Calibri" panose="020F0502020204030204" pitchFamily="34" charset="0"/>
              </a:rPr>
              <a:t>Bây giờ tất cả họ đều trò chuyện với nhau thường xuyên hơn trước vì họ có điện thoại thông minh.</a:t>
            </a:r>
            <a:endParaRPr lang="en-US"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98CC56-73F6-F3AF-03EF-E05FA69754CA}"/>
              </a:ext>
            </a:extLst>
          </p:cNvPr>
          <p:cNvSpPr txBox="1"/>
          <p:nvPr/>
        </p:nvSpPr>
        <p:spPr>
          <a:xfrm>
            <a:off x="2509576" y="101580"/>
            <a:ext cx="4124847" cy="400110"/>
          </a:xfrm>
          <a:prstGeom prst="rect">
            <a:avLst/>
          </a:prstGeom>
          <a:solidFill>
            <a:schemeClr val="accent5">
              <a:lumMod val="20000"/>
              <a:lumOff val="80000"/>
            </a:schemeClr>
          </a:solidFill>
        </p:spPr>
        <p:txBody>
          <a:bodyPr wrap="none" rtlCol="0">
            <a:spAutoFit/>
          </a:bodyPr>
          <a:lstStyle/>
          <a:p>
            <a:r>
              <a:rPr lang="en-US" sz="2000" b="1" dirty="0">
                <a:latin typeface="Calibri" panose="020F0502020204030204" pitchFamily="34" charset="0"/>
                <a:cs typeface="Calibri" panose="020F0502020204030204" pitchFamily="34" charset="0"/>
              </a:rPr>
              <a:t>Choose the correct answer A, B, or C.</a:t>
            </a:r>
          </a:p>
        </p:txBody>
      </p:sp>
      <p:sp>
        <p:nvSpPr>
          <p:cNvPr id="6" name="Rectangle 5">
            <a:extLst>
              <a:ext uri="{FF2B5EF4-FFF2-40B4-BE49-F238E27FC236}">
                <a16:creationId xmlns:a16="http://schemas.microsoft.com/office/drawing/2014/main" id="{66F03B70-0D16-8FEF-ADE2-04A08A6C0824}"/>
              </a:ext>
            </a:extLst>
          </p:cNvPr>
          <p:cNvSpPr/>
          <p:nvPr/>
        </p:nvSpPr>
        <p:spPr>
          <a:xfrm>
            <a:off x="6487427" y="548381"/>
            <a:ext cx="2541070" cy="459511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highlight>
                  <a:srgbClr val="FFFF00"/>
                </a:highlight>
                <a:latin typeface="Calibri" panose="020F0502020204030204" pitchFamily="34" charset="0"/>
                <a:cs typeface="Calibri" panose="020F0502020204030204" pitchFamily="34" charset="0"/>
              </a:rPr>
              <a:t>dislike doing something</a:t>
            </a:r>
            <a:r>
              <a:rPr lang="en-US" dirty="0">
                <a:solidFill>
                  <a:sysClr val="windowText" lastClr="000000"/>
                </a:solidFill>
                <a:latin typeface="Calibri" panose="020F0502020204030204" pitchFamily="34" charset="0"/>
                <a:cs typeface="Calibri" panose="020F0502020204030204" pitchFamily="34" charset="0"/>
              </a:rPr>
              <a:t>: to think something is unpleasant and not like them</a:t>
            </a:r>
          </a:p>
          <a:p>
            <a:endParaRPr lang="en-US" dirty="0">
              <a:solidFill>
                <a:sysClr val="windowText" lastClr="000000"/>
              </a:solidFill>
              <a:latin typeface="Calibri" panose="020F0502020204030204" pitchFamily="34" charset="0"/>
              <a:cs typeface="Calibri" panose="020F0502020204030204" pitchFamily="34" charset="0"/>
            </a:endParaRPr>
          </a:p>
          <a:p>
            <a:endParaRPr lang="en-US" dirty="0">
              <a:solidFill>
                <a:sysClr val="windowText" lastClr="000000"/>
              </a:solidFill>
              <a:latin typeface="Calibri" panose="020F0502020204030204" pitchFamily="34" charset="0"/>
              <a:cs typeface="Calibri" panose="020F0502020204030204" pitchFamily="34" charset="0"/>
            </a:endParaRPr>
          </a:p>
          <a:p>
            <a:r>
              <a:rPr lang="en-US" dirty="0">
                <a:solidFill>
                  <a:sysClr val="windowText" lastClr="000000"/>
                </a:solidFill>
                <a:highlight>
                  <a:srgbClr val="FFFF00"/>
                </a:highlight>
                <a:latin typeface="Calibri" panose="020F0502020204030204" pitchFamily="34" charset="0"/>
                <a:cs typeface="Calibri" panose="020F0502020204030204" pitchFamily="34" charset="0"/>
              </a:rPr>
              <a:t>enjoy doing something</a:t>
            </a:r>
            <a:r>
              <a:rPr lang="en-US" dirty="0">
                <a:solidFill>
                  <a:sysClr val="windowText" lastClr="000000"/>
                </a:solidFill>
                <a:latin typeface="Calibri" panose="020F0502020204030204" pitchFamily="34" charset="0"/>
                <a:cs typeface="Calibri" panose="020F0502020204030204" pitchFamily="34" charset="0"/>
              </a:rPr>
              <a:t>: to get pleasure from something</a:t>
            </a:r>
          </a:p>
          <a:p>
            <a:endParaRPr lang="en-VN" dirty="0">
              <a:solidFill>
                <a:sysClr val="windowText" lastClr="000000"/>
              </a:solidFill>
              <a:latin typeface="Calibri" panose="020F0502020204030204" pitchFamily="34" charset="0"/>
              <a:cs typeface="Calibri" panose="020F0502020204030204" pitchFamily="34" charset="0"/>
            </a:endParaRPr>
          </a:p>
          <a:p>
            <a:endParaRPr lang="en-VN" dirty="0">
              <a:solidFill>
                <a:sysClr val="windowText" lastClr="000000"/>
              </a:solidFill>
              <a:latin typeface="Calibri" panose="020F0502020204030204" pitchFamily="34" charset="0"/>
              <a:cs typeface="Calibri" panose="020F0502020204030204" pitchFamily="34" charset="0"/>
            </a:endParaRPr>
          </a:p>
          <a:p>
            <a:endParaRPr lang="en-VN" dirty="0">
              <a:solidFill>
                <a:sysClr val="windowText" lastClr="000000"/>
              </a:solidFill>
              <a:latin typeface="Calibri" panose="020F0502020204030204" pitchFamily="34" charset="0"/>
              <a:cs typeface="Calibri" panose="020F0502020204030204" pitchFamily="34" charset="0"/>
            </a:endParaRPr>
          </a:p>
          <a:p>
            <a:r>
              <a:rPr lang="en-US" dirty="0" err="1">
                <a:solidFill>
                  <a:sysClr val="windowText" lastClr="000000"/>
                </a:solidFill>
                <a:latin typeface="Calibri" panose="020F0502020204030204" pitchFamily="34" charset="0"/>
                <a:cs typeface="Calibri" panose="020F0502020204030204" pitchFamily="34" charset="0"/>
              </a:rPr>
              <a:t>trạng</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từ</a:t>
            </a:r>
            <a:r>
              <a:rPr lang="en-US" dirty="0">
                <a:solidFill>
                  <a:sysClr val="windowText" lastClr="000000"/>
                </a:solidFill>
                <a:latin typeface="Calibri" panose="020F0502020204030204" pitchFamily="34" charset="0"/>
                <a:cs typeface="Calibri" panose="020F0502020204030204" pitchFamily="34" charset="0"/>
              </a:rPr>
              <a:t> “</a:t>
            </a:r>
            <a:r>
              <a:rPr lang="en-US" dirty="0">
                <a:solidFill>
                  <a:sysClr val="windowText" lastClr="000000"/>
                </a:solidFill>
                <a:highlight>
                  <a:srgbClr val="FFFF00"/>
                </a:highlight>
                <a:latin typeface="Calibri" panose="020F0502020204030204" pitchFamily="34" charset="0"/>
                <a:cs typeface="Calibri" panose="020F0502020204030204" pitchFamily="34" charset="0"/>
              </a:rPr>
              <a:t>slowly</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bổ</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nghĩa</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cho</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động</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từ</a:t>
            </a:r>
            <a:r>
              <a:rPr lang="en-US" dirty="0">
                <a:solidFill>
                  <a:sysClr val="windowText" lastClr="000000"/>
                </a:solidFill>
                <a:latin typeface="Calibri" panose="020F0502020204030204" pitchFamily="34" charset="0"/>
                <a:cs typeface="Calibri" panose="020F0502020204030204" pitchFamily="34" charset="0"/>
              </a:rPr>
              <a:t> “did”</a:t>
            </a:r>
          </a:p>
          <a:p>
            <a:r>
              <a:rPr lang="en-US" dirty="0">
                <a:solidFill>
                  <a:sysClr val="windowText" lastClr="000000"/>
                </a:solidFill>
                <a:latin typeface="Calibri" panose="020F0502020204030204" pitchFamily="34" charset="0"/>
                <a:cs typeface="Calibri" panose="020F0502020204030204" pitchFamily="34" charset="0"/>
              </a:rPr>
              <a:t>so </a:t>
            </a:r>
            <a:r>
              <a:rPr lang="en-US" dirty="0" err="1">
                <a:solidFill>
                  <a:sysClr val="windowText" lastClr="000000"/>
                </a:solidFill>
                <a:latin typeface="Calibri" panose="020F0502020204030204" pitchFamily="34" charset="0"/>
                <a:cs typeface="Calibri" panose="020F0502020204030204" pitchFamily="34" charset="0"/>
              </a:rPr>
              <a:t>sánh</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hơn</a:t>
            </a:r>
            <a:r>
              <a:rPr lang="en-US" dirty="0">
                <a:solidFill>
                  <a:sysClr val="windowText" lastClr="000000"/>
                </a:solidFill>
                <a:latin typeface="Calibri" panose="020F0502020204030204" pitchFamily="34" charset="0"/>
                <a:cs typeface="Calibri" panose="020F0502020204030204" pitchFamily="34" charset="0"/>
              </a:rPr>
              <a:t> “</a:t>
            </a:r>
            <a:r>
              <a:rPr lang="en-US" dirty="0">
                <a:solidFill>
                  <a:sysClr val="windowText" lastClr="000000"/>
                </a:solidFill>
                <a:highlight>
                  <a:srgbClr val="FFFF00"/>
                </a:highlight>
                <a:latin typeface="Calibri" panose="020F0502020204030204" pitchFamily="34" charset="0"/>
                <a:cs typeface="Calibri" panose="020F0502020204030204" pitchFamily="34" charset="0"/>
              </a:rPr>
              <a:t>more … than</a:t>
            </a:r>
            <a:r>
              <a:rPr lang="en-US" dirty="0">
                <a:solidFill>
                  <a:sysClr val="windowText" lastClr="000000"/>
                </a:solidFill>
                <a:latin typeface="Calibri" panose="020F0502020204030204" pitchFamily="34" charset="0"/>
                <a:cs typeface="Calibri" panose="020F0502020204030204" pitchFamily="34" charset="0"/>
              </a:rPr>
              <a:t>”</a:t>
            </a:r>
          </a:p>
          <a:p>
            <a:endParaRPr lang="en-US" dirty="0">
              <a:solidFill>
                <a:sysClr val="windowText" lastClr="000000"/>
              </a:solidFill>
              <a:latin typeface="Calibri" panose="020F0502020204030204" pitchFamily="34" charset="0"/>
              <a:cs typeface="Calibri" panose="020F0502020204030204" pitchFamily="34" charset="0"/>
            </a:endParaRPr>
          </a:p>
          <a:p>
            <a:r>
              <a:rPr lang="en-US" dirty="0">
                <a:solidFill>
                  <a:sysClr val="windowText" lastClr="000000"/>
                </a:solidFill>
                <a:latin typeface="Calibri" panose="020F0502020204030204" pitchFamily="34" charset="0"/>
                <a:cs typeface="Calibri" panose="020F0502020204030204" pitchFamily="34" charset="0"/>
              </a:rPr>
              <a:t>so </a:t>
            </a:r>
            <a:r>
              <a:rPr lang="en-US" dirty="0" err="1">
                <a:solidFill>
                  <a:sysClr val="windowText" lastClr="000000"/>
                </a:solidFill>
                <a:latin typeface="Calibri" panose="020F0502020204030204" pitchFamily="34" charset="0"/>
                <a:cs typeface="Calibri" panose="020F0502020204030204" pitchFamily="34" charset="0"/>
              </a:rPr>
              <a:t>sánh</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hơn</a:t>
            </a:r>
            <a:r>
              <a:rPr lang="en-US" dirty="0">
                <a:solidFill>
                  <a:sysClr val="windowText" lastClr="000000"/>
                </a:solidFill>
                <a:latin typeface="Calibri" panose="020F0502020204030204" pitchFamily="34" charset="0"/>
                <a:cs typeface="Calibri" panose="020F0502020204030204" pitchFamily="34" charset="0"/>
              </a:rPr>
              <a:t>: </a:t>
            </a:r>
            <a:r>
              <a:rPr lang="en-US" dirty="0">
                <a:solidFill>
                  <a:sysClr val="windowText" lastClr="000000"/>
                </a:solidFill>
                <a:highlight>
                  <a:srgbClr val="FFFF00"/>
                </a:highlight>
                <a:latin typeface="Calibri" panose="020F0502020204030204" pitchFamily="34" charset="0"/>
                <a:cs typeface="Calibri" panose="020F0502020204030204" pitchFamily="34" charset="0"/>
              </a:rPr>
              <a:t>hard ➝ harder</a:t>
            </a:r>
          </a:p>
          <a:p>
            <a:endParaRPr lang="en-US" dirty="0">
              <a:solidFill>
                <a:sysClr val="windowText" lastClr="000000"/>
              </a:solidFill>
              <a:latin typeface="Calibri" panose="020F0502020204030204" pitchFamily="34" charset="0"/>
              <a:cs typeface="Calibri" panose="020F0502020204030204" pitchFamily="34" charset="0"/>
            </a:endParaRPr>
          </a:p>
          <a:p>
            <a:r>
              <a:rPr lang="en-US" dirty="0">
                <a:solidFill>
                  <a:sysClr val="windowText" lastClr="000000"/>
                </a:solidFill>
                <a:latin typeface="Calibri" panose="020F0502020204030204" pitchFamily="34" charset="0"/>
                <a:cs typeface="Calibri" panose="020F0502020204030204" pitchFamily="34" charset="0"/>
              </a:rPr>
              <a:t>so </a:t>
            </a:r>
            <a:r>
              <a:rPr lang="en-US" dirty="0" err="1">
                <a:solidFill>
                  <a:sysClr val="windowText" lastClr="000000"/>
                </a:solidFill>
                <a:latin typeface="Calibri" panose="020F0502020204030204" pitchFamily="34" charset="0"/>
                <a:cs typeface="Calibri" panose="020F0502020204030204" pitchFamily="34" charset="0"/>
              </a:rPr>
              <a:t>sánh</a:t>
            </a:r>
            <a:r>
              <a:rPr lang="en-US" dirty="0">
                <a:solidFill>
                  <a:sysClr val="windowText" lastClr="000000"/>
                </a:solidFill>
                <a:latin typeface="Calibri" panose="020F0502020204030204" pitchFamily="34" charset="0"/>
                <a:cs typeface="Calibri" panose="020F0502020204030204" pitchFamily="34" charset="0"/>
              </a:rPr>
              <a:t> </a:t>
            </a:r>
            <a:r>
              <a:rPr lang="en-US" dirty="0" err="1">
                <a:solidFill>
                  <a:sysClr val="windowText" lastClr="000000"/>
                </a:solidFill>
                <a:latin typeface="Calibri" panose="020F0502020204030204" pitchFamily="34" charset="0"/>
                <a:cs typeface="Calibri" panose="020F0502020204030204" pitchFamily="34" charset="0"/>
              </a:rPr>
              <a:t>hơn</a:t>
            </a:r>
            <a:r>
              <a:rPr lang="en-US" dirty="0">
                <a:solidFill>
                  <a:sysClr val="windowText" lastClr="000000"/>
                </a:solidFill>
                <a:latin typeface="Calibri" panose="020F0502020204030204" pitchFamily="34" charset="0"/>
                <a:cs typeface="Calibri" panose="020F0502020204030204" pitchFamily="34" charset="0"/>
              </a:rPr>
              <a:t> “</a:t>
            </a:r>
            <a:r>
              <a:rPr lang="en-US" dirty="0">
                <a:solidFill>
                  <a:sysClr val="windowText" lastClr="000000"/>
                </a:solidFill>
                <a:highlight>
                  <a:srgbClr val="FFFF00"/>
                </a:highlight>
                <a:latin typeface="Calibri" panose="020F0502020204030204" pitchFamily="34" charset="0"/>
                <a:cs typeface="Calibri" panose="020F0502020204030204" pitchFamily="34" charset="0"/>
              </a:rPr>
              <a:t>more … than</a:t>
            </a:r>
            <a:r>
              <a:rPr lang="en-US" dirty="0">
                <a:solidFill>
                  <a:sysClr val="windowText" lastClr="000000"/>
                </a:solidFill>
                <a:latin typeface="Calibri" panose="020F0502020204030204" pitchFamily="34" charset="0"/>
                <a:cs typeface="Calibri" panose="020F0502020204030204" pitchFamily="34" charset="0"/>
              </a:rPr>
              <a:t>”</a:t>
            </a:r>
          </a:p>
          <a:p>
            <a:endParaRPr lang="en-US" dirty="0">
              <a:solidFill>
                <a:sysClr val="windowText" lastClr="000000"/>
              </a:solidFill>
              <a:latin typeface="Calibri" panose="020F0502020204030204" pitchFamily="34" charset="0"/>
              <a:cs typeface="Calibri" panose="020F0502020204030204" pitchFamily="34" charset="0"/>
            </a:endParaRPr>
          </a:p>
          <a:p>
            <a:endParaRPr lang="en-US" dirty="0">
              <a:solidFill>
                <a:sysClr val="windowText" lastClr="000000"/>
              </a:solidFill>
              <a:latin typeface="Calibri" panose="020F0502020204030204" pitchFamily="34" charset="0"/>
              <a:cs typeface="Calibri" panose="020F0502020204030204" pitchFamily="34" charset="0"/>
            </a:endParaRPr>
          </a:p>
          <a:p>
            <a:endParaRPr lang="en-US" dirty="0">
              <a:solidFill>
                <a:sysClr val="windowText" lastClr="000000"/>
              </a:solidFill>
              <a:latin typeface="Calibri" panose="020F0502020204030204" pitchFamily="34" charset="0"/>
              <a:cs typeface="Calibri" panose="020F0502020204030204" pitchFamily="34" charset="0"/>
            </a:endParaRPr>
          </a:p>
          <a:p>
            <a:endParaRPr lang="en-US" dirty="0">
              <a:solidFill>
                <a:sysClr val="windowText" lastClr="000000"/>
              </a:solidFill>
              <a:latin typeface="Calibri" panose="020F0502020204030204" pitchFamily="34" charset="0"/>
              <a:cs typeface="Calibri" panose="020F0502020204030204" pitchFamily="34" charset="0"/>
            </a:endParaRPr>
          </a:p>
        </p:txBody>
      </p:sp>
      <p:pic>
        <p:nvPicPr>
          <p:cNvPr id="3" name="Google Shape;296;p27" descr="Red Circle Hand Drawn Chalk On: Hình minh họa có sẵn 591848420 |  Shutterstock">
            <a:extLst>
              <a:ext uri="{FF2B5EF4-FFF2-40B4-BE49-F238E27FC236}">
                <a16:creationId xmlns:a16="http://schemas.microsoft.com/office/drawing/2014/main" id="{AA42A295-88E0-2BD9-22F2-4AB8006E77AA}"/>
              </a:ext>
            </a:extLst>
          </p:cNvPr>
          <p:cNvPicPr preferRelativeResize="0">
            <a:picLocks noChangeAspect="1"/>
          </p:cNvPicPr>
          <p:nvPr/>
        </p:nvPicPr>
        <p:blipFill rotWithShape="1">
          <a:blip r:embed="rId3">
            <a:alphaModFix/>
          </a:blip>
          <a:srcRect/>
          <a:stretch/>
        </p:blipFill>
        <p:spPr>
          <a:xfrm>
            <a:off x="1949361" y="969294"/>
            <a:ext cx="288000" cy="335754"/>
          </a:xfrm>
          <a:prstGeom prst="rect">
            <a:avLst/>
          </a:prstGeom>
          <a:noFill/>
          <a:ln>
            <a:noFill/>
          </a:ln>
        </p:spPr>
      </p:pic>
      <p:pic>
        <p:nvPicPr>
          <p:cNvPr id="7" name="Google Shape;296;p27" descr="Red Circle Hand Drawn Chalk On: Hình minh họa có sẵn 591848420 |  Shutterstock">
            <a:extLst>
              <a:ext uri="{FF2B5EF4-FFF2-40B4-BE49-F238E27FC236}">
                <a16:creationId xmlns:a16="http://schemas.microsoft.com/office/drawing/2014/main" id="{F085F5FC-B618-1C32-B620-0982D25F44BD}"/>
              </a:ext>
            </a:extLst>
          </p:cNvPr>
          <p:cNvPicPr preferRelativeResize="0">
            <a:picLocks noChangeAspect="1"/>
          </p:cNvPicPr>
          <p:nvPr/>
        </p:nvPicPr>
        <p:blipFill rotWithShape="1">
          <a:blip r:embed="rId3">
            <a:alphaModFix/>
          </a:blip>
          <a:srcRect/>
          <a:stretch/>
        </p:blipFill>
        <p:spPr>
          <a:xfrm>
            <a:off x="125608" y="2031350"/>
            <a:ext cx="288000" cy="335754"/>
          </a:xfrm>
          <a:prstGeom prst="rect">
            <a:avLst/>
          </a:prstGeom>
          <a:noFill/>
          <a:ln>
            <a:noFill/>
          </a:ln>
        </p:spPr>
      </p:pic>
      <p:pic>
        <p:nvPicPr>
          <p:cNvPr id="8" name="Google Shape;296;p27" descr="Red Circle Hand Drawn Chalk On: Hình minh họa có sẵn 591848420 |  Shutterstock">
            <a:extLst>
              <a:ext uri="{FF2B5EF4-FFF2-40B4-BE49-F238E27FC236}">
                <a16:creationId xmlns:a16="http://schemas.microsoft.com/office/drawing/2014/main" id="{CDE40D2F-1A53-ED7D-8091-9F6D7A303922}"/>
              </a:ext>
            </a:extLst>
          </p:cNvPr>
          <p:cNvPicPr preferRelativeResize="0">
            <a:picLocks noChangeAspect="1"/>
          </p:cNvPicPr>
          <p:nvPr/>
        </p:nvPicPr>
        <p:blipFill rotWithShape="1">
          <a:blip r:embed="rId3">
            <a:alphaModFix/>
          </a:blip>
          <a:srcRect/>
          <a:stretch/>
        </p:blipFill>
        <p:spPr>
          <a:xfrm>
            <a:off x="3772450" y="2891961"/>
            <a:ext cx="288000" cy="335754"/>
          </a:xfrm>
          <a:prstGeom prst="rect">
            <a:avLst/>
          </a:prstGeom>
          <a:noFill/>
          <a:ln>
            <a:noFill/>
          </a:ln>
        </p:spPr>
      </p:pic>
      <p:pic>
        <p:nvPicPr>
          <p:cNvPr id="9" name="Google Shape;296;p27" descr="Red Circle Hand Drawn Chalk On: Hình minh họa có sẵn 591848420 |  Shutterstock">
            <a:extLst>
              <a:ext uri="{FF2B5EF4-FFF2-40B4-BE49-F238E27FC236}">
                <a16:creationId xmlns:a16="http://schemas.microsoft.com/office/drawing/2014/main" id="{7E19E9D5-E890-C262-9ACF-16454E757D42}"/>
              </a:ext>
            </a:extLst>
          </p:cNvPr>
          <p:cNvPicPr preferRelativeResize="0">
            <a:picLocks noChangeAspect="1"/>
          </p:cNvPicPr>
          <p:nvPr/>
        </p:nvPicPr>
        <p:blipFill rotWithShape="1">
          <a:blip r:embed="rId3">
            <a:alphaModFix/>
          </a:blip>
          <a:srcRect/>
          <a:stretch/>
        </p:blipFill>
        <p:spPr>
          <a:xfrm>
            <a:off x="1943650" y="3515904"/>
            <a:ext cx="288000" cy="335754"/>
          </a:xfrm>
          <a:prstGeom prst="rect">
            <a:avLst/>
          </a:prstGeom>
          <a:noFill/>
          <a:ln>
            <a:noFill/>
          </a:ln>
        </p:spPr>
      </p:pic>
      <p:pic>
        <p:nvPicPr>
          <p:cNvPr id="10" name="Google Shape;296;p27" descr="Red Circle Hand Drawn Chalk On: Hình minh họa có sẵn 591848420 |  Shutterstock">
            <a:extLst>
              <a:ext uri="{FF2B5EF4-FFF2-40B4-BE49-F238E27FC236}">
                <a16:creationId xmlns:a16="http://schemas.microsoft.com/office/drawing/2014/main" id="{38137ECC-4205-80B1-D73C-B1918224AAAA}"/>
              </a:ext>
            </a:extLst>
          </p:cNvPr>
          <p:cNvPicPr preferRelativeResize="0">
            <a:picLocks noChangeAspect="1"/>
          </p:cNvPicPr>
          <p:nvPr/>
        </p:nvPicPr>
        <p:blipFill rotWithShape="1">
          <a:blip r:embed="rId3">
            <a:alphaModFix/>
          </a:blip>
          <a:srcRect/>
          <a:stretch/>
        </p:blipFill>
        <p:spPr>
          <a:xfrm>
            <a:off x="125607" y="4376516"/>
            <a:ext cx="288000" cy="335754"/>
          </a:xfrm>
          <a:prstGeom prst="rect">
            <a:avLst/>
          </a:prstGeom>
          <a:noFill/>
          <a:ln>
            <a:noFill/>
          </a:ln>
        </p:spPr>
      </p:pic>
    </p:spTree>
    <p:extLst>
      <p:ext uri="{BB962C8B-B14F-4D97-AF65-F5344CB8AC3E}">
        <p14:creationId xmlns:p14="http://schemas.microsoft.com/office/powerpoint/2010/main" val="840550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checkerboard(across)">
                                      <p:cBhvr>
                                        <p:cTn id="37" dur="500"/>
                                        <p:tgtEl>
                                          <p:spTgt spid="6">
                                            <p:txEl>
                                              <p:pRg st="7" end="7"/>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checkerboard(across)">
                                      <p:cBhvr>
                                        <p:cTn id="40" dur="500"/>
                                        <p:tgtEl>
                                          <p:spTgt spid="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dissolve">
                                      <p:cBhvr>
                                        <p:cTn id="50" dur="500"/>
                                        <p:tgtEl>
                                          <p:spTgt spid="4">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55" dur="500"/>
                                        <p:tgtEl>
                                          <p:spTgt spid="6">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animEffect transition="in" filter="dissolve">
                                      <p:cBhvr>
                                        <p:cTn id="65" dur="500"/>
                                        <p:tgtEl>
                                          <p:spTgt spid="4">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6">
                                            <p:txEl>
                                              <p:pRg st="12" end="12"/>
                                            </p:txEl>
                                          </p:spTgt>
                                        </p:tgtEl>
                                        <p:attrNameLst>
                                          <p:attrName>style.visibility</p:attrName>
                                        </p:attrNameLst>
                                      </p:cBhvr>
                                      <p:to>
                                        <p:strVal val="visible"/>
                                      </p:to>
                                    </p:set>
                                    <p:animEffect transition="in" filter="checkerboard(across)">
                                      <p:cBhvr>
                                        <p:cTn id="70" dur="500"/>
                                        <p:tgtEl>
                                          <p:spTgt spid="6">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4">
                                            <p:txEl>
                                              <p:pRg st="14" end="14"/>
                                            </p:txEl>
                                          </p:spTgt>
                                        </p:tgtEl>
                                        <p:attrNameLst>
                                          <p:attrName>style.visibility</p:attrName>
                                        </p:attrNameLst>
                                      </p:cBhvr>
                                      <p:to>
                                        <p:strVal val="visible"/>
                                      </p:to>
                                    </p:set>
                                    <p:animEffect transition="in" filter="dissolve">
                                      <p:cBhvr>
                                        <p:cTn id="80"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768" name="Google Shape;1768;p73"/>
          <p:cNvSpPr/>
          <p:nvPr/>
        </p:nvSpPr>
        <p:spPr>
          <a:xfrm rot="1016509">
            <a:off x="6472307" y="4408810"/>
            <a:ext cx="2591022" cy="690924"/>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3"/>
          <p:cNvSpPr/>
          <p:nvPr/>
        </p:nvSpPr>
        <p:spPr>
          <a:xfrm>
            <a:off x="838725" y="4410075"/>
            <a:ext cx="1924475" cy="435425"/>
          </a:xfrm>
          <a:custGeom>
            <a:avLst/>
            <a:gdLst/>
            <a:ahLst/>
            <a:cxnLst/>
            <a:rect l="l" t="t" r="r" b="b"/>
            <a:pathLst>
              <a:path w="76979" h="17417" extrusionOk="0">
                <a:moveTo>
                  <a:pt x="66680" y="1"/>
                </a:moveTo>
                <a:cubicBezTo>
                  <a:pt x="65738" y="1"/>
                  <a:pt x="64731" y="251"/>
                  <a:pt x="63661" y="819"/>
                </a:cubicBezTo>
                <a:cubicBezTo>
                  <a:pt x="61196" y="2140"/>
                  <a:pt x="59349" y="4129"/>
                  <a:pt x="57163" y="4129"/>
                </a:cubicBezTo>
                <a:cubicBezTo>
                  <a:pt x="57016" y="4129"/>
                  <a:pt x="56867" y="4120"/>
                  <a:pt x="56717" y="4101"/>
                </a:cubicBezTo>
                <a:cubicBezTo>
                  <a:pt x="54379" y="3803"/>
                  <a:pt x="52235" y="2091"/>
                  <a:pt x="49909" y="2091"/>
                </a:cubicBezTo>
                <a:cubicBezTo>
                  <a:pt x="49482" y="2091"/>
                  <a:pt x="49049" y="2149"/>
                  <a:pt x="48607" y="2283"/>
                </a:cubicBezTo>
                <a:cubicBezTo>
                  <a:pt x="45786" y="3206"/>
                  <a:pt x="43643" y="7003"/>
                  <a:pt x="40850" y="8332"/>
                </a:cubicBezTo>
                <a:cubicBezTo>
                  <a:pt x="40059" y="8717"/>
                  <a:pt x="39261" y="8876"/>
                  <a:pt x="38471" y="8876"/>
                </a:cubicBezTo>
                <a:cubicBezTo>
                  <a:pt x="37092" y="8876"/>
                  <a:pt x="35734" y="8393"/>
                  <a:pt x="34475" y="7790"/>
                </a:cubicBezTo>
                <a:cubicBezTo>
                  <a:pt x="32522" y="6813"/>
                  <a:pt x="30651" y="5511"/>
                  <a:pt x="28508" y="5213"/>
                </a:cubicBezTo>
                <a:cubicBezTo>
                  <a:pt x="28260" y="5175"/>
                  <a:pt x="28016" y="5157"/>
                  <a:pt x="27776" y="5157"/>
                </a:cubicBezTo>
                <a:cubicBezTo>
                  <a:pt x="24447" y="5157"/>
                  <a:pt x="21859" y="8571"/>
                  <a:pt x="18433" y="8571"/>
                </a:cubicBezTo>
                <a:cubicBezTo>
                  <a:pt x="18059" y="8571"/>
                  <a:pt x="17675" y="8531"/>
                  <a:pt x="17279" y="8441"/>
                </a:cubicBezTo>
                <a:cubicBezTo>
                  <a:pt x="15760" y="8088"/>
                  <a:pt x="14214" y="7491"/>
                  <a:pt x="12749" y="7084"/>
                </a:cubicBezTo>
                <a:cubicBezTo>
                  <a:pt x="12208" y="6943"/>
                  <a:pt x="11639" y="6876"/>
                  <a:pt x="11056" y="6876"/>
                </a:cubicBezTo>
                <a:cubicBezTo>
                  <a:pt x="8278" y="6876"/>
                  <a:pt x="5159" y="8391"/>
                  <a:pt x="2985" y="10610"/>
                </a:cubicBezTo>
                <a:cubicBezTo>
                  <a:pt x="2062" y="11560"/>
                  <a:pt x="1" y="16496"/>
                  <a:pt x="137" y="16551"/>
                </a:cubicBezTo>
                <a:cubicBezTo>
                  <a:pt x="177" y="16556"/>
                  <a:pt x="218" y="16559"/>
                  <a:pt x="260" y="16559"/>
                </a:cubicBezTo>
                <a:cubicBezTo>
                  <a:pt x="836" y="16559"/>
                  <a:pt x="1548" y="16053"/>
                  <a:pt x="2306" y="15547"/>
                </a:cubicBezTo>
                <a:cubicBezTo>
                  <a:pt x="4127" y="14446"/>
                  <a:pt x="6641" y="13445"/>
                  <a:pt x="9140" y="13445"/>
                </a:cubicBezTo>
                <a:cubicBezTo>
                  <a:pt x="9843" y="13445"/>
                  <a:pt x="10545" y="13524"/>
                  <a:pt x="11230" y="13703"/>
                </a:cubicBezTo>
                <a:cubicBezTo>
                  <a:pt x="12722" y="14028"/>
                  <a:pt x="13861" y="15059"/>
                  <a:pt x="15380" y="15384"/>
                </a:cubicBezTo>
                <a:cubicBezTo>
                  <a:pt x="16024" y="15540"/>
                  <a:pt x="16631" y="15605"/>
                  <a:pt x="17212" y="15605"/>
                </a:cubicBezTo>
                <a:cubicBezTo>
                  <a:pt x="20036" y="15605"/>
                  <a:pt x="22230" y="14073"/>
                  <a:pt x="25016" y="14073"/>
                </a:cubicBezTo>
                <a:cubicBezTo>
                  <a:pt x="25442" y="14073"/>
                  <a:pt x="25881" y="14108"/>
                  <a:pt x="26338" y="14191"/>
                </a:cubicBezTo>
                <a:cubicBezTo>
                  <a:pt x="28481" y="14570"/>
                  <a:pt x="30407" y="15547"/>
                  <a:pt x="32414" y="16334"/>
                </a:cubicBezTo>
                <a:cubicBezTo>
                  <a:pt x="33935" y="16930"/>
                  <a:pt x="35582" y="17417"/>
                  <a:pt x="37175" y="17417"/>
                </a:cubicBezTo>
                <a:cubicBezTo>
                  <a:pt x="37684" y="17417"/>
                  <a:pt x="38187" y="17367"/>
                  <a:pt x="38680" y="17256"/>
                </a:cubicBezTo>
                <a:cubicBezTo>
                  <a:pt x="41256" y="16686"/>
                  <a:pt x="43019" y="14462"/>
                  <a:pt x="45732" y="14164"/>
                </a:cubicBezTo>
                <a:cubicBezTo>
                  <a:pt x="45953" y="14139"/>
                  <a:pt x="46174" y="14128"/>
                  <a:pt x="46395" y="14128"/>
                </a:cubicBezTo>
                <a:cubicBezTo>
                  <a:pt x="48879" y="14128"/>
                  <a:pt x="51326" y="15562"/>
                  <a:pt x="53842" y="16035"/>
                </a:cubicBezTo>
                <a:cubicBezTo>
                  <a:pt x="54349" y="16123"/>
                  <a:pt x="54860" y="16165"/>
                  <a:pt x="55368" y="16165"/>
                </a:cubicBezTo>
                <a:cubicBezTo>
                  <a:pt x="57225" y="16165"/>
                  <a:pt x="59031" y="15599"/>
                  <a:pt x="60352" y="14598"/>
                </a:cubicBezTo>
                <a:cubicBezTo>
                  <a:pt x="61620" y="13661"/>
                  <a:pt x="62692" y="12934"/>
                  <a:pt x="64215" y="12934"/>
                </a:cubicBezTo>
                <a:cubicBezTo>
                  <a:pt x="64808" y="12934"/>
                  <a:pt x="65469" y="13045"/>
                  <a:pt x="66237" y="13296"/>
                </a:cubicBezTo>
                <a:cubicBezTo>
                  <a:pt x="67192" y="13603"/>
                  <a:pt x="68201" y="13759"/>
                  <a:pt x="69189" y="13759"/>
                </a:cubicBezTo>
                <a:cubicBezTo>
                  <a:pt x="69773" y="13759"/>
                  <a:pt x="70349" y="13705"/>
                  <a:pt x="70903" y="13594"/>
                </a:cubicBezTo>
                <a:cubicBezTo>
                  <a:pt x="71933" y="13377"/>
                  <a:pt x="72856" y="12970"/>
                  <a:pt x="73886" y="12780"/>
                </a:cubicBezTo>
                <a:cubicBezTo>
                  <a:pt x="74238" y="12704"/>
                  <a:pt x="74614" y="12661"/>
                  <a:pt x="74992" y="12661"/>
                </a:cubicBezTo>
                <a:cubicBezTo>
                  <a:pt x="75691" y="12661"/>
                  <a:pt x="76397" y="12808"/>
                  <a:pt x="76979" y="13160"/>
                </a:cubicBezTo>
                <a:cubicBezTo>
                  <a:pt x="76979" y="13160"/>
                  <a:pt x="73521" y="1"/>
                  <a:pt x="66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3"/>
          <p:cNvSpPr/>
          <p:nvPr/>
        </p:nvSpPr>
        <p:spPr>
          <a:xfrm rot="1016461">
            <a:off x="6556568" y="3867660"/>
            <a:ext cx="2705310" cy="1236946"/>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3"/>
          <p:cNvSpPr/>
          <p:nvPr/>
        </p:nvSpPr>
        <p:spPr>
          <a:xfrm rot="-1713326">
            <a:off x="-9023" y="4084350"/>
            <a:ext cx="2029306" cy="1116713"/>
          </a:xfrm>
          <a:custGeom>
            <a:avLst/>
            <a:gdLst/>
            <a:ahLst/>
            <a:cxnLst/>
            <a:rect l="l" t="t" r="r" b="b"/>
            <a:pathLst>
              <a:path w="70279" h="37378" extrusionOk="0">
                <a:moveTo>
                  <a:pt x="0" y="1"/>
                </a:moveTo>
                <a:lnTo>
                  <a:pt x="0" y="17034"/>
                </a:lnTo>
                <a:cubicBezTo>
                  <a:pt x="2442" y="17034"/>
                  <a:pt x="4720" y="17441"/>
                  <a:pt x="6836" y="18608"/>
                </a:cubicBezTo>
                <a:cubicBezTo>
                  <a:pt x="8327" y="19448"/>
                  <a:pt x="9819" y="20398"/>
                  <a:pt x="11609" y="20561"/>
                </a:cubicBezTo>
                <a:cubicBezTo>
                  <a:pt x="11814" y="20579"/>
                  <a:pt x="12017" y="20588"/>
                  <a:pt x="12220" y="20588"/>
                </a:cubicBezTo>
                <a:cubicBezTo>
                  <a:pt x="13469" y="20588"/>
                  <a:pt x="14685" y="20270"/>
                  <a:pt x="15922" y="20154"/>
                </a:cubicBezTo>
                <a:cubicBezTo>
                  <a:pt x="16164" y="20134"/>
                  <a:pt x="16407" y="20125"/>
                  <a:pt x="16649" y="20125"/>
                </a:cubicBezTo>
                <a:cubicBezTo>
                  <a:pt x="18118" y="20125"/>
                  <a:pt x="19582" y="20471"/>
                  <a:pt x="20886" y="21076"/>
                </a:cubicBezTo>
                <a:cubicBezTo>
                  <a:pt x="22730" y="21890"/>
                  <a:pt x="23517" y="23110"/>
                  <a:pt x="24792" y="24331"/>
                </a:cubicBezTo>
                <a:cubicBezTo>
                  <a:pt x="26875" y="26339"/>
                  <a:pt x="30168" y="27860"/>
                  <a:pt x="33335" y="27860"/>
                </a:cubicBezTo>
                <a:cubicBezTo>
                  <a:pt x="33589" y="27860"/>
                  <a:pt x="33843" y="27850"/>
                  <a:pt x="34095" y="27830"/>
                </a:cubicBezTo>
                <a:cubicBezTo>
                  <a:pt x="35506" y="27730"/>
                  <a:pt x="37079" y="27366"/>
                  <a:pt x="38579" y="27366"/>
                </a:cubicBezTo>
                <a:cubicBezTo>
                  <a:pt x="39530" y="27366"/>
                  <a:pt x="40451" y="27513"/>
                  <a:pt x="41283" y="27965"/>
                </a:cubicBezTo>
                <a:cubicBezTo>
                  <a:pt x="42856" y="28833"/>
                  <a:pt x="44185" y="30027"/>
                  <a:pt x="46057" y="30461"/>
                </a:cubicBezTo>
                <a:cubicBezTo>
                  <a:pt x="46522" y="30582"/>
                  <a:pt x="46976" y="30621"/>
                  <a:pt x="47424" y="30621"/>
                </a:cubicBezTo>
                <a:cubicBezTo>
                  <a:pt x="48242" y="30621"/>
                  <a:pt x="49043" y="30491"/>
                  <a:pt x="49863" y="30491"/>
                </a:cubicBezTo>
                <a:cubicBezTo>
                  <a:pt x="50399" y="30491"/>
                  <a:pt x="50944" y="30547"/>
                  <a:pt x="51509" y="30732"/>
                </a:cubicBezTo>
                <a:cubicBezTo>
                  <a:pt x="52838" y="31166"/>
                  <a:pt x="54031" y="31898"/>
                  <a:pt x="55333" y="32224"/>
                </a:cubicBezTo>
                <a:cubicBezTo>
                  <a:pt x="56193" y="32444"/>
                  <a:pt x="57075" y="32499"/>
                  <a:pt x="57964" y="32499"/>
                </a:cubicBezTo>
                <a:cubicBezTo>
                  <a:pt x="58838" y="32499"/>
                  <a:pt x="59719" y="32446"/>
                  <a:pt x="60590" y="32446"/>
                </a:cubicBezTo>
                <a:cubicBezTo>
                  <a:pt x="61010" y="32446"/>
                  <a:pt x="61429" y="32458"/>
                  <a:pt x="61843" y="32495"/>
                </a:cubicBezTo>
                <a:cubicBezTo>
                  <a:pt x="64528" y="32739"/>
                  <a:pt x="66454" y="33797"/>
                  <a:pt x="68027" y="35696"/>
                </a:cubicBezTo>
                <a:cubicBezTo>
                  <a:pt x="69085" y="36970"/>
                  <a:pt x="69682" y="37323"/>
                  <a:pt x="70278" y="37377"/>
                </a:cubicBezTo>
                <a:lnTo>
                  <a:pt x="70278" y="33688"/>
                </a:lnTo>
                <a:cubicBezTo>
                  <a:pt x="69817" y="33634"/>
                  <a:pt x="69546" y="32902"/>
                  <a:pt x="68542" y="30813"/>
                </a:cubicBezTo>
                <a:cubicBezTo>
                  <a:pt x="66969" y="27694"/>
                  <a:pt x="64528" y="25958"/>
                  <a:pt x="61843" y="25578"/>
                </a:cubicBezTo>
                <a:cubicBezTo>
                  <a:pt x="61462" y="25525"/>
                  <a:pt x="61077" y="25507"/>
                  <a:pt x="60691" y="25507"/>
                </a:cubicBezTo>
                <a:cubicBezTo>
                  <a:pt x="59759" y="25507"/>
                  <a:pt x="58815" y="25616"/>
                  <a:pt x="57879" y="25616"/>
                </a:cubicBezTo>
                <a:cubicBezTo>
                  <a:pt x="57019" y="25616"/>
                  <a:pt x="56166" y="25524"/>
                  <a:pt x="55333" y="25172"/>
                </a:cubicBezTo>
                <a:cubicBezTo>
                  <a:pt x="53977" y="24602"/>
                  <a:pt x="52838" y="23409"/>
                  <a:pt x="51509" y="22676"/>
                </a:cubicBezTo>
                <a:cubicBezTo>
                  <a:pt x="50919" y="22331"/>
                  <a:pt x="50349" y="22229"/>
                  <a:pt x="49789" y="22229"/>
                </a:cubicBezTo>
                <a:cubicBezTo>
                  <a:pt x="48982" y="22229"/>
                  <a:pt x="48194" y="22440"/>
                  <a:pt x="47387" y="22440"/>
                </a:cubicBezTo>
                <a:cubicBezTo>
                  <a:pt x="46951" y="22440"/>
                  <a:pt x="46509" y="22378"/>
                  <a:pt x="46057" y="22188"/>
                </a:cubicBezTo>
                <a:cubicBezTo>
                  <a:pt x="44212" y="21456"/>
                  <a:pt x="42856" y="19476"/>
                  <a:pt x="41283" y="18065"/>
                </a:cubicBezTo>
                <a:cubicBezTo>
                  <a:pt x="40445" y="17323"/>
                  <a:pt x="39516" y="17082"/>
                  <a:pt x="38558" y="17082"/>
                </a:cubicBezTo>
                <a:cubicBezTo>
                  <a:pt x="37065" y="17082"/>
                  <a:pt x="35499" y="17666"/>
                  <a:pt x="34095" y="17848"/>
                </a:cubicBezTo>
                <a:cubicBezTo>
                  <a:pt x="33838" y="17883"/>
                  <a:pt x="33579" y="17900"/>
                  <a:pt x="33319" y="17900"/>
                </a:cubicBezTo>
                <a:cubicBezTo>
                  <a:pt x="30157" y="17900"/>
                  <a:pt x="26872" y="15379"/>
                  <a:pt x="24792" y="12071"/>
                </a:cubicBezTo>
                <a:cubicBezTo>
                  <a:pt x="23517" y="9955"/>
                  <a:pt x="22730" y="8002"/>
                  <a:pt x="20886" y="6646"/>
                </a:cubicBezTo>
                <a:cubicBezTo>
                  <a:pt x="19600" y="5682"/>
                  <a:pt x="18159" y="5126"/>
                  <a:pt x="16710" y="5126"/>
                </a:cubicBezTo>
                <a:cubicBezTo>
                  <a:pt x="16448" y="5126"/>
                  <a:pt x="16185" y="5144"/>
                  <a:pt x="15922" y="5181"/>
                </a:cubicBezTo>
                <a:cubicBezTo>
                  <a:pt x="14650" y="5323"/>
                  <a:pt x="13398" y="5873"/>
                  <a:pt x="12167" y="5873"/>
                </a:cubicBezTo>
                <a:cubicBezTo>
                  <a:pt x="11980" y="5873"/>
                  <a:pt x="11795" y="5861"/>
                  <a:pt x="11609" y="5832"/>
                </a:cubicBezTo>
                <a:cubicBezTo>
                  <a:pt x="9846" y="5588"/>
                  <a:pt x="8327" y="3961"/>
                  <a:pt x="6836" y="2577"/>
                </a:cubicBezTo>
                <a:cubicBezTo>
                  <a:pt x="4720" y="625"/>
                  <a:pt x="2442"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3"/>
          <p:cNvSpPr/>
          <p:nvPr/>
        </p:nvSpPr>
        <p:spPr>
          <a:xfrm rot="1016509">
            <a:off x="6472307" y="4408810"/>
            <a:ext cx="2591022" cy="690924"/>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3"/>
          <p:cNvSpPr/>
          <p:nvPr/>
        </p:nvSpPr>
        <p:spPr>
          <a:xfrm>
            <a:off x="838725" y="4410075"/>
            <a:ext cx="1924475" cy="435425"/>
          </a:xfrm>
          <a:custGeom>
            <a:avLst/>
            <a:gdLst/>
            <a:ahLst/>
            <a:cxnLst/>
            <a:rect l="l" t="t" r="r" b="b"/>
            <a:pathLst>
              <a:path w="76979" h="17417" extrusionOk="0">
                <a:moveTo>
                  <a:pt x="66680" y="1"/>
                </a:moveTo>
                <a:cubicBezTo>
                  <a:pt x="65738" y="1"/>
                  <a:pt x="64731" y="251"/>
                  <a:pt x="63661" y="819"/>
                </a:cubicBezTo>
                <a:cubicBezTo>
                  <a:pt x="61196" y="2140"/>
                  <a:pt x="59349" y="4129"/>
                  <a:pt x="57163" y="4129"/>
                </a:cubicBezTo>
                <a:cubicBezTo>
                  <a:pt x="57016" y="4129"/>
                  <a:pt x="56867" y="4120"/>
                  <a:pt x="56717" y="4101"/>
                </a:cubicBezTo>
                <a:cubicBezTo>
                  <a:pt x="54379" y="3803"/>
                  <a:pt x="52235" y="2091"/>
                  <a:pt x="49909" y="2091"/>
                </a:cubicBezTo>
                <a:cubicBezTo>
                  <a:pt x="49482" y="2091"/>
                  <a:pt x="49049" y="2149"/>
                  <a:pt x="48607" y="2283"/>
                </a:cubicBezTo>
                <a:cubicBezTo>
                  <a:pt x="45786" y="3206"/>
                  <a:pt x="43643" y="7003"/>
                  <a:pt x="40850" y="8332"/>
                </a:cubicBezTo>
                <a:cubicBezTo>
                  <a:pt x="40059" y="8717"/>
                  <a:pt x="39261" y="8876"/>
                  <a:pt x="38471" y="8876"/>
                </a:cubicBezTo>
                <a:cubicBezTo>
                  <a:pt x="37092" y="8876"/>
                  <a:pt x="35734" y="8393"/>
                  <a:pt x="34475" y="7790"/>
                </a:cubicBezTo>
                <a:cubicBezTo>
                  <a:pt x="32522" y="6813"/>
                  <a:pt x="30651" y="5511"/>
                  <a:pt x="28508" y="5213"/>
                </a:cubicBezTo>
                <a:cubicBezTo>
                  <a:pt x="28260" y="5175"/>
                  <a:pt x="28016" y="5157"/>
                  <a:pt x="27776" y="5157"/>
                </a:cubicBezTo>
                <a:cubicBezTo>
                  <a:pt x="24447" y="5157"/>
                  <a:pt x="21859" y="8571"/>
                  <a:pt x="18433" y="8571"/>
                </a:cubicBezTo>
                <a:cubicBezTo>
                  <a:pt x="18059" y="8571"/>
                  <a:pt x="17675" y="8531"/>
                  <a:pt x="17279" y="8441"/>
                </a:cubicBezTo>
                <a:cubicBezTo>
                  <a:pt x="15760" y="8088"/>
                  <a:pt x="14214" y="7491"/>
                  <a:pt x="12749" y="7084"/>
                </a:cubicBezTo>
                <a:cubicBezTo>
                  <a:pt x="12208" y="6943"/>
                  <a:pt x="11639" y="6876"/>
                  <a:pt x="11056" y="6876"/>
                </a:cubicBezTo>
                <a:cubicBezTo>
                  <a:pt x="8278" y="6876"/>
                  <a:pt x="5159" y="8391"/>
                  <a:pt x="2985" y="10610"/>
                </a:cubicBezTo>
                <a:cubicBezTo>
                  <a:pt x="2062" y="11560"/>
                  <a:pt x="1" y="16496"/>
                  <a:pt x="137" y="16551"/>
                </a:cubicBezTo>
                <a:cubicBezTo>
                  <a:pt x="177" y="16556"/>
                  <a:pt x="218" y="16559"/>
                  <a:pt x="260" y="16559"/>
                </a:cubicBezTo>
                <a:cubicBezTo>
                  <a:pt x="836" y="16559"/>
                  <a:pt x="1548" y="16053"/>
                  <a:pt x="2306" y="15547"/>
                </a:cubicBezTo>
                <a:cubicBezTo>
                  <a:pt x="4127" y="14446"/>
                  <a:pt x="6641" y="13445"/>
                  <a:pt x="9140" y="13445"/>
                </a:cubicBezTo>
                <a:cubicBezTo>
                  <a:pt x="9843" y="13445"/>
                  <a:pt x="10545" y="13524"/>
                  <a:pt x="11230" y="13703"/>
                </a:cubicBezTo>
                <a:cubicBezTo>
                  <a:pt x="12722" y="14028"/>
                  <a:pt x="13861" y="15059"/>
                  <a:pt x="15380" y="15384"/>
                </a:cubicBezTo>
                <a:cubicBezTo>
                  <a:pt x="16024" y="15540"/>
                  <a:pt x="16631" y="15605"/>
                  <a:pt x="17212" y="15605"/>
                </a:cubicBezTo>
                <a:cubicBezTo>
                  <a:pt x="20036" y="15605"/>
                  <a:pt x="22230" y="14073"/>
                  <a:pt x="25016" y="14073"/>
                </a:cubicBezTo>
                <a:cubicBezTo>
                  <a:pt x="25442" y="14073"/>
                  <a:pt x="25881" y="14108"/>
                  <a:pt x="26338" y="14191"/>
                </a:cubicBezTo>
                <a:cubicBezTo>
                  <a:pt x="28481" y="14570"/>
                  <a:pt x="30407" y="15547"/>
                  <a:pt x="32414" y="16334"/>
                </a:cubicBezTo>
                <a:cubicBezTo>
                  <a:pt x="33935" y="16930"/>
                  <a:pt x="35582" y="17417"/>
                  <a:pt x="37175" y="17417"/>
                </a:cubicBezTo>
                <a:cubicBezTo>
                  <a:pt x="37684" y="17417"/>
                  <a:pt x="38187" y="17367"/>
                  <a:pt x="38680" y="17256"/>
                </a:cubicBezTo>
                <a:cubicBezTo>
                  <a:pt x="41256" y="16686"/>
                  <a:pt x="43019" y="14462"/>
                  <a:pt x="45732" y="14164"/>
                </a:cubicBezTo>
                <a:cubicBezTo>
                  <a:pt x="45953" y="14139"/>
                  <a:pt x="46174" y="14128"/>
                  <a:pt x="46395" y="14128"/>
                </a:cubicBezTo>
                <a:cubicBezTo>
                  <a:pt x="48879" y="14128"/>
                  <a:pt x="51326" y="15562"/>
                  <a:pt x="53842" y="16035"/>
                </a:cubicBezTo>
                <a:cubicBezTo>
                  <a:pt x="54349" y="16123"/>
                  <a:pt x="54860" y="16165"/>
                  <a:pt x="55368" y="16165"/>
                </a:cubicBezTo>
                <a:cubicBezTo>
                  <a:pt x="57225" y="16165"/>
                  <a:pt x="59031" y="15599"/>
                  <a:pt x="60352" y="14598"/>
                </a:cubicBezTo>
                <a:cubicBezTo>
                  <a:pt x="61620" y="13661"/>
                  <a:pt x="62692" y="12934"/>
                  <a:pt x="64215" y="12934"/>
                </a:cubicBezTo>
                <a:cubicBezTo>
                  <a:pt x="64808" y="12934"/>
                  <a:pt x="65469" y="13045"/>
                  <a:pt x="66237" y="13296"/>
                </a:cubicBezTo>
                <a:cubicBezTo>
                  <a:pt x="67192" y="13603"/>
                  <a:pt x="68201" y="13759"/>
                  <a:pt x="69189" y="13759"/>
                </a:cubicBezTo>
                <a:cubicBezTo>
                  <a:pt x="69773" y="13759"/>
                  <a:pt x="70349" y="13705"/>
                  <a:pt x="70903" y="13594"/>
                </a:cubicBezTo>
                <a:cubicBezTo>
                  <a:pt x="71933" y="13377"/>
                  <a:pt x="72856" y="12970"/>
                  <a:pt x="73886" y="12780"/>
                </a:cubicBezTo>
                <a:cubicBezTo>
                  <a:pt x="74238" y="12704"/>
                  <a:pt x="74614" y="12661"/>
                  <a:pt x="74992" y="12661"/>
                </a:cubicBezTo>
                <a:cubicBezTo>
                  <a:pt x="75691" y="12661"/>
                  <a:pt x="76397" y="12808"/>
                  <a:pt x="76979" y="13160"/>
                </a:cubicBezTo>
                <a:cubicBezTo>
                  <a:pt x="76979" y="13160"/>
                  <a:pt x="73521" y="1"/>
                  <a:pt x="66680" y="1"/>
                </a:cubicBez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3"/>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3"/>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chemeClr val="dk1">
              <a:alpha val="39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25A51CB8-9660-61E7-D417-D3548C3FD2BB}"/>
              </a:ext>
            </a:extLst>
          </p:cNvPr>
          <p:cNvSpPr txBox="1"/>
          <p:nvPr/>
        </p:nvSpPr>
        <p:spPr>
          <a:xfrm>
            <a:off x="1810666" y="109247"/>
            <a:ext cx="5522666" cy="400110"/>
          </a:xfrm>
          <a:prstGeom prst="rect">
            <a:avLst/>
          </a:prstGeom>
          <a:solidFill>
            <a:schemeClr val="bg2">
              <a:lumMod val="90000"/>
            </a:schemeClr>
          </a:solidFill>
        </p:spPr>
        <p:txBody>
          <a:bodyPr wrap="none" rtlCol="0">
            <a:spAutoFit/>
          </a:bodyPr>
          <a:lstStyle/>
          <a:p>
            <a:pPr algn="ctr"/>
            <a:r>
              <a:rPr lang="en-US" sz="2000" b="1" dirty="0">
                <a:latin typeface="Calibri" panose="020F0502020204030204" pitchFamily="34" charset="0"/>
                <a:cs typeface="Calibri" panose="020F0502020204030204" pitchFamily="34" charset="0"/>
              </a:rPr>
              <a:t>Underline the correct bold word in each sentence.</a:t>
            </a:r>
          </a:p>
        </p:txBody>
      </p:sp>
      <p:sp>
        <p:nvSpPr>
          <p:cNvPr id="7" name="TextBox 6">
            <a:extLst>
              <a:ext uri="{FF2B5EF4-FFF2-40B4-BE49-F238E27FC236}">
                <a16:creationId xmlns:a16="http://schemas.microsoft.com/office/drawing/2014/main" id="{4ACE4728-7EA4-559E-7A19-B8302E47706E}"/>
              </a:ext>
            </a:extLst>
          </p:cNvPr>
          <p:cNvSpPr txBox="1"/>
          <p:nvPr/>
        </p:nvSpPr>
        <p:spPr>
          <a:xfrm>
            <a:off x="243952" y="604471"/>
            <a:ext cx="8656094" cy="3587457"/>
          </a:xfrm>
          <a:prstGeom prst="rect">
            <a:avLst/>
          </a:prstGeom>
          <a:solidFill>
            <a:schemeClr val="accent4">
              <a:lumMod val="20000"/>
              <a:lumOff val="80000"/>
            </a:schemeClr>
          </a:solidFill>
        </p:spPr>
        <p:txBody>
          <a:bodyPr wrap="square" rtlCol="0">
            <a:spAutoFit/>
          </a:bodyPr>
          <a:lstStyle/>
          <a:p>
            <a:pPr>
              <a:lnSpc>
                <a:spcPct val="130000"/>
              </a:lnSpc>
            </a:pPr>
            <a:r>
              <a:rPr lang="en-US" sz="1600" dirty="0">
                <a:latin typeface="Calibri" panose="020F0502020204030204" pitchFamily="34" charset="0"/>
                <a:cs typeface="Calibri" panose="020F0502020204030204" pitchFamily="34" charset="0"/>
              </a:rPr>
              <a:t>1. Minh is interested in painting, so / but yesterday he decided to join the arts and crafts club.</a:t>
            </a:r>
          </a:p>
          <a:p>
            <a:pPr>
              <a:lnSpc>
                <a:spcPct val="130000"/>
              </a:lnSpc>
            </a:pPr>
            <a:r>
              <a:rPr lang="en-US" sz="1600" dirty="0">
                <a:solidFill>
                  <a:srgbClr val="FF0000"/>
                </a:solidFill>
                <a:latin typeface="Calibri" panose="020F0502020204030204" pitchFamily="34" charset="0"/>
                <a:cs typeface="Calibri" panose="020F0502020204030204" pitchFamily="34" charset="0"/>
              </a:rPr>
              <a:t>Minh </a:t>
            </a:r>
            <a:r>
              <a:rPr lang="en-US" sz="1600" dirty="0" err="1">
                <a:solidFill>
                  <a:srgbClr val="FF0000"/>
                </a:solidFill>
                <a:latin typeface="Calibri" panose="020F0502020204030204" pitchFamily="34" charset="0"/>
                <a:cs typeface="Calibri" panose="020F0502020204030204" pitchFamily="34" charset="0"/>
              </a:rPr>
              <a:t>thích</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vẽ</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tranh</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highlight>
                  <a:srgbClr val="FFFF00"/>
                </a:highlight>
                <a:latin typeface="Calibri" panose="020F0502020204030204" pitchFamily="34" charset="0"/>
                <a:cs typeface="Calibri" panose="020F0502020204030204" pitchFamily="34" charset="0"/>
              </a:rPr>
              <a:t>nên</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hôm</a:t>
            </a:r>
            <a:r>
              <a:rPr lang="en-US" sz="1600" dirty="0">
                <a:solidFill>
                  <a:srgbClr val="FF0000"/>
                </a:solidFill>
                <a:latin typeface="Calibri" panose="020F0502020204030204" pitchFamily="34" charset="0"/>
                <a:cs typeface="Calibri" panose="020F0502020204030204" pitchFamily="34" charset="0"/>
              </a:rPr>
              <a:t> qua </a:t>
            </a:r>
            <a:r>
              <a:rPr lang="en-US" sz="1600" dirty="0" err="1">
                <a:solidFill>
                  <a:srgbClr val="FF0000"/>
                </a:solidFill>
                <a:latin typeface="Calibri" panose="020F0502020204030204" pitchFamily="34" charset="0"/>
                <a:cs typeface="Calibri" panose="020F0502020204030204" pitchFamily="34" charset="0"/>
              </a:rPr>
              <a:t>cậu</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ấy</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quyết</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định</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tham</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gia</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câu</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lạc</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bộ</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nghệ</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thuật</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và</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thủ</a:t>
            </a:r>
            <a:r>
              <a:rPr lang="en-US" sz="1600" dirty="0">
                <a:solidFill>
                  <a:srgbClr val="FF0000"/>
                </a:solidFill>
                <a:latin typeface="Calibri" panose="020F0502020204030204" pitchFamily="34" charset="0"/>
                <a:cs typeface="Calibri" panose="020F0502020204030204" pitchFamily="34" charset="0"/>
              </a:rPr>
              <a:t> </a:t>
            </a:r>
            <a:r>
              <a:rPr lang="en-US" sz="1600" dirty="0" err="1">
                <a:solidFill>
                  <a:srgbClr val="FF0000"/>
                </a:solidFill>
                <a:latin typeface="Calibri" panose="020F0502020204030204" pitchFamily="34" charset="0"/>
                <a:cs typeface="Calibri" panose="020F0502020204030204" pitchFamily="34" charset="0"/>
              </a:rPr>
              <a:t>công</a:t>
            </a:r>
            <a:r>
              <a:rPr lang="en-US" sz="1600" dirty="0">
                <a:solidFill>
                  <a:srgbClr val="FF0000"/>
                </a:solidFill>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a:lnSpc>
                <a:spcPct val="130000"/>
              </a:lnSpc>
            </a:pPr>
            <a:r>
              <a:rPr lang="en-US" sz="1600" dirty="0">
                <a:latin typeface="Calibri" panose="020F0502020204030204" pitchFamily="34" charset="0"/>
                <a:cs typeface="Calibri" panose="020F0502020204030204" pitchFamily="34" charset="0"/>
              </a:rPr>
              <a:t>2. Life in the city seems to be more comfortable, otherwise / but I prefer life in the countryside.</a:t>
            </a:r>
          </a:p>
          <a:p>
            <a:pPr>
              <a:lnSpc>
                <a:spcPct val="130000"/>
              </a:lnSpc>
            </a:pPr>
            <a:r>
              <a:rPr lang="vi-VN" sz="1600" dirty="0">
                <a:solidFill>
                  <a:srgbClr val="FF0000"/>
                </a:solidFill>
                <a:latin typeface="Calibri" panose="020F0502020204030204" pitchFamily="34" charset="0"/>
                <a:cs typeface="Calibri" panose="020F0502020204030204" pitchFamily="34" charset="0"/>
              </a:rPr>
              <a:t>Cuộc sống ở thành phố có vẻ thoải mái hơn </a:t>
            </a:r>
            <a:r>
              <a:rPr lang="vi-VN" sz="1600" dirty="0">
                <a:solidFill>
                  <a:srgbClr val="FF0000"/>
                </a:solidFill>
                <a:highlight>
                  <a:srgbClr val="FFFF00"/>
                </a:highlight>
                <a:latin typeface="Calibri" panose="020F0502020204030204" pitchFamily="34" charset="0"/>
                <a:cs typeface="Calibri" panose="020F0502020204030204" pitchFamily="34" charset="0"/>
              </a:rPr>
              <a:t>nhưng</a:t>
            </a:r>
            <a:r>
              <a:rPr lang="vi-VN" sz="1600" dirty="0">
                <a:solidFill>
                  <a:srgbClr val="FF0000"/>
                </a:solidFill>
                <a:latin typeface="Calibri" panose="020F0502020204030204" pitchFamily="34" charset="0"/>
                <a:cs typeface="Calibri" panose="020F0502020204030204" pitchFamily="34" charset="0"/>
              </a:rPr>
              <a:t> tôi thích cuộc sống ở nông thôn hơn.</a:t>
            </a:r>
            <a:endParaRPr lang="en-US" sz="1600" dirty="0">
              <a:solidFill>
                <a:srgbClr val="FF0000"/>
              </a:solidFill>
              <a:latin typeface="Calibri" panose="020F0502020204030204" pitchFamily="34" charset="0"/>
              <a:cs typeface="Calibri" panose="020F0502020204030204" pitchFamily="34" charset="0"/>
            </a:endParaRPr>
          </a:p>
          <a:p>
            <a:pPr>
              <a:lnSpc>
                <a:spcPct val="130000"/>
              </a:lnSpc>
            </a:pPr>
            <a:r>
              <a:rPr lang="en-US" sz="1600" dirty="0">
                <a:latin typeface="Calibri" panose="020F0502020204030204" pitchFamily="34" charset="0"/>
                <a:cs typeface="Calibri" panose="020F0502020204030204" pitchFamily="34" charset="0"/>
              </a:rPr>
              <a:t>3. She tries to focus more on her studies; therefore / otherwise, she won’t pass her exams.</a:t>
            </a:r>
          </a:p>
          <a:p>
            <a:pPr>
              <a:lnSpc>
                <a:spcPct val="130000"/>
              </a:lnSpc>
            </a:pPr>
            <a:r>
              <a:rPr lang="vi-VN" sz="1600" spc="-40" dirty="0">
                <a:solidFill>
                  <a:srgbClr val="FF0000"/>
                </a:solidFill>
                <a:latin typeface="Calibri" panose="020F0502020204030204" pitchFamily="34" charset="0"/>
                <a:cs typeface="Calibri" panose="020F0502020204030204" pitchFamily="34" charset="0"/>
              </a:rPr>
              <a:t>Cô cố gắng tập trung hơn vào việc học của mình; </a:t>
            </a:r>
            <a:r>
              <a:rPr lang="vi-VN" sz="1600" spc="-40" dirty="0">
                <a:solidFill>
                  <a:srgbClr val="FF0000"/>
                </a:solidFill>
                <a:highlight>
                  <a:srgbClr val="FFFF00"/>
                </a:highlight>
                <a:latin typeface="Calibri" panose="020F0502020204030204" pitchFamily="34" charset="0"/>
                <a:cs typeface="Calibri" panose="020F0502020204030204" pitchFamily="34" charset="0"/>
              </a:rPr>
              <a:t>nếu không</a:t>
            </a:r>
            <a:r>
              <a:rPr lang="vi-VN" sz="1600" spc="-40" dirty="0">
                <a:solidFill>
                  <a:srgbClr val="FF0000"/>
                </a:solidFill>
                <a:latin typeface="Calibri" panose="020F0502020204030204" pitchFamily="34" charset="0"/>
                <a:cs typeface="Calibri" panose="020F0502020204030204" pitchFamily="34" charset="0"/>
              </a:rPr>
              <a:t>, cô ấy sẽ không vượt qua được kỳ thi của mình.</a:t>
            </a:r>
            <a:endParaRPr lang="en-US" sz="1600" spc="-40" dirty="0">
              <a:solidFill>
                <a:srgbClr val="FF0000"/>
              </a:solidFill>
              <a:latin typeface="Calibri" panose="020F0502020204030204" pitchFamily="34" charset="0"/>
              <a:cs typeface="Calibri" panose="020F0502020204030204" pitchFamily="34" charset="0"/>
            </a:endParaRPr>
          </a:p>
          <a:p>
            <a:pPr>
              <a:lnSpc>
                <a:spcPct val="130000"/>
              </a:lnSpc>
            </a:pPr>
            <a:r>
              <a:rPr lang="en-US" sz="1600" dirty="0">
                <a:latin typeface="Calibri" panose="020F0502020204030204" pitchFamily="34" charset="0"/>
                <a:cs typeface="Calibri" panose="020F0502020204030204" pitchFamily="34" charset="0"/>
              </a:rPr>
              <a:t>4. During harvest time, farmers have to get up earlier, and / so they have to work harder.</a:t>
            </a:r>
          </a:p>
          <a:p>
            <a:pPr>
              <a:lnSpc>
                <a:spcPct val="130000"/>
              </a:lnSpc>
            </a:pPr>
            <a:r>
              <a:rPr lang="vi-VN" sz="1600" dirty="0">
                <a:solidFill>
                  <a:srgbClr val="FF0000"/>
                </a:solidFill>
                <a:latin typeface="Calibri" panose="020F0502020204030204" pitchFamily="34" charset="0"/>
                <a:cs typeface="Calibri" panose="020F0502020204030204" pitchFamily="34" charset="0"/>
              </a:rPr>
              <a:t>Vào mùa thu hoạch, người nông dân phải dậy sớm hơn </a:t>
            </a:r>
            <a:r>
              <a:rPr lang="vi-VN" sz="1600" dirty="0">
                <a:solidFill>
                  <a:srgbClr val="FF0000"/>
                </a:solidFill>
                <a:highlight>
                  <a:srgbClr val="FFFF00"/>
                </a:highlight>
                <a:latin typeface="Calibri" panose="020F0502020204030204" pitchFamily="34" charset="0"/>
                <a:cs typeface="Calibri" panose="020F0502020204030204" pitchFamily="34" charset="0"/>
              </a:rPr>
              <a:t>và</a:t>
            </a:r>
            <a:r>
              <a:rPr lang="vi-VN" sz="1600" dirty="0">
                <a:solidFill>
                  <a:srgbClr val="FF0000"/>
                </a:solidFill>
                <a:latin typeface="Calibri" panose="020F0502020204030204" pitchFamily="34" charset="0"/>
                <a:cs typeface="Calibri" panose="020F0502020204030204" pitchFamily="34" charset="0"/>
              </a:rPr>
              <a:t> phải làm việc chăm chỉ hơn.</a:t>
            </a:r>
            <a:endParaRPr lang="en-US" sz="1600" dirty="0">
              <a:latin typeface="Calibri" panose="020F0502020204030204" pitchFamily="34" charset="0"/>
              <a:cs typeface="Calibri" panose="020F0502020204030204" pitchFamily="34" charset="0"/>
            </a:endParaRPr>
          </a:p>
          <a:p>
            <a:pPr>
              <a:lnSpc>
                <a:spcPct val="130000"/>
              </a:lnSpc>
            </a:pPr>
            <a:r>
              <a:rPr lang="en-US" sz="1600" dirty="0">
                <a:latin typeface="Calibri" panose="020F0502020204030204" pitchFamily="34" charset="0"/>
                <a:cs typeface="Calibri" panose="020F0502020204030204" pitchFamily="34" charset="0"/>
              </a:rPr>
              <a:t>5. Parents now have higher expectations of their children; therefore / so, children are under more pressure than before.</a:t>
            </a:r>
          </a:p>
          <a:p>
            <a:pPr>
              <a:lnSpc>
                <a:spcPct val="130000"/>
              </a:lnSpc>
            </a:pPr>
            <a:r>
              <a:rPr lang="vi-VN" sz="1600" dirty="0">
                <a:solidFill>
                  <a:srgbClr val="FF0000"/>
                </a:solidFill>
                <a:latin typeface="Calibri" panose="020F0502020204030204" pitchFamily="34" charset="0"/>
                <a:cs typeface="Calibri" panose="020F0502020204030204" pitchFamily="34" charset="0"/>
              </a:rPr>
              <a:t>Cha mẹ bây giờ có kỳ vọng cao hơn ở con cái; </a:t>
            </a:r>
            <a:r>
              <a:rPr lang="vi-VN" sz="1600" dirty="0">
                <a:solidFill>
                  <a:srgbClr val="FF0000"/>
                </a:solidFill>
                <a:highlight>
                  <a:srgbClr val="FFFF00"/>
                </a:highlight>
                <a:latin typeface="Calibri" panose="020F0502020204030204" pitchFamily="34" charset="0"/>
                <a:cs typeface="Calibri" panose="020F0502020204030204" pitchFamily="34" charset="0"/>
              </a:rPr>
              <a:t>vì thế</a:t>
            </a:r>
            <a:r>
              <a:rPr lang="vi-VN" sz="1600" dirty="0">
                <a:solidFill>
                  <a:srgbClr val="FF0000"/>
                </a:solidFill>
                <a:latin typeface="Calibri" panose="020F0502020204030204" pitchFamily="34" charset="0"/>
                <a:cs typeface="Calibri" panose="020F0502020204030204" pitchFamily="34" charset="0"/>
              </a:rPr>
              <a:t>, trẻ chịu nhiều áp lực hơn trước.</a:t>
            </a:r>
            <a:endParaRPr lang="en-US" sz="1600"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E8AEFDA-6751-4F4E-8546-8767688C2623}"/>
              </a:ext>
            </a:extLst>
          </p:cNvPr>
          <p:cNvSpPr txBox="1"/>
          <p:nvPr/>
        </p:nvSpPr>
        <p:spPr>
          <a:xfrm>
            <a:off x="4632385" y="1923691"/>
            <a:ext cx="1021433" cy="338554"/>
          </a:xfrm>
          <a:prstGeom prst="rect">
            <a:avLst/>
          </a:prstGeom>
          <a:noFill/>
        </p:spPr>
        <p:txBody>
          <a:bodyPr wrap="none" rtlCol="0">
            <a:spAutoFit/>
          </a:bodyPr>
          <a:lstStyle/>
          <a:p>
            <a:r>
              <a:rPr lang="en-US" sz="1600" u="sng" dirty="0">
                <a:solidFill>
                  <a:srgbClr val="FF0000"/>
                </a:solidFill>
                <a:highlight>
                  <a:srgbClr val="FFFF00"/>
                </a:highlight>
                <a:latin typeface="Calibri" panose="020F0502020204030204" pitchFamily="34" charset="0"/>
                <a:cs typeface="Calibri" panose="020F0502020204030204" pitchFamily="34" charset="0"/>
              </a:rPr>
              <a:t>otherwise</a:t>
            </a:r>
            <a:endParaRPr lang="en-VN" sz="1600" u="sng" dirty="0">
              <a:solidFill>
                <a:srgbClr val="FF0000"/>
              </a:solidFill>
              <a:highlight>
                <a:srgbClr val="FFFF00"/>
              </a:highlight>
            </a:endParaRPr>
          </a:p>
        </p:txBody>
      </p:sp>
      <p:sp>
        <p:nvSpPr>
          <p:cNvPr id="15" name="TextBox 14">
            <a:extLst>
              <a:ext uri="{FF2B5EF4-FFF2-40B4-BE49-F238E27FC236}">
                <a16:creationId xmlns:a16="http://schemas.microsoft.com/office/drawing/2014/main" id="{C4F8552A-8C84-EBF8-4C08-C35803CB48AD}"/>
              </a:ext>
            </a:extLst>
          </p:cNvPr>
          <p:cNvSpPr txBox="1"/>
          <p:nvPr/>
        </p:nvSpPr>
        <p:spPr>
          <a:xfrm>
            <a:off x="4735902" y="2544793"/>
            <a:ext cx="497252" cy="338554"/>
          </a:xfrm>
          <a:prstGeom prst="rect">
            <a:avLst/>
          </a:prstGeom>
          <a:noFill/>
        </p:spPr>
        <p:txBody>
          <a:bodyPr wrap="none" rtlCol="0">
            <a:spAutoFit/>
          </a:bodyPr>
          <a:lstStyle/>
          <a:p>
            <a:r>
              <a:rPr lang="en-US" sz="1600" u="sng" dirty="0">
                <a:solidFill>
                  <a:srgbClr val="FF0000"/>
                </a:solidFill>
                <a:highlight>
                  <a:srgbClr val="FFFF00"/>
                </a:highlight>
                <a:latin typeface="Calibri" panose="020F0502020204030204" pitchFamily="34" charset="0"/>
                <a:cs typeface="Calibri" panose="020F0502020204030204" pitchFamily="34" charset="0"/>
              </a:rPr>
              <a:t>and</a:t>
            </a:r>
            <a:endParaRPr lang="en-VN" sz="1600" u="sng" dirty="0">
              <a:solidFill>
                <a:srgbClr val="FF0000"/>
              </a:solidFill>
              <a:highlight>
                <a:srgbClr val="FFFF00"/>
              </a:highlight>
            </a:endParaRPr>
          </a:p>
        </p:txBody>
      </p:sp>
      <p:sp>
        <p:nvSpPr>
          <p:cNvPr id="16" name="TextBox 15">
            <a:extLst>
              <a:ext uri="{FF2B5EF4-FFF2-40B4-BE49-F238E27FC236}">
                <a16:creationId xmlns:a16="http://schemas.microsoft.com/office/drawing/2014/main" id="{F5447BE2-16FA-466F-FAF0-38089F9C66AD}"/>
              </a:ext>
            </a:extLst>
          </p:cNvPr>
          <p:cNvSpPr txBox="1"/>
          <p:nvPr/>
        </p:nvSpPr>
        <p:spPr>
          <a:xfrm>
            <a:off x="5063706" y="3191774"/>
            <a:ext cx="984565" cy="338554"/>
          </a:xfrm>
          <a:prstGeom prst="rect">
            <a:avLst/>
          </a:prstGeom>
          <a:noFill/>
        </p:spPr>
        <p:txBody>
          <a:bodyPr wrap="none" rtlCol="0">
            <a:spAutoFit/>
          </a:bodyPr>
          <a:lstStyle/>
          <a:p>
            <a:r>
              <a:rPr lang="en-US" sz="1600" u="sng" dirty="0">
                <a:solidFill>
                  <a:srgbClr val="FF0000"/>
                </a:solidFill>
                <a:highlight>
                  <a:srgbClr val="FFFF00"/>
                </a:highlight>
                <a:latin typeface="Calibri" panose="020F0502020204030204" pitchFamily="34" charset="0"/>
                <a:cs typeface="Calibri" panose="020F0502020204030204" pitchFamily="34" charset="0"/>
              </a:rPr>
              <a:t>therefore</a:t>
            </a:r>
            <a:endParaRPr lang="en-VN" sz="1600" u="sng" dirty="0">
              <a:solidFill>
                <a:srgbClr val="FF0000"/>
              </a:solidFill>
              <a:highlight>
                <a:srgbClr val="FFFF00"/>
              </a:highlight>
            </a:endParaRPr>
          </a:p>
        </p:txBody>
      </p:sp>
      <p:sp>
        <p:nvSpPr>
          <p:cNvPr id="18" name="TextBox 17">
            <a:extLst>
              <a:ext uri="{FF2B5EF4-FFF2-40B4-BE49-F238E27FC236}">
                <a16:creationId xmlns:a16="http://schemas.microsoft.com/office/drawing/2014/main" id="{D5122074-E757-CC63-96CE-5F05E95B4260}"/>
              </a:ext>
            </a:extLst>
          </p:cNvPr>
          <p:cNvSpPr txBox="1"/>
          <p:nvPr/>
        </p:nvSpPr>
        <p:spPr>
          <a:xfrm>
            <a:off x="2958861" y="655607"/>
            <a:ext cx="373820" cy="338554"/>
          </a:xfrm>
          <a:prstGeom prst="rect">
            <a:avLst/>
          </a:prstGeom>
          <a:noFill/>
        </p:spPr>
        <p:txBody>
          <a:bodyPr wrap="none" rtlCol="0">
            <a:spAutoFit/>
          </a:bodyPr>
          <a:lstStyle/>
          <a:p>
            <a:r>
              <a:rPr lang="en-US" sz="1600" u="sng" dirty="0">
                <a:solidFill>
                  <a:srgbClr val="FF0000"/>
                </a:solidFill>
                <a:highlight>
                  <a:srgbClr val="FFFF00"/>
                </a:highlight>
                <a:latin typeface="Calibri" panose="020F0502020204030204" pitchFamily="34" charset="0"/>
                <a:cs typeface="Calibri" panose="020F0502020204030204" pitchFamily="34" charset="0"/>
              </a:rPr>
              <a:t>so</a:t>
            </a:r>
            <a:endParaRPr lang="en-VN" sz="1600" u="sng" dirty="0">
              <a:solidFill>
                <a:srgbClr val="FF0000"/>
              </a:solidFill>
              <a:highlight>
                <a:srgbClr val="FFFF00"/>
              </a:highlight>
            </a:endParaRPr>
          </a:p>
        </p:txBody>
      </p:sp>
      <p:sp>
        <p:nvSpPr>
          <p:cNvPr id="19" name="TextBox 18">
            <a:extLst>
              <a:ext uri="{FF2B5EF4-FFF2-40B4-BE49-F238E27FC236}">
                <a16:creationId xmlns:a16="http://schemas.microsoft.com/office/drawing/2014/main" id="{BAAA820F-D729-91DD-FB3A-31390131536A}"/>
              </a:ext>
            </a:extLst>
          </p:cNvPr>
          <p:cNvSpPr txBox="1"/>
          <p:nvPr/>
        </p:nvSpPr>
        <p:spPr>
          <a:xfrm>
            <a:off x="5287315" y="1290665"/>
            <a:ext cx="468398" cy="338554"/>
          </a:xfrm>
          <a:prstGeom prst="rect">
            <a:avLst/>
          </a:prstGeom>
          <a:noFill/>
        </p:spPr>
        <p:txBody>
          <a:bodyPr wrap="none" rtlCol="0">
            <a:spAutoFit/>
          </a:bodyPr>
          <a:lstStyle/>
          <a:p>
            <a:r>
              <a:rPr lang="en-US" sz="1600" u="sng" dirty="0">
                <a:solidFill>
                  <a:srgbClr val="FF0000"/>
                </a:solidFill>
                <a:highlight>
                  <a:srgbClr val="FFFF00"/>
                </a:highlight>
                <a:latin typeface="Calibri" panose="020F0502020204030204" pitchFamily="34" charset="0"/>
                <a:cs typeface="Calibri" panose="020F0502020204030204" pitchFamily="34" charset="0"/>
              </a:rPr>
              <a:t>but</a:t>
            </a:r>
            <a:endParaRPr lang="en-VN" sz="1600" u="sng" dirty="0">
              <a:solidFill>
                <a:srgbClr val="FF0000"/>
              </a:solidFill>
              <a:highlight>
                <a:srgbClr val="FFFF00"/>
              </a:highlight>
            </a:endParaRPr>
          </a:p>
        </p:txBody>
      </p:sp>
    </p:spTree>
    <p:extLst>
      <p:ext uri="{BB962C8B-B14F-4D97-AF65-F5344CB8AC3E}">
        <p14:creationId xmlns:p14="http://schemas.microsoft.com/office/powerpoint/2010/main" val="149357672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Lst>
  </p:timing>
</p:sld>
</file>

<file path=ppt/theme/theme1.xml><?xml version="1.0" encoding="utf-8"?>
<a:theme xmlns:a="http://schemas.openxmlformats.org/drawingml/2006/main" name="Back to School Presentation by Slidesgo">
  <a:themeElements>
    <a:clrScheme name="Simple Light">
      <a:dk1>
        <a:srgbClr val="000000"/>
      </a:dk1>
      <a:lt1>
        <a:srgbClr val="FFFFFF"/>
      </a:lt1>
      <a:dk2>
        <a:srgbClr val="D6E8F0"/>
      </a:dk2>
      <a:lt2>
        <a:srgbClr val="FFFFFF"/>
      </a:lt2>
      <a:accent1>
        <a:srgbClr val="3C78D8"/>
      </a:accent1>
      <a:accent2>
        <a:srgbClr val="9CC34C"/>
      </a:accent2>
      <a:accent3>
        <a:srgbClr val="CC0000"/>
      </a:accent3>
      <a:accent4>
        <a:srgbClr val="E69138"/>
      </a:accent4>
      <a:accent5>
        <a:srgbClr val="F1C232"/>
      </a:accent5>
      <a:accent6>
        <a:srgbClr val="2A3A5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3510</Words>
  <Application>Microsoft Office PowerPoint</Application>
  <PresentationFormat>On-screen Show (16:9)</PresentationFormat>
  <Paragraphs>253</Paragraphs>
  <Slides>22</Slides>
  <Notes>22</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Luckiest Guy</vt:lpstr>
      <vt:lpstr>Calibri</vt:lpstr>
      <vt:lpstr>Arial</vt:lpstr>
      <vt:lpstr>Open Sans</vt:lpstr>
      <vt:lpstr>Back to School Presentation by Slidesgo</vt:lpstr>
      <vt:lpstr>REVIEW 1</vt:lpstr>
      <vt:lpstr>01  Pronuciation</vt:lpstr>
      <vt:lpstr>PowerPoint Presentation</vt:lpstr>
      <vt:lpstr>02 Vocabulary</vt:lpstr>
      <vt:lpstr>PowerPoint Presentation</vt:lpstr>
      <vt:lpstr>03 GRAMMAR</vt:lpstr>
      <vt:lpstr>PowerPoint Presentation</vt:lpstr>
      <vt:lpstr>PowerPoint Presentation</vt:lpstr>
      <vt:lpstr>PowerPoint Presentation</vt:lpstr>
      <vt:lpstr>REVIEW 1</vt:lpstr>
      <vt:lpstr>Objective</vt:lpstr>
      <vt:lpstr>PowerPoint Presentation</vt:lpstr>
      <vt:lpstr>PowerPoint Presentation</vt:lpstr>
      <vt:lpstr>PowerPoint Presentation</vt:lpstr>
      <vt:lpstr>PowerPoint Presentation</vt:lpstr>
      <vt:lpstr>PowerPoint Presentation</vt:lpstr>
      <vt:lpstr>PowerPoint Presentation</vt:lpstr>
      <vt:lpstr>SPEAKING</vt:lpstr>
      <vt:lpstr>Listening</vt:lpstr>
      <vt:lpstr>listening transcript:</vt:lpstr>
      <vt:lpstr>Writing</vt:lpstr>
      <vt:lpstr> Thank you do you have 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1</dc:title>
  <dc:creator>04-Thái Sơn - Hải</dc:creator>
  <cp:lastModifiedBy>This MC</cp:lastModifiedBy>
  <cp:revision>9</cp:revision>
  <dcterms:modified xsi:type="dcterms:W3CDTF">2024-11-05T07:42:22Z</dcterms:modified>
</cp:coreProperties>
</file>