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3"/>
    <p:sldId id="256" r:id="rId4"/>
    <p:sldId id="261" r:id="rId5"/>
    <p:sldId id="274" r:id="rId6"/>
    <p:sldId id="275" r:id="rId7"/>
    <p:sldId id="262" r:id="rId8"/>
    <p:sldId id="276" r:id="rId9"/>
    <p:sldId id="277" r:id="rId10"/>
    <p:sldId id="278" r:id="rId11"/>
    <p:sldId id="283" r:id="rId12"/>
    <p:sldId id="284" r:id="rId13"/>
    <p:sldId id="285" r:id="rId14"/>
    <p:sldId id="286" r:id="rId15"/>
    <p:sldId id="287" r:id="rId16"/>
    <p:sldId id="288" r:id="rId17"/>
    <p:sldId id="272" r:id="rId18"/>
    <p:sldId id="289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1"/>
  </p:normalViewPr>
  <p:slideViewPr>
    <p:cSldViewPr snapToGrid="0" snapToObjects="1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</a:fld>
            <a:endParaRPr lang="x-none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3.GIF"/><Relationship Id="rId7" Type="http://schemas.openxmlformats.org/officeDocument/2006/relationships/image" Target="../media/image12.GIF"/><Relationship Id="rId6" Type="http://schemas.openxmlformats.org/officeDocument/2006/relationships/image" Target="../media/image11.GIF"/><Relationship Id="rId5" Type="http://schemas.openxmlformats.org/officeDocument/2006/relationships/slide" Target="slide14.xml"/><Relationship Id="rId4" Type="http://schemas.openxmlformats.org/officeDocument/2006/relationships/slide" Target="slide13.xml"/><Relationship Id="rId3" Type="http://schemas.openxmlformats.org/officeDocument/2006/relationships/slide" Target="slide12.xml"/><Relationship Id="rId2" Type="http://schemas.openxmlformats.org/officeDocument/2006/relationships/slide" Target="slide11.xml"/><Relationship Id="rId15" Type="http://schemas.openxmlformats.org/officeDocument/2006/relationships/slideLayout" Target="../slideLayouts/slideLayout2.xml"/><Relationship Id="rId14" Type="http://schemas.openxmlformats.org/officeDocument/2006/relationships/slide" Target="slide16.xml"/><Relationship Id="rId13" Type="http://schemas.openxmlformats.org/officeDocument/2006/relationships/image" Target="../media/image3.png"/><Relationship Id="rId12" Type="http://schemas.openxmlformats.org/officeDocument/2006/relationships/slide" Target="slide15.xml"/><Relationship Id="rId11" Type="http://schemas.openxmlformats.org/officeDocument/2006/relationships/image" Target="../media/image14.png"/><Relationship Id="rId10" Type="http://schemas.microsoft.com/office/2007/relationships/media" Target="../media/audio1.wav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microsoft.com/office/2007/relationships/hdphoto" Target="../media/image20.wdp"/><Relationship Id="rId5" Type="http://schemas.openxmlformats.org/officeDocument/2006/relationships/image" Target="../media/image19.png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image" Target="../media/image3.png"/><Relationship Id="rId10" Type="http://schemas.openxmlformats.org/officeDocument/2006/relationships/image" Target="../media/image23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microsoft.com/office/2007/relationships/hdphoto" Target="../media/image20.wdp"/><Relationship Id="rId5" Type="http://schemas.openxmlformats.org/officeDocument/2006/relationships/image" Target="../media/image19.png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6" Type="http://schemas.openxmlformats.org/officeDocument/2006/relationships/slideLayout" Target="../slideLayouts/slideLayout1.xml"/><Relationship Id="rId15" Type="http://schemas.openxmlformats.org/officeDocument/2006/relationships/audio" Target="../media/audio4.wav"/><Relationship Id="rId14" Type="http://schemas.openxmlformats.org/officeDocument/2006/relationships/audio" Target="../media/audio3.wav"/><Relationship Id="rId13" Type="http://schemas.openxmlformats.org/officeDocument/2006/relationships/audio" Target="../media/audio2.wav"/><Relationship Id="rId12" Type="http://schemas.openxmlformats.org/officeDocument/2006/relationships/image" Target="../media/image3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microsoft.com/office/2007/relationships/hdphoto" Target="../media/image20.wdp"/><Relationship Id="rId5" Type="http://schemas.openxmlformats.org/officeDocument/2006/relationships/image" Target="../media/image19.png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6" Type="http://schemas.openxmlformats.org/officeDocument/2006/relationships/slideLayout" Target="../slideLayouts/slideLayout1.xml"/><Relationship Id="rId15" Type="http://schemas.openxmlformats.org/officeDocument/2006/relationships/audio" Target="../media/audio4.wav"/><Relationship Id="rId14" Type="http://schemas.openxmlformats.org/officeDocument/2006/relationships/audio" Target="../media/audio3.wav"/><Relationship Id="rId13" Type="http://schemas.openxmlformats.org/officeDocument/2006/relationships/audio" Target="../media/audio2.wav"/><Relationship Id="rId12" Type="http://schemas.openxmlformats.org/officeDocument/2006/relationships/image" Target="../media/image3.png"/><Relationship Id="rId11" Type="http://schemas.openxmlformats.org/officeDocument/2006/relationships/slide" Target="slide10.xml"/><Relationship Id="rId10" Type="http://schemas.openxmlformats.org/officeDocument/2006/relationships/image" Target="../media/image31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microsoft.com/office/2007/relationships/hdphoto" Target="../media/image20.wdp"/><Relationship Id="rId5" Type="http://schemas.openxmlformats.org/officeDocument/2006/relationships/image" Target="../media/image19.png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6" Type="http://schemas.openxmlformats.org/officeDocument/2006/relationships/slideLayout" Target="../slideLayouts/slideLayout1.xml"/><Relationship Id="rId15" Type="http://schemas.openxmlformats.org/officeDocument/2006/relationships/audio" Target="../media/audio3.wav"/><Relationship Id="rId14" Type="http://schemas.openxmlformats.org/officeDocument/2006/relationships/audio" Target="../media/audio4.wav"/><Relationship Id="rId13" Type="http://schemas.openxmlformats.org/officeDocument/2006/relationships/audio" Target="../media/audio2.wav"/><Relationship Id="rId12" Type="http://schemas.openxmlformats.org/officeDocument/2006/relationships/image" Target="../media/image3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microsoft.com/office/2007/relationships/hdphoto" Target="../media/image20.wdp"/><Relationship Id="rId5" Type="http://schemas.openxmlformats.org/officeDocument/2006/relationships/image" Target="../media/image19.png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image" Target="../media/image3.png"/><Relationship Id="rId10" Type="http://schemas.openxmlformats.org/officeDocument/2006/relationships/image" Target="../media/image23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9859" y="154721"/>
            <a:ext cx="94606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TRẢ LỜI CÁC CÂU HỎI SAU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1.Hình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2.Nêu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220" y="228600"/>
            <a:ext cx="683419" cy="683419"/>
          </a:xfrm>
          <a:prstGeom prst="rect">
            <a:avLst/>
          </a:prstGeom>
        </p:spPr>
      </p:pic>
      <p:pic>
        <p:nvPicPr>
          <p:cNvPr id="8195" name="Picture 13" descr="Screenshot (53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t="26134" r="37379" b="20035"/>
          <a:stretch>
            <a:fillRect/>
          </a:stretch>
        </p:blipFill>
        <p:spPr bwMode="auto">
          <a:xfrm>
            <a:off x="0" y="2047167"/>
            <a:ext cx="4416704" cy="313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14" descr="Screenshot (53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8" t="36325" r="34000" b="26830"/>
          <a:stretch>
            <a:fillRect/>
          </a:stretch>
        </p:blipFill>
        <p:spPr bwMode="auto">
          <a:xfrm>
            <a:off x="3918464" y="2047168"/>
            <a:ext cx="4119224" cy="319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5" descr="Screenshot (536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6" t="23140" r="33559" b="39635"/>
          <a:stretch>
            <a:fillRect/>
          </a:stretch>
        </p:blipFill>
        <p:spPr bwMode="auto">
          <a:xfrm>
            <a:off x="8037688" y="2111022"/>
            <a:ext cx="4154311" cy="31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5191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4" y="4785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66359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8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50023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3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7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2" action="ppaction://hlinksldjump"/>
          </p:cNvPr>
          <p:cNvSpPr/>
          <p:nvPr/>
        </p:nvSpPr>
        <p:spPr>
          <a:xfrm>
            <a:off x="830813" y="221472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2173320" y="22273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4" action="ppaction://hlinksldjump"/>
          </p:cNvPr>
          <p:cNvSpPr/>
          <p:nvPr/>
        </p:nvSpPr>
        <p:spPr>
          <a:xfrm>
            <a:off x="3519728" y="22273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5" action="ppaction://hlinksldjump"/>
          </p:cNvPr>
          <p:cNvSpPr/>
          <p:nvPr/>
        </p:nvSpPr>
        <p:spPr>
          <a:xfrm>
            <a:off x="1492051" y="350321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80307" y="53951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  <a:endParaRPr lang="en-US" sz="6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400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  <a:endParaRPr lang="en-US" sz="6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3"/>
            <a:ext cx="495300" cy="4381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1" y="478509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5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2" y="2586449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ounded Rectangle 61">
            <a:hlinkClick r:id="rId12" action="ppaction://hlinksldjump"/>
          </p:cNvPr>
          <p:cNvSpPr/>
          <p:nvPr/>
        </p:nvSpPr>
        <p:spPr>
          <a:xfrm>
            <a:off x="2847717" y="3524664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GB" sz="44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  <p:sp>
        <p:nvSpPr>
          <p:cNvPr id="5" name="Right Arrow 4">
            <a:hlinkClick r:id="rId14" action="ppaction://hlinksldjump"/>
          </p:cNvPr>
          <p:cNvSpPr/>
          <p:nvPr/>
        </p:nvSpPr>
        <p:spPr>
          <a:xfrm>
            <a:off x="0" y="6316395"/>
            <a:ext cx="1220107" cy="54160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57337" y="191810"/>
            <a:ext cx="9963685" cy="13756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 Từ thế kỉ XIII, người Thái di cư từ phía bắc xuống phía nam đã dẫn tới sự hình thành của hai quốc gia nào?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430" y="2439500"/>
            <a:ext cx="5994399" cy="1114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Su-khô-thay và Lan Xang.</a:t>
            </a:r>
            <a:endParaRPr lang="vi-VN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7828" y="2717473"/>
            <a:ext cx="5927469" cy="10780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Cham-pa và Su-khô-thay.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424510" y="3265435"/>
            <a:ext cx="569889" cy="455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23" y="3286158"/>
            <a:ext cx="604999" cy="531665"/>
          </a:xfrm>
          <a:prstGeom prst="rect">
            <a:avLst/>
          </a:prstGeom>
        </p:spPr>
      </p:pic>
      <p:sp>
        <p:nvSpPr>
          <p:cNvPr id="57" name="Cloud 56">
            <a:hlinkClick r:id="rId9" action="ppaction://hlinksldjump"/>
          </p:cNvPr>
          <p:cNvSpPr/>
          <p:nvPr/>
        </p:nvSpPr>
        <p:spPr>
          <a:xfrm>
            <a:off x="4775200" y="561246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" y="4060497"/>
            <a:ext cx="5994397" cy="10698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Pa-gan và Cham-pa.	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10" y="4611011"/>
            <a:ext cx="605175" cy="531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7829" y="4091632"/>
            <a:ext cx="5927468" cy="10387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Mô-giô-pa-hit và Gia-va.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25" y="4639250"/>
            <a:ext cx="598431" cy="5258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82704" y="396680"/>
            <a:ext cx="10018709" cy="133205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 Vương quốc Su-khô-thay là tiền thân của quốc gia nào hiện nay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3200" y="3769829"/>
            <a:ext cx="538480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Lan.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73707" y="2255623"/>
            <a:ext cx="61166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Ma-lai-xi-a.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016699" y="3950061"/>
            <a:ext cx="550780" cy="4405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565" y="2566766"/>
            <a:ext cx="509737" cy="447951"/>
          </a:xfrm>
          <a:prstGeom prst="rect">
            <a:avLst/>
          </a:prstGeom>
        </p:spPr>
      </p:pic>
      <p:sp>
        <p:nvSpPr>
          <p:cNvPr id="17" name="Cloud 16">
            <a:hlinkClick r:id="rId9" action="ppaction://hlinksldjump"/>
          </p:cNvPr>
          <p:cNvSpPr/>
          <p:nvPr/>
        </p:nvSpPr>
        <p:spPr>
          <a:xfrm>
            <a:off x="4667495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258" y="2264440"/>
            <a:ext cx="535974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Mi-an-ma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79" y="2413000"/>
            <a:ext cx="498805" cy="43834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55416" y="3597979"/>
            <a:ext cx="603498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In-đô-nê-xi-a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361" y="3795065"/>
            <a:ext cx="494143" cy="4342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0150" y="26795"/>
            <a:ext cx="9478161" cy="148552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3. Vương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Pa-gan là tiền thân của quốc gia nào hiện nay?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0762" y="2056013"/>
            <a:ext cx="4906799" cy="14686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Mi-an-ma.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3498" y="3803761"/>
            <a:ext cx="4906799" cy="132662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6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Phi-lip-pin.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10365897" y="2589609"/>
            <a:ext cx="603607" cy="48285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64" y="4245628"/>
            <a:ext cx="482321" cy="4238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3497" y="2056013"/>
            <a:ext cx="5155735" cy="1472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6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665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Cam-pu-chia.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08" y="2619814"/>
            <a:ext cx="421477" cy="3703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94401" y="3815881"/>
            <a:ext cx="4906799" cy="13145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6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665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/>
              <a:t>.</a:t>
            </a:r>
            <a:endParaRPr lang="vi-VN" sz="266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83" y="4264664"/>
            <a:ext cx="460659" cy="404821"/>
          </a:xfrm>
          <a:prstGeom prst="rect">
            <a:avLst/>
          </a:prstGeom>
        </p:spPr>
      </p:pic>
      <p:sp>
        <p:nvSpPr>
          <p:cNvPr id="19" name="Cloud 18">
            <a:hlinkClick r:id="rId11" action="ppaction://hlinksldjump"/>
          </p:cNvPr>
          <p:cNvSpPr/>
          <p:nvPr/>
        </p:nvSpPr>
        <p:spPr>
          <a:xfrm>
            <a:off x="4688968" y="5678230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76720" y="62469"/>
            <a:ext cx="9517443" cy="133453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4.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triều nào đã thống nhất được In-đô-nê-xi-a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9218" y="3787225"/>
            <a:ext cx="5854633" cy="10809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Xu-la-vê-di</a:t>
            </a:r>
            <a:r>
              <a:rPr lang="en-US" smtClean="0"/>
              <a:t>.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95638" y="2098699"/>
            <a:ext cx="5308513" cy="13351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Gia-va (Mô-giô-pa-hít)	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51" y="4032482"/>
            <a:ext cx="550045" cy="4833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268" y="2790097"/>
            <a:ext cx="532883" cy="426305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4625152" y="5696965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218" y="2128044"/>
            <a:ext cx="5863373" cy="130584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Xu-ma-tơ-ra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15" y="2650447"/>
            <a:ext cx="558236" cy="4905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95638" y="3787225"/>
            <a:ext cx="5243239" cy="10809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Ca-li-man-tan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48" y="4125287"/>
            <a:ext cx="592353" cy="5205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57337" y="191810"/>
            <a:ext cx="9963685" cy="13756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5. Văn hóa Đông Nam Á chịu ảnh hưởng mạnh mẽ nhất từ nền văn hóa nào?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430" y="2439500"/>
            <a:ext cx="5994399" cy="1114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7828" y="2717473"/>
            <a:ext cx="5927469" cy="10780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Trung 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369454" y="2897955"/>
            <a:ext cx="569889" cy="455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23" y="3286158"/>
            <a:ext cx="604999" cy="531665"/>
          </a:xfrm>
          <a:prstGeom prst="rect">
            <a:avLst/>
          </a:prstGeom>
        </p:spPr>
      </p:pic>
      <p:sp>
        <p:nvSpPr>
          <p:cNvPr id="57" name="Cloud 56">
            <a:hlinkClick r:id="rId9" action="ppaction://hlinksldjump"/>
          </p:cNvPr>
          <p:cNvSpPr/>
          <p:nvPr/>
        </p:nvSpPr>
        <p:spPr>
          <a:xfrm>
            <a:off x="4775200" y="561246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" y="4060497"/>
            <a:ext cx="5994397" cy="10698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Bản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10" y="4611011"/>
            <a:ext cx="605175" cy="531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7829" y="4091632"/>
            <a:ext cx="5927468" cy="10387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Tây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25" y="4639250"/>
            <a:ext cx="598431" cy="5258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0802" y="841750"/>
            <a:ext cx="9929089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 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 </a:t>
            </a:r>
            <a:r>
              <a:rPr lang="vi-VN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</a:t>
            </a:r>
            <a:r>
              <a:rPr lang="vi-VN" sz="3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 kiến thức vừa học hãy hoàn thành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SGK/38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1723" y="-79024"/>
            <a:ext cx="750277" cy="750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  <p:pic>
        <p:nvPicPr>
          <p:cNvPr id="9" name="Picture 8" descr="C:\Users\Admin\Pictures\Screenshots\Screenshot (538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t="69774" r="25617" b="18989"/>
          <a:stretch>
            <a:fillRect/>
          </a:stretch>
        </p:blipFill>
        <p:spPr bwMode="auto">
          <a:xfrm>
            <a:off x="1457325" y="2095499"/>
            <a:ext cx="10387013" cy="153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TỰ HỌC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602" y="1410079"/>
            <a:ext cx="85577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1.Học bài</a:t>
            </a: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2.Làm bài tập phần vận dụng</a:t>
            </a: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3.Chuẩn bị bài mới: </a:t>
            </a: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 _ VƯƠNG QUỐC LÀO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7022" y="483146"/>
            <a:ext cx="1101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3.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NAM Á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 SAU 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 X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 ĐẦU THẾ KỈ XVI</a:t>
            </a:r>
            <a:endParaRPr lang="x-none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778" y="1783728"/>
            <a:ext cx="1134706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17,18: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PHONG KIẾN ĐÔNG NAM Á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 SAU THẾ KỈ X ĐẾN NỬA ĐẦU THẾ KỈ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99868" y="3735164"/>
            <a:ext cx="8927776" cy="969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99867" y="4866851"/>
            <a:ext cx="8927777" cy="969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068" y="145978"/>
            <a:ext cx="683419" cy="68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141156" y="691662"/>
            <a:ext cx="0" cy="61663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3864" y="1026183"/>
            <a:ext cx="6060399" cy="10731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51217" y="137694"/>
            <a:ext cx="9274691" cy="8118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CÁC VƯƠNG QUỐC PHONG KIẾN ĐÔNG NAM Á TỪ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 SAU THẾ KỈ X ĐẾN NỬA ĐẦU THẾ KỈ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050" y="1103655"/>
            <a:ext cx="5862210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1.Khai thác hình 2 và thông tin trong mục, trình bày sơ lược sự hình thành và phát triển của các vương quốc phong kiến ở Đông Nam Á nửa sau thế kỉ X đến nửa đầu TKXVI </a:t>
            </a: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Từ tư liệu trên, em có nhận xét gì về hoạt động kinh tế của vương quốc Ma-lắc-ca? 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Admin\Pictures\Screenshots\Screenshot (534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3" t="18849" r="24533" b="7729"/>
          <a:stretch>
            <a:fillRect/>
          </a:stretch>
        </p:blipFill>
        <p:spPr bwMode="auto">
          <a:xfrm>
            <a:off x="6442762" y="2780396"/>
            <a:ext cx="5352786" cy="402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-1"/>
            <a:ext cx="189026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62929" y="45718"/>
          <a:ext cx="11029071" cy="685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Bitmap Image" r:id="rId1" imgW="5934075" imgH="4419600" progId="Paint.Picture">
                  <p:embed/>
                </p:oleObj>
              </mc:Choice>
              <mc:Fallback>
                <p:oleObj name="Bitmap Image" r:id="rId1" imgW="5934075" imgH="44196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929" y="45718"/>
                        <a:ext cx="11029071" cy="6852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68" y="175427"/>
            <a:ext cx="683419" cy="68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141156" y="691662"/>
            <a:ext cx="0" cy="61663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3864" y="1026183"/>
            <a:ext cx="6060399" cy="10731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51217" y="137694"/>
            <a:ext cx="9274691" cy="8118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CÁC VƯƠNG QUỐC PHONG KIẾN ĐÔNG NAM Á TỪ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 SAU THẾ KỈ X ĐẾN NỬA ĐẦU THẾ KỈ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050" y="1103655"/>
            <a:ext cx="5862210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1.Khai thác hình 2 và thông tin trong mục, trình bày sơ lược sự hình thành và phát triển của các vương quốc phong kiến ở Đông Nam Á nửa sau thế kỉ X đến nửa đầu TKXVI </a:t>
            </a: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Từ tư liệu trên, em có nhận xét gì về hoạt động kinh tế của vương quốc Ma-lắc-ca? 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203" y="2182280"/>
            <a:ext cx="5807719" cy="235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-Thế kỉ X, thời kì thống nhất và phát triển của một số quốc gia như: Cam-pu-chia, Pa-gan, Sri Vi-giay-a.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-Thế kỉ XIII, đánh dấu mốc quan trọng trên con đường phát triển của các quốc gia phong kiến Đông Nam Á</a:t>
            </a:r>
            <a:r>
              <a:rPr lang="en-US" sz="2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843963" y="2416065"/>
            <a:ext cx="671512" cy="518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4263" y="2934482"/>
            <a:ext cx="6003949" cy="38739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vi-V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 XV, Ma-lắc-ca </a:t>
            </a:r>
            <a:r>
              <a:rPr lang="en-US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vi-V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chiến lược trong tuyến đường thương mại quốc tế đặc biệt là thương mại trên biển. Nằm giữa In-đô-nê-xi-a, Ma-lai-xi-a và Xin-ga-po, nối liền Thái Bình Dương và Ấn Độ Dương.</a:t>
            </a:r>
            <a:endParaRPr 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Ma-lắc-ca </a:t>
            </a:r>
            <a:r>
              <a:rPr lang="vi-V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 dừng chân cho các thuyền buôn nước ngoài trên tuyến đường thương mại bằng đường biển quốc tế </a:t>
            </a:r>
            <a:r>
              <a:rPr lang="en-US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 cho việc mua bán hàng hóa. </a:t>
            </a:r>
            <a:endParaRPr 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</a:t>
            </a:r>
            <a:r>
              <a:rPr lang="vi-V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nơi chiếm ¼ lượng giao thông hàng hải thế giới hàng năm. Nhiều nền kinh tế lớn phụ thuộc rất lớn vào hoạt động thương mại thông qua eo biển này</a:t>
            </a:r>
            <a:r>
              <a:rPr lang="vi-VN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10" y="4533052"/>
            <a:ext cx="5986653" cy="19351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-Thế kỉ XV, v</a:t>
            </a: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ương quốc Ma-lắc-ca được thành lập, nhanh chóng phát triển thịnh vượng.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Từ nửa sau thế kỉ X đến nửa đầu thế kỉ XVI là thời kì phát triển thịnh vượng của nền kinh tế khu </a:t>
            </a:r>
            <a:r>
              <a:rPr lang="en-US" sz="22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vực.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644770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212" y="207534"/>
            <a:ext cx="683419" cy="6834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51217" y="137694"/>
            <a:ext cx="9274691" cy="8118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CÁC VƯƠNG QUỐC PHONG KIẾN ĐÔNG NAM Á TỪ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 SAU THẾ KỈ X ĐẾN NỬA ĐẦU THẾ KỈ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475" y="1082642"/>
            <a:ext cx="5852159" cy="969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700872" y="3710363"/>
          <a:ext cx="4407377" cy="19448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2750"/>
                <a:gridCol w="3124627"/>
              </a:tblGrid>
              <a:tr h="989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tựu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7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7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86522" y="1239540"/>
            <a:ext cx="567101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0" i="1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tranh ảnh (hình 11.5 và 11.6), đọc tài liệu (Kênh chữ SGK/44) em hãy: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1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 bảng thống kê các thành tựu văn hóa tiêu biểu của Đông Nam Á từ nửa sau thế kì X đến TKXVI theo mẫu</a:t>
            </a:r>
            <a:endParaRPr kumimoji="0" lang="en-US" altLang="en-US" sz="2400" b="1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406" y="284015"/>
          <a:ext cx="11606707" cy="637396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200769"/>
                <a:gridCol w="9405938"/>
              </a:tblGrid>
              <a:tr h="501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4" marR="5157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tựu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4" marR="5157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85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4" marR="5157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4" marR="5157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43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4" marR="5157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4" marR="5157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4" marR="5157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74" marR="5157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955" y="805244"/>
            <a:ext cx="2123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 ngưỡng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1250" y="817241"/>
            <a:ext cx="91067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Phật giáo phát triển rực rỡ.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Thế kỉ XIII, Hồi giáo bắt đầu du nhập vào Đông Nam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199" y="2596228"/>
            <a:ext cx="17235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Chữ viết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1250" y="1949898"/>
            <a:ext cx="9259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Thế kỉ XIII-XIV, người Thái, người Lào sáng tạo ra chữ viết trên cơ sở chữ Phạn. Người Việt cải tạo chữ Hán tạo ra chữ Nôm.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Bên cạnh văn học dân gian, văn học viết cũng phát triển với niều tác phẩm nổi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591" y="4908443"/>
            <a:ext cx="18886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Kiến trúc -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điêu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1250" y="4590662"/>
            <a:ext cx="9259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-Nhiều công trình kiến trúc nổi tiếng như: khu đền Ăng-co (Cam-pu-chia), chùa Vàng (Mi-an-ma), chùa Vàng (Thái Lan)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-Nghệ thuật điêu khắc, tạc tượng ảnh hưởng của văn hóa Ấn Độ,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Quốc,…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368149" y="732107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212" y="207534"/>
            <a:ext cx="683419" cy="6834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51217" y="137694"/>
            <a:ext cx="9274691" cy="8118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CÁC VƯƠNG QUỐC PHONG KIẾN ĐÔNG NAM Á TỪ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 SAU THẾ KỈ X ĐẾN NỬA ĐẦU THẾ KỈ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475" y="1082643"/>
            <a:ext cx="5852159" cy="777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784623" y="4033920"/>
          <a:ext cx="4407377" cy="19448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2750"/>
                <a:gridCol w="3124627"/>
              </a:tblGrid>
              <a:tr h="989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tựu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7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7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390727" y="1082642"/>
            <a:ext cx="45709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0" i="1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tranh ảnh (hình 11.5 và 11.6), đọc tài liệu (Kênh chữ SGK/44) em hãy: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1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 bảng thống kê các thành tựu văn hóa tiêu biểu của Đông Nam Á từ nửa sau thế kì X đến TKXVI theo mẫu</a:t>
            </a:r>
            <a:endParaRPr kumimoji="0" lang="en-US" altLang="en-US" sz="2400" b="1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949" y="1910132"/>
            <a:ext cx="7115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Tín ngưỡng, Tôn giáo: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giáo phát triển rực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rỡ. Thế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kỉ XIII, Hồi giáo bắt đầu du nhập vào Đông Nam Á.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529" y="2790802"/>
            <a:ext cx="70199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Chữ viết, văn học: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XIII-XIV, người Thái, người Lào sáng tạo ra chữ viết trên cơ sở chữ Phạn. Người Việt cải tạo chữ Hán tạo ra chữ Nôm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Bên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cạnh văn học dân gian, văn học viết cũng phát triển với niều tác phẩm nổi tiếng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5529" y="4749801"/>
            <a:ext cx="7092619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Kiến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 - điêu 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Nhiều công trình kiến trúc nổi tiếng như: khu đền Ăng-co (Cam-pu-chia), chùa Vàng (Mi-an-ma), chùa Vàng (Thái Lan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Nghệ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thuật điêu khắc, tạc tượng ảnh hưởng của văn hóa Ấn Độ, Trung Quốc,…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4646" y="1207510"/>
            <a:ext cx="8475784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 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 </a:t>
            </a:r>
            <a:r>
              <a:rPr lang="vi-VN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</a:t>
            </a:r>
            <a:r>
              <a:rPr lang="vi-VN" sz="3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thành những bài tập trắc nghiệm sau (Vòng quay may mắn)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1723" y="-79024"/>
            <a:ext cx="750277" cy="750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5044</Words>
  <Application>WPS Presentation</Application>
  <PresentationFormat>Widescreen</PresentationFormat>
  <Paragraphs>213</Paragraphs>
  <Slides>17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Bodoni MT Black</vt:lpstr>
      <vt:lpstr>Segoe Print</vt:lpstr>
      <vt:lpstr>Calibri</vt:lpstr>
      <vt:lpstr>Tahoma</vt:lpstr>
      <vt:lpstr>Microsoft YaHei</vt:lpstr>
      <vt:lpstr>Arial Unicode MS</vt:lpstr>
      <vt:lpstr>Calibri Light</vt:lpstr>
      <vt:lpstr>Office Theme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This MC</cp:lastModifiedBy>
  <cp:revision>78</cp:revision>
  <dcterms:created xsi:type="dcterms:W3CDTF">2021-07-16T03:19:00Z</dcterms:created>
  <dcterms:modified xsi:type="dcterms:W3CDTF">2024-09-01T04:58:41Z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83944DE263D1436C8C29346DBD66D92A_12</vt:lpwstr>
  </property>
  <property fmtid="{D5CDD505-2E9C-101B-9397-08002B2CF9AE}" pid="3" name="KSOProductBuildVer">
    <vt:lpwstr>1033-12.2.0.17562</vt:lpwstr>
  </property>
</Properties>
</file>