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317" r:id="rId3"/>
    <p:sldId id="318" r:id="rId4"/>
    <p:sldId id="274" r:id="rId5"/>
    <p:sldId id="285" r:id="rId6"/>
    <p:sldId id="286" r:id="rId7"/>
    <p:sldId id="287" r:id="rId8"/>
    <p:sldId id="289" r:id="rId9"/>
    <p:sldId id="258" r:id="rId10"/>
    <p:sldId id="294" r:id="rId11"/>
    <p:sldId id="295" r:id="rId12"/>
    <p:sldId id="296" r:id="rId13"/>
    <p:sldId id="297" r:id="rId14"/>
    <p:sldId id="298" r:id="rId15"/>
    <p:sldId id="299" r:id="rId16"/>
    <p:sldId id="300" r:id="rId17"/>
    <p:sldId id="301" r:id="rId18"/>
    <p:sldId id="302" r:id="rId19"/>
    <p:sldId id="303" r:id="rId20"/>
    <p:sldId id="262" r:id="rId21"/>
    <p:sldId id="310" r:id="rId22"/>
    <p:sldId id="311" r:id="rId23"/>
    <p:sldId id="312" r:id="rId24"/>
    <p:sldId id="313" r:id="rId25"/>
    <p:sldId id="314" r:id="rId26"/>
    <p:sldId id="315" r:id="rId27"/>
    <p:sldId id="307" r:id="rId28"/>
  </p:sldIdLst>
  <p:sldSz cx="18288000" cy="10287000"/>
  <p:notesSz cx="6858000" cy="9144000"/>
  <p:embeddedFontLst>
    <p:embeddedFont>
      <p:font typeface="Calibri Light" panose="020F0302020204030204" pitchFamily="34" charset="0"/>
      <p:regular r:id="rId30"/>
      <p:italic r:id="rId31"/>
    </p:embeddedFont>
    <p:embeddedFont>
      <p:font typeface="Cambria" panose="02040503050406030204" pitchFamily="18" charset="0"/>
      <p:regular r:id="rId32"/>
      <p:bold r:id="rId33"/>
      <p:italic r:id="rId34"/>
      <p:boldItalic r:id="rId35"/>
    </p:embeddedFont>
    <p:embeddedFont>
      <p:font typeface="Tahoma" panose="020B0604030504040204" pitchFamily="34" charset="0"/>
      <p:regular r:id="rId36"/>
      <p:bold r:id="rId37"/>
    </p:embeddedFon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0477" autoAdjust="0"/>
  </p:normalViewPr>
  <p:slideViewPr>
    <p:cSldViewPr>
      <p:cViewPr varScale="1">
        <p:scale>
          <a:sx n="47" d="100"/>
          <a:sy n="47" d="100"/>
        </p:scale>
        <p:origin x="1138" y="67"/>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697A6-ADB8-41E1-873C-73FA2E63D7D9}"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183EB4-F8EF-42A4-B2D5-5BA00E308574}" type="slidenum">
              <a:rPr lang="en-US" smtClean="0"/>
              <a:t>‹#›</a:t>
            </a:fld>
            <a:endParaRPr lang="en-US"/>
          </a:p>
        </p:txBody>
      </p:sp>
    </p:spTree>
    <p:extLst>
      <p:ext uri="{BB962C8B-B14F-4D97-AF65-F5344CB8AC3E}">
        <p14:creationId xmlns:p14="http://schemas.microsoft.com/office/powerpoint/2010/main" val="234921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a:t>
            </a:fld>
            <a:endParaRPr lang="en-US"/>
          </a:p>
        </p:txBody>
      </p:sp>
    </p:spTree>
    <p:extLst>
      <p:ext uri="{BB962C8B-B14F-4D97-AF65-F5344CB8AC3E}">
        <p14:creationId xmlns:p14="http://schemas.microsoft.com/office/powerpoint/2010/main" val="406227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13</a:t>
            </a:fld>
            <a:endParaRPr lang="en-US"/>
          </a:p>
        </p:txBody>
      </p:sp>
    </p:spTree>
    <p:extLst>
      <p:ext uri="{BB962C8B-B14F-4D97-AF65-F5344CB8AC3E}">
        <p14:creationId xmlns:p14="http://schemas.microsoft.com/office/powerpoint/2010/main" val="529608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14</a:t>
            </a:fld>
            <a:endParaRPr lang="en-US"/>
          </a:p>
        </p:txBody>
      </p:sp>
    </p:spTree>
    <p:extLst>
      <p:ext uri="{BB962C8B-B14F-4D97-AF65-F5344CB8AC3E}">
        <p14:creationId xmlns:p14="http://schemas.microsoft.com/office/powerpoint/2010/main" val="2082949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15</a:t>
            </a:fld>
            <a:endParaRPr lang="en-US"/>
          </a:p>
        </p:txBody>
      </p:sp>
    </p:spTree>
    <p:extLst>
      <p:ext uri="{BB962C8B-B14F-4D97-AF65-F5344CB8AC3E}">
        <p14:creationId xmlns:p14="http://schemas.microsoft.com/office/powerpoint/2010/main" val="2849544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17</a:t>
            </a:fld>
            <a:endParaRPr lang="en-US"/>
          </a:p>
        </p:txBody>
      </p:sp>
    </p:spTree>
    <p:extLst>
      <p:ext uri="{BB962C8B-B14F-4D97-AF65-F5344CB8AC3E}">
        <p14:creationId xmlns:p14="http://schemas.microsoft.com/office/powerpoint/2010/main" val="8759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18</a:t>
            </a:fld>
            <a:endParaRPr lang="en-US"/>
          </a:p>
        </p:txBody>
      </p:sp>
    </p:spTree>
    <p:extLst>
      <p:ext uri="{BB962C8B-B14F-4D97-AF65-F5344CB8AC3E}">
        <p14:creationId xmlns:p14="http://schemas.microsoft.com/office/powerpoint/2010/main" val="1022627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19</a:t>
            </a:fld>
            <a:endParaRPr lang="en-US"/>
          </a:p>
        </p:txBody>
      </p:sp>
    </p:spTree>
    <p:extLst>
      <p:ext uri="{BB962C8B-B14F-4D97-AF65-F5344CB8AC3E}">
        <p14:creationId xmlns:p14="http://schemas.microsoft.com/office/powerpoint/2010/main" val="2106037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20</a:t>
            </a:fld>
            <a:endParaRPr lang="en-US"/>
          </a:p>
        </p:txBody>
      </p:sp>
    </p:spTree>
    <p:extLst>
      <p:ext uri="{BB962C8B-B14F-4D97-AF65-F5344CB8AC3E}">
        <p14:creationId xmlns:p14="http://schemas.microsoft.com/office/powerpoint/2010/main" val="2808692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22</a:t>
            </a:fld>
            <a:endParaRPr lang="en-US"/>
          </a:p>
        </p:txBody>
      </p:sp>
    </p:spTree>
    <p:extLst>
      <p:ext uri="{BB962C8B-B14F-4D97-AF65-F5344CB8AC3E}">
        <p14:creationId xmlns:p14="http://schemas.microsoft.com/office/powerpoint/2010/main" val="2705005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23</a:t>
            </a:fld>
            <a:endParaRPr lang="en-US"/>
          </a:p>
        </p:txBody>
      </p:sp>
    </p:spTree>
    <p:extLst>
      <p:ext uri="{BB962C8B-B14F-4D97-AF65-F5344CB8AC3E}">
        <p14:creationId xmlns:p14="http://schemas.microsoft.com/office/powerpoint/2010/main" val="1856857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24</a:t>
            </a:fld>
            <a:endParaRPr lang="en-US"/>
          </a:p>
        </p:txBody>
      </p:sp>
    </p:spTree>
    <p:extLst>
      <p:ext uri="{BB962C8B-B14F-4D97-AF65-F5344CB8AC3E}">
        <p14:creationId xmlns:p14="http://schemas.microsoft.com/office/powerpoint/2010/main" val="4124848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a:t>
            </a:fld>
            <a:endParaRPr lang="en-US"/>
          </a:p>
        </p:txBody>
      </p:sp>
    </p:spTree>
    <p:extLst>
      <p:ext uri="{BB962C8B-B14F-4D97-AF65-F5344CB8AC3E}">
        <p14:creationId xmlns:p14="http://schemas.microsoft.com/office/powerpoint/2010/main" val="1055622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25</a:t>
            </a:fld>
            <a:endParaRPr lang="en-US"/>
          </a:p>
        </p:txBody>
      </p:sp>
    </p:spTree>
    <p:extLst>
      <p:ext uri="{BB962C8B-B14F-4D97-AF65-F5344CB8AC3E}">
        <p14:creationId xmlns:p14="http://schemas.microsoft.com/office/powerpoint/2010/main" val="1808927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26</a:t>
            </a:fld>
            <a:endParaRPr lang="en-US"/>
          </a:p>
        </p:txBody>
      </p:sp>
    </p:spTree>
    <p:extLst>
      <p:ext uri="{BB962C8B-B14F-4D97-AF65-F5344CB8AC3E}">
        <p14:creationId xmlns:p14="http://schemas.microsoft.com/office/powerpoint/2010/main" val="425776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4</a:t>
            </a:fld>
            <a:endParaRPr lang="en-US"/>
          </a:p>
        </p:txBody>
      </p:sp>
    </p:spTree>
    <p:extLst>
      <p:ext uri="{BB962C8B-B14F-4D97-AF65-F5344CB8AC3E}">
        <p14:creationId xmlns:p14="http://schemas.microsoft.com/office/powerpoint/2010/main" val="3382301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a:t>
            </a:fld>
            <a:endParaRPr lang="en-US"/>
          </a:p>
        </p:txBody>
      </p:sp>
    </p:spTree>
    <p:extLst>
      <p:ext uri="{BB962C8B-B14F-4D97-AF65-F5344CB8AC3E}">
        <p14:creationId xmlns:p14="http://schemas.microsoft.com/office/powerpoint/2010/main" val="1652480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183EB4-F8EF-42A4-B2D5-5BA00E308574}" type="slidenum">
              <a:rPr lang="en-US" smtClean="0"/>
              <a:t>6</a:t>
            </a:fld>
            <a:endParaRPr lang="en-US"/>
          </a:p>
        </p:txBody>
      </p:sp>
    </p:spTree>
    <p:extLst>
      <p:ext uri="{BB962C8B-B14F-4D97-AF65-F5344CB8AC3E}">
        <p14:creationId xmlns:p14="http://schemas.microsoft.com/office/powerpoint/2010/main" val="88689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7</a:t>
            </a:fld>
            <a:endParaRPr lang="en-US"/>
          </a:p>
        </p:txBody>
      </p:sp>
    </p:spTree>
    <p:extLst>
      <p:ext uri="{BB962C8B-B14F-4D97-AF65-F5344CB8AC3E}">
        <p14:creationId xmlns:p14="http://schemas.microsoft.com/office/powerpoint/2010/main" val="1298285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8</a:t>
            </a:fld>
            <a:endParaRPr lang="en-US"/>
          </a:p>
        </p:txBody>
      </p:sp>
    </p:spTree>
    <p:extLst>
      <p:ext uri="{BB962C8B-B14F-4D97-AF65-F5344CB8AC3E}">
        <p14:creationId xmlns:p14="http://schemas.microsoft.com/office/powerpoint/2010/main" val="3512187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9</a:t>
            </a:fld>
            <a:endParaRPr lang="en-US"/>
          </a:p>
        </p:txBody>
      </p:sp>
    </p:spTree>
    <p:extLst>
      <p:ext uri="{BB962C8B-B14F-4D97-AF65-F5344CB8AC3E}">
        <p14:creationId xmlns:p14="http://schemas.microsoft.com/office/powerpoint/2010/main" val="143735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11</a:t>
            </a:fld>
            <a:endParaRPr lang="en-US"/>
          </a:p>
        </p:txBody>
      </p:sp>
    </p:spTree>
    <p:extLst>
      <p:ext uri="{BB962C8B-B14F-4D97-AF65-F5344CB8AC3E}">
        <p14:creationId xmlns:p14="http://schemas.microsoft.com/office/powerpoint/2010/main" val="2889694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11/12/2024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52979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11/12/2024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50980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11/12/2024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1645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11/12/2024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37434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11/12/2024</a:t>
            </a:fld>
            <a:endParaRPr lang="en-US">
              <a:solidFill>
                <a:prstClr val="black">
                  <a:tint val="75000"/>
                </a:prstClr>
              </a:solidFill>
              <a:cs typeface="Arial"/>
              <a:sym typeface="Aria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56095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11/12/2024</a:t>
            </a:fld>
            <a:endParaRPr lang="en-US">
              <a:solidFill>
                <a:prstClr val="black">
                  <a:tint val="75000"/>
                </a:prstClr>
              </a:solidFill>
              <a:cs typeface="Arial"/>
              <a:sym typeface="Aria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25898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11/12/2024</a:t>
            </a:fld>
            <a:endParaRPr lang="en-US">
              <a:solidFill>
                <a:prstClr val="black">
                  <a:tint val="75000"/>
                </a:prstClr>
              </a:solidFill>
              <a:cs typeface="Arial"/>
              <a:sym typeface="Aria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96507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11/12/2024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27663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11/12/2024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49559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11/12/2024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52065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11/12/2024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13611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2D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11/12/2024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54926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2.png"/><Relationship Id="rId5" Type="http://schemas.microsoft.com/office/2007/relationships/media" Target="../media/media3.mp3"/><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1.png"/><Relationship Id="rId5" Type="http://schemas.microsoft.com/office/2007/relationships/media" Target="../media/media3.mp3"/><Relationship Id="rId10" Type="http://schemas.openxmlformats.org/officeDocument/2006/relationships/notesSlide" Target="../notesSlides/notesSlide17.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1.png"/><Relationship Id="rId5" Type="http://schemas.microsoft.com/office/2007/relationships/media" Target="../media/media3.mp3"/><Relationship Id="rId10" Type="http://schemas.openxmlformats.org/officeDocument/2006/relationships/notesSlide" Target="../notesSlides/notesSlide18.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1.png"/><Relationship Id="rId5" Type="http://schemas.microsoft.com/office/2007/relationships/media" Target="../media/media3.mp3"/><Relationship Id="rId10" Type="http://schemas.openxmlformats.org/officeDocument/2006/relationships/notesSlide" Target="../notesSlides/notesSlide19.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1.png"/><Relationship Id="rId5" Type="http://schemas.microsoft.com/office/2007/relationships/media" Target="../media/media3.mp3"/><Relationship Id="rId10" Type="http://schemas.openxmlformats.org/officeDocument/2006/relationships/notesSlide" Target="../notesSlides/notesSlide20.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6.sv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xmlns="" id="{32686231-33AA-509E-9448-84E8A0A381D4}"/>
              </a:ext>
            </a:extLst>
          </p:cNvPr>
          <p:cNvSpPr/>
          <p:nvPr/>
        </p:nvSpPr>
        <p:spPr>
          <a:xfrm>
            <a:off x="5257800" y="3463636"/>
            <a:ext cx="6553200" cy="6781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14">
            <a:extLst>
              <a:ext uri="{FF2B5EF4-FFF2-40B4-BE49-F238E27FC236}">
                <a16:creationId xmlns:a16="http://schemas.microsoft.com/office/drawing/2014/main" xmlns="" id="{E69DB1D2-3B6D-B3B3-A851-C9CC5B756D1E}"/>
              </a:ext>
            </a:extLst>
          </p:cNvPr>
          <p:cNvSpPr txBox="1"/>
          <p:nvPr/>
        </p:nvSpPr>
        <p:spPr>
          <a:xfrm>
            <a:off x="2209800" y="1638300"/>
            <a:ext cx="13639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Theo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sắc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 name="Freeform 5">
            <a:extLst>
              <a:ext uri="{FF2B5EF4-FFF2-40B4-BE49-F238E27FC236}">
                <a16:creationId xmlns:a16="http://schemas.microsoft.com/office/drawing/2014/main" xmlns="" id="{C6E598FA-1863-66A2-FC7D-C91F60CFC28A}"/>
              </a:ext>
            </a:extLst>
          </p:cNvPr>
          <p:cNvSpPr/>
          <p:nvPr/>
        </p:nvSpPr>
        <p:spPr>
          <a:xfrm>
            <a:off x="15316200" y="-50673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5"/>
            <a:stretch>
              <a:fillRect/>
            </a:stretch>
          </a:blipFill>
        </p:spPr>
      </p:sp>
      <p:sp>
        <p:nvSpPr>
          <p:cNvPr id="5" name="Freeform 5">
            <a:extLst>
              <a:ext uri="{FF2B5EF4-FFF2-40B4-BE49-F238E27FC236}">
                <a16:creationId xmlns:a16="http://schemas.microsoft.com/office/drawing/2014/main" xmlns="" id="{A76266B7-F3B6-B22D-930E-A9D74AC4F9F5}"/>
              </a:ext>
            </a:extLst>
          </p:cNvPr>
          <p:cNvSpPr/>
          <p:nvPr/>
        </p:nvSpPr>
        <p:spPr>
          <a:xfrm>
            <a:off x="-3276600" y="82677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2879076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xmlns="" id="{BD3FA1F1-8233-2065-CC46-58DF984FEF55}"/>
              </a:ext>
            </a:extLst>
          </p:cNvPr>
          <p:cNvSpPr txBox="1"/>
          <p:nvPr/>
        </p:nvSpPr>
        <p:spPr>
          <a:xfrm>
            <a:off x="1828800" y="2400300"/>
            <a:ext cx="1566330" cy="5515164"/>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Một</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số</a:t>
            </a:r>
            <a:r>
              <a:rPr lang="en-US" sz="4400" b="1" dirty="0">
                <a:solidFill>
                  <a:srgbClr val="C35527"/>
                </a:solidFill>
                <a:latin typeface="Times New Roman" panose="02020603050405020304" pitchFamily="18" charset="0"/>
                <a:cs typeface="Times New Roman" panose="02020603050405020304" pitchFamily="18" charset="0"/>
              </a:rPr>
              <a:t> </a:t>
            </a:r>
          </a:p>
          <a:p>
            <a:pPr marL="0" lvl="0" indent="0" algn="ctr">
              <a:lnSpc>
                <a:spcPts val="7319"/>
              </a:lnSpc>
              <a:spcBef>
                <a:spcPct val="0"/>
              </a:spcBef>
            </a:pPr>
            <a:r>
              <a:rPr lang="en-US" sz="4400" b="1" dirty="0">
                <a:solidFill>
                  <a:srgbClr val="C35527"/>
                </a:solidFill>
                <a:latin typeface="Times New Roman" panose="02020603050405020304" pitchFamily="18" charset="0"/>
                <a:cs typeface="Times New Roman" panose="02020603050405020304" pitchFamily="18" charset="0"/>
              </a:rPr>
              <a:t>chi </a:t>
            </a:r>
            <a:r>
              <a:rPr lang="en-US" sz="4400" b="1" dirty="0" err="1">
                <a:solidFill>
                  <a:srgbClr val="C35527"/>
                </a:solidFill>
                <a:latin typeface="Times New Roman" panose="02020603050405020304" pitchFamily="18" charset="0"/>
                <a:cs typeface="Times New Roman" panose="02020603050405020304" pitchFamily="18" charset="0"/>
              </a:rPr>
              <a:t>tiết</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gây</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cười</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xmlns="" id="{FF901E8E-ADF7-1112-1A72-D61CF5E2D189}"/>
              </a:ext>
            </a:extLst>
          </p:cNvPr>
          <p:cNvSpPr/>
          <p:nvPr/>
        </p:nvSpPr>
        <p:spPr>
          <a:xfrm rot="-5400000">
            <a:off x="320500" y="4899201"/>
            <a:ext cx="6521801" cy="0"/>
          </a:xfrm>
          <a:prstGeom prst="line">
            <a:avLst/>
          </a:prstGeom>
          <a:ln w="114300" cap="flat">
            <a:solidFill>
              <a:srgbClr val="3E3836"/>
            </a:solidFill>
            <a:prstDash val="solid"/>
            <a:headEnd type="none" w="sm" len="sm"/>
            <a:tailEnd type="none" w="sm" len="sm"/>
          </a:ln>
        </p:spPr>
      </p:sp>
      <p:sp>
        <p:nvSpPr>
          <p:cNvPr id="2" name="Rectangle 1">
            <a:extLst>
              <a:ext uri="{FF2B5EF4-FFF2-40B4-BE49-F238E27FC236}">
                <a16:creationId xmlns:a16="http://schemas.microsoft.com/office/drawing/2014/main" xmlns="" id="{A9A290C2-005F-22DB-1482-6B0BD7B82381}"/>
              </a:ext>
            </a:extLst>
          </p:cNvPr>
          <p:cNvSpPr/>
          <p:nvPr/>
        </p:nvSpPr>
        <p:spPr>
          <a:xfrm>
            <a:off x="4876800" y="2324100"/>
            <a:ext cx="11887200"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Trang phục bị lỗi, tất cả giày điều chật nhưng bác Phó may đổ lỗi cho ông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 tự tưởng tượng ra.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May lễ phục ngược hoa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Bốn tên thợ phụ thay trang phục theo phong cách quý tộc, khen ngợi ông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 và được thưởng…</a:t>
            </a:r>
          </a:p>
        </p:txBody>
      </p:sp>
      <p:sp>
        <p:nvSpPr>
          <p:cNvPr id="3" name="Freeform 2">
            <a:extLst>
              <a:ext uri="{FF2B5EF4-FFF2-40B4-BE49-F238E27FC236}">
                <a16:creationId xmlns:a16="http://schemas.microsoft.com/office/drawing/2014/main" xmlns="" id="{F9C97E14-76E0-75AF-E925-8D69BA04CC25}"/>
              </a:ext>
            </a:extLst>
          </p:cNvPr>
          <p:cNvSpPr/>
          <p:nvPr/>
        </p:nvSpPr>
        <p:spPr>
          <a:xfrm>
            <a:off x="-1140090" y="-1790700"/>
            <a:ext cx="3621024" cy="4114800"/>
          </a:xfrm>
          <a:custGeom>
            <a:avLst/>
            <a:gdLst/>
            <a:ahLst/>
            <a:cxnLst/>
            <a:rect l="l" t="t" r="r" b="b"/>
            <a:pathLst>
              <a:path w="3621024" h="4114800">
                <a:moveTo>
                  <a:pt x="0" y="0"/>
                </a:moveTo>
                <a:lnTo>
                  <a:pt x="3621024" y="0"/>
                </a:lnTo>
                <a:lnTo>
                  <a:pt x="3621024"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 name="Group 7">
            <a:extLst>
              <a:ext uri="{FF2B5EF4-FFF2-40B4-BE49-F238E27FC236}">
                <a16:creationId xmlns:a16="http://schemas.microsoft.com/office/drawing/2014/main" xmlns="" id="{D1222F5E-2511-81B6-5059-BA8F2408F253}"/>
              </a:ext>
            </a:extLst>
          </p:cNvPr>
          <p:cNvGrpSpPr/>
          <p:nvPr/>
        </p:nvGrpSpPr>
        <p:grpSpPr>
          <a:xfrm>
            <a:off x="-76201" y="9486900"/>
            <a:ext cx="18364197" cy="962804"/>
            <a:chOff x="0" y="0"/>
            <a:chExt cx="2535170" cy="2934897"/>
          </a:xfrm>
        </p:grpSpPr>
        <p:sp>
          <p:nvSpPr>
            <p:cNvPr id="7" name="Freeform 8">
              <a:extLst>
                <a:ext uri="{FF2B5EF4-FFF2-40B4-BE49-F238E27FC236}">
                  <a16:creationId xmlns:a16="http://schemas.microsoft.com/office/drawing/2014/main" xmlns="" id="{4BB5DFA7-00CC-D5F9-E989-22B5E47B5A84}"/>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9" name="TextBox 9">
              <a:extLst>
                <a:ext uri="{FF2B5EF4-FFF2-40B4-BE49-F238E27FC236}">
                  <a16:creationId xmlns:a16="http://schemas.microsoft.com/office/drawing/2014/main" xmlns="" id="{9CF6B6BA-C6CA-4E97-C5E5-9D0E10865CD0}"/>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6322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xmlns=""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xmlns="" id="{6E4A1AB7-8ECB-A6CE-2025-EAA73A36A587}"/>
              </a:ext>
            </a:extLst>
          </p:cNvPr>
          <p:cNvPicPr>
            <a:picLocks noChangeAspect="1"/>
          </p:cNvPicPr>
          <p:nvPr/>
        </p:nvPicPr>
        <p:blipFill>
          <a:blip r:embed="rId4"/>
          <a:stretch>
            <a:fillRect/>
          </a:stretch>
        </p:blipFill>
        <p:spPr>
          <a:xfrm>
            <a:off x="1910469" y="3463906"/>
            <a:ext cx="14467062" cy="3359187"/>
          </a:xfrm>
          <a:prstGeom prst="rect">
            <a:avLst/>
          </a:prstGeom>
        </p:spPr>
      </p:pic>
    </p:spTree>
    <p:extLst>
      <p:ext uri="{BB962C8B-B14F-4D97-AF65-F5344CB8AC3E}">
        <p14:creationId xmlns:p14="http://schemas.microsoft.com/office/powerpoint/2010/main" val="2508004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B7409651-0ADB-F9FF-0DE4-47732F09A780}"/>
              </a:ext>
            </a:extLst>
          </p:cNvPr>
          <p:cNvSpPr txBox="1">
            <a:spLocks/>
          </p:cNvSpPr>
          <p:nvPr/>
        </p:nvSpPr>
        <p:spPr>
          <a:xfrm>
            <a:off x="703943" y="3952708"/>
            <a:ext cx="12497913" cy="9598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=&gt;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Là</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người t</a:t>
            </a:r>
            <a:r>
              <a:rPr lang="vi-VN" sz="4400" b="1" dirty="0" smtClean="0">
                <a:latin typeface="Times New Roman" panose="02020603050405020304" pitchFamily="18" charset="0"/>
                <a:ea typeface="Cambria" panose="02040503050406030204" pitchFamily="18" charset="0"/>
                <a:cs typeface="Times New Roman" panose="02020603050405020304" pitchFamily="18" charset="0"/>
              </a:rPr>
              <a:t>hiếu </a:t>
            </a:r>
            <a:r>
              <a:rPr lang="vi-VN" sz="4400" b="1" dirty="0">
                <a:latin typeface="Times New Roman" panose="02020603050405020304" pitchFamily="18" charset="0"/>
                <a:ea typeface="Cambria" panose="02040503050406030204" pitchFamily="18" charset="0"/>
                <a:cs typeface="Times New Roman" panose="02020603050405020304" pitchFamily="18" charset="0"/>
              </a:rPr>
              <a:t>hiểu biết nhưng </a:t>
            </a:r>
            <a:r>
              <a:rPr lang="vi-VN" sz="4400" b="1" dirty="0" smtClean="0">
                <a:latin typeface="Times New Roman" panose="02020603050405020304" pitchFamily="18" charset="0"/>
                <a:ea typeface="Cambria" panose="02040503050406030204" pitchFamily="18" charset="0"/>
                <a:cs typeface="Times New Roman" panose="02020603050405020304" pitchFamily="18" charset="0"/>
              </a:rPr>
              <a:t>luôn</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muốn</a:t>
            </a:r>
            <a:r>
              <a:rPr lang="vi-VN"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học đòi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trở</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thành</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4400" b="1" dirty="0" smtClean="0">
                <a:latin typeface="Times New Roman" panose="02020603050405020304" pitchFamily="18" charset="0"/>
                <a:ea typeface="Cambria" panose="02040503050406030204" pitchFamily="18" charset="0"/>
                <a:cs typeface="Times New Roman" panose="02020603050405020304" pitchFamily="18" charset="0"/>
              </a:rPr>
              <a:t>quý tộc</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sang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trọng</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giàu</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có</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898;p45">
            <a:extLst>
              <a:ext uri="{FF2B5EF4-FFF2-40B4-BE49-F238E27FC236}">
                <a16:creationId xmlns:a16="http://schemas.microsoft.com/office/drawing/2014/main" xmlns="" id="{55EF114B-79F1-9625-5893-593D48ED8619}"/>
              </a:ext>
            </a:extLst>
          </p:cNvPr>
          <p:cNvSpPr txBox="1">
            <a:spLocks/>
          </p:cNvSpPr>
          <p:nvPr/>
        </p:nvSpPr>
        <p:spPr>
          <a:xfrm>
            <a:off x="685800" y="266700"/>
            <a:ext cx="13182600" cy="614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0" algn="just" defTabSz="914400" rtl="0" eaLnBrk="1" fontAlgn="auto" latinLnBrk="0" hangingPunct="1">
              <a:lnSpc>
                <a:spcPct val="100000"/>
              </a:lnSpc>
              <a:spcBef>
                <a:spcPts val="0"/>
              </a:spcBef>
              <a:spcAft>
                <a:spcPts val="0"/>
              </a:spcAft>
              <a:buClr>
                <a:srgbClr val="000000"/>
              </a:buClr>
              <a:buSzTx/>
              <a:tabLst/>
              <a:defRPr/>
            </a:pPr>
            <a:r>
              <a:rPr lang="en-US" sz="4400" dirty="0">
                <a:latin typeface="+mj-lt"/>
                <a:ea typeface="Cambria" panose="02040503050406030204" pitchFamily="18" charset="0"/>
              </a:rPr>
              <a:t>- </a:t>
            </a:r>
            <a:r>
              <a:rPr lang="vi-VN" sz="4400" dirty="0">
                <a:latin typeface="+mj-lt"/>
                <a:ea typeface="Cambria" panose="02040503050406030204" pitchFamily="18" charset="0"/>
              </a:rPr>
              <a:t>Đặt may bộ lễ phục của giới quý tộc</a:t>
            </a: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yêu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cầu</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Đôi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lụa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xỏ</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2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đ</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giày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ghê</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gớm</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hiếc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mj-lt"/>
                <a:ea typeface="Cambria" panose="02040503050406030204" pitchFamily="18" charset="0"/>
              </a:rPr>
              <a:t>nhưng sau khi được giải thích “quý tộc nào cũng mặc vậy” ông lại hài lòng ngay.</a:t>
            </a:r>
            <a:endPar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sym typeface="Arial"/>
            </a:endParaRPr>
          </a:p>
        </p:txBody>
      </p:sp>
      <p:sp>
        <p:nvSpPr>
          <p:cNvPr id="5" name="Freeform 2">
            <a:extLst>
              <a:ext uri="{FF2B5EF4-FFF2-40B4-BE49-F238E27FC236}">
                <a16:creationId xmlns:a16="http://schemas.microsoft.com/office/drawing/2014/main" xmlns="" id="{4183FF91-816F-409B-0DE6-B0542C06CB8D}"/>
              </a:ext>
            </a:extLst>
          </p:cNvPr>
          <p:cNvSpPr/>
          <p:nvPr/>
        </p:nvSpPr>
        <p:spPr>
          <a:xfrm>
            <a:off x="13868400" y="190500"/>
            <a:ext cx="3512025" cy="9444100"/>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2"/>
            <a:stretch>
              <a:fillRect/>
            </a:stretch>
          </a:blipFill>
        </p:spPr>
      </p:sp>
    </p:spTree>
    <p:extLst>
      <p:ext uri="{BB962C8B-B14F-4D97-AF65-F5344CB8AC3E}">
        <p14:creationId xmlns:p14="http://schemas.microsoft.com/office/powerpoint/2010/main" val="145339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B7409651-0ADB-F9FF-0DE4-47732F09A780}"/>
              </a:ext>
            </a:extLst>
          </p:cNvPr>
          <p:cNvSpPr txBox="1">
            <a:spLocks/>
          </p:cNvSpPr>
          <p:nvPr/>
        </p:nvSpPr>
        <p:spPr>
          <a:xfrm>
            <a:off x="651211" y="5164088"/>
            <a:ext cx="12632513" cy="9385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b="1" dirty="0" smtClean="0">
                <a:latin typeface="+mj-lt"/>
                <a:ea typeface="Cambria" panose="02040503050406030204" pitchFamily="18" charset="0"/>
              </a:rPr>
              <a:t>=&gt;</a:t>
            </a:r>
            <a:r>
              <a:rPr lang="vi-VN" sz="4400" b="1" dirty="0" smtClean="0">
                <a:latin typeface="+mj-lt"/>
                <a:ea typeface="Cambria" panose="02040503050406030204" pitchFamily="18" charset="0"/>
              </a:rPr>
              <a:t> Th</a:t>
            </a:r>
            <a:r>
              <a:rPr lang="en-US" sz="4400" b="1" dirty="0" err="1" smtClean="0">
                <a:latin typeface="+mj-lt"/>
                <a:ea typeface="Cambria" panose="02040503050406030204" pitchFamily="18" charset="0"/>
              </a:rPr>
              <a:t>ói</a:t>
            </a:r>
            <a:r>
              <a:rPr lang="en-US" sz="4400" b="1" dirty="0" smtClean="0">
                <a:latin typeface="+mj-lt"/>
                <a:ea typeface="Cambria" panose="02040503050406030204" pitchFamily="18" charset="0"/>
              </a:rPr>
              <a:t> </a:t>
            </a:r>
            <a:r>
              <a:rPr lang="en-US" sz="4400" b="1" dirty="0" err="1" smtClean="0">
                <a:latin typeface="+mj-lt"/>
                <a:ea typeface="Cambria" panose="02040503050406030204" pitchFamily="18" charset="0"/>
              </a:rPr>
              <a:t>háo</a:t>
            </a:r>
            <a:r>
              <a:rPr lang="en-US" sz="4400" b="1" dirty="0" smtClean="0">
                <a:latin typeface="+mj-lt"/>
                <a:ea typeface="Cambria" panose="02040503050406030204" pitchFamily="18" charset="0"/>
              </a:rPr>
              <a:t> </a:t>
            </a:r>
            <a:r>
              <a:rPr lang="en-US" sz="4400" b="1" dirty="0" err="1" smtClean="0">
                <a:latin typeface="+mj-lt"/>
                <a:ea typeface="Cambria" panose="02040503050406030204" pitchFamily="18" charset="0"/>
              </a:rPr>
              <a:t>danh</a:t>
            </a:r>
            <a:r>
              <a:rPr lang="en-US" sz="4400" b="1" dirty="0" smtClean="0">
                <a:latin typeface="+mj-lt"/>
                <a:ea typeface="Cambria" panose="02040503050406030204" pitchFamily="18" charset="0"/>
              </a:rPr>
              <a:t>, </a:t>
            </a:r>
            <a:r>
              <a:rPr lang="en-US" sz="4400" b="1" dirty="0" err="1" smtClean="0">
                <a:latin typeface="+mj-lt"/>
                <a:ea typeface="Cambria" panose="02040503050406030204" pitchFamily="18" charset="0"/>
              </a:rPr>
              <a:t>th</a:t>
            </a:r>
            <a:r>
              <a:rPr lang="vi-VN" sz="4400" b="1" dirty="0" smtClean="0">
                <a:latin typeface="+mj-lt"/>
                <a:ea typeface="Cambria" panose="02040503050406030204" pitchFamily="18" charset="0"/>
              </a:rPr>
              <a:t>ích </a:t>
            </a:r>
            <a:r>
              <a:rPr lang="vi-VN" sz="4400" b="1" dirty="0">
                <a:latin typeface="+mj-lt"/>
                <a:ea typeface="Cambria" panose="02040503050406030204" pitchFamily="18" charset="0"/>
              </a:rPr>
              <a:t>được tâng bốc và nịnh nọt</a:t>
            </a:r>
            <a:endParaRPr lang="en-US" sz="4400" b="1" dirty="0">
              <a:latin typeface="+mj-lt"/>
              <a:ea typeface="Cambria" panose="02040503050406030204" pitchFamily="18" charset="0"/>
            </a:endParaRPr>
          </a:p>
        </p:txBody>
      </p:sp>
      <p:sp>
        <p:nvSpPr>
          <p:cNvPr id="4" name="Google Shape;898;p45">
            <a:extLst>
              <a:ext uri="{FF2B5EF4-FFF2-40B4-BE49-F238E27FC236}">
                <a16:creationId xmlns:a16="http://schemas.microsoft.com/office/drawing/2014/main" xmlns="" id="{55EF114B-79F1-9625-5893-593D48ED8619}"/>
              </a:ext>
            </a:extLst>
          </p:cNvPr>
          <p:cNvSpPr txBox="1">
            <a:spLocks/>
          </p:cNvSpPr>
          <p:nvPr/>
        </p:nvSpPr>
        <p:spPr>
          <a:xfrm>
            <a:off x="651211" y="2794936"/>
            <a:ext cx="10397789" cy="60076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kern="0" dirty="0" smtClean="0">
                <a:latin typeface="+mj-lt"/>
                <a:ea typeface="Cambria" panose="02040503050406030204" pitchFamily="18" charset="0"/>
              </a:rPr>
              <a:t>- </a:t>
            </a:r>
            <a:r>
              <a:rPr lang="vi-VN" sz="4400" kern="0" dirty="0" smtClean="0">
                <a:latin typeface="+mj-lt"/>
                <a:ea typeface="Cambria" panose="02040503050406030204" pitchFamily="18" charset="0"/>
              </a:rPr>
              <a:t>Khi </a:t>
            </a:r>
            <a:r>
              <a:rPr lang="vi-VN" sz="4400" kern="0" dirty="0">
                <a:latin typeface="+mj-lt"/>
                <a:ea typeface="Cambria" panose="02040503050406030204" pitchFamily="18" charset="0"/>
              </a:rPr>
              <a:t>được thợ phụ mặc lễ phục, khen ngợi (ông lớn, cụ lớn, đức ông), ông sung sướng, hài lòng và thưởng tiền</a:t>
            </a:r>
          </a:p>
        </p:txBody>
      </p:sp>
      <p:sp>
        <p:nvSpPr>
          <p:cNvPr id="5" name="Freeform 2">
            <a:extLst>
              <a:ext uri="{FF2B5EF4-FFF2-40B4-BE49-F238E27FC236}">
                <a16:creationId xmlns:a16="http://schemas.microsoft.com/office/drawing/2014/main" xmlns="" id="{4183FF91-816F-409B-0DE6-B0542C06CB8D}"/>
              </a:ext>
            </a:extLst>
          </p:cNvPr>
          <p:cNvSpPr/>
          <p:nvPr/>
        </p:nvSpPr>
        <p:spPr>
          <a:xfrm>
            <a:off x="12535176" y="805359"/>
            <a:ext cx="3549849" cy="9234485"/>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3"/>
            <a:stretch>
              <a:fillRect/>
            </a:stretch>
          </a:blipFill>
        </p:spPr>
      </p:sp>
      <p:sp>
        <p:nvSpPr>
          <p:cNvPr id="2" name="Rectangle 1">
            <a:extLst>
              <a:ext uri="{FF2B5EF4-FFF2-40B4-BE49-F238E27FC236}">
                <a16:creationId xmlns:a16="http://schemas.microsoft.com/office/drawing/2014/main" xmlns="" id="{2B098BC6-3498-8434-A988-38EEBFCEB147}"/>
              </a:ext>
            </a:extLst>
          </p:cNvPr>
          <p:cNvSpPr/>
          <p:nvPr/>
        </p:nvSpPr>
        <p:spPr>
          <a:xfrm>
            <a:off x="640325" y="6286500"/>
            <a:ext cx="12115800" cy="1107996"/>
          </a:xfrm>
          <a:prstGeom prst="rect">
            <a:avLst/>
          </a:prstGeom>
        </p:spPr>
        <p:txBody>
          <a:bodyPr wrap="square">
            <a:spAutoFit/>
          </a:bodyPr>
          <a:lstStyle/>
          <a:p>
            <a:pPr algn="just">
              <a:lnSpc>
                <a:spcPct val="150000"/>
              </a:lnSpc>
            </a:pPr>
            <a:r>
              <a:rPr lang="vi-VN" sz="4400" b="1" dirty="0">
                <a:solidFill>
                  <a:schemeClr val="tx1"/>
                </a:solidFill>
                <a:latin typeface="+mj-lt"/>
                <a:ea typeface="Cambria" panose="020405030504060302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schemeClr val="tx1"/>
                </a:solidFill>
                <a:latin typeface="+mj-lt"/>
                <a:ea typeface="Cambria" panose="02040503050406030204" pitchFamily="18" charset="0"/>
                <a:cs typeface="Times New Roman" panose="02020603050405020304" pitchFamily="18" charset="0"/>
              </a:rPr>
              <a:t>điển </a:t>
            </a:r>
            <a:r>
              <a:rPr lang="vi-VN" sz="4400" b="1" dirty="0">
                <a:solidFill>
                  <a:schemeClr val="tx1"/>
                </a:solidFill>
                <a:latin typeface="+mj-lt"/>
                <a:ea typeface="Cambria" panose="02040503050406030204" pitchFamily="18" charset="0"/>
              </a:rPr>
              <a:t>hình trong hài kịch</a:t>
            </a:r>
            <a:endParaRPr lang="en-US" sz="4400" b="1" dirty="0">
              <a:solidFill>
                <a:schemeClr val="tx1"/>
              </a:solidFill>
              <a:latin typeface="+mj-lt"/>
              <a:ea typeface="Cambria" panose="02040503050406030204" pitchFamily="18" charset="0"/>
            </a:endParaRPr>
          </a:p>
        </p:txBody>
      </p:sp>
    </p:spTree>
    <p:extLst>
      <p:ext uri="{BB962C8B-B14F-4D97-AF65-F5344CB8AC3E}">
        <p14:creationId xmlns:p14="http://schemas.microsoft.com/office/powerpoint/2010/main" val="296156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xmlns=""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xmlns="" id="{B5F0E6E3-EF1C-6587-3E14-2278F6BC0B50}"/>
              </a:ext>
            </a:extLst>
          </p:cNvPr>
          <p:cNvPicPr>
            <a:picLocks noChangeAspect="1"/>
          </p:cNvPicPr>
          <p:nvPr/>
        </p:nvPicPr>
        <p:blipFill>
          <a:blip r:embed="rId4"/>
          <a:stretch>
            <a:fillRect/>
          </a:stretch>
        </p:blipFill>
        <p:spPr>
          <a:xfrm>
            <a:off x="1940951" y="3463906"/>
            <a:ext cx="14406097" cy="3359187"/>
          </a:xfrm>
          <a:prstGeom prst="rect">
            <a:avLst/>
          </a:prstGeom>
        </p:spPr>
      </p:pic>
    </p:spTree>
    <p:extLst>
      <p:ext uri="{BB962C8B-B14F-4D97-AF65-F5344CB8AC3E}">
        <p14:creationId xmlns:p14="http://schemas.microsoft.com/office/powerpoint/2010/main" val="2663417100"/>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0DF9D1EF-A08E-F972-3087-04409CED5DBC}"/>
              </a:ext>
            </a:extLst>
          </p:cNvPr>
          <p:cNvSpPr/>
          <p:nvPr/>
        </p:nvSpPr>
        <p:spPr>
          <a:xfrm>
            <a:off x="304800" y="2171700"/>
            <a:ext cx="7910130" cy="5261956"/>
          </a:xfrm>
          <a:custGeom>
            <a:avLst/>
            <a:gdLst/>
            <a:ahLst/>
            <a:cxnLst/>
            <a:rect l="l" t="t" r="r" b="b"/>
            <a:pathLst>
              <a:path w="7910130" h="5261956">
                <a:moveTo>
                  <a:pt x="0" y="0"/>
                </a:moveTo>
                <a:lnTo>
                  <a:pt x="7910130" y="0"/>
                </a:lnTo>
                <a:lnTo>
                  <a:pt x="7910130" y="5261956"/>
                </a:lnTo>
                <a:lnTo>
                  <a:pt x="0" y="5261956"/>
                </a:lnTo>
                <a:lnTo>
                  <a:pt x="0" y="0"/>
                </a:lnTo>
                <a:close/>
              </a:path>
            </a:pathLst>
          </a:custGeom>
          <a:blipFill>
            <a:blip r:embed="rId3"/>
            <a:stretch>
              <a:fillRect/>
            </a:stretch>
          </a:blipFill>
        </p:spPr>
      </p:sp>
      <p:sp>
        <p:nvSpPr>
          <p:cNvPr id="7" name="Subtitle 2">
            <a:extLst>
              <a:ext uri="{FF2B5EF4-FFF2-40B4-BE49-F238E27FC236}">
                <a16:creationId xmlns:a16="http://schemas.microsoft.com/office/drawing/2014/main" xmlns="" id="{7A39615C-5041-759A-3C40-13703054039E}"/>
              </a:ext>
            </a:extLst>
          </p:cNvPr>
          <p:cNvSpPr txBox="1">
            <a:spLocks/>
          </p:cNvSpPr>
          <p:nvPr/>
        </p:nvSpPr>
        <p:spPr>
          <a:xfrm>
            <a:off x="1295400" y="7810500"/>
            <a:ext cx="7163913" cy="9598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Phó</a:t>
            </a:r>
            <a:r>
              <a:rPr lang="en-US" sz="4400" b="1" dirty="0">
                <a:latin typeface="Times New Roman" panose="02020603050405020304" pitchFamily="18" charset="0"/>
                <a:ea typeface="Cambria" panose="02040503050406030204" pitchFamily="18" charset="0"/>
                <a:cs typeface="Times New Roman" panose="02020603050405020304" pitchFamily="18" charset="0"/>
              </a:rPr>
              <a:t> may</a:t>
            </a:r>
          </a:p>
        </p:txBody>
      </p:sp>
      <p:sp>
        <p:nvSpPr>
          <p:cNvPr id="9" name="TextBox 8">
            <a:extLst>
              <a:ext uri="{FF2B5EF4-FFF2-40B4-BE49-F238E27FC236}">
                <a16:creationId xmlns:a16="http://schemas.microsoft.com/office/drawing/2014/main" xmlns="" id="{A929B638-7DF6-1292-6543-EBE154A894DB}"/>
              </a:ext>
            </a:extLst>
          </p:cNvPr>
          <p:cNvSpPr txBox="1"/>
          <p:nvPr/>
        </p:nvSpPr>
        <p:spPr>
          <a:xfrm>
            <a:off x="8459313" y="4000500"/>
            <a:ext cx="9144000" cy="201869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vi-VN" sz="4400" dirty="0">
                <a:solidFill>
                  <a:schemeClr val="tx1"/>
                </a:solidFill>
                <a:latin typeface="+mj-lt"/>
                <a:ea typeface="Cambria" panose="02040503050406030204" pitchFamily="18" charset="0"/>
              </a:rPr>
              <a:t>Không có tay nghề, mưu mô, lừa lọc</a:t>
            </a:r>
            <a:endParaRPr lang="en-US" sz="4400" dirty="0">
              <a:solidFill>
                <a:schemeClr val="tx1"/>
              </a:solidFill>
              <a:latin typeface="+mj-lt"/>
              <a:ea typeface="Cambria" panose="02040503050406030204" pitchFamily="18" charset="0"/>
            </a:endParaRPr>
          </a:p>
          <a:p>
            <a:pPr marL="342900" indent="-342900">
              <a:lnSpc>
                <a:spcPct val="150000"/>
              </a:lnSpc>
              <a:buFont typeface="Arial" panose="020B0604020202020204" pitchFamily="34" charset="0"/>
              <a:buChar char="•"/>
            </a:pPr>
            <a:r>
              <a:rPr lang="en-US" sz="4400" dirty="0" err="1">
                <a:solidFill>
                  <a:schemeClr val="tx1"/>
                </a:solidFill>
                <a:latin typeface="+mj-lt"/>
                <a:ea typeface="Cambria" panose="02040503050406030204" pitchFamily="18" charset="0"/>
                <a:cs typeface="Times New Roman" panose="02020603050405020304" pitchFamily="18" charset="0"/>
              </a:rPr>
              <a:t>Không</a:t>
            </a:r>
            <a:r>
              <a:rPr lang="en-US" sz="4400" dirty="0">
                <a:solidFill>
                  <a:schemeClr val="tx1"/>
                </a:solidFill>
                <a:latin typeface="+mj-lt"/>
                <a:ea typeface="Cambria" panose="02040503050406030204" pitchFamily="18" charset="0"/>
                <a:cs typeface="Times New Roman" panose="02020603050405020304" pitchFamily="18" charset="0"/>
              </a:rPr>
              <a:t> </a:t>
            </a:r>
            <a:r>
              <a:rPr lang="en-US" sz="4400" dirty="0" err="1">
                <a:solidFill>
                  <a:schemeClr val="tx1"/>
                </a:solidFill>
                <a:latin typeface="+mj-lt"/>
                <a:ea typeface="Cambria" panose="02040503050406030204" pitchFamily="18" charset="0"/>
                <a:cs typeface="Times New Roman" panose="02020603050405020304" pitchFamily="18" charset="0"/>
              </a:rPr>
              <a:t>trung</a:t>
            </a:r>
            <a:r>
              <a:rPr lang="en-US" sz="4400" dirty="0">
                <a:solidFill>
                  <a:schemeClr val="tx1"/>
                </a:solidFill>
                <a:latin typeface="+mj-lt"/>
                <a:ea typeface="Cambria" panose="02040503050406030204" pitchFamily="18" charset="0"/>
                <a:cs typeface="Times New Roman" panose="02020603050405020304" pitchFamily="18" charset="0"/>
              </a:rPr>
              <a:t> </a:t>
            </a:r>
            <a:r>
              <a:rPr lang="en-US" sz="4400" dirty="0" err="1">
                <a:solidFill>
                  <a:schemeClr val="tx1"/>
                </a:solidFill>
                <a:latin typeface="+mj-lt"/>
                <a:ea typeface="Cambria" panose="02040503050406030204" pitchFamily="18" charset="0"/>
                <a:cs typeface="Times New Roman" panose="02020603050405020304" pitchFamily="18" charset="0"/>
              </a:rPr>
              <a:t>thực</a:t>
            </a:r>
            <a:endParaRPr lang="en-US" sz="4400" dirty="0">
              <a:solidFill>
                <a:schemeClr val="tx1"/>
              </a:solidFill>
              <a:latin typeface="+mj-lt"/>
              <a:ea typeface="Cambria" panose="02040503050406030204" pitchFamily="18" charset="0"/>
              <a:cs typeface="Times New Roman" panose="02020603050405020304" pitchFamily="18" charset="0"/>
            </a:endParaRPr>
          </a:p>
        </p:txBody>
      </p:sp>
      <p:grpSp>
        <p:nvGrpSpPr>
          <p:cNvPr id="10" name="Group 7">
            <a:extLst>
              <a:ext uri="{FF2B5EF4-FFF2-40B4-BE49-F238E27FC236}">
                <a16:creationId xmlns:a16="http://schemas.microsoft.com/office/drawing/2014/main" xmlns="" id="{3B2BCB99-4AAF-D291-835D-B717400F12B4}"/>
              </a:ext>
            </a:extLst>
          </p:cNvPr>
          <p:cNvGrpSpPr/>
          <p:nvPr/>
        </p:nvGrpSpPr>
        <p:grpSpPr>
          <a:xfrm>
            <a:off x="-76201" y="9486900"/>
            <a:ext cx="18364197" cy="962804"/>
            <a:chOff x="0" y="0"/>
            <a:chExt cx="2535170" cy="2934897"/>
          </a:xfrm>
        </p:grpSpPr>
        <p:sp>
          <p:nvSpPr>
            <p:cNvPr id="11" name="Freeform 8">
              <a:extLst>
                <a:ext uri="{FF2B5EF4-FFF2-40B4-BE49-F238E27FC236}">
                  <a16:creationId xmlns:a16="http://schemas.microsoft.com/office/drawing/2014/main" xmlns="" id="{0F052F90-C105-1865-A2D8-59D54313CEC5}"/>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2" name="TextBox 9">
              <a:extLst>
                <a:ext uri="{FF2B5EF4-FFF2-40B4-BE49-F238E27FC236}">
                  <a16:creationId xmlns:a16="http://schemas.microsoft.com/office/drawing/2014/main" xmlns="" id="{4582CE51-F977-8699-E2F7-F7666E87E4E1}"/>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399045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 bourgeois gentilhomme (TV Movie 2009) - IMDb">
            <a:extLst>
              <a:ext uri="{FF2B5EF4-FFF2-40B4-BE49-F238E27FC236}">
                <a16:creationId xmlns:a16="http://schemas.microsoft.com/office/drawing/2014/main" xmlns="" id="{B7037305-E9F8-6EE3-75B0-3988E8AC2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16140"/>
            <a:ext cx="7010400" cy="7498624"/>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xmlns="" id="{706315D0-597A-DB02-5B2D-55E50C729C5A}"/>
              </a:ext>
            </a:extLst>
          </p:cNvPr>
          <p:cNvSpPr txBox="1">
            <a:spLocks/>
          </p:cNvSpPr>
          <p:nvPr/>
        </p:nvSpPr>
        <p:spPr>
          <a:xfrm>
            <a:off x="1141887" y="8382058"/>
            <a:ext cx="7163913" cy="9598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err="1">
                <a:latin typeface="Cambria" panose="02040503050406030204" pitchFamily="18" charset="0"/>
                <a:ea typeface="Cambria" panose="02040503050406030204" pitchFamily="18" charset="0"/>
              </a:rPr>
              <a:t>Thợ</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phụ</a:t>
            </a:r>
            <a:endParaRPr lang="en-US" sz="4400" b="1"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B916EA83-FB0F-E33E-DD14-DD18D2211707}"/>
              </a:ext>
            </a:extLst>
          </p:cNvPr>
          <p:cNvSpPr txBox="1"/>
          <p:nvPr/>
        </p:nvSpPr>
        <p:spPr>
          <a:xfrm>
            <a:off x="8839200" y="3124806"/>
            <a:ext cx="8763000" cy="2123658"/>
          </a:xfrm>
          <a:prstGeom prst="rect">
            <a:avLst/>
          </a:prstGeom>
          <a:noFill/>
        </p:spPr>
        <p:txBody>
          <a:bodyPr wrap="square">
            <a:spAutoFit/>
          </a:bodyPr>
          <a:lstStyle/>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kẻ</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nịnh nọt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có</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p:txBody>
      </p:sp>
      <p:grpSp>
        <p:nvGrpSpPr>
          <p:cNvPr id="4" name="Group 7">
            <a:extLst>
              <a:ext uri="{FF2B5EF4-FFF2-40B4-BE49-F238E27FC236}">
                <a16:creationId xmlns:a16="http://schemas.microsoft.com/office/drawing/2014/main" xmlns="" id="{DF8C15F0-DFD9-DA26-9A59-C4285A287748}"/>
              </a:ext>
            </a:extLst>
          </p:cNvPr>
          <p:cNvGrpSpPr/>
          <p:nvPr/>
        </p:nvGrpSpPr>
        <p:grpSpPr>
          <a:xfrm>
            <a:off x="-76201" y="9486900"/>
            <a:ext cx="18364197" cy="962804"/>
            <a:chOff x="0" y="0"/>
            <a:chExt cx="2535170" cy="2934897"/>
          </a:xfrm>
        </p:grpSpPr>
        <p:sp>
          <p:nvSpPr>
            <p:cNvPr id="5" name="Freeform 8">
              <a:extLst>
                <a:ext uri="{FF2B5EF4-FFF2-40B4-BE49-F238E27FC236}">
                  <a16:creationId xmlns:a16="http://schemas.microsoft.com/office/drawing/2014/main" xmlns="" id="{FF31A277-03A6-3055-2841-9F77621925D7}"/>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6" name="TextBox 9">
              <a:extLst>
                <a:ext uri="{FF2B5EF4-FFF2-40B4-BE49-F238E27FC236}">
                  <a16:creationId xmlns:a16="http://schemas.microsoft.com/office/drawing/2014/main" xmlns="" id="{EA6CC807-1FDE-8349-B979-FEF5BD7A23AE}"/>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105478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AA56741-10AD-9A6E-6E32-3875B907C7FC}"/>
              </a:ext>
            </a:extLst>
          </p:cNvPr>
          <p:cNvSpPr/>
          <p:nvPr/>
        </p:nvSpPr>
        <p:spPr>
          <a:xfrm>
            <a:off x="2667000" y="3238500"/>
            <a:ext cx="12496800" cy="2895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gn="just">
              <a:buAutoNum type="arabicPeriod"/>
            </a:pPr>
            <a:r>
              <a:rPr lang="vi-VN" sz="4400" dirty="0">
                <a:solidFill>
                  <a:srgbClr val="36252C"/>
                </a:solidFill>
                <a:latin typeface="+mj-lt"/>
                <a:ea typeface="Cambria" panose="02040503050406030204" pitchFamily="18" charset="0"/>
              </a:rPr>
              <a:t>Theo em, đoạn trích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vi-VN"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mặc lễ phục</a:t>
            </a:r>
            <a:r>
              <a:rPr lang="vi-VN" sz="4400" b="1" i="1" dirty="0">
                <a:solidFill>
                  <a:srgbClr val="36252C"/>
                </a:solidFill>
                <a:latin typeface="+mj-lt"/>
                <a:ea typeface="Cambria" panose="02040503050406030204" pitchFamily="18" charset="0"/>
              </a:rPr>
              <a:t>” </a:t>
            </a:r>
            <a:r>
              <a:rPr lang="vi-VN" sz="4400" i="1" dirty="0">
                <a:solidFill>
                  <a:srgbClr val="36252C"/>
                </a:solidFill>
                <a:latin typeface="+mj-lt"/>
                <a:ea typeface="Cambria" panose="02040503050406030204" pitchFamily="18" charset="0"/>
              </a:rPr>
              <a:t>muốn phê phán điều gì?</a:t>
            </a:r>
          </a:p>
          <a:p>
            <a:pPr marL="457200" lvl="0" indent="-457200" algn="just">
              <a:buAutoNum type="arabicPeriod"/>
            </a:pPr>
            <a:r>
              <a:rPr lang="vi-VN" sz="4400" dirty="0">
                <a:solidFill>
                  <a:srgbClr val="36252C"/>
                </a:solidFill>
                <a:latin typeface="+mj-lt"/>
                <a:ea typeface="Cambria" panose="02040503050406030204" pitchFamily="18" charset="0"/>
              </a:rPr>
              <a:t>Nếu người thân hoặc bạn của em có tính cách như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mj-lt"/>
                <a:ea typeface="Cambria" panose="02040503050406030204" pitchFamily="18" charset="0"/>
              </a:rPr>
              <a:t>, </a:t>
            </a:r>
            <a:r>
              <a:rPr lang="vi-VN" sz="4400" dirty="0">
                <a:solidFill>
                  <a:srgbClr val="36252C"/>
                </a:solidFill>
                <a:latin typeface="+mj-lt"/>
                <a:ea typeface="Cambria" panose="02040503050406030204" pitchFamily="18" charset="0"/>
              </a:rPr>
              <a:t>em sẽ khuyên họ như thế nào? </a:t>
            </a:r>
            <a:endParaRPr kumimoji="0" lang="en-US" sz="4400" b="0" u="none" strike="noStrike" kern="0" cap="none" spc="0" normalizeH="0" baseline="0" noProof="0" dirty="0">
              <a:ln>
                <a:noFill/>
              </a:ln>
              <a:solidFill>
                <a:srgbClr val="36252C"/>
              </a:solidFill>
              <a:effectLst/>
              <a:uLnTx/>
              <a:uFillTx/>
              <a:latin typeface="+mj-lt"/>
              <a:ea typeface="Cambria" panose="02040503050406030204" pitchFamily="18" charset="0"/>
              <a:sym typeface="Arial"/>
            </a:endParaRPr>
          </a:p>
        </p:txBody>
      </p:sp>
      <p:sp>
        <p:nvSpPr>
          <p:cNvPr id="7" name="Freeform 5">
            <a:extLst>
              <a:ext uri="{FF2B5EF4-FFF2-40B4-BE49-F238E27FC236}">
                <a16:creationId xmlns:a16="http://schemas.microsoft.com/office/drawing/2014/main" xmlns="" id="{D9D1DBA4-9A22-B504-9247-F8893C43E5F6}"/>
              </a:ext>
            </a:extLst>
          </p:cNvPr>
          <p:cNvSpPr/>
          <p:nvPr/>
        </p:nvSpPr>
        <p:spPr>
          <a:xfrm>
            <a:off x="-304800" y="0"/>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374923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19;p42">
            <a:extLst>
              <a:ext uri="{FF2B5EF4-FFF2-40B4-BE49-F238E27FC236}">
                <a16:creationId xmlns:a16="http://schemas.microsoft.com/office/drawing/2014/main" xmlns="" id="{0031990A-6F89-3EDD-4457-1A8DD7EBD875}"/>
              </a:ext>
            </a:extLst>
          </p:cNvPr>
          <p:cNvSpPr txBox="1">
            <a:spLocks/>
          </p:cNvSpPr>
          <p:nvPr/>
        </p:nvSpPr>
        <p:spPr>
          <a:xfrm>
            <a:off x="1676400" y="3104710"/>
            <a:ext cx="12877800" cy="188639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smtClean="0">
                <a:latin typeface="Times New Roman" panose="02020603050405020304" pitchFamily="18" charset="0"/>
                <a:cs typeface="Times New Roman" panose="02020603050405020304" pitchFamily="18" charset="0"/>
              </a:rPr>
              <a:t>=&gt;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n</a:t>
            </a:r>
            <a:r>
              <a:rPr lang="vi-VN" sz="4400" dirty="0">
                <a:latin typeface="+mj-lt"/>
              </a:rPr>
              <a:t>hững người trong xã hội có thói háo danh, sĩ diện, thích nịnh bợ.</a:t>
            </a:r>
            <a:endParaRPr lang="vi-VN" sz="4400" dirty="0">
              <a:latin typeface="+mj-lt"/>
              <a:ea typeface="Cambria" panose="02040503050406030204" pitchFamily="18" charset="0"/>
            </a:endParaRPr>
          </a:p>
        </p:txBody>
      </p:sp>
      <p:sp>
        <p:nvSpPr>
          <p:cNvPr id="7" name="Google Shape;821;p42">
            <a:extLst>
              <a:ext uri="{FF2B5EF4-FFF2-40B4-BE49-F238E27FC236}">
                <a16:creationId xmlns:a16="http://schemas.microsoft.com/office/drawing/2014/main" xmlns="" id="{3C16E934-01BB-14B7-CF57-A4BE0D51C81C}"/>
              </a:ext>
            </a:extLst>
          </p:cNvPr>
          <p:cNvSpPr txBox="1">
            <a:spLocks/>
          </p:cNvSpPr>
          <p:nvPr/>
        </p:nvSpPr>
        <p:spPr>
          <a:xfrm>
            <a:off x="1672936" y="5011882"/>
            <a:ext cx="12728864" cy="9816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dirty="0" smtClean="0">
                <a:latin typeface="Times New Roman" panose="02020603050405020304" pitchFamily="18" charset="0"/>
                <a:ea typeface="Cambria" panose="02040503050406030204" pitchFamily="18" charset="0"/>
                <a:cs typeface="Times New Roman" panose="02020603050405020304" pitchFamily="18" charset="0"/>
              </a:rPr>
              <a:t>=&gt;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a:t>
            </a:r>
            <a:r>
              <a:rPr lang="en-US" sz="4400" dirty="0">
                <a:latin typeface="Times New Roman" panose="02020603050405020304" pitchFamily="18" charset="0"/>
                <a:ea typeface="Cambria" panose="02040503050406030204" pitchFamily="18" charset="0"/>
                <a:cs typeface="Times New Roman" panose="02020603050405020304" pitchFamily="18" charset="0"/>
              </a:rPr>
              <a:t> n</a:t>
            </a:r>
            <a:r>
              <a:rPr lang="vi-VN" sz="4400" dirty="0">
                <a:latin typeface="+mj-lt"/>
                <a:ea typeface="Cambria" panose="02040503050406030204" pitchFamily="18" charset="0"/>
              </a:rPr>
              <a:t>hững kẻ cơ hội, mưu mô và lừa lọc người khác để kiếm lợi cho mình.</a:t>
            </a:r>
          </a:p>
        </p:txBody>
      </p:sp>
      <p:sp>
        <p:nvSpPr>
          <p:cNvPr id="8" name="Freeform 4">
            <a:extLst>
              <a:ext uri="{FF2B5EF4-FFF2-40B4-BE49-F238E27FC236}">
                <a16:creationId xmlns:a16="http://schemas.microsoft.com/office/drawing/2014/main" xmlns="" id="{096646BF-79C0-0FF3-8737-983B3879CE74}"/>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75233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txBox="1"/>
          <p:nvPr/>
        </p:nvSpPr>
        <p:spPr>
          <a:xfrm>
            <a:off x="1143000" y="1836360"/>
            <a:ext cx="15925800" cy="4062651"/>
          </a:xfrm>
          <a:prstGeom prst="rect">
            <a:avLst/>
          </a:prstGeom>
        </p:spPr>
        <p:txBody>
          <a:bodyPr wrap="square" lIns="0" tIns="0" rIns="0" bIns="0" rtlCol="0" anchor="t">
            <a:spAutoFit/>
          </a:bodyPr>
          <a:lstStyle/>
          <a:p>
            <a:pPr marL="127000" indent="0" algn="just">
              <a:lnSpc>
                <a:spcPct val="150000"/>
              </a:lnSpc>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Xây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dựng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loại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lố</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hước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127000" algn="just">
              <a:lnSpc>
                <a:spcPct val="150000"/>
              </a:lnSpc>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latin typeface="Times New Roman" panose="02020603050405020304" pitchFamily="18" charset="0"/>
                <a:ea typeface="Cambria" panose="02040503050406030204" pitchFamily="18" charset="0"/>
                <a:cs typeface="Times New Roman" panose="02020603050405020304" pitchFamily="18" charset="0"/>
              </a:rPr>
              <a:t> khoa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trương</a:t>
            </a:r>
            <a:r>
              <a:rPr lang="vi-VN" sz="4400" dirty="0">
                <a:latin typeface="Times New Roman" panose="02020603050405020304" pitchFamily="18" charset="0"/>
                <a:ea typeface="Cambria" panose="02040503050406030204" pitchFamily="18" charset="0"/>
                <a:cs typeface="Times New Roman" panose="02020603050405020304" pitchFamily="18" charset="0"/>
              </a:rPr>
              <a:t>, phóng đại, xây dựng nhiều chi tiết gây cười.</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127000" indent="0" algn="just">
              <a:lnSpc>
                <a:spcPct val="150000"/>
              </a:lnSpc>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p:cNvSpPr txBox="1"/>
          <p:nvPr/>
        </p:nvSpPr>
        <p:spPr>
          <a:xfrm>
            <a:off x="457200" y="266700"/>
            <a:ext cx="15163800" cy="1569660"/>
          </a:xfrm>
          <a:prstGeom prst="rect">
            <a:avLst/>
          </a:prstGeom>
          <a:no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III. </a:t>
            </a:r>
            <a:r>
              <a:rPr lang="en-US" sz="4800" b="1" dirty="0" err="1" smtClean="0">
                <a:latin typeface="Times New Roman" panose="02020603050405020304" pitchFamily="18" charset="0"/>
                <a:cs typeface="Times New Roman" panose="02020603050405020304" pitchFamily="18" charset="0"/>
              </a:rPr>
              <a:t>Tổng</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kết</a:t>
            </a:r>
            <a:r>
              <a:rPr lang="en-US" sz="4800" b="1" dirty="0" smtClean="0">
                <a:latin typeface="Times New Roman" panose="02020603050405020304" pitchFamily="18" charset="0"/>
                <a:cs typeface="Times New Roman" panose="02020603050405020304" pitchFamily="18" charset="0"/>
              </a:rPr>
              <a:t> </a:t>
            </a:r>
          </a:p>
          <a:p>
            <a:r>
              <a:rPr lang="en-US" sz="4800" b="1" dirty="0" smtClean="0">
                <a:latin typeface="Times New Roman" panose="02020603050405020304" pitchFamily="18" charset="0"/>
                <a:cs typeface="Times New Roman" panose="02020603050405020304" pitchFamily="18" charset="0"/>
              </a:rPr>
              <a:t>1. </a:t>
            </a:r>
            <a:r>
              <a:rPr lang="en-US" sz="4800" b="1" dirty="0" err="1" smtClean="0">
                <a:latin typeface="Times New Roman" panose="02020603050405020304" pitchFamily="18" charset="0"/>
                <a:cs typeface="Times New Roman" panose="02020603050405020304" pitchFamily="18" charset="0"/>
              </a:rPr>
              <a:t>Nghệ</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thuật</a:t>
            </a:r>
            <a:endParaRPr lang="en-US" sz="48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457200" y="4762500"/>
            <a:ext cx="17830800" cy="5632311"/>
          </a:xfrm>
          <a:prstGeom prst="rect">
            <a:avLst/>
          </a:prstGeom>
        </p:spPr>
        <p:txBody>
          <a:bodyPr wrap="square">
            <a:spAutoFit/>
          </a:bodyPr>
          <a:lstStyle/>
          <a:p>
            <a:pPr marL="127000" indent="0" algn="just">
              <a:lnSpc>
                <a:spcPct val="150000"/>
              </a:lnSpc>
            </a:pP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Nội</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dung:</a:t>
            </a:r>
          </a:p>
          <a:p>
            <a:pPr marL="127000" indent="0" algn="just">
              <a:lnSpc>
                <a:spcPct val="150000"/>
              </a:lnSpc>
            </a:pPr>
            <a:r>
              <a:rPr lang="en-US" sz="48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smtClean="0">
                <a:latin typeface="Times New Roman" panose="02020603050405020304" pitchFamily="18" charset="0"/>
                <a:ea typeface="Cambria" panose="02040503050406030204" pitchFamily="18" charset="0"/>
                <a:cs typeface="Times New Roman" panose="02020603050405020304" pitchFamily="18" charset="0"/>
              </a:rPr>
              <a:t>Thông</a:t>
            </a:r>
            <a:r>
              <a:rPr lang="en-US" sz="48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dirty="0">
                <a:latin typeface="Times New Roman" panose="02020603050405020304" pitchFamily="18" charset="0"/>
                <a:ea typeface="Cambria" panose="02040503050406030204" pitchFamily="18" charset="0"/>
                <a:cs typeface="Times New Roman" panose="02020603050405020304" pitchFamily="18" charset="0"/>
              </a:rPr>
              <a:t>qua </a:t>
            </a:r>
            <a:r>
              <a:rPr lang="en-US" sz="48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Giuốc</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đanh</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mặc</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lễ</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Mô</a:t>
            </a:r>
            <a:r>
              <a:rPr lang="en-US" sz="4800" dirty="0">
                <a:latin typeface="Times New Roman" panose="02020603050405020304" pitchFamily="18" charset="0"/>
                <a:ea typeface="Cambria" panose="02040503050406030204" pitchFamily="18" charset="0"/>
                <a:cs typeface="Times New Roman" panose="02020603050405020304" pitchFamily="18" charset="0"/>
              </a:rPr>
              <a:t>-li-e </a:t>
            </a:r>
            <a:r>
              <a:rPr lang="en-US" sz="4800"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vi-VN" sz="4800" dirty="0">
                <a:latin typeface="Times New Roman" panose="02020603050405020304" pitchFamily="18" charset="0"/>
                <a:ea typeface="Cambria" panose="02040503050406030204" pitchFamily="18" charset="0"/>
                <a:cs typeface="Times New Roman" panose="02020603050405020304" pitchFamily="18" charset="0"/>
              </a:rPr>
              <a:t>kiểu người háo danh, thích học đòi, bắt chước làm sang...dẫn đến những tình huống éo le và làm trò cười </a:t>
            </a:r>
            <a:r>
              <a:rPr lang="vi-VN" sz="4800" dirty="0" smtClean="0">
                <a:latin typeface="Times New Roman" panose="02020603050405020304" pitchFamily="18" charset="0"/>
                <a:ea typeface="Cambria" panose="02040503050406030204" pitchFamily="18" charset="0"/>
                <a:cs typeface="Times New Roman" panose="02020603050405020304" pitchFamily="18" charset="0"/>
              </a:rPr>
              <a:t>cho</a:t>
            </a:r>
            <a:r>
              <a:rPr lang="en-US" sz="48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smtClean="0">
                <a:latin typeface="Times New Roman" panose="02020603050405020304" pitchFamily="18" charset="0"/>
                <a:ea typeface="Cambria" panose="02040503050406030204" pitchFamily="18" charset="0"/>
                <a:cs typeface="Times New Roman" panose="02020603050405020304" pitchFamily="18" charset="0"/>
              </a:rPr>
              <a:t>mọi</a:t>
            </a:r>
            <a:r>
              <a:rPr lang="en-US" sz="4800" dirty="0" smtClean="0">
                <a:latin typeface="Times New Roman" panose="02020603050405020304" pitchFamily="18" charset="0"/>
                <a:ea typeface="Cambria" panose="02040503050406030204" pitchFamily="18" charset="0"/>
                <a:cs typeface="Times New Roman" panose="02020603050405020304" pitchFamily="18" charset="0"/>
              </a:rPr>
              <a:t> người</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xmlns="" id="{58CA64E2-043E-B332-6088-26307F0A91B3}"/>
              </a:ext>
            </a:extLst>
          </p:cNvPr>
          <p:cNvSpPr txBox="1"/>
          <p:nvPr/>
        </p:nvSpPr>
        <p:spPr>
          <a:xfrm>
            <a:off x="2057400" y="8428792"/>
            <a:ext cx="13639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sắc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Freeform 5">
            <a:extLst>
              <a:ext uri="{FF2B5EF4-FFF2-40B4-BE49-F238E27FC236}">
                <a16:creationId xmlns:a16="http://schemas.microsoft.com/office/drawing/2014/main" xmlns="" id="{00DFFF41-A218-A891-7BF6-3564E58EA80C}"/>
              </a:ext>
            </a:extLst>
          </p:cNvPr>
          <p:cNvSpPr/>
          <p:nvPr/>
        </p:nvSpPr>
        <p:spPr>
          <a:xfrm>
            <a:off x="15316200" y="-50673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2"/>
            <a:stretch>
              <a:fillRect/>
            </a:stretch>
          </a:blipFill>
        </p:spPr>
      </p:sp>
      <p:sp>
        <p:nvSpPr>
          <p:cNvPr id="4" name="Freeform 5">
            <a:extLst>
              <a:ext uri="{FF2B5EF4-FFF2-40B4-BE49-F238E27FC236}">
                <a16:creationId xmlns:a16="http://schemas.microsoft.com/office/drawing/2014/main" xmlns="" id="{F6E5B30C-B8DA-F449-7FB3-28104192EBCF}"/>
              </a:ext>
            </a:extLst>
          </p:cNvPr>
          <p:cNvSpPr/>
          <p:nvPr/>
        </p:nvSpPr>
        <p:spPr>
          <a:xfrm>
            <a:off x="-3276600" y="82677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2"/>
            <a:stretch>
              <a:fillRect/>
            </a:stretch>
          </a:blipFill>
        </p:spPr>
      </p:sp>
      <p:sp>
        <p:nvSpPr>
          <p:cNvPr id="5" name="Freeform 4">
            <a:extLst>
              <a:ext uri="{FF2B5EF4-FFF2-40B4-BE49-F238E27FC236}">
                <a16:creationId xmlns:a16="http://schemas.microsoft.com/office/drawing/2014/main" xmlns="" id="{650E4E75-7556-ACDB-2EBA-1AF78214412E}"/>
              </a:ext>
            </a:extLst>
          </p:cNvPr>
          <p:cNvSpPr/>
          <p:nvPr/>
        </p:nvSpPr>
        <p:spPr>
          <a:xfrm>
            <a:off x="5181600" y="1181100"/>
            <a:ext cx="6553200" cy="6781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14">
            <a:extLst>
              <a:ext uri="{FF2B5EF4-FFF2-40B4-BE49-F238E27FC236}">
                <a16:creationId xmlns:a16="http://schemas.microsoft.com/office/drawing/2014/main" xmlns="" id="{1BC8532C-9740-0E41-C45C-C0B9C80298C8}"/>
              </a:ext>
            </a:extLst>
          </p:cNvPr>
          <p:cNvSpPr txBox="1"/>
          <p:nvPr/>
        </p:nvSpPr>
        <p:spPr>
          <a:xfrm>
            <a:off x="12344400" y="1985546"/>
            <a:ext cx="3810000" cy="1354217"/>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Mỉa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châm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14">
            <a:extLst>
              <a:ext uri="{FF2B5EF4-FFF2-40B4-BE49-F238E27FC236}">
                <a16:creationId xmlns:a16="http://schemas.microsoft.com/office/drawing/2014/main" xmlns="" id="{8E72E6AE-DFC3-2DA9-6A82-45E430486A20}"/>
              </a:ext>
            </a:extLst>
          </p:cNvPr>
          <p:cNvSpPr txBox="1"/>
          <p:nvPr/>
        </p:nvSpPr>
        <p:spPr>
          <a:xfrm>
            <a:off x="1371600" y="943767"/>
            <a:ext cx="3810000" cy="1354217"/>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hước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dỏm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xmlns="" id="{6323E4BC-D78A-186C-1E86-FA2AF341A521}"/>
              </a:ext>
            </a:extLst>
          </p:cNvPr>
          <p:cNvSpPr txBox="1"/>
          <p:nvPr/>
        </p:nvSpPr>
        <p:spPr>
          <a:xfrm>
            <a:off x="1371600" y="3852952"/>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Hạnh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14">
            <a:extLst>
              <a:ext uri="{FF2B5EF4-FFF2-40B4-BE49-F238E27FC236}">
                <a16:creationId xmlns:a16="http://schemas.microsoft.com/office/drawing/2014/main" xmlns="" id="{197B9863-E9D3-D396-F73F-550A1E97CFBF}"/>
              </a:ext>
            </a:extLst>
          </p:cNvPr>
          <p:cNvSpPr txBox="1"/>
          <p:nvPr/>
        </p:nvSpPr>
        <p:spPr>
          <a:xfrm>
            <a:off x="12649200" y="5029706"/>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thưởng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14">
            <a:extLst>
              <a:ext uri="{FF2B5EF4-FFF2-40B4-BE49-F238E27FC236}">
                <a16:creationId xmlns:a16="http://schemas.microsoft.com/office/drawing/2014/main" xmlns="" id="{84A150AA-2752-8A4D-6AD6-E5286DE48608}"/>
              </a:ext>
            </a:extLst>
          </p:cNvPr>
          <p:cNvSpPr txBox="1"/>
          <p:nvPr/>
        </p:nvSpPr>
        <p:spPr>
          <a:xfrm>
            <a:off x="990600" y="7008712"/>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Trào</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6181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658" y="392324"/>
            <a:ext cx="8647768" cy="8647768"/>
          </a:xfrm>
          <a:prstGeom prst="rect">
            <a:avLst/>
          </a:prstGeom>
        </p:spPr>
      </p:pic>
    </p:spTree>
    <p:extLst>
      <p:ext uri="{BB962C8B-B14F-4D97-AF65-F5344CB8AC3E}">
        <p14:creationId xmlns:p14="http://schemas.microsoft.com/office/powerpoint/2010/main" val="1616867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3403" y="-127221"/>
            <a:ext cx="3730018" cy="3730018"/>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909063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21110" y="668814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530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61005" y="3676458"/>
            <a:ext cx="16308286" cy="16093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2077377" y="4138425"/>
            <a:ext cx="14075546" cy="738664"/>
          </a:xfrm>
          <a:prstGeom prst="rect">
            <a:avLst/>
          </a:prstGeom>
          <a:noFill/>
        </p:spPr>
        <p:txBody>
          <a:bodyPr wrap="square" rtlCol="0">
            <a:spAutoFit/>
          </a:bodyPr>
          <a:lstStyle/>
          <a:p>
            <a:pPr defTabSz="1371600">
              <a:defRPr/>
            </a:pPr>
            <a:r>
              <a:rPr lang="en-US" sz="4200" b="1" i="1" dirty="0" err="1">
                <a:solidFill>
                  <a:prstClr val="white"/>
                </a:solidFill>
                <a:latin typeface="Times New Roman" panose="02020603050405020304" pitchFamily="18" charset="0"/>
                <a:cs typeface="Times New Roman" panose="02020603050405020304" pitchFamily="18" charset="0"/>
                <a:sym typeface="Arial"/>
              </a:rPr>
              <a:t>Câu</a:t>
            </a:r>
            <a:r>
              <a:rPr lang="en-US" sz="4200" b="1" i="1" dirty="0">
                <a:solidFill>
                  <a:prstClr val="white"/>
                </a:solidFill>
                <a:latin typeface="Times New Roman" panose="02020603050405020304" pitchFamily="18" charset="0"/>
                <a:cs typeface="Times New Roman" panose="02020603050405020304" pitchFamily="18" charset="0"/>
                <a:sym typeface="Arial"/>
              </a:rPr>
              <a:t> 1: Mo-li-e </a:t>
            </a:r>
            <a:r>
              <a:rPr lang="en-US" sz="4200" b="1" i="1" dirty="0" err="1">
                <a:solidFill>
                  <a:prstClr val="white"/>
                </a:solidFill>
                <a:latin typeface="Times New Roman" panose="02020603050405020304" pitchFamily="18" charset="0"/>
                <a:cs typeface="Times New Roman" panose="02020603050405020304" pitchFamily="18" charset="0"/>
                <a:sym typeface="Arial"/>
              </a:rPr>
              <a:t>là</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nhà</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văn</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nước</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nào</a:t>
            </a:r>
            <a:r>
              <a:rPr lang="en-US" sz="4200" b="1" i="1" dirty="0">
                <a:solidFill>
                  <a:prstClr val="white"/>
                </a:solidFill>
                <a:latin typeface="Times New Roman" panose="02020603050405020304" pitchFamily="18" charset="0"/>
                <a:cs typeface="Times New Roman" panose="02020603050405020304" pitchFamily="18" charset="0"/>
                <a:sym typeface="Arial"/>
              </a:rPr>
              <a:t>?</a:t>
            </a:r>
          </a:p>
        </p:txBody>
      </p:sp>
      <p:sp>
        <p:nvSpPr>
          <p:cNvPr id="15" name="bang a">
            <a:extLst>
              <a:ext uri="{FF2B5EF4-FFF2-40B4-BE49-F238E27FC236}">
                <a16:creationId xmlns:a16="http://schemas.microsoft.com/office/drawing/2014/main" xmlns="" id="{D0E6AFB4-275F-4728-9A13-27E00F9EA3A2}"/>
              </a:ext>
            </a:extLst>
          </p:cNvPr>
          <p:cNvSpPr/>
          <p:nvPr/>
        </p:nvSpPr>
        <p:spPr>
          <a:xfrm flipH="1">
            <a:off x="295423" y="5647533"/>
            <a:ext cx="8788734" cy="22275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295423" y="8107153"/>
            <a:ext cx="8788734" cy="19374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dap an a">
            <a:extLst>
              <a:ext uri="{FF2B5EF4-FFF2-40B4-BE49-F238E27FC236}">
                <a16:creationId xmlns:a16="http://schemas.microsoft.com/office/drawing/2014/main" xmlns="" id="{9897B1B9-EB78-41AF-AC33-1E8F7714B11F}"/>
              </a:ext>
            </a:extLst>
          </p:cNvPr>
          <p:cNvSpPr txBox="1"/>
          <p:nvPr/>
        </p:nvSpPr>
        <p:spPr>
          <a:xfrm>
            <a:off x="443143" y="5682795"/>
            <a:ext cx="8465270" cy="954107"/>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4000" dirty="0" err="1">
                <a:solidFill>
                  <a:prstClr val="white"/>
                </a:solidFill>
                <a:latin typeface="Times New Roman" panose="02020603050405020304" pitchFamily="18" charset="0"/>
                <a:cs typeface="Times New Roman" panose="02020603050405020304" pitchFamily="18" charset="0"/>
                <a:sym typeface="Arial"/>
              </a:rPr>
              <a:t>Pháp</a:t>
            </a: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443138" y="8147610"/>
            <a:ext cx="8788732"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4000" dirty="0" err="1">
                <a:solidFill>
                  <a:prstClr val="white"/>
                </a:solidFill>
                <a:latin typeface="Times New Roman" panose="02020603050405020304" pitchFamily="18" charset="0"/>
                <a:cs typeface="Times New Roman" panose="02020603050405020304" pitchFamily="18" charset="0"/>
                <a:sym typeface="Arial"/>
              </a:rPr>
              <a:t>Trung</a:t>
            </a:r>
            <a:r>
              <a:rPr lang="en-US" sz="4000" dirty="0">
                <a:solidFill>
                  <a:prstClr val="white"/>
                </a:solidFill>
                <a:latin typeface="Times New Roman" panose="02020603050405020304" pitchFamily="18" charset="0"/>
                <a:cs typeface="Times New Roman" panose="02020603050405020304" pitchFamily="18" charset="0"/>
                <a:sym typeface="Arial"/>
              </a:rPr>
              <a:t> </a:t>
            </a:r>
            <a:r>
              <a:rPr lang="en-US" sz="4000" dirty="0" err="1">
                <a:solidFill>
                  <a:prstClr val="white"/>
                </a:solidFill>
                <a:latin typeface="Times New Roman" panose="02020603050405020304" pitchFamily="18" charset="0"/>
                <a:cs typeface="Times New Roman" panose="02020603050405020304" pitchFamily="18" charset="0"/>
                <a:sym typeface="Arial"/>
              </a:rPr>
              <a:t>Quốc</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9203840" y="5647533"/>
            <a:ext cx="8788732" cy="22275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203840" y="8107151"/>
            <a:ext cx="8788732" cy="19374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dap an b">
            <a:extLst>
              <a:ext uri="{FF2B5EF4-FFF2-40B4-BE49-F238E27FC236}">
                <a16:creationId xmlns:a16="http://schemas.microsoft.com/office/drawing/2014/main" xmlns="" id="{9B5DABB8-849A-4D2D-930C-9CA07BFC5BDE}"/>
              </a:ext>
            </a:extLst>
          </p:cNvPr>
          <p:cNvSpPr txBox="1"/>
          <p:nvPr/>
        </p:nvSpPr>
        <p:spPr>
          <a:xfrm>
            <a:off x="9653356" y="5759656"/>
            <a:ext cx="6975628"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4000" dirty="0" err="1">
                <a:solidFill>
                  <a:prstClr val="white"/>
                </a:solidFill>
                <a:latin typeface="Times New Roman" panose="02020603050405020304" pitchFamily="18" charset="0"/>
                <a:cs typeface="Times New Roman" panose="02020603050405020304" pitchFamily="18" charset="0"/>
                <a:sym typeface="Arial"/>
              </a:rPr>
              <a:t>Nhật</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9653354" y="8442426"/>
            <a:ext cx="6975628"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4000" dirty="0" err="1">
                <a:solidFill>
                  <a:prstClr val="white"/>
                </a:solidFill>
                <a:latin typeface="Times New Roman" panose="02020603050405020304" pitchFamily="18" charset="0"/>
                <a:cs typeface="Times New Roman" panose="02020603050405020304" pitchFamily="18" charset="0"/>
                <a:sym typeface="Arial"/>
              </a:rPr>
              <a:t>Nga</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26594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4101" y="-32263"/>
            <a:ext cx="3540106" cy="3540106"/>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17644" y="707356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59848" y="457887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1" y="3663229"/>
            <a:ext cx="16308286" cy="16774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696558" y="3767545"/>
            <a:ext cx="14739900" cy="1323439"/>
          </a:xfrm>
          <a:prstGeom prst="rect">
            <a:avLst/>
          </a:prstGeom>
          <a:noFill/>
        </p:spPr>
        <p:txBody>
          <a:bodyPr wrap="square" rtlCol="0">
            <a:spAutoFit/>
          </a:bodyPr>
          <a:lstStyle/>
          <a:p>
            <a:pPr algn="just" defTabSz="1828800">
              <a:buClr>
                <a:srgbClr val="000000"/>
              </a:buClr>
              <a:defRPr/>
            </a:pPr>
            <a:r>
              <a:rPr lang="en-US" sz="4000" b="1" i="1" dirty="0" err="1">
                <a:solidFill>
                  <a:prstClr val="white"/>
                </a:solidFill>
                <a:latin typeface="Times New Roman" panose="02020603050405020304" pitchFamily="18" charset="0"/>
                <a:cs typeface="Times New Roman" panose="02020603050405020304" pitchFamily="18" charset="0"/>
                <a:sym typeface="Arial"/>
              </a:rPr>
              <a:t>Câu</a:t>
            </a:r>
            <a:r>
              <a:rPr lang="en-US" sz="4000" b="1" i="1" dirty="0">
                <a:solidFill>
                  <a:prstClr val="white"/>
                </a:solidFill>
                <a:latin typeface="Times New Roman" panose="02020603050405020304" pitchFamily="18" charset="0"/>
                <a:cs typeface="Times New Roman" panose="02020603050405020304" pitchFamily="18" charset="0"/>
                <a:sym typeface="Arial"/>
              </a:rPr>
              <a:t> 2:</a:t>
            </a:r>
            <a:r>
              <a:rPr lang="vi-VN" sz="4000" b="1" i="1" kern="0" dirty="0">
                <a:solidFill>
                  <a:prstClr val="white"/>
                </a:solidFill>
                <a:latin typeface="Times New Roman" panose="02020603050405020304" pitchFamily="18" charset="0"/>
                <a:cs typeface="Times New Roman" panose="02020603050405020304" pitchFamily="18" charset="0"/>
                <a:sym typeface="Arial"/>
              </a:rPr>
              <a:t>Đoạn tóm tắt vở kịch “Trưởng giả học làm sang” giới thiệu ông Giuốc- đanh mong muốn trở thành người như thế nào?</a:t>
            </a:r>
          </a:p>
        </p:txBody>
      </p:sp>
      <p:sp>
        <p:nvSpPr>
          <p:cNvPr id="15" name="bang a">
            <a:extLst>
              <a:ext uri="{FF2B5EF4-FFF2-40B4-BE49-F238E27FC236}">
                <a16:creationId xmlns:a16="http://schemas.microsoft.com/office/drawing/2014/main" xmlns="" id="{D0E6AFB4-275F-4728-9A13-27E00F9EA3A2}"/>
              </a:ext>
            </a:extLst>
          </p:cNvPr>
          <p:cNvSpPr/>
          <p:nvPr/>
        </p:nvSpPr>
        <p:spPr>
          <a:xfrm flipH="1">
            <a:off x="488791" y="5746293"/>
            <a:ext cx="8577718" cy="18800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506433" y="8299370"/>
            <a:ext cx="8577718" cy="17452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dap an a">
            <a:extLst>
              <a:ext uri="{FF2B5EF4-FFF2-40B4-BE49-F238E27FC236}">
                <a16:creationId xmlns:a16="http://schemas.microsoft.com/office/drawing/2014/main" xmlns="" id="{9897B1B9-EB78-41AF-AC33-1E8F7714B11F}"/>
              </a:ext>
            </a:extLst>
          </p:cNvPr>
          <p:cNvSpPr txBox="1"/>
          <p:nvPr/>
        </p:nvSpPr>
        <p:spPr>
          <a:xfrm>
            <a:off x="701045" y="5969528"/>
            <a:ext cx="8153206" cy="1754326"/>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Ông muốn trở thành nhà quý tộc sang trọng</a:t>
            </a:r>
          </a:p>
          <a:p>
            <a:pPr marL="514350" indent="-514350" defTabSz="1371600">
              <a:buClr>
                <a:prstClr val="white"/>
              </a:buClr>
              <a:buFont typeface="Wingdings" panose="05000000000000000000" pitchFamily="2" charset="2"/>
              <a:buChar char=""/>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701043" y="8431050"/>
            <a:ext cx="8153206" cy="1200329"/>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Ông muốn trở thành người người kinh doanh giỏi</a:t>
            </a:r>
          </a:p>
        </p:txBody>
      </p:sp>
      <p:sp>
        <p:nvSpPr>
          <p:cNvPr id="31" name="bang b">
            <a:extLst>
              <a:ext uri="{FF2B5EF4-FFF2-40B4-BE49-F238E27FC236}">
                <a16:creationId xmlns:a16="http://schemas.microsoft.com/office/drawing/2014/main" xmlns="" id="{8DD63B39-09F3-4F04-83CD-408FC7619A90}"/>
              </a:ext>
            </a:extLst>
          </p:cNvPr>
          <p:cNvSpPr/>
          <p:nvPr/>
        </p:nvSpPr>
        <p:spPr>
          <a:xfrm flipH="1">
            <a:off x="9186194" y="5746280"/>
            <a:ext cx="8577716" cy="1880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203838" y="8299371"/>
            <a:ext cx="8577716" cy="17451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dap an b">
            <a:extLst>
              <a:ext uri="{FF2B5EF4-FFF2-40B4-BE49-F238E27FC236}">
                <a16:creationId xmlns:a16="http://schemas.microsoft.com/office/drawing/2014/main" xmlns="" id="{9B5DABB8-849A-4D2D-930C-9CA07BFC5BDE}"/>
              </a:ext>
            </a:extLst>
          </p:cNvPr>
          <p:cNvSpPr txBox="1"/>
          <p:nvPr/>
        </p:nvSpPr>
        <p:spPr>
          <a:xfrm>
            <a:off x="9470895" y="5912534"/>
            <a:ext cx="8310658" cy="1200329"/>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Ông muốn trở thành người có tri thức </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9572939" y="8431052"/>
            <a:ext cx="8328302" cy="1754326"/>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Ông muốn trở thành người có mối quan hệ rộng rãi.</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4806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39"/>
            <a:ext cx="5202062" cy="5202062"/>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94901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793680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605352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89859" y="5137881"/>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2046380" y="5191788"/>
            <a:ext cx="14582604" cy="1569660"/>
          </a:xfrm>
          <a:prstGeom prst="rect">
            <a:avLst/>
          </a:prstGeom>
          <a:noFill/>
        </p:spPr>
        <p:txBody>
          <a:bodyPr wrap="square" rtlCol="0">
            <a:spAutoFit/>
          </a:bodyPr>
          <a:lstStyle/>
          <a:p>
            <a:pPr defTabSz="1828800">
              <a:buClr>
                <a:srgbClr val="000000"/>
              </a:buClr>
              <a:defRPr/>
            </a:pPr>
            <a:r>
              <a:rPr lang="en-US" sz="4800" b="1" i="1" dirty="0" err="1">
                <a:solidFill>
                  <a:prstClr val="white"/>
                </a:solidFill>
                <a:latin typeface="Times New Roman" panose="02020603050405020304" pitchFamily="18" charset="0"/>
                <a:cs typeface="Times New Roman" panose="02020603050405020304" pitchFamily="18" charset="0"/>
                <a:sym typeface="Arial"/>
              </a:rPr>
              <a:t>Câu</a:t>
            </a:r>
            <a:r>
              <a:rPr lang="en-US" sz="4800" b="1" i="1" dirty="0">
                <a:solidFill>
                  <a:prstClr val="white"/>
                </a:solidFill>
                <a:latin typeface="Times New Roman" panose="02020603050405020304" pitchFamily="18" charset="0"/>
                <a:cs typeface="Times New Roman" panose="02020603050405020304" pitchFamily="18" charset="0"/>
                <a:sym typeface="Arial"/>
              </a:rPr>
              <a:t> 3:</a:t>
            </a:r>
            <a:r>
              <a:rPr lang="vi-VN" sz="4800" b="1" i="1" kern="0" dirty="0">
                <a:solidFill>
                  <a:prstClr val="white"/>
                </a:solidFill>
                <a:latin typeface="Times New Roman" panose="02020603050405020304" pitchFamily="18" charset="0"/>
                <a:cs typeface="Times New Roman" panose="02020603050405020304" pitchFamily="18" charset="0"/>
                <a:sym typeface="Arial"/>
              </a:rPr>
              <a:t>Đâu là lí do chính mà ông Giuốc - đanh thưởng tiền cho mấy chú thợ phụ?</a:t>
            </a:r>
          </a:p>
        </p:txBody>
      </p:sp>
      <p:sp>
        <p:nvSpPr>
          <p:cNvPr id="15" name="bang b">
            <a:extLst>
              <a:ext uri="{FF2B5EF4-FFF2-40B4-BE49-F238E27FC236}">
                <a16:creationId xmlns:a16="http://schemas.microsoft.com/office/drawing/2014/main" xmlns="" id="{D0E6AFB4-275F-4728-9A13-27E00F9EA3A2}"/>
              </a:ext>
            </a:extLst>
          </p:cNvPr>
          <p:cNvSpPr/>
          <p:nvPr/>
        </p:nvSpPr>
        <p:spPr>
          <a:xfrm flipH="1">
            <a:off x="9203838" y="7315866"/>
            <a:ext cx="7874660" cy="12417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1209498" y="8857825"/>
            <a:ext cx="7874660" cy="1182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653356" y="7347549"/>
            <a:ext cx="6975628"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Vì họ gọi ông là ông lớn, cụ lớn, đức ông</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659011" y="8832789"/>
            <a:ext cx="7544826"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Vì họ đã chúc rượu ông trong buổi tiệc</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1209494" y="7307432"/>
            <a:ext cx="7874660" cy="12417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203842" y="8857825"/>
            <a:ext cx="7874660" cy="1182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659012" y="7339115"/>
            <a:ext cx="6975628"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Vì họ giúp ông mặc lễ phục theo phong cách quý tộc</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653356" y="8832789"/>
            <a:ext cx="6975628" cy="1138773"/>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Vì họ rất giỏi và nhiệt tình </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15204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39"/>
            <a:ext cx="5202062" cy="5202062"/>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945035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795668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601377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89859" y="5098125"/>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2043799" y="5182088"/>
            <a:ext cx="14145238" cy="1569660"/>
          </a:xfrm>
          <a:prstGeom prst="rect">
            <a:avLst/>
          </a:prstGeom>
          <a:noFill/>
        </p:spPr>
        <p:txBody>
          <a:bodyPr wrap="square" rtlCol="0">
            <a:spAutoFit/>
          </a:bodyPr>
          <a:lstStyle/>
          <a:p>
            <a:pPr defTabSz="1828800">
              <a:buClr>
                <a:srgbClr val="000000"/>
              </a:buClr>
              <a:defRPr/>
            </a:pPr>
            <a:r>
              <a:rPr lang="en-US" sz="4800" b="1" i="1" dirty="0" err="1">
                <a:solidFill>
                  <a:prstClr val="white"/>
                </a:solidFill>
                <a:latin typeface="Times New Roman" panose="02020603050405020304" pitchFamily="18" charset="0"/>
                <a:cs typeface="Times New Roman" panose="02020603050405020304" pitchFamily="18" charset="0"/>
                <a:sym typeface="Arial"/>
              </a:rPr>
              <a:t>Câu</a:t>
            </a:r>
            <a:r>
              <a:rPr lang="en-US" sz="4800" b="1" i="1" dirty="0">
                <a:solidFill>
                  <a:prstClr val="white"/>
                </a:solidFill>
                <a:latin typeface="Times New Roman" panose="02020603050405020304" pitchFamily="18" charset="0"/>
                <a:cs typeface="Times New Roman" panose="02020603050405020304" pitchFamily="18" charset="0"/>
                <a:sym typeface="Arial"/>
              </a:rPr>
              <a:t> 4:</a:t>
            </a:r>
            <a:r>
              <a:rPr lang="vi-VN" sz="4800" b="1" i="1" kern="0" dirty="0">
                <a:solidFill>
                  <a:prstClr val="white"/>
                </a:solidFill>
                <a:latin typeface="Times New Roman" panose="02020603050405020304" pitchFamily="18" charset="0"/>
                <a:cs typeface="Times New Roman" panose="02020603050405020304" pitchFamily="18" charset="0"/>
                <a:sym typeface="Arial"/>
              </a:rPr>
              <a:t> Bộ lễ phục của ông Giuốc- đanh gặp phải vấn đề gì?</a:t>
            </a:r>
          </a:p>
        </p:txBody>
      </p:sp>
      <p:sp>
        <p:nvSpPr>
          <p:cNvPr id="15" name="bang c">
            <a:extLst>
              <a:ext uri="{FF2B5EF4-FFF2-40B4-BE49-F238E27FC236}">
                <a16:creationId xmlns:a16="http://schemas.microsoft.com/office/drawing/2014/main" xmlns="" id="{D0E6AFB4-275F-4728-9A13-27E00F9EA3A2}"/>
              </a:ext>
            </a:extLst>
          </p:cNvPr>
          <p:cNvSpPr/>
          <p:nvPr/>
        </p:nvSpPr>
        <p:spPr>
          <a:xfrm flipH="1">
            <a:off x="1206912" y="8842548"/>
            <a:ext cx="7874660" cy="1222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9203842" y="7308665"/>
            <a:ext cx="7874660" cy="1240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656426" y="8810762"/>
            <a:ext cx="6975628"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Hoa may ngược</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9653356" y="7616841"/>
            <a:ext cx="7996932" cy="64633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Chất vải không đẹp</a:t>
            </a:r>
          </a:p>
        </p:txBody>
      </p:sp>
      <p:sp>
        <p:nvSpPr>
          <p:cNvPr id="31" name="bang a">
            <a:extLst>
              <a:ext uri="{FF2B5EF4-FFF2-40B4-BE49-F238E27FC236}">
                <a16:creationId xmlns:a16="http://schemas.microsoft.com/office/drawing/2014/main" xmlns="" id="{8DD63B39-09F3-4F04-83CD-408FC7619A90}"/>
              </a:ext>
            </a:extLst>
          </p:cNvPr>
          <p:cNvSpPr/>
          <p:nvPr/>
        </p:nvSpPr>
        <p:spPr>
          <a:xfrm flipH="1">
            <a:off x="1209498" y="7308665"/>
            <a:ext cx="7874660" cy="1240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203842" y="8837946"/>
            <a:ext cx="7874660" cy="1222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656424" y="7234692"/>
            <a:ext cx="6975628"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Màu không đẹp</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653358" y="9090638"/>
            <a:ext cx="7874660"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Cả 3 phương án trên</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55789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09341" y="-96177"/>
            <a:ext cx="4088746" cy="4088746"/>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738795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38744" y="502255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51115" y="4106905"/>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2067485" y="4198510"/>
            <a:ext cx="14075546" cy="1384995"/>
          </a:xfrm>
          <a:prstGeom prst="rect">
            <a:avLst/>
          </a:prstGeom>
          <a:noFill/>
        </p:spPr>
        <p:txBody>
          <a:bodyPr wrap="square" rtlCol="0">
            <a:spAutoFit/>
          </a:bodyPr>
          <a:lstStyle/>
          <a:p>
            <a:pPr defTabSz="1371600">
              <a:defRPr/>
            </a:pPr>
            <a:r>
              <a:rPr lang="en-US" sz="4200" b="1" i="1" dirty="0" err="1">
                <a:solidFill>
                  <a:prstClr val="white"/>
                </a:solidFill>
                <a:latin typeface="Times New Roman" panose="02020603050405020304" pitchFamily="18" charset="0"/>
                <a:cs typeface="Times New Roman" panose="02020603050405020304" pitchFamily="18" charset="0"/>
                <a:sym typeface="Arial"/>
              </a:rPr>
              <a:t>Câu</a:t>
            </a:r>
            <a:r>
              <a:rPr lang="en-US" sz="4200" b="1" i="1" dirty="0">
                <a:solidFill>
                  <a:prstClr val="white"/>
                </a:solidFill>
                <a:latin typeface="Times New Roman" panose="02020603050405020304" pitchFamily="18" charset="0"/>
                <a:cs typeface="Times New Roman" panose="02020603050405020304" pitchFamily="18" charset="0"/>
                <a:sym typeface="Arial"/>
              </a:rPr>
              <a:t> 5: </a:t>
            </a:r>
            <a:r>
              <a:rPr lang="vi-VN" sz="4200" b="1" i="1" dirty="0">
                <a:solidFill>
                  <a:prstClr val="white"/>
                </a:solidFill>
                <a:latin typeface="Times New Roman" panose="02020603050405020304" pitchFamily="18" charset="0"/>
                <a:cs typeface="Times New Roman" panose="02020603050405020304" pitchFamily="18" charset="0"/>
                <a:sym typeface="Arial"/>
              </a:rPr>
              <a:t>Đoạn trích “Ông Giuốc- đanh mặc lễ phục” thể hiện mâu thuẫn giữa cái xấu và cái xấu, đúng hay sai?</a:t>
            </a:r>
            <a:endParaRPr lang="en-US" sz="4200" b="1" i="1" dirty="0">
              <a:solidFill>
                <a:prstClr val="white"/>
              </a:solidFill>
              <a:latin typeface="Times New Roman" panose="02020603050405020304" pitchFamily="18" charset="0"/>
              <a:cs typeface="Times New Roman" panose="02020603050405020304" pitchFamily="18" charset="0"/>
              <a:sym typeface="Arial"/>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9203834" y="6532426"/>
            <a:ext cx="7874660" cy="17289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6" indent="-428626" algn="ctr" defTabSz="1371600">
              <a:buClr>
                <a:prstClr val="white"/>
              </a:buClr>
              <a:buFont typeface="Wingdings" panose="05000000000000000000" pitchFamily="2" charset="2"/>
              <a:buChar char="w"/>
              <a:defRPr/>
            </a:pPr>
            <a:endParaRPr lang="en-US" sz="2700">
              <a:solidFill>
                <a:prstClr val="white"/>
              </a:solidFill>
              <a:latin typeface="Calibri" panose="020F0502020204030204"/>
              <a:sym typeface="Arial"/>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9653350" y="6597508"/>
            <a:ext cx="6975628"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4000" b="1" i="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Đúng</a:t>
            </a:r>
            <a:endPar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1209490" y="6532426"/>
            <a:ext cx="7874660" cy="17289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1499774" y="6575525"/>
            <a:ext cx="7294084" cy="1323439"/>
          </a:xfrm>
          <a:prstGeom prst="rect">
            <a:avLst/>
          </a:prstGeom>
          <a:noFill/>
        </p:spPr>
        <p:txBody>
          <a:bodyPr wrap="square" rtlCol="0">
            <a:spAutoFit/>
          </a:bodyPr>
          <a:lstStyle/>
          <a:p>
            <a:pPr defTabSz="1371600">
              <a:buClr>
                <a:prstClr val="white"/>
              </a:buClr>
              <a:defRPr/>
            </a:pPr>
            <a:r>
              <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A. Sai</a:t>
            </a:r>
            <a:endParaRPr lang="en-US" sz="4000" b="1" i="1"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295538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 presetClass="mediacall" presetSubtype="0" fill="hold" nodeType="withEffect">
                                  <p:stCondLst>
                                    <p:cond delay="0"/>
                                  </p:stCondLst>
                                  <p:childTnLst>
                                    <p:cmd type="call" cmd="playFrom(0.0)">
                                      <p:cBhvr>
                                        <p:cTn id="21" dur="20218" fill="hold"/>
                                        <p:tgtEl>
                                          <p:spTgt spid="39"/>
                                        </p:tgtEl>
                                      </p:cBhvr>
                                    </p:cmd>
                                  </p:childTnLst>
                                </p:cTn>
                              </p:par>
                              <p:par>
                                <p:cTn id="22" presetID="3" presetClass="mediacall" presetSubtype="0" fill="hold" nodeType="withEffect">
                                  <p:stCondLst>
                                    <p:cond delay="0"/>
                                  </p:stCondLst>
                                  <p:childTnLst>
                                    <p:cmd type="call" cmd="stop">
                                      <p:cBhvr>
                                        <p:cTn id="23" dur="1" fill="hold"/>
                                        <p:tgtEl>
                                          <p:spTgt spid="38"/>
                                        </p:tgtEl>
                                      </p:cBhvr>
                                    </p:cmd>
                                  </p:childTnLst>
                                </p:cTn>
                              </p:par>
                              <p:par>
                                <p:cTn id="24" presetID="19" presetClass="emph" presetSubtype="0" repeatCount="4000" fill="hold" grpId="2" nodeType="withEffect">
                                  <p:stCondLst>
                                    <p:cond delay="3000"/>
                                  </p:stCondLst>
                                  <p:childTnLst>
                                    <p:animClr clrSpc="rgb" dir="cw">
                                      <p:cBhvr override="childStyle">
                                        <p:cTn id="25" dur="500" fill="hold"/>
                                        <p:tgtEl>
                                          <p:spTgt spid="15"/>
                                        </p:tgtEl>
                                        <p:attrNameLst>
                                          <p:attrName>style.color</p:attrName>
                                        </p:attrNameLst>
                                      </p:cBhvr>
                                      <p:to>
                                        <a:srgbClr val="92D050"/>
                                      </p:to>
                                    </p:animClr>
                                    <p:animClr clrSpc="rgb" dir="cw">
                                      <p:cBhvr>
                                        <p:cTn id="26" dur="500" fill="hold"/>
                                        <p:tgtEl>
                                          <p:spTgt spid="15"/>
                                        </p:tgtEl>
                                        <p:attrNameLst>
                                          <p:attrName>fillcolor</p:attrName>
                                        </p:attrNameLst>
                                      </p:cBhvr>
                                      <p:to>
                                        <a:srgbClr val="92D050"/>
                                      </p:to>
                                    </p:animClr>
                                    <p:set>
                                      <p:cBhvr>
                                        <p:cTn id="27" dur="500" fill="hold"/>
                                        <p:tgtEl>
                                          <p:spTgt spid="15"/>
                                        </p:tgtEl>
                                        <p:attrNameLst>
                                          <p:attrName>fill.type</p:attrName>
                                        </p:attrNameLst>
                                      </p:cBhvr>
                                      <p:to>
                                        <p:strVal val="solid"/>
                                      </p:to>
                                    </p:set>
                                    <p:set>
                                      <p:cBhvr>
                                        <p:cTn id="28" dur="500" fill="hold"/>
                                        <p:tgtEl>
                                          <p:spTgt spid="15"/>
                                        </p:tgtEl>
                                        <p:attrNameLst>
                                          <p:attrName>fill.on</p:attrName>
                                        </p:attrNameLst>
                                      </p:cBhvr>
                                      <p:to>
                                        <p:strVal val="true"/>
                                      </p:to>
                                    </p:set>
                                  </p:childTnLst>
                                </p:cTn>
                              </p:par>
                              <p:par>
                                <p:cTn id="29" presetID="1" presetClass="mediacall" presetSubtype="0" fill="hold" nodeType="withEffect">
                                  <p:stCondLst>
                                    <p:cond delay="3000"/>
                                  </p:stCondLst>
                                  <p:childTnLst>
                                    <p:cmd type="call" cmd="playFrom(0.0)">
                                      <p:cBhvr>
                                        <p:cTn id="30" dur="5903" fill="hold"/>
                                        <p:tgtEl>
                                          <p:spTgt spid="41"/>
                                        </p:tgtEl>
                                      </p:cBhvr>
                                    </p:cmd>
                                  </p:childTnLst>
                                </p:cTn>
                              </p:par>
                              <p:par>
                                <p:cTn id="31" presetID="3" presetClass="mediacall" presetSubtype="0" fill="hold" nodeType="withEffect">
                                  <p:stCondLst>
                                    <p:cond delay="3000"/>
                                  </p:stCondLst>
                                  <p:childTnLst>
                                    <p:cmd type="call" cmd="stop">
                                      <p:cBhvr>
                                        <p:cTn id="32" dur="1" fill="hold"/>
                                        <p:tgtEl>
                                          <p:spTgt spid="39"/>
                                        </p:tgtEl>
                                      </p:cBhvr>
                                    </p:cmd>
                                  </p:childTnLst>
                                </p:cTn>
                              </p:par>
                              <p:par>
                                <p:cTn id="33" presetID="24" presetClass="emph" presetSubtype="0" fill="hold" grpId="3" nodeType="withEffect">
                                  <p:stCondLst>
                                    <p:cond delay="3000"/>
                                  </p:stCondLst>
                                  <p:childTnLst>
                                    <p:animClr clrSpc="hsl" dir="cw">
                                      <p:cBhvr override="childStyle">
                                        <p:cTn id="34" dur="500" fill="hold"/>
                                        <p:tgtEl>
                                          <p:spTgt spid="25"/>
                                        </p:tgtEl>
                                        <p:attrNameLst>
                                          <p:attrName>style.color</p:attrName>
                                        </p:attrNameLst>
                                      </p:cBhvr>
                                      <p:by>
                                        <p:hsl h="0" s="-12549" l="-25098"/>
                                      </p:by>
                                    </p:animClr>
                                    <p:animClr clrSpc="hsl" dir="cw">
                                      <p:cBhvr>
                                        <p:cTn id="35" dur="500" fill="hold"/>
                                        <p:tgtEl>
                                          <p:spTgt spid="25"/>
                                        </p:tgtEl>
                                        <p:attrNameLst>
                                          <p:attrName>fillcolor</p:attrName>
                                        </p:attrNameLst>
                                      </p:cBhvr>
                                      <p:by>
                                        <p:hsl h="0" s="-12549" l="-25098"/>
                                      </p:by>
                                    </p:animClr>
                                    <p:animClr clrSpc="hsl" dir="cw">
                                      <p:cBhvr>
                                        <p:cTn id="36" dur="500" fill="hold"/>
                                        <p:tgtEl>
                                          <p:spTgt spid="25"/>
                                        </p:tgtEl>
                                        <p:attrNameLst>
                                          <p:attrName>stroke.color</p:attrName>
                                        </p:attrNameLst>
                                      </p:cBhvr>
                                      <p:by>
                                        <p:hsl h="0" s="-12549" l="-25098"/>
                                      </p:by>
                                    </p:animClr>
                                    <p:set>
                                      <p:cBhvr>
                                        <p:cTn id="37" dur="500" fill="hold"/>
                                        <p:tgtEl>
                                          <p:spTgt spid="25"/>
                                        </p:tgtEl>
                                        <p:attrNameLst>
                                          <p:attrName>fill.type</p:attrName>
                                        </p:attrNameLst>
                                      </p:cBhvr>
                                      <p:to>
                                        <p:strVal val="solid"/>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3" nodeType="withEffect">
                                  <p:stCondLst>
                                    <p:cond delay="35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500"/>
                                  </p:stCondLst>
                                  <p:childTnLst>
                                    <p:cmd type="call" cmd="playFrom(0.0)">
                                      <p:cBhvr>
                                        <p:cTn id="48" dur="5903" fill="hold"/>
                                        <p:tgtEl>
                                          <p:spTgt spid="41"/>
                                        </p:tgtEl>
                                      </p:cBhvr>
                                    </p:cmd>
                                  </p:childTnLst>
                                </p:cTn>
                              </p:par>
                              <p:par>
                                <p:cTn id="49" presetID="3" presetClass="mediacall" presetSubtype="0" fill="hold" nodeType="withEffect">
                                  <p:stCondLst>
                                    <p:cond delay="3500"/>
                                  </p:stCondLst>
                                  <p:childTnLst>
                                    <p:cmd type="call" cmd="stop">
                                      <p:cBhvr>
                                        <p:cTn id="50" dur="1" fill="hold"/>
                                        <p:tgtEl>
                                          <p:spTgt spid="39"/>
                                        </p:tgtEl>
                                      </p:cBhvr>
                                    </p:cmd>
                                  </p:childTnLst>
                                </p:cTn>
                              </p:par>
                              <p:par>
                                <p:cTn id="51" presetID="24" presetClass="emph" presetSubtype="0" fill="hold" grpId="4" nodeType="withEffect">
                                  <p:stCondLst>
                                    <p:cond delay="35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38"/>
                </p:tgtEl>
              </p:cMediaNode>
            </p:audio>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15"/>
                                        </p:tgtEl>
                                        <p:attrNameLst>
                                          <p:attrName>style.color</p:attrName>
                                        </p:attrNameLst>
                                      </p:cBhvr>
                                      <p:to>
                                        <a:srgbClr val="FFC000"/>
                                      </p:to>
                                    </p:animClr>
                                    <p:animClr clrSpc="rgb" dir="cw">
                                      <p:cBhvr>
                                        <p:cTn id="67" dur="500" fill="hold"/>
                                        <p:tgtEl>
                                          <p:spTgt spid="15"/>
                                        </p:tgtEl>
                                        <p:attrNameLst>
                                          <p:attrName>fillcolor</p:attrName>
                                        </p:attrNameLst>
                                      </p:cBhvr>
                                      <p:to>
                                        <a:srgbClr val="FFC000"/>
                                      </p:to>
                                    </p:animClr>
                                    <p:set>
                                      <p:cBhvr>
                                        <p:cTn id="68" dur="500" fill="hold"/>
                                        <p:tgtEl>
                                          <p:spTgt spid="15"/>
                                        </p:tgtEl>
                                        <p:attrNameLst>
                                          <p:attrName>fill.type</p:attrName>
                                        </p:attrNameLst>
                                      </p:cBhvr>
                                      <p:to>
                                        <p:strVal val="solid"/>
                                      </p:to>
                                    </p:set>
                                    <p:set>
                                      <p:cBhvr>
                                        <p:cTn id="69" dur="500" fill="hold"/>
                                        <p:tgtEl>
                                          <p:spTgt spid="15"/>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repeatCount="4000" fill="hold" grpId="1" nodeType="withEffect">
                                  <p:stCondLst>
                                    <p:cond delay="3000"/>
                                  </p:stCondLst>
                                  <p:childTnLst>
                                    <p:animClr clrSpc="rgb" dir="cw">
                                      <p:cBhvr override="childStyle">
                                        <p:cTn id="75" dur="500" fill="hold"/>
                                        <p:tgtEl>
                                          <p:spTgt spid="15"/>
                                        </p:tgtEl>
                                        <p:attrNameLst>
                                          <p:attrName>style.color</p:attrName>
                                        </p:attrNameLst>
                                      </p:cBhvr>
                                      <p:to>
                                        <a:srgbClr val="92D050"/>
                                      </p:to>
                                    </p:animClr>
                                    <p:animClr clrSpc="rgb" dir="cw">
                                      <p:cBhvr>
                                        <p:cTn id="76" dur="500" fill="hold"/>
                                        <p:tgtEl>
                                          <p:spTgt spid="15"/>
                                        </p:tgtEl>
                                        <p:attrNameLst>
                                          <p:attrName>fillcolor</p:attrName>
                                        </p:attrNameLst>
                                      </p:cBhvr>
                                      <p:to>
                                        <a:srgbClr val="92D050"/>
                                      </p:to>
                                    </p:animClr>
                                    <p:set>
                                      <p:cBhvr>
                                        <p:cTn id="77" dur="500" fill="hold"/>
                                        <p:tgtEl>
                                          <p:spTgt spid="15"/>
                                        </p:tgtEl>
                                        <p:attrNameLst>
                                          <p:attrName>fill.type</p:attrName>
                                        </p:attrNameLst>
                                      </p:cBhvr>
                                      <p:to>
                                        <p:strVal val="solid"/>
                                      </p:to>
                                    </p:set>
                                    <p:set>
                                      <p:cBhvr>
                                        <p:cTn id="78" dur="500" fill="hold"/>
                                        <p:tgtEl>
                                          <p:spTgt spid="15"/>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7732" fill="hold"/>
                                        <p:tgtEl>
                                          <p:spTgt spid="40"/>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24" presetClass="emph" presetSubtype="0" fill="hold" grpId="2" nodeType="withEffect">
                                  <p:stCondLst>
                                    <p:cond delay="3000"/>
                                  </p:stCondLst>
                                  <p:childTnLst>
                                    <p:animClr clrSpc="hsl" dir="cw">
                                      <p:cBhvr override="childStyle">
                                        <p:cTn id="84" dur="500" fill="hold"/>
                                        <p:tgtEl>
                                          <p:spTgt spid="25"/>
                                        </p:tgtEl>
                                        <p:attrNameLst>
                                          <p:attrName>style.color</p:attrName>
                                        </p:attrNameLst>
                                      </p:cBhvr>
                                      <p:by>
                                        <p:hsl h="0" s="-12549" l="-25098"/>
                                      </p:by>
                                    </p:animClr>
                                    <p:animClr clrSpc="hsl" dir="cw">
                                      <p:cBhvr>
                                        <p:cTn id="85" dur="500" fill="hold"/>
                                        <p:tgtEl>
                                          <p:spTgt spid="25"/>
                                        </p:tgtEl>
                                        <p:attrNameLst>
                                          <p:attrName>fillcolor</p:attrName>
                                        </p:attrNameLst>
                                      </p:cBhvr>
                                      <p:by>
                                        <p:hsl h="0" s="-12549" l="-25098"/>
                                      </p:by>
                                    </p:animClr>
                                    <p:animClr clrSpc="hsl" dir="cw">
                                      <p:cBhvr>
                                        <p:cTn id="86" dur="500" fill="hold"/>
                                        <p:tgtEl>
                                          <p:spTgt spid="25"/>
                                        </p:tgtEl>
                                        <p:attrNameLst>
                                          <p:attrName>stroke.color</p:attrName>
                                        </p:attrNameLst>
                                      </p:cBhvr>
                                      <p:by>
                                        <p:hsl h="0" s="-12549" l="-25098"/>
                                      </p:by>
                                    </p:animClr>
                                    <p:set>
                                      <p:cBhvr>
                                        <p:cTn id="87"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88" restart="whenNotActive" fill="hold" evtFilter="cancelBubble" nodeType="interactiveSeq">
                <p:stCondLst>
                  <p:cond evt="onClick" delay="0">
                    <p:tgtEl>
                      <p:spTgt spid="34"/>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34"/>
                                        </p:tgtEl>
                                        <p:attrNameLst>
                                          <p:attrName>style.color</p:attrName>
                                        </p:attrNameLst>
                                      </p:cBhvr>
                                      <p:by>
                                        <p:hsl h="0" s="-12549" l="-25098"/>
                                      </p:by>
                                    </p:animClr>
                                    <p:animClr clrSpc="hsl" dir="cw">
                                      <p:cBhvr>
                                        <p:cTn id="93" dur="500" fill="hold"/>
                                        <p:tgtEl>
                                          <p:spTgt spid="34"/>
                                        </p:tgtEl>
                                        <p:attrNameLst>
                                          <p:attrName>fillcolor</p:attrName>
                                        </p:attrNameLst>
                                      </p:cBhvr>
                                      <p:by>
                                        <p:hsl h="0" s="-12549" l="-25098"/>
                                      </p:by>
                                    </p:animClr>
                                    <p:animClr clrSpc="hsl" dir="cw">
                                      <p:cBhvr>
                                        <p:cTn id="94" dur="500" fill="hold"/>
                                        <p:tgtEl>
                                          <p:spTgt spid="34"/>
                                        </p:tgtEl>
                                        <p:attrNameLst>
                                          <p:attrName>stroke.color</p:attrName>
                                        </p:attrNameLst>
                                      </p:cBhvr>
                                      <p:by>
                                        <p:hsl h="0" s="-12549" l="-25098"/>
                                      </p:by>
                                    </p:animClr>
                                    <p:set>
                                      <p:cBhvr>
                                        <p:cTn id="95" dur="500" fill="hold"/>
                                        <p:tgtEl>
                                          <p:spTgt spid="34"/>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32"/>
                                        </p:tgtEl>
                                        <p:attrNameLst>
                                          <p:attrName>style.color</p:attrName>
                                        </p:attrNameLst>
                                      </p:cBhvr>
                                      <p:to>
                                        <a:schemeClr val="accent2"/>
                                      </p:to>
                                    </p:animClr>
                                    <p:animClr clrSpc="rgb" dir="cw">
                                      <p:cBhvr>
                                        <p:cTn id="98" dur="500" fill="hold"/>
                                        <p:tgtEl>
                                          <p:spTgt spid="32"/>
                                        </p:tgtEl>
                                        <p:attrNameLst>
                                          <p:attrName>fillcolor</p:attrName>
                                        </p:attrNameLst>
                                      </p:cBhvr>
                                      <p:to>
                                        <a:schemeClr val="accent2"/>
                                      </p:to>
                                    </p:animClr>
                                    <p:set>
                                      <p:cBhvr>
                                        <p:cTn id="99" dur="500" fill="hold"/>
                                        <p:tgtEl>
                                          <p:spTgt spid="32"/>
                                        </p:tgtEl>
                                        <p:attrNameLst>
                                          <p:attrName>fill.type</p:attrName>
                                        </p:attrNameLst>
                                      </p:cBhvr>
                                      <p:to>
                                        <p:strVal val="solid"/>
                                      </p:to>
                                    </p:set>
                                    <p:set>
                                      <p:cBhvr>
                                        <p:cTn id="100" dur="500" fill="hold"/>
                                        <p:tgtEl>
                                          <p:spTgt spid="32"/>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000"/>
                                  </p:stCondLst>
                                  <p:childTnLst>
                                    <p:animClr clrSpc="rgb" dir="cw">
                                      <p:cBhvr override="childStyle">
                                        <p:cTn id="106" dur="500" fill="hold"/>
                                        <p:tgtEl>
                                          <p:spTgt spid="32"/>
                                        </p:tgtEl>
                                        <p:attrNameLst>
                                          <p:attrName>style.color</p:attrName>
                                        </p:attrNameLst>
                                      </p:cBhvr>
                                      <p:to>
                                        <a:srgbClr val="FF0000"/>
                                      </p:to>
                                    </p:animClr>
                                    <p:animClr clrSpc="rgb" dir="cw">
                                      <p:cBhvr>
                                        <p:cTn id="107" dur="500" fill="hold"/>
                                        <p:tgtEl>
                                          <p:spTgt spid="32"/>
                                        </p:tgtEl>
                                        <p:attrNameLst>
                                          <p:attrName>fillcolor</p:attrName>
                                        </p:attrNameLst>
                                      </p:cBhvr>
                                      <p:to>
                                        <a:srgbClr val="FF0000"/>
                                      </p:to>
                                    </p:animClr>
                                    <p:set>
                                      <p:cBhvr>
                                        <p:cTn id="108" dur="500" fill="hold"/>
                                        <p:tgtEl>
                                          <p:spTgt spid="32"/>
                                        </p:tgtEl>
                                        <p:attrNameLst>
                                          <p:attrName>fill.type</p:attrName>
                                        </p:attrNameLst>
                                      </p:cBhvr>
                                      <p:to>
                                        <p:strVal val="solid"/>
                                      </p:to>
                                    </p:set>
                                    <p:set>
                                      <p:cBhvr>
                                        <p:cTn id="109" dur="500" fill="hold"/>
                                        <p:tgtEl>
                                          <p:spTgt spid="32"/>
                                        </p:tgtEl>
                                        <p:attrNameLst>
                                          <p:attrName>fill.on</p:attrName>
                                        </p:attrNameLst>
                                      </p:cBhvr>
                                      <p:to>
                                        <p:strVal val="true"/>
                                      </p:to>
                                    </p:set>
                                  </p:childTnLst>
                                </p:cTn>
                              </p:par>
                              <p:par>
                                <p:cTn id="110" presetID="19" presetClass="emph" presetSubtype="0" repeatCount="4000" fill="hold" grpId="4" nodeType="withEffect">
                                  <p:stCondLst>
                                    <p:cond delay="3000"/>
                                  </p:stCondLst>
                                  <p:childTnLst>
                                    <p:animClr clrSpc="rgb" dir="cw">
                                      <p:cBhvr override="childStyle">
                                        <p:cTn id="111" dur="500" fill="hold"/>
                                        <p:tgtEl>
                                          <p:spTgt spid="15"/>
                                        </p:tgtEl>
                                        <p:attrNameLst>
                                          <p:attrName>style.color</p:attrName>
                                        </p:attrNameLst>
                                      </p:cBhvr>
                                      <p:to>
                                        <a:srgbClr val="92D050"/>
                                      </p:to>
                                    </p:animClr>
                                    <p:animClr clrSpc="rgb" dir="cw">
                                      <p:cBhvr>
                                        <p:cTn id="112" dur="500" fill="hold"/>
                                        <p:tgtEl>
                                          <p:spTgt spid="15"/>
                                        </p:tgtEl>
                                        <p:attrNameLst>
                                          <p:attrName>fillcolor</p:attrName>
                                        </p:attrNameLst>
                                      </p:cBhvr>
                                      <p:to>
                                        <a:srgbClr val="92D050"/>
                                      </p:to>
                                    </p:animClr>
                                    <p:set>
                                      <p:cBhvr>
                                        <p:cTn id="113" dur="500" fill="hold"/>
                                        <p:tgtEl>
                                          <p:spTgt spid="15"/>
                                        </p:tgtEl>
                                        <p:attrNameLst>
                                          <p:attrName>fill.type</p:attrName>
                                        </p:attrNameLst>
                                      </p:cBhvr>
                                      <p:to>
                                        <p:strVal val="solid"/>
                                      </p:to>
                                    </p:set>
                                    <p:set>
                                      <p:cBhvr>
                                        <p:cTn id="114" dur="500" fill="hold"/>
                                        <p:tgtEl>
                                          <p:spTgt spid="15"/>
                                        </p:tgtEl>
                                        <p:attrNameLst>
                                          <p:attrName>fill.on</p:attrName>
                                        </p:attrNameLst>
                                      </p:cBhvr>
                                      <p:to>
                                        <p:strVal val="true"/>
                                      </p:to>
                                    </p:set>
                                  </p:childTnLst>
                                </p:cTn>
                              </p:par>
                              <p:par>
                                <p:cTn id="115" presetID="1" presetClass="mediacall" presetSubtype="0" fill="hold" nodeType="withEffect">
                                  <p:stCondLst>
                                    <p:cond delay="3000"/>
                                  </p:stCondLst>
                                  <p:childTnLst>
                                    <p:cmd type="call" cmd="playFrom(0.0)">
                                      <p:cBhvr>
                                        <p:cTn id="116" dur="5903" fill="hold"/>
                                        <p:tgtEl>
                                          <p:spTgt spid="41"/>
                                        </p:tgtEl>
                                      </p:cBhvr>
                                    </p:cmd>
                                  </p:childTnLst>
                                </p:cTn>
                              </p:par>
                              <p:par>
                                <p:cTn id="117" presetID="3" presetClass="mediacall" presetSubtype="0" fill="hold" nodeType="withEffect">
                                  <p:stCondLst>
                                    <p:cond delay="3000"/>
                                  </p:stCondLst>
                                  <p:childTnLst>
                                    <p:cmd type="call" cmd="stop">
                                      <p:cBhvr>
                                        <p:cTn id="118" dur="1" fill="hold"/>
                                        <p:tgtEl>
                                          <p:spTgt spid="39"/>
                                        </p:tgtEl>
                                      </p:cBhvr>
                                    </p:cmd>
                                  </p:childTnLst>
                                </p:cTn>
                              </p:par>
                              <p:par>
                                <p:cTn id="119" presetID="30" presetClass="emph" presetSubtype="0" fill="hold" grpId="2" nodeType="withEffect">
                                  <p:stCondLst>
                                    <p:cond delay="3000"/>
                                  </p:stCondLst>
                                  <p:childTnLst>
                                    <p:animClr clrSpc="hsl" dir="cw">
                                      <p:cBhvr override="childStyle">
                                        <p:cTn id="120" dur="500" fill="hold"/>
                                        <p:tgtEl>
                                          <p:spTgt spid="34"/>
                                        </p:tgtEl>
                                        <p:attrNameLst>
                                          <p:attrName>style.color</p:attrName>
                                        </p:attrNameLst>
                                      </p:cBhvr>
                                      <p:by>
                                        <p:hsl h="0" s="12549" l="25098"/>
                                      </p:by>
                                    </p:animClr>
                                    <p:animClr clrSpc="hsl" dir="cw">
                                      <p:cBhvr>
                                        <p:cTn id="121" dur="500" fill="hold"/>
                                        <p:tgtEl>
                                          <p:spTgt spid="34"/>
                                        </p:tgtEl>
                                        <p:attrNameLst>
                                          <p:attrName>fillcolor</p:attrName>
                                        </p:attrNameLst>
                                      </p:cBhvr>
                                      <p:by>
                                        <p:hsl h="0" s="12549" l="25098"/>
                                      </p:by>
                                    </p:animClr>
                                    <p:animClr clrSpc="hsl" dir="cw">
                                      <p:cBhvr>
                                        <p:cTn id="122" dur="500" fill="hold"/>
                                        <p:tgtEl>
                                          <p:spTgt spid="34"/>
                                        </p:tgtEl>
                                        <p:attrNameLst>
                                          <p:attrName>stroke.color</p:attrName>
                                        </p:attrNameLst>
                                      </p:cBhvr>
                                      <p:by>
                                        <p:hsl h="0" s="12549" l="25098"/>
                                      </p:by>
                                    </p:animClr>
                                    <p:set>
                                      <p:cBhvr>
                                        <p:cTn id="123" dur="500" fill="hold"/>
                                        <p:tgtEl>
                                          <p:spTgt spid="34"/>
                                        </p:tgtEl>
                                        <p:attrNameLst>
                                          <p:attrName>fill.type</p:attrName>
                                        </p:attrNameLst>
                                      </p:cBhvr>
                                      <p:to>
                                        <p:strVal val="solid"/>
                                      </p:to>
                                    </p:set>
                                  </p:childTnLst>
                                </p:cTn>
                              </p:par>
                              <p:par>
                                <p:cTn id="124" presetID="24" presetClass="emph" presetSubtype="0" fill="hold" grpId="5" nodeType="withEffect">
                                  <p:stCondLst>
                                    <p:cond delay="3000"/>
                                  </p:stCondLst>
                                  <p:childTnLst>
                                    <p:animClr clrSpc="hsl" dir="cw">
                                      <p:cBhvr override="childStyle">
                                        <p:cTn id="125" dur="500" fill="hold"/>
                                        <p:tgtEl>
                                          <p:spTgt spid="25"/>
                                        </p:tgtEl>
                                        <p:attrNameLst>
                                          <p:attrName>style.color</p:attrName>
                                        </p:attrNameLst>
                                      </p:cBhvr>
                                      <p:by>
                                        <p:hsl h="0" s="-12549" l="-25098"/>
                                      </p:by>
                                    </p:animClr>
                                    <p:animClr clrSpc="hsl" dir="cw">
                                      <p:cBhvr>
                                        <p:cTn id="126" dur="500" fill="hold"/>
                                        <p:tgtEl>
                                          <p:spTgt spid="25"/>
                                        </p:tgtEl>
                                        <p:attrNameLst>
                                          <p:attrName>fillcolor</p:attrName>
                                        </p:attrNameLst>
                                      </p:cBhvr>
                                      <p:by>
                                        <p:hsl h="0" s="-12549" l="-25098"/>
                                      </p:by>
                                    </p:animClr>
                                    <p:animClr clrSpc="hsl" dir="cw">
                                      <p:cBhvr>
                                        <p:cTn id="127" dur="500" fill="hold"/>
                                        <p:tgtEl>
                                          <p:spTgt spid="25"/>
                                        </p:tgtEl>
                                        <p:attrNameLst>
                                          <p:attrName>stroke.color</p:attrName>
                                        </p:attrNameLst>
                                      </p:cBhvr>
                                      <p:by>
                                        <p:hsl h="0" s="-12549" l="-25098"/>
                                      </p:by>
                                    </p:animClr>
                                    <p:set>
                                      <p:cBhvr>
                                        <p:cTn id="12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25" grpId="0"/>
      <p:bldP spid="25" grpId="1"/>
      <p:bldP spid="25" grpId="2"/>
      <p:bldP spid="25" grpId="3"/>
      <p:bldP spid="25" grpId="4"/>
      <p:bldP spid="25" grpId="5"/>
      <p:bldP spid="32" grpId="0" animBg="1"/>
      <p:bldP spid="32" grpId="1" animBg="1"/>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xmlns="" id="{6FF2933C-6FA5-9423-C06C-EE91DEEA67DF}"/>
              </a:ext>
            </a:extLst>
          </p:cNvPr>
          <p:cNvGrpSpPr/>
          <p:nvPr/>
        </p:nvGrpSpPr>
        <p:grpSpPr>
          <a:xfrm>
            <a:off x="762000" y="1888821"/>
            <a:ext cx="9601200" cy="4800600"/>
            <a:chOff x="0" y="0"/>
            <a:chExt cx="1366328" cy="1964130"/>
          </a:xfrm>
        </p:grpSpPr>
        <p:sp>
          <p:nvSpPr>
            <p:cNvPr id="7" name="Freeform 9">
              <a:extLst>
                <a:ext uri="{FF2B5EF4-FFF2-40B4-BE49-F238E27FC236}">
                  <a16:creationId xmlns:a16="http://schemas.microsoft.com/office/drawing/2014/main" xmlns="" id="{DDFEE5B9-4F76-A457-AF86-0FFD7062AAD7}"/>
                </a:ext>
              </a:extLst>
            </p:cNvPr>
            <p:cNvSpPr/>
            <p:nvPr/>
          </p:nvSpPr>
          <p:spPr>
            <a:xfrm>
              <a:off x="0" y="0"/>
              <a:ext cx="1366328" cy="1964130"/>
            </a:xfrm>
            <a:custGeom>
              <a:avLst/>
              <a:gdLst/>
              <a:ahLst/>
              <a:cxnLst/>
              <a:rect l="l" t="t" r="r" b="b"/>
              <a:pathLst>
                <a:path w="1366328" h="1964130">
                  <a:moveTo>
                    <a:pt x="101479" y="0"/>
                  </a:moveTo>
                  <a:lnTo>
                    <a:pt x="1264849" y="0"/>
                  </a:lnTo>
                  <a:cubicBezTo>
                    <a:pt x="1291763" y="0"/>
                    <a:pt x="1317574" y="10692"/>
                    <a:pt x="1336605" y="29723"/>
                  </a:cubicBezTo>
                  <a:cubicBezTo>
                    <a:pt x="1355636" y="48754"/>
                    <a:pt x="1366328" y="74565"/>
                    <a:pt x="1366328" y="101479"/>
                  </a:cubicBezTo>
                  <a:lnTo>
                    <a:pt x="1366328" y="1862651"/>
                  </a:lnTo>
                  <a:cubicBezTo>
                    <a:pt x="1366328" y="1918697"/>
                    <a:pt x="1320894" y="1964130"/>
                    <a:pt x="1264849" y="1964130"/>
                  </a:cubicBezTo>
                  <a:lnTo>
                    <a:pt x="101479" y="1964130"/>
                  </a:lnTo>
                  <a:cubicBezTo>
                    <a:pt x="45434" y="1964130"/>
                    <a:pt x="0" y="1918697"/>
                    <a:pt x="0" y="1862651"/>
                  </a:cubicBezTo>
                  <a:lnTo>
                    <a:pt x="0" y="101479"/>
                  </a:lnTo>
                  <a:cubicBezTo>
                    <a:pt x="0" y="45434"/>
                    <a:pt x="45434" y="0"/>
                    <a:pt x="101479" y="0"/>
                  </a:cubicBezTo>
                  <a:close/>
                </a:path>
              </a:pathLst>
            </a:custGeom>
            <a:solidFill>
              <a:srgbClr val="FCD0A4"/>
            </a:solidFill>
            <a:ln w="57150" cap="rnd">
              <a:solidFill>
                <a:srgbClr val="443B39"/>
              </a:solidFill>
              <a:prstDash val="solid"/>
              <a:round/>
            </a:ln>
          </p:spPr>
        </p:sp>
        <p:sp>
          <p:nvSpPr>
            <p:cNvPr id="8" name="TextBox 10">
              <a:extLst>
                <a:ext uri="{FF2B5EF4-FFF2-40B4-BE49-F238E27FC236}">
                  <a16:creationId xmlns:a16="http://schemas.microsoft.com/office/drawing/2014/main" xmlns="" id="{F5286205-E01F-52D2-08DB-73C7C812BF15}"/>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5" name="TextBox 4">
            <a:extLst>
              <a:ext uri="{FF2B5EF4-FFF2-40B4-BE49-F238E27FC236}">
                <a16:creationId xmlns:a16="http://schemas.microsoft.com/office/drawing/2014/main" xmlns="" id="{0B5FE2F0-6E37-D800-7F05-AC40FB64C8CA}"/>
              </a:ext>
            </a:extLst>
          </p:cNvPr>
          <p:cNvSpPr txBox="1"/>
          <p:nvPr/>
        </p:nvSpPr>
        <p:spPr>
          <a:xfrm>
            <a:off x="990600" y="3281570"/>
            <a:ext cx="9144000" cy="2015103"/>
          </a:xfrm>
          <a:prstGeom prst="rect">
            <a:avLst/>
          </a:prstGeom>
          <a:noFill/>
        </p:spPr>
        <p:txBody>
          <a:bodyPr wrap="square">
            <a:spAutoFit/>
          </a:bodyPr>
          <a:lstStyle/>
          <a:p>
            <a:pPr marL="127000" indent="0" algn="just">
              <a:lnSpc>
                <a:spcPct val="150000"/>
              </a:lnSpc>
            </a:pPr>
            <a:r>
              <a:rPr lang="vi-VN" sz="4400" dirty="0">
                <a:latin typeface="+mj-lt"/>
                <a:ea typeface="Cambria" panose="02040503050406030204" pitchFamily="18" charset="0"/>
              </a:rPr>
              <a:t>Hãy vẽ lại chân dung</a:t>
            </a:r>
            <a:r>
              <a:rPr lang="en-US" sz="4400" dirty="0">
                <a:latin typeface="+mj-lt"/>
                <a:ea typeface="Cambria" panose="020405030504060302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vi-VN"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mj-lt"/>
                <a:ea typeface="Cambria" panose="02040503050406030204" pitchFamily="18" charset="0"/>
              </a:rPr>
              <a:t>theo tưởng tượng của em </a:t>
            </a:r>
            <a:endParaRPr lang="en-US" sz="4400" dirty="0">
              <a:latin typeface="+mj-lt"/>
              <a:ea typeface="Cambria" panose="02040503050406030204" pitchFamily="18" charset="0"/>
            </a:endParaRPr>
          </a:p>
        </p:txBody>
      </p:sp>
      <p:pic>
        <p:nvPicPr>
          <p:cNvPr id="10" name="Picture 9">
            <a:extLst>
              <a:ext uri="{FF2B5EF4-FFF2-40B4-BE49-F238E27FC236}">
                <a16:creationId xmlns:a16="http://schemas.microsoft.com/office/drawing/2014/main" xmlns="" id="{E3BF813E-BF2C-1F8D-71C2-8C7019A028D2}"/>
              </a:ext>
            </a:extLst>
          </p:cNvPr>
          <p:cNvPicPr>
            <a:picLocks noChangeAspect="1"/>
          </p:cNvPicPr>
          <p:nvPr/>
        </p:nvPicPr>
        <p:blipFill>
          <a:blip r:embed="rId3"/>
          <a:stretch>
            <a:fillRect/>
          </a:stretch>
        </p:blipFill>
        <p:spPr>
          <a:xfrm>
            <a:off x="11049000" y="385970"/>
            <a:ext cx="5711552" cy="8224117"/>
          </a:xfrm>
          <a:custGeom>
            <a:avLst/>
            <a:gdLst>
              <a:gd name="connsiteX0" fmla="*/ 0 w 5711552"/>
              <a:gd name="connsiteY0" fmla="*/ 0 h 8224117"/>
              <a:gd name="connsiteX1" fmla="*/ 5711552 w 5711552"/>
              <a:gd name="connsiteY1" fmla="*/ 0 h 8224117"/>
              <a:gd name="connsiteX2" fmla="*/ 5711552 w 5711552"/>
              <a:gd name="connsiteY2" fmla="*/ 8224117 h 8224117"/>
              <a:gd name="connsiteX3" fmla="*/ 0 w 5711552"/>
              <a:gd name="connsiteY3" fmla="*/ 8224117 h 8224117"/>
              <a:gd name="connsiteX4" fmla="*/ 0 w 5711552"/>
              <a:gd name="connsiteY4" fmla="*/ 0 h 8224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1552" h="8224117" fill="none" extrusionOk="0">
                <a:moveTo>
                  <a:pt x="0" y="0"/>
                </a:moveTo>
                <a:cubicBezTo>
                  <a:pt x="1460096" y="112687"/>
                  <a:pt x="3300520" y="-165136"/>
                  <a:pt x="5711552" y="0"/>
                </a:cubicBezTo>
                <a:cubicBezTo>
                  <a:pt x="5576229" y="3621355"/>
                  <a:pt x="5592261" y="7148744"/>
                  <a:pt x="5711552" y="8224117"/>
                </a:cubicBezTo>
                <a:cubicBezTo>
                  <a:pt x="4227132" y="8234415"/>
                  <a:pt x="2275914" y="8059409"/>
                  <a:pt x="0" y="8224117"/>
                </a:cubicBezTo>
                <a:cubicBezTo>
                  <a:pt x="-105739" y="5590692"/>
                  <a:pt x="-98033" y="2576302"/>
                  <a:pt x="0" y="0"/>
                </a:cubicBezTo>
                <a:close/>
              </a:path>
              <a:path w="5711552" h="8224117" stroke="0" extrusionOk="0">
                <a:moveTo>
                  <a:pt x="0" y="0"/>
                </a:moveTo>
                <a:cubicBezTo>
                  <a:pt x="2255275" y="152828"/>
                  <a:pt x="2969710" y="126768"/>
                  <a:pt x="5711552" y="0"/>
                </a:cubicBezTo>
                <a:cubicBezTo>
                  <a:pt x="5546176" y="4007062"/>
                  <a:pt x="5641948" y="6452610"/>
                  <a:pt x="5711552" y="8224117"/>
                </a:cubicBezTo>
                <a:cubicBezTo>
                  <a:pt x="3682665" y="8292438"/>
                  <a:pt x="1519002" y="8327949"/>
                  <a:pt x="0" y="8224117"/>
                </a:cubicBezTo>
                <a:cubicBezTo>
                  <a:pt x="9940" y="7046636"/>
                  <a:pt x="114160" y="1662993"/>
                  <a:pt x="0" y="0"/>
                </a:cubicBezTo>
                <a:close/>
              </a:path>
            </a:pathLst>
          </a:custGeom>
          <a:ln>
            <a:solidFill>
              <a:schemeClr val="tx1"/>
            </a:solidFill>
            <a:extLst>
              <a:ext uri="{C807C97D-BFC1-408E-A445-0C87EB9F89A2}">
                <ask:lineSketchStyleProps xmlns="" xmlns:ask="http://schemas.microsoft.com/office/drawing/2018/sketchyshapes" sd="1725041801">
                  <a:prstGeom prst="rect">
                    <a:avLst/>
                  </a:prstGeom>
                  <ask:type>
                    <ask:lineSketchCurved/>
                  </ask:type>
                </ask:lineSketchStyleProps>
              </a:ext>
            </a:extLst>
          </a:ln>
        </p:spPr>
      </p:pic>
    </p:spTree>
    <p:extLst>
      <p:ext uri="{BB962C8B-B14F-4D97-AF65-F5344CB8AC3E}">
        <p14:creationId xmlns:p14="http://schemas.microsoft.com/office/powerpoint/2010/main" val="111653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xmlns="" id="{0C75511C-24C2-B7EF-886B-B46817D50FA4}"/>
              </a:ext>
            </a:extLst>
          </p:cNvPr>
          <p:cNvGrpSpPr/>
          <p:nvPr/>
        </p:nvGrpSpPr>
        <p:grpSpPr>
          <a:xfrm>
            <a:off x="-1405571" y="-1889547"/>
            <a:ext cx="21099142" cy="14066094"/>
            <a:chOff x="0" y="0"/>
            <a:chExt cx="28132189" cy="18754793"/>
          </a:xfrm>
        </p:grpSpPr>
        <p:sp>
          <p:nvSpPr>
            <p:cNvPr id="21" name="Freeform 3">
              <a:extLst>
                <a:ext uri="{FF2B5EF4-FFF2-40B4-BE49-F238E27FC236}">
                  <a16:creationId xmlns:a16="http://schemas.microsoft.com/office/drawing/2014/main" xmlns="" id="{1FA305BB-DA8C-1ECC-3EFC-AC9125421C8B}"/>
                </a:ext>
              </a:extLst>
            </p:cNvPr>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 xmlns:asvg="http://schemas.microsoft.com/office/drawing/2016/SVG/main" r:embed="rId4"/>
                  </a:ext>
                </a:extLst>
              </a:blip>
              <a:stretch>
                <a:fillRect/>
              </a:stretch>
            </a:blipFill>
          </p:spPr>
        </p:sp>
        <p:sp>
          <p:nvSpPr>
            <p:cNvPr id="22" name="Freeform 4">
              <a:extLst>
                <a:ext uri="{FF2B5EF4-FFF2-40B4-BE49-F238E27FC236}">
                  <a16:creationId xmlns:a16="http://schemas.microsoft.com/office/drawing/2014/main" xmlns="" id="{841B294D-47F7-4817-05E1-9AF4FA288E4B}"/>
                </a:ext>
              </a:extLst>
            </p:cNvPr>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 xmlns:asvg="http://schemas.microsoft.com/office/drawing/2016/SVG/main" r:embed="rId4"/>
                  </a:ext>
                </a:extLst>
              </a:blip>
              <a:stretch>
                <a:fillRect/>
              </a:stretch>
            </a:blipFill>
          </p:spPr>
        </p:sp>
        <p:sp>
          <p:nvSpPr>
            <p:cNvPr id="23" name="Freeform 5">
              <a:extLst>
                <a:ext uri="{FF2B5EF4-FFF2-40B4-BE49-F238E27FC236}">
                  <a16:creationId xmlns:a16="http://schemas.microsoft.com/office/drawing/2014/main" xmlns="" id="{0B152B2A-7C97-597F-1A78-DE796FEF73F6}"/>
                </a:ext>
              </a:extLst>
            </p:cNvPr>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 xmlns:asvg="http://schemas.microsoft.com/office/drawing/2016/SVG/main" r:embed="rId4"/>
                  </a:ext>
                </a:extLst>
              </a:blip>
              <a:stretch>
                <a:fillRect/>
              </a:stretch>
            </a:blipFill>
          </p:spPr>
        </p:sp>
        <p:sp>
          <p:nvSpPr>
            <p:cNvPr id="24" name="Freeform 6">
              <a:extLst>
                <a:ext uri="{FF2B5EF4-FFF2-40B4-BE49-F238E27FC236}">
                  <a16:creationId xmlns:a16="http://schemas.microsoft.com/office/drawing/2014/main" xmlns="" id="{F36D4C2D-0BE9-06EC-4DB7-ADA5ACAC25B7}"/>
                </a:ext>
              </a:extLst>
            </p:cNvPr>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 xmlns:asvg="http://schemas.microsoft.com/office/drawing/2016/SVG/main" r:embed="rId4"/>
                  </a:ext>
                </a:extLst>
              </a:blip>
              <a:stretch>
                <a:fillRect/>
              </a:stretch>
            </a:blipFill>
          </p:spPr>
        </p:sp>
        <p:sp>
          <p:nvSpPr>
            <p:cNvPr id="25" name="Freeform 7">
              <a:extLst>
                <a:ext uri="{FF2B5EF4-FFF2-40B4-BE49-F238E27FC236}">
                  <a16:creationId xmlns:a16="http://schemas.microsoft.com/office/drawing/2014/main" xmlns="" id="{537815A8-4341-4ACD-BCF5-52BB5262157A}"/>
                </a:ext>
              </a:extLst>
            </p:cNvPr>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3">
                <a:alphaModFix amt="31999"/>
                <a:extLst>
                  <a:ext uri="{96DAC541-7B7A-43D3-8B79-37D633B846F1}">
                    <asvg:svgBlip xmlns="" xmlns:asvg="http://schemas.microsoft.com/office/drawing/2016/SVG/main" r:embed="rId4"/>
                  </a:ext>
                </a:extLst>
              </a:blip>
              <a:stretch>
                <a:fillRect/>
              </a:stretch>
            </a:blipFill>
          </p:spPr>
        </p:sp>
        <p:sp>
          <p:nvSpPr>
            <p:cNvPr id="26" name="Freeform 8">
              <a:extLst>
                <a:ext uri="{FF2B5EF4-FFF2-40B4-BE49-F238E27FC236}">
                  <a16:creationId xmlns:a16="http://schemas.microsoft.com/office/drawing/2014/main" xmlns="" id="{474CA764-DFF2-26F2-3B20-F4468E590805}"/>
                </a:ext>
              </a:extLst>
            </p:cNvPr>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 xmlns:asvg="http://schemas.microsoft.com/office/drawing/2016/SVG/main" r:embed="rId4"/>
                  </a:ext>
                </a:extLst>
              </a:blip>
              <a:stretch>
                <a:fillRect/>
              </a:stretch>
            </a:blipFill>
          </p:spPr>
        </p:sp>
      </p:grpSp>
      <p:sp>
        <p:nvSpPr>
          <p:cNvPr id="2" name="Freeform 9">
            <a:extLst>
              <a:ext uri="{FF2B5EF4-FFF2-40B4-BE49-F238E27FC236}">
                <a16:creationId xmlns:a16="http://schemas.microsoft.com/office/drawing/2014/main" xmlns="" id="{0DA5B9A6-AD2B-E882-946F-379FC5AD3395}"/>
              </a:ext>
            </a:extLst>
          </p:cNvPr>
          <p:cNvSpPr/>
          <p:nvPr/>
        </p:nvSpPr>
        <p:spPr>
          <a:xfrm>
            <a:off x="14249400" y="0"/>
            <a:ext cx="4167808" cy="7962900"/>
          </a:xfrm>
          <a:custGeom>
            <a:avLst/>
            <a:gdLst/>
            <a:ahLst/>
            <a:cxnLst/>
            <a:rect l="l" t="t" r="r" b="b"/>
            <a:pathLst>
              <a:path w="2957512" h="4114800">
                <a:moveTo>
                  <a:pt x="0" y="0"/>
                </a:moveTo>
                <a:lnTo>
                  <a:pt x="2957512" y="0"/>
                </a:lnTo>
                <a:lnTo>
                  <a:pt x="2957512"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8">
            <a:extLst>
              <a:ext uri="{FF2B5EF4-FFF2-40B4-BE49-F238E27FC236}">
                <a16:creationId xmlns:a16="http://schemas.microsoft.com/office/drawing/2014/main" xmlns="" id="{2430F401-D314-EEFD-06E2-E99D431B7262}"/>
              </a:ext>
            </a:extLst>
          </p:cNvPr>
          <p:cNvSpPr/>
          <p:nvPr/>
        </p:nvSpPr>
        <p:spPr>
          <a:xfrm>
            <a:off x="-150368" y="8187709"/>
            <a:ext cx="18438368" cy="2099291"/>
          </a:xfrm>
          <a:custGeom>
            <a:avLst/>
            <a:gdLst/>
            <a:ahLst/>
            <a:cxnLst/>
            <a:rect l="l" t="t" r="r" b="b"/>
            <a:pathLst>
              <a:path w="9382308" h="2099291">
                <a:moveTo>
                  <a:pt x="0" y="0"/>
                </a:moveTo>
                <a:lnTo>
                  <a:pt x="9382307" y="0"/>
                </a:lnTo>
                <a:lnTo>
                  <a:pt x="9382307" y="2099291"/>
                </a:lnTo>
                <a:lnTo>
                  <a:pt x="0" y="2099291"/>
                </a:lnTo>
                <a:lnTo>
                  <a:pt x="0" y="0"/>
                </a:lnTo>
                <a:close/>
              </a:path>
            </a:pathLst>
          </a:custGeom>
          <a:blipFill>
            <a:blip r:embed="rId7"/>
            <a:stretch>
              <a:fillRect/>
            </a:stretch>
          </a:blipFill>
        </p:spPr>
      </p:sp>
      <p:sp>
        <p:nvSpPr>
          <p:cNvPr id="5" name="Freeform 2">
            <a:extLst>
              <a:ext uri="{FF2B5EF4-FFF2-40B4-BE49-F238E27FC236}">
                <a16:creationId xmlns:a16="http://schemas.microsoft.com/office/drawing/2014/main" xmlns="" id="{B32ED9F2-FAD5-9C72-FFF0-903E50CD7712}"/>
              </a:ext>
            </a:extLst>
          </p:cNvPr>
          <p:cNvSpPr/>
          <p:nvPr/>
        </p:nvSpPr>
        <p:spPr>
          <a:xfrm>
            <a:off x="-150368" y="5085080"/>
            <a:ext cx="7540356" cy="5685380"/>
          </a:xfrm>
          <a:custGeom>
            <a:avLst/>
            <a:gdLst/>
            <a:ahLst/>
            <a:cxnLst/>
            <a:rect l="l" t="t" r="r" b="b"/>
            <a:pathLst>
              <a:path w="7540356" h="5685380">
                <a:moveTo>
                  <a:pt x="0" y="0"/>
                </a:moveTo>
                <a:lnTo>
                  <a:pt x="7540356" y="0"/>
                </a:lnTo>
                <a:lnTo>
                  <a:pt x="7540356" y="5685380"/>
                </a:lnTo>
                <a:lnTo>
                  <a:pt x="0" y="5685380"/>
                </a:lnTo>
                <a:lnTo>
                  <a:pt x="0" y="0"/>
                </a:lnTo>
                <a:close/>
              </a:path>
            </a:pathLst>
          </a:custGeom>
          <a:blipFill>
            <a:blip r:embed="rId8"/>
            <a:stretch>
              <a:fillRect/>
            </a:stretch>
          </a:blipFill>
        </p:spPr>
      </p:sp>
      <p:sp>
        <p:nvSpPr>
          <p:cNvPr id="10" name="AutoShape 13">
            <a:extLst>
              <a:ext uri="{FF2B5EF4-FFF2-40B4-BE49-F238E27FC236}">
                <a16:creationId xmlns:a16="http://schemas.microsoft.com/office/drawing/2014/main" xmlns="" id="{CF8C406B-60F4-290C-C1C1-996915A4E37B}"/>
              </a:ext>
            </a:extLst>
          </p:cNvPr>
          <p:cNvSpPr/>
          <p:nvPr/>
        </p:nvSpPr>
        <p:spPr>
          <a:xfrm rot="-5400000">
            <a:off x="4490741" y="4031053"/>
            <a:ext cx="806786" cy="0"/>
          </a:xfrm>
          <a:prstGeom prst="line">
            <a:avLst/>
          </a:prstGeom>
          <a:ln w="57150" cap="rnd">
            <a:solidFill>
              <a:srgbClr val="443B39"/>
            </a:solidFill>
            <a:prstDash val="solid"/>
            <a:headEnd type="none" w="sm" len="sm"/>
            <a:tailEnd type="none" w="sm" len="sm"/>
          </a:ln>
        </p:spPr>
      </p:sp>
      <p:sp>
        <p:nvSpPr>
          <p:cNvPr id="19" name="Freeform 6">
            <a:extLst>
              <a:ext uri="{FF2B5EF4-FFF2-40B4-BE49-F238E27FC236}">
                <a16:creationId xmlns:a16="http://schemas.microsoft.com/office/drawing/2014/main" xmlns="" id="{0584FEAE-31E9-8B4B-C785-1FD13578309B}"/>
              </a:ext>
            </a:extLst>
          </p:cNvPr>
          <p:cNvSpPr/>
          <p:nvPr/>
        </p:nvSpPr>
        <p:spPr>
          <a:xfrm>
            <a:off x="0" y="665"/>
            <a:ext cx="4724400" cy="1997399"/>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9">
              <a:extLst>
                <a:ext uri="{BEBA8EAE-BF5A-486C-A8C5-ECC9F3942E4B}">
                  <a14:imgProps xmlns:a14="http://schemas.microsoft.com/office/drawing/2010/main">
                    <a14:imgLayer r:embed="rId10">
                      <a14:imgEffect>
                        <a14:backgroundRemoval t="478" b="98567" l="1120" r="44320">
                          <a14:foregroundMark x1="2640" y1="10191" x2="8840" y2="25478"/>
                          <a14:foregroundMark x1="8840" y1="25478" x2="14760" y2="57006"/>
                          <a14:foregroundMark x1="38720" y1="14172" x2="38440" y2="5096"/>
                          <a14:foregroundMark x1="8160" y1="76752" x2="1120" y2="98726"/>
                          <a14:foregroundMark x1="41360" y1="10191" x2="41360" y2="3025"/>
                          <a14:foregroundMark x1="43006" y1="4344" x2="44320" y2="478"/>
                          <a14:foregroundMark x1="41560" y1="8599" x2="42832" y2="4856"/>
                          <a14:backgroundMark x1="39480" y1="42675" x2="40720" y2="35032"/>
                          <a14:backgroundMark x1="41840" y1="14650" x2="44760" y2="1433"/>
                          <a14:backgroundMark x1="42240" y1="11146" x2="43360" y2="478"/>
                          <a14:backgroundMark x1="38800" y1="31529" x2="41640" y2="22293"/>
                        </a14:backgroundRemoval>
                      </a14:imgEffect>
                    </a14:imgLayer>
                  </a14:imgProps>
                </a:ext>
              </a:extLst>
            </a:blip>
            <a:stretch>
              <a:fillRect l="-1" r="-127174"/>
            </a:stretch>
          </a:blipFill>
        </p:spPr>
      </p:sp>
      <p:pic>
        <p:nvPicPr>
          <p:cNvPr id="11" name="Picture 10">
            <a:extLst>
              <a:ext uri="{FF2B5EF4-FFF2-40B4-BE49-F238E27FC236}">
                <a16:creationId xmlns:a16="http://schemas.microsoft.com/office/drawing/2014/main" xmlns="" id="{79C34ABE-B955-0106-CCBC-173D1AF66B5C}"/>
              </a:ext>
            </a:extLst>
          </p:cNvPr>
          <p:cNvPicPr>
            <a:picLocks noChangeAspect="1"/>
          </p:cNvPicPr>
          <p:nvPr/>
        </p:nvPicPr>
        <p:blipFill>
          <a:blip r:embed="rId11"/>
          <a:stretch>
            <a:fillRect/>
          </a:stretch>
        </p:blipFill>
        <p:spPr>
          <a:xfrm>
            <a:off x="-609600" y="589477"/>
            <a:ext cx="18288000" cy="5888951"/>
          </a:xfrm>
          <a:prstGeom prst="rect">
            <a:avLst/>
          </a:prstGeom>
        </p:spPr>
      </p:pic>
    </p:spTree>
    <p:extLst>
      <p:ext uri="{BB962C8B-B14F-4D97-AF65-F5344CB8AC3E}">
        <p14:creationId xmlns:p14="http://schemas.microsoft.com/office/powerpoint/2010/main" val="3473511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2E333513-9847-4E77-9056-7C34AB234B5E}"/>
              </a:ext>
            </a:extLst>
          </p:cNvPr>
          <p:cNvSpPr>
            <a:spLocks noGrp="1"/>
          </p:cNvSpPr>
          <p:nvPr>
            <p:ph type="title"/>
          </p:nvPr>
        </p:nvSpPr>
        <p:spPr>
          <a:xfrm>
            <a:off x="304800" y="204533"/>
            <a:ext cx="15408000" cy="1145400"/>
          </a:xfrm>
        </p:spPr>
        <p:txBody>
          <a:bodyPr>
            <a:normAutofit/>
          </a:bodyPr>
          <a:lstStyle/>
          <a:p>
            <a:pPr algn="l"/>
            <a:r>
              <a:rPr lang="en-US" sz="6000" b="1" dirty="0">
                <a:latin typeface="Times New Roman" panose="02020603050405020304" pitchFamily="18" charset="0"/>
                <a:cs typeface="Times New Roman" panose="02020603050405020304" pitchFamily="18" charset="0"/>
              </a:rPr>
              <a:t>I</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4348CFE4-67B3-4077-B687-BF16D5258F06}"/>
              </a:ext>
            </a:extLst>
          </p:cNvPr>
          <p:cNvSpPr/>
          <p:nvPr/>
        </p:nvSpPr>
        <p:spPr>
          <a:xfrm>
            <a:off x="5943600" y="4217306"/>
            <a:ext cx="6229145" cy="3821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a:t>
            </a: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Phần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chữ</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nghiêng</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348CFE4-67B3-4077-B687-BF16D5258F06}"/>
              </a:ext>
            </a:extLst>
          </p:cNvPr>
          <p:cNvSpPr/>
          <p:nvPr/>
        </p:nvSpPr>
        <p:spPr>
          <a:xfrm>
            <a:off x="838200" y="1594229"/>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1.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khó</a:t>
            </a:r>
            <a:endPar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r>
              <a:rPr lang="en-US" sz="4400" b="1" i="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i="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46F67FDD-2276-5017-CAC1-02940144C3DD}"/>
              </a:ext>
            </a:extLst>
          </p:cNvPr>
          <p:cNvSpPr/>
          <p:nvPr/>
        </p:nvSpPr>
        <p:spPr>
          <a:xfrm>
            <a:off x="4345703" y="293555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vai</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25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4348CFE4-67B3-4077-B687-BF16D5258F06}"/>
              </a:ext>
            </a:extLst>
          </p:cNvPr>
          <p:cNvSpPr/>
          <p:nvPr/>
        </p:nvSpPr>
        <p:spPr>
          <a:xfrm>
            <a:off x="1066800" y="50153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ừ</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khó</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B5E4AD27-1F3E-9A40-0BEA-12FE052EE2D1}"/>
              </a:ext>
            </a:extLst>
          </p:cNvPr>
          <p:cNvSpPr/>
          <p:nvPr/>
        </p:nvSpPr>
        <p:spPr>
          <a:xfrm>
            <a:off x="1066800" y="4914900"/>
            <a:ext cx="15087600" cy="276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bình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nhờ</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ăn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buôn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bán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giàu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quần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kiểu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quy</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dịp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giúp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thuộc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dòng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dõi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cao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sang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xã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chẽn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trang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tầng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lớp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đó</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sát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che</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kín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cổ</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thắt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lưng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lệ</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10">
            <a:extLst>
              <a:ext uri="{FF2B5EF4-FFF2-40B4-BE49-F238E27FC236}">
                <a16:creationId xmlns:a16="http://schemas.microsoft.com/office/drawing/2014/main" xmlns="" id="{78998CBE-F2A2-197D-CD9B-1C74760389A0}"/>
              </a:ext>
            </a:extLst>
          </p:cNvPr>
          <p:cNvSpPr/>
          <p:nvPr/>
        </p:nvSpPr>
        <p:spPr>
          <a:xfrm>
            <a:off x="14097000" y="152736"/>
            <a:ext cx="3232937" cy="3002149"/>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843417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arn(inVertical)">
                                      <p:cBhvr>
                                        <p:cTn id="21" dur="500"/>
                                        <p:tgtEl>
                                          <p:spTgt spid="2">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2E333513-9847-4E77-9056-7C34AB234B5E}"/>
              </a:ext>
            </a:extLst>
          </p:cNvPr>
          <p:cNvSpPr>
            <a:spLocks noGrp="1"/>
          </p:cNvSpPr>
          <p:nvPr>
            <p:ph type="title"/>
          </p:nvPr>
        </p:nvSpPr>
        <p:spPr>
          <a:xfrm>
            <a:off x="762000" y="270859"/>
            <a:ext cx="15408000" cy="1145400"/>
          </a:xfrm>
        </p:spPr>
        <p:txBody>
          <a:bodyPr>
            <a:normAutofit/>
          </a:bodyPr>
          <a:lstStyle/>
          <a:p>
            <a:pPr algn="l"/>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348CFE4-67B3-4077-B687-BF16D5258F06}"/>
              </a:ext>
            </a:extLst>
          </p:cNvPr>
          <p:cNvSpPr/>
          <p:nvPr/>
        </p:nvSpPr>
        <p:spPr>
          <a:xfrm>
            <a:off x="1143000" y="11049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B5E4AD27-1F3E-9A40-0BEA-12FE052EE2D1}"/>
              </a:ext>
            </a:extLst>
          </p:cNvPr>
          <p:cNvSpPr/>
          <p:nvPr/>
        </p:nvSpPr>
        <p:spPr>
          <a:xfrm>
            <a:off x="686602" y="4131785"/>
            <a:ext cx="11819716" cy="2740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(1622-1673)</a:t>
            </a:r>
          </a:p>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Nhà soạn kịch, diễn viên, nhà thơ nổi tiếng người Pháp.</a:t>
            </a:r>
          </a:p>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 được coi là nhà văn vĩ đại nhất trong ngôn </a:t>
            </a:r>
            <a:r>
              <a:rPr lang="vi-VN" sz="4400">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ngữ </a:t>
            </a:r>
            <a:r>
              <a:rPr lang="vi-VN" sz="4400" smtClean="0">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Pháp</a:t>
            </a:r>
            <a:endParaRPr lang="vi-VN"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xmlns="" id="{FFF2C3A8-BEE2-3118-0B75-D488D26F947B}"/>
              </a:ext>
            </a:extLst>
          </p:cNvPr>
          <p:cNvSpPr/>
          <p:nvPr/>
        </p:nvSpPr>
        <p:spPr>
          <a:xfrm>
            <a:off x="12877800" y="2857500"/>
            <a:ext cx="5026704" cy="7141492"/>
          </a:xfrm>
          <a:custGeom>
            <a:avLst/>
            <a:gdLst/>
            <a:ahLst/>
            <a:cxnLst/>
            <a:rect l="l" t="t" r="r" b="b"/>
            <a:pathLst>
              <a:path w="5864904" h="7359879">
                <a:moveTo>
                  <a:pt x="0" y="0"/>
                </a:moveTo>
                <a:lnTo>
                  <a:pt x="5864904" y="0"/>
                </a:lnTo>
                <a:lnTo>
                  <a:pt x="5864904" y="7359880"/>
                </a:lnTo>
                <a:lnTo>
                  <a:pt x="0" y="7359880"/>
                </a:lnTo>
                <a:lnTo>
                  <a:pt x="0" y="0"/>
                </a:lnTo>
                <a:close/>
              </a:path>
            </a:pathLst>
          </a:custGeom>
          <a:blipFill>
            <a:blip r:embed="rId3"/>
            <a:stretch>
              <a:fillRect/>
            </a:stretch>
          </a:blipFill>
        </p:spPr>
      </p:sp>
    </p:spTree>
    <p:extLst>
      <p:ext uri="{BB962C8B-B14F-4D97-AF65-F5344CB8AC3E}">
        <p14:creationId xmlns:p14="http://schemas.microsoft.com/office/powerpoint/2010/main" val="39609594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4348CFE4-67B3-4077-B687-BF16D5258F06}"/>
              </a:ext>
            </a:extLst>
          </p:cNvPr>
          <p:cNvSpPr/>
          <p:nvPr/>
        </p:nvSpPr>
        <p:spPr>
          <a:xfrm>
            <a:off x="772655" y="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Google Shape;898;p45">
            <a:extLst>
              <a:ext uri="{FF2B5EF4-FFF2-40B4-BE49-F238E27FC236}">
                <a16:creationId xmlns:a16="http://schemas.microsoft.com/office/drawing/2014/main" xmlns="" id="{344006F9-3423-AC91-B5A5-436D3AB5BA8B}"/>
              </a:ext>
            </a:extLst>
          </p:cNvPr>
          <p:cNvSpPr txBox="1">
            <a:spLocks/>
          </p:cNvSpPr>
          <p:nvPr/>
        </p:nvSpPr>
        <p:spPr>
          <a:xfrm>
            <a:off x="4098328" y="751209"/>
            <a:ext cx="11681090" cy="12288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kern="0" dirty="0" err="1" smtClean="0">
                <a:latin typeface="Times New Roman" panose="02020603050405020304" pitchFamily="18" charset="0"/>
                <a:ea typeface="Cambria" panose="02040503050406030204" pitchFamily="18" charset="0"/>
                <a:cs typeface="Times New Roman" panose="02020603050405020304" pitchFamily="18" charset="0"/>
              </a:rPr>
              <a:t>Trích</a:t>
            </a:r>
            <a:r>
              <a:rPr lang="en-US" sz="4400" kern="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smtClean="0">
                <a:latin typeface="Times New Roman" panose="02020603050405020304" pitchFamily="18" charset="0"/>
                <a:ea typeface="Cambria" panose="02040503050406030204" pitchFamily="18" charset="0"/>
                <a:cs typeface="Times New Roman" panose="02020603050405020304" pitchFamily="18" charset="0"/>
              </a:rPr>
              <a:t>từ</a:t>
            </a:r>
            <a:r>
              <a:rPr lang="en-US" sz="4400" kern="0" dirty="0" smtClean="0">
                <a:latin typeface="Times New Roman" panose="02020603050405020304" pitchFamily="18" charset="0"/>
                <a:ea typeface="Cambria" panose="02040503050406030204" pitchFamily="18" charset="0"/>
                <a:cs typeface="Times New Roman" panose="02020603050405020304" pitchFamily="18" charset="0"/>
              </a:rPr>
              <a:t> v</a:t>
            </a:r>
            <a:r>
              <a:rPr lang="vi-VN" sz="4400" kern="0" dirty="0" smtClean="0">
                <a:latin typeface="Times New Roman" panose="02020603050405020304" pitchFamily="18" charset="0"/>
                <a:ea typeface="Cambria" panose="02040503050406030204" pitchFamily="18" charset="0"/>
                <a:cs typeface="Times New Roman" panose="02020603050405020304" pitchFamily="18" charset="0"/>
              </a:rPr>
              <a:t>ở </a:t>
            </a:r>
            <a:r>
              <a:rPr lang="vi-VN" sz="4400" kern="0" dirty="0">
                <a:latin typeface="Times New Roman" panose="02020603050405020304" pitchFamily="18" charset="0"/>
                <a:ea typeface="Cambria" panose="02040503050406030204" pitchFamily="18" charset="0"/>
                <a:cs typeface="Times New Roman" panose="02020603050405020304" pitchFamily="18" charset="0"/>
              </a:rPr>
              <a:t>kịch “Trưởng giả học làm sang”</a:t>
            </a:r>
            <a:endParaRPr lang="en-US" sz="4400"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99;p45">
            <a:extLst>
              <a:ext uri="{FF2B5EF4-FFF2-40B4-BE49-F238E27FC236}">
                <a16:creationId xmlns:a16="http://schemas.microsoft.com/office/drawing/2014/main" xmlns="" id="{BBB097D1-5E59-2EAF-032B-93C007604777}"/>
              </a:ext>
            </a:extLst>
          </p:cNvPr>
          <p:cNvSpPr txBox="1">
            <a:spLocks/>
          </p:cNvSpPr>
          <p:nvPr/>
        </p:nvSpPr>
        <p:spPr>
          <a:xfrm>
            <a:off x="1447799" y="876300"/>
            <a:ext cx="4085187" cy="900734"/>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vi-VN" sz="4400" b="1" kern="0" dirty="0">
                <a:latin typeface="Times New Roman" panose="02020603050405020304" pitchFamily="18" charset="0"/>
                <a:ea typeface="Cambria" panose="02040503050406030204" pitchFamily="18" charset="0"/>
                <a:cs typeface="Times New Roman" panose="02020603050405020304" pitchFamily="18" charset="0"/>
              </a:rPr>
              <a:t>Xuất </a:t>
            </a:r>
            <a:r>
              <a:rPr lang="vi-VN" sz="4400" b="1" kern="0" dirty="0" smtClean="0">
                <a:latin typeface="Times New Roman" panose="02020603050405020304" pitchFamily="18" charset="0"/>
                <a:ea typeface="Cambria" panose="02040503050406030204" pitchFamily="18" charset="0"/>
                <a:cs typeface="Times New Roman" panose="02020603050405020304" pitchFamily="18" charset="0"/>
              </a:rPr>
              <a:t>xứ</a:t>
            </a:r>
            <a:r>
              <a:rPr lang="en-US" sz="4400" b="1" kern="0" dirty="0" smtClean="0">
                <a:latin typeface="Times New Roman" panose="02020603050405020304" pitchFamily="18" charset="0"/>
                <a:ea typeface="Cambria" panose="02040503050406030204" pitchFamily="18" charset="0"/>
                <a:cs typeface="Times New Roman" panose="02020603050405020304" pitchFamily="18" charset="0"/>
              </a:rPr>
              <a:t>: </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902;p45">
            <a:extLst>
              <a:ext uri="{FF2B5EF4-FFF2-40B4-BE49-F238E27FC236}">
                <a16:creationId xmlns:a16="http://schemas.microsoft.com/office/drawing/2014/main" xmlns="" id="{426CF969-62E9-1F75-08F4-E561E8459005}"/>
              </a:ext>
            </a:extLst>
          </p:cNvPr>
          <p:cNvSpPr txBox="1">
            <a:spLocks/>
          </p:cNvSpPr>
          <p:nvPr/>
        </p:nvSpPr>
        <p:spPr>
          <a:xfrm>
            <a:off x="152400" y="7379462"/>
            <a:ext cx="20726400" cy="2907538"/>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828800">
              <a:defRPr/>
            </a:pPr>
            <a:r>
              <a:rPr lang="en" sz="4400" b="1" kern="0" dirty="0">
                <a:latin typeface="Times New Roman" panose="02020603050405020304" pitchFamily="18" charset="0"/>
                <a:ea typeface="Cambria" panose="02040503050406030204" pitchFamily="18" charset="0"/>
                <a:cs typeface="Times New Roman" panose="02020603050405020304" pitchFamily="18" charset="0"/>
              </a:rPr>
              <a:t>2 phần – 2 cảnh</a:t>
            </a:r>
          </a:p>
          <a:p>
            <a:pPr marL="571500" indent="-571500" algn="just" defTabSz="1828800">
              <a:buFontTx/>
              <a:buChar char="-"/>
              <a:defRPr/>
            </a:pPr>
            <a:r>
              <a:rPr lang="en" sz="4400" kern="0" dirty="0">
                <a:latin typeface="Times New Roman" panose="02020603050405020304" pitchFamily="18" charset="0"/>
                <a:ea typeface="Cambria" panose="02040503050406030204" pitchFamily="18" charset="0"/>
                <a:cs typeface="Times New Roman" panose="02020603050405020304" pitchFamily="18" charset="0"/>
              </a:rPr>
              <a:t>Cảnh 1: Cuộc nói chuyện giữa ông Giuốc - đanh và Phó May về bộ quần áo.</a:t>
            </a:r>
          </a:p>
          <a:p>
            <a:pPr marL="571500" indent="-571500" algn="just" defTabSz="1828800">
              <a:buFontTx/>
              <a:buChar char="-"/>
              <a:defRPr/>
            </a:pPr>
            <a:r>
              <a:rPr lang="en" sz="4400" kern="0" dirty="0">
                <a:latin typeface="Times New Roman" panose="02020603050405020304" pitchFamily="18" charset="0"/>
                <a:ea typeface="Cambria" panose="02040503050406030204" pitchFamily="18" charset="0"/>
                <a:cs typeface="Times New Roman" panose="02020603050405020304" pitchFamily="18" charset="0"/>
              </a:rPr>
              <a:t>Cảnh 2: Ông Giuốc - đanh mặc lễ phục</a:t>
            </a:r>
          </a:p>
        </p:txBody>
      </p:sp>
      <p:sp>
        <p:nvSpPr>
          <p:cNvPr id="10" name="Google Shape;903;p45">
            <a:extLst>
              <a:ext uri="{FF2B5EF4-FFF2-40B4-BE49-F238E27FC236}">
                <a16:creationId xmlns:a16="http://schemas.microsoft.com/office/drawing/2014/main" xmlns="" id="{3C95662A-BBBE-DA94-A9EC-6D3640AE1A3B}"/>
              </a:ext>
            </a:extLst>
          </p:cNvPr>
          <p:cNvSpPr txBox="1">
            <a:spLocks/>
          </p:cNvSpPr>
          <p:nvPr/>
        </p:nvSpPr>
        <p:spPr>
          <a:xfrm>
            <a:off x="1447799" y="6804621"/>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cục</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898;p45">
            <a:extLst>
              <a:ext uri="{FF2B5EF4-FFF2-40B4-BE49-F238E27FC236}">
                <a16:creationId xmlns:a16="http://schemas.microsoft.com/office/drawing/2014/main" xmlns="" id="{7EF751CA-9663-CE3B-D6C6-C6E07A7B73BE}"/>
              </a:ext>
            </a:extLst>
          </p:cNvPr>
          <p:cNvSpPr txBox="1">
            <a:spLocks/>
          </p:cNvSpPr>
          <p:nvPr/>
        </p:nvSpPr>
        <p:spPr>
          <a:xfrm>
            <a:off x="4343400" y="1476300"/>
            <a:ext cx="3690000" cy="12288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kịch</a:t>
            </a:r>
            <a:endParaRPr lang="en-US" sz="4400"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899;p45">
            <a:extLst>
              <a:ext uri="{FF2B5EF4-FFF2-40B4-BE49-F238E27FC236}">
                <a16:creationId xmlns:a16="http://schemas.microsoft.com/office/drawing/2014/main" xmlns="" id="{1FA2BB39-FE5E-0CA0-98AA-1AAA2F6D2925}"/>
              </a:ext>
            </a:extLst>
          </p:cNvPr>
          <p:cNvSpPr txBox="1">
            <a:spLocks/>
          </p:cNvSpPr>
          <p:nvPr/>
        </p:nvSpPr>
        <p:spPr>
          <a:xfrm>
            <a:off x="1447800" y="1597873"/>
            <a:ext cx="3690000" cy="9246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smtClean="0">
                <a:latin typeface="Times New Roman" panose="02020603050405020304" pitchFamily="18" charset="0"/>
                <a:ea typeface="Cambria" panose="02040503050406030204" pitchFamily="18" charset="0"/>
                <a:cs typeface="Times New Roman" panose="02020603050405020304" pitchFamily="18" charset="0"/>
              </a:rPr>
              <a:t>loại</a:t>
            </a:r>
            <a:r>
              <a:rPr lang="en-US" sz="4400" b="1" kern="0" dirty="0" smtClean="0">
                <a:latin typeface="Times New Roman" panose="02020603050405020304" pitchFamily="18" charset="0"/>
                <a:ea typeface="Cambria" panose="02040503050406030204" pitchFamily="18" charset="0"/>
                <a:cs typeface="Times New Roman" panose="02020603050405020304" pitchFamily="18" charset="0"/>
              </a:rPr>
              <a:t>: </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Google Shape;898;p45">
            <a:extLst>
              <a:ext uri="{FF2B5EF4-FFF2-40B4-BE49-F238E27FC236}">
                <a16:creationId xmlns:a16="http://schemas.microsoft.com/office/drawing/2014/main" xmlns="" id="{AC630834-3579-5C0B-2942-292995677EEC}"/>
              </a:ext>
            </a:extLst>
          </p:cNvPr>
          <p:cNvSpPr txBox="1">
            <a:spLocks/>
          </p:cNvSpPr>
          <p:nvPr/>
        </p:nvSpPr>
        <p:spPr>
          <a:xfrm>
            <a:off x="1447799" y="3097384"/>
            <a:ext cx="16459201" cy="224752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defRPr/>
            </a:pPr>
            <a:r>
              <a:rPr kumimoji="0" lang="en-US" sz="4400" b="1" i="0" u="none" strike="noStrike" kern="0" cap="none" spc="0" normalizeH="0" baseline="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Nội</a:t>
            </a:r>
            <a:r>
              <a:rPr kumimoji="0" lang="en-US" sz="4400" b="1" i="0" u="none" strike="noStrike" kern="0" cap="none" spc="0" normalizeH="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dung: </a:t>
            </a:r>
            <a:r>
              <a:rPr kumimoji="0" lang="en-US" sz="4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Đoạn</a:t>
            </a:r>
            <a:r>
              <a:rPr kumimoji="0" lang="en-US" sz="4400" b="0" i="0" u="none" strike="noStrike" kern="0" cap="none" spc="0" normalizeH="0" baseline="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trích</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kể</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về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việc</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i="1"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Giuốc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 </a:t>
            </a:r>
            <a:r>
              <a:rPr kumimoji="0" lang="en-US" sz="4400" b="1" i="1"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đanh</a:t>
            </a:r>
            <a:r>
              <a:rPr kumimoji="0" lang="en-US" sz="4400" b="1" i="1"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mặc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thử</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bộ</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lễ</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may </a:t>
            </a:r>
            <a:r>
              <a:rPr kumimoji="0" lang="en-US" sz="4400" b="0" i="0" u="none" strike="noStrike" kern="0" cap="none" spc="0" normalizeH="0" baseline="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bị</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lỗi</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của</a:t>
            </a:r>
            <a:r>
              <a:rPr kumimoji="0" lang="en-US" sz="4400" b="0" i="0" u="none" strike="noStrike" kern="0" cap="none" spc="0" normalizeH="0" baseline="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bác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Phó</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may </a:t>
            </a:r>
            <a:r>
              <a:rPr kumimoji="0" lang="en-US" sz="4400" b="0" i="0" u="none" strike="noStrike" kern="0" cap="none" spc="0" normalizeH="0" baseline="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từ</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đó</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chế</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giễu</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phê</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phán</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những</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kẻ</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kém</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hiểu</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biết</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nhưng</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lại</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thích</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học</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đòi</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làm</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sang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đồng</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thời</a:t>
            </a:r>
            <a:r>
              <a:rPr kumimoji="0" lang="en-US" sz="4400" b="0" i="0" u="none" strike="noStrike" kern="0" cap="none" spc="0" normalizeH="0" noProof="0" dirty="0" smtClean="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noProof="0" dirty="0" smtClean="0">
                <a:latin typeface="Times New Roman" panose="02020603050405020304" pitchFamily="18" charset="0"/>
                <a:ea typeface="Cambria" panose="02040503050406030204" pitchFamily="18" charset="0"/>
                <a:cs typeface="Times New Roman" panose="02020603050405020304" pitchFamily="18" charset="0"/>
              </a:rPr>
              <a:t>l</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ên</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a:t>
            </a:r>
            <a:r>
              <a:rPr lang="en-US" sz="4400" dirty="0">
                <a:latin typeface="Times New Roman" panose="02020603050405020304" pitchFamily="18" charset="0"/>
                <a:ea typeface="Cambria" panose="02040503050406030204" pitchFamily="18" charset="0"/>
                <a:cs typeface="Times New Roman" panose="02020603050405020304" pitchFamily="18" charset="0"/>
              </a:rPr>
              <a:t> n</a:t>
            </a:r>
            <a:r>
              <a:rPr lang="vi-VN" sz="4400" dirty="0">
                <a:latin typeface="Times New Roman" panose="02020603050405020304" pitchFamily="18" charset="0"/>
                <a:ea typeface="Cambria" panose="02040503050406030204" pitchFamily="18" charset="0"/>
                <a:cs typeface="Times New Roman" panose="02020603050405020304" pitchFamily="18" charset="0"/>
              </a:rPr>
              <a:t>hững kẻ cơ hội, mưu mô và lừa lọc người khác để kiếm lợi cho mình.</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5" name="Google Shape;898;p45">
            <a:extLst>
              <a:ext uri="{FF2B5EF4-FFF2-40B4-BE49-F238E27FC236}">
                <a16:creationId xmlns:a16="http://schemas.microsoft.com/office/drawing/2014/main" xmlns="" id="{AC630834-3579-5C0B-2942-292995677EEC}"/>
              </a:ext>
            </a:extLst>
          </p:cNvPr>
          <p:cNvSpPr txBox="1">
            <a:spLocks/>
          </p:cNvSpPr>
          <p:nvPr/>
        </p:nvSpPr>
        <p:spPr>
          <a:xfrm>
            <a:off x="1447799" y="2210488"/>
            <a:ext cx="15819831" cy="88689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Nhân</a:t>
            </a:r>
            <a:r>
              <a:rPr kumimoji="0" lang="en-US" sz="4400" b="1" i="0" u="none" strike="noStrike" kern="0" cap="none" spc="0" normalizeH="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vật: </a:t>
            </a:r>
            <a:r>
              <a:rPr kumimoji="0" lang="en-US" sz="4400" b="0" i="0" u="none" strike="noStrike" kern="0" cap="none" spc="0" normalizeH="0" noProof="0" dirty="0" err="1"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Giuốc</a:t>
            </a:r>
            <a:r>
              <a:rPr kumimoji="0" lang="en-US" sz="4400" b="0" i="0" u="none" strike="noStrike" kern="0" cap="none" spc="0" normalizeH="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đanh</a:t>
            </a:r>
            <a:r>
              <a:rPr kumimoji="0" lang="en-US" sz="4400" b="0" i="0" u="none" strike="noStrike" kern="0" cap="none" spc="0" normalizeH="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bác</a:t>
            </a:r>
            <a:r>
              <a:rPr kumimoji="0" lang="en-US" sz="4400" b="0" i="0" u="none" strike="noStrike" kern="0" cap="none" spc="0" normalizeH="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Phó</a:t>
            </a:r>
            <a:r>
              <a:rPr kumimoji="0" lang="en-US" sz="4400" b="0" i="0" u="none" strike="noStrike" kern="0" cap="none" spc="0" normalizeH="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may, </a:t>
            </a:r>
            <a:r>
              <a:rPr kumimoji="0" lang="en-US" sz="4400" b="0" i="0" u="none" strike="noStrike" kern="0" cap="none" spc="0" normalizeH="0" noProof="0" dirty="0" err="1"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thợ</a:t>
            </a:r>
            <a:r>
              <a:rPr kumimoji="0" lang="en-US" sz="4400" b="0" i="0" u="none" strike="noStrike" kern="0" cap="none" spc="0" normalizeH="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noProof="0" dirty="0" err="1"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25428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xmlns="" id="{BD3FA1F1-8233-2065-CC46-58DF984FEF55}"/>
              </a:ext>
            </a:extLst>
          </p:cNvPr>
          <p:cNvSpPr txBox="1"/>
          <p:nvPr/>
        </p:nvSpPr>
        <p:spPr>
          <a:xfrm>
            <a:off x="1600202" y="21717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Nội</a:t>
            </a:r>
            <a:r>
              <a:rPr lang="en-US" sz="4400" b="1" dirty="0">
                <a:solidFill>
                  <a:srgbClr val="C35527"/>
                </a:solidFill>
                <a:latin typeface="Times New Roman" panose="02020603050405020304" pitchFamily="18" charset="0"/>
                <a:cs typeface="Times New Roman" panose="02020603050405020304" pitchFamily="18" charset="0"/>
              </a:rPr>
              <a:t> dung, </a:t>
            </a:r>
            <a:r>
              <a:rPr lang="en-US" sz="4400" b="1" dirty="0" err="1">
                <a:solidFill>
                  <a:srgbClr val="C35527"/>
                </a:solidFill>
                <a:latin typeface="Times New Roman" panose="02020603050405020304" pitchFamily="18" charset="0"/>
                <a:cs typeface="Times New Roman" panose="02020603050405020304" pitchFamily="18" charset="0"/>
              </a:rPr>
              <a:t>chủ</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đề</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xmlns="" id="{FF901E8E-ADF7-1112-1A72-D61CF5E2D189}"/>
              </a:ext>
            </a:extLst>
          </p:cNvPr>
          <p:cNvSpPr/>
          <p:nvPr/>
        </p:nvSpPr>
        <p:spPr>
          <a:xfrm rot="-5400000">
            <a:off x="91902" y="4670601"/>
            <a:ext cx="6521801" cy="0"/>
          </a:xfrm>
          <a:prstGeom prst="line">
            <a:avLst/>
          </a:prstGeom>
          <a:ln w="114300" cap="flat">
            <a:solidFill>
              <a:srgbClr val="3E3836"/>
            </a:solidFill>
            <a:prstDash val="solid"/>
            <a:headEnd type="none" w="sm" len="sm"/>
            <a:tailEnd type="none" w="sm" len="sm"/>
          </a:ln>
        </p:spPr>
      </p:sp>
      <p:sp>
        <p:nvSpPr>
          <p:cNvPr id="8" name="Rectangle 7">
            <a:extLst>
              <a:ext uri="{FF2B5EF4-FFF2-40B4-BE49-F238E27FC236}">
                <a16:creationId xmlns:a16="http://schemas.microsoft.com/office/drawing/2014/main" xmlns="" id="{B5C3177E-3AE8-D7A6-FEC8-4733E2CD6DFF}"/>
              </a:ext>
            </a:extLst>
          </p:cNvPr>
          <p:cNvSpPr/>
          <p:nvPr/>
        </p:nvSpPr>
        <p:spPr>
          <a:xfrm>
            <a:off x="4495800" y="1943100"/>
            <a:ext cx="12496800" cy="2800767"/>
          </a:xfrm>
          <a:prstGeom prst="rect">
            <a:avLst/>
          </a:prstGeom>
        </p:spPr>
        <p:txBody>
          <a:bodyPr wrap="square">
            <a:spAutoFit/>
          </a:bodyPr>
          <a:lstStyle/>
          <a:p>
            <a:pPr algn="just"/>
            <a:r>
              <a:rPr lang="vi-VN" sz="4400" dirty="0">
                <a:solidFill>
                  <a:srgbClr val="081C36"/>
                </a:solidFill>
                <a:latin typeface="+mj-lt"/>
              </a:rPr>
              <a:t>Đoạn trích kể chuyện bác Phó may mang tới cho ông Giuốc- đanh bộ lễ phục may hoa ngược khiến ông tức giận. Nhưng khi nghe bác ta nói những người quý tộc đều mặc như vậy, ông tỏ vẻ rất hài lòng</a:t>
            </a:r>
            <a:r>
              <a:rPr lang="en-US" sz="4400" dirty="0">
                <a:solidFill>
                  <a:srgbClr val="081C36"/>
                </a:solidFill>
                <a:latin typeface="+mj-lt"/>
              </a:rPr>
              <a:t>.</a:t>
            </a:r>
            <a:endParaRPr lang="vi-VN" sz="4400" dirty="0">
              <a:solidFill>
                <a:srgbClr val="081C36"/>
              </a:solidFill>
              <a:latin typeface="+mj-lt"/>
            </a:endParaRPr>
          </a:p>
        </p:txBody>
      </p:sp>
      <p:sp>
        <p:nvSpPr>
          <p:cNvPr id="9" name="Rectangle 8">
            <a:extLst>
              <a:ext uri="{FF2B5EF4-FFF2-40B4-BE49-F238E27FC236}">
                <a16:creationId xmlns:a16="http://schemas.microsoft.com/office/drawing/2014/main" xmlns="" id="{537F62E1-9176-B453-1E34-4B97D2BD6E14}"/>
              </a:ext>
            </a:extLst>
          </p:cNvPr>
          <p:cNvSpPr/>
          <p:nvPr/>
        </p:nvSpPr>
        <p:spPr>
          <a:xfrm>
            <a:off x="4495800" y="5072271"/>
            <a:ext cx="12496800" cy="2189130"/>
          </a:xfrm>
          <a:prstGeom prst="rect">
            <a:avLst/>
          </a:prstGeom>
        </p:spPr>
        <p:txBody>
          <a:bodyPr wrap="square">
            <a:spAutoFit/>
          </a:bodyPr>
          <a:lstStyle/>
          <a:p>
            <a:pPr algn="just"/>
            <a:r>
              <a:rPr lang="en-US" sz="4400" b="1" dirty="0">
                <a:solidFill>
                  <a:srgbClr val="081C36"/>
                </a:solidFill>
                <a:latin typeface="+mj-lt"/>
                <a:sym typeface="Wingdings" panose="05000000000000000000" pitchFamily="2" charset="2"/>
              </a:rPr>
              <a:t></a:t>
            </a:r>
            <a:r>
              <a:rPr lang="vi-VN" sz="4400" b="1" dirty="0">
                <a:solidFill>
                  <a:srgbClr val="081C36"/>
                </a:solidFill>
                <a:latin typeface="+mj-lt"/>
              </a:rPr>
              <a:t> mâu thuẫn giữa cái xấu - cái xấu</a:t>
            </a:r>
          </a:p>
          <a:p>
            <a:pPr algn="just"/>
            <a:r>
              <a:rPr lang="vi-VN" sz="4400" b="1" dirty="0">
                <a:solidFill>
                  <a:srgbClr val="081C36"/>
                </a:solidFill>
                <a:latin typeface="+mj-lt"/>
              </a:rPr>
              <a:t>(Sự dốt nát của ông Giuốc- đanh với sự mưu mô, lừa lọc của bác Phó may)</a:t>
            </a:r>
          </a:p>
        </p:txBody>
      </p:sp>
      <p:grpSp>
        <p:nvGrpSpPr>
          <p:cNvPr id="10" name="Group 7">
            <a:extLst>
              <a:ext uri="{FF2B5EF4-FFF2-40B4-BE49-F238E27FC236}">
                <a16:creationId xmlns:a16="http://schemas.microsoft.com/office/drawing/2014/main" xmlns="" id="{2CA0F22F-06D6-C18F-1F1B-1B5111197847}"/>
              </a:ext>
            </a:extLst>
          </p:cNvPr>
          <p:cNvGrpSpPr/>
          <p:nvPr/>
        </p:nvGrpSpPr>
        <p:grpSpPr>
          <a:xfrm>
            <a:off x="-76201" y="9486900"/>
            <a:ext cx="18364197" cy="962804"/>
            <a:chOff x="0" y="0"/>
            <a:chExt cx="2535170" cy="2934897"/>
          </a:xfrm>
        </p:grpSpPr>
        <p:sp>
          <p:nvSpPr>
            <p:cNvPr id="11" name="Freeform 8">
              <a:extLst>
                <a:ext uri="{FF2B5EF4-FFF2-40B4-BE49-F238E27FC236}">
                  <a16:creationId xmlns:a16="http://schemas.microsoft.com/office/drawing/2014/main" xmlns="" id="{4FA9AF73-5E91-14EC-E6BF-480BB5E9C7F8}"/>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2" name="TextBox 9">
              <a:extLst>
                <a:ext uri="{FF2B5EF4-FFF2-40B4-BE49-F238E27FC236}">
                  <a16:creationId xmlns:a16="http://schemas.microsoft.com/office/drawing/2014/main" xmlns="" id="{B0A9522D-A749-1DB9-B45A-5E06B99C0B84}"/>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3" name="Freeform 11">
            <a:extLst>
              <a:ext uri="{FF2B5EF4-FFF2-40B4-BE49-F238E27FC236}">
                <a16:creationId xmlns:a16="http://schemas.microsoft.com/office/drawing/2014/main" xmlns="" id="{C31073FE-3D49-367F-2EE2-B50802541867}"/>
              </a:ext>
            </a:extLst>
          </p:cNvPr>
          <p:cNvSpPr/>
          <p:nvPr/>
        </p:nvSpPr>
        <p:spPr>
          <a:xfrm>
            <a:off x="-1222991" y="681990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xmlns="" id="{BD3FA1F1-8233-2065-CC46-58DF984FEF55}"/>
              </a:ext>
            </a:extLst>
          </p:cNvPr>
          <p:cNvSpPr txBox="1"/>
          <p:nvPr/>
        </p:nvSpPr>
        <p:spPr>
          <a:xfrm>
            <a:off x="1105282" y="2400300"/>
            <a:ext cx="1566330" cy="1770549"/>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Bối</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cảnh</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xmlns="" id="{FF901E8E-ADF7-1112-1A72-D61CF5E2D189}"/>
              </a:ext>
            </a:extLst>
          </p:cNvPr>
          <p:cNvSpPr/>
          <p:nvPr/>
        </p:nvSpPr>
        <p:spPr>
          <a:xfrm rot="-5400000">
            <a:off x="-403018" y="4899201"/>
            <a:ext cx="6521801" cy="0"/>
          </a:xfrm>
          <a:prstGeom prst="line">
            <a:avLst/>
          </a:prstGeom>
          <a:ln w="114300" cap="flat">
            <a:solidFill>
              <a:srgbClr val="3E3836"/>
            </a:solidFill>
            <a:prstDash val="solid"/>
            <a:headEnd type="none" w="sm" len="sm"/>
            <a:tailEnd type="none" w="sm" len="sm"/>
          </a:ln>
        </p:spPr>
      </p:sp>
      <p:sp>
        <p:nvSpPr>
          <p:cNvPr id="2" name="Rectangle 1">
            <a:extLst>
              <a:ext uri="{FF2B5EF4-FFF2-40B4-BE49-F238E27FC236}">
                <a16:creationId xmlns:a16="http://schemas.microsoft.com/office/drawing/2014/main" xmlns="" id="{A9A290C2-005F-22DB-1482-6B0BD7B82381}"/>
              </a:ext>
            </a:extLst>
          </p:cNvPr>
          <p:cNvSpPr/>
          <p:nvPr/>
        </p:nvSpPr>
        <p:spPr>
          <a:xfrm>
            <a:off x="3315081" y="2781300"/>
            <a:ext cx="525779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Ô</a:t>
            </a:r>
            <a:r>
              <a:rPr kumimoji="0" lang="vi-VN" sz="4400" b="0" i="0" u="none" strike="noStrike" kern="0" cap="none" spc="0" normalizeH="0" baseline="0" noProof="0" dirty="0">
                <a:ln>
                  <a:noFill/>
                </a:ln>
                <a:solidFill>
                  <a:srgbClr val="081C36"/>
                </a:solidFill>
                <a:effectLst/>
                <a:uLnTx/>
                <a:uFillTx/>
                <a:latin typeface="+mj-lt"/>
                <a:cs typeface="Arial"/>
                <a:sym typeface="Arial"/>
              </a:rPr>
              <a:t>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 thử bộ lễ phục của bác Phó may</a:t>
            </a:r>
          </a:p>
        </p:txBody>
      </p:sp>
      <p:sp>
        <p:nvSpPr>
          <p:cNvPr id="4" name="TextBox 12">
            <a:extLst>
              <a:ext uri="{FF2B5EF4-FFF2-40B4-BE49-F238E27FC236}">
                <a16:creationId xmlns:a16="http://schemas.microsoft.com/office/drawing/2014/main" xmlns="" id="{1F00097E-AF4B-DEC0-CD44-DEDA3A3C1ECA}"/>
              </a:ext>
            </a:extLst>
          </p:cNvPr>
          <p:cNvSpPr txBox="1"/>
          <p:nvPr/>
        </p:nvSpPr>
        <p:spPr>
          <a:xfrm>
            <a:off x="9296400" y="24003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Thủ</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pháp</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trào</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phúng</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7" name="AutoShape 10">
            <a:extLst>
              <a:ext uri="{FF2B5EF4-FFF2-40B4-BE49-F238E27FC236}">
                <a16:creationId xmlns:a16="http://schemas.microsoft.com/office/drawing/2014/main" xmlns="" id="{E566F277-8085-3164-41F2-2D64038CF8A6}"/>
              </a:ext>
            </a:extLst>
          </p:cNvPr>
          <p:cNvSpPr/>
          <p:nvPr/>
        </p:nvSpPr>
        <p:spPr>
          <a:xfrm rot="-5400000">
            <a:off x="7788100" y="4899201"/>
            <a:ext cx="6521801" cy="0"/>
          </a:xfrm>
          <a:prstGeom prst="line">
            <a:avLst/>
          </a:prstGeom>
          <a:ln w="114300" cap="flat">
            <a:solidFill>
              <a:srgbClr val="3E3836"/>
            </a:solidFill>
            <a:prstDash val="solid"/>
            <a:headEnd type="none" w="sm" len="sm"/>
            <a:tailEnd type="none" w="sm" len="sm"/>
          </a:ln>
        </p:spPr>
      </p:sp>
      <p:sp>
        <p:nvSpPr>
          <p:cNvPr id="10" name="Rectangle 9">
            <a:extLst>
              <a:ext uri="{FF2B5EF4-FFF2-40B4-BE49-F238E27FC236}">
                <a16:creationId xmlns:a16="http://schemas.microsoft.com/office/drawing/2014/main" xmlns="" id="{7F13CCCE-318B-3BF8-1FBB-B00DF9A48973}"/>
              </a:ext>
            </a:extLst>
          </p:cNvPr>
          <p:cNvSpPr/>
          <p:nvPr/>
        </p:nvSpPr>
        <p:spPr>
          <a:xfrm>
            <a:off x="11506199" y="2781300"/>
            <a:ext cx="525779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P</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hóng đại (ông lớn, cụ lớn, Đức ông,</a:t>
            </a:r>
            <a:r>
              <a:rPr kumimoji="0" lang="vi-VN" sz="4400" b="0" i="0" u="none" strike="noStrike" kern="0" cap="none" spc="0" normalizeH="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hai chục chú thợ phụ)</a:t>
            </a:r>
            <a:endPar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endParaRPr>
          </a:p>
        </p:txBody>
      </p:sp>
      <p:grpSp>
        <p:nvGrpSpPr>
          <p:cNvPr id="12" name="Group 7">
            <a:extLst>
              <a:ext uri="{FF2B5EF4-FFF2-40B4-BE49-F238E27FC236}">
                <a16:creationId xmlns:a16="http://schemas.microsoft.com/office/drawing/2014/main" xmlns="" id="{4FFE95BC-5539-C540-E9BF-7E2A173FB9F0}"/>
              </a:ext>
            </a:extLst>
          </p:cNvPr>
          <p:cNvGrpSpPr/>
          <p:nvPr/>
        </p:nvGrpSpPr>
        <p:grpSpPr>
          <a:xfrm>
            <a:off x="-76201" y="9486900"/>
            <a:ext cx="18364197" cy="962804"/>
            <a:chOff x="0" y="0"/>
            <a:chExt cx="2535170" cy="2934897"/>
          </a:xfrm>
        </p:grpSpPr>
        <p:sp>
          <p:nvSpPr>
            <p:cNvPr id="13" name="Freeform 8">
              <a:extLst>
                <a:ext uri="{FF2B5EF4-FFF2-40B4-BE49-F238E27FC236}">
                  <a16:creationId xmlns:a16="http://schemas.microsoft.com/office/drawing/2014/main" xmlns="" id="{069A7D23-963A-EBDA-B84C-1CCE96384E6B}"/>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4" name="TextBox 9">
              <a:extLst>
                <a:ext uri="{FF2B5EF4-FFF2-40B4-BE49-F238E27FC236}">
                  <a16:creationId xmlns:a16="http://schemas.microsoft.com/office/drawing/2014/main" xmlns="" id="{230468D1-78CD-6A25-5C9D-B4CFCD97D5FC}"/>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39730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1152</Words>
  <Application>Microsoft Office PowerPoint</Application>
  <PresentationFormat>Custom</PresentationFormat>
  <Paragraphs>120</Paragraphs>
  <Slides>26</Slides>
  <Notes>21</Notes>
  <HiddenSlides>0</HiddenSlides>
  <MMClips>20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Times New Roman</vt:lpstr>
      <vt:lpstr>Calibri Light</vt:lpstr>
      <vt:lpstr>Cambria</vt:lpstr>
      <vt:lpstr>Wingdings</vt:lpstr>
      <vt:lpstr>Arial</vt:lpstr>
      <vt:lpstr>Tahoma</vt:lpstr>
      <vt:lpstr>Calibri</vt:lpstr>
      <vt:lpstr>Office Theme</vt:lpstr>
      <vt:lpstr>1_Office Theme</vt:lpstr>
      <vt:lpstr>PowerPoint Presentation</vt:lpstr>
      <vt:lpstr>PowerPoint Presentation</vt:lpstr>
      <vt:lpstr>PowerPoint Presentation</vt:lpstr>
      <vt:lpstr>I. Đọc,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Orange Textured English Types of Communication Strategies Educational Presentation</dc:title>
  <cp:lastModifiedBy>ACER</cp:lastModifiedBy>
  <cp:revision>37</cp:revision>
  <dcterms:created xsi:type="dcterms:W3CDTF">2006-08-16T00:00:00Z</dcterms:created>
  <dcterms:modified xsi:type="dcterms:W3CDTF">2024-12-11T07:36:09Z</dcterms:modified>
  <dc:identifier>DAFwpFlLWJk</dc:identifier>
</cp:coreProperties>
</file>