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267" r:id="rId2"/>
    <p:sldId id="256" r:id="rId3"/>
    <p:sldId id="257" r:id="rId4"/>
    <p:sldId id="268" r:id="rId5"/>
    <p:sldId id="260" r:id="rId6"/>
    <p:sldId id="258" r:id="rId7"/>
    <p:sldId id="312" r:id="rId8"/>
    <p:sldId id="313" r:id="rId9"/>
    <p:sldId id="314" r:id="rId10"/>
    <p:sldId id="315" r:id="rId11"/>
    <p:sldId id="316" r:id="rId12"/>
    <p:sldId id="317" r:id="rId13"/>
    <p:sldId id="318" r:id="rId14"/>
    <p:sldId id="319" r:id="rId15"/>
    <p:sldId id="320" r:id="rId16"/>
    <p:sldId id="321" r:id="rId17"/>
    <p:sldId id="322" r:id="rId18"/>
    <p:sldId id="323" r:id="rId19"/>
    <p:sldId id="324" r:id="rId20"/>
    <p:sldId id="325" r:id="rId21"/>
    <p:sldId id="326" r:id="rId22"/>
    <p:sldId id="327" r:id="rId23"/>
    <p:sldId id="328" r:id="rId24"/>
  </p:sldIdLst>
  <p:sldSz cx="18288000" cy="10287000"/>
  <p:notesSz cx="6858000" cy="9144000"/>
  <p:embeddedFontLst>
    <p:embeddedFont>
      <p:font typeface="#9Slide05 IcielSanelma" panose="020B0604020202020204" charset="0"/>
      <p:regular r:id="rId26"/>
    </p:embeddedFont>
    <p:embeddedFont>
      <p:font typeface="Cambria" panose="02040503050406030204" pitchFamily="18" charset="0"/>
      <p:regular r:id="rId27"/>
      <p:bold r:id="rId28"/>
      <p:italic r:id="rId29"/>
      <p:boldItalic r:id="rId30"/>
    </p:embeddedFont>
    <p:embeddedFont>
      <p:font typeface="Just Another Hand" panose="020B0604020202020204" charset="0"/>
      <p:regular r:id="rId31"/>
    </p:embeddedFont>
    <p:embeddedFont>
      <p:font typeface="Calibri" panose="020F0502020204030204"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622" autoAdjust="0"/>
  </p:normalViewPr>
  <p:slideViewPr>
    <p:cSldViewPr>
      <p:cViewPr varScale="1">
        <p:scale>
          <a:sx n="56" d="100"/>
          <a:sy n="56" d="100"/>
        </p:scale>
        <p:origin x="605"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091F9F-D180-44DE-AC9A-88B434FF90F4}" type="datetimeFigureOut">
              <a:rPr lang="en-US" smtClean="0"/>
              <a:t>11/12/2024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725C59-0D5E-424B-AA2C-BA3D770DECE5}" type="slidenum">
              <a:rPr lang="en-US" smtClean="0"/>
              <a:t>‹#›</a:t>
            </a:fld>
            <a:endParaRPr lang="en-US"/>
          </a:p>
        </p:txBody>
      </p:sp>
    </p:spTree>
    <p:extLst>
      <p:ext uri="{BB962C8B-B14F-4D97-AF65-F5344CB8AC3E}">
        <p14:creationId xmlns:p14="http://schemas.microsoft.com/office/powerpoint/2010/main" val="3202161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1725C59-0D5E-424B-AA2C-BA3D770DECE5}" type="slidenum">
              <a:rPr lang="en-US" smtClean="0"/>
              <a:t>1</a:t>
            </a:fld>
            <a:endParaRPr lang="en-US"/>
          </a:p>
        </p:txBody>
      </p:sp>
    </p:spTree>
    <p:extLst>
      <p:ext uri="{BB962C8B-B14F-4D97-AF65-F5344CB8AC3E}">
        <p14:creationId xmlns:p14="http://schemas.microsoft.com/office/powerpoint/2010/main" val="2147843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725C59-0D5E-424B-AA2C-BA3D770DECE5}" type="slidenum">
              <a:rPr lang="en-US" smtClean="0"/>
              <a:t>10</a:t>
            </a:fld>
            <a:endParaRPr lang="en-US"/>
          </a:p>
        </p:txBody>
      </p:sp>
    </p:spTree>
    <p:extLst>
      <p:ext uri="{BB962C8B-B14F-4D97-AF65-F5344CB8AC3E}">
        <p14:creationId xmlns:p14="http://schemas.microsoft.com/office/powerpoint/2010/main" val="2673034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725C59-0D5E-424B-AA2C-BA3D770DECE5}" type="slidenum">
              <a:rPr lang="en-US" smtClean="0"/>
              <a:t>11</a:t>
            </a:fld>
            <a:endParaRPr lang="en-US"/>
          </a:p>
        </p:txBody>
      </p:sp>
    </p:spTree>
    <p:extLst>
      <p:ext uri="{BB962C8B-B14F-4D97-AF65-F5344CB8AC3E}">
        <p14:creationId xmlns:p14="http://schemas.microsoft.com/office/powerpoint/2010/main" val="692925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1725C59-0D5E-424B-AA2C-BA3D770DECE5}" type="slidenum">
              <a:rPr lang="en-US" smtClean="0"/>
              <a:t>12</a:t>
            </a:fld>
            <a:endParaRPr lang="en-US"/>
          </a:p>
        </p:txBody>
      </p:sp>
    </p:spTree>
    <p:extLst>
      <p:ext uri="{BB962C8B-B14F-4D97-AF65-F5344CB8AC3E}">
        <p14:creationId xmlns:p14="http://schemas.microsoft.com/office/powerpoint/2010/main" val="100758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1725C59-0D5E-424B-AA2C-BA3D770DECE5}" type="slidenum">
              <a:rPr lang="en-US" smtClean="0"/>
              <a:t>13</a:t>
            </a:fld>
            <a:endParaRPr lang="en-US"/>
          </a:p>
        </p:txBody>
      </p:sp>
    </p:spTree>
    <p:extLst>
      <p:ext uri="{BB962C8B-B14F-4D97-AF65-F5344CB8AC3E}">
        <p14:creationId xmlns:p14="http://schemas.microsoft.com/office/powerpoint/2010/main" val="4218465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725C59-0D5E-424B-AA2C-BA3D770DECE5}" type="slidenum">
              <a:rPr lang="en-US" smtClean="0"/>
              <a:t>14</a:t>
            </a:fld>
            <a:endParaRPr lang="en-US"/>
          </a:p>
        </p:txBody>
      </p:sp>
    </p:spTree>
    <p:extLst>
      <p:ext uri="{BB962C8B-B14F-4D97-AF65-F5344CB8AC3E}">
        <p14:creationId xmlns:p14="http://schemas.microsoft.com/office/powerpoint/2010/main" val="36023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71725C59-0D5E-424B-AA2C-BA3D770DECE5}" type="slidenum">
              <a:rPr lang="en-US" smtClean="0"/>
              <a:t>15</a:t>
            </a:fld>
            <a:endParaRPr lang="en-US"/>
          </a:p>
        </p:txBody>
      </p:sp>
    </p:spTree>
    <p:extLst>
      <p:ext uri="{BB962C8B-B14F-4D97-AF65-F5344CB8AC3E}">
        <p14:creationId xmlns:p14="http://schemas.microsoft.com/office/powerpoint/2010/main" val="3483205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1725C59-0D5E-424B-AA2C-BA3D770DECE5}" type="slidenum">
              <a:rPr lang="en-US" smtClean="0"/>
              <a:t>16</a:t>
            </a:fld>
            <a:endParaRPr lang="en-US"/>
          </a:p>
        </p:txBody>
      </p:sp>
    </p:spTree>
    <p:extLst>
      <p:ext uri="{BB962C8B-B14F-4D97-AF65-F5344CB8AC3E}">
        <p14:creationId xmlns:p14="http://schemas.microsoft.com/office/powerpoint/2010/main" val="1289294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1725C59-0D5E-424B-AA2C-BA3D770DECE5}" type="slidenum">
              <a:rPr lang="en-US" smtClean="0"/>
              <a:t>17</a:t>
            </a:fld>
            <a:endParaRPr lang="en-US"/>
          </a:p>
        </p:txBody>
      </p:sp>
    </p:spTree>
    <p:extLst>
      <p:ext uri="{BB962C8B-B14F-4D97-AF65-F5344CB8AC3E}">
        <p14:creationId xmlns:p14="http://schemas.microsoft.com/office/powerpoint/2010/main" val="3876191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1725C59-0D5E-424B-AA2C-BA3D770DECE5}" type="slidenum">
              <a:rPr lang="en-US" smtClean="0"/>
              <a:t>18</a:t>
            </a:fld>
            <a:endParaRPr lang="en-US"/>
          </a:p>
        </p:txBody>
      </p:sp>
    </p:spTree>
    <p:extLst>
      <p:ext uri="{BB962C8B-B14F-4D97-AF65-F5344CB8AC3E}">
        <p14:creationId xmlns:p14="http://schemas.microsoft.com/office/powerpoint/2010/main" val="1350095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1725C59-0D5E-424B-AA2C-BA3D770DECE5}" type="slidenum">
              <a:rPr lang="en-US" smtClean="0"/>
              <a:t>19</a:t>
            </a:fld>
            <a:endParaRPr lang="en-US"/>
          </a:p>
        </p:txBody>
      </p:sp>
    </p:spTree>
    <p:extLst>
      <p:ext uri="{BB962C8B-B14F-4D97-AF65-F5344CB8AC3E}">
        <p14:creationId xmlns:p14="http://schemas.microsoft.com/office/powerpoint/2010/main" val="3330716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Kĩ</a:t>
            </a:r>
            <a:r>
              <a:rPr lang="en-US" dirty="0"/>
              <a:t> </a:t>
            </a:r>
            <a:r>
              <a:rPr lang="en-US" dirty="0" err="1"/>
              <a:t>năng</a:t>
            </a:r>
            <a:r>
              <a:rPr lang="en-US" dirty="0"/>
              <a:t> </a:t>
            </a:r>
            <a:r>
              <a:rPr lang="en-US" dirty="0" err="1"/>
              <a:t>viết</a:t>
            </a:r>
            <a:r>
              <a:rPr lang="en-US" dirty="0"/>
              <a:t> </a:t>
            </a:r>
            <a:r>
              <a:rPr lang="en-US" dirty="0" err="1"/>
              <a:t>bài</a:t>
            </a:r>
            <a:r>
              <a:rPr lang="en-US" dirty="0"/>
              <a:t> </a:t>
            </a:r>
            <a:r>
              <a:rPr lang="en-US" dirty="0" err="1"/>
              <a:t>nghị</a:t>
            </a:r>
            <a:r>
              <a:rPr lang="en-US" dirty="0"/>
              <a:t> </a:t>
            </a:r>
            <a:r>
              <a:rPr lang="en-US" dirty="0" err="1"/>
              <a:t>luận</a:t>
            </a:r>
            <a:r>
              <a:rPr lang="en-US" dirty="0"/>
              <a:t> </a:t>
            </a:r>
            <a:r>
              <a:rPr lang="en-US" dirty="0" err="1"/>
              <a:t>về</a:t>
            </a:r>
            <a:r>
              <a:rPr lang="en-US" dirty="0"/>
              <a:t> </a:t>
            </a:r>
            <a:r>
              <a:rPr lang="en-US" dirty="0" err="1"/>
              <a:t>một</a:t>
            </a:r>
            <a:r>
              <a:rPr lang="en-US" dirty="0"/>
              <a:t> </a:t>
            </a:r>
            <a:r>
              <a:rPr lang="en-US" dirty="0" err="1"/>
              <a:t>vấn</a:t>
            </a:r>
            <a:r>
              <a:rPr lang="en-US" dirty="0"/>
              <a:t> </a:t>
            </a:r>
            <a:r>
              <a:rPr lang="en-US" dirty="0" err="1"/>
              <a:t>đề</a:t>
            </a:r>
            <a:r>
              <a:rPr lang="en-US" dirty="0"/>
              <a:t> </a:t>
            </a:r>
            <a:r>
              <a:rPr lang="en-US" dirty="0" err="1"/>
              <a:t>của</a:t>
            </a:r>
            <a:r>
              <a:rPr lang="en-US" dirty="0"/>
              <a:t> </a:t>
            </a:r>
            <a:r>
              <a:rPr lang="en-US" dirty="0" err="1"/>
              <a:t>đời</a:t>
            </a:r>
            <a:r>
              <a:rPr lang="en-US" dirty="0"/>
              <a:t> </a:t>
            </a:r>
            <a:r>
              <a:rPr lang="en-US" dirty="0" err="1"/>
              <a:t>sống</a:t>
            </a:r>
            <a:r>
              <a:rPr lang="en-US" dirty="0"/>
              <a:t> </a:t>
            </a:r>
            <a:r>
              <a:rPr lang="en-US" dirty="0" err="1"/>
              <a:t>đã</a:t>
            </a:r>
            <a:r>
              <a:rPr lang="en-US" dirty="0"/>
              <a:t> </a:t>
            </a:r>
            <a:r>
              <a:rPr lang="en-US" dirty="0" err="1"/>
              <a:t>được</a:t>
            </a:r>
            <a:r>
              <a:rPr lang="en-US" dirty="0"/>
              <a:t> </a:t>
            </a:r>
            <a:r>
              <a:rPr lang="en-US" dirty="0" err="1"/>
              <a:t>rèn</a:t>
            </a:r>
            <a:r>
              <a:rPr lang="en-US" dirty="0"/>
              <a:t> </a:t>
            </a:r>
            <a:r>
              <a:rPr lang="en-US" dirty="0" err="1"/>
              <a:t>luyện</a:t>
            </a:r>
            <a:r>
              <a:rPr lang="en-US" dirty="0"/>
              <a:t> </a:t>
            </a:r>
            <a:r>
              <a:rPr lang="en-US" dirty="0" err="1"/>
              <a:t>từ</a:t>
            </a:r>
            <a:r>
              <a:rPr lang="en-US" dirty="0"/>
              <a:t> </a:t>
            </a:r>
            <a:r>
              <a:rPr lang="en-US" dirty="0" err="1"/>
              <a:t>các</a:t>
            </a:r>
            <a:r>
              <a:rPr lang="en-US" dirty="0"/>
              <a:t> </a:t>
            </a:r>
            <a:r>
              <a:rPr lang="en-US" dirty="0" err="1"/>
              <a:t>lớp</a:t>
            </a:r>
            <a:r>
              <a:rPr lang="en-US" dirty="0"/>
              <a:t> </a:t>
            </a:r>
            <a:r>
              <a:rPr lang="en-US" dirty="0" err="1"/>
              <a:t>dưới</a:t>
            </a:r>
            <a:r>
              <a:rPr lang="en-US" dirty="0"/>
              <a:t>. </a:t>
            </a:r>
            <a:r>
              <a:rPr lang="en-US" dirty="0" err="1"/>
              <a:t>Bài</a:t>
            </a:r>
            <a:r>
              <a:rPr lang="en-US" dirty="0"/>
              <a:t> 5 </a:t>
            </a:r>
            <a:r>
              <a:rPr lang="en-US" dirty="0" err="1"/>
              <a:t>trong</a:t>
            </a:r>
            <a:r>
              <a:rPr lang="en-US" dirty="0"/>
              <a:t> </a:t>
            </a:r>
            <a:r>
              <a:rPr lang="en-US" dirty="0" err="1"/>
              <a:t>sách</a:t>
            </a:r>
            <a:r>
              <a:rPr lang="en-US" dirty="0"/>
              <a:t> </a:t>
            </a:r>
            <a:r>
              <a:rPr lang="en-US" i="1" dirty="0" err="1"/>
              <a:t>Ngữ</a:t>
            </a:r>
            <a:r>
              <a:rPr lang="en-US" i="1" dirty="0"/>
              <a:t> </a:t>
            </a:r>
            <a:r>
              <a:rPr lang="en-US" i="1" dirty="0" err="1"/>
              <a:t>văn</a:t>
            </a:r>
            <a:r>
              <a:rPr lang="en-US" i="1" dirty="0"/>
              <a:t> 8, </a:t>
            </a:r>
            <a:r>
              <a:rPr lang="en-US" i="0" dirty="0" err="1"/>
              <a:t>tập</a:t>
            </a:r>
            <a:r>
              <a:rPr lang="en-US" i="0" dirty="0"/>
              <a:t> </a:t>
            </a:r>
            <a:r>
              <a:rPr lang="en-US" i="0" dirty="0" err="1"/>
              <a:t>một</a:t>
            </a:r>
            <a:r>
              <a:rPr lang="en-US" i="0" dirty="0"/>
              <a:t> </a:t>
            </a:r>
            <a:r>
              <a:rPr lang="en-US" i="0" dirty="0" err="1"/>
              <a:t>tiếp</a:t>
            </a:r>
            <a:r>
              <a:rPr lang="en-US" i="0" dirty="0"/>
              <a:t> </a:t>
            </a:r>
            <a:r>
              <a:rPr lang="en-US" i="0" dirty="0" err="1"/>
              <a:t>tục</a:t>
            </a:r>
            <a:r>
              <a:rPr lang="en-US" i="0" dirty="0"/>
              <a:t> </a:t>
            </a:r>
            <a:r>
              <a:rPr lang="en-US" i="0" dirty="0" err="1"/>
              <a:t>hướng</a:t>
            </a:r>
            <a:r>
              <a:rPr lang="en-US" i="0" dirty="0"/>
              <a:t> </a:t>
            </a:r>
            <a:r>
              <a:rPr lang="en-US" i="0" dirty="0" err="1"/>
              <a:t>dẫn</a:t>
            </a:r>
            <a:r>
              <a:rPr lang="en-US" i="0" dirty="0"/>
              <a:t> </a:t>
            </a:r>
            <a:r>
              <a:rPr lang="en-US" i="0" dirty="0" err="1"/>
              <a:t>các</a:t>
            </a:r>
            <a:r>
              <a:rPr lang="en-US" i="0" dirty="0"/>
              <a:t> </a:t>
            </a:r>
            <a:r>
              <a:rPr lang="en-US" i="0" dirty="0" err="1"/>
              <a:t>em</a:t>
            </a:r>
            <a:r>
              <a:rPr lang="en-US" i="0" dirty="0"/>
              <a:t> </a:t>
            </a:r>
            <a:r>
              <a:rPr lang="en-US" i="0" dirty="0" err="1"/>
              <a:t>viết</a:t>
            </a:r>
            <a:r>
              <a:rPr lang="en-US" i="0" dirty="0"/>
              <a:t> </a:t>
            </a:r>
            <a:r>
              <a:rPr lang="en-US" i="0" dirty="0" err="1"/>
              <a:t>kiểu</a:t>
            </a:r>
            <a:r>
              <a:rPr lang="en-US" i="0" dirty="0"/>
              <a:t> </a:t>
            </a:r>
            <a:r>
              <a:rPr lang="en-US" i="0" dirty="0" err="1"/>
              <a:t>bài</a:t>
            </a:r>
            <a:r>
              <a:rPr lang="en-US" i="0" dirty="0"/>
              <a:t> </a:t>
            </a:r>
            <a:r>
              <a:rPr lang="en-US" i="0" dirty="0" err="1"/>
              <a:t>này</a:t>
            </a:r>
            <a:r>
              <a:rPr lang="en-US" i="0" dirty="0"/>
              <a:t>. </a:t>
            </a:r>
            <a:r>
              <a:rPr lang="en-US" i="0" dirty="0" err="1"/>
              <a:t>Các</a:t>
            </a:r>
            <a:r>
              <a:rPr lang="en-US" i="0" dirty="0"/>
              <a:t> </a:t>
            </a:r>
            <a:r>
              <a:rPr lang="en-US" i="0" dirty="0" err="1"/>
              <a:t>văn</a:t>
            </a:r>
            <a:r>
              <a:rPr lang="en-US" i="0" dirty="0"/>
              <a:t> </a:t>
            </a:r>
            <a:r>
              <a:rPr lang="en-US" i="0" dirty="0" err="1"/>
              <a:t>bản</a:t>
            </a:r>
            <a:r>
              <a:rPr lang="en-US" i="0" dirty="0"/>
              <a:t> </a:t>
            </a:r>
            <a:r>
              <a:rPr lang="en-US" i="0" dirty="0" err="1"/>
              <a:t>đọc</a:t>
            </a:r>
            <a:r>
              <a:rPr lang="en-US" i="0" dirty="0"/>
              <a:t> </a:t>
            </a:r>
            <a:r>
              <a:rPr lang="en-US" i="0" dirty="0" err="1"/>
              <a:t>hiểu</a:t>
            </a:r>
            <a:r>
              <a:rPr lang="en-US" i="0" dirty="0"/>
              <a:t> </a:t>
            </a:r>
            <a:r>
              <a:rPr lang="en-US" i="0" dirty="0" err="1"/>
              <a:t>đã</a:t>
            </a:r>
            <a:r>
              <a:rPr lang="en-US" i="0" dirty="0"/>
              <a:t> </a:t>
            </a:r>
            <a:r>
              <a:rPr lang="en-US" i="0" dirty="0" err="1"/>
              <a:t>học</a:t>
            </a:r>
            <a:r>
              <a:rPr lang="en-US" i="0" dirty="0"/>
              <a:t> </a:t>
            </a:r>
            <a:r>
              <a:rPr lang="en-US" i="0" dirty="0" err="1"/>
              <a:t>trong</a:t>
            </a:r>
            <a:r>
              <a:rPr lang="en-US" i="0" dirty="0"/>
              <a:t> </a:t>
            </a:r>
            <a:r>
              <a:rPr lang="en-US" i="0" dirty="0" err="1"/>
              <a:t>Bài</a:t>
            </a:r>
            <a:r>
              <a:rPr lang="en-US" i="0" dirty="0"/>
              <a:t> 5 </a:t>
            </a:r>
            <a:r>
              <a:rPr lang="en-US" i="0" dirty="0" err="1"/>
              <a:t>đều</a:t>
            </a:r>
            <a:r>
              <a:rPr lang="en-US" i="0" dirty="0"/>
              <a:t> </a:t>
            </a:r>
            <a:r>
              <a:rPr lang="en-US" i="0" dirty="0" err="1"/>
              <a:t>là</a:t>
            </a:r>
            <a:r>
              <a:rPr lang="en-US" i="0" dirty="0"/>
              <a:t> </a:t>
            </a:r>
            <a:r>
              <a:rPr lang="en-US" i="0" dirty="0" err="1"/>
              <a:t>những</a:t>
            </a:r>
            <a:r>
              <a:rPr lang="en-US" i="0" dirty="0"/>
              <a:t> </a:t>
            </a:r>
            <a:r>
              <a:rPr lang="en-US" i="0" dirty="0" err="1"/>
              <a:t>bài</a:t>
            </a:r>
            <a:r>
              <a:rPr lang="en-US" i="0" dirty="0"/>
              <a:t> </a:t>
            </a:r>
            <a:r>
              <a:rPr lang="en-US" i="0" dirty="0" err="1"/>
              <a:t>nghị</a:t>
            </a:r>
            <a:r>
              <a:rPr lang="en-US" i="0" dirty="0"/>
              <a:t> </a:t>
            </a:r>
            <a:r>
              <a:rPr lang="en-US" i="0" dirty="0" err="1"/>
              <a:t>luận</a:t>
            </a:r>
            <a:r>
              <a:rPr lang="en-US" i="0" dirty="0"/>
              <a:t> </a:t>
            </a:r>
            <a:r>
              <a:rPr lang="en-US" i="0" dirty="0" err="1"/>
              <a:t>về</a:t>
            </a:r>
            <a:r>
              <a:rPr lang="en-US" i="0" dirty="0"/>
              <a:t> </a:t>
            </a:r>
            <a:r>
              <a:rPr lang="en-US" i="0" dirty="0" err="1"/>
              <a:t>một</a:t>
            </a:r>
            <a:r>
              <a:rPr lang="en-US" i="0" dirty="0"/>
              <a:t> </a:t>
            </a:r>
            <a:r>
              <a:rPr lang="en-US" i="0" dirty="0" err="1"/>
              <a:t>vấn</a:t>
            </a:r>
            <a:r>
              <a:rPr lang="en-US" i="0" dirty="0"/>
              <a:t> </a:t>
            </a:r>
            <a:r>
              <a:rPr lang="en-US" i="0" dirty="0" err="1"/>
              <a:t>đề</a:t>
            </a:r>
            <a:r>
              <a:rPr lang="en-US" i="0" dirty="0"/>
              <a:t> </a:t>
            </a:r>
            <a:r>
              <a:rPr lang="en-US" i="0" dirty="0" err="1"/>
              <a:t>của</a:t>
            </a:r>
            <a:r>
              <a:rPr lang="en-US" i="0" dirty="0"/>
              <a:t> </a:t>
            </a:r>
            <a:r>
              <a:rPr lang="en-US" i="0" dirty="0" err="1"/>
              <a:t>đời</a:t>
            </a:r>
            <a:r>
              <a:rPr lang="en-US" i="0" dirty="0"/>
              <a:t> </a:t>
            </a:r>
            <a:r>
              <a:rPr lang="en-US" i="0" dirty="0" err="1"/>
              <a:t>sống</a:t>
            </a:r>
            <a:r>
              <a:rPr lang="en-US" i="0" dirty="0"/>
              <a:t>. </a:t>
            </a:r>
            <a:r>
              <a:rPr lang="en-US" i="1" dirty="0" err="1"/>
              <a:t>Hịch</a:t>
            </a:r>
            <a:r>
              <a:rPr lang="en-US" i="1" dirty="0"/>
              <a:t> </a:t>
            </a:r>
            <a:r>
              <a:rPr lang="en-US" i="1" dirty="0" err="1"/>
              <a:t>tướng</a:t>
            </a:r>
            <a:r>
              <a:rPr lang="en-US" i="1" dirty="0"/>
              <a:t> </a:t>
            </a:r>
            <a:r>
              <a:rPr lang="en-US" i="1" dirty="0" err="1"/>
              <a:t>sĩ</a:t>
            </a:r>
            <a:r>
              <a:rPr lang="en-US" i="1" dirty="0"/>
              <a:t> </a:t>
            </a:r>
            <a:r>
              <a:rPr lang="en-US" i="0" dirty="0"/>
              <a:t>(</a:t>
            </a:r>
            <a:r>
              <a:rPr lang="en-US" i="0" dirty="0" err="1"/>
              <a:t>Trần</a:t>
            </a:r>
            <a:r>
              <a:rPr lang="en-US" i="0" dirty="0"/>
              <a:t> </a:t>
            </a:r>
            <a:r>
              <a:rPr lang="en-US" i="0" dirty="0" err="1"/>
              <a:t>Quốc</a:t>
            </a:r>
            <a:r>
              <a:rPr lang="en-US" i="0" dirty="0"/>
              <a:t> </a:t>
            </a:r>
            <a:r>
              <a:rPr lang="en-US" i="0" dirty="0" err="1"/>
              <a:t>Tuấn</a:t>
            </a:r>
            <a:r>
              <a:rPr lang="en-US" i="0" dirty="0"/>
              <a:t>) </a:t>
            </a:r>
            <a:r>
              <a:rPr lang="en-US" i="0" dirty="0" err="1"/>
              <a:t>đặt</a:t>
            </a:r>
            <a:r>
              <a:rPr lang="en-US" i="0" dirty="0"/>
              <a:t> </a:t>
            </a:r>
            <a:r>
              <a:rPr lang="en-US" i="0" dirty="0" err="1"/>
              <a:t>vấn</a:t>
            </a:r>
            <a:r>
              <a:rPr lang="en-US" i="0" dirty="0"/>
              <a:t> </a:t>
            </a:r>
            <a:r>
              <a:rPr lang="en-US" i="0" dirty="0" err="1"/>
              <a:t>đề</a:t>
            </a:r>
            <a:r>
              <a:rPr lang="en-US" i="0" dirty="0"/>
              <a:t>: </a:t>
            </a:r>
            <a:r>
              <a:rPr lang="en-US" i="0" dirty="0" err="1"/>
              <a:t>thái</a:t>
            </a:r>
            <a:r>
              <a:rPr lang="en-US" i="0" dirty="0"/>
              <a:t> </a:t>
            </a:r>
            <a:r>
              <a:rPr lang="en-US" i="0" dirty="0" err="1"/>
              <a:t>độ</a:t>
            </a:r>
            <a:r>
              <a:rPr lang="en-US" i="0" dirty="0"/>
              <a:t> </a:t>
            </a:r>
            <a:r>
              <a:rPr lang="en-US" i="0" dirty="0" err="1"/>
              <a:t>và</a:t>
            </a:r>
            <a:r>
              <a:rPr lang="en-US" i="0" dirty="0"/>
              <a:t> </a:t>
            </a:r>
            <a:r>
              <a:rPr lang="en-US" i="0" dirty="0" err="1"/>
              <a:t>hành</a:t>
            </a:r>
            <a:r>
              <a:rPr lang="en-US" i="0" dirty="0"/>
              <a:t> </a:t>
            </a:r>
            <a:r>
              <a:rPr lang="en-US" i="0" dirty="0" err="1"/>
              <a:t>động</a:t>
            </a:r>
            <a:r>
              <a:rPr lang="en-US" i="0" dirty="0"/>
              <a:t> </a:t>
            </a:r>
            <a:r>
              <a:rPr lang="en-US" i="0" dirty="0" err="1"/>
              <a:t>trước</a:t>
            </a:r>
            <a:r>
              <a:rPr lang="en-US" i="0" dirty="0"/>
              <a:t> </a:t>
            </a:r>
            <a:r>
              <a:rPr lang="en-US" i="0" dirty="0" err="1"/>
              <a:t>nguy</a:t>
            </a:r>
            <a:r>
              <a:rPr lang="en-US" i="0" dirty="0"/>
              <a:t> </a:t>
            </a:r>
            <a:r>
              <a:rPr lang="en-US" i="0" dirty="0" err="1"/>
              <a:t>cơ</a:t>
            </a:r>
            <a:r>
              <a:rPr lang="en-US" i="0" dirty="0"/>
              <a:t> </a:t>
            </a:r>
            <a:r>
              <a:rPr lang="en-US" i="0" dirty="0" err="1"/>
              <a:t>xâm</a:t>
            </a:r>
            <a:r>
              <a:rPr lang="en-US" i="0" dirty="0"/>
              <a:t> </a:t>
            </a:r>
            <a:r>
              <a:rPr lang="en-US" i="0" dirty="0" err="1"/>
              <a:t>lược</a:t>
            </a:r>
            <a:r>
              <a:rPr lang="en-US" i="0" dirty="0"/>
              <a:t> </a:t>
            </a:r>
            <a:r>
              <a:rPr lang="en-US" i="0" dirty="0" err="1"/>
              <a:t>của</a:t>
            </a:r>
            <a:r>
              <a:rPr lang="en-US" i="0" dirty="0"/>
              <a:t> </a:t>
            </a:r>
            <a:r>
              <a:rPr lang="en-US" i="0" dirty="0" err="1"/>
              <a:t>ngoại</a:t>
            </a:r>
            <a:r>
              <a:rPr lang="en-US" i="0" dirty="0"/>
              <a:t> bang. </a:t>
            </a:r>
            <a:r>
              <a:rPr lang="en-US" i="0" dirty="0" err="1"/>
              <a:t>Đoạn</a:t>
            </a:r>
            <a:r>
              <a:rPr lang="en-US" i="0" dirty="0"/>
              <a:t> </a:t>
            </a:r>
            <a:r>
              <a:rPr lang="en-US" i="0" dirty="0" err="1"/>
              <a:t>mở</a:t>
            </a:r>
            <a:r>
              <a:rPr lang="en-US" i="0" dirty="0"/>
              <a:t> </a:t>
            </a:r>
            <a:r>
              <a:rPr lang="en-US" i="0" dirty="0" err="1"/>
              <a:t>đầu</a:t>
            </a:r>
            <a:r>
              <a:rPr lang="en-US" i="0" dirty="0"/>
              <a:t> </a:t>
            </a:r>
            <a:r>
              <a:rPr lang="en-US" i="0" dirty="0" err="1"/>
              <a:t>bài</a:t>
            </a:r>
            <a:r>
              <a:rPr lang="en-US" i="0" dirty="0"/>
              <a:t> </a:t>
            </a:r>
            <a:r>
              <a:rPr lang="en-US" i="1" dirty="0" err="1"/>
              <a:t>Đại</a:t>
            </a:r>
            <a:r>
              <a:rPr lang="en-US" i="1" dirty="0"/>
              <a:t> </a:t>
            </a:r>
            <a:r>
              <a:rPr lang="en-US" i="1" dirty="0" err="1"/>
              <a:t>cáo</a:t>
            </a:r>
            <a:r>
              <a:rPr lang="en-US" i="1" dirty="0"/>
              <a:t> </a:t>
            </a:r>
            <a:r>
              <a:rPr lang="en-US" i="1" dirty="0" err="1"/>
              <a:t>bình</a:t>
            </a:r>
            <a:r>
              <a:rPr lang="en-US" i="1" dirty="0"/>
              <a:t> Ngô </a:t>
            </a:r>
            <a:r>
              <a:rPr lang="en-US" i="0" dirty="0"/>
              <a:t>(</a:t>
            </a:r>
            <a:r>
              <a:rPr lang="en-US" i="0" dirty="0" err="1"/>
              <a:t>Nguyễn</a:t>
            </a:r>
            <a:r>
              <a:rPr lang="en-US" i="0" dirty="0"/>
              <a:t> </a:t>
            </a:r>
            <a:r>
              <a:rPr lang="en-US" i="0" dirty="0" err="1"/>
              <a:t>Trãi</a:t>
            </a:r>
            <a:r>
              <a:rPr lang="en-US" i="0" dirty="0"/>
              <a:t>) </a:t>
            </a:r>
            <a:r>
              <a:rPr lang="en-US" i="0" dirty="0" err="1"/>
              <a:t>khẳng</a:t>
            </a:r>
            <a:r>
              <a:rPr lang="en-US" i="0" dirty="0"/>
              <a:t> </a:t>
            </a:r>
            <a:r>
              <a:rPr lang="en-US" i="0" dirty="0" err="1"/>
              <a:t>định</a:t>
            </a:r>
            <a:r>
              <a:rPr lang="en-US" i="0" dirty="0"/>
              <a:t> </a:t>
            </a:r>
            <a:r>
              <a:rPr lang="en-US" i="0" dirty="0" err="1"/>
              <a:t>Việt</a:t>
            </a:r>
            <a:r>
              <a:rPr lang="en-US" i="0" dirty="0"/>
              <a:t> Nam </a:t>
            </a:r>
            <a:r>
              <a:rPr lang="en-US" i="0" dirty="0" err="1"/>
              <a:t>là</a:t>
            </a:r>
            <a:r>
              <a:rPr lang="en-US" i="0" dirty="0"/>
              <a:t> </a:t>
            </a:r>
            <a:r>
              <a:rPr lang="en-US" i="0" dirty="0" err="1"/>
              <a:t>nước</a:t>
            </a:r>
            <a:r>
              <a:rPr lang="en-US" i="0" dirty="0"/>
              <a:t> </a:t>
            </a:r>
            <a:r>
              <a:rPr lang="en-US" i="0" dirty="0" err="1"/>
              <a:t>độc</a:t>
            </a:r>
            <a:r>
              <a:rPr lang="en-US" i="0" dirty="0"/>
              <a:t> </a:t>
            </a:r>
            <a:r>
              <a:rPr lang="en-US" i="0" dirty="0" err="1"/>
              <a:t>lập</a:t>
            </a:r>
            <a:r>
              <a:rPr lang="en-US" i="0" dirty="0"/>
              <a:t>, </a:t>
            </a:r>
            <a:r>
              <a:rPr lang="en-US" i="0" dirty="0" err="1"/>
              <a:t>có</a:t>
            </a:r>
            <a:r>
              <a:rPr lang="en-US" i="0" dirty="0"/>
              <a:t> </a:t>
            </a:r>
            <a:r>
              <a:rPr lang="en-US" i="0" dirty="0" err="1"/>
              <a:t>nền</a:t>
            </a:r>
            <a:r>
              <a:rPr lang="en-US" i="0" dirty="0"/>
              <a:t> </a:t>
            </a:r>
            <a:r>
              <a:rPr lang="en-US" i="0" dirty="0" err="1"/>
              <a:t>văn</a:t>
            </a:r>
            <a:r>
              <a:rPr lang="en-US" i="0" dirty="0"/>
              <a:t> </a:t>
            </a:r>
            <a:r>
              <a:rPr lang="en-US" i="0" dirty="0" err="1"/>
              <a:t>hiến</a:t>
            </a:r>
            <a:r>
              <a:rPr lang="en-US" i="0" dirty="0"/>
              <a:t> </a:t>
            </a:r>
            <a:r>
              <a:rPr lang="en-US" i="0" dirty="0" err="1"/>
              <a:t>và</a:t>
            </a:r>
            <a:r>
              <a:rPr lang="en-US" i="0" dirty="0"/>
              <a:t> </a:t>
            </a:r>
            <a:r>
              <a:rPr lang="en-US" i="0" dirty="0" err="1"/>
              <a:t>ljich</a:t>
            </a:r>
            <a:r>
              <a:rPr lang="en-US" i="0" dirty="0"/>
              <a:t> </a:t>
            </a:r>
            <a:r>
              <a:rPr lang="en-US" i="0" dirty="0" err="1"/>
              <a:t>sử</a:t>
            </a:r>
            <a:r>
              <a:rPr lang="en-US" i="0" dirty="0"/>
              <a:t> </a:t>
            </a:r>
            <a:r>
              <a:rPr lang="en-US" i="0" dirty="0" err="1"/>
              <a:t>rất</a:t>
            </a:r>
            <a:r>
              <a:rPr lang="en-US" i="0" dirty="0"/>
              <a:t> </a:t>
            </a:r>
            <a:r>
              <a:rPr lang="en-US" i="0" dirty="0" err="1"/>
              <a:t>đáng</a:t>
            </a:r>
            <a:r>
              <a:rPr lang="en-US" i="0" dirty="0"/>
              <a:t> </a:t>
            </a:r>
            <a:r>
              <a:rPr lang="en-US" i="0" dirty="0" err="1"/>
              <a:t>tự</a:t>
            </a:r>
            <a:r>
              <a:rPr lang="en-US" i="0" dirty="0"/>
              <a:t> </a:t>
            </a:r>
            <a:r>
              <a:rPr lang="en-US" i="0" dirty="0" err="1"/>
              <a:t>hào</a:t>
            </a:r>
            <a:r>
              <a:rPr lang="en-US" i="0" dirty="0"/>
              <a:t>. </a:t>
            </a:r>
            <a:r>
              <a:rPr lang="en-US" i="1" dirty="0" err="1"/>
              <a:t>Chiếu</a:t>
            </a:r>
            <a:r>
              <a:rPr lang="en-US" i="1" dirty="0"/>
              <a:t> </a:t>
            </a:r>
            <a:r>
              <a:rPr lang="en-US" i="1" dirty="0" err="1"/>
              <a:t>dời</a:t>
            </a:r>
            <a:r>
              <a:rPr lang="en-US" i="1" dirty="0"/>
              <a:t> </a:t>
            </a:r>
            <a:r>
              <a:rPr lang="en-US" i="1" dirty="0" err="1"/>
              <a:t>đô</a:t>
            </a:r>
            <a:r>
              <a:rPr lang="en-US" i="1" dirty="0"/>
              <a:t> </a:t>
            </a:r>
            <a:r>
              <a:rPr lang="en-US" i="0" dirty="0"/>
              <a:t>(Lý </a:t>
            </a:r>
            <a:r>
              <a:rPr lang="en-US" i="0" dirty="0" err="1"/>
              <a:t>Công</a:t>
            </a:r>
            <a:r>
              <a:rPr lang="en-US" i="0" dirty="0"/>
              <a:t> </a:t>
            </a:r>
            <a:r>
              <a:rPr lang="en-US" i="0" dirty="0" err="1"/>
              <a:t>Uẩn</a:t>
            </a:r>
            <a:r>
              <a:rPr lang="en-US" i="0" dirty="0"/>
              <a:t>) </a:t>
            </a:r>
            <a:r>
              <a:rPr lang="en-US" i="0" dirty="0" err="1"/>
              <a:t>trình</a:t>
            </a:r>
            <a:r>
              <a:rPr lang="en-US" i="0" dirty="0"/>
              <a:t> </a:t>
            </a:r>
            <a:r>
              <a:rPr lang="en-US" i="0" dirty="0" err="1"/>
              <a:t>bày</a:t>
            </a:r>
            <a:r>
              <a:rPr lang="en-US" i="0" dirty="0"/>
              <a:t> </a:t>
            </a:r>
            <a:r>
              <a:rPr lang="en-US" i="0" dirty="0" err="1"/>
              <a:t>lí</a:t>
            </a:r>
            <a:r>
              <a:rPr lang="en-US" i="0" dirty="0"/>
              <a:t> do </a:t>
            </a:r>
            <a:r>
              <a:rPr lang="en-US" i="0" dirty="0" err="1"/>
              <a:t>và</a:t>
            </a:r>
            <a:r>
              <a:rPr lang="en-US" i="0" dirty="0"/>
              <a:t> ý </a:t>
            </a:r>
            <a:r>
              <a:rPr lang="en-US" i="0" dirty="0" err="1"/>
              <a:t>nghĩa</a:t>
            </a:r>
            <a:r>
              <a:rPr lang="en-US" i="0" dirty="0"/>
              <a:t> </a:t>
            </a:r>
            <a:r>
              <a:rPr lang="en-US" i="0" dirty="0" err="1"/>
              <a:t>của</a:t>
            </a:r>
            <a:r>
              <a:rPr lang="en-US" i="0" dirty="0"/>
              <a:t> </a:t>
            </a:r>
            <a:r>
              <a:rPr lang="en-US" i="0" dirty="0" err="1"/>
              <a:t>việc</a:t>
            </a:r>
            <a:r>
              <a:rPr lang="en-US" i="0" dirty="0"/>
              <a:t> </a:t>
            </a:r>
            <a:r>
              <a:rPr lang="en-US" i="0" dirty="0" err="1"/>
              <a:t>dời</a:t>
            </a:r>
            <a:r>
              <a:rPr lang="en-US" i="0" dirty="0"/>
              <a:t> </a:t>
            </a:r>
            <a:r>
              <a:rPr lang="en-US" i="0" dirty="0" err="1"/>
              <a:t>thủ</a:t>
            </a:r>
            <a:r>
              <a:rPr lang="en-US" i="0" dirty="0"/>
              <a:t> </a:t>
            </a:r>
            <a:r>
              <a:rPr lang="en-US" i="0" dirty="0" err="1"/>
              <a:t>đô</a:t>
            </a:r>
            <a:r>
              <a:rPr lang="en-US" i="0" dirty="0"/>
              <a:t> </a:t>
            </a:r>
            <a:r>
              <a:rPr lang="en-US" i="0" dirty="0" err="1"/>
              <a:t>về</a:t>
            </a:r>
            <a:r>
              <a:rPr lang="en-US" i="0" dirty="0"/>
              <a:t> </a:t>
            </a:r>
            <a:r>
              <a:rPr lang="en-US" i="0" dirty="0" err="1"/>
              <a:t>đất</a:t>
            </a:r>
            <a:r>
              <a:rPr lang="en-US" i="0" dirty="0"/>
              <a:t> </a:t>
            </a:r>
            <a:r>
              <a:rPr lang="en-US" i="0" dirty="0" err="1"/>
              <a:t>Thăng</a:t>
            </a:r>
            <a:r>
              <a:rPr lang="en-US" i="0" dirty="0"/>
              <a:t> Long. </a:t>
            </a:r>
            <a:r>
              <a:rPr lang="en-US" i="1" dirty="0" err="1"/>
              <a:t>Nước</a:t>
            </a:r>
            <a:r>
              <a:rPr lang="en-US" i="1" dirty="0"/>
              <a:t> </a:t>
            </a:r>
            <a:r>
              <a:rPr lang="en-US" i="1" dirty="0" err="1"/>
              <a:t>Việt</a:t>
            </a:r>
            <a:r>
              <a:rPr lang="en-US" i="1" dirty="0"/>
              <a:t> Nam ta </a:t>
            </a:r>
            <a:r>
              <a:rPr lang="en-US" i="1" dirty="0" err="1"/>
              <a:t>nhỏ</a:t>
            </a:r>
            <a:r>
              <a:rPr lang="en-US" i="1" dirty="0"/>
              <a:t> hay </a:t>
            </a:r>
            <a:r>
              <a:rPr lang="en-US" i="1" dirty="0" err="1"/>
              <a:t>không</a:t>
            </a:r>
            <a:r>
              <a:rPr lang="en-US" i="1" dirty="0"/>
              <a:t> </a:t>
            </a:r>
            <a:r>
              <a:rPr lang="en-US" i="1" dirty="0" err="1"/>
              <a:t>nhỏ</a:t>
            </a:r>
            <a:r>
              <a:rPr lang="en-US" i="1" dirty="0"/>
              <a:t>? </a:t>
            </a:r>
            <a:r>
              <a:rPr lang="en-US" i="0" dirty="0"/>
              <a:t>(</a:t>
            </a:r>
            <a:r>
              <a:rPr lang="en-US" i="0" dirty="0" err="1"/>
              <a:t>Dương</a:t>
            </a:r>
            <a:r>
              <a:rPr lang="en-US" i="0" dirty="0"/>
              <a:t> Trung </a:t>
            </a:r>
            <a:r>
              <a:rPr lang="en-US" i="0" dirty="0" err="1"/>
              <a:t>Quốc</a:t>
            </a:r>
            <a:r>
              <a:rPr lang="en-US" i="0" dirty="0"/>
              <a:t>) </a:t>
            </a:r>
            <a:r>
              <a:rPr lang="en-US" i="0" dirty="0" err="1"/>
              <a:t>nêu</a:t>
            </a:r>
            <a:r>
              <a:rPr lang="en-US" i="0" dirty="0"/>
              <a:t> </a:t>
            </a:r>
            <a:r>
              <a:rPr lang="en-US" i="0" dirty="0" err="1"/>
              <a:t>lên</a:t>
            </a:r>
            <a:r>
              <a:rPr lang="en-US" i="0" dirty="0"/>
              <a:t> </a:t>
            </a:r>
            <a:r>
              <a:rPr lang="en-US" i="0" dirty="0" err="1"/>
              <a:t>vấn</a:t>
            </a:r>
            <a:r>
              <a:rPr lang="en-US" i="0" dirty="0"/>
              <a:t> </a:t>
            </a:r>
            <a:r>
              <a:rPr lang="en-US" i="0" dirty="0" err="1"/>
              <a:t>đề</a:t>
            </a:r>
            <a:r>
              <a:rPr lang="en-US" i="0" dirty="0"/>
              <a:t>: </a:t>
            </a:r>
            <a:r>
              <a:rPr lang="en-US" i="0" dirty="0" err="1"/>
              <a:t>Làm</a:t>
            </a:r>
            <a:r>
              <a:rPr lang="en-US" i="0" dirty="0"/>
              <a:t> </a:t>
            </a:r>
            <a:r>
              <a:rPr lang="en-US" i="0" dirty="0" err="1"/>
              <a:t>thế</a:t>
            </a:r>
            <a:r>
              <a:rPr lang="en-US" i="0" dirty="0"/>
              <a:t> </a:t>
            </a:r>
            <a:r>
              <a:rPr lang="en-US" i="0" dirty="0" err="1"/>
              <a:t>nào</a:t>
            </a:r>
            <a:r>
              <a:rPr lang="en-US" i="0" dirty="0"/>
              <a:t> </a:t>
            </a:r>
            <a:r>
              <a:rPr lang="en-US" i="0" dirty="0" err="1"/>
              <a:t>để</a:t>
            </a:r>
            <a:r>
              <a:rPr lang="en-US" i="0" dirty="0"/>
              <a:t> </a:t>
            </a:r>
            <a:r>
              <a:rPr lang="en-US" i="0" dirty="0" err="1"/>
              <a:t>đất</a:t>
            </a:r>
            <a:r>
              <a:rPr lang="en-US" i="0" dirty="0"/>
              <a:t> </a:t>
            </a:r>
            <a:r>
              <a:rPr lang="en-US" i="0" dirty="0" err="1"/>
              <a:t>nước</a:t>
            </a:r>
            <a:r>
              <a:rPr lang="en-US" i="0" dirty="0"/>
              <a:t> </a:t>
            </a:r>
            <a:r>
              <a:rPr lang="en-US" i="0" dirty="0" err="1"/>
              <a:t>Việt</a:t>
            </a:r>
            <a:r>
              <a:rPr lang="en-US" i="0" dirty="0"/>
              <a:t> Nam </a:t>
            </a:r>
            <a:r>
              <a:rPr lang="en-US" i="0" dirty="0" err="1"/>
              <a:t>mãi</a:t>
            </a:r>
            <a:r>
              <a:rPr lang="en-US" i="0" dirty="0"/>
              <a:t> </a:t>
            </a:r>
            <a:r>
              <a:rPr lang="en-US" i="0" dirty="0" err="1"/>
              <a:t>trường</a:t>
            </a:r>
            <a:r>
              <a:rPr lang="en-US" i="0" dirty="0"/>
              <a:t> </a:t>
            </a:r>
            <a:r>
              <a:rPr lang="en-US" i="0" dirty="0" err="1"/>
              <a:t>tồn</a:t>
            </a:r>
            <a:r>
              <a:rPr lang="en-US" i="0" dirty="0"/>
              <a:t> </a:t>
            </a:r>
            <a:r>
              <a:rPr lang="en-US" i="0" dirty="0" err="1"/>
              <a:t>và</a:t>
            </a:r>
            <a:r>
              <a:rPr lang="en-US" i="0" dirty="0"/>
              <a:t> </a:t>
            </a:r>
            <a:r>
              <a:rPr lang="en-US" i="0" dirty="0" err="1"/>
              <a:t>phát</a:t>
            </a:r>
            <a:r>
              <a:rPr lang="en-US" i="0" dirty="0"/>
              <a:t> </a:t>
            </a:r>
            <a:r>
              <a:rPr lang="en-US" i="0" dirty="0" err="1"/>
              <a:t>triển</a:t>
            </a:r>
            <a:r>
              <a:rPr lang="en-US" i="0" dirty="0"/>
              <a:t> </a:t>
            </a:r>
            <a:r>
              <a:rPr lang="en-US" i="0" dirty="0" err="1"/>
              <a:t>ngày</a:t>
            </a:r>
            <a:r>
              <a:rPr lang="en-US" i="0" dirty="0"/>
              <a:t> </a:t>
            </a:r>
            <a:r>
              <a:rPr lang="en-US" i="0" dirty="0" err="1"/>
              <a:t>càng</a:t>
            </a:r>
            <a:r>
              <a:rPr lang="en-US" i="0" dirty="0"/>
              <a:t> </a:t>
            </a:r>
            <a:r>
              <a:rPr lang="en-US" i="0" dirty="0" err="1"/>
              <a:t>lớn</a:t>
            </a:r>
            <a:r>
              <a:rPr lang="en-US" i="0" dirty="0"/>
              <a:t> </a:t>
            </a:r>
            <a:r>
              <a:rPr lang="en-US" i="0" dirty="0" err="1"/>
              <a:t>mạnh</a:t>
            </a:r>
            <a:r>
              <a:rPr lang="en-US" i="0" dirty="0"/>
              <a:t>? </a:t>
            </a:r>
            <a:r>
              <a:rPr lang="en-US" i="0" dirty="0" err="1"/>
              <a:t>Để</a:t>
            </a:r>
            <a:r>
              <a:rPr lang="en-US" i="0" dirty="0"/>
              <a:t> </a:t>
            </a:r>
            <a:r>
              <a:rPr lang="en-US" i="0" dirty="0" err="1"/>
              <a:t>làm</a:t>
            </a:r>
            <a:r>
              <a:rPr lang="en-US" i="0" dirty="0"/>
              <a:t> </a:t>
            </a:r>
            <a:r>
              <a:rPr lang="en-US" i="0" dirty="0" err="1"/>
              <a:t>rõ</a:t>
            </a:r>
            <a:r>
              <a:rPr lang="en-US" i="0" dirty="0"/>
              <a:t> </a:t>
            </a:r>
            <a:r>
              <a:rPr lang="en-US" i="0" dirty="0" err="1"/>
              <a:t>vấn</a:t>
            </a:r>
            <a:r>
              <a:rPr lang="en-US" i="0" dirty="0"/>
              <a:t> </a:t>
            </a:r>
            <a:r>
              <a:rPr lang="en-US" i="0" dirty="0" err="1"/>
              <a:t>đề</a:t>
            </a:r>
            <a:r>
              <a:rPr lang="en-US" i="0" dirty="0"/>
              <a:t>, </a:t>
            </a:r>
            <a:r>
              <a:rPr lang="en-US" i="0" dirty="0" err="1"/>
              <a:t>các</a:t>
            </a:r>
            <a:r>
              <a:rPr lang="en-US" i="0" dirty="0"/>
              <a:t> </a:t>
            </a:r>
            <a:r>
              <a:rPr lang="en-US" i="0" dirty="0" err="1"/>
              <a:t>tác</a:t>
            </a:r>
            <a:r>
              <a:rPr lang="en-US" i="0" dirty="0"/>
              <a:t> </a:t>
            </a:r>
            <a:r>
              <a:rPr lang="en-US" i="0" dirty="0" err="1"/>
              <a:t>giả</a:t>
            </a:r>
            <a:r>
              <a:rPr lang="en-US" i="0" dirty="0"/>
              <a:t> </a:t>
            </a:r>
            <a:r>
              <a:rPr lang="en-US" i="0" dirty="0" err="1"/>
              <a:t>đều</a:t>
            </a:r>
            <a:r>
              <a:rPr lang="en-US" i="0" dirty="0"/>
              <a:t> </a:t>
            </a:r>
            <a:r>
              <a:rPr lang="en-US" i="0" dirty="0" err="1"/>
              <a:t>nêu</a:t>
            </a:r>
            <a:r>
              <a:rPr lang="en-US" i="0" dirty="0"/>
              <a:t> </a:t>
            </a:r>
            <a:r>
              <a:rPr lang="en-US" i="0" dirty="0" err="1"/>
              <a:t>lên</a:t>
            </a:r>
            <a:r>
              <a:rPr lang="en-US" i="0" dirty="0"/>
              <a:t> ý </a:t>
            </a:r>
            <a:r>
              <a:rPr lang="en-US" i="0" dirty="0" err="1"/>
              <a:t>kiến</a:t>
            </a:r>
            <a:r>
              <a:rPr lang="en-US" i="0" dirty="0"/>
              <a:t>, </a:t>
            </a:r>
            <a:r>
              <a:rPr lang="en-US" i="0" dirty="0" err="1"/>
              <a:t>dẫn</a:t>
            </a:r>
            <a:r>
              <a:rPr lang="en-US" i="0" dirty="0"/>
              <a:t> </a:t>
            </a:r>
            <a:r>
              <a:rPr lang="en-US" i="0" dirty="0" err="1"/>
              <a:t>ra</a:t>
            </a:r>
            <a:r>
              <a:rPr lang="en-US" i="0" dirty="0"/>
              <a:t> </a:t>
            </a:r>
            <a:r>
              <a:rPr lang="en-US" i="0" dirty="0" err="1"/>
              <a:t>các</a:t>
            </a:r>
            <a:r>
              <a:rPr lang="en-US" i="0" dirty="0"/>
              <a:t> </a:t>
            </a:r>
            <a:r>
              <a:rPr lang="en-US" i="0" dirty="0" err="1"/>
              <a:t>lí</a:t>
            </a:r>
            <a:r>
              <a:rPr lang="en-US" i="0" dirty="0"/>
              <a:t> </a:t>
            </a:r>
            <a:r>
              <a:rPr lang="en-US" i="0" dirty="0" err="1"/>
              <a:t>lẽ</a:t>
            </a:r>
            <a:r>
              <a:rPr lang="en-US" i="0" dirty="0"/>
              <a:t> </a:t>
            </a:r>
            <a:r>
              <a:rPr lang="en-US" i="0" dirty="0" err="1"/>
              <a:t>và</a:t>
            </a:r>
            <a:r>
              <a:rPr lang="en-US" i="0" dirty="0"/>
              <a:t> </a:t>
            </a:r>
            <a:r>
              <a:rPr lang="en-US" i="0" dirty="0" err="1"/>
              <a:t>bằng</a:t>
            </a:r>
            <a:r>
              <a:rPr lang="en-US" i="0" dirty="0"/>
              <a:t> </a:t>
            </a:r>
            <a:r>
              <a:rPr lang="en-US" i="0" dirty="0" err="1"/>
              <a:t>chứng</a:t>
            </a:r>
            <a:r>
              <a:rPr lang="en-US" i="0" dirty="0"/>
              <a:t> </a:t>
            </a:r>
            <a:r>
              <a:rPr lang="en-US" i="0" dirty="0" err="1"/>
              <a:t>cụ</a:t>
            </a:r>
            <a:r>
              <a:rPr lang="en-US" i="0" dirty="0"/>
              <a:t> </a:t>
            </a:r>
            <a:r>
              <a:rPr lang="en-US" i="0" dirty="0" err="1"/>
              <a:t>thể</a:t>
            </a:r>
            <a:r>
              <a:rPr lang="en-US" i="0" dirty="0"/>
              <a:t>.</a:t>
            </a:r>
            <a:endParaRPr lang="en-US" dirty="0"/>
          </a:p>
        </p:txBody>
      </p:sp>
      <p:sp>
        <p:nvSpPr>
          <p:cNvPr id="4" name="Slide Number Placeholder 3"/>
          <p:cNvSpPr>
            <a:spLocks noGrp="1"/>
          </p:cNvSpPr>
          <p:nvPr>
            <p:ph type="sldNum" sz="quarter" idx="5"/>
          </p:nvPr>
        </p:nvSpPr>
        <p:spPr/>
        <p:txBody>
          <a:bodyPr/>
          <a:lstStyle/>
          <a:p>
            <a:fld id="{71725C59-0D5E-424B-AA2C-BA3D770DECE5}" type="slidenum">
              <a:rPr lang="en-US" smtClean="0"/>
              <a:t>2</a:t>
            </a:fld>
            <a:endParaRPr lang="en-US"/>
          </a:p>
        </p:txBody>
      </p:sp>
    </p:spTree>
    <p:extLst>
      <p:ext uri="{BB962C8B-B14F-4D97-AF65-F5344CB8AC3E}">
        <p14:creationId xmlns:p14="http://schemas.microsoft.com/office/powerpoint/2010/main" val="39566964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725C59-0D5E-424B-AA2C-BA3D770DECE5}" type="slidenum">
              <a:rPr lang="en-US" smtClean="0"/>
              <a:t>20</a:t>
            </a:fld>
            <a:endParaRPr lang="en-US"/>
          </a:p>
        </p:txBody>
      </p:sp>
    </p:spTree>
    <p:extLst>
      <p:ext uri="{BB962C8B-B14F-4D97-AF65-F5344CB8AC3E}">
        <p14:creationId xmlns:p14="http://schemas.microsoft.com/office/powerpoint/2010/main" val="1142488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1725C59-0D5E-424B-AA2C-BA3D770DECE5}" type="slidenum">
              <a:rPr lang="en-US" smtClean="0"/>
              <a:t>21</a:t>
            </a:fld>
            <a:endParaRPr lang="en-US"/>
          </a:p>
        </p:txBody>
      </p:sp>
    </p:spTree>
    <p:extLst>
      <p:ext uri="{BB962C8B-B14F-4D97-AF65-F5344CB8AC3E}">
        <p14:creationId xmlns:p14="http://schemas.microsoft.com/office/powerpoint/2010/main" val="26185251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1725C59-0D5E-424B-AA2C-BA3D770DECE5}" type="slidenum">
              <a:rPr lang="en-US" smtClean="0"/>
              <a:t>22</a:t>
            </a:fld>
            <a:endParaRPr lang="en-US"/>
          </a:p>
        </p:txBody>
      </p:sp>
    </p:spTree>
    <p:extLst>
      <p:ext uri="{BB962C8B-B14F-4D97-AF65-F5344CB8AC3E}">
        <p14:creationId xmlns:p14="http://schemas.microsoft.com/office/powerpoint/2010/main" val="2473196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1725C59-0D5E-424B-AA2C-BA3D770DECE5}" type="slidenum">
              <a:rPr lang="en-US" smtClean="0"/>
              <a:t>3</a:t>
            </a:fld>
            <a:endParaRPr lang="en-US"/>
          </a:p>
        </p:txBody>
      </p:sp>
    </p:spTree>
    <p:extLst>
      <p:ext uri="{BB962C8B-B14F-4D97-AF65-F5344CB8AC3E}">
        <p14:creationId xmlns:p14="http://schemas.microsoft.com/office/powerpoint/2010/main" val="4114381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725C59-0D5E-424B-AA2C-BA3D770DECE5}" type="slidenum">
              <a:rPr lang="en-US" smtClean="0"/>
              <a:t>4</a:t>
            </a:fld>
            <a:endParaRPr lang="en-US"/>
          </a:p>
        </p:txBody>
      </p:sp>
    </p:spTree>
    <p:extLst>
      <p:ext uri="{BB962C8B-B14F-4D97-AF65-F5344CB8AC3E}">
        <p14:creationId xmlns:p14="http://schemas.microsoft.com/office/powerpoint/2010/main" val="3294656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725C59-0D5E-424B-AA2C-BA3D770DECE5}" type="slidenum">
              <a:rPr lang="en-US" smtClean="0"/>
              <a:t>5</a:t>
            </a:fld>
            <a:endParaRPr lang="en-US"/>
          </a:p>
        </p:txBody>
      </p:sp>
    </p:spTree>
    <p:extLst>
      <p:ext uri="{BB962C8B-B14F-4D97-AF65-F5344CB8AC3E}">
        <p14:creationId xmlns:p14="http://schemas.microsoft.com/office/powerpoint/2010/main" val="2344433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1725C59-0D5E-424B-AA2C-BA3D770DECE5}" type="slidenum">
              <a:rPr lang="en-US" smtClean="0"/>
              <a:t>6</a:t>
            </a:fld>
            <a:endParaRPr lang="en-US"/>
          </a:p>
        </p:txBody>
      </p:sp>
    </p:spTree>
    <p:extLst>
      <p:ext uri="{BB962C8B-B14F-4D97-AF65-F5344CB8AC3E}">
        <p14:creationId xmlns:p14="http://schemas.microsoft.com/office/powerpoint/2010/main" val="4024164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1725C59-0D5E-424B-AA2C-BA3D770DECE5}" type="slidenum">
              <a:rPr lang="en-US" smtClean="0"/>
              <a:t>7</a:t>
            </a:fld>
            <a:endParaRPr lang="en-US"/>
          </a:p>
        </p:txBody>
      </p:sp>
    </p:spTree>
    <p:extLst>
      <p:ext uri="{BB962C8B-B14F-4D97-AF65-F5344CB8AC3E}">
        <p14:creationId xmlns:p14="http://schemas.microsoft.com/office/powerpoint/2010/main" val="1958873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1725C59-0D5E-424B-AA2C-BA3D770DECE5}" type="slidenum">
              <a:rPr lang="en-US" smtClean="0"/>
              <a:t>8</a:t>
            </a:fld>
            <a:endParaRPr lang="en-US"/>
          </a:p>
        </p:txBody>
      </p:sp>
    </p:spTree>
    <p:extLst>
      <p:ext uri="{BB962C8B-B14F-4D97-AF65-F5344CB8AC3E}">
        <p14:creationId xmlns:p14="http://schemas.microsoft.com/office/powerpoint/2010/main" val="158830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1725C59-0D5E-424B-AA2C-BA3D770DECE5}" type="slidenum">
              <a:rPr lang="en-US" smtClean="0"/>
              <a:t>9</a:t>
            </a:fld>
            <a:endParaRPr lang="en-US"/>
          </a:p>
        </p:txBody>
      </p:sp>
    </p:spTree>
    <p:extLst>
      <p:ext uri="{BB962C8B-B14F-4D97-AF65-F5344CB8AC3E}">
        <p14:creationId xmlns:p14="http://schemas.microsoft.com/office/powerpoint/2010/main" val="1012975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E0B7">
            <a:alpha val="55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5.png"/><Relationship Id="rId4" Type="http://schemas.openxmlformats.org/officeDocument/2006/relationships/image" Target="../media/image2.sv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0.sv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8.sv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0.sv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6.png"/><Relationship Id="rId18" Type="http://schemas.openxmlformats.org/officeDocument/2006/relationships/image" Target="../media/image16.sv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10.svg"/><Relationship Id="rId17" Type="http://schemas.openxmlformats.org/officeDocument/2006/relationships/image" Target="../media/image8.png"/><Relationship Id="rId2" Type="http://schemas.openxmlformats.org/officeDocument/2006/relationships/notesSlide" Target="../notesSlides/notesSlide2.xml"/><Relationship Id="rId16"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5.png"/><Relationship Id="rId5" Type="http://schemas.openxmlformats.org/officeDocument/2006/relationships/image" Target="../media/image2.png"/><Relationship Id="rId15" Type="http://schemas.openxmlformats.org/officeDocument/2006/relationships/image" Target="../media/image7.png"/><Relationship Id="rId10" Type="http://schemas.openxmlformats.org/officeDocument/2006/relationships/image" Target="../media/image8.svg"/><Relationship Id="rId19" Type="http://schemas.openxmlformats.org/officeDocument/2006/relationships/image" Target="../media/image9.png"/><Relationship Id="rId4" Type="http://schemas.openxmlformats.org/officeDocument/2006/relationships/image" Target="../media/image2.svg"/><Relationship Id="rId9" Type="http://schemas.openxmlformats.org/officeDocument/2006/relationships/image" Target="../media/image4.png"/><Relationship Id="rId14" Type="http://schemas.openxmlformats.org/officeDocument/2006/relationships/image" Target="../media/image12.sv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4.png"/><Relationship Id="rId4" Type="http://schemas.openxmlformats.org/officeDocument/2006/relationships/image" Target="../media/image2.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0.png"/><Relationship Id="rId10" Type="http://schemas.openxmlformats.org/officeDocument/2006/relationships/image" Target="../media/image12.svg"/><Relationship Id="rId4" Type="http://schemas.openxmlformats.org/officeDocument/2006/relationships/image" Target="../media/image2.sv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10.png"/><Relationship Id="rId12" Type="http://schemas.openxmlformats.org/officeDocument/2006/relationships/image" Target="../media/image14.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7.png"/><Relationship Id="rId5" Type="http://schemas.openxmlformats.org/officeDocument/2006/relationships/image" Target="../media/image2.png"/><Relationship Id="rId10" Type="http://schemas.openxmlformats.org/officeDocument/2006/relationships/image" Target="../media/image22.svg"/><Relationship Id="rId4" Type="http://schemas.openxmlformats.org/officeDocument/2006/relationships/image" Target="../media/image2.svg"/><Relationship Id="rId9" Type="http://schemas.openxmlformats.org/officeDocument/2006/relationships/image" Target="../media/image12.png"/><Relationship Id="rId14" Type="http://schemas.openxmlformats.org/officeDocument/2006/relationships/image" Target="../media/image12.svg"/></Relationships>
</file>

<file path=ppt/slides/_rels/slide6.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7.png"/><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4.png"/><Relationship Id="rId4" Type="http://schemas.openxmlformats.org/officeDocument/2006/relationships/image" Target="../media/image2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91;p38">
            <a:extLst>
              <a:ext uri="{FF2B5EF4-FFF2-40B4-BE49-F238E27FC236}">
                <a16:creationId xmlns:a16="http://schemas.microsoft.com/office/drawing/2014/main" xmlns="" id="{689CE25B-9E2F-2E52-9A07-79EBC7A65C4D}"/>
              </a:ext>
            </a:extLst>
          </p:cNvPr>
          <p:cNvSpPr/>
          <p:nvPr/>
        </p:nvSpPr>
        <p:spPr>
          <a:xfrm rot="-3131891">
            <a:off x="12289619" y="6983279"/>
            <a:ext cx="8580844" cy="3679124"/>
          </a:xfrm>
          <a:custGeom>
            <a:avLst/>
            <a:gdLst/>
            <a:ahLst/>
            <a:cxnLst/>
            <a:rect l="l" t="t" r="r" b="b"/>
            <a:pathLst>
              <a:path w="129464" h="55509" extrusionOk="0">
                <a:moveTo>
                  <a:pt x="0" y="572"/>
                </a:moveTo>
                <a:cubicBezTo>
                  <a:pt x="5981" y="572"/>
                  <a:pt x="13597" y="-1612"/>
                  <a:pt x="17826" y="2617"/>
                </a:cubicBezTo>
                <a:cubicBezTo>
                  <a:pt x="24963" y="9754"/>
                  <a:pt x="28193" y="20412"/>
                  <a:pt x="35946" y="26874"/>
                </a:cubicBezTo>
                <a:cubicBezTo>
                  <a:pt x="41435" y="31448"/>
                  <a:pt x="50209" y="33226"/>
                  <a:pt x="56987" y="30965"/>
                </a:cubicBezTo>
                <a:cubicBezTo>
                  <a:pt x="60474" y="29802"/>
                  <a:pt x="63436" y="25239"/>
                  <a:pt x="62832" y="21613"/>
                </a:cubicBezTo>
                <a:cubicBezTo>
                  <a:pt x="62259" y="18169"/>
                  <a:pt x="57217" y="15779"/>
                  <a:pt x="53773" y="16353"/>
                </a:cubicBezTo>
                <a:cubicBezTo>
                  <a:pt x="46489" y="17566"/>
                  <a:pt x="45947" y="32504"/>
                  <a:pt x="50558" y="38271"/>
                </a:cubicBezTo>
                <a:cubicBezTo>
                  <a:pt x="54989" y="43812"/>
                  <a:pt x="65012" y="44123"/>
                  <a:pt x="71599" y="41486"/>
                </a:cubicBezTo>
                <a:cubicBezTo>
                  <a:pt x="77771" y="39015"/>
                  <a:pt x="81384" y="31027"/>
                  <a:pt x="87965" y="30088"/>
                </a:cubicBezTo>
                <a:cubicBezTo>
                  <a:pt x="96557" y="28862"/>
                  <a:pt x="100954" y="41723"/>
                  <a:pt x="106376" y="48500"/>
                </a:cubicBezTo>
                <a:cubicBezTo>
                  <a:pt x="109429" y="52315"/>
                  <a:pt x="114983" y="53651"/>
                  <a:pt x="119820" y="54344"/>
                </a:cubicBezTo>
                <a:cubicBezTo>
                  <a:pt x="123002" y="54800"/>
                  <a:pt x="127191" y="56617"/>
                  <a:pt x="129464" y="54344"/>
                </a:cubicBezTo>
              </a:path>
            </a:pathLst>
          </a:custGeom>
          <a:noFill/>
          <a:ln w="19050" cap="flat" cmpd="sng">
            <a:solidFill>
              <a:schemeClr val="accent2"/>
            </a:solidFill>
            <a:prstDash val="dot"/>
            <a:round/>
            <a:headEnd type="none" w="med" len="med"/>
            <a:tailEnd type="none" w="med" len="med"/>
          </a:ln>
        </p:spPr>
      </p:sp>
      <p:graphicFrame>
        <p:nvGraphicFramePr>
          <p:cNvPr id="8" name="Table 7">
            <a:extLst>
              <a:ext uri="{FF2B5EF4-FFF2-40B4-BE49-F238E27FC236}">
                <a16:creationId xmlns:a16="http://schemas.microsoft.com/office/drawing/2014/main" xmlns="" id="{C2AEC9BE-837A-A5AF-DA17-E4E38E015216}"/>
              </a:ext>
            </a:extLst>
          </p:cNvPr>
          <p:cNvGraphicFramePr>
            <a:graphicFrameLocks noGrp="1"/>
          </p:cNvGraphicFramePr>
          <p:nvPr>
            <p:extLst>
              <p:ext uri="{D42A27DB-BD31-4B8C-83A1-F6EECF244321}">
                <p14:modId xmlns:p14="http://schemas.microsoft.com/office/powerpoint/2010/main" val="2222821237"/>
              </p:ext>
            </p:extLst>
          </p:nvPr>
        </p:nvGraphicFramePr>
        <p:xfrm>
          <a:off x="685800" y="367821"/>
          <a:ext cx="16459200" cy="9674155"/>
        </p:xfrm>
        <a:graphic>
          <a:graphicData uri="http://schemas.openxmlformats.org/drawingml/2006/table">
            <a:tbl>
              <a:tblPr firstRow="1" bandRow="1"/>
              <a:tblGrid>
                <a:gridCol w="8239290">
                  <a:extLst>
                    <a:ext uri="{9D8B030D-6E8A-4147-A177-3AD203B41FA5}">
                      <a16:colId xmlns:a16="http://schemas.microsoft.com/office/drawing/2014/main" xmlns="" val="3593480447"/>
                    </a:ext>
                  </a:extLst>
                </a:gridCol>
                <a:gridCol w="2733510">
                  <a:extLst>
                    <a:ext uri="{9D8B030D-6E8A-4147-A177-3AD203B41FA5}">
                      <a16:colId xmlns:a16="http://schemas.microsoft.com/office/drawing/2014/main" xmlns="" val="876546151"/>
                    </a:ext>
                  </a:extLst>
                </a:gridCol>
                <a:gridCol w="5486400">
                  <a:extLst>
                    <a:ext uri="{9D8B030D-6E8A-4147-A177-3AD203B41FA5}">
                      <a16:colId xmlns:a16="http://schemas.microsoft.com/office/drawing/2014/main" xmlns="" val="2024965801"/>
                    </a:ext>
                  </a:extLst>
                </a:gridCol>
              </a:tblGrid>
              <a:tr h="928540">
                <a:tc>
                  <a:txBody>
                    <a:bodyPr/>
                    <a:lstStyle/>
                    <a:p>
                      <a:pPr algn="ctr"/>
                      <a:r>
                        <a:rPr lang="en-US" sz="4400" b="1" dirty="0" err="1">
                          <a:solidFill>
                            <a:schemeClr val="tx1"/>
                          </a:solidFill>
                          <a:latin typeface="Times New Roman" panose="02020603050405020304" pitchFamily="18" charset="0"/>
                          <a:cs typeface="Times New Roman" panose="02020603050405020304" pitchFamily="18" charset="0"/>
                        </a:rPr>
                        <a:t>Vấn</a:t>
                      </a:r>
                      <a:r>
                        <a:rPr lang="en-US" sz="4400" b="1" dirty="0">
                          <a:solidFill>
                            <a:schemeClr val="tx1"/>
                          </a:solidFill>
                          <a:latin typeface="Times New Roman" panose="02020603050405020304" pitchFamily="18" charset="0"/>
                          <a:cs typeface="Times New Roman" panose="02020603050405020304" pitchFamily="18" charset="0"/>
                        </a:rPr>
                        <a:t> </a:t>
                      </a:r>
                      <a:r>
                        <a:rPr lang="en-US" sz="4400" b="1" dirty="0" err="1">
                          <a:solidFill>
                            <a:schemeClr val="tx1"/>
                          </a:solidFill>
                          <a:latin typeface="Times New Roman" panose="02020603050405020304" pitchFamily="18" charset="0"/>
                          <a:cs typeface="Times New Roman" panose="02020603050405020304" pitchFamily="18" charset="0"/>
                        </a:rPr>
                        <a:t>đề</a:t>
                      </a:r>
                      <a:r>
                        <a:rPr lang="en-US" sz="4400" b="1" baseline="0" dirty="0">
                          <a:solidFill>
                            <a:schemeClr val="tx1"/>
                          </a:solidFill>
                          <a:latin typeface="Times New Roman" panose="02020603050405020304" pitchFamily="18" charset="0"/>
                          <a:cs typeface="Times New Roman" panose="02020603050405020304" pitchFamily="18" charset="0"/>
                        </a:rPr>
                        <a:t> </a:t>
                      </a:r>
                      <a:r>
                        <a:rPr lang="en-US" sz="4400" b="1" baseline="0" dirty="0" err="1">
                          <a:solidFill>
                            <a:schemeClr val="tx1"/>
                          </a:solidFill>
                          <a:latin typeface="Times New Roman" panose="02020603050405020304" pitchFamily="18" charset="0"/>
                          <a:cs typeface="Times New Roman" panose="02020603050405020304" pitchFamily="18" charset="0"/>
                        </a:rPr>
                        <a:t>nghị</a:t>
                      </a:r>
                      <a:r>
                        <a:rPr lang="en-US" sz="4400" b="1" baseline="0" dirty="0">
                          <a:solidFill>
                            <a:schemeClr val="tx1"/>
                          </a:solidFill>
                          <a:latin typeface="Times New Roman" panose="02020603050405020304" pitchFamily="18" charset="0"/>
                          <a:cs typeface="Times New Roman" panose="02020603050405020304" pitchFamily="18" charset="0"/>
                        </a:rPr>
                        <a:t> </a:t>
                      </a:r>
                      <a:r>
                        <a:rPr lang="en-US" sz="4400" b="1" baseline="0" dirty="0" err="1">
                          <a:solidFill>
                            <a:schemeClr val="tx1"/>
                          </a:solidFill>
                          <a:latin typeface="Times New Roman" panose="02020603050405020304" pitchFamily="18" charset="0"/>
                          <a:cs typeface="Times New Roman" panose="02020603050405020304" pitchFamily="18" charset="0"/>
                        </a:rPr>
                        <a:t>luận</a:t>
                      </a:r>
                      <a:endParaRPr lang="en-US" sz="4400" b="1" dirty="0">
                        <a:solidFill>
                          <a:schemeClr val="tx1"/>
                        </a:solidFill>
                        <a:latin typeface="Times New Roman" panose="02020603050405020304" pitchFamily="18" charset="0"/>
                        <a:cs typeface="Times New Roman" panose="02020603050405020304" pitchFamily="18" charset="0"/>
                      </a:endParaRP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rowSpan="5">
                  <a:txBody>
                    <a:bodyPr/>
                    <a:lstStyle/>
                    <a:p>
                      <a:pPr algn="just"/>
                      <a:endParaRPr lang="en-US" sz="4400" b="1" dirty="0">
                        <a:solidFill>
                          <a:schemeClr val="tx1"/>
                        </a:solidFill>
                        <a:latin typeface="Times New Roman" panose="02020603050405020304" pitchFamily="18" charset="0"/>
                        <a:cs typeface="Times New Roman" panose="02020603050405020304" pitchFamily="18" charset="0"/>
                      </a:endParaRP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4400" b="1" dirty="0" err="1">
                          <a:solidFill>
                            <a:schemeClr val="tx1"/>
                          </a:solidFill>
                          <a:latin typeface="Times New Roman" panose="02020603050405020304" pitchFamily="18" charset="0"/>
                          <a:cs typeface="Times New Roman" panose="02020603050405020304" pitchFamily="18" charset="0"/>
                        </a:rPr>
                        <a:t>Tên</a:t>
                      </a:r>
                      <a:r>
                        <a:rPr lang="en-US" sz="4400" b="1" baseline="0" dirty="0">
                          <a:solidFill>
                            <a:schemeClr val="tx1"/>
                          </a:solidFill>
                          <a:latin typeface="Times New Roman" panose="02020603050405020304" pitchFamily="18" charset="0"/>
                          <a:cs typeface="Times New Roman" panose="02020603050405020304" pitchFamily="18" charset="0"/>
                        </a:rPr>
                        <a:t> </a:t>
                      </a:r>
                      <a:r>
                        <a:rPr lang="en-US" sz="4400" b="1" baseline="0" dirty="0" err="1">
                          <a:solidFill>
                            <a:schemeClr val="tx1"/>
                          </a:solidFill>
                          <a:latin typeface="Times New Roman" panose="02020603050405020304" pitchFamily="18" charset="0"/>
                          <a:cs typeface="Times New Roman" panose="02020603050405020304" pitchFamily="18" charset="0"/>
                        </a:rPr>
                        <a:t>văn</a:t>
                      </a:r>
                      <a:r>
                        <a:rPr lang="en-US" sz="4400" b="1" baseline="0" dirty="0">
                          <a:solidFill>
                            <a:schemeClr val="tx1"/>
                          </a:solidFill>
                          <a:latin typeface="Times New Roman" panose="02020603050405020304" pitchFamily="18" charset="0"/>
                          <a:cs typeface="Times New Roman" panose="02020603050405020304" pitchFamily="18" charset="0"/>
                        </a:rPr>
                        <a:t> </a:t>
                      </a:r>
                      <a:r>
                        <a:rPr lang="en-US" sz="4400" b="1" baseline="0" dirty="0" err="1">
                          <a:solidFill>
                            <a:schemeClr val="tx1"/>
                          </a:solidFill>
                          <a:latin typeface="Times New Roman" panose="02020603050405020304" pitchFamily="18" charset="0"/>
                          <a:cs typeface="Times New Roman" panose="02020603050405020304" pitchFamily="18" charset="0"/>
                        </a:rPr>
                        <a:t>bản</a:t>
                      </a:r>
                      <a:endParaRPr lang="en-US" sz="4400" b="1" dirty="0">
                        <a:solidFill>
                          <a:schemeClr val="tx1"/>
                        </a:solidFill>
                        <a:latin typeface="Times New Roman" panose="02020603050405020304" pitchFamily="18" charset="0"/>
                        <a:cs typeface="Times New Roman" panose="02020603050405020304" pitchFamily="18" charset="0"/>
                      </a:endParaRP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xmlns="" val="1251143639"/>
                  </a:ext>
                </a:extLst>
              </a:tr>
              <a:tr h="2161935">
                <a:tc>
                  <a:txBody>
                    <a:bodyPr/>
                    <a:lstStyle/>
                    <a:p>
                      <a:pPr algn="just"/>
                      <a:r>
                        <a:rPr lang="en-US" sz="4400" dirty="0" err="1">
                          <a:latin typeface="Times New Roman" panose="02020603050405020304" pitchFamily="18" charset="0"/>
                          <a:cs typeface="Times New Roman" panose="02020603050405020304" pitchFamily="18" charset="0"/>
                        </a:rPr>
                        <a:t>Trình</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bày</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lí</a:t>
                      </a:r>
                      <a:r>
                        <a:rPr lang="en-US" sz="4400" baseline="0" dirty="0">
                          <a:latin typeface="Times New Roman" panose="02020603050405020304" pitchFamily="18" charset="0"/>
                          <a:cs typeface="Times New Roman" panose="02020603050405020304" pitchFamily="18" charset="0"/>
                        </a:rPr>
                        <a:t> do </a:t>
                      </a:r>
                      <a:r>
                        <a:rPr lang="en-US" sz="4400" baseline="0" dirty="0" err="1">
                          <a:latin typeface="Times New Roman" panose="02020603050405020304" pitchFamily="18" charset="0"/>
                          <a:cs typeface="Times New Roman" panose="02020603050405020304" pitchFamily="18" charset="0"/>
                        </a:rPr>
                        <a:t>và</a:t>
                      </a:r>
                      <a:r>
                        <a:rPr lang="en-US" sz="4400" baseline="0" dirty="0">
                          <a:latin typeface="Times New Roman" panose="02020603050405020304" pitchFamily="18" charset="0"/>
                          <a:cs typeface="Times New Roman" panose="02020603050405020304" pitchFamily="18" charset="0"/>
                        </a:rPr>
                        <a:t> ý </a:t>
                      </a:r>
                      <a:r>
                        <a:rPr lang="en-US" sz="4400" baseline="0" dirty="0" err="1">
                          <a:latin typeface="Times New Roman" panose="02020603050405020304" pitchFamily="18" charset="0"/>
                          <a:cs typeface="Times New Roman" panose="02020603050405020304" pitchFamily="18" charset="0"/>
                        </a:rPr>
                        <a:t>nghĩa</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của</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việc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dời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thủ</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đô</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về</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đất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Thăng</a:t>
                      </a:r>
                      <a:r>
                        <a:rPr lang="en-US" sz="4400" baseline="0" dirty="0">
                          <a:latin typeface="Times New Roman" panose="02020603050405020304" pitchFamily="18" charset="0"/>
                          <a:cs typeface="Times New Roman" panose="02020603050405020304" pitchFamily="18" charset="0"/>
                        </a:rPr>
                        <a:t> Long.</a:t>
                      </a:r>
                      <a:endParaRPr lang="en-US" sz="4400" dirty="0">
                        <a:latin typeface="Times New Roman" panose="02020603050405020304" pitchFamily="18" charset="0"/>
                        <a:cs typeface="Times New Roman" panose="02020603050405020304" pitchFamily="18" charset="0"/>
                      </a:endParaRP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dirty="0"/>
                    </a:p>
                  </a:txBody>
                  <a:tcPr/>
                </a:tc>
                <a:tc>
                  <a:txBody>
                    <a:bodyPr/>
                    <a:lstStyle/>
                    <a:p>
                      <a:pPr algn="just"/>
                      <a:r>
                        <a:rPr lang="en-US" sz="4400" i="1" dirty="0" err="1">
                          <a:latin typeface="Times New Roman" panose="02020603050405020304" pitchFamily="18" charset="0"/>
                          <a:cs typeface="Times New Roman" panose="02020603050405020304" pitchFamily="18" charset="0"/>
                        </a:rPr>
                        <a:t>Nước</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Đại</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Việt</a:t>
                      </a:r>
                      <a:r>
                        <a:rPr lang="en-US" sz="4400" i="1" baseline="0" dirty="0">
                          <a:latin typeface="Times New Roman" panose="02020603050405020304" pitchFamily="18" charset="0"/>
                          <a:cs typeface="Times New Roman" panose="02020603050405020304" pitchFamily="18" charset="0"/>
                        </a:rPr>
                        <a:t> ta</a:t>
                      </a:r>
                      <a:endParaRPr lang="en-US" sz="4400" i="1" dirty="0">
                        <a:latin typeface="Times New Roman" panose="02020603050405020304" pitchFamily="18" charset="0"/>
                        <a:cs typeface="Times New Roman" panose="02020603050405020304" pitchFamily="18" charset="0"/>
                      </a:endParaRP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944275039"/>
                  </a:ext>
                </a:extLst>
              </a:tr>
              <a:tr h="2161935">
                <a:tc>
                  <a:txBody>
                    <a:bodyPr/>
                    <a:lstStyle/>
                    <a:p>
                      <a:pPr algn="just"/>
                      <a:r>
                        <a:rPr lang="en-US" sz="4400" dirty="0" err="1">
                          <a:latin typeface="Times New Roman" panose="02020603050405020304" pitchFamily="18" charset="0"/>
                          <a:cs typeface="Times New Roman" panose="02020603050405020304" pitchFamily="18" charset="0"/>
                        </a:rPr>
                        <a:t>Khẳng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định</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Việt</a:t>
                      </a:r>
                      <a:r>
                        <a:rPr lang="en-US" sz="4400" baseline="0" dirty="0">
                          <a:latin typeface="Times New Roman" panose="02020603050405020304" pitchFamily="18" charset="0"/>
                          <a:cs typeface="Times New Roman" panose="02020603050405020304" pitchFamily="18" charset="0"/>
                        </a:rPr>
                        <a:t> Nam </a:t>
                      </a:r>
                      <a:r>
                        <a:rPr lang="en-US" sz="4400" baseline="0" dirty="0" err="1">
                          <a:latin typeface="Times New Roman" panose="02020603050405020304" pitchFamily="18" charset="0"/>
                          <a:cs typeface="Times New Roman" panose="02020603050405020304" pitchFamily="18" charset="0"/>
                        </a:rPr>
                        <a:t>là</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nước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độc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lập</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có</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nền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văn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hiến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và</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lịch</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sử</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rất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đáng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tự</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hào</a:t>
                      </a:r>
                      <a:r>
                        <a:rPr lang="en-US" sz="4400" baseline="0" dirty="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dirty="0"/>
                    </a:p>
                  </a:txBody>
                  <a:tcPr/>
                </a:tc>
                <a:tc>
                  <a:txBody>
                    <a:bodyPr/>
                    <a:lstStyle/>
                    <a:p>
                      <a:pPr algn="just"/>
                      <a:r>
                        <a:rPr lang="en-US" sz="4400" i="1" dirty="0" err="1">
                          <a:latin typeface="Times New Roman" panose="02020603050405020304" pitchFamily="18" charset="0"/>
                          <a:cs typeface="Times New Roman" panose="02020603050405020304" pitchFamily="18" charset="0"/>
                        </a:rPr>
                        <a:t>Chiếu</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dời</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đô</a:t>
                      </a:r>
                      <a:endParaRPr lang="en-US" sz="4400" i="1" dirty="0">
                        <a:latin typeface="Times New Roman" panose="02020603050405020304" pitchFamily="18" charset="0"/>
                        <a:cs typeface="Times New Roman" panose="02020603050405020304" pitchFamily="18" charset="0"/>
                      </a:endParaRP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884822303"/>
                  </a:ext>
                </a:extLst>
              </a:tr>
              <a:tr h="2161935">
                <a:tc>
                  <a:txBody>
                    <a:bodyPr/>
                    <a:lstStyle/>
                    <a:p>
                      <a:pPr algn="just"/>
                      <a:r>
                        <a:rPr lang="en-US" sz="4400" dirty="0" err="1">
                          <a:latin typeface="Times New Roman" panose="02020603050405020304" pitchFamily="18" charset="0"/>
                          <a:cs typeface="Times New Roman" panose="02020603050405020304" pitchFamily="18" charset="0"/>
                        </a:rPr>
                        <a:t>Làm</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thế</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nào</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để</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đất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nước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Việt</a:t>
                      </a:r>
                      <a:r>
                        <a:rPr lang="en-US" sz="4400" baseline="0" dirty="0">
                          <a:latin typeface="Times New Roman" panose="02020603050405020304" pitchFamily="18" charset="0"/>
                          <a:cs typeface="Times New Roman" panose="02020603050405020304" pitchFamily="18" charset="0"/>
                        </a:rPr>
                        <a:t> Nam </a:t>
                      </a:r>
                      <a:r>
                        <a:rPr lang="en-US" sz="4400" baseline="0" dirty="0" err="1">
                          <a:latin typeface="Times New Roman" panose="02020603050405020304" pitchFamily="18" charset="0"/>
                          <a:cs typeface="Times New Roman" panose="02020603050405020304" pitchFamily="18" charset="0"/>
                        </a:rPr>
                        <a:t>mãi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trường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tồn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và</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phát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triển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ngày</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càng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lớn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mạnh</a:t>
                      </a:r>
                      <a:r>
                        <a:rPr lang="en-US" sz="4400" baseline="0" dirty="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dirty="0"/>
                    </a:p>
                  </a:txBody>
                  <a:tcPr/>
                </a:tc>
                <a:tc>
                  <a:txBody>
                    <a:bodyPr/>
                    <a:lstStyle/>
                    <a:p>
                      <a:pPr algn="just"/>
                      <a:r>
                        <a:rPr lang="en-US" sz="4400" i="1" dirty="0" err="1">
                          <a:latin typeface="Times New Roman" panose="02020603050405020304" pitchFamily="18" charset="0"/>
                          <a:cs typeface="Times New Roman" panose="02020603050405020304" pitchFamily="18" charset="0"/>
                        </a:rPr>
                        <a:t>Hịch</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tướng</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sĩ</a:t>
                      </a:r>
                      <a:endParaRPr lang="en-US" sz="4400" i="1" dirty="0">
                        <a:latin typeface="Times New Roman" panose="02020603050405020304" pitchFamily="18" charset="0"/>
                        <a:cs typeface="Times New Roman" panose="02020603050405020304" pitchFamily="18" charset="0"/>
                      </a:endParaRP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750605464"/>
                  </a:ext>
                </a:extLst>
              </a:tr>
              <a:tr h="2161935">
                <a:tc>
                  <a:txBody>
                    <a:bodyPr/>
                    <a:lstStyle/>
                    <a:p>
                      <a:pPr algn="just"/>
                      <a:r>
                        <a:rPr lang="en-US" sz="4400" dirty="0" err="1">
                          <a:latin typeface="Times New Roman" panose="02020603050405020304" pitchFamily="18" charset="0"/>
                          <a:cs typeface="Times New Roman" panose="02020603050405020304" pitchFamily="18" charset="0"/>
                        </a:rPr>
                        <a:t>Thái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độ</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và</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hành</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động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của</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tướng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sĩ</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trước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nguy</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cơ</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xâm</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lược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của</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ngoại</a:t>
                      </a:r>
                      <a:r>
                        <a:rPr lang="en-US" sz="4400" baseline="0" dirty="0">
                          <a:latin typeface="Times New Roman" panose="02020603050405020304" pitchFamily="18" charset="0"/>
                          <a:cs typeface="Times New Roman" panose="02020603050405020304" pitchFamily="18" charset="0"/>
                        </a:rPr>
                        <a:t> bang.</a:t>
                      </a:r>
                      <a:endParaRPr lang="en-US" sz="4400" dirty="0">
                        <a:latin typeface="Times New Roman" panose="02020603050405020304" pitchFamily="18" charset="0"/>
                        <a:cs typeface="Times New Roman" panose="02020603050405020304" pitchFamily="18" charset="0"/>
                      </a:endParaRP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dirty="0"/>
                    </a:p>
                  </a:txBody>
                  <a:tcPr/>
                </a:tc>
                <a:tc>
                  <a:txBody>
                    <a:bodyPr/>
                    <a:lstStyle/>
                    <a:p>
                      <a:pPr algn="just"/>
                      <a:r>
                        <a:rPr lang="en-US" sz="4400" i="1" dirty="0" err="1">
                          <a:latin typeface="Times New Roman" panose="02020603050405020304" pitchFamily="18" charset="0"/>
                          <a:cs typeface="Times New Roman" panose="02020603050405020304" pitchFamily="18" charset="0"/>
                        </a:rPr>
                        <a:t>Nước</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Việt</a:t>
                      </a:r>
                      <a:r>
                        <a:rPr lang="en-US" sz="4400" i="1" baseline="0" dirty="0">
                          <a:latin typeface="Times New Roman" panose="02020603050405020304" pitchFamily="18" charset="0"/>
                          <a:cs typeface="Times New Roman" panose="02020603050405020304" pitchFamily="18" charset="0"/>
                        </a:rPr>
                        <a:t> Nam ta to hay </a:t>
                      </a:r>
                      <a:r>
                        <a:rPr lang="en-US" sz="4400" i="1" baseline="0" dirty="0" err="1">
                          <a:latin typeface="Times New Roman" panose="02020603050405020304" pitchFamily="18" charset="0"/>
                          <a:cs typeface="Times New Roman" panose="02020603050405020304" pitchFamily="18" charset="0"/>
                        </a:rPr>
                        <a:t>nhỏ</a:t>
                      </a:r>
                      <a:r>
                        <a:rPr lang="en-US" sz="4400" i="1" baseline="0" dirty="0">
                          <a:latin typeface="Times New Roman" panose="02020603050405020304" pitchFamily="18" charset="0"/>
                          <a:cs typeface="Times New Roman" panose="02020603050405020304" pitchFamily="18" charset="0"/>
                        </a:rPr>
                        <a:t>?</a:t>
                      </a:r>
                      <a:endParaRPr lang="en-US" sz="4400" i="1" dirty="0">
                        <a:latin typeface="Times New Roman" panose="02020603050405020304" pitchFamily="18" charset="0"/>
                        <a:cs typeface="Times New Roman" panose="02020603050405020304" pitchFamily="18" charset="0"/>
                      </a:endParaRP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520715486"/>
                  </a:ext>
                </a:extLst>
              </a:tr>
            </a:tbl>
          </a:graphicData>
        </a:graphic>
      </p:graphicFrame>
      <p:cxnSp>
        <p:nvCxnSpPr>
          <p:cNvPr id="9" name="Straight Arrow Connector 8">
            <a:extLst>
              <a:ext uri="{FF2B5EF4-FFF2-40B4-BE49-F238E27FC236}">
                <a16:creationId xmlns:a16="http://schemas.microsoft.com/office/drawing/2014/main" xmlns="" id="{90C83642-FAB2-CB86-FFA5-6440550C4891}"/>
              </a:ext>
            </a:extLst>
          </p:cNvPr>
          <p:cNvCxnSpPr>
            <a:cxnSpLocks/>
          </p:cNvCxnSpPr>
          <p:nvPr/>
        </p:nvCxnSpPr>
        <p:spPr>
          <a:xfrm>
            <a:off x="8948057" y="2476500"/>
            <a:ext cx="2648687" cy="2135700"/>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xmlns="" id="{2ADDC38F-60D1-3F99-A558-4085FB4536FD}"/>
              </a:ext>
            </a:extLst>
          </p:cNvPr>
          <p:cNvCxnSpPr>
            <a:cxnSpLocks/>
          </p:cNvCxnSpPr>
          <p:nvPr/>
        </p:nvCxnSpPr>
        <p:spPr>
          <a:xfrm flipV="1">
            <a:off x="8839200" y="6817698"/>
            <a:ext cx="2757544" cy="236440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xmlns="" id="{30E421D1-9EAE-9BAA-A2AF-6B9E739D878C}"/>
              </a:ext>
            </a:extLst>
          </p:cNvPr>
          <p:cNvCxnSpPr>
            <a:cxnSpLocks/>
          </p:cNvCxnSpPr>
          <p:nvPr/>
        </p:nvCxnSpPr>
        <p:spPr>
          <a:xfrm flipV="1">
            <a:off x="8915400" y="2476499"/>
            <a:ext cx="2681344" cy="223252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xmlns="" id="{E8B637CC-6ADC-11DD-8794-6CBE920A3BAD}"/>
              </a:ext>
            </a:extLst>
          </p:cNvPr>
          <p:cNvCxnSpPr>
            <a:cxnSpLocks/>
          </p:cNvCxnSpPr>
          <p:nvPr/>
        </p:nvCxnSpPr>
        <p:spPr>
          <a:xfrm>
            <a:off x="8967632" y="6692827"/>
            <a:ext cx="2629112" cy="233255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27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59;p42">
            <a:extLst>
              <a:ext uri="{FF2B5EF4-FFF2-40B4-BE49-F238E27FC236}">
                <a16:creationId xmlns:a16="http://schemas.microsoft.com/office/drawing/2014/main" xmlns="" id="{2E7CA662-4B14-B935-4545-B8AFBAD7B9AE}"/>
              </a:ext>
            </a:extLst>
          </p:cNvPr>
          <p:cNvSpPr txBox="1">
            <a:spLocks/>
          </p:cNvSpPr>
          <p:nvPr/>
        </p:nvSpPr>
        <p:spPr>
          <a:xfrm>
            <a:off x="1294528" y="347554"/>
            <a:ext cx="15408000" cy="1145400"/>
          </a:xfrm>
          <a:prstGeom prst="rect">
            <a:avLst/>
          </a:prstGeom>
        </p:spPr>
        <p:txBody>
          <a:bodyPr spcFirstLastPara="1" vert="horz" wrap="square" lIns="182850" tIns="182850" rIns="182850" bIns="18285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b="1">
                <a:solidFill>
                  <a:srgbClr val="FF0000"/>
                </a:solidFill>
                <a:ea typeface="Cambria" panose="02040503050406030204" pitchFamily="18" charset="0"/>
                <a:cs typeface="Times New Roman" panose="02020603050405020304" pitchFamily="18" charset="0"/>
              </a:rPr>
              <a:t>1. Thực hành viết theo các bước</a:t>
            </a:r>
            <a:endParaRPr lang="vi-VN" b="1" dirty="0">
              <a:solidFill>
                <a:srgbClr val="FF0000"/>
              </a:solidFill>
              <a:highlight>
                <a:schemeClr val="accent1"/>
              </a:highlight>
              <a:ea typeface="Cambria" panose="0204050305040603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xmlns="" id="{83C3A737-1F10-56FC-3F27-747467DDE367}"/>
              </a:ext>
            </a:extLst>
          </p:cNvPr>
          <p:cNvSpPr/>
          <p:nvPr/>
        </p:nvSpPr>
        <p:spPr>
          <a:xfrm>
            <a:off x="990600" y="2880164"/>
            <a:ext cx="16535400" cy="2123658"/>
          </a:xfrm>
          <a:prstGeom prst="rect">
            <a:avLst/>
          </a:prstGeom>
        </p:spPr>
        <p:txBody>
          <a:bodyPr wrap="square">
            <a:spAutoFit/>
          </a:bodyPr>
          <a:lstStyle/>
          <a:p>
            <a:pPr algn="just"/>
            <a:r>
              <a:rPr lang="vi-VN" sz="4400" dirty="0">
                <a:latin typeface="+mj-lt"/>
              </a:rPr>
              <a:t>Từ các ý đã tìm được, các em có thể trình bày bằng một sơ đồ: ý khái quát (tình yêu Tổ quốc); ý phát triển là các nhánh ý lớn và các nhánh ý nhỏ</a:t>
            </a:r>
            <a:endParaRPr lang="en-US" sz="4400" dirty="0">
              <a:latin typeface="+mj-lt"/>
            </a:endParaRPr>
          </a:p>
        </p:txBody>
      </p:sp>
      <p:sp>
        <p:nvSpPr>
          <p:cNvPr id="10" name="Rectangle 9">
            <a:extLst>
              <a:ext uri="{FF2B5EF4-FFF2-40B4-BE49-F238E27FC236}">
                <a16:creationId xmlns:a16="http://schemas.microsoft.com/office/drawing/2014/main" xmlns="" id="{6080EA2E-BABC-E230-6364-377C2A1244C5}"/>
              </a:ext>
            </a:extLst>
          </p:cNvPr>
          <p:cNvSpPr/>
          <p:nvPr/>
        </p:nvSpPr>
        <p:spPr>
          <a:xfrm>
            <a:off x="1086710" y="1740649"/>
            <a:ext cx="16535400" cy="769441"/>
          </a:xfrm>
          <a:prstGeom prst="rect">
            <a:avLst/>
          </a:prstGeom>
        </p:spPr>
        <p:txBody>
          <a:bodyPr wrap="square">
            <a:spAutoFit/>
          </a:bodyPr>
          <a:lstStyle/>
          <a:p>
            <a:r>
              <a:rPr lang="en-US" sz="4400" b="1" dirty="0">
                <a:latin typeface="Times New Roman" panose="02020603050405020304" pitchFamily="18" charset="0"/>
                <a:cs typeface="Times New Roman" panose="02020603050405020304" pitchFamily="18" charset="0"/>
              </a:rPr>
              <a:t>b. </a:t>
            </a:r>
            <a:r>
              <a:rPr lang="en-US" sz="4400" b="1" dirty="0" err="1">
                <a:latin typeface="Times New Roman" panose="02020603050405020304" pitchFamily="18" charset="0"/>
                <a:cs typeface="Times New Roman" panose="02020603050405020304" pitchFamily="18" charset="0"/>
              </a:rPr>
              <a:t>Tìm</a:t>
            </a:r>
            <a:r>
              <a:rPr lang="en-US" sz="4400" b="1" dirty="0">
                <a:latin typeface="Times New Roman" panose="02020603050405020304" pitchFamily="18" charset="0"/>
                <a:cs typeface="Times New Roman" panose="02020603050405020304" pitchFamily="18" charset="0"/>
              </a:rPr>
              <a:t> ý </a:t>
            </a:r>
            <a:r>
              <a:rPr lang="en-US" sz="4400" b="1" dirty="0" err="1">
                <a:latin typeface="Times New Roman" panose="02020603050405020304" pitchFamily="18" charset="0"/>
                <a:cs typeface="Times New Roman" panose="02020603050405020304" pitchFamily="18" charset="0"/>
              </a:rPr>
              <a:t>và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lập</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dàn</a:t>
            </a:r>
            <a:r>
              <a:rPr lang="en-US" sz="4400" b="1" dirty="0">
                <a:latin typeface="Times New Roman" panose="02020603050405020304" pitchFamily="18" charset="0"/>
                <a:cs typeface="Times New Roman" panose="02020603050405020304" pitchFamily="18" charset="0"/>
              </a:rPr>
              <a:t> ý</a:t>
            </a:r>
            <a:endParaRPr lang="vi-VN" sz="4400" b="1" dirty="0">
              <a:latin typeface="Times New Roman" panose="02020603050405020304" pitchFamily="18" charset="0"/>
              <a:cs typeface="Times New Roman" panose="02020603050405020304" pitchFamily="18" charset="0"/>
            </a:endParaRPr>
          </a:p>
        </p:txBody>
      </p:sp>
      <p:sp>
        <p:nvSpPr>
          <p:cNvPr id="7" name="Freeform 2">
            <a:extLst>
              <a:ext uri="{FF2B5EF4-FFF2-40B4-BE49-F238E27FC236}">
                <a16:creationId xmlns:a16="http://schemas.microsoft.com/office/drawing/2014/main" xmlns="" id="{061A0DBD-AD25-3774-E343-F569DF1770B7}"/>
              </a:ext>
            </a:extLst>
          </p:cNvPr>
          <p:cNvSpPr/>
          <p:nvPr/>
        </p:nvSpPr>
        <p:spPr>
          <a:xfrm rot="5400000">
            <a:off x="-155382" y="5451283"/>
            <a:ext cx="9559336" cy="13515771"/>
          </a:xfrm>
          <a:custGeom>
            <a:avLst/>
            <a:gdLst/>
            <a:ahLst/>
            <a:cxnLst/>
            <a:rect l="l" t="t" r="r" b="b"/>
            <a:pathLst>
              <a:path w="9559336" h="13515771">
                <a:moveTo>
                  <a:pt x="0" y="0"/>
                </a:moveTo>
                <a:lnTo>
                  <a:pt x="9559336" y="0"/>
                </a:lnTo>
                <a:lnTo>
                  <a:pt x="9559336" y="13515770"/>
                </a:lnTo>
                <a:lnTo>
                  <a:pt x="0" y="1351577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8" name="Freeform 6">
            <a:extLst>
              <a:ext uri="{FF2B5EF4-FFF2-40B4-BE49-F238E27FC236}">
                <a16:creationId xmlns:a16="http://schemas.microsoft.com/office/drawing/2014/main" xmlns="" id="{7BA44A21-1A12-3545-29E4-7D27323BE871}"/>
              </a:ext>
            </a:extLst>
          </p:cNvPr>
          <p:cNvSpPr/>
          <p:nvPr/>
        </p:nvSpPr>
        <p:spPr>
          <a:xfrm rot="-2245019" flipH="1">
            <a:off x="15003758" y="7737129"/>
            <a:ext cx="4511084" cy="5683256"/>
          </a:xfrm>
          <a:custGeom>
            <a:avLst/>
            <a:gdLst/>
            <a:ahLst/>
            <a:cxnLst/>
            <a:rect l="l" t="t" r="r" b="b"/>
            <a:pathLst>
              <a:path w="4511084" h="5683256">
                <a:moveTo>
                  <a:pt x="4511084" y="0"/>
                </a:moveTo>
                <a:lnTo>
                  <a:pt x="0" y="0"/>
                </a:lnTo>
                <a:lnTo>
                  <a:pt x="0" y="5683256"/>
                </a:lnTo>
                <a:lnTo>
                  <a:pt x="4511084" y="5683256"/>
                </a:lnTo>
                <a:lnTo>
                  <a:pt x="4511084"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1" name="Freeform 7">
            <a:extLst>
              <a:ext uri="{FF2B5EF4-FFF2-40B4-BE49-F238E27FC236}">
                <a16:creationId xmlns:a16="http://schemas.microsoft.com/office/drawing/2014/main" xmlns="" id="{22D5A6E1-0ED0-0589-0A6B-6999893A257C}"/>
              </a:ext>
            </a:extLst>
          </p:cNvPr>
          <p:cNvSpPr/>
          <p:nvPr/>
        </p:nvSpPr>
        <p:spPr>
          <a:xfrm rot="1294278">
            <a:off x="16737927" y="4124302"/>
            <a:ext cx="1833980" cy="3561126"/>
          </a:xfrm>
          <a:custGeom>
            <a:avLst/>
            <a:gdLst/>
            <a:ahLst/>
            <a:cxnLst/>
            <a:rect l="l" t="t" r="r" b="b"/>
            <a:pathLst>
              <a:path w="1833980" h="3561126">
                <a:moveTo>
                  <a:pt x="0" y="0"/>
                </a:moveTo>
                <a:lnTo>
                  <a:pt x="1833980" y="0"/>
                </a:lnTo>
                <a:lnTo>
                  <a:pt x="1833980" y="3561126"/>
                </a:lnTo>
                <a:lnTo>
                  <a:pt x="0" y="356112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Tree>
    <p:extLst>
      <p:ext uri="{BB962C8B-B14F-4D97-AF65-F5344CB8AC3E}">
        <p14:creationId xmlns:p14="http://schemas.microsoft.com/office/powerpoint/2010/main" val="33363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8B9C4AB-24AF-0922-1E49-7A8D5B93F91D}"/>
              </a:ext>
            </a:extLst>
          </p:cNvPr>
          <p:cNvPicPr>
            <a:picLocks noChangeAspect="1"/>
          </p:cNvPicPr>
          <p:nvPr/>
        </p:nvPicPr>
        <p:blipFill>
          <a:blip r:embed="rId3"/>
          <a:stretch>
            <a:fillRect/>
          </a:stretch>
        </p:blipFill>
        <p:spPr>
          <a:xfrm>
            <a:off x="304800" y="114300"/>
            <a:ext cx="17678400" cy="10058400"/>
          </a:xfrm>
          <a:prstGeom prst="rect">
            <a:avLst/>
          </a:prstGeom>
        </p:spPr>
      </p:pic>
    </p:spTree>
    <p:extLst>
      <p:ext uri="{BB962C8B-B14F-4D97-AF65-F5344CB8AC3E}">
        <p14:creationId xmlns:p14="http://schemas.microsoft.com/office/powerpoint/2010/main" val="11229182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59;p42">
            <a:extLst>
              <a:ext uri="{FF2B5EF4-FFF2-40B4-BE49-F238E27FC236}">
                <a16:creationId xmlns:a16="http://schemas.microsoft.com/office/drawing/2014/main" xmlns="" id="{2E7CA662-4B14-B935-4545-B8AFBAD7B9AE}"/>
              </a:ext>
            </a:extLst>
          </p:cNvPr>
          <p:cNvSpPr txBox="1">
            <a:spLocks/>
          </p:cNvSpPr>
          <p:nvPr/>
        </p:nvSpPr>
        <p:spPr>
          <a:xfrm>
            <a:off x="1294528" y="347554"/>
            <a:ext cx="15408000" cy="1145400"/>
          </a:xfrm>
          <a:prstGeom prst="rect">
            <a:avLst/>
          </a:prstGeom>
        </p:spPr>
        <p:txBody>
          <a:bodyPr spcFirstLastPara="1" vert="horz" wrap="square" lIns="182850" tIns="182850" rIns="182850" bIns="18285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b="1">
                <a:solidFill>
                  <a:srgbClr val="FF0000"/>
                </a:solidFill>
                <a:ea typeface="Cambria" panose="02040503050406030204" pitchFamily="18" charset="0"/>
                <a:cs typeface="Times New Roman" panose="02020603050405020304" pitchFamily="18" charset="0"/>
              </a:rPr>
              <a:t>1. Thực hành viết theo các bước</a:t>
            </a:r>
            <a:endParaRPr lang="vi-VN" b="1" dirty="0">
              <a:solidFill>
                <a:srgbClr val="FF0000"/>
              </a:solidFill>
              <a:highlight>
                <a:schemeClr val="accent1"/>
              </a:highlight>
              <a:ea typeface="Cambria" panose="0204050305040603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xmlns="" id="{83C3A737-1F10-56FC-3F27-747467DDE367}"/>
              </a:ext>
            </a:extLst>
          </p:cNvPr>
          <p:cNvSpPr/>
          <p:nvPr/>
        </p:nvSpPr>
        <p:spPr>
          <a:xfrm>
            <a:off x="990600" y="2880164"/>
            <a:ext cx="16535400" cy="769441"/>
          </a:xfrm>
          <a:prstGeom prst="rect">
            <a:avLst/>
          </a:prstGeom>
        </p:spPr>
        <p:txBody>
          <a:bodyPr wrap="square">
            <a:spAutoFit/>
          </a:bodyPr>
          <a:lstStyle/>
          <a:p>
            <a:pPr algn="just"/>
            <a:r>
              <a:rPr lang="en-US" sz="4400" dirty="0">
                <a:latin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cs typeface="Times New Roman" panose="02020603050405020304" pitchFamily="18" charset="0"/>
              </a:rPr>
              <a:t>Lập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dàn</a:t>
            </a:r>
            <a:r>
              <a:rPr lang="en-US" sz="4400" dirty="0">
                <a:latin typeface="Times New Roman" panose="02020603050405020304" pitchFamily="18" charset="0"/>
                <a:cs typeface="Times New Roman" panose="02020603050405020304" pitchFamily="18" charset="0"/>
              </a:rPr>
              <a:t> ý</a:t>
            </a:r>
          </a:p>
        </p:txBody>
      </p:sp>
      <p:sp>
        <p:nvSpPr>
          <p:cNvPr id="10" name="Rectangle 9">
            <a:extLst>
              <a:ext uri="{FF2B5EF4-FFF2-40B4-BE49-F238E27FC236}">
                <a16:creationId xmlns:a16="http://schemas.microsoft.com/office/drawing/2014/main" xmlns="" id="{6080EA2E-BABC-E230-6364-377C2A1244C5}"/>
              </a:ext>
            </a:extLst>
          </p:cNvPr>
          <p:cNvSpPr/>
          <p:nvPr/>
        </p:nvSpPr>
        <p:spPr>
          <a:xfrm>
            <a:off x="1086710" y="1740649"/>
            <a:ext cx="16535400" cy="769441"/>
          </a:xfrm>
          <a:prstGeom prst="rect">
            <a:avLst/>
          </a:prstGeom>
        </p:spPr>
        <p:txBody>
          <a:bodyPr wrap="square">
            <a:spAutoFit/>
          </a:bodyPr>
          <a:lstStyle/>
          <a:p>
            <a:r>
              <a:rPr lang="en-US" sz="4400" b="1" dirty="0">
                <a:latin typeface="Times New Roman" panose="02020603050405020304" pitchFamily="18" charset="0"/>
                <a:cs typeface="Times New Roman" panose="02020603050405020304" pitchFamily="18" charset="0"/>
              </a:rPr>
              <a:t>b. </a:t>
            </a:r>
            <a:r>
              <a:rPr lang="en-US" sz="4400" b="1" dirty="0" err="1">
                <a:latin typeface="Times New Roman" panose="02020603050405020304" pitchFamily="18" charset="0"/>
                <a:cs typeface="Times New Roman" panose="02020603050405020304" pitchFamily="18" charset="0"/>
              </a:rPr>
              <a:t>Tìm</a:t>
            </a:r>
            <a:r>
              <a:rPr lang="en-US" sz="4400" b="1" dirty="0">
                <a:latin typeface="Times New Roman" panose="02020603050405020304" pitchFamily="18" charset="0"/>
                <a:cs typeface="Times New Roman" panose="02020603050405020304" pitchFamily="18" charset="0"/>
              </a:rPr>
              <a:t> ý </a:t>
            </a:r>
            <a:r>
              <a:rPr lang="en-US" sz="4400" b="1" dirty="0" err="1">
                <a:latin typeface="Times New Roman" panose="02020603050405020304" pitchFamily="18" charset="0"/>
                <a:cs typeface="Times New Roman" panose="02020603050405020304" pitchFamily="18" charset="0"/>
              </a:rPr>
              <a:t>và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lập</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dàn</a:t>
            </a:r>
            <a:r>
              <a:rPr lang="en-US" sz="4400" b="1" dirty="0">
                <a:latin typeface="Times New Roman" panose="02020603050405020304" pitchFamily="18" charset="0"/>
                <a:cs typeface="Times New Roman" panose="02020603050405020304" pitchFamily="18" charset="0"/>
              </a:rPr>
              <a:t> ý</a:t>
            </a:r>
            <a:endParaRPr lang="vi-VN" sz="4400" b="1" dirty="0">
              <a:latin typeface="Times New Roman" panose="02020603050405020304" pitchFamily="18" charset="0"/>
              <a:cs typeface="Times New Roman" panose="02020603050405020304" pitchFamily="18" charset="0"/>
            </a:endParaRPr>
          </a:p>
        </p:txBody>
      </p:sp>
      <p:sp>
        <p:nvSpPr>
          <p:cNvPr id="3" name="Rectangle: Rounded Corners 5">
            <a:extLst>
              <a:ext uri="{FF2B5EF4-FFF2-40B4-BE49-F238E27FC236}">
                <a16:creationId xmlns:a16="http://schemas.microsoft.com/office/drawing/2014/main" xmlns="" id="{5348D888-0EDB-0199-10C3-0C03B371658A}"/>
              </a:ext>
            </a:extLst>
          </p:cNvPr>
          <p:cNvSpPr/>
          <p:nvPr/>
        </p:nvSpPr>
        <p:spPr>
          <a:xfrm>
            <a:off x="304800" y="3548874"/>
            <a:ext cx="4491410" cy="14422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Mở</a:t>
            </a:r>
            <a:r>
              <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bài</a:t>
            </a:r>
            <a:endPar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4" name="Rectangle: Rounded Corners 6">
            <a:extLst>
              <a:ext uri="{FF2B5EF4-FFF2-40B4-BE49-F238E27FC236}">
                <a16:creationId xmlns:a16="http://schemas.microsoft.com/office/drawing/2014/main" xmlns="" id="{B4A65CB1-58BF-A2AD-2F0B-E3AF5C9ADB05}"/>
              </a:ext>
            </a:extLst>
          </p:cNvPr>
          <p:cNvSpPr/>
          <p:nvPr/>
        </p:nvSpPr>
        <p:spPr>
          <a:xfrm>
            <a:off x="5378099" y="3548872"/>
            <a:ext cx="7118700" cy="14422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Thân</a:t>
            </a:r>
            <a:r>
              <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bài</a:t>
            </a:r>
            <a:endPar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5" name="Rectangle: Rounded Corners 7">
            <a:extLst>
              <a:ext uri="{FF2B5EF4-FFF2-40B4-BE49-F238E27FC236}">
                <a16:creationId xmlns:a16="http://schemas.microsoft.com/office/drawing/2014/main" xmlns="" id="{381A132C-526F-CA97-66E7-1EE99ABBE79E}"/>
              </a:ext>
            </a:extLst>
          </p:cNvPr>
          <p:cNvSpPr/>
          <p:nvPr/>
        </p:nvSpPr>
        <p:spPr>
          <a:xfrm>
            <a:off x="13078688" y="3548870"/>
            <a:ext cx="4904510" cy="14422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Kết</a:t>
            </a:r>
            <a:r>
              <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bài</a:t>
            </a:r>
            <a:endPar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6" name="Rectangle: Rounded Corners 8">
            <a:extLst>
              <a:ext uri="{FF2B5EF4-FFF2-40B4-BE49-F238E27FC236}">
                <a16:creationId xmlns:a16="http://schemas.microsoft.com/office/drawing/2014/main" xmlns="" id="{EBDBBB7F-DD4A-FE62-9B71-D8A3D1EF8220}"/>
              </a:ext>
            </a:extLst>
          </p:cNvPr>
          <p:cNvSpPr/>
          <p:nvPr/>
        </p:nvSpPr>
        <p:spPr>
          <a:xfrm>
            <a:off x="304800" y="4885774"/>
            <a:ext cx="3886200" cy="5053672"/>
          </a:xfrm>
          <a:prstGeom prst="roundRect">
            <a:avLst/>
          </a:prstGeom>
          <a:solidFill>
            <a:schemeClr val="accent4">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44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Nêu</a:t>
            </a:r>
            <a:r>
              <a:rPr lang="en-US" sz="44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ý </a:t>
            </a:r>
            <a:r>
              <a:rPr lang="en-US" sz="44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khái</a:t>
            </a:r>
            <a:r>
              <a:rPr lang="en-US" sz="44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quát</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các</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biểu</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hiện</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của</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tình</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yêu</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Tổ</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quốc</a:t>
            </a:r>
            <a:endPar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7" name="Rectangle: Rounded Corners 9">
            <a:extLst>
              <a:ext uri="{FF2B5EF4-FFF2-40B4-BE49-F238E27FC236}">
                <a16:creationId xmlns:a16="http://schemas.microsoft.com/office/drawing/2014/main" xmlns="" id="{7E2D30C6-8553-A71A-E64A-A1ABEAFCFD92}"/>
              </a:ext>
            </a:extLst>
          </p:cNvPr>
          <p:cNvSpPr/>
          <p:nvPr/>
        </p:nvSpPr>
        <p:spPr>
          <a:xfrm>
            <a:off x="4648200" y="4885774"/>
            <a:ext cx="8430488" cy="5053672"/>
          </a:xfrm>
          <a:prstGeom prst="roundRect">
            <a:avLst/>
          </a:prstGeom>
          <a:solidFill>
            <a:schemeClr val="accent5">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vi-VN" sz="4400" dirty="0">
                <a:solidFill>
                  <a:schemeClr val="tx1"/>
                </a:solidFill>
                <a:latin typeface="Times New Roman" panose="02020603050405020304" pitchFamily="18" charset="0"/>
                <a:cs typeface="Times New Roman" panose="02020603050405020304" pitchFamily="18" charset="0"/>
              </a:rPr>
              <a:t>+ Yêu đất nước, con người:</a:t>
            </a:r>
            <a:r>
              <a:rPr lang="en-US" sz="4400" dirty="0">
                <a:solidFill>
                  <a:schemeClr val="tx1"/>
                </a:solidFill>
                <a:latin typeface="Times New Roman" panose="02020603050405020304" pitchFamily="18" charset="0"/>
                <a:cs typeface="Times New Roman" panose="02020603050405020304" pitchFamily="18" charset="0"/>
              </a:rPr>
              <a:t>…</a:t>
            </a:r>
            <a:endParaRPr lang="vi-VN" sz="4400" dirty="0">
              <a:solidFill>
                <a:schemeClr val="tx1"/>
              </a:solidFill>
              <a:latin typeface="Times New Roman" panose="02020603050405020304" pitchFamily="18" charset="0"/>
              <a:cs typeface="Times New Roman" panose="02020603050405020304" pitchFamily="18" charset="0"/>
            </a:endParaRPr>
          </a:p>
          <a:p>
            <a:pPr algn="just"/>
            <a:r>
              <a:rPr lang="vi-VN" sz="4400" dirty="0">
                <a:solidFill>
                  <a:schemeClr val="tx1"/>
                </a:solidFill>
                <a:latin typeface="Times New Roman" panose="02020603050405020304" pitchFamily="18" charset="0"/>
                <a:cs typeface="Times New Roman" panose="02020603050405020304" pitchFamily="18" charset="0"/>
              </a:rPr>
              <a:t>+ Quý trọng văn hóa dân tộc</a:t>
            </a:r>
            <a:r>
              <a:rPr lang="en-US" sz="4400" dirty="0">
                <a:solidFill>
                  <a:schemeClr val="tx1"/>
                </a:solidFill>
                <a:latin typeface="Times New Roman" panose="02020603050405020304" pitchFamily="18" charset="0"/>
                <a:cs typeface="Times New Roman" panose="02020603050405020304" pitchFamily="18" charset="0"/>
              </a:rPr>
              <a:t>:…</a:t>
            </a:r>
            <a:endParaRPr lang="vi-VN" sz="4400" dirty="0">
              <a:solidFill>
                <a:schemeClr val="tx1"/>
              </a:solidFill>
              <a:latin typeface="Times New Roman" panose="02020603050405020304" pitchFamily="18" charset="0"/>
              <a:cs typeface="Times New Roman" panose="02020603050405020304" pitchFamily="18" charset="0"/>
            </a:endParaRPr>
          </a:p>
          <a:p>
            <a:pPr algn="just"/>
            <a:r>
              <a:rPr lang="vi-VN" sz="4400" dirty="0">
                <a:solidFill>
                  <a:schemeClr val="tx1"/>
                </a:solidFill>
                <a:latin typeface="Times New Roman" panose="02020603050405020304" pitchFamily="18" charset="0"/>
                <a:cs typeface="Times New Roman" panose="02020603050405020304" pitchFamily="18" charset="0"/>
              </a:rPr>
              <a:t>+ Tự hào về l</a:t>
            </a:r>
            <a:r>
              <a:rPr lang="en-US" sz="4400" dirty="0" err="1">
                <a:solidFill>
                  <a:schemeClr val="tx1"/>
                </a:solidFill>
                <a:latin typeface="Times New Roman" panose="02020603050405020304" pitchFamily="18" charset="0"/>
                <a:cs typeface="Times New Roman" panose="02020603050405020304" pitchFamily="18" charset="0"/>
              </a:rPr>
              <a:t>ịch</a:t>
            </a:r>
            <a:r>
              <a:rPr lang="en-US" sz="4400" dirty="0">
                <a:solidFill>
                  <a:schemeClr val="tx1"/>
                </a:solidFill>
                <a:latin typeface="Times New Roman" panose="02020603050405020304" pitchFamily="18" charset="0"/>
                <a:cs typeface="Times New Roman" panose="02020603050405020304" pitchFamily="18" charset="0"/>
              </a:rPr>
              <a:t> s</a:t>
            </a:r>
            <a:r>
              <a:rPr lang="vi-VN" sz="4400" dirty="0">
                <a:solidFill>
                  <a:schemeClr val="tx1"/>
                </a:solidFill>
                <a:latin typeface="Times New Roman" panose="02020603050405020304" pitchFamily="18" charset="0"/>
                <a:cs typeface="Times New Roman" panose="02020603050405020304" pitchFamily="18" charset="0"/>
              </a:rPr>
              <a:t>ử dân tộc</a:t>
            </a:r>
            <a:r>
              <a:rPr lang="en-US" sz="4400" dirty="0">
                <a:solidFill>
                  <a:schemeClr val="tx1"/>
                </a:solidFill>
                <a:latin typeface="Times New Roman" panose="02020603050405020304" pitchFamily="18" charset="0"/>
                <a:cs typeface="Times New Roman" panose="02020603050405020304" pitchFamily="18" charset="0"/>
              </a:rPr>
              <a:t>:…</a:t>
            </a:r>
            <a:endParaRPr lang="vi-VN" sz="4400" dirty="0">
              <a:solidFill>
                <a:schemeClr val="tx1"/>
              </a:solidFill>
              <a:latin typeface="Times New Roman" panose="02020603050405020304" pitchFamily="18" charset="0"/>
              <a:cs typeface="Times New Roman" panose="02020603050405020304" pitchFamily="18" charset="0"/>
            </a:endParaRPr>
          </a:p>
          <a:p>
            <a:pPr algn="just"/>
            <a:r>
              <a:rPr lang="vi-VN" sz="4400" dirty="0">
                <a:solidFill>
                  <a:schemeClr val="tx1"/>
                </a:solidFill>
                <a:latin typeface="Times New Roman" panose="02020603050405020304" pitchFamily="18" charset="0"/>
                <a:cs typeface="Times New Roman" panose="02020603050405020304" pitchFamily="18" charset="0"/>
              </a:rPr>
              <a:t>+ Góp phần xây dựng và bảo vệ Tổ quốc</a:t>
            </a:r>
            <a:r>
              <a:rPr lang="en-US" sz="4400" dirty="0">
                <a:solidFill>
                  <a:schemeClr val="tx1"/>
                </a:solidFill>
                <a:latin typeface="Times New Roman" panose="02020603050405020304" pitchFamily="18" charset="0"/>
                <a:cs typeface="Times New Roman" panose="02020603050405020304" pitchFamily="18" charset="0"/>
              </a:rPr>
              <a:t>:….</a:t>
            </a:r>
            <a:endParaRPr lang="vi-VN" sz="4400" dirty="0">
              <a:solidFill>
                <a:schemeClr val="tx1"/>
              </a:solidFill>
              <a:latin typeface="Times New Roman" panose="02020603050405020304" pitchFamily="18" charset="0"/>
              <a:cs typeface="Times New Roman" panose="02020603050405020304" pitchFamily="18" charset="0"/>
            </a:endParaRPr>
          </a:p>
        </p:txBody>
      </p:sp>
      <p:sp>
        <p:nvSpPr>
          <p:cNvPr id="8" name="Rectangle: Rounded Corners 10">
            <a:extLst>
              <a:ext uri="{FF2B5EF4-FFF2-40B4-BE49-F238E27FC236}">
                <a16:creationId xmlns:a16="http://schemas.microsoft.com/office/drawing/2014/main" xmlns="" id="{786EB97A-E657-EDAC-7B82-378180B05991}"/>
              </a:ext>
            </a:extLst>
          </p:cNvPr>
          <p:cNvSpPr/>
          <p:nvPr/>
        </p:nvSpPr>
        <p:spPr>
          <a:xfrm>
            <a:off x="13459688" y="4885774"/>
            <a:ext cx="4523510" cy="5053672"/>
          </a:xfrm>
          <a:prstGeom prst="roundRect">
            <a:avLst/>
          </a:prstGeom>
          <a:solidFill>
            <a:schemeClr val="accent6">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US" sz="44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Nêu</a:t>
            </a:r>
            <a:r>
              <a:rPr lang="en-US" sz="44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ý </a:t>
            </a:r>
            <a:r>
              <a:rPr lang="en-US" sz="44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tổng</a:t>
            </a:r>
            <a:r>
              <a:rPr lang="en-US" sz="44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hợp</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tình</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yêu</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Tổ</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quốc</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thật</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đa</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dạng</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phong</a:t>
            </a:r>
            <a:r>
              <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phú</a:t>
            </a:r>
            <a:endParaRPr lang="en-US" sz="44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1" name="Rectangle 1">
            <a:extLst>
              <a:ext uri="{FF2B5EF4-FFF2-40B4-BE49-F238E27FC236}">
                <a16:creationId xmlns:a16="http://schemas.microsoft.com/office/drawing/2014/main" xmlns="" id="{8ADB37F9-D702-F7D7-817C-365659D9E591}"/>
              </a:ext>
            </a:extLst>
          </p:cNvPr>
          <p:cNvSpPr>
            <a:spLocks noChangeArrowheads="1"/>
          </p:cNvSpPr>
          <p:nvPr/>
        </p:nvSpPr>
        <p:spPr bwMode="auto">
          <a:xfrm>
            <a:off x="1062986" y="9423853"/>
            <a:ext cx="369397"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prstTxWarp prst="textNoShape">
              <a:avLst/>
            </a:prstTxWarp>
            <a:spAutoFit/>
          </a:bodyPr>
          <a:lstStyle/>
          <a:p>
            <a:pPr defTabSz="1828800" eaLnBrk="0" fontAlgn="base" hangingPunct="0">
              <a:spcBef>
                <a:spcPct val="0"/>
              </a:spcBef>
              <a:spcAft>
                <a:spcPct val="0"/>
              </a:spcAft>
            </a:pPr>
            <a:r>
              <a:rPr lang="en-US" altLang="en-US" sz="3600">
                <a:latin typeface="Arial" panose="020B0604020202020204" pitchFamily="34" charset="0"/>
              </a:rPr>
              <a:t/>
            </a:r>
            <a:br>
              <a:rPr lang="en-US" altLang="en-US" sz="3600">
                <a:latin typeface="Arial" panose="020B0604020202020204" pitchFamily="34" charset="0"/>
              </a:rPr>
            </a:br>
            <a:endParaRPr lang="en-US" altLang="en-US" sz="3600">
              <a:latin typeface="Arial" panose="020B0604020202020204" pitchFamily="34" charset="0"/>
            </a:endParaRPr>
          </a:p>
        </p:txBody>
      </p:sp>
      <p:sp>
        <p:nvSpPr>
          <p:cNvPr id="12" name="Rectangle 2">
            <a:extLst>
              <a:ext uri="{FF2B5EF4-FFF2-40B4-BE49-F238E27FC236}">
                <a16:creationId xmlns:a16="http://schemas.microsoft.com/office/drawing/2014/main" xmlns="" id="{8E918A19-CC06-AFAC-44FF-45D0B8692E53}"/>
              </a:ext>
            </a:extLst>
          </p:cNvPr>
          <p:cNvSpPr>
            <a:spLocks noChangeArrowheads="1"/>
          </p:cNvSpPr>
          <p:nvPr/>
        </p:nvSpPr>
        <p:spPr bwMode="auto">
          <a:xfrm>
            <a:off x="1416278" y="6029489"/>
            <a:ext cx="369397"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82880" tIns="91440" rIns="182880" bIns="91440" numCol="1" anchor="ctr" anchorCtr="0" compatLnSpc="1">
            <a:prstTxWarp prst="textNoShape">
              <a:avLst/>
            </a:prstTxWarp>
            <a:spAutoFit/>
          </a:bodyPr>
          <a:lstStyle/>
          <a:p>
            <a:pPr defTabSz="1828800" eaLnBrk="0" fontAlgn="base" hangingPunct="0">
              <a:spcBef>
                <a:spcPct val="0"/>
              </a:spcBef>
              <a:spcAft>
                <a:spcPct val="0"/>
              </a:spcAft>
            </a:pPr>
            <a:r>
              <a:rPr lang="en-US" altLang="en-US" sz="3600">
                <a:latin typeface="Arial" panose="020B0604020202020204" pitchFamily="34" charset="0"/>
              </a:rPr>
              <a:t/>
            </a:r>
            <a:br>
              <a:rPr lang="en-US" altLang="en-US" sz="3600">
                <a:latin typeface="Arial" panose="020B0604020202020204" pitchFamily="34" charset="0"/>
              </a:rPr>
            </a:br>
            <a:endParaRPr lang="en-US" altLang="en-US" sz="3600">
              <a:latin typeface="Arial" panose="020B0604020202020204" pitchFamily="34" charset="0"/>
            </a:endParaRPr>
          </a:p>
        </p:txBody>
      </p:sp>
    </p:spTree>
    <p:extLst>
      <p:ext uri="{BB962C8B-B14F-4D97-AF65-F5344CB8AC3E}">
        <p14:creationId xmlns:p14="http://schemas.microsoft.com/office/powerpoint/2010/main" val="224742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arn(inVertical)">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4" grpId="0"/>
      <p:bldP spid="5" grpId="0"/>
      <p:bldP spid="6" grpId="0" animBg="1"/>
      <p:bldP spid="7" grpId="0" animBg="1"/>
      <p:bldP spid="8" grpId="0" animBg="1"/>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59;p42">
            <a:extLst>
              <a:ext uri="{FF2B5EF4-FFF2-40B4-BE49-F238E27FC236}">
                <a16:creationId xmlns:a16="http://schemas.microsoft.com/office/drawing/2014/main" xmlns="" id="{2E7CA662-4B14-B935-4545-B8AFBAD7B9AE}"/>
              </a:ext>
            </a:extLst>
          </p:cNvPr>
          <p:cNvSpPr txBox="1">
            <a:spLocks/>
          </p:cNvSpPr>
          <p:nvPr/>
        </p:nvSpPr>
        <p:spPr>
          <a:xfrm>
            <a:off x="1294528" y="347554"/>
            <a:ext cx="15408000" cy="1145400"/>
          </a:xfrm>
          <a:prstGeom prst="rect">
            <a:avLst/>
          </a:prstGeom>
        </p:spPr>
        <p:txBody>
          <a:bodyPr spcFirstLastPara="1" vert="horz" wrap="square" lIns="182850" tIns="182850" rIns="182850" bIns="18285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b="1">
                <a:solidFill>
                  <a:srgbClr val="FF0000"/>
                </a:solidFill>
                <a:ea typeface="Cambria" panose="02040503050406030204" pitchFamily="18" charset="0"/>
                <a:cs typeface="Times New Roman" panose="02020603050405020304" pitchFamily="18" charset="0"/>
              </a:rPr>
              <a:t>1. Thực hành viết theo các bước</a:t>
            </a:r>
            <a:endParaRPr lang="vi-VN" b="1" dirty="0">
              <a:solidFill>
                <a:srgbClr val="FF0000"/>
              </a:solidFill>
              <a:highlight>
                <a:schemeClr val="accent1"/>
              </a:highlight>
              <a:ea typeface="Cambria" panose="0204050305040603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6080EA2E-BABC-E230-6364-377C2A1244C5}"/>
              </a:ext>
            </a:extLst>
          </p:cNvPr>
          <p:cNvSpPr/>
          <p:nvPr/>
        </p:nvSpPr>
        <p:spPr>
          <a:xfrm>
            <a:off x="1086710" y="1740649"/>
            <a:ext cx="16535400" cy="769441"/>
          </a:xfrm>
          <a:prstGeom prst="rect">
            <a:avLst/>
          </a:prstGeom>
        </p:spPr>
        <p:txBody>
          <a:bodyPr wrap="square">
            <a:spAutoFit/>
          </a:bodyPr>
          <a:lstStyle/>
          <a:p>
            <a:r>
              <a:rPr lang="en-US" sz="4400" b="1" dirty="0">
                <a:latin typeface="Times New Roman" panose="02020603050405020304" pitchFamily="18" charset="0"/>
                <a:cs typeface="Times New Roman" panose="02020603050405020304" pitchFamily="18" charset="0"/>
              </a:rPr>
              <a:t>c. </a:t>
            </a:r>
            <a:r>
              <a:rPr lang="en-US" sz="4400" b="1" dirty="0" err="1">
                <a:latin typeface="Times New Roman" panose="02020603050405020304" pitchFamily="18" charset="0"/>
                <a:cs typeface="Times New Roman" panose="02020603050405020304" pitchFamily="18" charset="0"/>
              </a:rPr>
              <a:t>Viết</a:t>
            </a:r>
            <a:endParaRPr lang="vi-VN" sz="4400" b="1" dirty="0">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xmlns="" id="{9C6389B7-55C8-0F73-630D-8440EDFDB3C6}"/>
              </a:ext>
            </a:extLst>
          </p:cNvPr>
          <p:cNvSpPr/>
          <p:nvPr/>
        </p:nvSpPr>
        <p:spPr>
          <a:xfrm>
            <a:off x="1440000" y="3086100"/>
            <a:ext cx="15408000" cy="4832092"/>
          </a:xfrm>
          <a:prstGeom prst="rect">
            <a:avLst/>
          </a:prstGeom>
        </p:spPr>
        <p:txBody>
          <a:bodyPr wrap="square">
            <a:spAutoFit/>
          </a:bodyPr>
          <a:lstStyle/>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Dựa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dàn</a:t>
            </a:r>
            <a:r>
              <a:rPr lang="en-US" sz="4400" dirty="0">
                <a:latin typeface="Times New Roman" panose="02020603050405020304" pitchFamily="18" charset="0"/>
                <a:cs typeface="Times New Roman" panose="02020603050405020304" pitchFamily="18" charset="0"/>
              </a:rPr>
              <a:t> ý </a:t>
            </a:r>
            <a:r>
              <a:rPr lang="en-US" sz="4400" dirty="0" err="1">
                <a:latin typeface="Times New Roman" panose="02020603050405020304" pitchFamily="18" charset="0"/>
                <a:cs typeface="Times New Roman" panose="02020603050405020304" pitchFamily="18" charset="0"/>
              </a:rPr>
              <a:t>để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nghị</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luận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suy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biểu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hiện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yêu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Tổ</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quốc</a:t>
            </a:r>
            <a:r>
              <a:rPr lang="en-US" sz="4400" dirty="0">
                <a:latin typeface="Times New Roman" panose="02020603050405020304" pitchFamily="18" charset="0"/>
                <a:cs typeface="Times New Roman" panose="02020603050405020304" pitchFamily="18" charset="0"/>
              </a:rPr>
              <a:t>. </a:t>
            </a:r>
          </a:p>
          <a:p>
            <a:pPr algn="just"/>
            <a:endParaRPr lang="en-US" sz="4400" dirty="0">
              <a:latin typeface="Times New Roman" panose="02020603050405020304" pitchFamily="18" charset="0"/>
              <a:cs typeface="Times New Roman" panose="02020603050405020304" pitchFamily="18" charset="0"/>
            </a:endParaRP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chú</a:t>
            </a:r>
            <a:r>
              <a:rPr lang="en-US" sz="4400" dirty="0">
                <a:latin typeface="Times New Roman" panose="02020603050405020304" pitchFamily="18" charset="0"/>
                <a:cs typeface="Times New Roman" panose="02020603050405020304" pitchFamily="18" charset="0"/>
              </a:rPr>
              <a:t> ý </a:t>
            </a:r>
            <a:r>
              <a:rPr lang="en-US" sz="4400" dirty="0" err="1">
                <a:latin typeface="Times New Roman" panose="02020603050405020304" pitchFamily="18" charset="0"/>
                <a:cs typeface="Times New Roman" panose="02020603050405020304" pitchFamily="18" charset="0"/>
              </a:rPr>
              <a:t>vận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dụng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câu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khẳng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định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phủ</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định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câu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cảm</a:t>
            </a:r>
            <a:r>
              <a:rPr lang="en-US" sz="4400" dirty="0">
                <a:latin typeface="Times New Roman" panose="02020603050405020304" pitchFamily="18" charset="0"/>
                <a:cs typeface="Times New Roman" panose="02020603050405020304" pitchFamily="18" charset="0"/>
              </a:rPr>
              <a:t>.</a:t>
            </a:r>
          </a:p>
          <a:p>
            <a:r>
              <a:rPr lang="en-US" sz="4400" dirty="0">
                <a:latin typeface="Times New Roman" panose="02020603050405020304" pitchFamily="18" charset="0"/>
                <a:cs typeface="Times New Roman" panose="02020603050405020304" pitchFamily="18" charset="0"/>
              </a:rPr>
              <a:t/>
            </a:r>
            <a:br>
              <a:rPr lang="en-US" sz="4400" dirty="0">
                <a:latin typeface="Times New Roman" panose="02020603050405020304" pitchFamily="18" charset="0"/>
                <a:cs typeface="Times New Roman" panose="02020603050405020304" pitchFamily="18" charset="0"/>
              </a:rPr>
            </a:br>
            <a:endParaRPr lang="en-US" sz="4400" dirty="0">
              <a:latin typeface="Times New Roman" panose="02020603050405020304" pitchFamily="18" charset="0"/>
              <a:cs typeface="Times New Roman" panose="02020603050405020304" pitchFamily="18" charset="0"/>
            </a:endParaRPr>
          </a:p>
        </p:txBody>
      </p:sp>
      <p:sp>
        <p:nvSpPr>
          <p:cNvPr id="14" name="Freeform 2">
            <a:extLst>
              <a:ext uri="{FF2B5EF4-FFF2-40B4-BE49-F238E27FC236}">
                <a16:creationId xmlns:a16="http://schemas.microsoft.com/office/drawing/2014/main" xmlns="" id="{1D35C006-AFF4-A1E7-FF48-CB47BE2F0449}"/>
              </a:ext>
            </a:extLst>
          </p:cNvPr>
          <p:cNvSpPr/>
          <p:nvPr/>
        </p:nvSpPr>
        <p:spPr>
          <a:xfrm rot="8879652">
            <a:off x="-6250909" y="4971265"/>
            <a:ext cx="9559336" cy="13515771"/>
          </a:xfrm>
          <a:custGeom>
            <a:avLst/>
            <a:gdLst/>
            <a:ahLst/>
            <a:cxnLst/>
            <a:rect l="l" t="t" r="r" b="b"/>
            <a:pathLst>
              <a:path w="9559336" h="13515771">
                <a:moveTo>
                  <a:pt x="0" y="0"/>
                </a:moveTo>
                <a:lnTo>
                  <a:pt x="9559336" y="0"/>
                </a:lnTo>
                <a:lnTo>
                  <a:pt x="9559336" y="13515770"/>
                </a:lnTo>
                <a:lnTo>
                  <a:pt x="0" y="1351577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5" name="Freeform 4">
            <a:extLst>
              <a:ext uri="{FF2B5EF4-FFF2-40B4-BE49-F238E27FC236}">
                <a16:creationId xmlns:a16="http://schemas.microsoft.com/office/drawing/2014/main" xmlns="" id="{FBFAF812-CEA5-D646-3EA5-0EF0C5B6F1F1}"/>
              </a:ext>
            </a:extLst>
          </p:cNvPr>
          <p:cNvSpPr/>
          <p:nvPr/>
        </p:nvSpPr>
        <p:spPr>
          <a:xfrm rot="-1912215">
            <a:off x="15649192" y="-8058227"/>
            <a:ext cx="9559336" cy="13515771"/>
          </a:xfrm>
          <a:custGeom>
            <a:avLst/>
            <a:gdLst/>
            <a:ahLst/>
            <a:cxnLst/>
            <a:rect l="l" t="t" r="r" b="b"/>
            <a:pathLst>
              <a:path w="9559336" h="13515771">
                <a:moveTo>
                  <a:pt x="0" y="0"/>
                </a:moveTo>
                <a:lnTo>
                  <a:pt x="9559336" y="0"/>
                </a:lnTo>
                <a:lnTo>
                  <a:pt x="9559336" y="13515771"/>
                </a:lnTo>
                <a:lnTo>
                  <a:pt x="0" y="1351577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Tree>
    <p:extLst>
      <p:ext uri="{BB962C8B-B14F-4D97-AF65-F5344CB8AC3E}">
        <p14:creationId xmlns:p14="http://schemas.microsoft.com/office/powerpoint/2010/main" val="153007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59;p42">
            <a:extLst>
              <a:ext uri="{FF2B5EF4-FFF2-40B4-BE49-F238E27FC236}">
                <a16:creationId xmlns:a16="http://schemas.microsoft.com/office/drawing/2014/main" xmlns="" id="{2E7CA662-4B14-B935-4545-B8AFBAD7B9AE}"/>
              </a:ext>
            </a:extLst>
          </p:cNvPr>
          <p:cNvSpPr txBox="1">
            <a:spLocks/>
          </p:cNvSpPr>
          <p:nvPr/>
        </p:nvSpPr>
        <p:spPr>
          <a:xfrm>
            <a:off x="1294528" y="347554"/>
            <a:ext cx="15408000" cy="1145400"/>
          </a:xfrm>
          <a:prstGeom prst="rect">
            <a:avLst/>
          </a:prstGeom>
        </p:spPr>
        <p:txBody>
          <a:bodyPr spcFirstLastPara="1" vert="horz" wrap="square" lIns="182850" tIns="182850" rIns="182850" bIns="18285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b="1">
                <a:solidFill>
                  <a:srgbClr val="FF0000"/>
                </a:solidFill>
                <a:ea typeface="Cambria" panose="02040503050406030204" pitchFamily="18" charset="0"/>
                <a:cs typeface="Times New Roman" panose="02020603050405020304" pitchFamily="18" charset="0"/>
              </a:rPr>
              <a:t>1. Thực hành viết theo các bước</a:t>
            </a:r>
            <a:endParaRPr lang="vi-VN" b="1" dirty="0">
              <a:solidFill>
                <a:srgbClr val="FF0000"/>
              </a:solidFill>
              <a:highlight>
                <a:schemeClr val="accent1"/>
              </a:highlight>
              <a:ea typeface="Cambria" panose="0204050305040603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6080EA2E-BABC-E230-6364-377C2A1244C5}"/>
              </a:ext>
            </a:extLst>
          </p:cNvPr>
          <p:cNvSpPr/>
          <p:nvPr/>
        </p:nvSpPr>
        <p:spPr>
          <a:xfrm>
            <a:off x="1086710" y="1740649"/>
            <a:ext cx="16535400" cy="769441"/>
          </a:xfrm>
          <a:prstGeom prst="rect">
            <a:avLst/>
          </a:prstGeom>
        </p:spPr>
        <p:txBody>
          <a:bodyPr wrap="square">
            <a:spAutoFit/>
          </a:bodyPr>
          <a:lstStyle/>
          <a:p>
            <a:r>
              <a:rPr lang="en-US" sz="4400" b="1" dirty="0">
                <a:latin typeface="Times New Roman" panose="02020603050405020304" pitchFamily="18" charset="0"/>
                <a:cs typeface="Times New Roman" panose="02020603050405020304" pitchFamily="18" charset="0"/>
              </a:rPr>
              <a:t>d. </a:t>
            </a:r>
            <a:r>
              <a:rPr lang="en-US" sz="4400" b="1" dirty="0" err="1">
                <a:latin typeface="Times New Roman" panose="02020603050405020304" pitchFamily="18" charset="0"/>
                <a:cs typeface="Times New Roman" panose="02020603050405020304" pitchFamily="18" charset="0"/>
              </a:rPr>
              <a:t>Kiểm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chỉnh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sửa</a:t>
            </a:r>
            <a:endParaRPr lang="vi-VN" sz="4400" b="1"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D457418E-ACE7-50D2-26EC-02D85B836404}"/>
              </a:ext>
            </a:extLst>
          </p:cNvPr>
          <p:cNvPicPr>
            <a:picLocks noChangeAspect="1"/>
          </p:cNvPicPr>
          <p:nvPr/>
        </p:nvPicPr>
        <p:blipFill>
          <a:blip r:embed="rId3"/>
          <a:stretch>
            <a:fillRect/>
          </a:stretch>
        </p:blipFill>
        <p:spPr>
          <a:xfrm>
            <a:off x="9144000" y="1740649"/>
            <a:ext cx="6019800" cy="8493176"/>
          </a:xfrm>
          <a:prstGeom prst="rect">
            <a:avLst/>
          </a:prstGeom>
        </p:spPr>
      </p:pic>
      <p:sp>
        <p:nvSpPr>
          <p:cNvPr id="4" name="Freeform 2">
            <a:extLst>
              <a:ext uri="{FF2B5EF4-FFF2-40B4-BE49-F238E27FC236}">
                <a16:creationId xmlns:a16="http://schemas.microsoft.com/office/drawing/2014/main" xmlns="" id="{0F9A8539-5F2A-BBF9-7626-11EB391FB903}"/>
              </a:ext>
            </a:extLst>
          </p:cNvPr>
          <p:cNvSpPr/>
          <p:nvPr/>
        </p:nvSpPr>
        <p:spPr>
          <a:xfrm rot="6984984">
            <a:off x="-620079" y="3753827"/>
            <a:ext cx="6626206" cy="8284635"/>
          </a:xfrm>
          <a:custGeom>
            <a:avLst/>
            <a:gdLst/>
            <a:ahLst/>
            <a:cxnLst/>
            <a:rect l="l" t="t" r="r" b="b"/>
            <a:pathLst>
              <a:path w="9559336" h="13515771">
                <a:moveTo>
                  <a:pt x="0" y="0"/>
                </a:moveTo>
                <a:lnTo>
                  <a:pt x="9559336" y="0"/>
                </a:lnTo>
                <a:lnTo>
                  <a:pt x="9559336" y="13515770"/>
                </a:lnTo>
                <a:lnTo>
                  <a:pt x="0" y="1351577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408944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59;p42">
            <a:extLst>
              <a:ext uri="{FF2B5EF4-FFF2-40B4-BE49-F238E27FC236}">
                <a16:creationId xmlns:a16="http://schemas.microsoft.com/office/drawing/2014/main" xmlns="" id="{2E7CA662-4B14-B935-4545-B8AFBAD7B9AE}"/>
              </a:ext>
            </a:extLst>
          </p:cNvPr>
          <p:cNvSpPr txBox="1">
            <a:spLocks/>
          </p:cNvSpPr>
          <p:nvPr/>
        </p:nvSpPr>
        <p:spPr>
          <a:xfrm>
            <a:off x="1294528" y="347554"/>
            <a:ext cx="15408000" cy="1145400"/>
          </a:xfrm>
          <a:prstGeom prst="rect">
            <a:avLst/>
          </a:prstGeom>
        </p:spPr>
        <p:txBody>
          <a:bodyPr spcFirstLastPara="1" vert="horz" wrap="square" lIns="182850" tIns="182850" rIns="182850" bIns="18285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just">
              <a:buClr>
                <a:srgbClr val="3A2C74"/>
              </a:buClr>
            </a:pP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2.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Rèn</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luyện</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kĩ</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năng</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viết</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câu</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khẳng</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định</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câu</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phủ</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định</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và</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câu</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cảm</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trong</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văn</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nghị</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luận</a:t>
            </a:r>
            <a:endParaRPr lang="vi-VN" b="1" kern="0" dirty="0">
              <a:solidFill>
                <a:srgbClr val="FF0000"/>
              </a:solidFill>
              <a:highlight>
                <a:srgbClr val="D9D3FF"/>
              </a:highlight>
              <a:ea typeface="Cambria" panose="0204050305040603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6080EA2E-BABC-E230-6364-377C2A1244C5}"/>
              </a:ext>
            </a:extLst>
          </p:cNvPr>
          <p:cNvSpPr/>
          <p:nvPr/>
        </p:nvSpPr>
        <p:spPr>
          <a:xfrm>
            <a:off x="1600200" y="2400300"/>
            <a:ext cx="16535400" cy="769441"/>
          </a:xfrm>
          <a:prstGeom prst="rect">
            <a:avLst/>
          </a:prstGeom>
        </p:spPr>
        <p:txBody>
          <a:bodyPr wrap="square">
            <a:spAutoFit/>
          </a:bodyPr>
          <a:lstStyle/>
          <a:p>
            <a:pPr algn="just" defTabSz="1828800">
              <a:buClr>
                <a:srgbClr val="3A2C74"/>
              </a:buClr>
              <a:defRPr/>
            </a:pPr>
            <a:r>
              <a:rPr lang="en-US" sz="4400" b="1" dirty="0">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a. </a:t>
            </a:r>
            <a:r>
              <a:rPr lang="en-US" sz="4400" b="1" dirty="0" err="1">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Cách</a:t>
            </a:r>
            <a:r>
              <a:rPr lang="en-US" sz="4400" b="1" dirty="0">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thức</a:t>
            </a:r>
            <a:endParaRPr lang="en-US" sz="4400" b="1" kern="0" dirty="0">
              <a:solidFill>
                <a:srgbClr val="3A2C74">
                  <a:lumMod val="50000"/>
                </a:srgbClr>
              </a:solidFill>
              <a:highlight>
                <a:srgbClr val="D9D3FF"/>
              </a:highlight>
              <a:latin typeface="Times New Roman" panose="02020603050405020304" pitchFamily="18" charset="0"/>
              <a:ea typeface="Cambria" panose="02040503050406030204" pitchFamily="18" charset="0"/>
              <a:cs typeface="Times New Roman" panose="02020603050405020304" pitchFamily="18" charset="0"/>
            </a:endParaRPr>
          </a:p>
        </p:txBody>
      </p:sp>
      <p:sp>
        <p:nvSpPr>
          <p:cNvPr id="4" name="Freeform 4">
            <a:extLst>
              <a:ext uri="{FF2B5EF4-FFF2-40B4-BE49-F238E27FC236}">
                <a16:creationId xmlns:a16="http://schemas.microsoft.com/office/drawing/2014/main" xmlns="" id="{A65AF34C-41DC-4EE0-50C4-2A7E0F170B33}"/>
              </a:ext>
            </a:extLst>
          </p:cNvPr>
          <p:cNvSpPr/>
          <p:nvPr/>
        </p:nvSpPr>
        <p:spPr>
          <a:xfrm rot="5400000">
            <a:off x="6286693" y="5207579"/>
            <a:ext cx="5016884" cy="2145529"/>
          </a:xfrm>
          <a:custGeom>
            <a:avLst/>
            <a:gdLst/>
            <a:ahLst/>
            <a:cxnLst/>
            <a:rect l="l" t="t" r="r" b="b"/>
            <a:pathLst>
              <a:path w="7315200" h="2029968">
                <a:moveTo>
                  <a:pt x="0" y="0"/>
                </a:moveTo>
                <a:lnTo>
                  <a:pt x="7315200" y="0"/>
                </a:lnTo>
                <a:lnTo>
                  <a:pt x="7315200" y="2029968"/>
                </a:lnTo>
                <a:lnTo>
                  <a:pt x="0" y="2029968"/>
                </a:lnTo>
                <a:lnTo>
                  <a:pt x="0" y="0"/>
                </a:lnTo>
                <a:close/>
              </a:path>
            </a:pathLst>
          </a:custGeom>
          <a:blipFill>
            <a:blip r:embed="rId3">
              <a:extLst>
                <a:ext uri="{96DAC541-7B7A-43D3-8B79-37D633B846F1}">
                  <asvg:svgBlip xmlns:asvg="http://schemas.microsoft.com/office/drawing/2016/SVG/main" xmlns="" r:embed="rId4"/>
                </a:ext>
              </a:extLst>
            </a:blip>
            <a:stretch>
              <a:fillRect l="-1" r="-31506"/>
            </a:stretch>
          </a:blipFill>
        </p:spPr>
      </p:sp>
      <p:sp>
        <p:nvSpPr>
          <p:cNvPr id="5" name="Rectangle: Rounded Corners 8">
            <a:extLst>
              <a:ext uri="{FF2B5EF4-FFF2-40B4-BE49-F238E27FC236}">
                <a16:creationId xmlns:a16="http://schemas.microsoft.com/office/drawing/2014/main" xmlns="" id="{98F77EC7-C5C2-25AC-A5F0-148E2FCD8E1E}"/>
              </a:ext>
            </a:extLst>
          </p:cNvPr>
          <p:cNvSpPr/>
          <p:nvPr/>
        </p:nvSpPr>
        <p:spPr>
          <a:xfrm>
            <a:off x="10210800" y="3597678"/>
            <a:ext cx="7772400" cy="2765022"/>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4000" dirty="0">
                <a:solidFill>
                  <a:schemeClr val="tx1">
                    <a:lumMod val="50000"/>
                  </a:schemeClr>
                </a:solidFill>
                <a:latin typeface="Times New Roman" panose="02020603050405020304" pitchFamily="18" charset="0"/>
                <a:cs typeface="Times New Roman" panose="02020603050405020304" pitchFamily="18" charset="0"/>
              </a:rPr>
              <a:t>K</a:t>
            </a:r>
            <a:r>
              <a:rPr lang="vi-VN" sz="4000" dirty="0">
                <a:solidFill>
                  <a:schemeClr val="tx1">
                    <a:lumMod val="50000"/>
                  </a:schemeClr>
                </a:solidFill>
                <a:latin typeface="Times New Roman" panose="02020603050405020304" pitchFamily="18" charset="0"/>
                <a:cs typeface="Times New Roman" panose="02020603050405020304" pitchFamily="18" charset="0"/>
              </a:rPr>
              <a:t>ết hợp các loại từ ngữ và câu khẳng định, phủ định (</a:t>
            </a:r>
            <a:r>
              <a:rPr lang="vi-VN" sz="4000" i="1" dirty="0">
                <a:solidFill>
                  <a:schemeClr val="tx1">
                    <a:lumMod val="50000"/>
                  </a:schemeClr>
                </a:solidFill>
                <a:latin typeface="Times New Roman" panose="02020603050405020304" pitchFamily="18" charset="0"/>
                <a:cs typeface="Times New Roman" panose="02020603050405020304" pitchFamily="18" charset="0"/>
              </a:rPr>
              <a:t>nhất định, không, không thể</a:t>
            </a:r>
            <a:r>
              <a:rPr lang="vi-VN" sz="4000" dirty="0">
                <a:solidFill>
                  <a:schemeClr val="tx1">
                    <a:lumMod val="50000"/>
                  </a:schemeClr>
                </a:solidFill>
                <a:latin typeface="Times New Roman" panose="02020603050405020304" pitchFamily="18" charset="0"/>
                <a:cs typeface="Times New Roman" panose="02020603050405020304" pitchFamily="18" charset="0"/>
              </a:rPr>
              <a:t>,…), câu cảm (</a:t>
            </a:r>
            <a:r>
              <a:rPr lang="vi-VN" sz="4000" i="1" dirty="0">
                <a:solidFill>
                  <a:schemeClr val="tx1">
                    <a:lumMod val="50000"/>
                  </a:schemeClr>
                </a:solidFill>
                <a:latin typeface="Times New Roman" panose="02020603050405020304" pitchFamily="18" charset="0"/>
                <a:cs typeface="Times New Roman" panose="02020603050405020304" pitchFamily="18" charset="0"/>
              </a:rPr>
              <a:t>ôi, than ôi, hỡi ôi</a:t>
            </a:r>
            <a:r>
              <a:rPr lang="vi-VN" sz="4000" dirty="0">
                <a:solidFill>
                  <a:schemeClr val="tx1">
                    <a:lumMod val="50000"/>
                  </a:schemeClr>
                </a:solidFill>
                <a:latin typeface="Times New Roman" panose="02020603050405020304" pitchFamily="18" charset="0"/>
                <a:cs typeface="Times New Roman" panose="02020603050405020304" pitchFamily="18" charset="0"/>
              </a:rPr>
              <a:t>,…).</a:t>
            </a:r>
            <a:endParaRPr lang="en-US" sz="40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6" name="Rectangle: Rounded Corners 8">
            <a:extLst>
              <a:ext uri="{FF2B5EF4-FFF2-40B4-BE49-F238E27FC236}">
                <a16:creationId xmlns:a16="http://schemas.microsoft.com/office/drawing/2014/main" xmlns="" id="{3EEC7D59-A637-3624-D904-6DF3EC048C9A}"/>
              </a:ext>
            </a:extLst>
          </p:cNvPr>
          <p:cNvSpPr/>
          <p:nvPr/>
        </p:nvSpPr>
        <p:spPr>
          <a:xfrm>
            <a:off x="381000" y="4122254"/>
            <a:ext cx="7341370" cy="3459646"/>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vi-VN" sz="4000" dirty="0">
                <a:solidFill>
                  <a:schemeClr val="tx1">
                    <a:lumMod val="50000"/>
                  </a:schemeClr>
                </a:solidFill>
                <a:latin typeface="Times New Roman" panose="02020603050405020304" pitchFamily="18" charset="0"/>
                <a:cs typeface="Times New Roman" panose="02020603050405020304" pitchFamily="18" charset="0"/>
              </a:rPr>
              <a:t>Cần vận dụng từ ngữ thể hiện sự lập luận (</a:t>
            </a:r>
            <a:r>
              <a:rPr lang="vi-VN" sz="4000" i="1" dirty="0">
                <a:solidFill>
                  <a:schemeClr val="tx1">
                    <a:lumMod val="50000"/>
                  </a:schemeClr>
                </a:solidFill>
                <a:latin typeface="Times New Roman" panose="02020603050405020304" pitchFamily="18" charset="0"/>
                <a:cs typeface="Times New Roman" panose="02020603050405020304" pitchFamily="18" charset="0"/>
              </a:rPr>
              <a:t>tuy… nhưng, vì thế, cho nên, không những…. mà còn, càng…..càng, phải chăng, chẳng lẽ, như vậy, suy ra,…</a:t>
            </a:r>
            <a:r>
              <a:rPr lang="vi-VN" sz="4000" dirty="0">
                <a:solidFill>
                  <a:schemeClr val="tx1">
                    <a:lumMod val="50000"/>
                  </a:schemeClr>
                </a:solidFill>
                <a:latin typeface="Times New Roman" panose="02020603050405020304" pitchFamily="18" charset="0"/>
                <a:cs typeface="Times New Roman" panose="02020603050405020304" pitchFamily="18" charset="0"/>
              </a:rPr>
              <a:t>)</a:t>
            </a:r>
            <a:endParaRPr lang="en-US" sz="4000" dirty="0">
              <a:solidFill>
                <a:schemeClr val="tx1">
                  <a:lumMod val="50000"/>
                </a:schemeClr>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7" name="Rectangle: Rounded Corners 8">
            <a:extLst>
              <a:ext uri="{FF2B5EF4-FFF2-40B4-BE49-F238E27FC236}">
                <a16:creationId xmlns:a16="http://schemas.microsoft.com/office/drawing/2014/main" xmlns="" id="{C5B424F2-D7BC-78D2-E22C-69D1B50AC9D3}"/>
              </a:ext>
            </a:extLst>
          </p:cNvPr>
          <p:cNvSpPr/>
          <p:nvPr/>
        </p:nvSpPr>
        <p:spPr>
          <a:xfrm>
            <a:off x="10210800" y="6689322"/>
            <a:ext cx="7772400" cy="2949978"/>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4000" dirty="0" err="1">
                <a:solidFill>
                  <a:schemeClr val="tx1">
                    <a:lumMod val="50000"/>
                  </a:schemeClr>
                </a:solidFill>
                <a:latin typeface="Times New Roman" panose="02020603050405020304" pitchFamily="18" charset="0"/>
                <a:cs typeface="Times New Roman" panose="02020603050405020304" pitchFamily="18" charset="0"/>
              </a:rPr>
              <a:t>Kết</a:t>
            </a:r>
            <a:r>
              <a:rPr lang="en-US" sz="4000" dirty="0">
                <a:solidFill>
                  <a:schemeClr val="tx1">
                    <a:lumMod val="50000"/>
                  </a:schemeClr>
                </a:solidFill>
                <a:latin typeface="Times New Roman" panose="02020603050405020304" pitchFamily="18" charset="0"/>
                <a:cs typeface="Times New Roman" panose="02020603050405020304" pitchFamily="18" charset="0"/>
              </a:rPr>
              <a:t> </a:t>
            </a:r>
            <a:r>
              <a:rPr lang="en-US" sz="4000" dirty="0" err="1">
                <a:solidFill>
                  <a:schemeClr val="tx1">
                    <a:lumMod val="50000"/>
                  </a:schemeClr>
                </a:solidFill>
                <a:latin typeface="Times New Roman" panose="02020603050405020304" pitchFamily="18" charset="0"/>
                <a:cs typeface="Times New Roman" panose="02020603050405020304" pitchFamily="18" charset="0"/>
              </a:rPr>
              <a:t>hợp</a:t>
            </a:r>
            <a:r>
              <a:rPr lang="en-US" sz="4000" dirty="0">
                <a:solidFill>
                  <a:schemeClr val="tx1">
                    <a:lumMod val="50000"/>
                  </a:schemeClr>
                </a:solidFill>
                <a:latin typeface="Times New Roman" panose="02020603050405020304" pitchFamily="18" charset="0"/>
                <a:cs typeface="Times New Roman" panose="02020603050405020304" pitchFamily="18" charset="0"/>
              </a:rPr>
              <a:t> </a:t>
            </a:r>
            <a:r>
              <a:rPr lang="vi-VN" sz="4000" dirty="0">
                <a:solidFill>
                  <a:schemeClr val="tx1">
                    <a:lumMod val="50000"/>
                  </a:schemeClr>
                </a:solidFill>
                <a:latin typeface="Times New Roman" panose="02020603050405020304" pitchFamily="18" charset="0"/>
                <a:cs typeface="Times New Roman" panose="02020603050405020304" pitchFamily="18" charset="0"/>
              </a:rPr>
              <a:t>các từ ngữ như đang tranh luận, đối thoại trực tiếp với người đọc (</a:t>
            </a:r>
            <a:r>
              <a:rPr lang="vi-VN" sz="4000" i="1" dirty="0">
                <a:solidFill>
                  <a:schemeClr val="tx1">
                    <a:lumMod val="50000"/>
                  </a:schemeClr>
                </a:solidFill>
                <a:latin typeface="Times New Roman" panose="02020603050405020304" pitchFamily="18" charset="0"/>
                <a:cs typeface="Times New Roman" panose="02020603050405020304" pitchFamily="18" charset="0"/>
              </a:rPr>
              <a:t>vâng, chẳng lẽ, đúng thế, điều ấy đã rõ</a:t>
            </a:r>
            <a:r>
              <a:rPr lang="vi-VN" sz="4000" dirty="0">
                <a:solidFill>
                  <a:schemeClr val="tx1">
                    <a:lumMod val="50000"/>
                  </a:schemeClr>
                </a:solidFill>
                <a:latin typeface="Times New Roman" panose="02020603050405020304" pitchFamily="18" charset="0"/>
                <a:cs typeface="Times New Roman" panose="02020603050405020304" pitchFamily="18" charset="0"/>
              </a:rPr>
              <a:t>,…)</a:t>
            </a:r>
            <a:endParaRPr lang="en-US" sz="4000" dirty="0">
              <a:solidFill>
                <a:schemeClr val="tx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68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barn(inVertical)">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59;p42">
            <a:extLst>
              <a:ext uri="{FF2B5EF4-FFF2-40B4-BE49-F238E27FC236}">
                <a16:creationId xmlns:a16="http://schemas.microsoft.com/office/drawing/2014/main" xmlns="" id="{2E7CA662-4B14-B935-4545-B8AFBAD7B9AE}"/>
              </a:ext>
            </a:extLst>
          </p:cNvPr>
          <p:cNvSpPr txBox="1">
            <a:spLocks/>
          </p:cNvSpPr>
          <p:nvPr/>
        </p:nvSpPr>
        <p:spPr>
          <a:xfrm>
            <a:off x="1294528" y="347554"/>
            <a:ext cx="15408000" cy="1145400"/>
          </a:xfrm>
          <a:prstGeom prst="rect">
            <a:avLst/>
          </a:prstGeom>
        </p:spPr>
        <p:txBody>
          <a:bodyPr spcFirstLastPara="1" vert="horz" wrap="square" lIns="182850" tIns="182850" rIns="182850" bIns="18285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just">
              <a:buClr>
                <a:srgbClr val="3A2C74"/>
              </a:buClr>
            </a:pP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2.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Rèn</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luyện</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kĩ</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năng</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viết</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câu</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khẳng</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định</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câu</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phủ</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định</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và</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câu</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cảm</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trong</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văn</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nghị</a:t>
            </a:r>
            <a:r>
              <a:rPr lang="en-US"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luận</a:t>
            </a:r>
            <a:endParaRPr lang="vi-VN" b="1" kern="0" dirty="0">
              <a:solidFill>
                <a:srgbClr val="FF0000"/>
              </a:solidFill>
              <a:highlight>
                <a:srgbClr val="D9D3FF"/>
              </a:highlight>
              <a:ea typeface="Cambria" panose="0204050305040603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6080EA2E-BABC-E230-6364-377C2A1244C5}"/>
              </a:ext>
            </a:extLst>
          </p:cNvPr>
          <p:cNvSpPr/>
          <p:nvPr/>
        </p:nvSpPr>
        <p:spPr>
          <a:xfrm>
            <a:off x="1600200" y="2400300"/>
            <a:ext cx="16535400" cy="769441"/>
          </a:xfrm>
          <a:prstGeom prst="rect">
            <a:avLst/>
          </a:prstGeom>
        </p:spPr>
        <p:txBody>
          <a:bodyPr wrap="square">
            <a:spAutoFit/>
          </a:bodyPr>
          <a:lstStyle/>
          <a:p>
            <a:pPr algn="just" defTabSz="1828800">
              <a:buClr>
                <a:srgbClr val="3A2C74"/>
              </a:buClr>
              <a:defRPr/>
            </a:pPr>
            <a:r>
              <a:rPr lang="en-US" sz="4400" b="1" dirty="0">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b. </a:t>
            </a:r>
            <a:r>
              <a:rPr lang="en-US" sz="4400" b="1" dirty="0" err="1">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Bài</a:t>
            </a:r>
            <a:r>
              <a:rPr lang="en-US" sz="4400" b="1" dirty="0">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tập</a:t>
            </a:r>
            <a:endParaRPr lang="en-US" sz="4400" b="1" kern="0" dirty="0">
              <a:solidFill>
                <a:srgbClr val="3A2C74">
                  <a:lumMod val="50000"/>
                </a:srgbClr>
              </a:solidFill>
              <a:highlight>
                <a:srgbClr val="D9D3FF"/>
              </a:highlight>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xmlns="" id="{F36B20F3-B213-031E-E4B1-7A6456DF042B}"/>
              </a:ext>
            </a:extLst>
          </p:cNvPr>
          <p:cNvPicPr>
            <a:picLocks noChangeAspect="1"/>
          </p:cNvPicPr>
          <p:nvPr/>
        </p:nvPicPr>
        <p:blipFill>
          <a:blip r:embed="rId3"/>
          <a:stretch>
            <a:fillRect/>
          </a:stretch>
        </p:blipFill>
        <p:spPr>
          <a:xfrm>
            <a:off x="9372600" y="1492954"/>
            <a:ext cx="5867400" cy="8351603"/>
          </a:xfrm>
          <a:prstGeom prst="rect">
            <a:avLst/>
          </a:prstGeom>
        </p:spPr>
      </p:pic>
      <p:sp>
        <p:nvSpPr>
          <p:cNvPr id="9" name="Rectangle 8">
            <a:extLst>
              <a:ext uri="{FF2B5EF4-FFF2-40B4-BE49-F238E27FC236}">
                <a16:creationId xmlns:a16="http://schemas.microsoft.com/office/drawing/2014/main" xmlns="" id="{87F72A5A-4C54-FB3A-1407-E9BB5A9A961E}"/>
              </a:ext>
            </a:extLst>
          </p:cNvPr>
          <p:cNvSpPr/>
          <p:nvPr/>
        </p:nvSpPr>
        <p:spPr>
          <a:xfrm>
            <a:off x="1610590" y="5195806"/>
            <a:ext cx="6217227" cy="2800767"/>
          </a:xfrm>
          <a:prstGeom prst="rect">
            <a:avLst/>
          </a:prstGeom>
        </p:spPr>
        <p:txBody>
          <a:bodyPr wrap="square">
            <a:spAutoFit/>
          </a:bodyPr>
          <a:lstStyle/>
          <a:p>
            <a:pPr algn="just"/>
            <a:r>
              <a:rPr lang="vi-VN" sz="4400" dirty="0">
                <a:latin typeface="+mj-lt"/>
              </a:rPr>
              <a:t>Nhận biết các yếu tố khẳng định (phủ định) và biểu cảm trong hai đoạn văn sau:</a:t>
            </a:r>
          </a:p>
        </p:txBody>
      </p:sp>
      <p:sp>
        <p:nvSpPr>
          <p:cNvPr id="11" name="Google Shape;832;p47">
            <a:extLst>
              <a:ext uri="{FF2B5EF4-FFF2-40B4-BE49-F238E27FC236}">
                <a16:creationId xmlns:a16="http://schemas.microsoft.com/office/drawing/2014/main" xmlns="" id="{6D81B13E-7BE6-4717-FEC7-FDBC81CF3CC6}"/>
              </a:ext>
            </a:extLst>
          </p:cNvPr>
          <p:cNvSpPr txBox="1">
            <a:spLocks/>
          </p:cNvSpPr>
          <p:nvPr/>
        </p:nvSpPr>
        <p:spPr>
          <a:xfrm>
            <a:off x="1586345" y="3771900"/>
            <a:ext cx="6241472" cy="1145400"/>
          </a:xfrm>
          <a:prstGeom prst="rect">
            <a:avLst/>
          </a:prstGeom>
          <a:solidFill>
            <a:schemeClr val="bg1"/>
          </a:solid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1pPr>
            <a:lvl2pPr marR="0" lvl="1"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2pPr>
            <a:lvl3pPr marR="0" lvl="2"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3pPr>
            <a:lvl4pPr marR="0" lvl="3"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4pPr>
            <a:lvl5pPr marR="0" lvl="4"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5pPr>
            <a:lvl6pPr marR="0" lvl="5"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6pPr>
            <a:lvl7pPr marR="0" lvl="6"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7pPr>
            <a:lvl8pPr marR="0" lvl="7"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8pPr>
            <a:lvl9pPr marR="0" lvl="8"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9pPr>
          </a:lstStyle>
          <a:p>
            <a:pPr defTabSz="1828800">
              <a:buClr>
                <a:srgbClr val="3A2C74"/>
              </a:buClr>
              <a:defRPr/>
            </a:pPr>
            <a:r>
              <a:rPr lang="en-US" sz="4800" b="1" kern="0" dirty="0" err="1">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Phiếu</a:t>
            </a:r>
            <a:r>
              <a:rPr lang="en-US" sz="4800" b="1" kern="0" dirty="0">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sz="4800" b="1" kern="0" dirty="0" err="1">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học</a:t>
            </a:r>
            <a:r>
              <a:rPr lang="en-US" sz="4800" b="1" kern="0" dirty="0">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sz="4800" b="1" kern="0" dirty="0" err="1">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tập</a:t>
            </a:r>
            <a:endParaRPr lang="en-US" sz="4800" b="1" kern="0" dirty="0">
              <a:solidFill>
                <a:srgbClr val="3A2C74">
                  <a:lumMod val="50000"/>
                </a:srgbClr>
              </a:solidFill>
              <a:highlight>
                <a:srgbClr val="D9D3FF"/>
              </a:highlight>
              <a:latin typeface="Times New Roman" panose="02020603050405020304" pitchFamily="18" charset="0"/>
              <a:ea typeface="Cambria" panose="02040503050406030204" pitchFamily="18" charset="0"/>
              <a:cs typeface="Times New Roman" panose="02020603050405020304" pitchFamily="18" charset="0"/>
            </a:endParaRPr>
          </a:p>
        </p:txBody>
      </p:sp>
      <p:sp>
        <p:nvSpPr>
          <p:cNvPr id="12" name="Freeform 3">
            <a:extLst>
              <a:ext uri="{FF2B5EF4-FFF2-40B4-BE49-F238E27FC236}">
                <a16:creationId xmlns:a16="http://schemas.microsoft.com/office/drawing/2014/main" xmlns="" id="{13F0067E-E403-AC6D-650D-A7697E3372DB}"/>
              </a:ext>
            </a:extLst>
          </p:cNvPr>
          <p:cNvSpPr/>
          <p:nvPr/>
        </p:nvSpPr>
        <p:spPr>
          <a:xfrm rot="1049988">
            <a:off x="16487731" y="5751024"/>
            <a:ext cx="5127233" cy="6459507"/>
          </a:xfrm>
          <a:custGeom>
            <a:avLst/>
            <a:gdLst/>
            <a:ahLst/>
            <a:cxnLst/>
            <a:rect l="l" t="t" r="r" b="b"/>
            <a:pathLst>
              <a:path w="5127233" h="6459507">
                <a:moveTo>
                  <a:pt x="0" y="0"/>
                </a:moveTo>
                <a:lnTo>
                  <a:pt x="5127234" y="0"/>
                </a:lnTo>
                <a:lnTo>
                  <a:pt x="5127234" y="6459507"/>
                </a:lnTo>
                <a:lnTo>
                  <a:pt x="0" y="645950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3" name="Freeform 6">
            <a:extLst>
              <a:ext uri="{FF2B5EF4-FFF2-40B4-BE49-F238E27FC236}">
                <a16:creationId xmlns:a16="http://schemas.microsoft.com/office/drawing/2014/main" xmlns="" id="{9A9EBC12-847B-1162-ACF4-6F04243DC913}"/>
              </a:ext>
            </a:extLst>
          </p:cNvPr>
          <p:cNvSpPr/>
          <p:nvPr/>
        </p:nvSpPr>
        <p:spPr>
          <a:xfrm rot="-8428772" flipV="1">
            <a:off x="-3584443" y="-3229753"/>
            <a:ext cx="5127233" cy="6459507"/>
          </a:xfrm>
          <a:custGeom>
            <a:avLst/>
            <a:gdLst/>
            <a:ahLst/>
            <a:cxnLst/>
            <a:rect l="l" t="t" r="r" b="b"/>
            <a:pathLst>
              <a:path w="5127233" h="6459507">
                <a:moveTo>
                  <a:pt x="0" y="6459506"/>
                </a:moveTo>
                <a:lnTo>
                  <a:pt x="5127233" y="6459506"/>
                </a:lnTo>
                <a:lnTo>
                  <a:pt x="5127233" y="0"/>
                </a:lnTo>
                <a:lnTo>
                  <a:pt x="0" y="0"/>
                </a:lnTo>
                <a:lnTo>
                  <a:pt x="0" y="6459506"/>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5" name="Freeform 9">
            <a:extLst>
              <a:ext uri="{FF2B5EF4-FFF2-40B4-BE49-F238E27FC236}">
                <a16:creationId xmlns:a16="http://schemas.microsoft.com/office/drawing/2014/main" xmlns="" id="{4EE06F4A-943E-3839-C73F-ABB1729E1CF0}"/>
              </a:ext>
            </a:extLst>
          </p:cNvPr>
          <p:cNvSpPr/>
          <p:nvPr/>
        </p:nvSpPr>
        <p:spPr>
          <a:xfrm rot="1810636">
            <a:off x="-623411" y="8297553"/>
            <a:ext cx="3304221" cy="3148021"/>
          </a:xfrm>
          <a:custGeom>
            <a:avLst/>
            <a:gdLst/>
            <a:ahLst/>
            <a:cxnLst/>
            <a:rect l="l" t="t" r="r" b="b"/>
            <a:pathLst>
              <a:path w="3304221" h="3148021">
                <a:moveTo>
                  <a:pt x="0" y="0"/>
                </a:moveTo>
                <a:lnTo>
                  <a:pt x="3304220" y="0"/>
                </a:lnTo>
                <a:lnTo>
                  <a:pt x="3304220" y="3148021"/>
                </a:lnTo>
                <a:lnTo>
                  <a:pt x="0" y="314802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Tree>
    <p:extLst>
      <p:ext uri="{BB962C8B-B14F-4D97-AF65-F5344CB8AC3E}">
        <p14:creationId xmlns:p14="http://schemas.microsoft.com/office/powerpoint/2010/main" val="404803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99C0D3C-1522-BC34-A756-35B1D5754162}"/>
              </a:ext>
            </a:extLst>
          </p:cNvPr>
          <p:cNvSpPr/>
          <p:nvPr/>
        </p:nvSpPr>
        <p:spPr>
          <a:xfrm>
            <a:off x="838200" y="1690606"/>
            <a:ext cx="16916399" cy="1446550"/>
          </a:xfrm>
          <a:prstGeom prst="rect">
            <a:avLst/>
          </a:prstGeom>
        </p:spPr>
        <p:txBody>
          <a:bodyPr wrap="square">
            <a:spAutoFit/>
          </a:bodyPr>
          <a:lstStyle/>
          <a:p>
            <a:pPr algn="just"/>
            <a:r>
              <a:rPr lang="vi-VN" sz="4400" dirty="0">
                <a:latin typeface="+mj-lt"/>
              </a:rPr>
              <a:t>Nhận biết các yếu tố khẳng định (phủ định) và biểu cảm trong hai đoạn văn sau:</a:t>
            </a:r>
          </a:p>
        </p:txBody>
      </p:sp>
      <p:sp>
        <p:nvSpPr>
          <p:cNvPr id="3" name="Google Shape;832;p47">
            <a:extLst>
              <a:ext uri="{FF2B5EF4-FFF2-40B4-BE49-F238E27FC236}">
                <a16:creationId xmlns:a16="http://schemas.microsoft.com/office/drawing/2014/main" xmlns="" id="{66539E50-4DC2-57EB-1402-073BF1130B22}"/>
              </a:ext>
            </a:extLst>
          </p:cNvPr>
          <p:cNvSpPr txBox="1">
            <a:spLocks/>
          </p:cNvSpPr>
          <p:nvPr/>
        </p:nvSpPr>
        <p:spPr>
          <a:xfrm>
            <a:off x="6023264" y="266700"/>
            <a:ext cx="6241472" cy="1145400"/>
          </a:xfrm>
          <a:prstGeom prst="rect">
            <a:avLst/>
          </a:prstGeom>
          <a:solidFill>
            <a:schemeClr val="bg1"/>
          </a:solid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1pPr>
            <a:lvl2pPr marR="0" lvl="1"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2pPr>
            <a:lvl3pPr marR="0" lvl="2"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3pPr>
            <a:lvl4pPr marR="0" lvl="3"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4pPr>
            <a:lvl5pPr marR="0" lvl="4"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5pPr>
            <a:lvl6pPr marR="0" lvl="5"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6pPr>
            <a:lvl7pPr marR="0" lvl="6"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7pPr>
            <a:lvl8pPr marR="0" lvl="7"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8pPr>
            <a:lvl9pPr marR="0" lvl="8"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9pPr>
          </a:lstStyle>
          <a:p>
            <a:pPr defTabSz="1828800">
              <a:buClr>
                <a:srgbClr val="3A2C74"/>
              </a:buClr>
              <a:defRPr/>
            </a:pPr>
            <a:r>
              <a:rPr lang="en-US" sz="4800" b="1" kern="0" dirty="0" err="1">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Phiếu</a:t>
            </a:r>
            <a:r>
              <a:rPr lang="en-US" sz="4800" b="1" kern="0" dirty="0">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sz="4800" b="1" kern="0" dirty="0" err="1">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học</a:t>
            </a:r>
            <a:r>
              <a:rPr lang="en-US" sz="4800" b="1" kern="0" dirty="0">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sz="4800" b="1" kern="0" dirty="0" err="1">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tập</a:t>
            </a:r>
            <a:endParaRPr lang="en-US" sz="4800" b="1" kern="0" dirty="0">
              <a:solidFill>
                <a:srgbClr val="3A2C74">
                  <a:lumMod val="50000"/>
                </a:srgbClr>
              </a:solidFill>
              <a:highlight>
                <a:srgbClr val="D9D3FF"/>
              </a:highlight>
              <a:latin typeface="Times New Roman" panose="02020603050405020304" pitchFamily="18" charset="0"/>
              <a:ea typeface="Cambria" panose="020405030504060302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xmlns="" id="{D7E0726B-5656-36BB-7153-398E43B4E667}"/>
              </a:ext>
            </a:extLst>
          </p:cNvPr>
          <p:cNvGraphicFramePr>
            <a:graphicFrameLocks noGrp="1"/>
          </p:cNvGraphicFramePr>
          <p:nvPr>
            <p:extLst>
              <p:ext uri="{D42A27DB-BD31-4B8C-83A1-F6EECF244321}">
                <p14:modId xmlns:p14="http://schemas.microsoft.com/office/powerpoint/2010/main" val="1313197191"/>
              </p:ext>
            </p:extLst>
          </p:nvPr>
        </p:nvGraphicFramePr>
        <p:xfrm>
          <a:off x="762000" y="3314700"/>
          <a:ext cx="16646236" cy="6461760"/>
        </p:xfrm>
        <a:graphic>
          <a:graphicData uri="http://schemas.openxmlformats.org/drawingml/2006/table">
            <a:tbl>
              <a:tblPr firstRow="1" bandRow="1"/>
              <a:tblGrid>
                <a:gridCol w="9448800">
                  <a:extLst>
                    <a:ext uri="{9D8B030D-6E8A-4147-A177-3AD203B41FA5}">
                      <a16:colId xmlns:a16="http://schemas.microsoft.com/office/drawing/2014/main" xmlns="" val="680948588"/>
                    </a:ext>
                  </a:extLst>
                </a:gridCol>
                <a:gridCol w="3931096">
                  <a:extLst>
                    <a:ext uri="{9D8B030D-6E8A-4147-A177-3AD203B41FA5}">
                      <a16:colId xmlns:a16="http://schemas.microsoft.com/office/drawing/2014/main" xmlns="" val="3087697224"/>
                    </a:ext>
                  </a:extLst>
                </a:gridCol>
                <a:gridCol w="3266340">
                  <a:extLst>
                    <a:ext uri="{9D8B030D-6E8A-4147-A177-3AD203B41FA5}">
                      <a16:colId xmlns:a16="http://schemas.microsoft.com/office/drawing/2014/main" xmlns="" val="3772299279"/>
                    </a:ext>
                  </a:extLst>
                </a:gridCol>
              </a:tblGrid>
              <a:tr h="2011680">
                <a:tc>
                  <a:txBody>
                    <a:bodyPr/>
                    <a:lstStyle/>
                    <a:p>
                      <a:pPr algn="ctr"/>
                      <a:r>
                        <a:rPr lang="en-US" sz="4000" b="1" dirty="0" err="1">
                          <a:solidFill>
                            <a:schemeClr val="tx1"/>
                          </a:solidFill>
                          <a:latin typeface="Times New Roman" panose="02020603050405020304" pitchFamily="18" charset="0"/>
                          <a:cs typeface="Times New Roman" panose="02020603050405020304" pitchFamily="18" charset="0"/>
                        </a:rPr>
                        <a:t>Ví</a:t>
                      </a:r>
                      <a:r>
                        <a:rPr lang="en-US" sz="4000" b="1" baseline="0" dirty="0">
                          <a:solidFill>
                            <a:schemeClr val="tx1"/>
                          </a:solidFill>
                          <a:latin typeface="Times New Roman" panose="02020603050405020304" pitchFamily="18" charset="0"/>
                          <a:cs typeface="Times New Roman" panose="02020603050405020304" pitchFamily="18" charset="0"/>
                        </a:rPr>
                        <a:t> </a:t>
                      </a:r>
                      <a:r>
                        <a:rPr lang="en-US" sz="4000" b="1" baseline="0" dirty="0" err="1">
                          <a:solidFill>
                            <a:schemeClr val="tx1"/>
                          </a:solidFill>
                          <a:latin typeface="Times New Roman" panose="02020603050405020304" pitchFamily="18" charset="0"/>
                          <a:cs typeface="Times New Roman" panose="02020603050405020304" pitchFamily="18" charset="0"/>
                        </a:rPr>
                        <a:t>dụ</a:t>
                      </a:r>
                      <a:endParaRPr lang="en-US" sz="4000" b="1" dirty="0">
                        <a:solidFill>
                          <a:schemeClr val="tx1"/>
                        </a:solidFill>
                        <a:latin typeface="Times New Roman" panose="02020603050405020304" pitchFamily="18" charset="0"/>
                        <a:cs typeface="Times New Roman" panose="02020603050405020304" pitchFamily="18" charset="0"/>
                      </a:endParaRPr>
                    </a:p>
                  </a:txBody>
                  <a:tcPr marL="182880" marR="182880" marT="91440" marB="91440">
                    <a:solidFill>
                      <a:schemeClr val="accent5">
                        <a:lumMod val="20000"/>
                        <a:lumOff val="80000"/>
                      </a:schemeClr>
                    </a:solidFill>
                  </a:tcPr>
                </a:tc>
                <a:tc>
                  <a:txBody>
                    <a:bodyPr/>
                    <a:lstStyle/>
                    <a:p>
                      <a:pPr algn="ctr"/>
                      <a:r>
                        <a:rPr lang="en-US" sz="4000" b="1" dirty="0" err="1">
                          <a:solidFill>
                            <a:schemeClr val="tx1"/>
                          </a:solidFill>
                          <a:latin typeface="Times New Roman" panose="02020603050405020304" pitchFamily="18" charset="0"/>
                          <a:cs typeface="Times New Roman" panose="02020603050405020304" pitchFamily="18" charset="0"/>
                        </a:rPr>
                        <a:t>Từ</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ngữ</a:t>
                      </a:r>
                      <a:r>
                        <a:rPr lang="en-US" sz="4000" b="1" dirty="0">
                          <a:solidFill>
                            <a:schemeClr val="tx1"/>
                          </a:solidFill>
                          <a:latin typeface="Times New Roman" panose="02020603050405020304" pitchFamily="18" charset="0"/>
                          <a:cs typeface="Times New Roman" panose="02020603050405020304" pitchFamily="18" charset="0"/>
                        </a:rPr>
                        <a:t>/</a:t>
                      </a:r>
                      <a:r>
                        <a:rPr lang="en-US" sz="4000" b="1" dirty="0" err="1">
                          <a:solidFill>
                            <a:schemeClr val="tx1"/>
                          </a:solidFill>
                          <a:latin typeface="Times New Roman" panose="02020603050405020304" pitchFamily="18" charset="0"/>
                          <a:cs typeface="Times New Roman" panose="02020603050405020304" pitchFamily="18" charset="0"/>
                        </a:rPr>
                        <a:t>câu</a:t>
                      </a:r>
                      <a:r>
                        <a:rPr lang="en-US" sz="4000" b="1" baseline="0" dirty="0">
                          <a:solidFill>
                            <a:schemeClr val="tx1"/>
                          </a:solidFill>
                          <a:latin typeface="Times New Roman" panose="02020603050405020304" pitchFamily="18" charset="0"/>
                          <a:cs typeface="Times New Roman" panose="02020603050405020304" pitchFamily="18" charset="0"/>
                        </a:rPr>
                        <a:t> </a:t>
                      </a:r>
                      <a:r>
                        <a:rPr lang="en-US" sz="4000" b="1" baseline="0" dirty="0" err="1">
                          <a:solidFill>
                            <a:schemeClr val="tx1"/>
                          </a:solidFill>
                          <a:latin typeface="Times New Roman" panose="02020603050405020304" pitchFamily="18" charset="0"/>
                          <a:cs typeface="Times New Roman" panose="02020603050405020304" pitchFamily="18" charset="0"/>
                        </a:rPr>
                        <a:t>văn</a:t>
                      </a:r>
                      <a:r>
                        <a:rPr lang="en-US" sz="4000" b="1" baseline="0" dirty="0">
                          <a:solidFill>
                            <a:schemeClr val="tx1"/>
                          </a:solidFill>
                          <a:latin typeface="Times New Roman" panose="02020603050405020304" pitchFamily="18" charset="0"/>
                          <a:cs typeface="Times New Roman" panose="02020603050405020304" pitchFamily="18" charset="0"/>
                        </a:rPr>
                        <a:t> </a:t>
                      </a:r>
                      <a:r>
                        <a:rPr lang="en-US" sz="4000" b="1" baseline="0" dirty="0" err="1">
                          <a:solidFill>
                            <a:schemeClr val="tx1"/>
                          </a:solidFill>
                          <a:latin typeface="Times New Roman" panose="02020603050405020304" pitchFamily="18" charset="0"/>
                          <a:cs typeface="Times New Roman" panose="02020603050405020304" pitchFamily="18" charset="0"/>
                        </a:rPr>
                        <a:t>khẳng</a:t>
                      </a:r>
                      <a:r>
                        <a:rPr lang="en-US" sz="4000" b="1" baseline="0" dirty="0">
                          <a:solidFill>
                            <a:schemeClr val="tx1"/>
                          </a:solidFill>
                          <a:latin typeface="Times New Roman" panose="02020603050405020304" pitchFamily="18" charset="0"/>
                          <a:cs typeface="Times New Roman" panose="02020603050405020304" pitchFamily="18" charset="0"/>
                        </a:rPr>
                        <a:t> </a:t>
                      </a:r>
                      <a:r>
                        <a:rPr lang="en-US" sz="4000" b="1" baseline="0" dirty="0" err="1">
                          <a:solidFill>
                            <a:schemeClr val="tx1"/>
                          </a:solidFill>
                          <a:latin typeface="Times New Roman" panose="02020603050405020304" pitchFamily="18" charset="0"/>
                          <a:cs typeface="Times New Roman" panose="02020603050405020304" pitchFamily="18" charset="0"/>
                        </a:rPr>
                        <a:t>định</a:t>
                      </a:r>
                      <a:r>
                        <a:rPr lang="en-US" sz="4000" b="1" baseline="0" dirty="0">
                          <a:solidFill>
                            <a:schemeClr val="tx1"/>
                          </a:solidFill>
                          <a:latin typeface="Times New Roman" panose="02020603050405020304" pitchFamily="18" charset="0"/>
                          <a:cs typeface="Times New Roman" panose="02020603050405020304" pitchFamily="18" charset="0"/>
                        </a:rPr>
                        <a:t>/ </a:t>
                      </a:r>
                      <a:r>
                        <a:rPr lang="en-US" sz="4000" b="1" baseline="0" dirty="0" err="1">
                          <a:solidFill>
                            <a:schemeClr val="tx1"/>
                          </a:solidFill>
                          <a:latin typeface="Times New Roman" panose="02020603050405020304" pitchFamily="18" charset="0"/>
                          <a:cs typeface="Times New Roman" panose="02020603050405020304" pitchFamily="18" charset="0"/>
                        </a:rPr>
                        <a:t>phủ</a:t>
                      </a:r>
                      <a:r>
                        <a:rPr lang="en-US" sz="4000" b="1" baseline="0" dirty="0">
                          <a:solidFill>
                            <a:schemeClr val="tx1"/>
                          </a:solidFill>
                          <a:latin typeface="Times New Roman" panose="02020603050405020304" pitchFamily="18" charset="0"/>
                          <a:cs typeface="Times New Roman" panose="02020603050405020304" pitchFamily="18" charset="0"/>
                        </a:rPr>
                        <a:t> </a:t>
                      </a:r>
                      <a:r>
                        <a:rPr lang="en-US" sz="4000" b="1" baseline="0" dirty="0" err="1">
                          <a:solidFill>
                            <a:schemeClr val="tx1"/>
                          </a:solidFill>
                          <a:latin typeface="Times New Roman" panose="02020603050405020304" pitchFamily="18" charset="0"/>
                          <a:cs typeface="Times New Roman" panose="02020603050405020304" pitchFamily="18" charset="0"/>
                        </a:rPr>
                        <a:t>định</a:t>
                      </a:r>
                      <a:endParaRPr lang="en-US" sz="4000" b="1" dirty="0">
                        <a:solidFill>
                          <a:schemeClr val="tx1"/>
                        </a:solidFill>
                        <a:latin typeface="Times New Roman" panose="02020603050405020304" pitchFamily="18" charset="0"/>
                        <a:cs typeface="Times New Roman" panose="02020603050405020304" pitchFamily="18" charset="0"/>
                      </a:endParaRPr>
                    </a:p>
                  </a:txBody>
                  <a:tcPr marL="182880" marR="182880" marT="91440" marB="91440">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000" b="1" dirty="0" err="1">
                          <a:solidFill>
                            <a:schemeClr val="tx1"/>
                          </a:solidFill>
                          <a:latin typeface="Times New Roman" panose="02020603050405020304" pitchFamily="18" charset="0"/>
                          <a:cs typeface="Times New Roman" panose="02020603050405020304" pitchFamily="18" charset="0"/>
                        </a:rPr>
                        <a:t>Từ</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ngữ</a:t>
                      </a:r>
                      <a:r>
                        <a:rPr lang="en-US" sz="4000" b="1" dirty="0">
                          <a:solidFill>
                            <a:schemeClr val="tx1"/>
                          </a:solidFill>
                          <a:latin typeface="Times New Roman" panose="02020603050405020304" pitchFamily="18" charset="0"/>
                          <a:cs typeface="Times New Roman" panose="02020603050405020304" pitchFamily="18" charset="0"/>
                        </a:rPr>
                        <a:t>/</a:t>
                      </a:r>
                      <a:r>
                        <a:rPr lang="en-US" sz="4000" b="1" dirty="0" err="1">
                          <a:solidFill>
                            <a:schemeClr val="tx1"/>
                          </a:solidFill>
                          <a:latin typeface="Times New Roman" panose="02020603050405020304" pitchFamily="18" charset="0"/>
                          <a:cs typeface="Times New Roman" panose="02020603050405020304" pitchFamily="18" charset="0"/>
                        </a:rPr>
                        <a:t>câu</a:t>
                      </a:r>
                      <a:r>
                        <a:rPr lang="en-US" sz="4000" b="1" baseline="0" dirty="0">
                          <a:solidFill>
                            <a:schemeClr val="tx1"/>
                          </a:solidFill>
                          <a:latin typeface="Times New Roman" panose="02020603050405020304" pitchFamily="18" charset="0"/>
                          <a:cs typeface="Times New Roman" panose="02020603050405020304" pitchFamily="18" charset="0"/>
                        </a:rPr>
                        <a:t> </a:t>
                      </a:r>
                      <a:r>
                        <a:rPr lang="en-US" sz="4000" b="1" baseline="0" dirty="0" err="1">
                          <a:solidFill>
                            <a:schemeClr val="tx1"/>
                          </a:solidFill>
                          <a:latin typeface="Times New Roman" panose="02020603050405020304" pitchFamily="18" charset="0"/>
                          <a:cs typeface="Times New Roman" panose="02020603050405020304" pitchFamily="18" charset="0"/>
                        </a:rPr>
                        <a:t>văn</a:t>
                      </a:r>
                      <a:r>
                        <a:rPr lang="en-US" sz="4000" b="1" baseline="0" dirty="0">
                          <a:solidFill>
                            <a:schemeClr val="tx1"/>
                          </a:solidFill>
                          <a:latin typeface="Times New Roman" panose="02020603050405020304" pitchFamily="18" charset="0"/>
                          <a:cs typeface="Times New Roman" panose="02020603050405020304" pitchFamily="18" charset="0"/>
                        </a:rPr>
                        <a:t> </a:t>
                      </a:r>
                      <a:r>
                        <a:rPr lang="en-US" sz="4000" b="1" baseline="0" dirty="0" err="1">
                          <a:solidFill>
                            <a:schemeClr val="tx1"/>
                          </a:solidFill>
                          <a:latin typeface="Times New Roman" panose="02020603050405020304" pitchFamily="18" charset="0"/>
                          <a:cs typeface="Times New Roman" panose="02020603050405020304" pitchFamily="18" charset="0"/>
                        </a:rPr>
                        <a:t>biểu</a:t>
                      </a:r>
                      <a:r>
                        <a:rPr lang="en-US" sz="4000" b="1" baseline="0" dirty="0">
                          <a:solidFill>
                            <a:schemeClr val="tx1"/>
                          </a:solidFill>
                          <a:latin typeface="Times New Roman" panose="02020603050405020304" pitchFamily="18" charset="0"/>
                          <a:cs typeface="Times New Roman" panose="02020603050405020304" pitchFamily="18" charset="0"/>
                        </a:rPr>
                        <a:t> </a:t>
                      </a:r>
                      <a:r>
                        <a:rPr lang="en-US" sz="4000" b="1" baseline="0" dirty="0" err="1">
                          <a:solidFill>
                            <a:schemeClr val="tx1"/>
                          </a:solidFill>
                          <a:latin typeface="Times New Roman" panose="02020603050405020304" pitchFamily="18" charset="0"/>
                          <a:cs typeface="Times New Roman" panose="02020603050405020304" pitchFamily="18" charset="0"/>
                        </a:rPr>
                        <a:t>cảm</a:t>
                      </a:r>
                      <a:endParaRPr lang="en-US" sz="4000" b="1" dirty="0">
                        <a:solidFill>
                          <a:schemeClr val="tx1"/>
                        </a:solidFill>
                        <a:latin typeface="Times New Roman" panose="02020603050405020304" pitchFamily="18" charset="0"/>
                        <a:cs typeface="Times New Roman" panose="02020603050405020304" pitchFamily="18" charset="0"/>
                      </a:endParaRPr>
                    </a:p>
                  </a:txBody>
                  <a:tcPr marL="182880" marR="182880" marT="91440" marB="91440">
                    <a:solidFill>
                      <a:schemeClr val="accent5">
                        <a:lumMod val="20000"/>
                        <a:lumOff val="80000"/>
                      </a:schemeClr>
                    </a:solidFill>
                  </a:tcPr>
                </a:tc>
                <a:extLst>
                  <a:ext uri="{0D108BD9-81ED-4DB2-BD59-A6C34878D82A}">
                    <a16:rowId xmlns:a16="http://schemas.microsoft.com/office/drawing/2014/main" xmlns="" val="3387287550"/>
                  </a:ext>
                </a:extLst>
              </a:tr>
              <a:tr h="4450080">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vi-VN" sz="4000" i="1" dirty="0">
                          <a:latin typeface="Times New Roman" panose="02020603050405020304" pitchFamily="18" charset="0"/>
                          <a:cs typeface="Times New Roman" panose="02020603050405020304" pitchFamily="18" charset="0"/>
                        </a:rPr>
                        <a:t>Nay các ngươi nhìn chủ nhục mà không biết lo, thấy nước nhục mà không biết thẹn. Làm tướng triều đình phải hầu quân giặc mà không biết tức; nghe nhạc thái thường để đãi yến nguy sứ mà không biết căm.</a:t>
                      </a:r>
                      <a:r>
                        <a:rPr lang="vi-VN" sz="4000" dirty="0">
                          <a:latin typeface="Times New Roman" panose="02020603050405020304" pitchFamily="18" charset="0"/>
                          <a:cs typeface="Times New Roman" panose="02020603050405020304" pitchFamily="18" charset="0"/>
                        </a:rPr>
                        <a:t> (</a:t>
                      </a:r>
                      <a:r>
                        <a:rPr lang="vi-VN" sz="4000" i="1" dirty="0">
                          <a:latin typeface="Times New Roman" panose="02020603050405020304" pitchFamily="18" charset="0"/>
                          <a:cs typeface="Times New Roman" panose="02020603050405020304" pitchFamily="18" charset="0"/>
                        </a:rPr>
                        <a:t>Hịch tướng sĩ</a:t>
                      </a:r>
                      <a:r>
                        <a:rPr lang="vi-VN" sz="4000" dirty="0">
                          <a:latin typeface="Times New Roman" panose="02020603050405020304" pitchFamily="18" charset="0"/>
                          <a:cs typeface="Times New Roman" panose="02020603050405020304" pitchFamily="18" charset="0"/>
                        </a:rPr>
                        <a:t> – Trần Quốc Tuấn)</a:t>
                      </a:r>
                    </a:p>
                  </a:txBody>
                  <a:tcPr marL="182880" marR="182880" marT="91440" marB="91440">
                    <a:solidFill>
                      <a:schemeClr val="bg1"/>
                    </a:solidFill>
                  </a:tcPr>
                </a:tc>
                <a:tc>
                  <a:txBody>
                    <a:bodyPr/>
                    <a:lstStyle/>
                    <a:p>
                      <a:pPr marL="0" indent="0" algn="just">
                        <a:buFontTx/>
                        <a:buNone/>
                      </a:pPr>
                      <a:r>
                        <a:rPr lang="en-US" sz="4000" b="0" i="1"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vi-VN" sz="4000" b="0" i="1"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không biết lo</a:t>
                      </a:r>
                      <a:endParaRPr lang="en-US" sz="4000" b="0" i="1"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endParaRPr>
                    </a:p>
                    <a:p>
                      <a:pPr marL="0" indent="0" algn="just">
                        <a:buFontTx/>
                        <a:buNone/>
                      </a:pPr>
                      <a:r>
                        <a:rPr lang="en-US" sz="4000" b="0" i="1"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vi-VN" sz="4000" b="0" i="1"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không biết thẹn </a:t>
                      </a:r>
                      <a:endParaRPr lang="en-US" sz="4000" b="0" i="1"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endParaRPr>
                    </a:p>
                    <a:p>
                      <a:pPr algn="just"/>
                      <a:r>
                        <a:rPr lang="en-US" sz="4000" b="0" i="1"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vi-VN" sz="4000" b="0" i="1"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không biết tức</a:t>
                      </a:r>
                      <a:endParaRPr lang="en-US" sz="4000" b="0" i="1"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endParaRPr>
                    </a:p>
                    <a:p>
                      <a:pPr algn="just"/>
                      <a:r>
                        <a:rPr lang="en-US" sz="4000" b="0" i="1"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 </a:t>
                      </a:r>
                      <a:r>
                        <a:rPr lang="vi-VN" sz="4000" b="0" i="1" u="none" strike="noStrike" cap="none" dirty="0">
                          <a:solidFill>
                            <a:srgbClr val="000000"/>
                          </a:solidFill>
                          <a:effectLst/>
                          <a:latin typeface="Times New Roman" panose="02020603050405020304" pitchFamily="18" charset="0"/>
                          <a:ea typeface="Arial"/>
                          <a:cs typeface="Times New Roman" panose="02020603050405020304" pitchFamily="18" charset="0"/>
                          <a:sym typeface="Arial"/>
                        </a:rPr>
                        <a:t>không biết căm</a:t>
                      </a:r>
                      <a:endParaRPr lang="en-US" sz="5400" dirty="0">
                        <a:latin typeface="Times New Roman" panose="02020603050405020304" pitchFamily="18" charset="0"/>
                        <a:cs typeface="Times New Roman" panose="02020603050405020304" pitchFamily="18" charset="0"/>
                      </a:endParaRPr>
                    </a:p>
                  </a:txBody>
                  <a:tcPr marL="182880" marR="182880" marT="91440" marB="91440">
                    <a:solidFill>
                      <a:schemeClr val="bg1"/>
                    </a:solidFill>
                  </a:tcPr>
                </a:tc>
                <a:tc>
                  <a:txBody>
                    <a:bodyPr/>
                    <a:lstStyle/>
                    <a:p>
                      <a:pPr algn="just"/>
                      <a:endParaRPr lang="en-US" sz="4000" dirty="0">
                        <a:latin typeface="Times New Roman" panose="02020603050405020304" pitchFamily="18" charset="0"/>
                        <a:cs typeface="Times New Roman" panose="02020603050405020304" pitchFamily="18" charset="0"/>
                      </a:endParaRPr>
                    </a:p>
                  </a:txBody>
                  <a:tcPr marL="182880" marR="182880" marT="91440" marB="91440">
                    <a:solidFill>
                      <a:schemeClr val="bg1"/>
                    </a:solidFill>
                  </a:tcPr>
                </a:tc>
                <a:extLst>
                  <a:ext uri="{0D108BD9-81ED-4DB2-BD59-A6C34878D82A}">
                    <a16:rowId xmlns:a16="http://schemas.microsoft.com/office/drawing/2014/main" xmlns="" val="869658311"/>
                  </a:ext>
                </a:extLst>
              </a:tr>
            </a:tbl>
          </a:graphicData>
        </a:graphic>
      </p:graphicFrame>
    </p:spTree>
    <p:extLst>
      <p:ext uri="{BB962C8B-B14F-4D97-AF65-F5344CB8AC3E}">
        <p14:creationId xmlns:p14="http://schemas.microsoft.com/office/powerpoint/2010/main" val="3798027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99C0D3C-1522-BC34-A756-35B1D5754162}"/>
              </a:ext>
            </a:extLst>
          </p:cNvPr>
          <p:cNvSpPr/>
          <p:nvPr/>
        </p:nvSpPr>
        <p:spPr>
          <a:xfrm>
            <a:off x="838200" y="1690606"/>
            <a:ext cx="16916399" cy="1446550"/>
          </a:xfrm>
          <a:prstGeom prst="rect">
            <a:avLst/>
          </a:prstGeom>
        </p:spPr>
        <p:txBody>
          <a:bodyPr wrap="square">
            <a:spAutoFit/>
          </a:bodyPr>
          <a:lstStyle/>
          <a:p>
            <a:pPr algn="just"/>
            <a:r>
              <a:rPr lang="vi-VN" sz="4400" dirty="0">
                <a:latin typeface="+mj-lt"/>
              </a:rPr>
              <a:t>Nhận biết các yếu tố khẳng định (phủ định) và biểu cảm trong hai đoạn văn sau:</a:t>
            </a:r>
          </a:p>
        </p:txBody>
      </p:sp>
      <p:sp>
        <p:nvSpPr>
          <p:cNvPr id="3" name="Google Shape;832;p47">
            <a:extLst>
              <a:ext uri="{FF2B5EF4-FFF2-40B4-BE49-F238E27FC236}">
                <a16:creationId xmlns:a16="http://schemas.microsoft.com/office/drawing/2014/main" xmlns="" id="{66539E50-4DC2-57EB-1402-073BF1130B22}"/>
              </a:ext>
            </a:extLst>
          </p:cNvPr>
          <p:cNvSpPr txBox="1">
            <a:spLocks/>
          </p:cNvSpPr>
          <p:nvPr/>
        </p:nvSpPr>
        <p:spPr>
          <a:xfrm>
            <a:off x="6023264" y="266700"/>
            <a:ext cx="6241472" cy="1145400"/>
          </a:xfrm>
          <a:prstGeom prst="rect">
            <a:avLst/>
          </a:prstGeom>
          <a:solidFill>
            <a:schemeClr val="bg1"/>
          </a:solid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1pPr>
            <a:lvl2pPr marR="0" lvl="1"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2pPr>
            <a:lvl3pPr marR="0" lvl="2"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3pPr>
            <a:lvl4pPr marR="0" lvl="3"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4pPr>
            <a:lvl5pPr marR="0" lvl="4"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5pPr>
            <a:lvl6pPr marR="0" lvl="5"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6pPr>
            <a:lvl7pPr marR="0" lvl="6"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7pPr>
            <a:lvl8pPr marR="0" lvl="7"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8pPr>
            <a:lvl9pPr marR="0" lvl="8"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9pPr>
          </a:lstStyle>
          <a:p>
            <a:pPr defTabSz="1828800">
              <a:buClr>
                <a:srgbClr val="3A2C74"/>
              </a:buClr>
              <a:defRPr/>
            </a:pPr>
            <a:r>
              <a:rPr lang="en-US" sz="4800" b="1" kern="0" dirty="0" err="1">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Phiếu</a:t>
            </a:r>
            <a:r>
              <a:rPr lang="en-US" sz="4800" b="1" kern="0" dirty="0">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sz="4800" b="1" kern="0" dirty="0" err="1">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học</a:t>
            </a:r>
            <a:r>
              <a:rPr lang="en-US" sz="4800" b="1" kern="0" dirty="0">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 </a:t>
            </a:r>
            <a:r>
              <a:rPr lang="en-US" sz="4800" b="1" kern="0" dirty="0" err="1">
                <a:solidFill>
                  <a:srgbClr val="3A2C74">
                    <a:lumMod val="50000"/>
                  </a:srgbClr>
                </a:solidFill>
                <a:latin typeface="Times New Roman" panose="02020603050405020304" pitchFamily="18" charset="0"/>
                <a:ea typeface="Cambria" panose="02040503050406030204" pitchFamily="18" charset="0"/>
                <a:cs typeface="Times New Roman" panose="02020603050405020304" pitchFamily="18" charset="0"/>
              </a:rPr>
              <a:t>tập</a:t>
            </a:r>
            <a:endParaRPr lang="en-US" sz="4800" b="1" kern="0" dirty="0">
              <a:solidFill>
                <a:srgbClr val="3A2C74">
                  <a:lumMod val="50000"/>
                </a:srgbClr>
              </a:solidFill>
              <a:highlight>
                <a:srgbClr val="D9D3FF"/>
              </a:highlight>
              <a:latin typeface="Times New Roman" panose="02020603050405020304" pitchFamily="18" charset="0"/>
              <a:ea typeface="Cambria" panose="020405030504060302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xmlns="" id="{D7E0726B-5656-36BB-7153-398E43B4E667}"/>
              </a:ext>
            </a:extLst>
          </p:cNvPr>
          <p:cNvGraphicFramePr>
            <a:graphicFrameLocks noGrp="1"/>
          </p:cNvGraphicFramePr>
          <p:nvPr>
            <p:extLst>
              <p:ext uri="{D42A27DB-BD31-4B8C-83A1-F6EECF244321}">
                <p14:modId xmlns:p14="http://schemas.microsoft.com/office/powerpoint/2010/main" val="1497053684"/>
              </p:ext>
            </p:extLst>
          </p:nvPr>
        </p:nvGraphicFramePr>
        <p:xfrm>
          <a:off x="228601" y="3314700"/>
          <a:ext cx="17602201" cy="6461760"/>
        </p:xfrm>
        <a:graphic>
          <a:graphicData uri="http://schemas.openxmlformats.org/drawingml/2006/table">
            <a:tbl>
              <a:tblPr firstRow="1" bandRow="1"/>
              <a:tblGrid>
                <a:gridCol w="9991428">
                  <a:extLst>
                    <a:ext uri="{9D8B030D-6E8A-4147-A177-3AD203B41FA5}">
                      <a16:colId xmlns:a16="http://schemas.microsoft.com/office/drawing/2014/main" xmlns="" val="680948588"/>
                    </a:ext>
                  </a:extLst>
                </a:gridCol>
                <a:gridCol w="4156852">
                  <a:extLst>
                    <a:ext uri="{9D8B030D-6E8A-4147-A177-3AD203B41FA5}">
                      <a16:colId xmlns:a16="http://schemas.microsoft.com/office/drawing/2014/main" xmlns="" val="3087697224"/>
                    </a:ext>
                  </a:extLst>
                </a:gridCol>
                <a:gridCol w="3453921">
                  <a:extLst>
                    <a:ext uri="{9D8B030D-6E8A-4147-A177-3AD203B41FA5}">
                      <a16:colId xmlns:a16="http://schemas.microsoft.com/office/drawing/2014/main" xmlns="" val="3772299279"/>
                    </a:ext>
                  </a:extLst>
                </a:gridCol>
              </a:tblGrid>
              <a:tr h="2011680">
                <a:tc>
                  <a:txBody>
                    <a:bodyPr/>
                    <a:lstStyle/>
                    <a:p>
                      <a:pPr algn="ctr"/>
                      <a:r>
                        <a:rPr lang="en-US" sz="4000" b="1" dirty="0" err="1">
                          <a:solidFill>
                            <a:schemeClr val="tx1"/>
                          </a:solidFill>
                          <a:latin typeface="Times New Roman" panose="02020603050405020304" pitchFamily="18" charset="0"/>
                          <a:cs typeface="Times New Roman" panose="02020603050405020304" pitchFamily="18" charset="0"/>
                        </a:rPr>
                        <a:t>Ví</a:t>
                      </a:r>
                      <a:r>
                        <a:rPr lang="en-US" sz="4000" b="1" baseline="0" dirty="0">
                          <a:solidFill>
                            <a:schemeClr val="tx1"/>
                          </a:solidFill>
                          <a:latin typeface="Times New Roman" panose="02020603050405020304" pitchFamily="18" charset="0"/>
                          <a:cs typeface="Times New Roman" panose="02020603050405020304" pitchFamily="18" charset="0"/>
                        </a:rPr>
                        <a:t> </a:t>
                      </a:r>
                      <a:r>
                        <a:rPr lang="en-US" sz="4000" b="1" baseline="0" dirty="0" err="1">
                          <a:solidFill>
                            <a:schemeClr val="tx1"/>
                          </a:solidFill>
                          <a:latin typeface="Times New Roman" panose="02020603050405020304" pitchFamily="18" charset="0"/>
                          <a:cs typeface="Times New Roman" panose="02020603050405020304" pitchFamily="18" charset="0"/>
                        </a:rPr>
                        <a:t>dụ</a:t>
                      </a:r>
                      <a:endParaRPr lang="en-US" sz="4000" b="1" dirty="0">
                        <a:solidFill>
                          <a:schemeClr val="tx1"/>
                        </a:solidFill>
                        <a:latin typeface="Times New Roman" panose="02020603050405020304" pitchFamily="18" charset="0"/>
                        <a:cs typeface="Times New Roman" panose="02020603050405020304" pitchFamily="18" charset="0"/>
                      </a:endParaRPr>
                    </a:p>
                  </a:txBody>
                  <a:tcPr marL="182880" marR="182880" marT="91440" marB="91440">
                    <a:solidFill>
                      <a:schemeClr val="accent5">
                        <a:lumMod val="20000"/>
                        <a:lumOff val="80000"/>
                      </a:schemeClr>
                    </a:solidFill>
                  </a:tcPr>
                </a:tc>
                <a:tc>
                  <a:txBody>
                    <a:bodyPr/>
                    <a:lstStyle/>
                    <a:p>
                      <a:pPr algn="ctr"/>
                      <a:r>
                        <a:rPr lang="en-US" sz="4000" b="1" dirty="0" err="1">
                          <a:solidFill>
                            <a:schemeClr val="tx1"/>
                          </a:solidFill>
                          <a:latin typeface="Times New Roman" panose="02020603050405020304" pitchFamily="18" charset="0"/>
                          <a:cs typeface="Times New Roman" panose="02020603050405020304" pitchFamily="18" charset="0"/>
                        </a:rPr>
                        <a:t>Từ</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ngữ</a:t>
                      </a:r>
                      <a:r>
                        <a:rPr lang="en-US" sz="4000" b="1" dirty="0">
                          <a:solidFill>
                            <a:schemeClr val="tx1"/>
                          </a:solidFill>
                          <a:latin typeface="Times New Roman" panose="02020603050405020304" pitchFamily="18" charset="0"/>
                          <a:cs typeface="Times New Roman" panose="02020603050405020304" pitchFamily="18" charset="0"/>
                        </a:rPr>
                        <a:t>/</a:t>
                      </a:r>
                      <a:r>
                        <a:rPr lang="en-US" sz="4000" b="1" dirty="0" err="1">
                          <a:solidFill>
                            <a:schemeClr val="tx1"/>
                          </a:solidFill>
                          <a:latin typeface="Times New Roman" panose="02020603050405020304" pitchFamily="18" charset="0"/>
                          <a:cs typeface="Times New Roman" panose="02020603050405020304" pitchFamily="18" charset="0"/>
                        </a:rPr>
                        <a:t>câu</a:t>
                      </a:r>
                      <a:r>
                        <a:rPr lang="en-US" sz="4000" b="1" baseline="0" dirty="0">
                          <a:solidFill>
                            <a:schemeClr val="tx1"/>
                          </a:solidFill>
                          <a:latin typeface="Times New Roman" panose="02020603050405020304" pitchFamily="18" charset="0"/>
                          <a:cs typeface="Times New Roman" panose="02020603050405020304" pitchFamily="18" charset="0"/>
                        </a:rPr>
                        <a:t> </a:t>
                      </a:r>
                      <a:r>
                        <a:rPr lang="en-US" sz="4000" b="1" baseline="0" dirty="0" err="1">
                          <a:solidFill>
                            <a:schemeClr val="tx1"/>
                          </a:solidFill>
                          <a:latin typeface="Times New Roman" panose="02020603050405020304" pitchFamily="18" charset="0"/>
                          <a:cs typeface="Times New Roman" panose="02020603050405020304" pitchFamily="18" charset="0"/>
                        </a:rPr>
                        <a:t>văn</a:t>
                      </a:r>
                      <a:r>
                        <a:rPr lang="en-US" sz="4000" b="1" baseline="0" dirty="0">
                          <a:solidFill>
                            <a:schemeClr val="tx1"/>
                          </a:solidFill>
                          <a:latin typeface="Times New Roman" panose="02020603050405020304" pitchFamily="18" charset="0"/>
                          <a:cs typeface="Times New Roman" panose="02020603050405020304" pitchFamily="18" charset="0"/>
                        </a:rPr>
                        <a:t> </a:t>
                      </a:r>
                      <a:r>
                        <a:rPr lang="en-US" sz="4000" b="1" baseline="0" dirty="0" err="1">
                          <a:solidFill>
                            <a:schemeClr val="tx1"/>
                          </a:solidFill>
                          <a:latin typeface="Times New Roman" panose="02020603050405020304" pitchFamily="18" charset="0"/>
                          <a:cs typeface="Times New Roman" panose="02020603050405020304" pitchFamily="18" charset="0"/>
                        </a:rPr>
                        <a:t>khẳng</a:t>
                      </a:r>
                      <a:r>
                        <a:rPr lang="en-US" sz="4000" b="1" baseline="0" dirty="0">
                          <a:solidFill>
                            <a:schemeClr val="tx1"/>
                          </a:solidFill>
                          <a:latin typeface="Times New Roman" panose="02020603050405020304" pitchFamily="18" charset="0"/>
                          <a:cs typeface="Times New Roman" panose="02020603050405020304" pitchFamily="18" charset="0"/>
                        </a:rPr>
                        <a:t> </a:t>
                      </a:r>
                      <a:r>
                        <a:rPr lang="en-US" sz="4000" b="1" baseline="0" dirty="0" err="1">
                          <a:solidFill>
                            <a:schemeClr val="tx1"/>
                          </a:solidFill>
                          <a:latin typeface="Times New Roman" panose="02020603050405020304" pitchFamily="18" charset="0"/>
                          <a:cs typeface="Times New Roman" panose="02020603050405020304" pitchFamily="18" charset="0"/>
                        </a:rPr>
                        <a:t>định</a:t>
                      </a:r>
                      <a:r>
                        <a:rPr lang="en-US" sz="4000" b="1" baseline="0" dirty="0">
                          <a:solidFill>
                            <a:schemeClr val="tx1"/>
                          </a:solidFill>
                          <a:latin typeface="Times New Roman" panose="02020603050405020304" pitchFamily="18" charset="0"/>
                          <a:cs typeface="Times New Roman" panose="02020603050405020304" pitchFamily="18" charset="0"/>
                        </a:rPr>
                        <a:t>/ </a:t>
                      </a:r>
                      <a:r>
                        <a:rPr lang="en-US" sz="4000" b="1" baseline="0" dirty="0" err="1">
                          <a:solidFill>
                            <a:schemeClr val="tx1"/>
                          </a:solidFill>
                          <a:latin typeface="Times New Roman" panose="02020603050405020304" pitchFamily="18" charset="0"/>
                          <a:cs typeface="Times New Roman" panose="02020603050405020304" pitchFamily="18" charset="0"/>
                        </a:rPr>
                        <a:t>phủ</a:t>
                      </a:r>
                      <a:r>
                        <a:rPr lang="en-US" sz="4000" b="1" baseline="0" dirty="0">
                          <a:solidFill>
                            <a:schemeClr val="tx1"/>
                          </a:solidFill>
                          <a:latin typeface="Times New Roman" panose="02020603050405020304" pitchFamily="18" charset="0"/>
                          <a:cs typeface="Times New Roman" panose="02020603050405020304" pitchFamily="18" charset="0"/>
                        </a:rPr>
                        <a:t> </a:t>
                      </a:r>
                      <a:r>
                        <a:rPr lang="en-US" sz="4000" b="1" baseline="0" dirty="0" err="1">
                          <a:solidFill>
                            <a:schemeClr val="tx1"/>
                          </a:solidFill>
                          <a:latin typeface="Times New Roman" panose="02020603050405020304" pitchFamily="18" charset="0"/>
                          <a:cs typeface="Times New Roman" panose="02020603050405020304" pitchFamily="18" charset="0"/>
                        </a:rPr>
                        <a:t>định</a:t>
                      </a:r>
                      <a:endParaRPr lang="en-US" sz="4000" b="1" dirty="0">
                        <a:solidFill>
                          <a:schemeClr val="tx1"/>
                        </a:solidFill>
                        <a:latin typeface="Times New Roman" panose="02020603050405020304" pitchFamily="18" charset="0"/>
                        <a:cs typeface="Times New Roman" panose="02020603050405020304" pitchFamily="18" charset="0"/>
                      </a:endParaRPr>
                    </a:p>
                  </a:txBody>
                  <a:tcPr marL="182880" marR="182880" marT="91440" marB="91440">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000" b="1" dirty="0" err="1">
                          <a:solidFill>
                            <a:schemeClr val="tx1"/>
                          </a:solidFill>
                          <a:latin typeface="Times New Roman" panose="02020603050405020304" pitchFamily="18" charset="0"/>
                          <a:cs typeface="Times New Roman" panose="02020603050405020304" pitchFamily="18" charset="0"/>
                        </a:rPr>
                        <a:t>Từ</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ngữ</a:t>
                      </a:r>
                      <a:r>
                        <a:rPr lang="en-US" sz="4000" b="1" dirty="0">
                          <a:solidFill>
                            <a:schemeClr val="tx1"/>
                          </a:solidFill>
                          <a:latin typeface="Times New Roman" panose="02020603050405020304" pitchFamily="18" charset="0"/>
                          <a:cs typeface="Times New Roman" panose="02020603050405020304" pitchFamily="18" charset="0"/>
                        </a:rPr>
                        <a:t>/</a:t>
                      </a:r>
                      <a:r>
                        <a:rPr lang="en-US" sz="4000" b="1" dirty="0" err="1">
                          <a:solidFill>
                            <a:schemeClr val="tx1"/>
                          </a:solidFill>
                          <a:latin typeface="Times New Roman" panose="02020603050405020304" pitchFamily="18" charset="0"/>
                          <a:cs typeface="Times New Roman" panose="02020603050405020304" pitchFamily="18" charset="0"/>
                        </a:rPr>
                        <a:t>câu</a:t>
                      </a:r>
                      <a:r>
                        <a:rPr lang="en-US" sz="4000" b="1" baseline="0" dirty="0">
                          <a:solidFill>
                            <a:schemeClr val="tx1"/>
                          </a:solidFill>
                          <a:latin typeface="Times New Roman" panose="02020603050405020304" pitchFamily="18" charset="0"/>
                          <a:cs typeface="Times New Roman" panose="02020603050405020304" pitchFamily="18" charset="0"/>
                        </a:rPr>
                        <a:t> </a:t>
                      </a:r>
                      <a:r>
                        <a:rPr lang="en-US" sz="4000" b="1" baseline="0" dirty="0" err="1">
                          <a:solidFill>
                            <a:schemeClr val="tx1"/>
                          </a:solidFill>
                          <a:latin typeface="Times New Roman" panose="02020603050405020304" pitchFamily="18" charset="0"/>
                          <a:cs typeface="Times New Roman" panose="02020603050405020304" pitchFamily="18" charset="0"/>
                        </a:rPr>
                        <a:t>văn</a:t>
                      </a:r>
                      <a:r>
                        <a:rPr lang="en-US" sz="4000" b="1" baseline="0" dirty="0">
                          <a:solidFill>
                            <a:schemeClr val="tx1"/>
                          </a:solidFill>
                          <a:latin typeface="Times New Roman" panose="02020603050405020304" pitchFamily="18" charset="0"/>
                          <a:cs typeface="Times New Roman" panose="02020603050405020304" pitchFamily="18" charset="0"/>
                        </a:rPr>
                        <a:t> </a:t>
                      </a:r>
                      <a:r>
                        <a:rPr lang="en-US" sz="4000" b="1" baseline="0" dirty="0" err="1">
                          <a:solidFill>
                            <a:schemeClr val="tx1"/>
                          </a:solidFill>
                          <a:latin typeface="Times New Roman" panose="02020603050405020304" pitchFamily="18" charset="0"/>
                          <a:cs typeface="Times New Roman" panose="02020603050405020304" pitchFamily="18" charset="0"/>
                        </a:rPr>
                        <a:t>biểu</a:t>
                      </a:r>
                      <a:r>
                        <a:rPr lang="en-US" sz="4000" b="1" baseline="0" dirty="0">
                          <a:solidFill>
                            <a:schemeClr val="tx1"/>
                          </a:solidFill>
                          <a:latin typeface="Times New Roman" panose="02020603050405020304" pitchFamily="18" charset="0"/>
                          <a:cs typeface="Times New Roman" panose="02020603050405020304" pitchFamily="18" charset="0"/>
                        </a:rPr>
                        <a:t> </a:t>
                      </a:r>
                      <a:r>
                        <a:rPr lang="en-US" sz="4000" b="1" baseline="0" dirty="0" err="1">
                          <a:solidFill>
                            <a:schemeClr val="tx1"/>
                          </a:solidFill>
                          <a:latin typeface="Times New Roman" panose="02020603050405020304" pitchFamily="18" charset="0"/>
                          <a:cs typeface="Times New Roman" panose="02020603050405020304" pitchFamily="18" charset="0"/>
                        </a:rPr>
                        <a:t>cảm</a:t>
                      </a:r>
                      <a:endParaRPr lang="en-US" sz="4000" b="1" dirty="0">
                        <a:solidFill>
                          <a:schemeClr val="tx1"/>
                        </a:solidFill>
                        <a:latin typeface="Times New Roman" panose="02020603050405020304" pitchFamily="18" charset="0"/>
                        <a:cs typeface="Times New Roman" panose="02020603050405020304" pitchFamily="18" charset="0"/>
                      </a:endParaRPr>
                    </a:p>
                  </a:txBody>
                  <a:tcPr marL="182880" marR="182880" marT="91440" marB="91440">
                    <a:solidFill>
                      <a:schemeClr val="accent5">
                        <a:lumMod val="20000"/>
                        <a:lumOff val="80000"/>
                      </a:schemeClr>
                    </a:solidFill>
                  </a:tcPr>
                </a:tc>
                <a:extLst>
                  <a:ext uri="{0D108BD9-81ED-4DB2-BD59-A6C34878D82A}">
                    <a16:rowId xmlns:a16="http://schemas.microsoft.com/office/drawing/2014/main" xmlns="" val="3387287550"/>
                  </a:ext>
                </a:extLst>
              </a:tr>
              <a:tr h="4450080">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vi-VN" sz="4000" i="1" dirty="0">
                          <a:latin typeface="Times New Roman" panose="02020603050405020304" pitchFamily="18" charset="0"/>
                          <a:cs typeface="Times New Roman" panose="02020603050405020304" pitchFamily="18" charset="0"/>
                        </a:rPr>
                        <a:t>Thế mà hai nhà Đinh, Lê lại theo ý riêng mình, khinh thường mệnh trời, không noi theo dấu cũ Thương, Chu, cứ đóng yên đô thành ở nơi đây, khiến cho triều đại không được lâu bền, số vận ngắn ngủi, trăm họ phải hao tổn, muôn vật không được thích nghi. Trẫm rất đau xót về việc đó... </a:t>
                      </a:r>
                      <a:r>
                        <a:rPr lang="vi-VN" sz="4000" dirty="0">
                          <a:latin typeface="Times New Roman" panose="02020603050405020304" pitchFamily="18" charset="0"/>
                          <a:cs typeface="Times New Roman" panose="02020603050405020304" pitchFamily="18" charset="0"/>
                        </a:rPr>
                        <a:t>(</a:t>
                      </a:r>
                      <a:r>
                        <a:rPr lang="vi-VN" sz="4000" i="1" dirty="0">
                          <a:latin typeface="Times New Roman" panose="02020603050405020304" pitchFamily="18" charset="0"/>
                          <a:cs typeface="Times New Roman" panose="02020603050405020304" pitchFamily="18" charset="0"/>
                        </a:rPr>
                        <a:t>Chiếu dời đô</a:t>
                      </a:r>
                      <a:r>
                        <a:rPr lang="vi-VN" sz="4000" dirty="0">
                          <a:latin typeface="Times New Roman" panose="02020603050405020304" pitchFamily="18" charset="0"/>
                          <a:cs typeface="Times New Roman" panose="02020603050405020304" pitchFamily="18" charset="0"/>
                        </a:rPr>
                        <a:t> – Lý Công Uẩn)</a:t>
                      </a:r>
                    </a:p>
                  </a:txBody>
                  <a:tcPr marL="182880" marR="182880" marT="91440" marB="91440">
                    <a:solidFill>
                      <a:schemeClr val="bg1"/>
                    </a:solidFill>
                  </a:tcPr>
                </a:tc>
                <a:tc>
                  <a:txBody>
                    <a:bodyPr/>
                    <a:lstStyle/>
                    <a:p>
                      <a:pPr marL="0" indent="0" algn="just">
                        <a:buFontTx/>
                        <a:buNone/>
                      </a:pP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thế</a:t>
                      </a:r>
                      <a:r>
                        <a:rPr lang="en-US" sz="4000" i="1" baseline="0" dirty="0">
                          <a:latin typeface="Times New Roman" panose="02020603050405020304" pitchFamily="18" charset="0"/>
                          <a:cs typeface="Times New Roman" panose="02020603050405020304" pitchFamily="18" charset="0"/>
                        </a:rPr>
                        <a:t> </a:t>
                      </a:r>
                      <a:r>
                        <a:rPr lang="en-US" sz="4000" i="1" baseline="0" dirty="0" err="1">
                          <a:latin typeface="Times New Roman" panose="02020603050405020304" pitchFamily="18" charset="0"/>
                          <a:cs typeface="Times New Roman" panose="02020603050405020304" pitchFamily="18" charset="0"/>
                        </a:rPr>
                        <a:t>mà</a:t>
                      </a:r>
                      <a:endParaRPr lang="en-US" sz="4000" i="1" baseline="0" dirty="0">
                        <a:latin typeface="Times New Roman" panose="02020603050405020304" pitchFamily="18" charset="0"/>
                        <a:cs typeface="Times New Roman" panose="02020603050405020304" pitchFamily="18" charset="0"/>
                      </a:endParaRPr>
                    </a:p>
                    <a:p>
                      <a:pPr marL="0" indent="0" algn="just">
                        <a:buFontTx/>
                        <a:buNone/>
                      </a:pPr>
                      <a:r>
                        <a:rPr lang="en-US" sz="4000" i="1" baseline="0" dirty="0">
                          <a:latin typeface="Times New Roman" panose="02020603050405020304" pitchFamily="18" charset="0"/>
                          <a:cs typeface="Times New Roman" panose="02020603050405020304" pitchFamily="18" charset="0"/>
                        </a:rPr>
                        <a:t>- </a:t>
                      </a:r>
                      <a:r>
                        <a:rPr lang="en-US" sz="4000" i="1" baseline="0" dirty="0" err="1">
                          <a:latin typeface="Times New Roman" panose="02020603050405020304" pitchFamily="18" charset="0"/>
                          <a:cs typeface="Times New Roman" panose="02020603050405020304" pitchFamily="18" charset="0"/>
                        </a:rPr>
                        <a:t>không</a:t>
                      </a:r>
                      <a:r>
                        <a:rPr lang="en-US" sz="4000" i="1" baseline="0" dirty="0">
                          <a:latin typeface="Times New Roman" panose="02020603050405020304" pitchFamily="18" charset="0"/>
                          <a:cs typeface="Times New Roman" panose="02020603050405020304" pitchFamily="18" charset="0"/>
                        </a:rPr>
                        <a:t> </a:t>
                      </a:r>
                      <a:r>
                        <a:rPr lang="en-US" sz="4000" i="1" baseline="0" dirty="0" err="1">
                          <a:latin typeface="Times New Roman" panose="02020603050405020304" pitchFamily="18" charset="0"/>
                          <a:cs typeface="Times New Roman" panose="02020603050405020304" pitchFamily="18" charset="0"/>
                        </a:rPr>
                        <a:t>noi</a:t>
                      </a:r>
                      <a:r>
                        <a:rPr lang="en-US" sz="4000" i="1" baseline="0" dirty="0">
                          <a:latin typeface="Times New Roman" panose="02020603050405020304" pitchFamily="18" charset="0"/>
                          <a:cs typeface="Times New Roman" panose="02020603050405020304" pitchFamily="18" charset="0"/>
                        </a:rPr>
                        <a:t> </a:t>
                      </a:r>
                      <a:r>
                        <a:rPr lang="en-US" sz="4000" i="1" baseline="0" dirty="0" err="1">
                          <a:latin typeface="Times New Roman" panose="02020603050405020304" pitchFamily="18" charset="0"/>
                          <a:cs typeface="Times New Roman" panose="02020603050405020304" pitchFamily="18" charset="0"/>
                        </a:rPr>
                        <a:t>theo</a:t>
                      </a:r>
                      <a:endParaRPr lang="en-US" sz="4000" i="1" baseline="0" dirty="0">
                        <a:latin typeface="Times New Roman" panose="02020603050405020304" pitchFamily="18" charset="0"/>
                        <a:cs typeface="Times New Roman" panose="02020603050405020304" pitchFamily="18" charset="0"/>
                      </a:endParaRPr>
                    </a:p>
                    <a:p>
                      <a:pPr marL="0" indent="0" algn="just">
                        <a:buFontTx/>
                        <a:buNone/>
                      </a:pPr>
                      <a:r>
                        <a:rPr lang="en-US" sz="4000" i="1" baseline="0" dirty="0">
                          <a:latin typeface="Times New Roman" panose="02020603050405020304" pitchFamily="18" charset="0"/>
                          <a:cs typeface="Times New Roman" panose="02020603050405020304" pitchFamily="18" charset="0"/>
                        </a:rPr>
                        <a:t>- </a:t>
                      </a:r>
                      <a:r>
                        <a:rPr lang="en-US" sz="4000" i="1" baseline="0" dirty="0" err="1">
                          <a:latin typeface="Times New Roman" panose="02020603050405020304" pitchFamily="18" charset="0"/>
                          <a:cs typeface="Times New Roman" panose="02020603050405020304" pitchFamily="18" charset="0"/>
                        </a:rPr>
                        <a:t>cứ</a:t>
                      </a:r>
                      <a:r>
                        <a:rPr lang="en-US" sz="4000" i="1" baseline="0" dirty="0">
                          <a:latin typeface="Times New Roman" panose="02020603050405020304" pitchFamily="18" charset="0"/>
                          <a:cs typeface="Times New Roman" panose="02020603050405020304" pitchFamily="18" charset="0"/>
                        </a:rPr>
                        <a:t> </a:t>
                      </a:r>
                      <a:r>
                        <a:rPr lang="en-US" sz="4000" i="1" baseline="0" dirty="0" err="1">
                          <a:latin typeface="Times New Roman" panose="02020603050405020304" pitchFamily="18" charset="0"/>
                          <a:cs typeface="Times New Roman" panose="02020603050405020304" pitchFamily="18" charset="0"/>
                        </a:rPr>
                        <a:t>đóng</a:t>
                      </a:r>
                      <a:r>
                        <a:rPr lang="en-US" sz="4000" i="1" baseline="0" dirty="0">
                          <a:latin typeface="Times New Roman" panose="02020603050405020304" pitchFamily="18" charset="0"/>
                          <a:cs typeface="Times New Roman" panose="02020603050405020304" pitchFamily="18" charset="0"/>
                        </a:rPr>
                        <a:t> </a:t>
                      </a:r>
                      <a:r>
                        <a:rPr lang="en-US" sz="4000" i="1" baseline="0" dirty="0" err="1">
                          <a:latin typeface="Times New Roman" panose="02020603050405020304" pitchFamily="18" charset="0"/>
                          <a:cs typeface="Times New Roman" panose="02020603050405020304" pitchFamily="18" charset="0"/>
                        </a:rPr>
                        <a:t>đô</a:t>
                      </a:r>
                      <a:endParaRPr lang="en-US" sz="4000" i="1" baseline="0" dirty="0">
                        <a:latin typeface="Times New Roman" panose="02020603050405020304" pitchFamily="18" charset="0"/>
                        <a:cs typeface="Times New Roman" panose="02020603050405020304" pitchFamily="18" charset="0"/>
                      </a:endParaRPr>
                    </a:p>
                    <a:p>
                      <a:pPr marL="0" indent="0" algn="just">
                        <a:buFontTx/>
                        <a:buNone/>
                      </a:pPr>
                      <a:r>
                        <a:rPr lang="en-US" sz="4000" i="1" baseline="0" dirty="0">
                          <a:latin typeface="Times New Roman" panose="02020603050405020304" pitchFamily="18" charset="0"/>
                          <a:cs typeface="Times New Roman" panose="02020603050405020304" pitchFamily="18" charset="0"/>
                        </a:rPr>
                        <a:t>- </a:t>
                      </a:r>
                      <a:r>
                        <a:rPr lang="en-US" sz="4000" i="1" baseline="0" dirty="0" err="1">
                          <a:latin typeface="Times New Roman" panose="02020603050405020304" pitchFamily="18" charset="0"/>
                          <a:cs typeface="Times New Roman" panose="02020603050405020304" pitchFamily="18" charset="0"/>
                        </a:rPr>
                        <a:t>không</a:t>
                      </a:r>
                      <a:r>
                        <a:rPr lang="en-US" sz="4000" i="1" baseline="0" dirty="0">
                          <a:latin typeface="Times New Roman" panose="02020603050405020304" pitchFamily="18" charset="0"/>
                          <a:cs typeface="Times New Roman" panose="02020603050405020304" pitchFamily="18" charset="0"/>
                        </a:rPr>
                        <a:t> </a:t>
                      </a:r>
                      <a:r>
                        <a:rPr lang="en-US" sz="4000" i="1" baseline="0" dirty="0" err="1">
                          <a:latin typeface="Times New Roman" panose="02020603050405020304" pitchFamily="18" charset="0"/>
                          <a:cs typeface="Times New Roman" panose="02020603050405020304" pitchFamily="18" charset="0"/>
                        </a:rPr>
                        <a:t>được</a:t>
                      </a:r>
                      <a:r>
                        <a:rPr lang="en-US" sz="4000" i="1" baseline="0" dirty="0">
                          <a:latin typeface="Times New Roman" panose="02020603050405020304" pitchFamily="18" charset="0"/>
                          <a:cs typeface="Times New Roman" panose="02020603050405020304" pitchFamily="18" charset="0"/>
                        </a:rPr>
                        <a:t> </a:t>
                      </a:r>
                      <a:r>
                        <a:rPr lang="en-US" sz="4000" i="1" baseline="0" dirty="0" err="1">
                          <a:latin typeface="Times New Roman" panose="02020603050405020304" pitchFamily="18" charset="0"/>
                          <a:cs typeface="Times New Roman" panose="02020603050405020304" pitchFamily="18" charset="0"/>
                        </a:rPr>
                        <a:t>thích</a:t>
                      </a:r>
                      <a:r>
                        <a:rPr lang="en-US" sz="4000" i="1" baseline="0" dirty="0">
                          <a:latin typeface="Times New Roman" panose="02020603050405020304" pitchFamily="18" charset="0"/>
                          <a:cs typeface="Times New Roman" panose="02020603050405020304" pitchFamily="18" charset="0"/>
                        </a:rPr>
                        <a:t> </a:t>
                      </a:r>
                      <a:r>
                        <a:rPr lang="en-US" sz="4000" i="1" baseline="0" dirty="0" err="1">
                          <a:latin typeface="Times New Roman" panose="02020603050405020304" pitchFamily="18" charset="0"/>
                          <a:cs typeface="Times New Roman" panose="02020603050405020304" pitchFamily="18" charset="0"/>
                        </a:rPr>
                        <a:t>nghi</a:t>
                      </a:r>
                      <a:endParaRPr lang="en-US" sz="4000" i="1" baseline="0" dirty="0">
                        <a:latin typeface="Times New Roman" panose="02020603050405020304" pitchFamily="18" charset="0"/>
                        <a:cs typeface="Times New Roman" panose="02020603050405020304" pitchFamily="18" charset="0"/>
                      </a:endParaRPr>
                    </a:p>
                  </a:txBody>
                  <a:tcPr marL="182880" marR="182880" marT="91440" marB="91440">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4000" i="1" dirty="0" err="1">
                          <a:latin typeface="Times New Roman" panose="02020603050405020304" pitchFamily="18" charset="0"/>
                          <a:cs typeface="Times New Roman" panose="02020603050405020304" pitchFamily="18" charset="0"/>
                        </a:rPr>
                        <a:t>Trẫm</a:t>
                      </a:r>
                      <a:r>
                        <a:rPr lang="en-US" sz="4000" i="1" baseline="0" dirty="0">
                          <a:latin typeface="Times New Roman" panose="02020603050405020304" pitchFamily="18" charset="0"/>
                          <a:cs typeface="Times New Roman" panose="02020603050405020304" pitchFamily="18" charset="0"/>
                        </a:rPr>
                        <a:t> </a:t>
                      </a:r>
                      <a:r>
                        <a:rPr lang="en-US" sz="4000" i="1" baseline="0" dirty="0" err="1">
                          <a:latin typeface="Times New Roman" panose="02020603050405020304" pitchFamily="18" charset="0"/>
                          <a:cs typeface="Times New Roman" panose="02020603050405020304" pitchFamily="18" charset="0"/>
                        </a:rPr>
                        <a:t>rất</a:t>
                      </a:r>
                      <a:r>
                        <a:rPr lang="en-US" sz="4000" i="1" baseline="0" dirty="0">
                          <a:latin typeface="Times New Roman" panose="02020603050405020304" pitchFamily="18" charset="0"/>
                          <a:cs typeface="Times New Roman" panose="02020603050405020304" pitchFamily="18" charset="0"/>
                        </a:rPr>
                        <a:t> </a:t>
                      </a:r>
                      <a:r>
                        <a:rPr lang="en-US" sz="4000" i="1" baseline="0" dirty="0" err="1">
                          <a:latin typeface="Times New Roman" panose="02020603050405020304" pitchFamily="18" charset="0"/>
                          <a:cs typeface="Times New Roman" panose="02020603050405020304" pitchFamily="18" charset="0"/>
                        </a:rPr>
                        <a:t>đau</a:t>
                      </a:r>
                      <a:r>
                        <a:rPr lang="en-US" sz="4000" i="1" baseline="0" dirty="0">
                          <a:latin typeface="Times New Roman" panose="02020603050405020304" pitchFamily="18" charset="0"/>
                          <a:cs typeface="Times New Roman" panose="02020603050405020304" pitchFamily="18" charset="0"/>
                        </a:rPr>
                        <a:t> </a:t>
                      </a:r>
                      <a:r>
                        <a:rPr lang="en-US" sz="4000" i="1" baseline="0" dirty="0" err="1">
                          <a:latin typeface="Times New Roman" panose="02020603050405020304" pitchFamily="18" charset="0"/>
                          <a:cs typeface="Times New Roman" panose="02020603050405020304" pitchFamily="18" charset="0"/>
                        </a:rPr>
                        <a:t>xót</a:t>
                      </a:r>
                      <a:r>
                        <a:rPr lang="en-US" sz="4000" i="1" baseline="0" dirty="0">
                          <a:latin typeface="Times New Roman" panose="02020603050405020304" pitchFamily="18" charset="0"/>
                          <a:cs typeface="Times New Roman" panose="02020603050405020304" pitchFamily="18" charset="0"/>
                        </a:rPr>
                        <a:t> </a:t>
                      </a:r>
                      <a:r>
                        <a:rPr lang="en-US" sz="4000" i="1" baseline="0" dirty="0" err="1">
                          <a:latin typeface="Times New Roman" panose="02020603050405020304" pitchFamily="18" charset="0"/>
                          <a:cs typeface="Times New Roman" panose="02020603050405020304" pitchFamily="18" charset="0"/>
                        </a:rPr>
                        <a:t>về</a:t>
                      </a:r>
                      <a:r>
                        <a:rPr lang="en-US" sz="4000" i="1" baseline="0" dirty="0">
                          <a:latin typeface="Times New Roman" panose="02020603050405020304" pitchFamily="18" charset="0"/>
                          <a:cs typeface="Times New Roman" panose="02020603050405020304" pitchFamily="18" charset="0"/>
                        </a:rPr>
                        <a:t> </a:t>
                      </a:r>
                      <a:r>
                        <a:rPr lang="en-US" sz="4000" i="1" baseline="0" dirty="0" err="1">
                          <a:latin typeface="Times New Roman" panose="02020603050405020304" pitchFamily="18" charset="0"/>
                          <a:cs typeface="Times New Roman" panose="02020603050405020304" pitchFamily="18" charset="0"/>
                        </a:rPr>
                        <a:t>việc</a:t>
                      </a:r>
                      <a:r>
                        <a:rPr lang="en-US" sz="4000" i="1" baseline="0" dirty="0">
                          <a:latin typeface="Times New Roman" panose="02020603050405020304" pitchFamily="18" charset="0"/>
                          <a:cs typeface="Times New Roman" panose="02020603050405020304" pitchFamily="18" charset="0"/>
                        </a:rPr>
                        <a:t> </a:t>
                      </a:r>
                      <a:r>
                        <a:rPr lang="en-US" sz="4000" i="1" baseline="0" dirty="0" err="1">
                          <a:latin typeface="Times New Roman" panose="02020603050405020304" pitchFamily="18" charset="0"/>
                          <a:cs typeface="Times New Roman" panose="02020603050405020304" pitchFamily="18" charset="0"/>
                        </a:rPr>
                        <a:t>đó</a:t>
                      </a:r>
                      <a:endParaRPr lang="en-US" sz="4000" i="1" dirty="0">
                        <a:latin typeface="Times New Roman" panose="02020603050405020304" pitchFamily="18" charset="0"/>
                        <a:cs typeface="Times New Roman" panose="02020603050405020304" pitchFamily="18" charset="0"/>
                      </a:endParaRPr>
                    </a:p>
                  </a:txBody>
                  <a:tcPr marL="182880" marR="182880" marT="91440" marB="91440">
                    <a:solidFill>
                      <a:schemeClr val="bg1"/>
                    </a:solidFill>
                  </a:tcPr>
                </a:tc>
                <a:extLst>
                  <a:ext uri="{0D108BD9-81ED-4DB2-BD59-A6C34878D82A}">
                    <a16:rowId xmlns:a16="http://schemas.microsoft.com/office/drawing/2014/main" xmlns="" val="869658311"/>
                  </a:ext>
                </a:extLst>
              </a:tr>
            </a:tbl>
          </a:graphicData>
        </a:graphic>
      </p:graphicFrame>
    </p:spTree>
    <p:extLst>
      <p:ext uri="{BB962C8B-B14F-4D97-AF65-F5344CB8AC3E}">
        <p14:creationId xmlns:p14="http://schemas.microsoft.com/office/powerpoint/2010/main" val="158486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3DC2E0E-2BA8-A3D4-5028-CE36F62F0701}"/>
              </a:ext>
            </a:extLst>
          </p:cNvPr>
          <p:cNvSpPr/>
          <p:nvPr/>
        </p:nvSpPr>
        <p:spPr>
          <a:xfrm>
            <a:off x="1039091" y="214746"/>
            <a:ext cx="16209818" cy="1323439"/>
          </a:xfrm>
          <a:prstGeom prst="rect">
            <a:avLst/>
          </a:prstGeom>
          <a:solidFill>
            <a:schemeClr val="tx2">
              <a:lumMod val="20000"/>
              <a:lumOff val="80000"/>
            </a:schemeClr>
          </a:solidFill>
          <a:ln>
            <a:noFill/>
          </a:ln>
        </p:spPr>
        <p:txBody>
          <a:bodyPr wrap="square">
            <a:spAutoFit/>
          </a:bodyPr>
          <a:lstStyle/>
          <a:p>
            <a:pPr algn="just"/>
            <a:r>
              <a:rPr lang="vi-VN" sz="4000" b="1" dirty="0">
                <a:latin typeface="+mj-lt"/>
              </a:rPr>
              <a:t>- Viết đoạn văn cho đề bài nêu ở mục 2.1. Thực hành viết theo các bước, trong đó có sử dụng câu khẳng định, câu phủ định và câu cảm.</a:t>
            </a:r>
          </a:p>
        </p:txBody>
      </p:sp>
      <p:sp>
        <p:nvSpPr>
          <p:cNvPr id="3" name="Rectangle 2">
            <a:extLst>
              <a:ext uri="{FF2B5EF4-FFF2-40B4-BE49-F238E27FC236}">
                <a16:creationId xmlns:a16="http://schemas.microsoft.com/office/drawing/2014/main" xmlns="" id="{66D7E3FB-2A5B-AFED-3CA0-A20EB4E3620E}"/>
              </a:ext>
            </a:extLst>
          </p:cNvPr>
          <p:cNvSpPr/>
          <p:nvPr/>
        </p:nvSpPr>
        <p:spPr>
          <a:xfrm>
            <a:off x="1039091" y="2082933"/>
            <a:ext cx="16022786" cy="7848302"/>
          </a:xfrm>
          <a:prstGeom prst="rect">
            <a:avLst/>
          </a:prstGeom>
        </p:spPr>
        <p:txBody>
          <a:bodyPr wrap="square">
            <a:spAutoFit/>
          </a:bodyPr>
          <a:lstStyle/>
          <a:p>
            <a:pPr algn="just"/>
            <a:r>
              <a:rPr lang="en-US" sz="3600" i="1" dirty="0">
                <a:latin typeface="+mj-lt"/>
              </a:rPr>
              <a:t>       </a:t>
            </a:r>
            <a:r>
              <a:rPr lang="vi-VN" sz="3600" i="1" dirty="0">
                <a:latin typeface="+mj-lt"/>
              </a:rPr>
              <a:t>Khi đọc những văn bản nghị luận trung đại và hiện đại ta sẽ thấy rõ nét hơn cả những biểu hiện của tình yêu Tổ quốc của nhân dân ta được gửi gắm trong đó. “Hịch tướng sĩ” của Trần Quốc Tuấn đã nêu lên vấn đề thái độ và hành động của tướng sĩ trước nguy cơ xâm lược của ngoại bang. Bài Hịch phản ánh tinh thần yêu nước nồng nàn của dân tộc trong cuộc kháng chiến chống quân xâm lược, thể hiện lòng căm thù giặc và ý chí quyết thắng. “Nước Đại Việt ta” (trích Bình Ngô đại cáo) của Nguyễn Trãi lại khẳng định Việt Nam là nước độc lập, có nền văn hiến và lịch sử rất đáng tự hào. “Chiếu dời đô” của Lý Công Uẩn trình bày lí do và ý nghĩa của việc dời thủ đô về đất Thăng Long. Bài Chiếu phản ánh khát vọng của nhân dân về một dân tộc độc lập thống nhất đồng thời phản ánh ý chí tự cường của dân tộc Đại Việt trên đà lớn mạnh. Đến văn bản nghị luận hiện đại “Nước Việt Nam ta nhỏ hay không nhỏ?” (Dương Trung Quốc) nêu lên vấn đề: Làm thế nào để đất nước Việt Nam mãi trường tồn và phát triển ngày càng lớn mạnh? Như vậy có thể thấy tình yêu Tổ quốc thật đa dạng và phong phú biết bao!</a:t>
            </a:r>
          </a:p>
        </p:txBody>
      </p:sp>
    </p:spTree>
    <p:extLst>
      <p:ext uri="{BB962C8B-B14F-4D97-AF65-F5344CB8AC3E}">
        <p14:creationId xmlns:p14="http://schemas.microsoft.com/office/powerpoint/2010/main" val="907962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7627132" y="-98286"/>
            <a:ext cx="9559336" cy="13515771"/>
          </a:xfrm>
          <a:custGeom>
            <a:avLst/>
            <a:gdLst/>
            <a:ahLst/>
            <a:cxnLst/>
            <a:rect l="l" t="t" r="r" b="b"/>
            <a:pathLst>
              <a:path w="9559336" h="13515771">
                <a:moveTo>
                  <a:pt x="0" y="0"/>
                </a:moveTo>
                <a:lnTo>
                  <a:pt x="9559336" y="0"/>
                </a:lnTo>
                <a:lnTo>
                  <a:pt x="9559336" y="13515770"/>
                </a:lnTo>
                <a:lnTo>
                  <a:pt x="0" y="1351577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Freeform 3"/>
          <p:cNvSpPr/>
          <p:nvPr/>
        </p:nvSpPr>
        <p:spPr>
          <a:xfrm>
            <a:off x="2457567" y="742614"/>
            <a:ext cx="13392033" cy="9335317"/>
          </a:xfrm>
          <a:custGeom>
            <a:avLst/>
            <a:gdLst/>
            <a:ahLst/>
            <a:cxnLst/>
            <a:rect l="l" t="t" r="r" b="b"/>
            <a:pathLst>
              <a:path w="9949233" h="5155511">
                <a:moveTo>
                  <a:pt x="0" y="0"/>
                </a:moveTo>
                <a:lnTo>
                  <a:pt x="9949232" y="0"/>
                </a:lnTo>
                <a:lnTo>
                  <a:pt x="9949232" y="5155512"/>
                </a:lnTo>
                <a:lnTo>
                  <a:pt x="0" y="515551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4" name="Freeform 4"/>
          <p:cNvSpPr/>
          <p:nvPr/>
        </p:nvSpPr>
        <p:spPr>
          <a:xfrm>
            <a:off x="2033056" y="1329769"/>
            <a:ext cx="1154919" cy="1100323"/>
          </a:xfrm>
          <a:custGeom>
            <a:avLst/>
            <a:gdLst/>
            <a:ahLst/>
            <a:cxnLst/>
            <a:rect l="l" t="t" r="r" b="b"/>
            <a:pathLst>
              <a:path w="1154919" h="1100323">
                <a:moveTo>
                  <a:pt x="0" y="0"/>
                </a:moveTo>
                <a:lnTo>
                  <a:pt x="1154919" y="0"/>
                </a:lnTo>
                <a:lnTo>
                  <a:pt x="1154919" y="1100323"/>
                </a:lnTo>
                <a:lnTo>
                  <a:pt x="0" y="1100323"/>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5" name="Freeform 5"/>
          <p:cNvSpPr/>
          <p:nvPr/>
        </p:nvSpPr>
        <p:spPr>
          <a:xfrm rot="491972">
            <a:off x="15330641" y="1363404"/>
            <a:ext cx="2751926" cy="2726909"/>
          </a:xfrm>
          <a:custGeom>
            <a:avLst/>
            <a:gdLst/>
            <a:ahLst/>
            <a:cxnLst/>
            <a:rect l="l" t="t" r="r" b="b"/>
            <a:pathLst>
              <a:path w="2751926" h="2726909">
                <a:moveTo>
                  <a:pt x="0" y="0"/>
                </a:moveTo>
                <a:lnTo>
                  <a:pt x="2751926" y="0"/>
                </a:lnTo>
                <a:lnTo>
                  <a:pt x="2751926" y="2726909"/>
                </a:lnTo>
                <a:lnTo>
                  <a:pt x="0" y="272690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7" name="Freeform 7"/>
          <p:cNvSpPr/>
          <p:nvPr/>
        </p:nvSpPr>
        <p:spPr>
          <a:xfrm rot="1049988">
            <a:off x="-780442" y="8597639"/>
            <a:ext cx="4511084" cy="5683256"/>
          </a:xfrm>
          <a:custGeom>
            <a:avLst/>
            <a:gdLst/>
            <a:ahLst/>
            <a:cxnLst/>
            <a:rect l="l" t="t" r="r" b="b"/>
            <a:pathLst>
              <a:path w="4511084" h="5683256">
                <a:moveTo>
                  <a:pt x="0" y="0"/>
                </a:moveTo>
                <a:lnTo>
                  <a:pt x="4511085" y="0"/>
                </a:lnTo>
                <a:lnTo>
                  <a:pt x="4511085" y="5683256"/>
                </a:lnTo>
                <a:lnTo>
                  <a:pt x="0" y="5683256"/>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8" name="Freeform 8"/>
          <p:cNvSpPr/>
          <p:nvPr/>
        </p:nvSpPr>
        <p:spPr>
          <a:xfrm rot="5400000">
            <a:off x="1116066" y="6155680"/>
            <a:ext cx="1833980" cy="3561126"/>
          </a:xfrm>
          <a:custGeom>
            <a:avLst/>
            <a:gdLst/>
            <a:ahLst/>
            <a:cxnLst/>
            <a:rect l="l" t="t" r="r" b="b"/>
            <a:pathLst>
              <a:path w="1833980" h="3561126">
                <a:moveTo>
                  <a:pt x="0" y="0"/>
                </a:moveTo>
                <a:lnTo>
                  <a:pt x="1833980" y="0"/>
                </a:lnTo>
                <a:lnTo>
                  <a:pt x="1833980" y="3561126"/>
                </a:lnTo>
                <a:lnTo>
                  <a:pt x="0" y="3561126"/>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9" name="Freeform 9"/>
          <p:cNvSpPr/>
          <p:nvPr/>
        </p:nvSpPr>
        <p:spPr>
          <a:xfrm rot="8677424">
            <a:off x="-1550792" y="-1848331"/>
            <a:ext cx="4047934" cy="4114800"/>
          </a:xfrm>
          <a:custGeom>
            <a:avLst/>
            <a:gdLst/>
            <a:ahLst/>
            <a:cxnLst/>
            <a:rect l="l" t="t" r="r" b="b"/>
            <a:pathLst>
              <a:path w="4047934" h="4114800">
                <a:moveTo>
                  <a:pt x="0" y="0"/>
                </a:moveTo>
                <a:lnTo>
                  <a:pt x="4047935" y="0"/>
                </a:lnTo>
                <a:lnTo>
                  <a:pt x="4047935" y="4114800"/>
                </a:lnTo>
                <a:lnTo>
                  <a:pt x="0" y="4114800"/>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12" name="Freeform 12"/>
          <p:cNvSpPr/>
          <p:nvPr/>
        </p:nvSpPr>
        <p:spPr>
          <a:xfrm rot="2700000">
            <a:off x="11422985" y="418817"/>
            <a:ext cx="979994" cy="933667"/>
          </a:xfrm>
          <a:custGeom>
            <a:avLst/>
            <a:gdLst/>
            <a:ahLst/>
            <a:cxnLst/>
            <a:rect l="l" t="t" r="r" b="b"/>
            <a:pathLst>
              <a:path w="979994" h="933667">
                <a:moveTo>
                  <a:pt x="0" y="0"/>
                </a:moveTo>
                <a:lnTo>
                  <a:pt x="979993" y="0"/>
                </a:lnTo>
                <a:lnTo>
                  <a:pt x="979993" y="933667"/>
                </a:lnTo>
                <a:lnTo>
                  <a:pt x="0" y="933667"/>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pic>
        <p:nvPicPr>
          <p:cNvPr id="6" name="Picture 5"/>
          <p:cNvPicPr>
            <a:picLocks noChangeAspect="1"/>
          </p:cNvPicPr>
          <p:nvPr/>
        </p:nvPicPr>
        <p:blipFill>
          <a:blip r:embed="rId19"/>
          <a:stretch>
            <a:fillRect/>
          </a:stretch>
        </p:blipFill>
        <p:spPr>
          <a:xfrm>
            <a:off x="2779224" y="1842230"/>
            <a:ext cx="12729551" cy="6602540"/>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39870CF-5216-6D7D-EC82-487732E9D6A8}"/>
              </a:ext>
            </a:extLst>
          </p:cNvPr>
          <p:cNvSpPr/>
          <p:nvPr/>
        </p:nvSpPr>
        <p:spPr>
          <a:xfrm>
            <a:off x="1205348" y="4610100"/>
            <a:ext cx="8790708" cy="4154984"/>
          </a:xfrm>
          <a:prstGeom prst="rect">
            <a:avLst/>
          </a:prstGeom>
        </p:spPr>
        <p:txBody>
          <a:bodyPr wrap="square">
            <a:spAutoFit/>
          </a:bodyPr>
          <a:lstStyle/>
          <a:p>
            <a:pPr algn="just" defTabSz="1828800">
              <a:buClr>
                <a:srgbClr val="000000"/>
              </a:buClr>
              <a:defRPr/>
            </a:pPr>
            <a:r>
              <a:rPr lang="en-US" sz="4400" kern="0" dirty="0">
                <a:solidFill>
                  <a:srgbClr val="000000"/>
                </a:solidFill>
                <a:latin typeface="Times New Roman" panose="02020603050405020304" pitchFamily="18" charset="0"/>
                <a:cs typeface="Times New Roman" panose="02020603050405020304" pitchFamily="18" charset="0"/>
                <a:sym typeface="Arial"/>
              </a:rPr>
              <a:t>        </a:t>
            </a:r>
            <a:r>
              <a:rPr lang="vi-VN" sz="4400" kern="0" dirty="0">
                <a:solidFill>
                  <a:srgbClr val="000000"/>
                </a:solidFill>
                <a:latin typeface="Times New Roman" panose="02020603050405020304" pitchFamily="18" charset="0"/>
                <a:cs typeface="Times New Roman" panose="02020603050405020304" pitchFamily="18" charset="0"/>
                <a:sym typeface="Arial"/>
              </a:rPr>
              <a:t>Đất nước Việt Nam ta có rất nhiều truyền thống tốt đẹp và quý báu, đặc biệt là truyền thống yêu nước. Biểu hiện của tình yêu Tổ quốc cũng thật phong phú và đa dạng.</a:t>
            </a:r>
          </a:p>
          <a:p>
            <a:pPr algn="just" defTabSz="1828800">
              <a:buClr>
                <a:srgbClr val="000000"/>
              </a:buClr>
              <a:defRPr/>
            </a:pPr>
            <a:r>
              <a:rPr lang="en-US" sz="4400" kern="0" dirty="0">
                <a:solidFill>
                  <a:srgbClr val="000000"/>
                </a:solidFill>
                <a:latin typeface="Times New Roman" panose="02020603050405020304" pitchFamily="18" charset="0"/>
                <a:cs typeface="Times New Roman" panose="02020603050405020304" pitchFamily="18" charset="0"/>
                <a:sym typeface="Arial"/>
              </a:rPr>
              <a:t>        </a:t>
            </a:r>
            <a:endParaRPr lang="vi-VN" sz="4400"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3" name="Google Shape;359;p42">
            <a:extLst>
              <a:ext uri="{FF2B5EF4-FFF2-40B4-BE49-F238E27FC236}">
                <a16:creationId xmlns:a16="http://schemas.microsoft.com/office/drawing/2014/main" xmlns="" id="{EDFEC26D-188D-4FFF-B8C7-BB22B71EA85C}"/>
              </a:ext>
            </a:extLst>
          </p:cNvPr>
          <p:cNvSpPr txBox="1">
            <a:spLocks/>
          </p:cNvSpPr>
          <p:nvPr/>
        </p:nvSpPr>
        <p:spPr>
          <a:xfrm>
            <a:off x="6324600" y="2952754"/>
            <a:ext cx="8577876" cy="1145400"/>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1pPr>
            <a:lvl2pPr marR="0" lvl="1"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2pPr>
            <a:lvl3pPr marR="0" lvl="2"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3pPr>
            <a:lvl4pPr marR="0" lvl="3"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4pPr>
            <a:lvl5pPr marR="0" lvl="4"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5pPr>
            <a:lvl6pPr marR="0" lvl="5"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6pPr>
            <a:lvl7pPr marR="0" lvl="6"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7pPr>
            <a:lvl8pPr marR="0" lvl="7"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8pPr>
            <a:lvl9pPr marR="0" lvl="8"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9pPr>
          </a:lstStyle>
          <a:p>
            <a:pPr algn="just" defTabSz="1828800">
              <a:buClr>
                <a:srgbClr val="3A2C74"/>
              </a:buClr>
              <a:defRPr/>
            </a:pPr>
            <a:r>
              <a:rPr lang="en-US" sz="4400"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Bài</a:t>
            </a:r>
            <a:r>
              <a:rPr lang="en-US" sz="4400"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viết</a:t>
            </a:r>
            <a:r>
              <a:rPr lang="en-US" sz="4400"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tham</a:t>
            </a:r>
            <a:r>
              <a:rPr lang="en-US" sz="4400" b="1" kern="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kern="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khảo</a:t>
            </a:r>
            <a:endParaRPr lang="vi-VN" sz="4400" b="1" kern="0" dirty="0">
              <a:solidFill>
                <a:srgbClr val="FF0000"/>
              </a:solidFill>
              <a:highlight>
                <a:srgbClr val="D9D3FF"/>
              </a:highlight>
              <a:latin typeface="Times New Roman" panose="02020603050405020304" pitchFamily="18" charset="0"/>
              <a:ea typeface="Cambria" panose="02040503050406030204" pitchFamily="18" charset="0"/>
              <a:cs typeface="Times New Roman" panose="02020603050405020304" pitchFamily="18" charset="0"/>
            </a:endParaRPr>
          </a:p>
        </p:txBody>
      </p:sp>
      <p:sp>
        <p:nvSpPr>
          <p:cNvPr id="4" name="Rectangle: Rounded Corners 1">
            <a:extLst>
              <a:ext uri="{FF2B5EF4-FFF2-40B4-BE49-F238E27FC236}">
                <a16:creationId xmlns:a16="http://schemas.microsoft.com/office/drawing/2014/main" xmlns="" id="{38D70781-F12D-F990-07FD-C32DB95FB994}"/>
              </a:ext>
            </a:extLst>
          </p:cNvPr>
          <p:cNvSpPr/>
          <p:nvPr/>
        </p:nvSpPr>
        <p:spPr>
          <a:xfrm>
            <a:off x="533400" y="503670"/>
            <a:ext cx="17221200" cy="197856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Từ</a:t>
            </a:r>
            <a:r>
              <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các</a:t>
            </a:r>
            <a:r>
              <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tác</a:t>
            </a:r>
            <a:r>
              <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phẩm</a:t>
            </a:r>
            <a:r>
              <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đã</a:t>
            </a:r>
            <a:r>
              <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học</a:t>
            </a:r>
            <a:r>
              <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hãy</a:t>
            </a:r>
            <a:r>
              <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phát</a:t>
            </a:r>
            <a:r>
              <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biểu</a:t>
            </a:r>
            <a:r>
              <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suy</a:t>
            </a:r>
            <a:r>
              <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nghĩ</a:t>
            </a:r>
            <a:r>
              <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của</a:t>
            </a:r>
            <a:r>
              <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em</a:t>
            </a:r>
            <a:r>
              <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p>
          <a:p>
            <a:pPr algn="ctr">
              <a:lnSpc>
                <a:spcPct val="150000"/>
              </a:lnSpc>
            </a:pP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về</a:t>
            </a:r>
            <a:r>
              <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biểu</a:t>
            </a:r>
            <a:r>
              <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hiện</a:t>
            </a:r>
            <a:r>
              <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của</a:t>
            </a:r>
            <a:r>
              <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tình</a:t>
            </a:r>
            <a:r>
              <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yêu</a:t>
            </a:r>
            <a:r>
              <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Tổ</a:t>
            </a:r>
            <a:r>
              <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quốc</a:t>
            </a:r>
            <a:r>
              <a:rPr lang="en-US" sz="4400" b="1"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0" name="Freeform 2">
            <a:extLst>
              <a:ext uri="{FF2B5EF4-FFF2-40B4-BE49-F238E27FC236}">
                <a16:creationId xmlns:a16="http://schemas.microsoft.com/office/drawing/2014/main" xmlns="" id="{73273984-6B06-6008-3BB6-C053640F8F12}"/>
              </a:ext>
            </a:extLst>
          </p:cNvPr>
          <p:cNvSpPr/>
          <p:nvPr/>
        </p:nvSpPr>
        <p:spPr>
          <a:xfrm rot="5400000">
            <a:off x="13332018" y="2479483"/>
            <a:ext cx="9559336" cy="13515771"/>
          </a:xfrm>
          <a:custGeom>
            <a:avLst/>
            <a:gdLst/>
            <a:ahLst/>
            <a:cxnLst/>
            <a:rect l="l" t="t" r="r" b="b"/>
            <a:pathLst>
              <a:path w="9559336" h="13515771">
                <a:moveTo>
                  <a:pt x="0" y="0"/>
                </a:moveTo>
                <a:lnTo>
                  <a:pt x="9559336" y="0"/>
                </a:lnTo>
                <a:lnTo>
                  <a:pt x="9559336" y="13515770"/>
                </a:lnTo>
                <a:lnTo>
                  <a:pt x="0" y="1351577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1" name="Freeform 5">
            <a:extLst>
              <a:ext uri="{FF2B5EF4-FFF2-40B4-BE49-F238E27FC236}">
                <a16:creationId xmlns:a16="http://schemas.microsoft.com/office/drawing/2014/main" xmlns="" id="{5356A81D-4AAF-9914-0E75-9B9ADBC25E41}"/>
              </a:ext>
            </a:extLst>
          </p:cNvPr>
          <p:cNvSpPr/>
          <p:nvPr/>
        </p:nvSpPr>
        <p:spPr>
          <a:xfrm rot="491972">
            <a:off x="14884257" y="3279635"/>
            <a:ext cx="2751926" cy="2726909"/>
          </a:xfrm>
          <a:custGeom>
            <a:avLst/>
            <a:gdLst/>
            <a:ahLst/>
            <a:cxnLst/>
            <a:rect l="l" t="t" r="r" b="b"/>
            <a:pathLst>
              <a:path w="2751926" h="2726909">
                <a:moveTo>
                  <a:pt x="0" y="0"/>
                </a:moveTo>
                <a:lnTo>
                  <a:pt x="2751926" y="0"/>
                </a:lnTo>
                <a:lnTo>
                  <a:pt x="2751926" y="2726909"/>
                </a:lnTo>
                <a:lnTo>
                  <a:pt x="0" y="272690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Tree>
    <p:extLst>
      <p:ext uri="{BB962C8B-B14F-4D97-AF65-F5344CB8AC3E}">
        <p14:creationId xmlns:p14="http://schemas.microsoft.com/office/powerpoint/2010/main" val="118745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D94E5F3-BB20-490B-5511-97139130B940}"/>
              </a:ext>
            </a:extLst>
          </p:cNvPr>
          <p:cNvSpPr/>
          <p:nvPr/>
        </p:nvSpPr>
        <p:spPr>
          <a:xfrm>
            <a:off x="519547" y="557780"/>
            <a:ext cx="17269690" cy="8710077"/>
          </a:xfrm>
          <a:prstGeom prst="rect">
            <a:avLst/>
          </a:prstGeom>
        </p:spPr>
        <p:txBody>
          <a:bodyPr wrap="square">
            <a:spAutoFit/>
          </a:bodyPr>
          <a:lstStyle/>
          <a:p>
            <a:pPr algn="just" defTabSz="1828800">
              <a:buClr>
                <a:srgbClr val="000000"/>
              </a:buClr>
              <a:defRPr/>
            </a:pPr>
            <a:r>
              <a:rPr lang="en-US" sz="4000" kern="0" dirty="0">
                <a:solidFill>
                  <a:srgbClr val="000000"/>
                </a:solidFill>
                <a:latin typeface="Times New Roman" panose="02020603050405020304" pitchFamily="18" charset="0"/>
                <a:cs typeface="Times New Roman" panose="02020603050405020304" pitchFamily="18" charset="0"/>
                <a:sym typeface="Arial"/>
              </a:rPr>
              <a:t>        </a:t>
            </a:r>
            <a:r>
              <a:rPr lang="vi-VN" sz="4000" kern="0" dirty="0">
                <a:solidFill>
                  <a:srgbClr val="000000"/>
                </a:solidFill>
                <a:latin typeface="Times New Roman" panose="02020603050405020304" pitchFamily="18" charset="0"/>
                <a:cs typeface="Times New Roman" panose="02020603050405020304" pitchFamily="18" charset="0"/>
                <a:sym typeface="Arial"/>
              </a:rPr>
              <a:t>Tình yêu Tổ quốc, lòng yêu nước là tình cảm, tình thương sâu sắc của mình đối với quê hương, đất nước, muốn cống hiến hết mình vì muốn đất nước giàu mạnh và vững chắc. Lòng yêu nước được tồn tại trong mỗi con dân Việt Nam chúng ta, từ đời ông cha truyền xuống đời cháu chắt.</a:t>
            </a:r>
          </a:p>
          <a:p>
            <a:pPr algn="just" defTabSz="1828800">
              <a:buClr>
                <a:srgbClr val="000000"/>
              </a:buClr>
              <a:defRPr/>
            </a:pPr>
            <a:r>
              <a:rPr lang="en-US" sz="4000" kern="0" dirty="0">
                <a:solidFill>
                  <a:srgbClr val="000000"/>
                </a:solidFill>
                <a:latin typeface="Times New Roman" panose="02020603050405020304" pitchFamily="18" charset="0"/>
                <a:cs typeface="Times New Roman" panose="02020603050405020304" pitchFamily="18" charset="0"/>
                <a:sym typeface="Arial"/>
              </a:rPr>
              <a:t>        </a:t>
            </a:r>
            <a:r>
              <a:rPr lang="vi-VN" sz="4000" kern="0" dirty="0">
                <a:solidFill>
                  <a:srgbClr val="000000"/>
                </a:solidFill>
                <a:latin typeface="Times New Roman" panose="02020603050405020304" pitchFamily="18" charset="0"/>
                <a:cs typeface="Times New Roman" panose="02020603050405020304" pitchFamily="18" charset="0"/>
                <a:sym typeface="Arial"/>
              </a:rPr>
              <a:t>Trước hết nói đến tình yêu Tổ quốc là nói đến tình yêu đất nước, con người, yêu gia đình thân thương, yêu xóm làng, yêu quê hương. Biểu hiện thứ hai là sự quý trọng văn hóa dân tộc, bảo tồn tiếng nói của cha ông, gìn giữ những nét phong tục, tập quán, những truyền thống đạo đức. Tự hào về lịch sử dân tộc là biểu hiện thứ ba của tình yêu Tổ quốc. Đó là niềm kiêu hãnh về những giá trị văn hóa nghệ thuật, về truyền thống đấu tranh dựng nước và giữ nước của cha ông ta. Và đặc biệt, vì yêu Tổ quốc mà mỗi người dân đất Việt sẽ chung tay góp phần xây dựng và bảo vệ Tổ quốc trong những biểu hiện cụ thể hơn như học tập, lao động và bảo vệ đất nước. Còn vô vàn những biểu hiện khác nhau nữa của tình yêu Tổ quốc.</a:t>
            </a:r>
          </a:p>
          <a:p>
            <a:pPr algn="just" defTabSz="1828800">
              <a:buClr>
                <a:srgbClr val="000000"/>
              </a:buClr>
              <a:defRPr/>
            </a:pPr>
            <a:r>
              <a:rPr lang="en-US" sz="4000" kern="0" dirty="0">
                <a:solidFill>
                  <a:srgbClr val="000000"/>
                </a:solidFill>
                <a:latin typeface="Times New Roman" panose="02020603050405020304" pitchFamily="18" charset="0"/>
                <a:cs typeface="Times New Roman" panose="02020603050405020304" pitchFamily="18" charset="0"/>
                <a:sym typeface="Arial"/>
              </a:rPr>
              <a:t>        </a:t>
            </a:r>
            <a:endParaRPr lang="vi-VN" sz="4000" kern="0" dirty="0">
              <a:solidFill>
                <a:srgbClr val="00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507800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726AA4D-BF30-F951-8A5D-5A714881643A}"/>
              </a:ext>
            </a:extLst>
          </p:cNvPr>
          <p:cNvSpPr/>
          <p:nvPr/>
        </p:nvSpPr>
        <p:spPr>
          <a:xfrm>
            <a:off x="519547" y="557780"/>
            <a:ext cx="17269690" cy="8710077"/>
          </a:xfrm>
          <a:prstGeom prst="rect">
            <a:avLst/>
          </a:prstGeom>
        </p:spPr>
        <p:txBody>
          <a:bodyPr wrap="square">
            <a:spAutoFit/>
          </a:bodyPr>
          <a:lstStyle/>
          <a:p>
            <a:pPr algn="just" defTabSz="1828800">
              <a:buClr>
                <a:srgbClr val="000000"/>
              </a:buClr>
              <a:defRPr/>
            </a:pPr>
            <a:r>
              <a:rPr lang="en-US" sz="4000" kern="0" dirty="0">
                <a:solidFill>
                  <a:srgbClr val="000000"/>
                </a:solidFill>
                <a:latin typeface="Times New Roman" panose="02020603050405020304" pitchFamily="18" charset="0"/>
                <a:cs typeface="Times New Roman" panose="02020603050405020304" pitchFamily="18" charset="0"/>
                <a:sym typeface="Arial"/>
              </a:rPr>
              <a:t>        </a:t>
            </a:r>
            <a:r>
              <a:rPr lang="vi-VN" sz="4000" kern="0" dirty="0">
                <a:solidFill>
                  <a:srgbClr val="000000"/>
                </a:solidFill>
                <a:latin typeface="Times New Roman" panose="02020603050405020304" pitchFamily="18" charset="0"/>
                <a:cs typeface="Times New Roman" panose="02020603050405020304" pitchFamily="18" charset="0"/>
                <a:sym typeface="Arial"/>
              </a:rPr>
              <a:t>Khi đọc những văn bản nghị luận trung đại và hiện đại ta sẽ thấy rõ nét hơn cả những biểu hiện của tình yêu Tổ quốc của nhân dân ta được gửi gắm trong đó. “Hịch tướng sĩ” của Trần Quốc Tuấn đã nêu lên vấn đề thái độ và hành động của tướng sĩ trước nguy cơ xâm lược của ngoại bang. Bài Hịch phản ánh tinh thần yêu nước nồng nàn của dân tộc trong cuộc kháng chiến chống quân xâm lược, thể hiện lòng căm thù giặc và ý chí quyết thắng. “Nước Đại Việt ta” (trích Bình Ngô đại cáo) của Nguyễn Trãi lại khẳng định Việt Nam là nước độc lập, có nền văn hiến và lịch sử rất đáng tự hào. “Chiếu dời đô” của Lý Công Uẩn trình bày lí do và ý nghĩa của việc dời thủ đô về đất Thăng Long. Bài Chiếu phản ánh khát vọng của nhân dân về một dân tộc độc lập thống nhất đồng thời phản ánh ý chí tự cường của dân tộc Đại Việt trên đà lớn mạnh. Đến văn bản nghị luận hiện đại “Nước Việt Nam ta nhỏ hay không nhỏ?” (Dương Trung Quốc) nêu lên vấn đề: Làm thế nào để đất nước Việt Nam mãi trường tồn và phát triển ngày càng lớn mạnh? Như vậy có thể thấy tình yêu Tổ quốc thật đa dạng và phong phú biết bao!</a:t>
            </a:r>
          </a:p>
        </p:txBody>
      </p:sp>
    </p:spTree>
    <p:extLst>
      <p:ext uri="{BB962C8B-B14F-4D97-AF65-F5344CB8AC3E}">
        <p14:creationId xmlns:p14="http://schemas.microsoft.com/office/powerpoint/2010/main" val="21317114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825CE7A-56BF-BFFB-8EA3-53F872B8EEAB}"/>
              </a:ext>
            </a:extLst>
          </p:cNvPr>
          <p:cNvSpPr/>
          <p:nvPr/>
        </p:nvSpPr>
        <p:spPr>
          <a:xfrm>
            <a:off x="519547" y="557781"/>
            <a:ext cx="17269690" cy="8710077"/>
          </a:xfrm>
          <a:prstGeom prst="rect">
            <a:avLst/>
          </a:prstGeom>
        </p:spPr>
        <p:txBody>
          <a:bodyPr wrap="square">
            <a:spAutoFit/>
          </a:bodyPr>
          <a:lstStyle/>
          <a:p>
            <a:pPr algn="just"/>
            <a:r>
              <a:rPr lang="en-US"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Biểu hiện của lòng yêu nước cũng nằm ngay trong ý thức, hành động hàng ngày của mỗi chúng ta. Trong thời chiến, nó sục sôi và cuộn trào cùng các cuộc khởi nghĩa, cùng lớp lớp thanh niên sẵn sàng hi sinh tính mạng khi lên đường nhập ngũ. Trong thời bình, mỗi người thể hiện tình yêu nước bằng cách chăm chỉ trau dồi tri thức, cần cù lao động và rèn luyện đạo đức với ước mong đem đến cuộc sống tươi đẹp hơn cho bản thân, gia đình và dân tộc mình. Cứ như vậy, lòng yêu nước đã truyền từ thế hệ này sang thế hệ khác, trở thành nguồn sức mạnh vô giá, thành sợi dây nối kết trái tim của những “con Lạc cháu Hồng”, giúp ta có thể lập nên những chiến công “lừng lẫy năm châu, chấn động địa cầu”.</a:t>
            </a:r>
          </a:p>
          <a:p>
            <a:pPr algn="just"/>
            <a:r>
              <a:rPr lang="en-US"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Chính tình yêu nước của thế hệ đi trước đã tạo dựng niềm tin cho thế hệ mai sau.</a:t>
            </a:r>
            <a:r>
              <a:rPr lang="en-US"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Dù thế hệ trẻ có lập nghiệp nơi đâu trên địa cầu rộng lớn, những con người Việt Nam ta vẫn luôn giữ trong trái tim mình tình yêu nước nồng nàn, để nhớ, để ngưỡng vọng và cũng để khao khát được làm điều gì đó cho mảnh đất hình chữ S thân thương Việt Nam.</a:t>
            </a:r>
          </a:p>
        </p:txBody>
      </p:sp>
    </p:spTree>
    <p:extLst>
      <p:ext uri="{BB962C8B-B14F-4D97-AF65-F5344CB8AC3E}">
        <p14:creationId xmlns:p14="http://schemas.microsoft.com/office/powerpoint/2010/main" val="30533849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6565617" y="-1614385"/>
            <a:ext cx="9559336" cy="13515771"/>
          </a:xfrm>
          <a:custGeom>
            <a:avLst/>
            <a:gdLst/>
            <a:ahLst/>
            <a:cxnLst/>
            <a:rect l="l" t="t" r="r" b="b"/>
            <a:pathLst>
              <a:path w="9559336" h="13515771">
                <a:moveTo>
                  <a:pt x="0" y="0"/>
                </a:moveTo>
                <a:lnTo>
                  <a:pt x="9559336" y="0"/>
                </a:lnTo>
                <a:lnTo>
                  <a:pt x="9559336" y="13515770"/>
                </a:lnTo>
                <a:lnTo>
                  <a:pt x="0" y="1351577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TextBox 3"/>
          <p:cNvSpPr txBox="1"/>
          <p:nvPr/>
        </p:nvSpPr>
        <p:spPr>
          <a:xfrm>
            <a:off x="5229117" y="1842254"/>
            <a:ext cx="9715272" cy="5109091"/>
          </a:xfrm>
          <a:prstGeom prst="rect">
            <a:avLst/>
          </a:prstGeom>
        </p:spPr>
        <p:txBody>
          <a:bodyPr lIns="0" tIns="0" rIns="0" bIns="0" rtlCol="0" anchor="t">
            <a:spAutoFit/>
          </a:bodyPr>
          <a:lstStyle/>
          <a:p>
            <a:pPr algn="ctr"/>
            <a:r>
              <a:rPr lang="en-US" sz="16600" dirty="0">
                <a:solidFill>
                  <a:srgbClr val="5D3E24"/>
                </a:solidFill>
                <a:latin typeface="#9Slide05 IcielSanelma" pitchFamily="2" charset="0"/>
              </a:rPr>
              <a:t>I. </a:t>
            </a:r>
          </a:p>
          <a:p>
            <a:pPr algn="ctr"/>
            <a:r>
              <a:rPr lang="en-US" sz="16600" dirty="0" err="1">
                <a:solidFill>
                  <a:srgbClr val="5D3E24"/>
                </a:solidFill>
                <a:latin typeface="#9Slide05 IcielSanelma" pitchFamily="2" charset="0"/>
              </a:rPr>
              <a:t>Định</a:t>
            </a:r>
            <a:r>
              <a:rPr lang="en-US" sz="16600" dirty="0">
                <a:solidFill>
                  <a:srgbClr val="5D3E24"/>
                </a:solidFill>
                <a:latin typeface="#9Slide05 IcielSanelma" pitchFamily="2" charset="0"/>
              </a:rPr>
              <a:t> </a:t>
            </a:r>
            <a:r>
              <a:rPr lang="en-US" sz="16600" dirty="0" err="1">
                <a:solidFill>
                  <a:srgbClr val="5D3E24"/>
                </a:solidFill>
                <a:latin typeface="#9Slide05 IcielSanelma" pitchFamily="2" charset="0"/>
              </a:rPr>
              <a:t>hướng</a:t>
            </a:r>
            <a:endParaRPr lang="en-US" sz="16600" dirty="0">
              <a:solidFill>
                <a:srgbClr val="5D3E24"/>
              </a:solidFill>
              <a:latin typeface="#9Slide05 IcielSanelma" pitchFamily="2" charset="0"/>
            </a:endParaRPr>
          </a:p>
        </p:txBody>
      </p:sp>
      <p:sp>
        <p:nvSpPr>
          <p:cNvPr id="9" name="Freeform 9"/>
          <p:cNvSpPr/>
          <p:nvPr/>
        </p:nvSpPr>
        <p:spPr>
          <a:xfrm rot="-1770339">
            <a:off x="2174684" y="376829"/>
            <a:ext cx="1638071" cy="1560635"/>
          </a:xfrm>
          <a:custGeom>
            <a:avLst/>
            <a:gdLst/>
            <a:ahLst/>
            <a:cxnLst/>
            <a:rect l="l" t="t" r="r" b="b"/>
            <a:pathLst>
              <a:path w="1638071" h="1560635">
                <a:moveTo>
                  <a:pt x="0" y="0"/>
                </a:moveTo>
                <a:lnTo>
                  <a:pt x="1638071" y="0"/>
                </a:lnTo>
                <a:lnTo>
                  <a:pt x="1638071" y="1560636"/>
                </a:lnTo>
                <a:lnTo>
                  <a:pt x="0" y="156063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0" name="Freeform 10"/>
          <p:cNvSpPr/>
          <p:nvPr/>
        </p:nvSpPr>
        <p:spPr>
          <a:xfrm rot="-2245019" flipH="1">
            <a:off x="15003758" y="7737129"/>
            <a:ext cx="4511084" cy="5683256"/>
          </a:xfrm>
          <a:custGeom>
            <a:avLst/>
            <a:gdLst/>
            <a:ahLst/>
            <a:cxnLst/>
            <a:rect l="l" t="t" r="r" b="b"/>
            <a:pathLst>
              <a:path w="4511084" h="5683256">
                <a:moveTo>
                  <a:pt x="4511084" y="0"/>
                </a:moveTo>
                <a:lnTo>
                  <a:pt x="0" y="0"/>
                </a:lnTo>
                <a:lnTo>
                  <a:pt x="0" y="5683256"/>
                </a:lnTo>
                <a:lnTo>
                  <a:pt x="4511084" y="5683256"/>
                </a:lnTo>
                <a:lnTo>
                  <a:pt x="4511084"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1" name="Freeform 11"/>
          <p:cNvSpPr/>
          <p:nvPr/>
        </p:nvSpPr>
        <p:spPr>
          <a:xfrm rot="1294278">
            <a:off x="16737927" y="4124302"/>
            <a:ext cx="1833980" cy="3561126"/>
          </a:xfrm>
          <a:custGeom>
            <a:avLst/>
            <a:gdLst/>
            <a:ahLst/>
            <a:cxnLst/>
            <a:rect l="l" t="t" r="r" b="b"/>
            <a:pathLst>
              <a:path w="1833980" h="3561126">
                <a:moveTo>
                  <a:pt x="0" y="0"/>
                </a:moveTo>
                <a:lnTo>
                  <a:pt x="1833980" y="0"/>
                </a:lnTo>
                <a:lnTo>
                  <a:pt x="1833980" y="3561126"/>
                </a:lnTo>
                <a:lnTo>
                  <a:pt x="0" y="3561126"/>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xmlns="" id="{7BF4161F-93BD-5216-2382-85773330D848}"/>
              </a:ext>
            </a:extLst>
          </p:cNvPr>
          <p:cNvSpPr/>
          <p:nvPr/>
        </p:nvSpPr>
        <p:spPr>
          <a:xfrm>
            <a:off x="7107533" y="2026118"/>
            <a:ext cx="3789067" cy="7287600"/>
          </a:xfrm>
          <a:custGeom>
            <a:avLst/>
            <a:gdLst/>
            <a:ahLst/>
            <a:cxnLst/>
            <a:rect l="l" t="t" r="r" b="b"/>
            <a:pathLst>
              <a:path w="1923669" h="4114800">
                <a:moveTo>
                  <a:pt x="0" y="0"/>
                </a:moveTo>
                <a:lnTo>
                  <a:pt x="1923669" y="0"/>
                </a:lnTo>
                <a:lnTo>
                  <a:pt x="1923669"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Google Shape;310;p40">
            <a:extLst>
              <a:ext uri="{FF2B5EF4-FFF2-40B4-BE49-F238E27FC236}">
                <a16:creationId xmlns:a16="http://schemas.microsoft.com/office/drawing/2014/main" xmlns="" id="{4713CB11-B0D4-5D6B-8543-DD47138CCCD8}"/>
              </a:ext>
            </a:extLst>
          </p:cNvPr>
          <p:cNvSpPr txBox="1">
            <a:spLocks/>
          </p:cNvSpPr>
          <p:nvPr/>
        </p:nvSpPr>
        <p:spPr>
          <a:xfrm>
            <a:off x="5215800" y="342900"/>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1pPr>
            <a:lvl2pPr marR="0" lvl="1"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2pPr>
            <a:lvl3pPr marR="0" lvl="2"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3pPr>
            <a:lvl4pPr marR="0" lvl="3"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4pPr>
            <a:lvl5pPr marR="0" lvl="4"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5pPr>
            <a:lvl6pPr marR="0" lvl="5"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6pPr>
            <a:lvl7pPr marR="0" lvl="6"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7pPr>
            <a:lvl8pPr marR="0" lvl="7"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8pPr>
            <a:lvl9pPr marR="0" lvl="8" algn="ctr" rtl="0">
              <a:lnSpc>
                <a:spcPct val="100000"/>
              </a:lnSpc>
              <a:spcBef>
                <a:spcPts val="0"/>
              </a:spcBef>
              <a:spcAft>
                <a:spcPts val="0"/>
              </a:spcAft>
              <a:buClr>
                <a:schemeClr val="dk1"/>
              </a:buClr>
              <a:buSzPts val="4000"/>
              <a:buFont typeface="Just Another Hand"/>
              <a:buNone/>
              <a:defRPr sz="4000" b="0" i="0" u="none" strike="noStrike" cap="none">
                <a:solidFill>
                  <a:schemeClr val="dk1"/>
                </a:solidFill>
                <a:latin typeface="Just Another Hand"/>
                <a:ea typeface="Just Another Hand"/>
                <a:cs typeface="Just Another Hand"/>
                <a:sym typeface="Just Another Hand"/>
              </a:defRPr>
            </a:lvl9pPr>
          </a:lstStyle>
          <a:p>
            <a:r>
              <a:rPr lang="en-US" sz="4800" b="1" dirty="0" err="1">
                <a:latin typeface="Times New Roman" panose="02020603050405020304" pitchFamily="18" charset="0"/>
                <a:ea typeface="Cambria" panose="02040503050406030204" pitchFamily="18" charset="0"/>
                <a:cs typeface="Times New Roman" panose="02020603050405020304" pitchFamily="18" charset="0"/>
              </a:rPr>
              <a:t>Những</a:t>
            </a:r>
            <a:r>
              <a:rPr lang="en-US" sz="4800" b="1" dirty="0">
                <a:latin typeface="Times New Roman" panose="02020603050405020304" pitchFamily="18" charset="0"/>
                <a:ea typeface="Cambria" panose="02040503050406030204" pitchFamily="18" charset="0"/>
                <a:cs typeface="Times New Roman" panose="02020603050405020304" pitchFamily="18" charset="0"/>
              </a:rPr>
              <a:t> </a:t>
            </a:r>
            <a:r>
              <a:rPr lang="en-US" sz="4800" b="1" dirty="0" err="1">
                <a:latin typeface="Times New Roman" panose="02020603050405020304" pitchFamily="18" charset="0"/>
                <a:ea typeface="Cambria" panose="02040503050406030204" pitchFamily="18" charset="0"/>
                <a:cs typeface="Times New Roman" panose="02020603050405020304" pitchFamily="18" charset="0"/>
              </a:rPr>
              <a:t>điều</a:t>
            </a:r>
            <a:r>
              <a:rPr lang="en-US" sz="4800" b="1" dirty="0">
                <a:latin typeface="Times New Roman" panose="02020603050405020304" pitchFamily="18" charset="0"/>
                <a:ea typeface="Cambria" panose="02040503050406030204" pitchFamily="18" charset="0"/>
                <a:cs typeface="Times New Roman" panose="02020603050405020304" pitchFamily="18" charset="0"/>
              </a:rPr>
              <a:t> </a:t>
            </a:r>
            <a:r>
              <a:rPr lang="en-US" sz="4800" b="1" dirty="0" err="1">
                <a:latin typeface="Times New Roman" panose="02020603050405020304" pitchFamily="18" charset="0"/>
                <a:ea typeface="Cambria" panose="02040503050406030204" pitchFamily="18" charset="0"/>
                <a:cs typeface="Times New Roman" panose="02020603050405020304" pitchFamily="18" charset="0"/>
              </a:rPr>
              <a:t>cần</a:t>
            </a:r>
            <a:r>
              <a:rPr lang="en-US" sz="4800" b="1" dirty="0">
                <a:latin typeface="Times New Roman" panose="02020603050405020304" pitchFamily="18" charset="0"/>
                <a:ea typeface="Cambria" panose="02040503050406030204" pitchFamily="18" charset="0"/>
                <a:cs typeface="Times New Roman" panose="02020603050405020304" pitchFamily="18" charset="0"/>
              </a:rPr>
              <a:t> </a:t>
            </a:r>
            <a:r>
              <a:rPr lang="en-US" sz="4800" b="1" dirty="0" err="1">
                <a:latin typeface="Times New Roman" panose="02020603050405020304" pitchFamily="18" charset="0"/>
                <a:ea typeface="Cambria" panose="02040503050406030204" pitchFamily="18" charset="0"/>
                <a:cs typeface="Times New Roman" panose="02020603050405020304" pitchFamily="18" charset="0"/>
              </a:rPr>
              <a:t>chú</a:t>
            </a:r>
            <a:r>
              <a:rPr lang="en-US" sz="4800" b="1" dirty="0">
                <a:latin typeface="Times New Roman" panose="02020603050405020304" pitchFamily="18" charset="0"/>
                <a:ea typeface="Cambria" panose="02040503050406030204" pitchFamily="18" charset="0"/>
                <a:cs typeface="Times New Roman" panose="02020603050405020304" pitchFamily="18" charset="0"/>
              </a:rPr>
              <a:t> ý</a:t>
            </a:r>
            <a:endParaRPr lang="en-US" sz="4800" b="1" dirty="0">
              <a:highlight>
                <a:schemeClr val="accent1"/>
              </a:highlight>
              <a:latin typeface="Times New Roman" panose="02020603050405020304" pitchFamily="18" charset="0"/>
              <a:ea typeface="Cambria" panose="02040503050406030204" pitchFamily="18" charset="0"/>
              <a:cs typeface="Times New Roman" panose="02020603050405020304" pitchFamily="18" charset="0"/>
            </a:endParaRPr>
          </a:p>
        </p:txBody>
      </p:sp>
      <p:sp>
        <p:nvSpPr>
          <p:cNvPr id="5" name="Google Shape;360;p42">
            <a:extLst>
              <a:ext uri="{FF2B5EF4-FFF2-40B4-BE49-F238E27FC236}">
                <a16:creationId xmlns:a16="http://schemas.microsoft.com/office/drawing/2014/main" xmlns="" id="{C741B828-2635-1C6C-8497-B40930160E3E}"/>
              </a:ext>
            </a:extLst>
          </p:cNvPr>
          <p:cNvSpPr txBox="1">
            <a:spLocks/>
          </p:cNvSpPr>
          <p:nvPr/>
        </p:nvSpPr>
        <p:spPr>
          <a:xfrm>
            <a:off x="457200" y="1693718"/>
            <a:ext cx="6248400" cy="3245839"/>
          </a:xfrm>
          <a:prstGeom prst="rect">
            <a:avLst/>
          </a:prstGeom>
          <a:noFill/>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7000" indent="0" algn="just">
              <a:buNone/>
            </a:pPr>
            <a:r>
              <a:rPr lang="vi-VN" sz="4400" dirty="0">
                <a:latin typeface="Times New Roman" panose="02020603050405020304" pitchFamily="18" charset="0"/>
                <a:cs typeface="Times New Roman" panose="02020603050405020304" pitchFamily="18" charset="0"/>
              </a:rPr>
              <a:t>Vấn đề xã hội trong tác phẩm văn học mà bài viết nêu lên cần thiết thực và giàu ý nghĩa.</a:t>
            </a:r>
          </a:p>
        </p:txBody>
      </p:sp>
      <p:sp>
        <p:nvSpPr>
          <p:cNvPr id="6" name="Google Shape;363;p42">
            <a:extLst>
              <a:ext uri="{FF2B5EF4-FFF2-40B4-BE49-F238E27FC236}">
                <a16:creationId xmlns:a16="http://schemas.microsoft.com/office/drawing/2014/main" xmlns="" id="{7BC844D9-6709-4D64-317A-4F9CFE7E1A9B}"/>
              </a:ext>
            </a:extLst>
          </p:cNvPr>
          <p:cNvSpPr txBox="1">
            <a:spLocks/>
          </p:cNvSpPr>
          <p:nvPr/>
        </p:nvSpPr>
        <p:spPr>
          <a:xfrm>
            <a:off x="11251510" y="3385910"/>
            <a:ext cx="6731690" cy="3245839"/>
          </a:xfrm>
          <a:prstGeom prst="rect">
            <a:avLst/>
          </a:prstGeom>
          <a:noFill/>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7000" indent="0" algn="just">
              <a:buNone/>
            </a:pPr>
            <a:r>
              <a:rPr lang="vi-VN" sz="4400" dirty="0">
                <a:latin typeface="Times New Roman" panose="02020603050405020304" pitchFamily="18" charset="0"/>
                <a:cs typeface="Times New Roman" panose="02020603050405020304" pitchFamily="18" charset="0"/>
              </a:rPr>
              <a:t>Người viết cần thể hiện rõ ý kiến của mình về vấn đề đã nêu lên.</a:t>
            </a:r>
          </a:p>
        </p:txBody>
      </p:sp>
      <p:sp>
        <p:nvSpPr>
          <p:cNvPr id="7" name="Google Shape;365;p42">
            <a:extLst>
              <a:ext uri="{FF2B5EF4-FFF2-40B4-BE49-F238E27FC236}">
                <a16:creationId xmlns:a16="http://schemas.microsoft.com/office/drawing/2014/main" xmlns="" id="{40718418-C573-199A-41D1-E31E44D945D9}"/>
              </a:ext>
            </a:extLst>
          </p:cNvPr>
          <p:cNvSpPr txBox="1">
            <a:spLocks/>
          </p:cNvSpPr>
          <p:nvPr/>
        </p:nvSpPr>
        <p:spPr>
          <a:xfrm>
            <a:off x="457200" y="5427518"/>
            <a:ext cx="6477000" cy="3245839"/>
          </a:xfrm>
          <a:prstGeom prst="rect">
            <a:avLst/>
          </a:prstGeom>
          <a:noFill/>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vi-VN" sz="4400" dirty="0">
                <a:latin typeface="Times New Roman" panose="02020603050405020304" pitchFamily="18" charset="0"/>
                <a:cs typeface="Times New Roman" panose="02020603050405020304" pitchFamily="18" charset="0"/>
              </a:rPr>
              <a:t>Vấn đề và ý kiến của người viết phải được làm sáng tỏ bằng các lí lẽ và bằng chứng phong phú, chính xác, có sức thuyết phục,...</a:t>
            </a:r>
          </a:p>
          <a:p>
            <a:pPr marL="0" indent="0" algn="just">
              <a:spcBef>
                <a:spcPts val="0"/>
              </a:spcBef>
              <a:buNone/>
            </a:pPr>
            <a:endParaRPr lang="en" sz="4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8" name="Google Shape;363;p42">
            <a:extLst>
              <a:ext uri="{FF2B5EF4-FFF2-40B4-BE49-F238E27FC236}">
                <a16:creationId xmlns:a16="http://schemas.microsoft.com/office/drawing/2014/main" xmlns="" id="{08B3E899-CE7F-50C4-58EF-296AA82AACAB}"/>
              </a:ext>
            </a:extLst>
          </p:cNvPr>
          <p:cNvSpPr txBox="1">
            <a:spLocks/>
          </p:cNvSpPr>
          <p:nvPr/>
        </p:nvSpPr>
        <p:spPr>
          <a:xfrm>
            <a:off x="11251510" y="6286500"/>
            <a:ext cx="6731690" cy="3245839"/>
          </a:xfrm>
          <a:prstGeom prst="rect">
            <a:avLst/>
          </a:prstGeom>
          <a:noFill/>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7000" indent="0" algn="just">
              <a:buNone/>
            </a:pPr>
            <a:r>
              <a:rPr lang="vi-VN" sz="4400" dirty="0">
                <a:latin typeface="Times New Roman" panose="02020603050405020304" pitchFamily="18" charset="0"/>
                <a:cs typeface="Times New Roman" panose="02020603050405020304" pitchFamily="18" charset="0"/>
              </a:rPr>
              <a:t>Ý kiến, lí lẽ và bằng chứng cần có quan hệ chặt chẽ, tập trung làm rõ vấn đề; giữa các đoạn văn trong thân bài cần có câu chuyển đoạn.</a:t>
            </a:r>
          </a:p>
        </p:txBody>
      </p:sp>
    </p:spTree>
    <p:extLst>
      <p:ext uri="{BB962C8B-B14F-4D97-AF65-F5344CB8AC3E}">
        <p14:creationId xmlns:p14="http://schemas.microsoft.com/office/powerpoint/2010/main" val="418944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835125">
            <a:off x="1165391" y="2434220"/>
            <a:ext cx="9559336" cy="13515771"/>
          </a:xfrm>
          <a:custGeom>
            <a:avLst/>
            <a:gdLst/>
            <a:ahLst/>
            <a:cxnLst/>
            <a:rect l="l" t="t" r="r" b="b"/>
            <a:pathLst>
              <a:path w="9559336" h="13515771">
                <a:moveTo>
                  <a:pt x="0" y="0"/>
                </a:moveTo>
                <a:lnTo>
                  <a:pt x="9559336" y="0"/>
                </a:lnTo>
                <a:lnTo>
                  <a:pt x="9559336" y="13515771"/>
                </a:lnTo>
                <a:lnTo>
                  <a:pt x="0" y="1351577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Freeform 3"/>
          <p:cNvSpPr/>
          <p:nvPr/>
        </p:nvSpPr>
        <p:spPr>
          <a:xfrm rot="-10800000">
            <a:off x="6840821" y="5600802"/>
            <a:ext cx="9559336" cy="13515771"/>
          </a:xfrm>
          <a:custGeom>
            <a:avLst/>
            <a:gdLst/>
            <a:ahLst/>
            <a:cxnLst/>
            <a:rect l="l" t="t" r="r" b="b"/>
            <a:pathLst>
              <a:path w="9559336" h="13515771">
                <a:moveTo>
                  <a:pt x="0" y="0"/>
                </a:moveTo>
                <a:lnTo>
                  <a:pt x="9559336" y="0"/>
                </a:lnTo>
                <a:lnTo>
                  <a:pt x="9559336" y="13515771"/>
                </a:lnTo>
                <a:lnTo>
                  <a:pt x="0" y="1351577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a:off x="2750733" y="2632551"/>
            <a:ext cx="12786533" cy="6625749"/>
          </a:xfrm>
          <a:custGeom>
            <a:avLst/>
            <a:gdLst/>
            <a:ahLst/>
            <a:cxnLst/>
            <a:rect l="l" t="t" r="r" b="b"/>
            <a:pathLst>
              <a:path w="12786533" h="6625749">
                <a:moveTo>
                  <a:pt x="0" y="0"/>
                </a:moveTo>
                <a:lnTo>
                  <a:pt x="12786534" y="0"/>
                </a:lnTo>
                <a:lnTo>
                  <a:pt x="12786534" y="6625749"/>
                </a:lnTo>
                <a:lnTo>
                  <a:pt x="0" y="662574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5" name="Freeform 5"/>
          <p:cNvSpPr/>
          <p:nvPr/>
        </p:nvSpPr>
        <p:spPr>
          <a:xfrm>
            <a:off x="2173274" y="6755313"/>
            <a:ext cx="1154919" cy="1100323"/>
          </a:xfrm>
          <a:custGeom>
            <a:avLst/>
            <a:gdLst/>
            <a:ahLst/>
            <a:cxnLst/>
            <a:rect l="l" t="t" r="r" b="b"/>
            <a:pathLst>
              <a:path w="1154919" h="1100323">
                <a:moveTo>
                  <a:pt x="0" y="0"/>
                </a:moveTo>
                <a:lnTo>
                  <a:pt x="1154919" y="0"/>
                </a:lnTo>
                <a:lnTo>
                  <a:pt x="1154919" y="1100322"/>
                </a:lnTo>
                <a:lnTo>
                  <a:pt x="0" y="110032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6" name="Freeform 6"/>
          <p:cNvSpPr/>
          <p:nvPr/>
        </p:nvSpPr>
        <p:spPr>
          <a:xfrm>
            <a:off x="14959807" y="3356194"/>
            <a:ext cx="1154919" cy="1288612"/>
          </a:xfrm>
          <a:custGeom>
            <a:avLst/>
            <a:gdLst/>
            <a:ahLst/>
            <a:cxnLst/>
            <a:rect l="l" t="t" r="r" b="b"/>
            <a:pathLst>
              <a:path w="1154919" h="1288612">
                <a:moveTo>
                  <a:pt x="0" y="0"/>
                </a:moveTo>
                <a:lnTo>
                  <a:pt x="1154919" y="0"/>
                </a:lnTo>
                <a:lnTo>
                  <a:pt x="1154919" y="1288612"/>
                </a:lnTo>
                <a:lnTo>
                  <a:pt x="0" y="1288612"/>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8" name="Freeform 8"/>
          <p:cNvSpPr/>
          <p:nvPr/>
        </p:nvSpPr>
        <p:spPr>
          <a:xfrm rot="1751388">
            <a:off x="-935829" y="-774598"/>
            <a:ext cx="3860617" cy="3924388"/>
          </a:xfrm>
          <a:custGeom>
            <a:avLst/>
            <a:gdLst/>
            <a:ahLst/>
            <a:cxnLst/>
            <a:rect l="l" t="t" r="r" b="b"/>
            <a:pathLst>
              <a:path w="3860617" h="3924388">
                <a:moveTo>
                  <a:pt x="0" y="0"/>
                </a:moveTo>
                <a:lnTo>
                  <a:pt x="3860618" y="0"/>
                </a:lnTo>
                <a:lnTo>
                  <a:pt x="3860618" y="3924389"/>
                </a:lnTo>
                <a:lnTo>
                  <a:pt x="0" y="3924389"/>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9" name="Freeform 9"/>
          <p:cNvSpPr/>
          <p:nvPr/>
        </p:nvSpPr>
        <p:spPr>
          <a:xfrm rot="1810636">
            <a:off x="4098343" y="477547"/>
            <a:ext cx="1157000" cy="1102305"/>
          </a:xfrm>
          <a:custGeom>
            <a:avLst/>
            <a:gdLst/>
            <a:ahLst/>
            <a:cxnLst/>
            <a:rect l="l" t="t" r="r" b="b"/>
            <a:pathLst>
              <a:path w="1157000" h="1102305">
                <a:moveTo>
                  <a:pt x="0" y="0"/>
                </a:moveTo>
                <a:lnTo>
                  <a:pt x="1156999" y="0"/>
                </a:lnTo>
                <a:lnTo>
                  <a:pt x="1156999" y="1102306"/>
                </a:lnTo>
                <a:lnTo>
                  <a:pt x="0" y="110230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0" name="Freeform 10"/>
          <p:cNvSpPr/>
          <p:nvPr/>
        </p:nvSpPr>
        <p:spPr>
          <a:xfrm rot="7727740">
            <a:off x="16849257" y="1532646"/>
            <a:ext cx="1833980" cy="3561126"/>
          </a:xfrm>
          <a:custGeom>
            <a:avLst/>
            <a:gdLst/>
            <a:ahLst/>
            <a:cxnLst/>
            <a:rect l="l" t="t" r="r" b="b"/>
            <a:pathLst>
              <a:path w="1833980" h="3561126">
                <a:moveTo>
                  <a:pt x="0" y="0"/>
                </a:moveTo>
                <a:lnTo>
                  <a:pt x="1833980" y="0"/>
                </a:lnTo>
                <a:lnTo>
                  <a:pt x="1833980" y="3561126"/>
                </a:lnTo>
                <a:lnTo>
                  <a:pt x="0" y="3561126"/>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2" name="TextBox 3">
            <a:extLst>
              <a:ext uri="{FF2B5EF4-FFF2-40B4-BE49-F238E27FC236}">
                <a16:creationId xmlns:a16="http://schemas.microsoft.com/office/drawing/2014/main" xmlns="" id="{7203D490-A67E-9C50-45A8-C01554E1125A}"/>
              </a:ext>
            </a:extLst>
          </p:cNvPr>
          <p:cNvSpPr txBox="1"/>
          <p:nvPr/>
        </p:nvSpPr>
        <p:spPr>
          <a:xfrm>
            <a:off x="4301595" y="3162300"/>
            <a:ext cx="9715272" cy="5109091"/>
          </a:xfrm>
          <a:prstGeom prst="rect">
            <a:avLst/>
          </a:prstGeom>
        </p:spPr>
        <p:txBody>
          <a:bodyPr lIns="0" tIns="0" rIns="0" bIns="0" rtlCol="0" anchor="t">
            <a:spAutoFit/>
          </a:bodyPr>
          <a:lstStyle/>
          <a:p>
            <a:pPr algn="ctr"/>
            <a:r>
              <a:rPr lang="en-US" sz="16600" dirty="0">
                <a:solidFill>
                  <a:srgbClr val="5D3E24"/>
                </a:solidFill>
                <a:latin typeface="#9Slide05 IcielSanelma" pitchFamily="2" charset="0"/>
              </a:rPr>
              <a:t>II.</a:t>
            </a:r>
          </a:p>
          <a:p>
            <a:pPr algn="ctr"/>
            <a:r>
              <a:rPr lang="en-US" sz="16600" dirty="0" err="1">
                <a:solidFill>
                  <a:srgbClr val="5D3E24"/>
                </a:solidFill>
                <a:latin typeface="#9Slide05 IcielSanelma" pitchFamily="2" charset="0"/>
              </a:rPr>
              <a:t>Thực</a:t>
            </a:r>
            <a:r>
              <a:rPr lang="en-US" sz="16600" dirty="0">
                <a:solidFill>
                  <a:srgbClr val="5D3E24"/>
                </a:solidFill>
                <a:latin typeface="#9Slide05 IcielSanelma" pitchFamily="2" charset="0"/>
              </a:rPr>
              <a:t> </a:t>
            </a:r>
            <a:r>
              <a:rPr lang="en-US" sz="16600" dirty="0" err="1">
                <a:solidFill>
                  <a:srgbClr val="5D3E24"/>
                </a:solidFill>
                <a:latin typeface="#9Slide05 IcielSanelma" pitchFamily="2" charset="0"/>
              </a:rPr>
              <a:t>hành</a:t>
            </a:r>
            <a:endParaRPr lang="en-US" sz="16600" dirty="0">
              <a:solidFill>
                <a:srgbClr val="5D3E24"/>
              </a:solidFill>
              <a:latin typeface="#9Slide05 IcielSanelma" pitchFamily="2" charset="0"/>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8879652">
            <a:off x="-6606642" y="5398144"/>
            <a:ext cx="9559336" cy="13515771"/>
          </a:xfrm>
          <a:custGeom>
            <a:avLst/>
            <a:gdLst/>
            <a:ahLst/>
            <a:cxnLst/>
            <a:rect l="l" t="t" r="r" b="b"/>
            <a:pathLst>
              <a:path w="9559336" h="13515771">
                <a:moveTo>
                  <a:pt x="0" y="0"/>
                </a:moveTo>
                <a:lnTo>
                  <a:pt x="9559336" y="0"/>
                </a:lnTo>
                <a:lnTo>
                  <a:pt x="9559336" y="13515771"/>
                </a:lnTo>
                <a:lnTo>
                  <a:pt x="0" y="1351577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 name="Freeform 3"/>
          <p:cNvSpPr/>
          <p:nvPr/>
        </p:nvSpPr>
        <p:spPr>
          <a:xfrm rot="-1243308">
            <a:off x="577894" y="8506872"/>
            <a:ext cx="4047934" cy="4114800"/>
          </a:xfrm>
          <a:custGeom>
            <a:avLst/>
            <a:gdLst/>
            <a:ahLst/>
            <a:cxnLst/>
            <a:rect l="l" t="t" r="r" b="b"/>
            <a:pathLst>
              <a:path w="4047934" h="4114800">
                <a:moveTo>
                  <a:pt x="0" y="0"/>
                </a:moveTo>
                <a:lnTo>
                  <a:pt x="4047935" y="0"/>
                </a:lnTo>
                <a:lnTo>
                  <a:pt x="4047935"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2" name="Google Shape;1289;p66">
            <a:extLst>
              <a:ext uri="{FF2B5EF4-FFF2-40B4-BE49-F238E27FC236}">
                <a16:creationId xmlns:a16="http://schemas.microsoft.com/office/drawing/2014/main" xmlns="" id="{C19AB631-F223-8E9A-57A3-8C33FEA423A9}"/>
              </a:ext>
            </a:extLst>
          </p:cNvPr>
          <p:cNvSpPr txBox="1">
            <a:spLocks/>
          </p:cNvSpPr>
          <p:nvPr/>
        </p:nvSpPr>
        <p:spPr>
          <a:xfrm>
            <a:off x="6914400" y="3959271"/>
            <a:ext cx="4002000" cy="790240"/>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US" sz="4800" b="1" dirty="0" err="1">
                <a:latin typeface="Times New Roman" panose="02020603050405020304" pitchFamily="18" charset="0"/>
                <a:ea typeface="Cambria" panose="02040503050406030204" pitchFamily="18" charset="0"/>
                <a:cs typeface="Times New Roman" panose="02020603050405020304" pitchFamily="18" charset="0"/>
              </a:rPr>
              <a:t>Đề</a:t>
            </a:r>
            <a:r>
              <a:rPr lang="en-US" sz="4800" b="1" dirty="0">
                <a:latin typeface="Times New Roman" panose="02020603050405020304" pitchFamily="18" charset="0"/>
                <a:ea typeface="Cambria" panose="02040503050406030204" pitchFamily="18" charset="0"/>
                <a:cs typeface="Times New Roman" panose="02020603050405020304" pitchFamily="18" charset="0"/>
              </a:rPr>
              <a:t> </a:t>
            </a:r>
            <a:r>
              <a:rPr lang="en-US" sz="4800" b="1" dirty="0" err="1">
                <a:latin typeface="Times New Roman" panose="02020603050405020304" pitchFamily="18" charset="0"/>
                <a:ea typeface="Cambria" panose="02040503050406030204" pitchFamily="18" charset="0"/>
                <a:cs typeface="Times New Roman" panose="02020603050405020304" pitchFamily="18" charset="0"/>
              </a:rPr>
              <a:t>bài</a:t>
            </a:r>
            <a:endParaRPr lang="en-US" sz="48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xmlns="" id="{10C94036-6FB0-A1B3-3906-BF7D6C2B5896}"/>
              </a:ext>
            </a:extLst>
          </p:cNvPr>
          <p:cNvSpPr/>
          <p:nvPr/>
        </p:nvSpPr>
        <p:spPr>
          <a:xfrm>
            <a:off x="3200400" y="5606890"/>
            <a:ext cx="11430000" cy="18508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Từ</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các</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tác</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phẩm</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đã</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học</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hãy</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phát</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biểu</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suy</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nghĩ</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của</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em</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về</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biểu</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hiện</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của</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tình</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yêu</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Tổ</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i="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quốc</a:t>
            </a:r>
            <a:r>
              <a:rPr lang="en-US" sz="4400" i="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4" name="Freeform 3">
            <a:extLst>
              <a:ext uri="{FF2B5EF4-FFF2-40B4-BE49-F238E27FC236}">
                <a16:creationId xmlns:a16="http://schemas.microsoft.com/office/drawing/2014/main" xmlns="" id="{54A63523-E556-8D42-35A9-F3A63A3C0C22}"/>
              </a:ext>
            </a:extLst>
          </p:cNvPr>
          <p:cNvSpPr/>
          <p:nvPr/>
        </p:nvSpPr>
        <p:spPr>
          <a:xfrm>
            <a:off x="5410200" y="-346558"/>
            <a:ext cx="14147800" cy="3810000"/>
          </a:xfrm>
          <a:custGeom>
            <a:avLst/>
            <a:gdLst/>
            <a:ahLst/>
            <a:cxnLst/>
            <a:rect l="l" t="t" r="r" b="b"/>
            <a:pathLst>
              <a:path w="7315200" h="1700784">
                <a:moveTo>
                  <a:pt x="0" y="0"/>
                </a:moveTo>
                <a:lnTo>
                  <a:pt x="7315200" y="0"/>
                </a:lnTo>
                <a:lnTo>
                  <a:pt x="7315200" y="1700784"/>
                </a:lnTo>
                <a:lnTo>
                  <a:pt x="0" y="1700784"/>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59;p42">
            <a:extLst>
              <a:ext uri="{FF2B5EF4-FFF2-40B4-BE49-F238E27FC236}">
                <a16:creationId xmlns:a16="http://schemas.microsoft.com/office/drawing/2014/main" xmlns="" id="{2E7CA662-4B14-B935-4545-B8AFBAD7B9AE}"/>
              </a:ext>
            </a:extLst>
          </p:cNvPr>
          <p:cNvSpPr txBox="1">
            <a:spLocks/>
          </p:cNvSpPr>
          <p:nvPr/>
        </p:nvSpPr>
        <p:spPr>
          <a:xfrm>
            <a:off x="1294528" y="347554"/>
            <a:ext cx="15408000" cy="1145400"/>
          </a:xfrm>
          <a:prstGeom prst="rect">
            <a:avLst/>
          </a:prstGeom>
        </p:spPr>
        <p:txBody>
          <a:bodyPr spcFirstLastPara="1" vert="horz" wrap="square" lIns="182850" tIns="182850" rIns="182850" bIns="18285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b="1" dirty="0">
                <a:solidFill>
                  <a:srgbClr val="FF0000"/>
                </a:solidFill>
                <a:ea typeface="Cambria" panose="02040503050406030204" pitchFamily="18" charset="0"/>
                <a:cs typeface="Times New Roman" panose="02020603050405020304" pitchFamily="18" charset="0"/>
              </a:rPr>
              <a:t>1. Thực hành viết theo các bước</a:t>
            </a:r>
            <a:endParaRPr lang="vi-VN" b="1" dirty="0">
              <a:solidFill>
                <a:srgbClr val="FF0000"/>
              </a:solidFill>
              <a:highlight>
                <a:schemeClr val="accent1"/>
              </a:highlight>
              <a:ea typeface="Cambria" panose="02040503050406030204" pitchFamily="18" charset="0"/>
              <a:cs typeface="Times New Roman" panose="02020603050405020304" pitchFamily="18" charset="0"/>
            </a:endParaRPr>
          </a:p>
        </p:txBody>
      </p:sp>
      <p:sp>
        <p:nvSpPr>
          <p:cNvPr id="3" name="Google Shape;360;p42">
            <a:extLst>
              <a:ext uri="{FF2B5EF4-FFF2-40B4-BE49-F238E27FC236}">
                <a16:creationId xmlns:a16="http://schemas.microsoft.com/office/drawing/2014/main" xmlns="" id="{5495D102-F7B6-BCD3-22D7-ECF2FCBAE29F}"/>
              </a:ext>
            </a:extLst>
          </p:cNvPr>
          <p:cNvSpPr txBox="1">
            <a:spLocks/>
          </p:cNvSpPr>
          <p:nvPr/>
        </p:nvSpPr>
        <p:spPr>
          <a:xfrm>
            <a:off x="762000" y="5472523"/>
            <a:ext cx="4201800" cy="3621930"/>
          </a:xfrm>
          <a:prstGeom prst="rect">
            <a:avLst/>
          </a:prstGeom>
          <a:solidFill>
            <a:schemeClr val="accent1">
              <a:lumMod val="20000"/>
              <a:lumOff val="80000"/>
            </a:schemeClr>
          </a:solidFill>
        </p:spPr>
        <p:txBody>
          <a:bodyPr spcFirstLastPara="1" vert="horz" wrap="square" lIns="182850" tIns="182850" rIns="182850" bIns="18285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400" dirty="0" err="1">
                <a:latin typeface="Times New Roman" panose="02020603050405020304" pitchFamily="18" charset="0"/>
                <a:ea typeface="Cambria" panose="02040503050406030204" pitchFamily="18" charset="0"/>
                <a:cs typeface="Times New Roman" panose="02020603050405020304" pitchFamily="18" charset="0"/>
              </a:rPr>
              <a:t>Các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biểu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hiện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khác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nhau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của</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tình</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yêu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Tổ</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quốc</a:t>
            </a:r>
            <a:endParaRPr lang="en-US" sz="4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4" name="Google Shape;363;p42">
            <a:extLst>
              <a:ext uri="{FF2B5EF4-FFF2-40B4-BE49-F238E27FC236}">
                <a16:creationId xmlns:a16="http://schemas.microsoft.com/office/drawing/2014/main" xmlns="" id="{3CC55FD5-50F8-C418-CDB7-C8D6B4B65D0D}"/>
              </a:ext>
            </a:extLst>
          </p:cNvPr>
          <p:cNvSpPr txBox="1">
            <a:spLocks/>
          </p:cNvSpPr>
          <p:nvPr/>
        </p:nvSpPr>
        <p:spPr>
          <a:xfrm>
            <a:off x="6317926" y="5472523"/>
            <a:ext cx="4201800" cy="3621930"/>
          </a:xfrm>
          <a:prstGeom prst="rect">
            <a:avLst/>
          </a:prstGeom>
          <a:solidFill>
            <a:schemeClr val="accent2">
              <a:lumMod val="40000"/>
              <a:lumOff val="60000"/>
            </a:schemeClr>
          </a:solidFill>
        </p:spPr>
        <p:txBody>
          <a:bodyPr spcFirstLastPara="1" vert="horz" wrap="square" lIns="182850" tIns="182850" rIns="182850" bIns="182850" rtlCol="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 sz="4400">
                <a:latin typeface="Times New Roman" panose="02020603050405020304" pitchFamily="18" charset="0"/>
                <a:ea typeface="Cambria" panose="02040503050406030204" pitchFamily="18" charset="0"/>
                <a:cs typeface="Times New Roman" panose="02020603050405020304" pitchFamily="18" charset="0"/>
              </a:rPr>
              <a:t>Nghị luận xã hội</a:t>
            </a:r>
            <a:endParaRPr lang="en" sz="4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5" name="Google Shape;365;p42">
            <a:extLst>
              <a:ext uri="{FF2B5EF4-FFF2-40B4-BE49-F238E27FC236}">
                <a16:creationId xmlns:a16="http://schemas.microsoft.com/office/drawing/2014/main" xmlns="" id="{7F3FF523-2F51-BC34-9F8E-1F017EF6C803}"/>
              </a:ext>
            </a:extLst>
          </p:cNvPr>
          <p:cNvSpPr txBox="1">
            <a:spLocks/>
          </p:cNvSpPr>
          <p:nvPr/>
        </p:nvSpPr>
        <p:spPr>
          <a:xfrm>
            <a:off x="11439154" y="5472522"/>
            <a:ext cx="5705846" cy="3621929"/>
          </a:xfrm>
          <a:prstGeom prst="rect">
            <a:avLst/>
          </a:prstGeom>
          <a:solidFill>
            <a:schemeClr val="accent4">
              <a:lumMod val="40000"/>
              <a:lumOff val="60000"/>
            </a:schemeClr>
          </a:solidFill>
        </p:spPr>
        <p:txBody>
          <a:bodyPr spcFirstLastPara="1" vert="horz" wrap="square" lIns="182850" tIns="182850" rIns="182850" bIns="18285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 sz="4400" dirty="0">
                <a:latin typeface="Times New Roman" panose="02020603050405020304" pitchFamily="18" charset="0"/>
                <a:ea typeface="Cambria" panose="02040503050406030204" pitchFamily="18" charset="0"/>
                <a:cs typeface="Times New Roman" panose="02020603050405020304" pitchFamily="18" charset="0"/>
              </a:rPr>
              <a:t>Thực tế cuộc sống.</a:t>
            </a:r>
          </a:p>
          <a:p>
            <a:pPr marL="0" indent="0">
              <a:buNone/>
            </a:pPr>
            <a:r>
              <a:rPr lang="en-US" sz="4400" dirty="0">
                <a:latin typeface="Times New Roman" panose="02020603050405020304" pitchFamily="18" charset="0"/>
                <a:ea typeface="Cambria" panose="02040503050406030204" pitchFamily="18" charset="0"/>
                <a:cs typeface="Times New Roman" panose="02020603050405020304" pitchFamily="18" charset="0"/>
              </a:rPr>
              <a:t>K</a:t>
            </a:r>
            <a:r>
              <a:rPr lang="en" sz="4400" dirty="0">
                <a:latin typeface="Times New Roman" panose="02020603050405020304" pitchFamily="18" charset="0"/>
                <a:ea typeface="Cambria" panose="02040503050406030204" pitchFamily="18" charset="0"/>
                <a:cs typeface="Times New Roman" panose="02020603050405020304" pitchFamily="18" charset="0"/>
              </a:rPr>
              <a:t>iến thức lịch sử</a:t>
            </a:r>
          </a:p>
          <a:p>
            <a:pPr marL="0" indent="0">
              <a:buNone/>
            </a:pPr>
            <a:r>
              <a:rPr lang="en-US" sz="4400" dirty="0">
                <a:latin typeface="Times New Roman" panose="02020603050405020304" pitchFamily="18" charset="0"/>
                <a:ea typeface="Cambria" panose="02040503050406030204" pitchFamily="18" charset="0"/>
                <a:cs typeface="Times New Roman" panose="02020603050405020304" pitchFamily="18" charset="0"/>
              </a:rPr>
              <a:t>C</a:t>
            </a:r>
            <a:r>
              <a:rPr lang="en" sz="4400" dirty="0">
                <a:latin typeface="Times New Roman" panose="02020603050405020304" pitchFamily="18" charset="0"/>
                <a:ea typeface="Cambria" panose="02040503050406030204" pitchFamily="18" charset="0"/>
                <a:cs typeface="Times New Roman" panose="02020603050405020304" pitchFamily="18" charset="0"/>
              </a:rPr>
              <a:t>ác tác phẩm thơ văn liên quan…</a:t>
            </a:r>
          </a:p>
        </p:txBody>
      </p:sp>
      <p:sp>
        <p:nvSpPr>
          <p:cNvPr id="6" name="Subtitle 14">
            <a:extLst>
              <a:ext uri="{FF2B5EF4-FFF2-40B4-BE49-F238E27FC236}">
                <a16:creationId xmlns:a16="http://schemas.microsoft.com/office/drawing/2014/main" xmlns="" id="{F1B9B44D-22FD-91BA-E413-4A80D78D6421}"/>
              </a:ext>
            </a:extLst>
          </p:cNvPr>
          <p:cNvSpPr txBox="1">
            <a:spLocks/>
          </p:cNvSpPr>
          <p:nvPr/>
        </p:nvSpPr>
        <p:spPr>
          <a:xfrm>
            <a:off x="1086710" y="4473844"/>
            <a:ext cx="4201800" cy="840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400" b="1">
                <a:latin typeface="Times New Roman" panose="02020603050405020304" pitchFamily="18" charset="0"/>
                <a:ea typeface="Cambria" panose="02040503050406030204" pitchFamily="18" charset="0"/>
                <a:cs typeface="Times New Roman" panose="02020603050405020304" pitchFamily="18" charset="0"/>
              </a:rPr>
              <a:t>Vấn đề chính</a:t>
            </a:r>
            <a:endParaRPr lang="en-US" sz="44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7" name="Subtitle 16">
            <a:extLst>
              <a:ext uri="{FF2B5EF4-FFF2-40B4-BE49-F238E27FC236}">
                <a16:creationId xmlns:a16="http://schemas.microsoft.com/office/drawing/2014/main" xmlns="" id="{CD00B398-9F36-8921-9DE8-ADD3CC37AF72}"/>
              </a:ext>
            </a:extLst>
          </p:cNvPr>
          <p:cNvSpPr txBox="1">
            <a:spLocks/>
          </p:cNvSpPr>
          <p:nvPr/>
        </p:nvSpPr>
        <p:spPr>
          <a:xfrm>
            <a:off x="6331781" y="4473844"/>
            <a:ext cx="4201800" cy="840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400" b="1" dirty="0" err="1">
                <a:latin typeface="Times New Roman" panose="02020603050405020304" pitchFamily="18" charset="0"/>
                <a:ea typeface="Cambria" panose="02040503050406030204" pitchFamily="18" charset="0"/>
                <a:cs typeface="Times New Roman" panose="02020603050405020304" pitchFamily="18" charset="0"/>
              </a:rPr>
              <a:t>Kiểu</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văn</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bản</a:t>
            </a:r>
            <a:endParaRPr lang="en-US" sz="44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8" name="Subtitle 18">
            <a:extLst>
              <a:ext uri="{FF2B5EF4-FFF2-40B4-BE49-F238E27FC236}">
                <a16:creationId xmlns:a16="http://schemas.microsoft.com/office/drawing/2014/main" xmlns="" id="{31405192-F39E-B06A-F207-CD1B7AF31190}"/>
              </a:ext>
            </a:extLst>
          </p:cNvPr>
          <p:cNvSpPr txBox="1">
            <a:spLocks/>
          </p:cNvSpPr>
          <p:nvPr/>
        </p:nvSpPr>
        <p:spPr>
          <a:xfrm>
            <a:off x="11496741" y="4473844"/>
            <a:ext cx="5501266" cy="840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400" b="1">
                <a:latin typeface="Times New Roman" panose="02020603050405020304" pitchFamily="18" charset="0"/>
                <a:ea typeface="Cambria" panose="02040503050406030204" pitchFamily="18" charset="0"/>
                <a:cs typeface="Times New Roman" panose="02020603050405020304" pitchFamily="18" charset="0"/>
              </a:rPr>
              <a:t>Phạm vi bằng chứng</a:t>
            </a:r>
            <a:endParaRPr lang="en-US" sz="44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xmlns="" id="{83C3A737-1F10-56FC-3F27-747467DDE367}"/>
              </a:ext>
            </a:extLst>
          </p:cNvPr>
          <p:cNvSpPr/>
          <p:nvPr/>
        </p:nvSpPr>
        <p:spPr>
          <a:xfrm>
            <a:off x="990600" y="2880164"/>
            <a:ext cx="16535400" cy="769441"/>
          </a:xfrm>
          <a:prstGeom prst="rect">
            <a:avLst/>
          </a:prstGeom>
        </p:spPr>
        <p:txBody>
          <a:bodyPr wrap="square">
            <a:spAutoFit/>
          </a:bodyPr>
          <a:lstStyle/>
          <a:p>
            <a:r>
              <a:rPr lang="vi-VN" sz="4400" dirty="0">
                <a:latin typeface="+mj-lt"/>
                <a:cs typeface="Times New Roman" panose="02020603050405020304" pitchFamily="18" charset="0"/>
              </a:rPr>
              <a:t>- Đọc kĩ và tìm hiểu đề để biết các thông tin chính trước khi viết</a:t>
            </a:r>
          </a:p>
        </p:txBody>
      </p:sp>
      <p:sp>
        <p:nvSpPr>
          <p:cNvPr id="10" name="Rectangle 9">
            <a:extLst>
              <a:ext uri="{FF2B5EF4-FFF2-40B4-BE49-F238E27FC236}">
                <a16:creationId xmlns:a16="http://schemas.microsoft.com/office/drawing/2014/main" xmlns="" id="{6080EA2E-BABC-E230-6364-377C2A1244C5}"/>
              </a:ext>
            </a:extLst>
          </p:cNvPr>
          <p:cNvSpPr/>
          <p:nvPr/>
        </p:nvSpPr>
        <p:spPr>
          <a:xfrm>
            <a:off x="1086710" y="1740649"/>
            <a:ext cx="16535400" cy="769441"/>
          </a:xfrm>
          <a:prstGeom prst="rect">
            <a:avLst/>
          </a:prstGeom>
        </p:spPr>
        <p:txBody>
          <a:bodyPr wrap="square">
            <a:spAutoFit/>
          </a:bodyPr>
          <a:lstStyle/>
          <a:p>
            <a:r>
              <a:rPr lang="en-US" sz="4400" b="1" dirty="0">
                <a:latin typeface="Times New Roman" panose="02020603050405020304" pitchFamily="18" charset="0"/>
                <a:cs typeface="Times New Roman" panose="02020603050405020304" pitchFamily="18" charset="0"/>
              </a:rPr>
              <a:t>a. </a:t>
            </a:r>
            <a:r>
              <a:rPr lang="en-US" sz="4400" b="1" dirty="0" err="1">
                <a:latin typeface="Times New Roman" panose="02020603050405020304" pitchFamily="18" charset="0"/>
                <a:cs typeface="Times New Roman" panose="02020603050405020304" pitchFamily="18" charset="0"/>
              </a:rPr>
              <a:t>Chuẩn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bị</a:t>
            </a:r>
            <a:endParaRPr lang="vi-VN"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919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inVertical)">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arn(inVertical)">
                                      <p:cBhvr>
                                        <p:cTn id="38" dur="500"/>
                                        <p:tgtEl>
                                          <p:spTgt spid="8"/>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barn(inVertical)">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59;p42">
            <a:extLst>
              <a:ext uri="{FF2B5EF4-FFF2-40B4-BE49-F238E27FC236}">
                <a16:creationId xmlns:a16="http://schemas.microsoft.com/office/drawing/2014/main" xmlns="" id="{2E7CA662-4B14-B935-4545-B8AFBAD7B9AE}"/>
              </a:ext>
            </a:extLst>
          </p:cNvPr>
          <p:cNvSpPr txBox="1">
            <a:spLocks/>
          </p:cNvSpPr>
          <p:nvPr/>
        </p:nvSpPr>
        <p:spPr>
          <a:xfrm>
            <a:off x="1294528" y="347554"/>
            <a:ext cx="15408000" cy="1145400"/>
          </a:xfrm>
          <a:prstGeom prst="rect">
            <a:avLst/>
          </a:prstGeom>
        </p:spPr>
        <p:txBody>
          <a:bodyPr spcFirstLastPara="1" vert="horz" wrap="square" lIns="182850" tIns="182850" rIns="182850" bIns="18285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b="1">
                <a:solidFill>
                  <a:srgbClr val="FF0000"/>
                </a:solidFill>
                <a:ea typeface="Cambria" panose="02040503050406030204" pitchFamily="18" charset="0"/>
                <a:cs typeface="Times New Roman" panose="02020603050405020304" pitchFamily="18" charset="0"/>
              </a:rPr>
              <a:t>1. Thực hành viết theo các bước</a:t>
            </a:r>
            <a:endParaRPr lang="vi-VN" b="1" dirty="0">
              <a:solidFill>
                <a:srgbClr val="FF0000"/>
              </a:solidFill>
              <a:highlight>
                <a:schemeClr val="accent1"/>
              </a:highlight>
              <a:ea typeface="Cambria" panose="0204050305040603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xmlns="" id="{83C3A737-1F10-56FC-3F27-747467DDE367}"/>
              </a:ext>
            </a:extLst>
          </p:cNvPr>
          <p:cNvSpPr/>
          <p:nvPr/>
        </p:nvSpPr>
        <p:spPr>
          <a:xfrm>
            <a:off x="990600" y="2880164"/>
            <a:ext cx="16535400" cy="769441"/>
          </a:xfrm>
          <a:prstGeom prst="rect">
            <a:avLst/>
          </a:prstGeom>
        </p:spPr>
        <p:txBody>
          <a:bodyPr wrap="square">
            <a:spAutoFit/>
          </a:bodyPr>
          <a:lstStyle/>
          <a:p>
            <a:r>
              <a:rPr lang="vi-VN" sz="4400" dirty="0">
                <a:latin typeface="+mj-lt"/>
                <a:cs typeface="Times New Roman" panose="02020603050405020304" pitchFamily="18" charset="0"/>
              </a:rPr>
              <a:t>- Đọc kĩ và tìm hiểu đề để biết các thông tin chính trước khi viết</a:t>
            </a:r>
          </a:p>
        </p:txBody>
      </p:sp>
      <p:sp>
        <p:nvSpPr>
          <p:cNvPr id="10" name="Rectangle 9">
            <a:extLst>
              <a:ext uri="{FF2B5EF4-FFF2-40B4-BE49-F238E27FC236}">
                <a16:creationId xmlns:a16="http://schemas.microsoft.com/office/drawing/2014/main" xmlns="" id="{6080EA2E-BABC-E230-6364-377C2A1244C5}"/>
              </a:ext>
            </a:extLst>
          </p:cNvPr>
          <p:cNvSpPr/>
          <p:nvPr/>
        </p:nvSpPr>
        <p:spPr>
          <a:xfrm>
            <a:off x="1086710" y="1740649"/>
            <a:ext cx="16535400" cy="769441"/>
          </a:xfrm>
          <a:prstGeom prst="rect">
            <a:avLst/>
          </a:prstGeom>
        </p:spPr>
        <p:txBody>
          <a:bodyPr wrap="square">
            <a:spAutoFit/>
          </a:bodyPr>
          <a:lstStyle/>
          <a:p>
            <a:r>
              <a:rPr lang="en-US" sz="4400" b="1" dirty="0">
                <a:latin typeface="Times New Roman" panose="02020603050405020304" pitchFamily="18" charset="0"/>
                <a:cs typeface="Times New Roman" panose="02020603050405020304" pitchFamily="18" charset="0"/>
              </a:rPr>
              <a:t>a. </a:t>
            </a:r>
            <a:r>
              <a:rPr lang="en-US" sz="4400" b="1" dirty="0" err="1">
                <a:latin typeface="Times New Roman" panose="02020603050405020304" pitchFamily="18" charset="0"/>
                <a:cs typeface="Times New Roman" panose="02020603050405020304" pitchFamily="18" charset="0"/>
              </a:rPr>
              <a:t>Chuẩn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bị</a:t>
            </a:r>
            <a:endParaRPr lang="vi-VN" sz="4400" b="1"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xmlns="" id="{6777A1E8-ADE2-A951-DFC3-CBA235F3F910}"/>
              </a:ext>
            </a:extLst>
          </p:cNvPr>
          <p:cNvSpPr/>
          <p:nvPr/>
        </p:nvSpPr>
        <p:spPr>
          <a:xfrm>
            <a:off x="990600" y="3924300"/>
            <a:ext cx="16535400" cy="1446550"/>
          </a:xfrm>
          <a:prstGeom prst="rect">
            <a:avLst/>
          </a:prstGeom>
        </p:spPr>
        <p:txBody>
          <a:bodyPr wrap="square">
            <a:spAutoFit/>
          </a:bodyPr>
          <a:lstStyle/>
          <a:p>
            <a:pPr algn="just" defTabSz="1828800">
              <a:buClr>
                <a:srgbClr val="000000"/>
              </a:buClr>
              <a:defRPr/>
            </a:pP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Nhớ</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trang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lịch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oai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hùng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đầy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tự</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hào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tộc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sự</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kiện</a:t>
            </a:r>
            <a:r>
              <a:rPr lang="en-US" sz="4400" dirty="0">
                <a:latin typeface="Times New Roman" panose="02020603050405020304" pitchFamily="18" charset="0"/>
                <a:cs typeface="Times New Roman" panose="02020603050405020304" pitchFamily="18" charset="0"/>
              </a:rPr>
              <a:t>, con </a:t>
            </a:r>
            <a:r>
              <a:rPr lang="en-US" sz="4400" dirty="0" err="1">
                <a:latin typeface="Times New Roman" panose="02020603050405020304" pitchFamily="18" charset="0"/>
                <a:cs typeface="Times New Roman" panose="02020603050405020304" pitchFamily="18" charset="0"/>
              </a:rPr>
              <a:t>người</a:t>
            </a:r>
            <a:r>
              <a:rPr lang="en-US" sz="4400" dirty="0">
                <a:latin typeface="Times New Roman" panose="02020603050405020304" pitchFamily="18" charset="0"/>
                <a:cs typeface="Times New Roman" panose="02020603050405020304" pitchFamily="18" charset="0"/>
              </a:rPr>
              <a:t>…)</a:t>
            </a:r>
            <a:endParaRPr lang="vi-VN" sz="4400" kern="0" dirty="0">
              <a:solidFill>
                <a:srgbClr val="000000"/>
              </a:solidFill>
              <a:latin typeface="Times New Roman" panose="02020603050405020304" pitchFamily="18" charset="0"/>
              <a:cs typeface="Times New Roman" panose="02020603050405020304" pitchFamily="18" charset="0"/>
              <a:sym typeface="Arial"/>
            </a:endParaRPr>
          </a:p>
        </p:txBody>
      </p:sp>
      <p:sp>
        <p:nvSpPr>
          <p:cNvPr id="12" name="Rectangle 11">
            <a:extLst>
              <a:ext uri="{FF2B5EF4-FFF2-40B4-BE49-F238E27FC236}">
                <a16:creationId xmlns:a16="http://schemas.microsoft.com/office/drawing/2014/main" xmlns="" id="{18BD3A92-7381-04F2-9541-12C71A9745DE}"/>
              </a:ext>
            </a:extLst>
          </p:cNvPr>
          <p:cNvSpPr/>
          <p:nvPr/>
        </p:nvSpPr>
        <p:spPr>
          <a:xfrm>
            <a:off x="990600" y="5792322"/>
            <a:ext cx="16535400" cy="1446550"/>
          </a:xfrm>
          <a:prstGeom prst="rect">
            <a:avLst/>
          </a:prstGeom>
        </p:spPr>
        <p:txBody>
          <a:bodyPr wrap="square">
            <a:spAutoFit/>
          </a:bodyPr>
          <a:lstStyle/>
          <a:p>
            <a:pPr algn="just"/>
            <a:r>
              <a:rPr lang="vi-VN" sz="4400" dirty="0">
                <a:latin typeface="Times New Roman" panose="02020603050405020304" pitchFamily="18" charset="0"/>
                <a:cs typeface="Times New Roman" panose="02020603050405020304" pitchFamily="18" charset="0"/>
              </a:rPr>
              <a:t>- Xem lại các văn bản Hịch tướng sĩ, Nước Đại Việt ta, Chiếu dời đô, Nước Việt Nam ta nhỏ hay không nhỏ?,... trong Bài 5.</a:t>
            </a:r>
          </a:p>
        </p:txBody>
      </p:sp>
      <p:sp>
        <p:nvSpPr>
          <p:cNvPr id="13" name="Rectangle 12">
            <a:extLst>
              <a:ext uri="{FF2B5EF4-FFF2-40B4-BE49-F238E27FC236}">
                <a16:creationId xmlns:a16="http://schemas.microsoft.com/office/drawing/2014/main" xmlns="" id="{937E5F06-5713-BA0F-2B19-8A2D549EAE16}"/>
              </a:ext>
            </a:extLst>
          </p:cNvPr>
          <p:cNvSpPr/>
          <p:nvPr/>
        </p:nvSpPr>
        <p:spPr>
          <a:xfrm>
            <a:off x="990600" y="7660344"/>
            <a:ext cx="16535400" cy="1446550"/>
          </a:xfrm>
          <a:prstGeom prst="rect">
            <a:avLst/>
          </a:prstGeom>
        </p:spPr>
        <p:txBody>
          <a:bodyPr wrap="square">
            <a:spAutoFit/>
          </a:bodyPr>
          <a:lstStyle/>
          <a:p>
            <a:pPr algn="just"/>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Ghi chép những nội dung liên quan và chuẩn bị tranh, ảnh, sơ đồ, bảng biểu về các sự kiện, con người tiêu biểu (nếu có).</a:t>
            </a:r>
          </a:p>
        </p:txBody>
      </p:sp>
      <p:sp>
        <p:nvSpPr>
          <p:cNvPr id="14" name="Freeform 10">
            <a:extLst>
              <a:ext uri="{FF2B5EF4-FFF2-40B4-BE49-F238E27FC236}">
                <a16:creationId xmlns:a16="http://schemas.microsoft.com/office/drawing/2014/main" xmlns="" id="{9C6E9874-BA14-BE61-3444-F372AB449BE8}"/>
              </a:ext>
            </a:extLst>
          </p:cNvPr>
          <p:cNvSpPr/>
          <p:nvPr/>
        </p:nvSpPr>
        <p:spPr>
          <a:xfrm rot="-8026575">
            <a:off x="15854017" y="-988821"/>
            <a:ext cx="3304221" cy="3148021"/>
          </a:xfrm>
          <a:custGeom>
            <a:avLst/>
            <a:gdLst/>
            <a:ahLst/>
            <a:cxnLst/>
            <a:rect l="l" t="t" r="r" b="b"/>
            <a:pathLst>
              <a:path w="3304221" h="3148021">
                <a:moveTo>
                  <a:pt x="0" y="0"/>
                </a:moveTo>
                <a:lnTo>
                  <a:pt x="3304221" y="0"/>
                </a:lnTo>
                <a:lnTo>
                  <a:pt x="3304221" y="3148021"/>
                </a:lnTo>
                <a:lnTo>
                  <a:pt x="0" y="314802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15" name="Group 11">
            <a:extLst>
              <a:ext uri="{FF2B5EF4-FFF2-40B4-BE49-F238E27FC236}">
                <a16:creationId xmlns:a16="http://schemas.microsoft.com/office/drawing/2014/main" xmlns="" id="{F316BD6A-8B31-DE32-D04F-03E2F855C875}"/>
              </a:ext>
            </a:extLst>
          </p:cNvPr>
          <p:cNvGrpSpPr/>
          <p:nvPr/>
        </p:nvGrpSpPr>
        <p:grpSpPr>
          <a:xfrm>
            <a:off x="-1905000" y="-2761439"/>
            <a:ext cx="4414520" cy="4414520"/>
            <a:chOff x="0" y="0"/>
            <a:chExt cx="5886027" cy="5886027"/>
          </a:xfrm>
        </p:grpSpPr>
        <p:grpSp>
          <p:nvGrpSpPr>
            <p:cNvPr id="16" name="Group 12">
              <a:extLst>
                <a:ext uri="{FF2B5EF4-FFF2-40B4-BE49-F238E27FC236}">
                  <a16:creationId xmlns:a16="http://schemas.microsoft.com/office/drawing/2014/main" xmlns="" id="{3B430D85-6660-64A1-E926-DB376E740D11}"/>
                </a:ext>
              </a:extLst>
            </p:cNvPr>
            <p:cNvGrpSpPr>
              <a:grpSpLocks noChangeAspect="1"/>
            </p:cNvGrpSpPr>
            <p:nvPr/>
          </p:nvGrpSpPr>
          <p:grpSpPr>
            <a:xfrm>
              <a:off x="0" y="0"/>
              <a:ext cx="5886027" cy="5886027"/>
              <a:chOff x="0" y="0"/>
              <a:chExt cx="2540000" cy="2540000"/>
            </a:xfrm>
          </p:grpSpPr>
          <p:sp>
            <p:nvSpPr>
              <p:cNvPr id="17" name="Freeform 13">
                <a:extLst>
                  <a:ext uri="{FF2B5EF4-FFF2-40B4-BE49-F238E27FC236}">
                    <a16:creationId xmlns:a16="http://schemas.microsoft.com/office/drawing/2014/main" xmlns="" id="{4868A2E2-8F7F-FA9A-5D9E-F2958B4A244D}"/>
                  </a:ext>
                </a:extLst>
              </p:cNvPr>
              <p:cNvSpPr/>
              <p:nvPr/>
            </p:nvSpPr>
            <p:spPr>
              <a:xfrm>
                <a:off x="-62725" y="-2035"/>
                <a:ext cx="2665449" cy="2544070"/>
              </a:xfrm>
              <a:custGeom>
                <a:avLst/>
                <a:gdLst/>
                <a:ahLst/>
                <a:cxnLst/>
                <a:rect l="l" t="t" r="r" b="b"/>
                <a:pathLst>
                  <a:path w="2665449" h="2544070">
                    <a:moveTo>
                      <a:pt x="1332725" y="2035"/>
                    </a:moveTo>
                    <a:cubicBezTo>
                      <a:pt x="1787805" y="0"/>
                      <a:pt x="2209190" y="241614"/>
                      <a:pt x="2437320" y="635390"/>
                    </a:cubicBezTo>
                    <a:cubicBezTo>
                      <a:pt x="2665450" y="1029165"/>
                      <a:pt x="2665450" y="1514905"/>
                      <a:pt x="2437320" y="1908680"/>
                    </a:cubicBezTo>
                    <a:cubicBezTo>
                      <a:pt x="2209190" y="2302456"/>
                      <a:pt x="1787805" y="2544070"/>
                      <a:pt x="1332725" y="2542035"/>
                    </a:cubicBezTo>
                    <a:cubicBezTo>
                      <a:pt x="877645" y="2544070"/>
                      <a:pt x="456260" y="2302456"/>
                      <a:pt x="228130" y="1908680"/>
                    </a:cubicBezTo>
                    <a:cubicBezTo>
                      <a:pt x="0" y="1514905"/>
                      <a:pt x="0" y="1029165"/>
                      <a:pt x="228130" y="635390"/>
                    </a:cubicBezTo>
                    <a:cubicBezTo>
                      <a:pt x="456260" y="241614"/>
                      <a:pt x="877645" y="0"/>
                      <a:pt x="1332725" y="2035"/>
                    </a:cubicBezTo>
                    <a:lnTo>
                      <a:pt x="1332725" y="459235"/>
                    </a:lnTo>
                    <a:cubicBezTo>
                      <a:pt x="1041474" y="457932"/>
                      <a:pt x="771787" y="612566"/>
                      <a:pt x="625784" y="864582"/>
                    </a:cubicBezTo>
                    <a:cubicBezTo>
                      <a:pt x="479781" y="1116598"/>
                      <a:pt x="479781" y="1427472"/>
                      <a:pt x="625784" y="1679488"/>
                    </a:cubicBezTo>
                    <a:cubicBezTo>
                      <a:pt x="771787" y="1931504"/>
                      <a:pt x="1041474" y="2086137"/>
                      <a:pt x="1332725" y="2084835"/>
                    </a:cubicBezTo>
                    <a:cubicBezTo>
                      <a:pt x="1623976" y="2086137"/>
                      <a:pt x="1893663" y="1931504"/>
                      <a:pt x="2039666" y="1679488"/>
                    </a:cubicBezTo>
                    <a:cubicBezTo>
                      <a:pt x="2185669" y="1427472"/>
                      <a:pt x="2185669" y="1116598"/>
                      <a:pt x="2039666" y="864582"/>
                    </a:cubicBezTo>
                    <a:cubicBezTo>
                      <a:pt x="1893663" y="612566"/>
                      <a:pt x="1623976" y="457932"/>
                      <a:pt x="1332725" y="459235"/>
                    </a:cubicBezTo>
                    <a:close/>
                  </a:path>
                </a:pathLst>
              </a:custGeom>
              <a:solidFill>
                <a:srgbClr val="E88E6C"/>
              </a:solidFill>
            </p:spPr>
          </p:sp>
          <p:sp>
            <p:nvSpPr>
              <p:cNvPr id="18" name="Freeform 14">
                <a:extLst>
                  <a:ext uri="{FF2B5EF4-FFF2-40B4-BE49-F238E27FC236}">
                    <a16:creationId xmlns:a16="http://schemas.microsoft.com/office/drawing/2014/main" xmlns="" id="{539BEB0E-0A46-B8C8-FA29-AC21DE075E33}"/>
                  </a:ext>
                </a:extLst>
              </p:cNvPr>
              <p:cNvSpPr/>
              <p:nvPr/>
            </p:nvSpPr>
            <p:spPr>
              <a:xfrm>
                <a:off x="12637" y="12637"/>
                <a:ext cx="2570291" cy="2570291"/>
              </a:xfrm>
              <a:custGeom>
                <a:avLst/>
                <a:gdLst/>
                <a:ahLst/>
                <a:cxnLst/>
                <a:rect l="l" t="t" r="r" b="b"/>
                <a:pathLst>
                  <a:path w="2570291" h="2570291">
                    <a:moveTo>
                      <a:pt x="1536143" y="18339"/>
                    </a:moveTo>
                    <a:cubicBezTo>
                      <a:pt x="2150089" y="156476"/>
                      <a:pt x="2570291" y="723385"/>
                      <a:pt x="2523909" y="1350968"/>
                    </a:cubicBezTo>
                    <a:cubicBezTo>
                      <a:pt x="2477527" y="1978551"/>
                      <a:pt x="1978551" y="2477527"/>
                      <a:pt x="1350968" y="2523909"/>
                    </a:cubicBezTo>
                    <a:cubicBezTo>
                      <a:pt x="723385" y="2570291"/>
                      <a:pt x="156476" y="2150089"/>
                      <a:pt x="18339" y="1536143"/>
                    </a:cubicBezTo>
                    <a:cubicBezTo>
                      <a:pt x="0" y="1456307"/>
                      <a:pt x="25780" y="1372761"/>
                      <a:pt x="85917" y="1317141"/>
                    </a:cubicBezTo>
                    <a:cubicBezTo>
                      <a:pt x="146054" y="1261520"/>
                      <a:pt x="231354" y="1242327"/>
                      <a:pt x="309519" y="1266830"/>
                    </a:cubicBezTo>
                    <a:cubicBezTo>
                      <a:pt x="387684" y="1291333"/>
                      <a:pt x="446764" y="1355786"/>
                      <a:pt x="464387" y="1435783"/>
                    </a:cubicBezTo>
                    <a:cubicBezTo>
                      <a:pt x="552796" y="1828708"/>
                      <a:pt x="915617" y="2097637"/>
                      <a:pt x="1317270" y="2067952"/>
                    </a:cubicBezTo>
                    <a:cubicBezTo>
                      <a:pt x="1718923" y="2038268"/>
                      <a:pt x="2038268" y="1718923"/>
                      <a:pt x="2067952" y="1317270"/>
                    </a:cubicBezTo>
                    <a:cubicBezTo>
                      <a:pt x="2097637" y="915617"/>
                      <a:pt x="1828708" y="552796"/>
                      <a:pt x="1435783" y="464387"/>
                    </a:cubicBezTo>
                    <a:cubicBezTo>
                      <a:pt x="1355786" y="446764"/>
                      <a:pt x="1291333" y="387684"/>
                      <a:pt x="1266830" y="309519"/>
                    </a:cubicBezTo>
                    <a:cubicBezTo>
                      <a:pt x="1242327" y="231354"/>
                      <a:pt x="1261520" y="146054"/>
                      <a:pt x="1317141" y="85917"/>
                    </a:cubicBezTo>
                    <a:cubicBezTo>
                      <a:pt x="1372761" y="25780"/>
                      <a:pt x="1456307" y="0"/>
                      <a:pt x="1536143" y="18339"/>
                    </a:cubicBezTo>
                    <a:close/>
                  </a:path>
                </a:pathLst>
              </a:custGeom>
              <a:solidFill>
                <a:srgbClr val="88B243"/>
              </a:solidFill>
            </p:spPr>
          </p:sp>
        </p:grpSp>
      </p:grpSp>
    </p:spTree>
    <p:extLst>
      <p:ext uri="{BB962C8B-B14F-4D97-AF65-F5344CB8AC3E}">
        <p14:creationId xmlns:p14="http://schemas.microsoft.com/office/powerpoint/2010/main" val="4214941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arn(inVertical)">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59;p42">
            <a:extLst>
              <a:ext uri="{FF2B5EF4-FFF2-40B4-BE49-F238E27FC236}">
                <a16:creationId xmlns:a16="http://schemas.microsoft.com/office/drawing/2014/main" xmlns="" id="{2E7CA662-4B14-B935-4545-B8AFBAD7B9AE}"/>
              </a:ext>
            </a:extLst>
          </p:cNvPr>
          <p:cNvSpPr txBox="1">
            <a:spLocks/>
          </p:cNvSpPr>
          <p:nvPr/>
        </p:nvSpPr>
        <p:spPr>
          <a:xfrm>
            <a:off x="1294528" y="347554"/>
            <a:ext cx="15408000" cy="1145400"/>
          </a:xfrm>
          <a:prstGeom prst="rect">
            <a:avLst/>
          </a:prstGeom>
        </p:spPr>
        <p:txBody>
          <a:bodyPr spcFirstLastPara="1" vert="horz" wrap="square" lIns="182850" tIns="182850" rIns="182850" bIns="18285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b="1">
                <a:solidFill>
                  <a:srgbClr val="FF0000"/>
                </a:solidFill>
                <a:ea typeface="Cambria" panose="02040503050406030204" pitchFamily="18" charset="0"/>
                <a:cs typeface="Times New Roman" panose="02020603050405020304" pitchFamily="18" charset="0"/>
              </a:rPr>
              <a:t>1. Thực hành viết theo các bước</a:t>
            </a:r>
            <a:endParaRPr lang="vi-VN" b="1" dirty="0">
              <a:solidFill>
                <a:srgbClr val="FF0000"/>
              </a:solidFill>
              <a:highlight>
                <a:schemeClr val="accent1"/>
              </a:highlight>
              <a:ea typeface="Cambria" panose="0204050305040603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xmlns="" id="{83C3A737-1F10-56FC-3F27-747467DDE367}"/>
              </a:ext>
            </a:extLst>
          </p:cNvPr>
          <p:cNvSpPr/>
          <p:nvPr/>
        </p:nvSpPr>
        <p:spPr>
          <a:xfrm>
            <a:off x="990600" y="2880164"/>
            <a:ext cx="16535400" cy="1446550"/>
          </a:xfrm>
          <a:prstGeom prst="rect">
            <a:avLst/>
          </a:prstGeom>
        </p:spPr>
        <p:txBody>
          <a:bodyPr wrap="square">
            <a:spAutoFit/>
          </a:bodyPr>
          <a:lstStyle/>
          <a:p>
            <a:pPr algn="just"/>
            <a:r>
              <a:rPr lang="vi-VN" sz="4400" dirty="0">
                <a:latin typeface="+mj-lt"/>
              </a:rPr>
              <a:t>Với đề văn nêu trên, có thể tiến hành tìm ý dựa vào cách suy luận từ khái quát đến cụ thể. Ví dụ:</a:t>
            </a:r>
          </a:p>
        </p:txBody>
      </p:sp>
      <p:sp>
        <p:nvSpPr>
          <p:cNvPr id="10" name="Rectangle 9">
            <a:extLst>
              <a:ext uri="{FF2B5EF4-FFF2-40B4-BE49-F238E27FC236}">
                <a16:creationId xmlns:a16="http://schemas.microsoft.com/office/drawing/2014/main" xmlns="" id="{6080EA2E-BABC-E230-6364-377C2A1244C5}"/>
              </a:ext>
            </a:extLst>
          </p:cNvPr>
          <p:cNvSpPr/>
          <p:nvPr/>
        </p:nvSpPr>
        <p:spPr>
          <a:xfrm>
            <a:off x="1086710" y="1740649"/>
            <a:ext cx="16535400" cy="769441"/>
          </a:xfrm>
          <a:prstGeom prst="rect">
            <a:avLst/>
          </a:prstGeom>
        </p:spPr>
        <p:txBody>
          <a:bodyPr wrap="square">
            <a:spAutoFit/>
          </a:bodyPr>
          <a:lstStyle/>
          <a:p>
            <a:r>
              <a:rPr lang="en-US" sz="4400" b="1" dirty="0">
                <a:latin typeface="Times New Roman" panose="02020603050405020304" pitchFamily="18" charset="0"/>
                <a:cs typeface="Times New Roman" panose="02020603050405020304" pitchFamily="18" charset="0"/>
              </a:rPr>
              <a:t>b. </a:t>
            </a:r>
            <a:r>
              <a:rPr lang="en-US" sz="4400" b="1" dirty="0" err="1">
                <a:latin typeface="Times New Roman" panose="02020603050405020304" pitchFamily="18" charset="0"/>
                <a:cs typeface="Times New Roman" panose="02020603050405020304" pitchFamily="18" charset="0"/>
              </a:rPr>
              <a:t>Tìm</a:t>
            </a:r>
            <a:r>
              <a:rPr lang="en-US" sz="4400" b="1" dirty="0">
                <a:latin typeface="Times New Roman" panose="02020603050405020304" pitchFamily="18" charset="0"/>
                <a:cs typeface="Times New Roman" panose="02020603050405020304" pitchFamily="18" charset="0"/>
              </a:rPr>
              <a:t> ý </a:t>
            </a:r>
            <a:r>
              <a:rPr lang="en-US" sz="4400" b="1" dirty="0" err="1">
                <a:latin typeface="Times New Roman" panose="02020603050405020304" pitchFamily="18" charset="0"/>
                <a:cs typeface="Times New Roman" panose="02020603050405020304" pitchFamily="18" charset="0"/>
              </a:rPr>
              <a:t>và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lập</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dàn</a:t>
            </a:r>
            <a:r>
              <a:rPr lang="en-US" sz="4400" b="1" dirty="0">
                <a:latin typeface="Times New Roman" panose="02020603050405020304" pitchFamily="18" charset="0"/>
                <a:cs typeface="Times New Roman" panose="02020603050405020304" pitchFamily="18" charset="0"/>
              </a:rPr>
              <a:t> ý</a:t>
            </a:r>
            <a:endParaRPr lang="vi-VN" sz="4400" b="1" dirty="0">
              <a:latin typeface="Times New Roman" panose="02020603050405020304" pitchFamily="18" charset="0"/>
              <a:cs typeface="Times New Roman" panose="02020603050405020304" pitchFamily="18" charset="0"/>
            </a:endParaRPr>
          </a:p>
        </p:txBody>
      </p:sp>
      <p:sp>
        <p:nvSpPr>
          <p:cNvPr id="3" name="Freeform 5">
            <a:extLst>
              <a:ext uri="{FF2B5EF4-FFF2-40B4-BE49-F238E27FC236}">
                <a16:creationId xmlns:a16="http://schemas.microsoft.com/office/drawing/2014/main" xmlns="" id="{D22E9D95-D287-6350-3474-E8F7794ADF16}"/>
              </a:ext>
            </a:extLst>
          </p:cNvPr>
          <p:cNvSpPr/>
          <p:nvPr/>
        </p:nvSpPr>
        <p:spPr>
          <a:xfrm>
            <a:off x="-685800" y="4486344"/>
            <a:ext cx="3677603" cy="4619555"/>
          </a:xfrm>
          <a:custGeom>
            <a:avLst/>
            <a:gdLst/>
            <a:ahLst/>
            <a:cxnLst/>
            <a:rect l="l" t="t" r="r" b="b"/>
            <a:pathLst>
              <a:path w="3677603" h="4114800">
                <a:moveTo>
                  <a:pt x="0" y="0"/>
                </a:moveTo>
                <a:lnTo>
                  <a:pt x="3677603" y="0"/>
                </a:lnTo>
                <a:lnTo>
                  <a:pt x="3677603"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Rectangle: Rounded Corners 8">
            <a:extLst>
              <a:ext uri="{FF2B5EF4-FFF2-40B4-BE49-F238E27FC236}">
                <a16:creationId xmlns:a16="http://schemas.microsoft.com/office/drawing/2014/main" xmlns="" id="{BA360A45-11F4-0DFF-8317-169E46D1C74B}"/>
              </a:ext>
            </a:extLst>
          </p:cNvPr>
          <p:cNvSpPr/>
          <p:nvPr/>
        </p:nvSpPr>
        <p:spPr>
          <a:xfrm>
            <a:off x="3124200" y="4274603"/>
            <a:ext cx="14554200" cy="1737793"/>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vi-VN" sz="4400" dirty="0">
                <a:solidFill>
                  <a:schemeClr val="tx1">
                    <a:lumMod val="50000"/>
                  </a:schemeClr>
                </a:solidFill>
                <a:latin typeface="+mj-lt"/>
                <a:cs typeface="Times New Roman" panose="02020603050405020304" pitchFamily="18" charset="0"/>
              </a:rPr>
              <a:t>Xác định vấn đề (ý khái quát): các biểu hiện khác nhau của tình yêu Tổ quốc.</a:t>
            </a:r>
          </a:p>
        </p:txBody>
      </p:sp>
      <p:sp>
        <p:nvSpPr>
          <p:cNvPr id="5" name="Rectangle: Rounded Corners 9">
            <a:extLst>
              <a:ext uri="{FF2B5EF4-FFF2-40B4-BE49-F238E27FC236}">
                <a16:creationId xmlns:a16="http://schemas.microsoft.com/office/drawing/2014/main" xmlns="" id="{DE989BB6-7631-6248-8A94-A988DCB7B821}"/>
              </a:ext>
            </a:extLst>
          </p:cNvPr>
          <p:cNvSpPr/>
          <p:nvPr/>
        </p:nvSpPr>
        <p:spPr>
          <a:xfrm>
            <a:off x="2991802" y="5675351"/>
            <a:ext cx="14554199" cy="2439949"/>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vi-VN" sz="4400" dirty="0">
                <a:solidFill>
                  <a:schemeClr val="tx1">
                    <a:lumMod val="50000"/>
                  </a:schemeClr>
                </a:solidFill>
                <a:latin typeface="+mj-lt"/>
                <a:cs typeface="Times New Roman" panose="02020603050405020304" pitchFamily="18" charset="0"/>
              </a:rPr>
              <a:t>Phát triển ý khái quát thành các ý lớn: yêu đất nước, con người; quý trọng văn hoá dân tộc; tự hào về lịch sử dân tộc; góp phần xây dựng và bảo vệ Tổ quốc;...</a:t>
            </a:r>
          </a:p>
        </p:txBody>
      </p:sp>
      <p:sp>
        <p:nvSpPr>
          <p:cNvPr id="6" name="Rectangle: Rounded Corners 10">
            <a:extLst>
              <a:ext uri="{FF2B5EF4-FFF2-40B4-BE49-F238E27FC236}">
                <a16:creationId xmlns:a16="http://schemas.microsoft.com/office/drawing/2014/main" xmlns="" id="{635B3F77-FF10-DA4A-034B-CAEB8AD025CC}"/>
              </a:ext>
            </a:extLst>
          </p:cNvPr>
          <p:cNvSpPr/>
          <p:nvPr/>
        </p:nvSpPr>
        <p:spPr>
          <a:xfrm>
            <a:off x="2991800" y="7753946"/>
            <a:ext cx="14534200" cy="2439949"/>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vi-VN" sz="4400" dirty="0">
                <a:solidFill>
                  <a:schemeClr val="tx1">
                    <a:lumMod val="50000"/>
                  </a:schemeClr>
                </a:solidFill>
                <a:latin typeface="+mj-lt"/>
                <a:cs typeface="Times New Roman" panose="02020603050405020304" pitchFamily="18" charset="0"/>
              </a:rPr>
              <a:t>Phát triển ý lớn thành các ý nhỏ. Ví dụ: Yêu đất nước, con người có thể là yêu làng xóm quê hương, yêu thiên nhiên, yêu gia đình và con người,...</a:t>
            </a:r>
          </a:p>
        </p:txBody>
      </p:sp>
      <p:sp>
        <p:nvSpPr>
          <p:cNvPr id="7" name="Freeform 5">
            <a:extLst>
              <a:ext uri="{FF2B5EF4-FFF2-40B4-BE49-F238E27FC236}">
                <a16:creationId xmlns:a16="http://schemas.microsoft.com/office/drawing/2014/main" xmlns="" id="{C294FDAA-0AED-BD73-5F02-B0A6F47EF6DB}"/>
              </a:ext>
            </a:extLst>
          </p:cNvPr>
          <p:cNvSpPr/>
          <p:nvPr/>
        </p:nvSpPr>
        <p:spPr>
          <a:xfrm rot="491972">
            <a:off x="16170037" y="-875297"/>
            <a:ext cx="2751926" cy="2726909"/>
          </a:xfrm>
          <a:custGeom>
            <a:avLst/>
            <a:gdLst/>
            <a:ahLst/>
            <a:cxnLst/>
            <a:rect l="l" t="t" r="r" b="b"/>
            <a:pathLst>
              <a:path w="2751926" h="2726909">
                <a:moveTo>
                  <a:pt x="0" y="0"/>
                </a:moveTo>
                <a:lnTo>
                  <a:pt x="2751926" y="0"/>
                </a:lnTo>
                <a:lnTo>
                  <a:pt x="2751926" y="2726908"/>
                </a:lnTo>
                <a:lnTo>
                  <a:pt x="0" y="272690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Tree>
    <p:extLst>
      <p:ext uri="{BB962C8B-B14F-4D97-AF65-F5344CB8AC3E}">
        <p14:creationId xmlns:p14="http://schemas.microsoft.com/office/powerpoint/2010/main" val="234023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4" grpId="0"/>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TotalTime>
  <Words>2585</Words>
  <Application>Microsoft Office PowerPoint</Application>
  <PresentationFormat>Custom</PresentationFormat>
  <Paragraphs>151</Paragraphs>
  <Slides>23</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Times New Roman</vt:lpstr>
      <vt:lpstr>#9Slide05 IcielSanelma</vt:lpstr>
      <vt:lpstr>Cambria</vt:lpstr>
      <vt:lpstr>Arial</vt:lpstr>
      <vt:lpstr>Just Another Hand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Yellow Cute Pastel Group Project Presentation</dc:title>
  <cp:lastModifiedBy>ACER</cp:lastModifiedBy>
  <cp:revision>24</cp:revision>
  <dcterms:created xsi:type="dcterms:W3CDTF">2006-08-16T00:00:00Z</dcterms:created>
  <dcterms:modified xsi:type="dcterms:W3CDTF">2024-12-11T07:31:41Z</dcterms:modified>
  <dc:identifier>DAFyIWjFcjU</dc:identifier>
</cp:coreProperties>
</file>