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256" r:id="rId14"/>
    <p:sldId id="258" r:id="rId15"/>
    <p:sldId id="319" r:id="rId16"/>
    <p:sldId id="321" r:id="rId17"/>
    <p:sldId id="322" r:id="rId18"/>
    <p:sldId id="323" r:id="rId19"/>
    <p:sldId id="324" r:id="rId20"/>
    <p:sldId id="325" r:id="rId21"/>
    <p:sldId id="326" r:id="rId22"/>
    <p:sldId id="261" r:id="rId23"/>
    <p:sldId id="259" r:id="rId24"/>
    <p:sldId id="260" r:id="rId25"/>
    <p:sldId id="327" r:id="rId26"/>
    <p:sldId id="328" r:id="rId27"/>
    <p:sldId id="329" r:id="rId28"/>
    <p:sldId id="262" r:id="rId29"/>
    <p:sldId id="330" r:id="rId30"/>
    <p:sldId id="331" r:id="rId31"/>
    <p:sldId id="332" r:id="rId32"/>
  </p:sldIdLst>
  <p:sldSz cx="18288000" cy="10287000"/>
  <p:notesSz cx="6858000" cy="9144000"/>
  <p:embeddedFontLs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7 SVNAppleberry" panose="02040603050506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#9Slide07 SVNDessert Menu Scrip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A7DBA-5B89-41A6-BD63-71B0C2E252A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CD5D4-E013-4FF8-B23D-400FA10D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9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19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1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43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9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4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6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. Trong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“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vịt</a:t>
            </a:r>
            <a:r>
              <a:rPr lang="en-US" dirty="0"/>
              <a:t>”. Nghe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: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ủa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7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35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8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10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9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5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5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3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18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03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2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slide" Target="slide11.xml"/><Relationship Id="rId24" Type="http://schemas.openxmlformats.org/officeDocument/2006/relationships/slide" Target="slide12.xml"/><Relationship Id="rId5" Type="http://schemas.openxmlformats.org/officeDocument/2006/relationships/slide" Target="slide9.xml"/><Relationship Id="rId15" Type="http://schemas.openxmlformats.org/officeDocument/2006/relationships/slide" Target="slide10.xml"/><Relationship Id="rId23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9.png"/><Relationship Id="rId14" Type="http://schemas.openxmlformats.org/officeDocument/2006/relationships/slide" Target="slide4.xml"/><Relationship Id="rId22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66764" l="5156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768" r="26011" b="40882"/>
          <a:stretch/>
        </p:blipFill>
        <p:spPr>
          <a:xfrm>
            <a:off x="9144000" y="2542881"/>
            <a:ext cx="3429000" cy="351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533911" y="7429501"/>
            <a:ext cx="4671838" cy="2629118"/>
          </a:xfrm>
          <a:prstGeom prst="rect">
            <a:avLst/>
          </a:prstGeom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0" y="31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399" y="955966"/>
            <a:ext cx="963559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đầu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mùa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2005" y="5278582"/>
            <a:ext cx="963699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Vẻ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đẹp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ái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91972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30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6300" y="914401"/>
            <a:ext cx="90297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Bệnh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háo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danh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sĩ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xã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0" y="5569527"/>
            <a:ext cx="90297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292148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64821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19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79814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28574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9695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110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6953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130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" y="459117"/>
            <a:ext cx="16840200" cy="4684383"/>
            <a:chOff x="0" y="0"/>
            <a:chExt cx="4274726" cy="9507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950787"/>
            </a:xfrm>
            <a:custGeom>
              <a:avLst/>
              <a:gdLst/>
              <a:ahLst/>
              <a:cxnLst/>
              <a:rect l="l" t="t" r="r" b="b"/>
              <a:pathLst>
                <a:path w="4274726" h="950787">
                  <a:moveTo>
                    <a:pt x="0" y="0"/>
                  </a:moveTo>
                  <a:lnTo>
                    <a:pt x="4274726" y="0"/>
                  </a:lnTo>
                  <a:lnTo>
                    <a:pt x="4274726" y="950787"/>
                  </a:lnTo>
                  <a:lnTo>
                    <a:pt x="0" y="9507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988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782824" y="4332214"/>
            <a:ext cx="10722353" cy="7358215"/>
          </a:xfrm>
          <a:custGeom>
            <a:avLst/>
            <a:gdLst/>
            <a:ahLst/>
            <a:cxnLst/>
            <a:rect l="l" t="t" r="r" b="b"/>
            <a:pathLst>
              <a:path w="10722353" h="7358215">
                <a:moveTo>
                  <a:pt x="0" y="0"/>
                </a:moveTo>
                <a:lnTo>
                  <a:pt x="10722352" y="0"/>
                </a:lnTo>
                <a:lnTo>
                  <a:pt x="10722352" y="7358215"/>
                </a:lnTo>
                <a:lnTo>
                  <a:pt x="0" y="7358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49835" y="610632"/>
            <a:ext cx="8559730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Bài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5: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Nghị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luận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xã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hội</a:t>
            </a:r>
            <a:endParaRPr lang="en-US" sz="6000" dirty="0">
              <a:solidFill>
                <a:srgbClr val="00000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1005100"/>
            <a:ext cx="1425648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Nói</a:t>
            </a:r>
            <a:r>
              <a:rPr lang="en-US" sz="48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8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</a:t>
            </a:r>
            <a:endParaRPr lang="en-US" sz="48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9575">
            <a:off x="-1729631" y="736098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809A9098-0749-4852-06B6-80D88ED77864}"/>
              </a:ext>
            </a:extLst>
          </p:cNvPr>
          <p:cNvSpPr txBox="1"/>
          <p:nvPr/>
        </p:nvSpPr>
        <p:spPr>
          <a:xfrm>
            <a:off x="2209799" y="2771883"/>
            <a:ext cx="1425648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tóm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tắt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nội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dung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thuyết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trình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một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vấn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đời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sống</a:t>
            </a:r>
            <a:endParaRPr lang="en-US" sz="60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I. 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Định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hướng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440AABB5-C878-88DE-1C7C-A6D02B9820C4}"/>
              </a:ext>
            </a:extLst>
          </p:cNvPr>
          <p:cNvSpPr/>
          <p:nvPr/>
        </p:nvSpPr>
        <p:spPr>
          <a:xfrm>
            <a:off x="1447800" y="2247900"/>
            <a:ext cx="7924800" cy="6871636"/>
          </a:xfrm>
          <a:custGeom>
            <a:avLst/>
            <a:gdLst/>
            <a:ahLst/>
            <a:cxnLst/>
            <a:rect l="l" t="t" r="r" b="b"/>
            <a:pathLst>
              <a:path w="5523221" h="4114800">
                <a:moveTo>
                  <a:pt x="0" y="0"/>
                </a:moveTo>
                <a:lnTo>
                  <a:pt x="5523221" y="0"/>
                </a:lnTo>
                <a:lnTo>
                  <a:pt x="5523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một số tác phẩm tiêu biểu, suy nghĩ về các biểu hiện của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lòng yêu nước.</a:t>
            </a:r>
          </a:p>
        </p:txBody>
      </p:sp>
    </p:spTree>
    <p:extLst>
      <p:ext uri="{BB962C8B-B14F-4D97-AF65-F5344CB8AC3E}">
        <p14:creationId xmlns:p14="http://schemas.microsoft.com/office/powerpoint/2010/main" val="13319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 truyện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Gió lạnh đầu mùa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(Thạch Lam), bàn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vẻ đẹp của lòng nhân ái</a:t>
            </a:r>
          </a:p>
        </p:txBody>
      </p:sp>
    </p:spTree>
    <p:extLst>
      <p:ext uri="{BB962C8B-B14F-4D97-AF65-F5344CB8AC3E}">
        <p14:creationId xmlns:p14="http://schemas.microsoft.com/office/powerpoint/2010/main" val="37916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A53CBE-CB15-CA3D-1D89-35CE1699EFFD}"/>
              </a:ext>
            </a:extLst>
          </p:cNvPr>
          <p:cNvSpPr/>
          <p:nvPr/>
        </p:nvSpPr>
        <p:spPr>
          <a:xfrm>
            <a:off x="4953000" y="4466391"/>
            <a:ext cx="9819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các bài thơ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Nắng mới (Lưu Trọng Lư), Nếu mai em về Chiêm Hóa (Mai Liễu), Đường về quê mẹ (Đoàn Văn Cừ), Quê người (Vũ Quần Phương)…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hãy nêu suy nghĩ của mình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trò của quê hương đối với mỗi con người.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A53CBE-CB15-CA3D-1D89-35CE1699EFFD}"/>
              </a:ext>
            </a:extLst>
          </p:cNvPr>
          <p:cNvSpPr/>
          <p:nvPr/>
        </p:nvSpPr>
        <p:spPr>
          <a:xfrm>
            <a:off x="4887372" y="4838700"/>
            <a:ext cx="98192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nghĩ về những thói hư tật xấu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cần phê phán qua một số hài kịch và truyện cười đã học.</a:t>
            </a:r>
          </a:p>
        </p:txBody>
      </p:sp>
    </p:spTree>
    <p:extLst>
      <p:ext uri="{BB962C8B-B14F-4D97-AF65-F5344CB8AC3E}">
        <p14:creationId xmlns:p14="http://schemas.microsoft.com/office/powerpoint/2010/main" val="36564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8D97ADA-1E5D-95A7-79E2-E0156879B918}"/>
              </a:ext>
            </a:extLst>
          </p:cNvPr>
          <p:cNvSpPr/>
          <p:nvPr/>
        </p:nvSpPr>
        <p:spPr>
          <a:xfrm>
            <a:off x="862446" y="3800246"/>
            <a:ext cx="166635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>
              <a:buClr>
                <a:srgbClr val="000000"/>
              </a:buClr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ACBDE57D-6E69-83C2-EC61-C6B8A35BFC69}"/>
              </a:ext>
            </a:extLst>
          </p:cNvPr>
          <p:cNvSpPr/>
          <p:nvPr/>
        </p:nvSpPr>
        <p:spPr>
          <a:xfrm>
            <a:off x="13563600" y="4625091"/>
            <a:ext cx="3276600" cy="5088549"/>
          </a:xfrm>
          <a:custGeom>
            <a:avLst/>
            <a:gdLst/>
            <a:ahLst/>
            <a:cxnLst/>
            <a:rect l="l" t="t" r="r" b="b"/>
            <a:pathLst>
              <a:path w="2535745" h="4114800">
                <a:moveTo>
                  <a:pt x="0" y="0"/>
                </a:moveTo>
                <a:lnTo>
                  <a:pt x="2535746" y="0"/>
                </a:lnTo>
                <a:lnTo>
                  <a:pt x="2535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4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xmlns="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xmlns="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2.Những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8D97ADA-1E5D-95A7-79E2-E0156879B918}"/>
              </a:ext>
            </a:extLst>
          </p:cNvPr>
          <p:cNvSpPr/>
          <p:nvPr/>
        </p:nvSpPr>
        <p:spPr>
          <a:xfrm>
            <a:off x="1295400" y="7744242"/>
            <a:ext cx="9677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Chú ý nghe kĩ nội dung thuyết trình về một vấn đề của đời sống mà người nói đã trình bày.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B04A663C-F8DD-2C5B-EC20-554C32940A9C}"/>
              </a:ext>
            </a:extLst>
          </p:cNvPr>
          <p:cNvSpPr/>
          <p:nvPr/>
        </p:nvSpPr>
        <p:spPr>
          <a:xfrm>
            <a:off x="5334000" y="1685240"/>
            <a:ext cx="8763000" cy="7430578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1" y="0"/>
                </a:lnTo>
                <a:lnTo>
                  <a:pt x="3924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D0D804-99C4-9A3E-5A76-58E4AB7A840C}"/>
              </a:ext>
            </a:extLst>
          </p:cNvPr>
          <p:cNvSpPr/>
          <p:nvPr/>
        </p:nvSpPr>
        <p:spPr>
          <a:xfrm>
            <a:off x="9881755" y="4766325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Tuỳ theo yêu cầu của việc tóm tắt để lựa chọn và ghi lại các nội dung chính.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5608B0-228A-0710-AEE7-5F4D1F4FBE3C}"/>
              </a:ext>
            </a:extLst>
          </p:cNvPr>
          <p:cNvSpPr/>
          <p:nvPr/>
        </p:nvSpPr>
        <p:spPr>
          <a:xfrm>
            <a:off x="533400" y="3875425"/>
            <a:ext cx="7848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Ghi lại các ý chính theo hệ thống: ý lớn (Đó là vấn đề gì? Nội dung lớn gồm các ý nào?), ý nhỏ (triển khai ý lớn), các bằng chứng, ví dụ minh hoạ,...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77B7C8-93D5-42AA-F722-F9809E2400C3}"/>
              </a:ext>
            </a:extLst>
          </p:cNvPr>
          <p:cNvSpPr/>
          <p:nvPr/>
        </p:nvSpPr>
        <p:spPr>
          <a:xfrm>
            <a:off x="6629400" y="1632726"/>
            <a:ext cx="83542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Trình bày bản tóm tắt nội dung chính theo từng mức độ.</a:t>
            </a:r>
          </a:p>
        </p:txBody>
      </p:sp>
    </p:spTree>
    <p:extLst>
      <p:ext uri="{BB962C8B-B14F-4D97-AF65-F5344CB8AC3E}">
        <p14:creationId xmlns:p14="http://schemas.microsoft.com/office/powerpoint/2010/main" val="28318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2887459"/>
            <a:ext cx="12115800" cy="614224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4900" y="3886201"/>
            <a:ext cx="880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MỤC TIÊU</a:t>
            </a:r>
          </a:p>
          <a:p>
            <a:pPr algn="ctr" defTabSz="1371600"/>
            <a:r>
              <a:rPr lang="en-US" sz="12000" b="1">
                <a:solidFill>
                  <a:srgbClr val="1BA53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$ 1000 </a:t>
            </a:r>
          </a:p>
        </p:txBody>
      </p:sp>
    </p:spTree>
    <p:extLst>
      <p:ext uri="{BB962C8B-B14F-4D97-AF65-F5344CB8AC3E}">
        <p14:creationId xmlns:p14="http://schemas.microsoft.com/office/powerpoint/2010/main" val="8307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20614" y="1802881"/>
            <a:ext cx="5855195" cy="6681239"/>
          </a:xfrm>
          <a:custGeom>
            <a:avLst/>
            <a:gdLst/>
            <a:ahLst/>
            <a:cxnLst/>
            <a:rect l="l" t="t" r="r" b="b"/>
            <a:pathLst>
              <a:path w="5855195" h="6681239">
                <a:moveTo>
                  <a:pt x="0" y="0"/>
                </a:moveTo>
                <a:lnTo>
                  <a:pt x="5855194" y="0"/>
                </a:lnTo>
                <a:lnTo>
                  <a:pt x="5855194" y="6681238"/>
                </a:lnTo>
                <a:lnTo>
                  <a:pt x="0" y="6681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II.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Thực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hành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8792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82296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381D04AF-5390-1D89-6E5B-EB6A52512966}"/>
              </a:ext>
            </a:extLst>
          </p:cNvPr>
          <p:cNvSpPr/>
          <p:nvPr/>
        </p:nvSpPr>
        <p:spPr>
          <a:xfrm rot="10800000">
            <a:off x="1428754" y="3086100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5" y="0"/>
                </a:lnTo>
                <a:lnTo>
                  <a:pt x="2196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B8381E1B-3894-7E60-7956-0A76DD9949F3}"/>
              </a:ext>
            </a:extLst>
          </p:cNvPr>
          <p:cNvSpPr/>
          <p:nvPr/>
        </p:nvSpPr>
        <p:spPr>
          <a:xfrm>
            <a:off x="3625028" y="2127409"/>
            <a:ext cx="13486776" cy="2628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A060E46D-4D84-A774-16A5-18A86846EF96}"/>
              </a:ext>
            </a:extLst>
          </p:cNvPr>
          <p:cNvSpPr/>
          <p:nvPr/>
        </p:nvSpPr>
        <p:spPr>
          <a:xfrm>
            <a:off x="3733800" y="4190999"/>
            <a:ext cx="13378004" cy="19050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xmlns="" id="{44928880-E31D-0B6D-C502-EFD48CE53ABD}"/>
              </a:ext>
            </a:extLst>
          </p:cNvPr>
          <p:cNvSpPr/>
          <p:nvPr/>
        </p:nvSpPr>
        <p:spPr>
          <a:xfrm>
            <a:off x="3733800" y="5533658"/>
            <a:ext cx="13378004" cy="19126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/>
          <p:cNvSpPr/>
          <p:nvPr/>
        </p:nvSpPr>
        <p:spPr>
          <a:xfrm rot="1859575">
            <a:off x="16064876" y="-181542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 rot="1859575">
            <a:off x="-1879232" y="806589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3" name="Group 3">
            <a:extLst>
              <a:ext uri="{FF2B5EF4-FFF2-40B4-BE49-F238E27FC236}">
                <a16:creationId xmlns:a16="http://schemas.microsoft.com/office/drawing/2014/main" xmlns="" id="{AFCF1079-78D9-E657-28EC-8B1CE78EF30D}"/>
              </a:ext>
            </a:extLst>
          </p:cNvPr>
          <p:cNvGrpSpPr/>
          <p:nvPr/>
        </p:nvGrpSpPr>
        <p:grpSpPr>
          <a:xfrm>
            <a:off x="-762000" y="140556"/>
            <a:ext cx="5930306" cy="872580"/>
            <a:chOff x="0" y="0"/>
            <a:chExt cx="4274726" cy="2167467"/>
          </a:xfrm>
        </p:grpSpPr>
        <p:sp>
          <p:nvSpPr>
            <p:cNvPr id="134" name="Freeform 4">
              <a:extLst>
                <a:ext uri="{FF2B5EF4-FFF2-40B4-BE49-F238E27FC236}">
                  <a16:creationId xmlns:a16="http://schemas.microsoft.com/office/drawing/2014/main" xmlns="" id="{06DE84FA-33E8-790A-96E9-010F67E8CA7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5" name="TextBox 5">
              <a:extLst>
                <a:ext uri="{FF2B5EF4-FFF2-40B4-BE49-F238E27FC236}">
                  <a16:creationId xmlns:a16="http://schemas.microsoft.com/office/drawing/2014/main" xmlns="" id="{B26C2EB5-FA0A-328C-6E65-5DE200EAAF7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A9087C9F-D43F-9B7C-FA33-302AF35D9412}"/>
              </a:ext>
            </a:extLst>
          </p:cNvPr>
          <p:cNvSpPr/>
          <p:nvPr/>
        </p:nvSpPr>
        <p:spPr>
          <a:xfrm>
            <a:off x="-1676400" y="192126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xmlns="" id="{2FE08AA2-0932-3F7B-EA94-864C776A6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35114"/>
              </p:ext>
            </p:extLst>
          </p:nvPr>
        </p:nvGraphicFramePr>
        <p:xfrm>
          <a:off x="304800" y="1194714"/>
          <a:ext cx="17678400" cy="8900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598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53329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Vấn đề trình bày được nêu rõ ràng, cụ thể.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phong phú, có trọng tâm, được trình bày lô gích; lí lẽ và bằng chứng làm nổi bật được vấn đề.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giải đáp thắc mắc cụ thể, ngắn gọn, thỏa đáng.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thức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Bài trình bày có bố cục rõ ràng.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Các nội dung minh họa có chất lượng.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Sử dụng công cụ, thiết bị hỗ trợ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Có sự sáng tạo, tạo được điểm nhấn cho nội dung trình bày.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Tác phong, thái độ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Phong thái tự tin, tôn trọng người nghe, sử dụng ngôn ngữ cơ thể sinh động,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Nói trôi chảy, mạch lạc, không bị ngắt quãng, hoặc không có những từ ngữ chêm xen (à, ờ, thì, mà, là,…).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Tốc độ nói vừa phải, có nhấn giọng ở những nội dung quan trọng.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Bảo đảm yêu cầu về thời gian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Lắng nghe, xác định và ghi lại các thông tin chính của bài trình bày; những nội dung cần hỏi lại.</a:t>
                      </a:r>
                    </a:p>
                    <a:p>
                      <a:pPr algn="just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thái độ chú ý lắng nghe; sử dụng các yếu tố cử chỉ, nét mặt, ánh mắt để khích lệ người nói.</a:t>
                      </a:r>
                    </a:p>
                    <a:p>
                      <a:pPr algn="just"/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Hỏi lại những điểm chưa rõ (nếu cần); có thể trao đổi thêm quan điểm cá nhân về nội dung của bài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F86FD0C2-82DF-E122-2837-DE21481239DA}"/>
              </a:ext>
            </a:extLst>
          </p:cNvPr>
          <p:cNvGrpSpPr/>
          <p:nvPr/>
        </p:nvGrpSpPr>
        <p:grpSpPr>
          <a:xfrm>
            <a:off x="9525000" y="0"/>
            <a:ext cx="8686800" cy="10668000"/>
            <a:chOff x="0" y="0"/>
            <a:chExt cx="2137363" cy="216746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BAD6E76D-B67E-21BF-90CD-04837AE4FFC0}"/>
                </a:ext>
              </a:extLst>
            </p:cNvPr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xmlns="" id="{F67886E3-F149-F243-2F8C-E41D257A729E}"/>
                </a:ext>
              </a:extLst>
            </p:cNvPr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B78C80-2040-91C5-124F-084FE6B3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293226"/>
            <a:ext cx="6781800" cy="970054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1618F9C1-2365-5F39-6CF9-25EC88DF9770}"/>
              </a:ext>
            </a:extLst>
          </p:cNvPr>
          <p:cNvSpPr/>
          <p:nvPr/>
        </p:nvSpPr>
        <p:spPr>
          <a:xfrm>
            <a:off x="2438400" y="1333500"/>
            <a:ext cx="6858000" cy="81534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296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92583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8B80151-FFD0-294F-21DE-EC1A23DC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98817"/>
              </p:ext>
            </p:extLst>
          </p:nvPr>
        </p:nvGraphicFramePr>
        <p:xfrm>
          <a:off x="22296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F0A254D8-D5F8-8E80-2A07-32558B1F0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67824"/>
              </p:ext>
            </p:extLst>
          </p:nvPr>
        </p:nvGraphicFramePr>
        <p:xfrm>
          <a:off x="93924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Kiểm tra việc nghe và ghi chép các nội dung thông tin đã chính xác chưa, thu hoạch được những gì,…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nhận xét về nội dung, hình thức bài trình bày.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Đánh giá: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Em thấy bài trình bày của bạn có thuyết phục không? Vì sao?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Điều em học được từ bài trình bày của bạn là gì?</a:t>
                      </a:r>
                      <a:endParaRPr lang="vi-VN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6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6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69236" y="1126963"/>
            <a:ext cx="10749529" cy="134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600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F45F74-869A-B782-E3A5-0E29753A87A2}"/>
              </a:ext>
            </a:extLst>
          </p:cNvPr>
          <p:cNvSpPr/>
          <p:nvPr/>
        </p:nvSpPr>
        <p:spPr>
          <a:xfrm>
            <a:off x="669259" y="3162300"/>
            <a:ext cx="167293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F45F74-869A-B782-E3A5-0E29753A87A2}"/>
              </a:ext>
            </a:extLst>
          </p:cNvPr>
          <p:cNvSpPr/>
          <p:nvPr/>
        </p:nvSpPr>
        <p:spPr>
          <a:xfrm>
            <a:off x="914400" y="2171700"/>
            <a:ext cx="16729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lẫy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7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F45F74-869A-B782-E3A5-0E29753A87A2}"/>
              </a:ext>
            </a:extLst>
          </p:cNvPr>
          <p:cNvSpPr/>
          <p:nvPr/>
        </p:nvSpPr>
        <p:spPr>
          <a:xfrm>
            <a:off x="914400" y="1711791"/>
            <a:ext cx="1672936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ca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0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0864737" y="7116305"/>
            <a:ext cx="1632034" cy="1020366"/>
          </a:xfrm>
          <a:prstGeom prst="rect">
            <a:avLst/>
          </a:prstGeom>
        </p:spPr>
      </p:pic>
      <p:pic>
        <p:nvPicPr>
          <p:cNvPr id="4" name="KC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7693489" y="3970101"/>
            <a:ext cx="1632034" cy="1020366"/>
          </a:xfrm>
          <a:prstGeom prst="rect">
            <a:avLst/>
          </a:prstGeom>
        </p:spPr>
      </p:pic>
      <p:pic>
        <p:nvPicPr>
          <p:cNvPr id="6" name="vàng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2220397" y="7793252"/>
            <a:ext cx="3859026" cy="2171700"/>
          </a:xfrm>
          <a:prstGeom prst="rect">
            <a:avLst/>
          </a:prstGeom>
        </p:spPr>
      </p:pic>
      <p:pic>
        <p:nvPicPr>
          <p:cNvPr id="7" name="vàng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2072669" y="3071979"/>
            <a:ext cx="2868586" cy="1614322"/>
          </a:xfrm>
          <a:prstGeom prst="rect">
            <a:avLst/>
          </a:prstGeom>
        </p:spPr>
      </p:pic>
      <p:pic>
        <p:nvPicPr>
          <p:cNvPr id="8" name="vàng 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990743" y="4245671"/>
            <a:ext cx="2335918" cy="1314558"/>
          </a:xfrm>
          <a:prstGeom prst="rect">
            <a:avLst/>
          </a:prstGeom>
        </p:spPr>
      </p:pic>
      <p:pic>
        <p:nvPicPr>
          <p:cNvPr id="9" name="vàng 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606566" y="7787561"/>
            <a:ext cx="3028520" cy="1704326"/>
          </a:xfrm>
          <a:prstGeom prst="rect">
            <a:avLst/>
          </a:prstGeom>
        </p:spPr>
      </p:pic>
      <p:pic>
        <p:nvPicPr>
          <p:cNvPr id="10" name="vàng 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6208894" y="6299237"/>
            <a:ext cx="1846620" cy="103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10049313" y="7957215"/>
            <a:ext cx="1905838" cy="1721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3835310" y="5064275"/>
            <a:ext cx="2211892" cy="1997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000" b="68667" l="17333" r="2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8768" r="68667" b="41241"/>
          <a:stretch/>
        </p:blipFill>
        <p:spPr>
          <a:xfrm>
            <a:off x="10000473" y="2628900"/>
            <a:ext cx="3069506" cy="14682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5132801" y="8987409"/>
            <a:ext cx="1305022" cy="11787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414" y="4664448"/>
            <a:ext cx="1314900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61233" y="5452432"/>
            <a:ext cx="1471378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220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67121" y="8548826"/>
            <a:ext cx="1608454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350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50169" y="7940762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2921" y="4834664"/>
            <a:ext cx="1539886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21876" y="7313650"/>
            <a:ext cx="153363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14747" y="8987116"/>
            <a:ext cx="1418054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990742" y="9353706"/>
            <a:ext cx="1655000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250</a:t>
            </a:r>
          </a:p>
        </p:txBody>
      </p:sp>
      <p:pic>
        <p:nvPicPr>
          <p:cNvPr id="28" name="?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8767120" y="5780173"/>
            <a:ext cx="2382480" cy="2936538"/>
          </a:xfrm>
          <a:prstGeom prst="rect">
            <a:avLst/>
          </a:prstGeom>
        </p:spPr>
      </p:pic>
      <p:pic>
        <p:nvPicPr>
          <p:cNvPr id="3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00666" y="0"/>
            <a:ext cx="457200" cy="457200"/>
          </a:xfrm>
          <a:prstGeom prst="rect">
            <a:avLst/>
          </a:prstGeom>
        </p:spPr>
      </p:pic>
      <p:pic>
        <p:nvPicPr>
          <p:cNvPr id="3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335350" y="435430"/>
            <a:ext cx="457200" cy="457200"/>
          </a:xfrm>
          <a:prstGeom prst="rect">
            <a:avLst/>
          </a:prstGeom>
        </p:spPr>
      </p:pic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15360" y="914400"/>
            <a:ext cx="457200" cy="457200"/>
          </a:xfrm>
          <a:prstGeom prst="rect">
            <a:avLst/>
          </a:prstGeom>
        </p:spPr>
      </p:pic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40938" y="1371600"/>
            <a:ext cx="457200" cy="457200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77404" y="1861456"/>
            <a:ext cx="457200" cy="457200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02982" y="2318656"/>
            <a:ext cx="457200" cy="457200"/>
          </a:xfrm>
          <a:prstGeom prst="rect">
            <a:avLst/>
          </a:prstGeom>
        </p:spPr>
      </p:pic>
      <p:pic>
        <p:nvPicPr>
          <p:cNvPr id="3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70326" y="3363002"/>
            <a:ext cx="457200" cy="457200"/>
          </a:xfrm>
          <a:prstGeom prst="rect">
            <a:avLst/>
          </a:prstGeom>
        </p:spPr>
      </p:pic>
      <p:pic>
        <p:nvPicPr>
          <p:cNvPr id="3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18212" y="4003206"/>
            <a:ext cx="457200" cy="457200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63248" y="4460406"/>
            <a:ext cx="457200" cy="457200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600416" y="2905802"/>
            <a:ext cx="457200" cy="4572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67760" y="5103028"/>
            <a:ext cx="457200" cy="457200"/>
          </a:xfrm>
          <a:prstGeom prst="rect">
            <a:avLst/>
          </a:prstGeom>
        </p:spPr>
      </p:pic>
      <p:sp>
        <p:nvSpPr>
          <p:cNvPr id="41" name="Rounded Rectangle 40">
            <a:hlinkClick r:id="rId24" action="ppaction://hlinksldjump"/>
          </p:cNvPr>
          <p:cNvSpPr/>
          <p:nvPr/>
        </p:nvSpPr>
        <p:spPr>
          <a:xfrm>
            <a:off x="15566641" y="9279151"/>
            <a:ext cx="2228850" cy="685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en-US" sz="2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4285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0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809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9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F45F74-869A-B782-E3A5-0E29753A87A2}"/>
              </a:ext>
            </a:extLst>
          </p:cNvPr>
          <p:cNvSpPr/>
          <p:nvPr/>
        </p:nvSpPr>
        <p:spPr>
          <a:xfrm>
            <a:off x="914400" y="1592158"/>
            <a:ext cx="1672936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chảy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khan.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lõng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kỷ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mảnh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Nam.</a:t>
            </a:r>
            <a:endParaRPr lang="en-US" altLang="en-US" sz="40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1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914401"/>
            <a:ext cx="9178396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chỗ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chấm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thường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,……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5455033"/>
            <a:ext cx="91783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2381214" y="2601599"/>
            <a:ext cx="1808436" cy="543658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853887" y="-2581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85" y="430754"/>
            <a:ext cx="2056006" cy="2049484"/>
          </a:xfrm>
          <a:prstGeom prst="rect">
            <a:avLst/>
          </a:prstGeom>
        </p:spPr>
      </p:pic>
      <p:grpSp>
        <p:nvGrpSpPr>
          <p:cNvPr id="24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887212" y="1296810"/>
            <a:ext cx="788552" cy="764156"/>
            <a:chOff x="840573" y="2379277"/>
            <a:chExt cx="3829048" cy="3849975"/>
          </a:xfrm>
        </p:grpSpPr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17640" y="136485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38761" y="1745327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20173" y="1421211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6019" y="995524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53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14400"/>
            <a:ext cx="9281248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chấm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tắt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ghi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chép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hệ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,…..,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02319"/>
            <a:ext cx="928124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22381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-5034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45153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919728" y="131759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38563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766109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441993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16306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464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6300" y="914401"/>
            <a:ext cx="90297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khai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0" y="5548747"/>
            <a:ext cx="90297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396882" y="2705509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69553" y="78094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53" y="534664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902880" y="1400720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33308" y="1468765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4429" y="1849237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35841" y="1525121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687" y="1099434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4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955967"/>
            <a:ext cx="93726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khai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442749"/>
            <a:ext cx="9372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317890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90563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1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82388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4316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5437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684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2695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280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35184"/>
            <a:ext cx="91440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361709"/>
            <a:ext cx="9144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84727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57312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513882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919728" y="1379938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447983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828453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504339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78650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919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935184"/>
            <a:ext cx="93726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4800243"/>
            <a:ext cx="93726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vi-VN" sz="4800" kern="0" dirty="0">
                <a:solidFill>
                  <a:prstClr val="black"/>
                </a:solidFill>
                <a:latin typeface="Times New Roman" panose="02020603050405020304" pitchFamily="18" charset="0"/>
                <a:sym typeface="Arial"/>
              </a:rPr>
              <a:t>Người nói về một vấn đề này mà người trả lời lại nói về một vấn đề khác, không ăn nhập với nhau.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317890" y="2684727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90563" y="57312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1" y="513882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823888" y="1379938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4316" y="1447983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5437" y="1828453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6849" y="1504339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2695" y="1078650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2147</Words>
  <Application>Microsoft Office PowerPoint</Application>
  <PresentationFormat>Custom</PresentationFormat>
  <Paragraphs>199</Paragraphs>
  <Slides>30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Times New Roman</vt:lpstr>
      <vt:lpstr>Arial</vt:lpstr>
      <vt:lpstr>Cambria</vt:lpstr>
      <vt:lpstr>#9Slide07 SVNAppleberry</vt:lpstr>
      <vt:lpstr>Calibri</vt:lpstr>
      <vt:lpstr>#9Slide07 SVNDessert Menu Scrip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Illustrative Class Orientation Meeting Agenda Education Presentation</dc:title>
  <cp:lastModifiedBy>ACER</cp:lastModifiedBy>
  <cp:revision>15</cp:revision>
  <dcterms:created xsi:type="dcterms:W3CDTF">2006-08-16T00:00:00Z</dcterms:created>
  <dcterms:modified xsi:type="dcterms:W3CDTF">2024-12-11T07:30:11Z</dcterms:modified>
  <dc:identifier>DAFyJ9_8hss</dc:identifier>
</cp:coreProperties>
</file>