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736" r:id="rId2"/>
    <p:sldId id="638" r:id="rId3"/>
    <p:sldId id="704" r:id="rId4"/>
    <p:sldId id="737" r:id="rId5"/>
    <p:sldId id="738" r:id="rId6"/>
    <p:sldId id="739" r:id="rId7"/>
    <p:sldId id="743" r:id="rId8"/>
    <p:sldId id="1023" r:id="rId9"/>
    <p:sldId id="1024" r:id="rId10"/>
    <p:sldId id="679" r:id="rId11"/>
    <p:sldId id="741" r:id="rId12"/>
    <p:sldId id="742" r:id="rId13"/>
    <p:sldId id="1026" r:id="rId14"/>
    <p:sldId id="1027" r:id="rId15"/>
    <p:sldId id="1029" r:id="rId16"/>
    <p:sldId id="1031" r:id="rId17"/>
    <p:sldId id="1050" r:id="rId18"/>
    <p:sldId id="1030" r:id="rId19"/>
    <p:sldId id="723" r:id="rId20"/>
    <p:sldId id="1034" r:id="rId21"/>
    <p:sldId id="1052" r:id="rId22"/>
    <p:sldId id="1035" r:id="rId23"/>
    <p:sldId id="1051" r:id="rId24"/>
    <p:sldId id="1036" r:id="rId25"/>
    <p:sldId id="1047" r:id="rId26"/>
    <p:sldId id="1037" r:id="rId27"/>
    <p:sldId id="1033" r:id="rId28"/>
    <p:sldId id="709" r:id="rId29"/>
    <p:sldId id="265" r:id="rId30"/>
    <p:sldId id="1038" r:id="rId31"/>
    <p:sldId id="1039" r:id="rId32"/>
    <p:sldId id="1040" r:id="rId33"/>
    <p:sldId id="1041" r:id="rId34"/>
    <p:sldId id="1042" r:id="rId35"/>
    <p:sldId id="1043" r:id="rId36"/>
    <p:sldId id="1008" r:id="rId37"/>
    <p:sldId id="1009" r:id="rId38"/>
  </p:sldIdLst>
  <p:sldSz cx="12192000" cy="6858000"/>
  <p:notesSz cx="6858000" cy="9144000"/>
  <p:embeddedFontLst>
    <p:embeddedFont>
      <p:font typeface="#9Slide03 SFU Futura_05" panose="020B0604020202020204" charset="0"/>
      <p:bold r:id="rId40"/>
    </p:embeddedFont>
    <p:embeddedFont>
      <p:font typeface="#9Slide03 SFU Futura_12" panose="020B0604020202020204" charset="0"/>
      <p:regular r:id="rId41"/>
    </p:embeddedFont>
    <p:embeddedFont>
      <p:font typeface="#9Slide05 Great Vibes" panose="020B0604020202020204" charset="0"/>
      <p:regular r:id="rId42"/>
    </p:embeddedFont>
    <p:embeddedFont>
      <p:font typeface="#9Slide05 SVNClementine" panose="020F0502020204030203" charset="0"/>
      <p:regular r:id="rId43"/>
    </p:embeddedFont>
    <p:embeddedFont>
      <p:font typeface="#9Slide05 SVNLobster" panose="020B0604020202020204" charset="0"/>
      <p:regular r:id="rId44"/>
    </p:embeddedFont>
    <p:embeddedFont>
      <p:font typeface="#9Slide05 SVNUT Triumph" panose="00000500000000000000" charset="0"/>
      <p:italic r:id="rId45"/>
    </p:embeddedFont>
    <p:embeddedFont>
      <p:font typeface="#9Slide07 IcielKoni" panose="020B0604020202020204" charset="0"/>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900"/>
    <a:srgbClr val="51BFE2"/>
    <a:srgbClr val="F9FDF0"/>
    <a:srgbClr val="DEEBF7"/>
    <a:srgbClr val="CAEEEF"/>
    <a:srgbClr val="ED7D31"/>
    <a:srgbClr val="E6E6E6"/>
    <a:srgbClr val="CC00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091" autoAdjust="0"/>
  </p:normalViewPr>
  <p:slideViewPr>
    <p:cSldViewPr snapToGrid="0">
      <p:cViewPr varScale="1">
        <p:scale>
          <a:sx n="88" d="100"/>
          <a:sy n="88" d="100"/>
        </p:scale>
        <p:origin x="40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205653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83574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1367138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37</a:t>
            </a:fld>
            <a:endParaRPr lang="en-US"/>
          </a:p>
        </p:txBody>
      </p:sp>
    </p:spTree>
    <p:extLst>
      <p:ext uri="{BB962C8B-B14F-4D97-AF65-F5344CB8AC3E}">
        <p14:creationId xmlns:p14="http://schemas.microsoft.com/office/powerpoint/2010/main" val="410894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1.wdp"/><Relationship Id="rId4" Type="http://schemas.openxmlformats.org/officeDocument/2006/relationships/image" Target="../media/image25.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4.png"/><Relationship Id="rId12" Type="http://schemas.microsoft.com/office/2007/relationships/hdphoto" Target="../media/hdphoto17.wdp"/><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5.wdp"/><Relationship Id="rId11" Type="http://schemas.openxmlformats.org/officeDocument/2006/relationships/image" Target="../media/image39.png"/><Relationship Id="rId5" Type="http://schemas.openxmlformats.org/officeDocument/2006/relationships/image" Target="../media/image37.png"/><Relationship Id="rId10" Type="http://schemas.microsoft.com/office/2007/relationships/hdphoto" Target="../media/hdphoto16.wdp"/><Relationship Id="rId4" Type="http://schemas.openxmlformats.org/officeDocument/2006/relationships/notesSlide" Target="../notesSlides/notesSlide3.xml"/><Relationship Id="rId9" Type="http://schemas.openxmlformats.org/officeDocument/2006/relationships/image" Target="../media/image38.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8.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microsoft.com/office/2007/relationships/hdphoto" Target="../media/hdphoto17.wdp"/><Relationship Id="rId7"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9.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9.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microsoft.com/office/2007/relationships/hdphoto" Target="../media/hdphoto21.wdp"/></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microsoft.com/office/2007/relationships/hdphoto" Target="../media/hdphoto22.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microsoft.com/office/2007/relationships/hdphoto" Target="../media/hdphoto22.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microsoft.com/office/2007/relationships/hdphoto" Target="../media/hdphoto22.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microsoft.com/office/2007/relationships/hdphoto" Target="../media/hdphoto22.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microsoft.com/office/2007/relationships/hdphoto" Target="../media/hdphoto22.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microsoft.com/office/2007/relationships/hdphoto" Target="../media/hdphoto22.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microsoft.com/office/2007/relationships/hdphoto" Target="../media/hdphoto22.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2.png"/><Relationship Id="rId10" Type="http://schemas.microsoft.com/office/2007/relationships/hdphoto" Target="../media/hdphoto9.wdp"/><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D6CE6303-3C40-4361-9869-64BB994762E1}"/>
              </a:ext>
            </a:extLst>
          </p:cNvPr>
          <p:cNvSpPr/>
          <p:nvPr/>
        </p:nvSpPr>
        <p:spPr>
          <a:xfrm>
            <a:off x="1992695" y="-224478"/>
            <a:ext cx="6626452" cy="34993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33CC"/>
              </a:solidFill>
              <a:latin typeface="#9Slide05 Great Vibes" panose="02000507080000020002" pitchFamily="2" charset="0"/>
              <a:cs typeface="Arial" panose="020B0604020202020204" pitchFamily="34" charset="0"/>
            </a:endParaRPr>
          </a:p>
        </p:txBody>
      </p:sp>
      <p:pic>
        <p:nvPicPr>
          <p:cNvPr id="6146" name="Picture 2" descr="Alps Cảnh Chứng minh hoạ - hình núi png tải về - Miễn phí trong suốt Alps  png Tải về.">
            <a:extLst>
              <a:ext uri="{FF2B5EF4-FFF2-40B4-BE49-F238E27FC236}">
                <a16:creationId xmlns:a16="http://schemas.microsoft.com/office/drawing/2014/main" id="{C227CC52-191E-138C-CE8F-60853192C2D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444" l="2000" r="99778">
                        <a14:foregroundMark x1="9667" y1="42556" x2="25000" y2="54000"/>
                        <a14:foregroundMark x1="22556" y1="39667" x2="48333" y2="58444"/>
                        <a14:foregroundMark x1="46222" y1="43667" x2="55778" y2="38000"/>
                        <a14:foregroundMark x1="86000" y1="53667" x2="93111" y2="53444"/>
                        <a14:foregroundMark x1="93111" y1="53444" x2="92889" y2="52889"/>
                        <a14:foregroundMark x1="87444" y1="47000" x2="99778" y2="51778"/>
                        <a14:foregroundMark x1="99000" y1="48889" x2="97333" y2="90889"/>
                        <a14:foregroundMark x1="95333" y1="95444" x2="11778" y2="95778"/>
                        <a14:foregroundMark x1="11778" y1="95778" x2="9556" y2="94222"/>
                        <a14:foregroundMark x1="9111" y1="37889" x2="2222" y2="46778"/>
                        <a14:foregroundMark x1="20111" y1="35889" x2="7444" y2="52667"/>
                        <a14:foregroundMark x1="7444" y1="52667" x2="8444" y2="51000"/>
                        <a14:foregroundMark x1="19778" y1="39111" x2="6889" y2="63111"/>
                        <a14:foregroundMark x1="3444" y1="57333" x2="3333" y2="81111"/>
                        <a14:foregroundMark x1="3333" y1="81111" x2="3556" y2="79222"/>
                        <a14:foregroundMark x1="10111" y1="53222" x2="80778" y2="65778"/>
                        <a14:foregroundMark x1="21333" y1="63778" x2="81556" y2="85778"/>
                        <a14:foregroundMark x1="81556" y1="85778" x2="81556" y2="85778"/>
                        <a14:foregroundMark x1="92444" y1="57778" x2="94889" y2="96667"/>
                        <a14:foregroundMark x1="94889" y1="96667" x2="94889" y2="92889"/>
                        <a14:foregroundMark x1="92889" y1="60333" x2="53778" y2="61889"/>
                        <a14:foregroundMark x1="67111" y1="51667" x2="96778" y2="77889"/>
                        <a14:foregroundMark x1="91222" y1="67889" x2="90778" y2="78889"/>
                        <a14:foregroundMark x1="87222" y1="75222" x2="87222" y2="72667"/>
                        <a14:foregroundMark x1="83222" y1="53222" x2="2444" y2="90222"/>
                        <a14:foregroundMark x1="2444" y1="90222" x2="6778" y2="82778"/>
                        <a14:foregroundMark x1="17333" y1="59111" x2="25444" y2="73111"/>
                        <a14:foregroundMark x1="17667" y1="77556" x2="22000" y2="79556"/>
                        <a14:foregroundMark x1="18778" y1="78667" x2="5778" y2="96333"/>
                        <a14:foregroundMark x1="5778" y1="96333" x2="4889" y2="94111"/>
                        <a14:foregroundMark x1="4000" y1="94889" x2="3444" y2="98444"/>
                        <a14:foregroundMark x1="97333" y1="48778" x2="98889" y2="46333"/>
                        <a14:foregroundMark x1="98111" y1="47778" x2="86667" y2="52222"/>
                        <a14:foregroundMark x1="41444" y1="42333" x2="38000" y2="42444"/>
                        <a14:foregroundMark x1="20111" y1="32000" x2="17556" y2="38000"/>
                        <a14:foregroundMark x1="19222" y1="33444" x2="15556" y2="38111"/>
                      </a14:backgroundRemoval>
                    </a14:imgEffect>
                  </a14:imgLayer>
                </a14:imgProps>
              </a:ext>
              <a:ext uri="{28A0092B-C50C-407E-A947-70E740481C1C}">
                <a14:useLocalDpi xmlns:a14="http://schemas.microsoft.com/office/drawing/2010/main" val="0"/>
              </a:ext>
            </a:extLst>
          </a:blip>
          <a:srcRect t="26461"/>
          <a:stretch/>
        </p:blipFill>
        <p:spPr bwMode="auto">
          <a:xfrm>
            <a:off x="10842" y="-172674"/>
            <a:ext cx="12170315" cy="7203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47538-3CEB-E907-9ABE-3B3FD68AB3BA}"/>
              </a:ext>
            </a:extLst>
          </p:cNvPr>
          <p:cNvSpPr txBox="1"/>
          <p:nvPr/>
        </p:nvSpPr>
        <p:spPr>
          <a:xfrm>
            <a:off x="3293475" y="4578986"/>
            <a:ext cx="7469119" cy="2240613"/>
          </a:xfrm>
          <a:prstGeom prst="rect">
            <a:avLst/>
          </a:prstGeom>
          <a:noFill/>
        </p:spPr>
        <p:txBody>
          <a:bodyPr wrap="square">
            <a:spAutoFit/>
          </a:bodyPr>
          <a:lstStyle/>
          <a:p>
            <a:pPr algn="ctr">
              <a:lnSpc>
                <a:spcPct val="90000"/>
              </a:lnSpc>
              <a:spcAft>
                <a:spcPts val="600"/>
              </a:spcAft>
            </a:pPr>
            <a:r>
              <a:rPr lang="en-US" sz="4800" dirty="0" err="1">
                <a:solidFill>
                  <a:srgbClr val="FF0000"/>
                </a:solidFill>
                <a:effectLst/>
                <a:latin typeface="#9Slide03 SFU Futura_05" panose="00000800000000000000" pitchFamily="2" charset="0"/>
              </a:rPr>
              <a:t>Bài</a:t>
            </a:r>
            <a:r>
              <a:rPr lang="en-US" sz="4800" dirty="0">
                <a:solidFill>
                  <a:srgbClr val="FF0000"/>
                </a:solidFill>
                <a:effectLst/>
                <a:latin typeface="#9Slide03 SFU Futura_05" panose="00000800000000000000" pitchFamily="2" charset="0"/>
              </a:rPr>
              <a:t> 11: </a:t>
            </a:r>
          </a:p>
          <a:p>
            <a:pPr algn="ctr">
              <a:lnSpc>
                <a:spcPct val="90000"/>
              </a:lnSpc>
              <a:spcAft>
                <a:spcPts val="600"/>
              </a:spcAft>
            </a:pPr>
            <a:r>
              <a:rPr lang="en-US" sz="4800" dirty="0">
                <a:solidFill>
                  <a:srgbClr val="FF0000"/>
                </a:solidFill>
                <a:latin typeface="#9Slide03 SFU Futura_05" panose="00000800000000000000" pitchFamily="2" charset="0"/>
              </a:rPr>
              <a:t>VÙNG </a:t>
            </a:r>
            <a:r>
              <a:rPr lang="en-US" sz="4800" dirty="0">
                <a:solidFill>
                  <a:srgbClr val="FF0000"/>
                </a:solidFill>
                <a:effectLst/>
                <a:latin typeface="#9Slide03 SFU Futura_05" panose="00000800000000000000" pitchFamily="2" charset="0"/>
              </a:rPr>
              <a:t>TRUNG DU VÀ</a:t>
            </a:r>
          </a:p>
          <a:p>
            <a:pPr algn="ctr">
              <a:lnSpc>
                <a:spcPct val="90000"/>
              </a:lnSpc>
              <a:spcAft>
                <a:spcPts val="600"/>
              </a:spcAft>
            </a:pPr>
            <a:r>
              <a:rPr lang="en-US" sz="4800" dirty="0">
                <a:solidFill>
                  <a:srgbClr val="FF0000"/>
                </a:solidFill>
                <a:effectLst/>
                <a:latin typeface="#9Slide03 SFU Futura_05" panose="00000800000000000000" pitchFamily="2" charset="0"/>
              </a:rPr>
              <a:t> MIỀN NÚI BẮC BỘ</a:t>
            </a:r>
          </a:p>
        </p:txBody>
      </p:sp>
      <p:sp>
        <p:nvSpPr>
          <p:cNvPr id="3" name="TextBox 2">
            <a:extLst>
              <a:ext uri="{FF2B5EF4-FFF2-40B4-BE49-F238E27FC236}">
                <a16:creationId xmlns:a16="http://schemas.microsoft.com/office/drawing/2014/main" id="{5C1DDB6A-0F5D-4CFD-BBA7-6729EC21C678}"/>
              </a:ext>
            </a:extLst>
          </p:cNvPr>
          <p:cNvSpPr txBox="1"/>
          <p:nvPr/>
        </p:nvSpPr>
        <p:spPr>
          <a:xfrm>
            <a:off x="4221772" y="2724679"/>
            <a:ext cx="5612523" cy="1938992"/>
          </a:xfrm>
          <a:prstGeom prst="rect">
            <a:avLst/>
          </a:prstGeom>
          <a:noFill/>
        </p:spPr>
        <p:txBody>
          <a:bodyPr wrap="square">
            <a:spAutoFit/>
          </a:bodyPr>
          <a:lstStyle/>
          <a:p>
            <a:pPr algn="ctr"/>
            <a:r>
              <a:rPr lang="en-US" sz="6000" b="1" dirty="0">
                <a:solidFill>
                  <a:srgbClr val="0033CC"/>
                </a:solidFill>
                <a:latin typeface="#9Slide05 Great Vibes" panose="02000507080000020002" pitchFamily="2" charset="0"/>
                <a:cs typeface="Arial" panose="020B0604020202020204" pitchFamily="34" charset="0"/>
              </a:rPr>
              <a:t>C</a:t>
            </a:r>
            <a:r>
              <a:rPr lang="vi-VN" sz="6000" b="1" dirty="0">
                <a:solidFill>
                  <a:srgbClr val="0033CC"/>
                </a:solidFill>
                <a:latin typeface="#9Slide05 Great Vibes" panose="02000507080000020002" pitchFamily="2" charset="0"/>
                <a:cs typeface="Arial" panose="020B0604020202020204" pitchFamily="34" charset="0"/>
              </a:rPr>
              <a:t>hương 3. </a:t>
            </a:r>
            <a:endParaRPr lang="en-US" sz="6000" b="1" dirty="0">
              <a:solidFill>
                <a:srgbClr val="0033CC"/>
              </a:solidFill>
              <a:latin typeface="#9Slide05 Great Vibes" panose="02000507080000020002" pitchFamily="2" charset="0"/>
              <a:cs typeface="Arial" panose="020B0604020202020204" pitchFamily="34" charset="0"/>
            </a:endParaRPr>
          </a:p>
          <a:p>
            <a:pPr algn="ctr"/>
            <a:r>
              <a:rPr lang="en-US" sz="6000" b="1" dirty="0">
                <a:solidFill>
                  <a:srgbClr val="0033CC"/>
                </a:solidFill>
                <a:latin typeface="#9Slide05 Great Vibes" panose="02000507080000020002" pitchFamily="2" charset="0"/>
                <a:cs typeface="Arial" panose="020B0604020202020204" pitchFamily="34" charset="0"/>
              </a:rPr>
              <a:t>S</a:t>
            </a:r>
            <a:r>
              <a:rPr lang="vi-VN" sz="6000" b="1" dirty="0">
                <a:solidFill>
                  <a:srgbClr val="0033CC"/>
                </a:solidFill>
                <a:latin typeface="#9Slide05 Great Vibes" panose="02000507080000020002" pitchFamily="2" charset="0"/>
                <a:cs typeface="Arial" panose="020B0604020202020204" pitchFamily="34" charset="0"/>
              </a:rPr>
              <a:t>ự phân hoá lãnh thổ</a:t>
            </a:r>
            <a:endParaRPr lang="en-US" sz="6000" dirty="0"/>
          </a:p>
        </p:txBody>
      </p:sp>
    </p:spTree>
    <p:extLst>
      <p:ext uri="{BB962C8B-B14F-4D97-AF65-F5344CB8AC3E}">
        <p14:creationId xmlns:p14="http://schemas.microsoft.com/office/powerpoint/2010/main" val="407649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3C728E9-443B-5EF5-5763-6570EFC88622}"/>
              </a:ext>
            </a:extLst>
          </p:cNvPr>
          <p:cNvSpPr txBox="1"/>
          <p:nvPr/>
        </p:nvSpPr>
        <p:spPr>
          <a:xfrm>
            <a:off x="199385" y="893570"/>
            <a:ext cx="5761165" cy="1170432"/>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400" dirty="0">
                <a:solidFill>
                  <a:srgbClr val="0000CC"/>
                </a:solidFill>
                <a:latin typeface="#9Slide03 SFU Futura_05" panose="00000800000000000000" pitchFamily="2" charset="0"/>
                <a:ea typeface="+mj-ea"/>
                <a:cs typeface="+mj-cs"/>
              </a:rPr>
              <a:t>CAO NGUYÊN ĐÁ </a:t>
            </a:r>
          </a:p>
          <a:p>
            <a:pPr>
              <a:lnSpc>
                <a:spcPct val="90000"/>
              </a:lnSpc>
              <a:spcBef>
                <a:spcPct val="0"/>
              </a:spcBef>
              <a:spcAft>
                <a:spcPts val="600"/>
              </a:spcAft>
            </a:pPr>
            <a:r>
              <a:rPr lang="en-US" sz="3400" dirty="0">
                <a:solidFill>
                  <a:srgbClr val="0000CC"/>
                </a:solidFill>
                <a:latin typeface="#9Slide03 SFU Futura_05" panose="00000800000000000000" pitchFamily="2" charset="0"/>
                <a:ea typeface="+mj-ea"/>
                <a:cs typeface="+mj-cs"/>
              </a:rPr>
              <a:t>ĐỒNG VĂN (HÀ GIANG)</a:t>
            </a:r>
          </a:p>
        </p:txBody>
      </p:sp>
      <p:sp>
        <p:nvSpPr>
          <p:cNvPr id="27" name="Rectangle 26">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8D0A78B-27CE-0194-6892-3E2EF6031B37}"/>
              </a:ext>
            </a:extLst>
          </p:cNvPr>
          <p:cNvSpPr txBox="1"/>
          <p:nvPr/>
        </p:nvSpPr>
        <p:spPr>
          <a:xfrm>
            <a:off x="182434" y="2494323"/>
            <a:ext cx="5521638" cy="4190040"/>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400" dirty="0" err="1">
                <a:solidFill>
                  <a:schemeClr val="accent4">
                    <a:lumMod val="50000"/>
                  </a:schemeClr>
                </a:solidFill>
                <a:latin typeface="#9Slide03 SFU Futura_12" panose="00000400000000000000" pitchFamily="2" charset="0"/>
              </a:rPr>
              <a:t>Nằm</a:t>
            </a:r>
            <a:r>
              <a:rPr lang="en-US" sz="2400" dirty="0">
                <a:solidFill>
                  <a:schemeClr val="accent4">
                    <a:lumMod val="50000"/>
                  </a:schemeClr>
                </a:solidFill>
                <a:latin typeface="#9Slide03 SFU Futura_12" panose="00000400000000000000" pitchFamily="2" charset="0"/>
              </a:rPr>
              <a:t> ở </a:t>
            </a:r>
            <a:r>
              <a:rPr lang="en-US" sz="2400" dirty="0" err="1">
                <a:solidFill>
                  <a:schemeClr val="accent4">
                    <a:lumMod val="50000"/>
                  </a:schemeClr>
                </a:solidFill>
                <a:latin typeface="#9Slide03 SFU Futura_12" panose="00000400000000000000" pitchFamily="2" charset="0"/>
              </a:rPr>
              <a:t>độ</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cao</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trung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bình</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từ</a:t>
            </a:r>
            <a:r>
              <a:rPr lang="en-US" sz="2400" dirty="0">
                <a:solidFill>
                  <a:schemeClr val="accent4">
                    <a:lumMod val="50000"/>
                  </a:schemeClr>
                </a:solidFill>
                <a:latin typeface="#9Slide03 SFU Futura_12" panose="00000400000000000000" pitchFamily="2" charset="0"/>
              </a:rPr>
              <a:t> 1000 – 1600m so </a:t>
            </a:r>
            <a:r>
              <a:rPr lang="en-US" sz="2400" dirty="0" err="1">
                <a:solidFill>
                  <a:schemeClr val="accent4">
                    <a:lumMod val="50000"/>
                  </a:schemeClr>
                </a:solidFill>
                <a:latin typeface="#9Slide03 SFU Futura_12" panose="00000400000000000000" pitchFamily="2" charset="0"/>
              </a:rPr>
              <a:t>với</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mực</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nước</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biển</a:t>
            </a:r>
            <a:r>
              <a:rPr lang="en-US" sz="2400" dirty="0">
                <a:solidFill>
                  <a:schemeClr val="accent4">
                    <a:lumMod val="50000"/>
                  </a:schemeClr>
                </a:solidFill>
                <a:latin typeface="#9Slide03 SFU Futura_12" panose="00000400000000000000" pitchFamily="2" charset="0"/>
              </a:rPr>
              <a:t>. Cao </a:t>
            </a:r>
            <a:r>
              <a:rPr lang="en-US" sz="2400" dirty="0" err="1">
                <a:solidFill>
                  <a:schemeClr val="accent4">
                    <a:lumMod val="50000"/>
                  </a:schemeClr>
                </a:solidFill>
                <a:latin typeface="#9Slide03 SFU Futura_12" panose="00000400000000000000" pitchFamily="2" charset="0"/>
              </a:rPr>
              <a:t>nguyên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đá</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Đồng</a:t>
            </a:r>
            <a:r>
              <a:rPr lang="en-US" sz="2400" dirty="0">
                <a:solidFill>
                  <a:schemeClr val="accent4">
                    <a:lumMod val="50000"/>
                  </a:schemeClr>
                </a:solidFill>
                <a:latin typeface="#9Slide03 SFU Futura_12" panose="00000400000000000000" pitchFamily="2" charset="0"/>
              </a:rPr>
              <a:t> Văn </a:t>
            </a:r>
            <a:r>
              <a:rPr lang="en-US" sz="2400" dirty="0" err="1">
                <a:solidFill>
                  <a:schemeClr val="accent4">
                    <a:lumMod val="50000"/>
                  </a:schemeClr>
                </a:solidFill>
                <a:latin typeface="#9Slide03 SFU Futura_12" panose="00000400000000000000" pitchFamily="2" charset="0"/>
              </a:rPr>
              <a:t>là</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một</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trong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những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vùng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đá</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vôi</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đặc</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biệt</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chứa</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đựng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những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dấu</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ấn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tiêu</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biểu</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về</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lịch</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sử</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phát</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triển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vỏ</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Trái</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đất</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những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hiện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tượng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tự</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nhiên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cảnh</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quan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đặc</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sắc</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về</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thẩm</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mỹ</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tính</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đa</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dạng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sinh</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học</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cao</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và</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truyền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thống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văn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hóa</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lâu</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đời</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của</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cộng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đồng</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cư</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dân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bản</a:t>
            </a:r>
            <a:r>
              <a:rPr lang="en-US" sz="2400" dirty="0">
                <a:solidFill>
                  <a:schemeClr val="accent4">
                    <a:lumMod val="50000"/>
                  </a:schemeClr>
                </a:solidFill>
                <a:latin typeface="#9Slide03 SFU Futura_12" panose="00000400000000000000" pitchFamily="2" charset="0"/>
              </a:rPr>
              <a:t> </a:t>
            </a:r>
            <a:r>
              <a:rPr lang="en-US" sz="2400" dirty="0" err="1">
                <a:solidFill>
                  <a:schemeClr val="accent4">
                    <a:lumMod val="50000"/>
                  </a:schemeClr>
                </a:solidFill>
                <a:latin typeface="#9Slide03 SFU Futura_12" panose="00000400000000000000" pitchFamily="2" charset="0"/>
              </a:rPr>
              <a:t>địa</a:t>
            </a:r>
            <a:r>
              <a:rPr lang="en-US" sz="2400" dirty="0">
                <a:solidFill>
                  <a:schemeClr val="accent4">
                    <a:lumMod val="50000"/>
                  </a:schemeClr>
                </a:solidFill>
                <a:latin typeface="#9Slide03 SFU Futura_12" panose="00000400000000000000" pitchFamily="2" charset="0"/>
              </a:rPr>
              <a:t>. </a:t>
            </a:r>
          </a:p>
          <a:p>
            <a:pPr indent="-228600" algn="just">
              <a:lnSpc>
                <a:spcPct val="90000"/>
              </a:lnSpc>
              <a:spcAft>
                <a:spcPts val="600"/>
              </a:spcAft>
              <a:buFont typeface="Arial" panose="020B0604020202020204" pitchFamily="34" charset="0"/>
              <a:buChar char="•"/>
            </a:pPr>
            <a:r>
              <a:rPr lang="en-US" sz="2400" dirty="0" err="1">
                <a:latin typeface="#9Slide03 SFU Futura_12" panose="00000400000000000000" pitchFamily="2" charset="0"/>
              </a:rPr>
              <a:t>Năm</a:t>
            </a:r>
            <a:r>
              <a:rPr lang="en-US" sz="2400" dirty="0">
                <a:latin typeface="#9Slide03 SFU Futura_12" panose="00000400000000000000" pitchFamily="2" charset="0"/>
              </a:rPr>
              <a:t> 2010, </a:t>
            </a:r>
            <a:r>
              <a:rPr lang="en-US" sz="2400" dirty="0" err="1">
                <a:latin typeface="#9Slide03 SFU Futura_12" panose="00000400000000000000" pitchFamily="2" charset="0"/>
              </a:rPr>
              <a:t>cao</a:t>
            </a:r>
            <a:r>
              <a:rPr lang="en-US" sz="2400" dirty="0">
                <a:latin typeface="#9Slide03 SFU Futura_12" panose="00000400000000000000" pitchFamily="2" charset="0"/>
              </a:rPr>
              <a:t> </a:t>
            </a:r>
            <a:r>
              <a:rPr lang="en-US" sz="2400" dirty="0" err="1">
                <a:latin typeface="#9Slide03 SFU Futura_12" panose="00000400000000000000" pitchFamily="2" charset="0"/>
              </a:rPr>
              <a:t>nguyên</a:t>
            </a:r>
            <a:r>
              <a:rPr lang="en-US" sz="2400" dirty="0">
                <a:latin typeface="#9Slide03 SFU Futura_12" panose="00000400000000000000" pitchFamily="2" charset="0"/>
              </a:rPr>
              <a:t> </a:t>
            </a:r>
            <a:r>
              <a:rPr lang="en-US" sz="2400" dirty="0" err="1">
                <a:latin typeface="#9Slide03 SFU Futura_12" panose="00000400000000000000" pitchFamily="2" charset="0"/>
              </a:rPr>
              <a:t>này</a:t>
            </a:r>
            <a:r>
              <a:rPr lang="en-US" sz="2400" dirty="0">
                <a:latin typeface="#9Slide03 SFU Futura_12" panose="00000400000000000000" pitchFamily="2" charset="0"/>
              </a:rPr>
              <a:t> </a:t>
            </a:r>
            <a:r>
              <a:rPr lang="en-US" sz="2400" dirty="0" err="1">
                <a:latin typeface="#9Slide03 SFU Futura_12" panose="00000400000000000000" pitchFamily="2" charset="0"/>
              </a:rPr>
              <a:t>đã</a:t>
            </a:r>
            <a:r>
              <a:rPr lang="en-US" sz="2400" dirty="0">
                <a:latin typeface="#9Slide03 SFU Futura_12" panose="00000400000000000000" pitchFamily="2" charset="0"/>
              </a:rPr>
              <a:t> </a:t>
            </a:r>
            <a:r>
              <a:rPr lang="en-US" sz="2400" dirty="0" err="1">
                <a:latin typeface="#9Slide03 SFU Futura_12" panose="00000400000000000000" pitchFamily="2" charset="0"/>
              </a:rPr>
              <a:t>được</a:t>
            </a:r>
            <a:r>
              <a:rPr lang="en-US" sz="2400" dirty="0">
                <a:latin typeface="#9Slide03 SFU Futura_12" panose="00000400000000000000" pitchFamily="2" charset="0"/>
              </a:rPr>
              <a:t> </a:t>
            </a:r>
            <a:r>
              <a:rPr lang="en-US" sz="2400" dirty="0" err="1">
                <a:latin typeface="#9Slide03 SFU Futura_12" panose="00000400000000000000" pitchFamily="2" charset="0"/>
              </a:rPr>
              <a:t>Hội</a:t>
            </a:r>
            <a:r>
              <a:rPr lang="en-US" sz="2400" dirty="0">
                <a:latin typeface="#9Slide03 SFU Futura_12" panose="00000400000000000000" pitchFamily="2" charset="0"/>
              </a:rPr>
              <a:t> </a:t>
            </a:r>
            <a:r>
              <a:rPr lang="en-US" sz="2400" dirty="0" err="1">
                <a:latin typeface="#9Slide03 SFU Futura_12" panose="00000400000000000000" pitchFamily="2" charset="0"/>
              </a:rPr>
              <a:t>đồng</a:t>
            </a:r>
            <a:r>
              <a:rPr lang="en-US" sz="2400" dirty="0">
                <a:latin typeface="#9Slide03 SFU Futura_12" panose="00000400000000000000" pitchFamily="2" charset="0"/>
              </a:rPr>
              <a:t> </a:t>
            </a:r>
            <a:r>
              <a:rPr lang="en-US" sz="2400" dirty="0" err="1">
                <a:latin typeface="#9Slide03 SFU Futura_12" panose="00000400000000000000" pitchFamily="2" charset="0"/>
              </a:rPr>
              <a:t>tư</a:t>
            </a:r>
            <a:r>
              <a:rPr lang="en-US" sz="2400" dirty="0">
                <a:latin typeface="#9Slide03 SFU Futura_12" panose="00000400000000000000" pitchFamily="2" charset="0"/>
              </a:rPr>
              <a:t> </a:t>
            </a:r>
            <a:r>
              <a:rPr lang="en-US" sz="2400" dirty="0" err="1">
                <a:latin typeface="#9Slide03 SFU Futura_12" panose="00000400000000000000" pitchFamily="2" charset="0"/>
              </a:rPr>
              <a:t>vấn</a:t>
            </a:r>
            <a:r>
              <a:rPr lang="en-US" sz="2400" dirty="0">
                <a:latin typeface="#9Slide03 SFU Futura_12" panose="00000400000000000000" pitchFamily="2" charset="0"/>
              </a:rPr>
              <a:t> </a:t>
            </a:r>
            <a:r>
              <a:rPr lang="en-US" sz="2400" dirty="0" err="1">
                <a:latin typeface="#9Slide03 SFU Futura_12" panose="00000400000000000000" pitchFamily="2" charset="0"/>
              </a:rPr>
              <a:t>Mạng</a:t>
            </a:r>
            <a:r>
              <a:rPr lang="en-US" sz="2400" dirty="0">
                <a:latin typeface="#9Slide03 SFU Futura_12" panose="00000400000000000000" pitchFamily="2" charset="0"/>
              </a:rPr>
              <a:t> </a:t>
            </a:r>
            <a:r>
              <a:rPr lang="en-US" sz="2400" dirty="0" err="1">
                <a:latin typeface="#9Slide03 SFU Futura_12" panose="00000400000000000000" pitchFamily="2" charset="0"/>
              </a:rPr>
              <a:t>lưới</a:t>
            </a:r>
            <a:r>
              <a:rPr lang="en-US" sz="2400" dirty="0">
                <a:latin typeface="#9Slide03 SFU Futura_12" panose="00000400000000000000" pitchFamily="2" charset="0"/>
              </a:rPr>
              <a:t> </a:t>
            </a:r>
            <a:r>
              <a:rPr lang="en-US" sz="2400" dirty="0" err="1">
                <a:latin typeface="#9Slide03 SFU Futura_12" panose="00000400000000000000" pitchFamily="2" charset="0"/>
              </a:rPr>
              <a:t>Công</a:t>
            </a:r>
            <a:r>
              <a:rPr lang="en-US" sz="2400" dirty="0">
                <a:latin typeface="#9Slide03 SFU Futura_12" panose="00000400000000000000" pitchFamily="2" charset="0"/>
              </a:rPr>
              <a:t> </a:t>
            </a:r>
            <a:r>
              <a:rPr lang="en-US" sz="2400" dirty="0" err="1">
                <a:latin typeface="#9Slide03 SFU Futura_12" panose="00000400000000000000" pitchFamily="2" charset="0"/>
              </a:rPr>
              <a:t>viên</a:t>
            </a:r>
            <a:r>
              <a:rPr lang="en-US" sz="2400" dirty="0">
                <a:latin typeface="#9Slide03 SFU Futura_12" panose="00000400000000000000" pitchFamily="2" charset="0"/>
              </a:rPr>
              <a:t> </a:t>
            </a:r>
            <a:r>
              <a:rPr lang="en-US" sz="2400" dirty="0" err="1">
                <a:latin typeface="#9Slide03 SFU Futura_12" panose="00000400000000000000" pitchFamily="2" charset="0"/>
              </a:rPr>
              <a:t>Địa</a:t>
            </a:r>
            <a:r>
              <a:rPr lang="en-US" sz="2400" dirty="0">
                <a:latin typeface="#9Slide03 SFU Futura_12" panose="00000400000000000000" pitchFamily="2" charset="0"/>
              </a:rPr>
              <a:t> </a:t>
            </a:r>
            <a:r>
              <a:rPr lang="en-US" sz="2400" dirty="0" err="1">
                <a:latin typeface="#9Slide03 SFU Futura_12" panose="00000400000000000000" pitchFamily="2" charset="0"/>
              </a:rPr>
              <a:t>chất</a:t>
            </a:r>
            <a:r>
              <a:rPr lang="en-US" sz="2400" dirty="0">
                <a:latin typeface="#9Slide03 SFU Futura_12" panose="00000400000000000000" pitchFamily="2" charset="0"/>
              </a:rPr>
              <a:t> </a:t>
            </a:r>
            <a:r>
              <a:rPr lang="en-US" sz="2400" dirty="0" err="1">
                <a:latin typeface="#9Slide03 SFU Futura_12" panose="00000400000000000000" pitchFamily="2" charset="0"/>
              </a:rPr>
              <a:t>toàn</a:t>
            </a:r>
            <a:r>
              <a:rPr lang="en-US" sz="2400" dirty="0">
                <a:latin typeface="#9Slide03 SFU Futura_12" panose="00000400000000000000" pitchFamily="2" charset="0"/>
              </a:rPr>
              <a:t> </a:t>
            </a:r>
            <a:r>
              <a:rPr lang="en-US" sz="2400" dirty="0" err="1">
                <a:latin typeface="#9Slide03 SFU Futura_12" panose="00000400000000000000" pitchFamily="2" charset="0"/>
              </a:rPr>
              <a:t>cầu</a:t>
            </a:r>
            <a:r>
              <a:rPr lang="en-US" sz="2400" dirty="0">
                <a:latin typeface="#9Slide03 SFU Futura_12" panose="00000400000000000000" pitchFamily="2" charset="0"/>
              </a:rPr>
              <a:t> </a:t>
            </a:r>
            <a:r>
              <a:rPr lang="en-US" sz="2400" dirty="0" err="1">
                <a:latin typeface="#9Slide03 SFU Futura_12" panose="00000400000000000000" pitchFamily="2" charset="0"/>
              </a:rPr>
              <a:t>chính</a:t>
            </a:r>
            <a:r>
              <a:rPr lang="en-US" sz="2400" dirty="0">
                <a:latin typeface="#9Slide03 SFU Futura_12" panose="00000400000000000000" pitchFamily="2" charset="0"/>
              </a:rPr>
              <a:t> </a:t>
            </a:r>
            <a:r>
              <a:rPr lang="en-US" sz="2400" dirty="0" err="1">
                <a:latin typeface="#9Slide03 SFU Futura_12" panose="00000400000000000000" pitchFamily="2" charset="0"/>
              </a:rPr>
              <a:t>thức</a:t>
            </a:r>
            <a:r>
              <a:rPr lang="en-US" sz="2400" dirty="0">
                <a:latin typeface="#9Slide03 SFU Futura_12" panose="00000400000000000000" pitchFamily="2" charset="0"/>
              </a:rPr>
              <a:t> </a:t>
            </a:r>
            <a:r>
              <a:rPr lang="en-US" sz="2400" dirty="0" err="1">
                <a:latin typeface="#9Slide03 SFU Futura_12" panose="00000400000000000000" pitchFamily="2" charset="0"/>
              </a:rPr>
              <a:t>công</a:t>
            </a:r>
            <a:r>
              <a:rPr lang="en-US" sz="2400" dirty="0">
                <a:latin typeface="#9Slide03 SFU Futura_12" panose="00000400000000000000" pitchFamily="2" charset="0"/>
              </a:rPr>
              <a:t> </a:t>
            </a:r>
            <a:r>
              <a:rPr lang="en-US" sz="2400" dirty="0" err="1">
                <a:latin typeface="#9Slide03 SFU Futura_12" panose="00000400000000000000" pitchFamily="2" charset="0"/>
              </a:rPr>
              <a:t>nhận</a:t>
            </a:r>
            <a:r>
              <a:rPr lang="en-US" sz="2400" dirty="0">
                <a:latin typeface="#9Slide03 SFU Futura_12" panose="00000400000000000000" pitchFamily="2" charset="0"/>
              </a:rPr>
              <a:t> </a:t>
            </a:r>
            <a:r>
              <a:rPr lang="en-US" sz="2400" dirty="0" err="1">
                <a:latin typeface="#9Slide03 SFU Futura_12" panose="00000400000000000000" pitchFamily="2" charset="0"/>
              </a:rPr>
              <a:t>là</a:t>
            </a:r>
            <a:r>
              <a:rPr lang="en-US" sz="2400" dirty="0">
                <a:latin typeface="#9Slide03 SFU Futura_12" panose="00000400000000000000" pitchFamily="2" charset="0"/>
              </a:rPr>
              <a:t> </a:t>
            </a:r>
            <a:r>
              <a:rPr lang="en-US" sz="2400" dirty="0" err="1">
                <a:latin typeface="#9Slide03 SFU Futura_12" panose="00000400000000000000" pitchFamily="2" charset="0"/>
              </a:rPr>
              <a:t>Công</a:t>
            </a:r>
            <a:r>
              <a:rPr lang="en-US" sz="2400" dirty="0">
                <a:latin typeface="#9Slide03 SFU Futura_12" panose="00000400000000000000" pitchFamily="2" charset="0"/>
              </a:rPr>
              <a:t> </a:t>
            </a:r>
            <a:r>
              <a:rPr lang="en-US" sz="2400" dirty="0" err="1">
                <a:latin typeface="#9Slide03 SFU Futura_12" panose="00000400000000000000" pitchFamily="2" charset="0"/>
              </a:rPr>
              <a:t>viên</a:t>
            </a:r>
            <a:r>
              <a:rPr lang="en-US" sz="2400" dirty="0">
                <a:latin typeface="#9Slide03 SFU Futura_12" panose="00000400000000000000" pitchFamily="2" charset="0"/>
              </a:rPr>
              <a:t> </a:t>
            </a:r>
            <a:r>
              <a:rPr lang="en-US" sz="2400" dirty="0" err="1">
                <a:latin typeface="#9Slide03 SFU Futura_12" panose="00000400000000000000" pitchFamily="2" charset="0"/>
              </a:rPr>
              <a:t>địa</a:t>
            </a:r>
            <a:r>
              <a:rPr lang="en-US" sz="2400" dirty="0">
                <a:latin typeface="#9Slide03 SFU Futura_12" panose="00000400000000000000" pitchFamily="2" charset="0"/>
              </a:rPr>
              <a:t> </a:t>
            </a:r>
            <a:r>
              <a:rPr lang="en-US" sz="2400" dirty="0" err="1">
                <a:latin typeface="#9Slide03 SFU Futura_12" panose="00000400000000000000" pitchFamily="2" charset="0"/>
              </a:rPr>
              <a:t>chất</a:t>
            </a:r>
            <a:r>
              <a:rPr lang="en-US" sz="2400" dirty="0">
                <a:latin typeface="#9Slide03 SFU Futura_12" panose="00000400000000000000" pitchFamily="2" charset="0"/>
              </a:rPr>
              <a:t> </a:t>
            </a:r>
            <a:r>
              <a:rPr lang="en-US" sz="2400" dirty="0" err="1">
                <a:latin typeface="#9Slide03 SFU Futura_12" panose="00000400000000000000" pitchFamily="2" charset="0"/>
              </a:rPr>
              <a:t>toàn</a:t>
            </a:r>
            <a:r>
              <a:rPr lang="en-US" sz="2400" dirty="0">
                <a:latin typeface="#9Slide03 SFU Futura_12" panose="00000400000000000000" pitchFamily="2" charset="0"/>
              </a:rPr>
              <a:t> </a:t>
            </a:r>
            <a:r>
              <a:rPr lang="en-US" sz="2400" dirty="0" err="1">
                <a:latin typeface="#9Slide03 SFU Futura_12" panose="00000400000000000000" pitchFamily="2" charset="0"/>
              </a:rPr>
              <a:t>cầu</a:t>
            </a:r>
            <a:r>
              <a:rPr lang="en-US" sz="2400" dirty="0">
                <a:latin typeface="#9Slide03 SFU Futura_12" panose="00000400000000000000" pitchFamily="2" charset="0"/>
              </a:rPr>
              <a:t>.</a:t>
            </a:r>
          </a:p>
        </p:txBody>
      </p:sp>
      <p:pic>
        <p:nvPicPr>
          <p:cNvPr id="7" name="Picture 6">
            <a:extLst>
              <a:ext uri="{FF2B5EF4-FFF2-40B4-BE49-F238E27FC236}">
                <a16:creationId xmlns:a16="http://schemas.microsoft.com/office/drawing/2014/main" id="{F407C49C-0BAC-2B0A-564D-F7C9E6037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360942" y="77291"/>
            <a:ext cx="5433446" cy="3273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587A3933-B45A-9833-9AC2-998C0DB3BED5}"/>
              </a:ext>
            </a:extLst>
          </p:cNvPr>
          <p:cNvGrpSpPr/>
          <p:nvPr/>
        </p:nvGrpSpPr>
        <p:grpSpPr>
          <a:xfrm>
            <a:off x="821622" y="-4056"/>
            <a:ext cx="5138928" cy="1108662"/>
            <a:chOff x="3099996" y="-152671"/>
            <a:chExt cx="4921845" cy="1061829"/>
          </a:xfrm>
        </p:grpSpPr>
        <p:sp>
          <p:nvSpPr>
            <p:cNvPr id="5" name="Rectangle 4">
              <a:extLst>
                <a:ext uri="{FF2B5EF4-FFF2-40B4-BE49-F238E27FC236}">
                  <a16:creationId xmlns:a16="http://schemas.microsoft.com/office/drawing/2014/main" id="{B9AF741D-9B27-8CF8-49E8-457DFEFAFCB1}"/>
                </a:ext>
              </a:extLst>
            </p:cNvPr>
            <p:cNvSpPr/>
            <p:nvPr/>
          </p:nvSpPr>
          <p:spPr>
            <a:xfrm>
              <a:off x="3099996" y="-152671"/>
              <a:ext cx="4921845" cy="1061829"/>
            </a:xfrm>
            <a:prstGeom prst="rect">
              <a:avLst/>
            </a:prstGeom>
            <a:noFill/>
          </p:spPr>
          <p:txBody>
            <a:bodyPr wrap="square" lIns="137160" tIns="68580" rIns="137160" bIns="68580">
              <a:spAutoFit/>
            </a:bodyPr>
            <a:lstStyle/>
            <a:p>
              <a:pPr algn="ctr" defTabSz="950976">
                <a:spcAft>
                  <a:spcPts val="600"/>
                </a:spcAft>
              </a:pPr>
              <a:r>
                <a:rPr lang="en-US" sz="6240" b="1" kern="120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a typeface="+mn-ea"/>
                  <a:cs typeface="+mn-cs"/>
                </a:rPr>
                <a:t>    </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Em </a:t>
              </a:r>
              <a:r>
                <a:rPr lang="en-US" sz="4576" b="1" kern="1200" dirty="0" err="1">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Có</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 </a:t>
              </a:r>
              <a:r>
                <a:rPr lang="en-US" sz="4576" b="1" kern="1200" dirty="0" err="1">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Biết</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a:t>
              </a:r>
              <a:endParaRPr lang="en-US" sz="6600" b="1"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6" name="Picture 5">
              <a:extLst>
                <a:ext uri="{FF2B5EF4-FFF2-40B4-BE49-F238E27FC236}">
                  <a16:creationId xmlns:a16="http://schemas.microsoft.com/office/drawing/2014/main" id="{7118F7FD-8F55-9E19-5157-7C0834928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6019" r="94444">
                          <a14:foregroundMark x1="27500" y1="34537" x2="27500" y2="34537"/>
                          <a14:foregroundMark x1="19167" y1="35370" x2="20648" y2="30278"/>
                          <a14:foregroundMark x1="20648" y1="30278" x2="26852" y2="27130"/>
                          <a14:foregroundMark x1="26852" y1="27130" x2="34167" y2="29352"/>
                          <a14:foregroundMark x1="34167" y1="29352" x2="35370" y2="34167"/>
                          <a14:foregroundMark x1="35370" y1="34167" x2="31574" y2="39537"/>
                          <a14:foregroundMark x1="31574" y1="39537" x2="23796" y2="37315"/>
                          <a14:foregroundMark x1="23796" y1="37315" x2="21019" y2="34444"/>
                          <a14:foregroundMark x1="8981" y1="64352" x2="7407" y2="74444"/>
                          <a14:foregroundMark x1="6852" y1="84907" x2="6019" y2="86204"/>
                          <a14:foregroundMark x1="42685" y1="70000" x2="63889" y2="73241"/>
                          <a14:foregroundMark x1="45833" y1="67407" x2="60648" y2="78241"/>
                          <a14:foregroundMark x1="40648" y1="72500" x2="36944" y2="75463"/>
                          <a14:foregroundMark x1="36944" y1="75463" x2="38426" y2="69722"/>
                          <a14:foregroundMark x1="38426" y1="69722" x2="42130" y2="67778"/>
                          <a14:foregroundMark x1="39722" y1="69722" x2="38981" y2="72130"/>
                          <a14:foregroundMark x1="36667" y1="60833" x2="33333" y2="67963"/>
                          <a14:foregroundMark x1="70648" y1="43056" x2="70648" y2="46296"/>
                          <a14:foregroundMark x1="67222" y1="56481" x2="71852" y2="67685"/>
                          <a14:foregroundMark x1="71852" y1="67685" x2="72500" y2="67685"/>
                          <a14:foregroundMark x1="94444" y1="85833" x2="94444" y2="85833"/>
                        </a14:backgroundRemoval>
                      </a14:imgEffect>
                    </a14:imgLayer>
                  </a14:imgProps>
                </a:ext>
              </a:extLst>
            </a:blip>
            <a:srcRect l="5185" t="18519" r="5926" b="11852"/>
            <a:stretch/>
          </p:blipFill>
          <p:spPr>
            <a:xfrm>
              <a:off x="3420931" y="0"/>
              <a:ext cx="871370" cy="682573"/>
            </a:xfrm>
            <a:prstGeom prst="rect">
              <a:avLst/>
            </a:prstGeom>
          </p:spPr>
        </p:pic>
      </p:grpSp>
      <p:pic>
        <p:nvPicPr>
          <p:cNvPr id="17" name="Picture 16">
            <a:extLst>
              <a:ext uri="{FF2B5EF4-FFF2-40B4-BE49-F238E27FC236}">
                <a16:creationId xmlns:a16="http://schemas.microsoft.com/office/drawing/2014/main" id="{5CCC80A9-7E4C-4E72-63F5-572B093A88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60942" y="3506290"/>
            <a:ext cx="5433446" cy="3257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480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55A566-301F-268D-9E74-05EC63E8FCD0}"/>
              </a:ext>
            </a:extLst>
          </p:cNvPr>
          <p:cNvPicPr>
            <a:picLocks noChangeAspect="1"/>
          </p:cNvPicPr>
          <p:nvPr/>
        </p:nvPicPr>
        <p:blipFill>
          <a:blip r:embed="rId2"/>
          <a:srcRect l="10091" r="17092" b="-1"/>
          <a:stretch/>
        </p:blipFill>
        <p:spPr>
          <a:xfrm>
            <a:off x="4654296" y="10"/>
            <a:ext cx="7537707" cy="6857990"/>
          </a:xfrm>
          <a:prstGeom prst="rect">
            <a:avLst/>
          </a:prstGeom>
        </p:spPr>
      </p:pic>
      <p:sp>
        <p:nvSpPr>
          <p:cNvPr id="10" name="Rectangle 9">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1EAC9D-F22A-0F5A-7BCA-E56EDD4B9339}"/>
              </a:ext>
            </a:extLst>
          </p:cNvPr>
          <p:cNvPicPr>
            <a:picLocks noChangeAspect="1"/>
          </p:cNvPicPr>
          <p:nvPr/>
        </p:nvPicPr>
        <p:blipFill>
          <a:blip r:embed="rId3">
            <a:extLst>
              <a:ext uri="{28A0092B-C50C-407E-A947-70E740481C1C}">
                <a14:useLocalDpi xmlns:a14="http://schemas.microsoft.com/office/drawing/2010/main" val="0"/>
              </a:ext>
            </a:extLst>
          </a:blip>
          <a:srcRect r="6642" b="-3"/>
          <a:stretch/>
        </p:blipFill>
        <p:spPr bwMode="auto">
          <a:xfrm>
            <a:off x="962403" y="979071"/>
            <a:ext cx="6409944" cy="4583188"/>
          </a:xfrm>
          <a:prstGeom prst="rect">
            <a:avLst/>
          </a:prstGeom>
          <a:noFill/>
        </p:spPr>
      </p:pic>
      <p:sp>
        <p:nvSpPr>
          <p:cNvPr id="8" name="TextBox 7">
            <a:extLst>
              <a:ext uri="{FF2B5EF4-FFF2-40B4-BE49-F238E27FC236}">
                <a16:creationId xmlns:a16="http://schemas.microsoft.com/office/drawing/2014/main" id="{CF53A80F-2A68-F2AF-9684-B53192DCAD46}"/>
              </a:ext>
            </a:extLst>
          </p:cNvPr>
          <p:cNvSpPr txBox="1"/>
          <p:nvPr/>
        </p:nvSpPr>
        <p:spPr>
          <a:xfrm>
            <a:off x="8140389" y="3270665"/>
            <a:ext cx="3858322" cy="3139321"/>
          </a:xfrm>
          <a:prstGeom prst="rect">
            <a:avLst/>
          </a:prstGeom>
          <a:noFill/>
        </p:spPr>
        <p:txBody>
          <a:bodyPr wrap="square">
            <a:spAutoFit/>
          </a:bodyPr>
          <a:lstStyle/>
          <a:p>
            <a:pPr algn="just"/>
            <a:r>
              <a:rPr lang="vi-VN" dirty="0">
                <a:solidFill>
                  <a:schemeClr val="bg1"/>
                </a:solidFill>
                <a:latin typeface="#9Slide03 SFU Futura_12" panose="00000400000000000000" pitchFamily="2" charset="0"/>
              </a:rPr>
              <a:t>Đèo Mã Pí Lèng được mệnh danh là tứ đại đỉnh đèo của Tây Bắc với độ cao 1200m. Đèo nằm trong khu vực cao nguyên đá Đồng Văn.</a:t>
            </a:r>
          </a:p>
          <a:p>
            <a:pPr algn="just"/>
            <a:r>
              <a:rPr lang="vi-VN" dirty="0">
                <a:solidFill>
                  <a:schemeClr val="bg1"/>
                </a:solidFill>
                <a:latin typeface="#9Slide03 SFU Futura_12" panose="00000400000000000000" pitchFamily="2" charset="0"/>
              </a:rPr>
              <a:t>Đèo được xây dựng từ những năm 60 thế kỷ trước. Đèo còn được gọi là con đường Hạnh Phúc vì nó được mở để các phương tiện giao thông đi lại qua các huyện Đồng Văn và Mèo Vạc nhằm xóa đói, giảm nghèo cho các hộ dân ở các vùng núi xa xôi này.</a:t>
            </a:r>
          </a:p>
        </p:txBody>
      </p:sp>
      <p:sp>
        <p:nvSpPr>
          <p:cNvPr id="9" name="TextBox 8">
            <a:extLst>
              <a:ext uri="{FF2B5EF4-FFF2-40B4-BE49-F238E27FC236}">
                <a16:creationId xmlns:a16="http://schemas.microsoft.com/office/drawing/2014/main" id="{C4627FAC-D3D7-C956-CE76-25B5D339497D}"/>
              </a:ext>
            </a:extLst>
          </p:cNvPr>
          <p:cNvSpPr txBox="1"/>
          <p:nvPr/>
        </p:nvSpPr>
        <p:spPr>
          <a:xfrm>
            <a:off x="1046732" y="1032688"/>
            <a:ext cx="6241285" cy="923330"/>
          </a:xfrm>
          <a:prstGeom prst="rect">
            <a:avLst/>
          </a:prstGeom>
          <a:noFill/>
        </p:spPr>
        <p:txBody>
          <a:bodyPr wrap="square">
            <a:spAutoFit/>
          </a:bodyPr>
          <a:lstStyle/>
          <a:p>
            <a:pPr algn="just"/>
            <a:r>
              <a:rPr lang="en-US" sz="1800" dirty="0" err="1">
                <a:solidFill>
                  <a:schemeClr val="bg1"/>
                </a:solidFill>
                <a:effectLst/>
                <a:latin typeface="#9Slide03 SFU Futura_12" panose="00000400000000000000" pitchFamily="2" charset="0"/>
                <a:ea typeface="Times New Roman" panose="02020603050405020304" pitchFamily="18" charset="0"/>
              </a:rPr>
              <a:t>Núi</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Đôi</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Quản</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Bạ</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Núi</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Đôi</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hoặc</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Núi</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Cô</a:t>
            </a:r>
            <a:r>
              <a:rPr lang="en-US" sz="1800" dirty="0">
                <a:solidFill>
                  <a:schemeClr val="bg1"/>
                </a:solidFill>
                <a:effectLst/>
                <a:latin typeface="#9Slide03 SFU Futura_12" panose="00000400000000000000" pitchFamily="2" charset="0"/>
                <a:ea typeface="Times New Roman" panose="02020603050405020304" pitchFamily="18" charset="0"/>
              </a:rPr>
              <a:t> Tiên), </a:t>
            </a:r>
            <a:r>
              <a:rPr lang="en-US" sz="1800" dirty="0" err="1">
                <a:solidFill>
                  <a:schemeClr val="bg1"/>
                </a:solidFill>
                <a:effectLst/>
                <a:latin typeface="#9Slide03 SFU Futura_12" panose="00000400000000000000" pitchFamily="2" charset="0"/>
                <a:ea typeface="Times New Roman" panose="02020603050405020304" pitchFamily="18" charset="0"/>
              </a:rPr>
              <a:t>có</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niên</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đại</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cách</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đây</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khoảng</a:t>
            </a:r>
            <a:r>
              <a:rPr lang="en-US" sz="1800" dirty="0">
                <a:solidFill>
                  <a:schemeClr val="bg1"/>
                </a:solidFill>
                <a:effectLst/>
                <a:latin typeface="#9Slide03 SFU Futura_12" panose="00000400000000000000" pitchFamily="2" charset="0"/>
                <a:ea typeface="Times New Roman" panose="02020603050405020304" pitchFamily="18" charset="0"/>
              </a:rPr>
              <a:t> 1,6 - 2 </a:t>
            </a:r>
            <a:r>
              <a:rPr lang="en-US" sz="1800" dirty="0" err="1">
                <a:solidFill>
                  <a:schemeClr val="bg1"/>
                </a:solidFill>
                <a:effectLst/>
                <a:latin typeface="#9Slide03 SFU Futura_12" panose="00000400000000000000" pitchFamily="2" charset="0"/>
                <a:ea typeface="Times New Roman" panose="02020603050405020304" pitchFamily="18" charset="0"/>
              </a:rPr>
              <a:t>triệu</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năm</a:t>
            </a:r>
            <a:r>
              <a:rPr lang="en-US" sz="1800" dirty="0">
                <a:solidFill>
                  <a:schemeClr val="bg1"/>
                </a:solidFill>
                <a:effectLst/>
                <a:latin typeface="#9Slide03 SFU Futura_12" panose="00000400000000000000" pitchFamily="2" charset="0"/>
                <a:ea typeface="Times New Roman" panose="02020603050405020304" pitchFamily="18" charset="0"/>
              </a:rPr>
              <a:t>, ở </a:t>
            </a:r>
            <a:r>
              <a:rPr lang="en-US" sz="1800" dirty="0" err="1">
                <a:solidFill>
                  <a:schemeClr val="bg1"/>
                </a:solidFill>
                <a:effectLst/>
                <a:latin typeface="#9Slide03 SFU Futura_12" panose="00000400000000000000" pitchFamily="2" charset="0"/>
                <a:ea typeface="Times New Roman" panose="02020603050405020304" pitchFamily="18" charset="0"/>
              </a:rPr>
              <a:t>phía</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Tây</a:t>
            </a:r>
            <a:r>
              <a:rPr lang="en-US" sz="1800" dirty="0">
                <a:solidFill>
                  <a:schemeClr val="bg1"/>
                </a:solidFill>
                <a:effectLst/>
                <a:latin typeface="#9Slide03 SFU Futura_12" panose="00000400000000000000" pitchFamily="2" charset="0"/>
                <a:ea typeface="Times New Roman" panose="02020603050405020304" pitchFamily="18" charset="0"/>
              </a:rPr>
              <a:t> Nam </a:t>
            </a:r>
            <a:r>
              <a:rPr lang="en-US" sz="1800" dirty="0" err="1">
                <a:solidFill>
                  <a:schemeClr val="bg1"/>
                </a:solidFill>
                <a:effectLst/>
                <a:latin typeface="#9Slide03 SFU Futura_12" panose="00000400000000000000" pitchFamily="2" charset="0"/>
                <a:ea typeface="Times New Roman" panose="02020603050405020304" pitchFamily="18" charset="0"/>
              </a:rPr>
              <a:t>của</a:t>
            </a:r>
            <a:r>
              <a:rPr lang="en-US" sz="1800" dirty="0">
                <a:solidFill>
                  <a:schemeClr val="bg1"/>
                </a:solidFill>
                <a:effectLst/>
                <a:latin typeface="#9Slide03 SFU Futura_12" panose="00000400000000000000" pitchFamily="2" charset="0"/>
                <a:ea typeface="Times New Roman" panose="02020603050405020304" pitchFamily="18" charset="0"/>
              </a:rPr>
              <a:t> Cao </a:t>
            </a:r>
            <a:r>
              <a:rPr lang="en-US" sz="1800" dirty="0" err="1">
                <a:solidFill>
                  <a:schemeClr val="bg1"/>
                </a:solidFill>
                <a:effectLst/>
                <a:latin typeface="#9Slide03 SFU Futura_12" panose="00000400000000000000" pitchFamily="2" charset="0"/>
                <a:ea typeface="Times New Roman" panose="02020603050405020304" pitchFamily="18" charset="0"/>
              </a:rPr>
              <a:t>nguyên</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sz="1800" dirty="0" err="1">
                <a:solidFill>
                  <a:schemeClr val="bg1"/>
                </a:solidFill>
                <a:effectLst/>
                <a:latin typeface="#9Slide03 SFU Futura_12" panose="00000400000000000000" pitchFamily="2" charset="0"/>
                <a:ea typeface="Times New Roman" panose="02020603050405020304" pitchFamily="18" charset="0"/>
              </a:rPr>
              <a:t>đá</a:t>
            </a:r>
            <a:r>
              <a:rPr lang="en-US" sz="1800" dirty="0">
                <a:solidFill>
                  <a:schemeClr val="bg1"/>
                </a:solidFill>
                <a:effectLst/>
                <a:latin typeface="#9Slide03 SFU Futura_12" panose="00000400000000000000" pitchFamily="2" charset="0"/>
                <a:ea typeface="Times New Roman" panose="02020603050405020304" pitchFamily="18" charset="0"/>
              </a:rPr>
              <a:t> </a:t>
            </a:r>
            <a:r>
              <a:rPr lang="en-US" dirty="0" err="1">
                <a:solidFill>
                  <a:schemeClr val="bg1"/>
                </a:solidFill>
                <a:latin typeface="#9Slide03 SFU Futura_12" panose="00000400000000000000" pitchFamily="2" charset="0"/>
                <a:ea typeface="Times New Roman" panose="02020603050405020304" pitchFamily="18" charset="0"/>
              </a:rPr>
              <a:t>Đồ</a:t>
            </a:r>
            <a:r>
              <a:rPr lang="en-US" sz="1800" dirty="0" err="1">
                <a:solidFill>
                  <a:schemeClr val="bg1"/>
                </a:solidFill>
                <a:effectLst/>
                <a:latin typeface="#9Slide03 SFU Futura_12" panose="00000400000000000000" pitchFamily="2" charset="0"/>
                <a:ea typeface="Times New Roman" panose="02020603050405020304" pitchFamily="18" charset="0"/>
              </a:rPr>
              <a:t>ng</a:t>
            </a:r>
            <a:r>
              <a:rPr lang="en-US" sz="1800" dirty="0">
                <a:solidFill>
                  <a:schemeClr val="bg1"/>
                </a:solidFill>
                <a:effectLst/>
                <a:latin typeface="#9Slide03 SFU Futura_12" panose="00000400000000000000" pitchFamily="2" charset="0"/>
                <a:ea typeface="Times New Roman" panose="02020603050405020304" pitchFamily="18" charset="0"/>
              </a:rPr>
              <a:t> Văn.</a:t>
            </a:r>
            <a:endParaRPr lang="en-US" dirty="0">
              <a:solidFill>
                <a:schemeClr val="bg1"/>
              </a:solidFill>
              <a:latin typeface="#9Slide03 SFU Futura_12" panose="00000400000000000000" pitchFamily="2" charset="0"/>
            </a:endParaRPr>
          </a:p>
        </p:txBody>
      </p:sp>
      <p:grpSp>
        <p:nvGrpSpPr>
          <p:cNvPr id="11" name="Group 10">
            <a:extLst>
              <a:ext uri="{FF2B5EF4-FFF2-40B4-BE49-F238E27FC236}">
                <a16:creationId xmlns:a16="http://schemas.microsoft.com/office/drawing/2014/main" id="{FEC45815-E9CE-F208-596A-DAD5C8D6464F}"/>
              </a:ext>
            </a:extLst>
          </p:cNvPr>
          <p:cNvGrpSpPr/>
          <p:nvPr/>
        </p:nvGrpSpPr>
        <p:grpSpPr>
          <a:xfrm>
            <a:off x="-109493" y="-75974"/>
            <a:ext cx="5138928" cy="1108662"/>
            <a:chOff x="3099996" y="-152671"/>
            <a:chExt cx="4921845" cy="1061829"/>
          </a:xfrm>
        </p:grpSpPr>
        <p:sp>
          <p:nvSpPr>
            <p:cNvPr id="12" name="Rectangle 11">
              <a:extLst>
                <a:ext uri="{FF2B5EF4-FFF2-40B4-BE49-F238E27FC236}">
                  <a16:creationId xmlns:a16="http://schemas.microsoft.com/office/drawing/2014/main" id="{FF480F00-58CC-652D-89C5-F54AE9C1F306}"/>
                </a:ext>
              </a:extLst>
            </p:cNvPr>
            <p:cNvSpPr/>
            <p:nvPr/>
          </p:nvSpPr>
          <p:spPr>
            <a:xfrm>
              <a:off x="3099996" y="-152671"/>
              <a:ext cx="4921845" cy="1061829"/>
            </a:xfrm>
            <a:prstGeom prst="rect">
              <a:avLst/>
            </a:prstGeom>
            <a:noFill/>
          </p:spPr>
          <p:txBody>
            <a:bodyPr wrap="square" lIns="137160" tIns="68580" rIns="137160" bIns="68580">
              <a:spAutoFit/>
            </a:bodyPr>
            <a:lstStyle/>
            <a:p>
              <a:pPr algn="ctr" defTabSz="950976">
                <a:spcAft>
                  <a:spcPts val="600"/>
                </a:spcAft>
              </a:pPr>
              <a:r>
                <a:rPr lang="en-US" sz="6240" b="1" kern="120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a typeface="+mn-ea"/>
                  <a:cs typeface="+mn-cs"/>
                </a:rPr>
                <a:t>    </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Em </a:t>
              </a:r>
              <a:r>
                <a:rPr lang="en-US" sz="4576" b="1" kern="1200" dirty="0" err="1">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Có</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 </a:t>
              </a:r>
              <a:r>
                <a:rPr lang="en-US" sz="4576" b="1" kern="1200" dirty="0" err="1">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Biết</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a:t>
              </a:r>
              <a:endParaRPr lang="en-US" sz="6600" b="1"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13" name="Picture 12">
              <a:extLst>
                <a:ext uri="{FF2B5EF4-FFF2-40B4-BE49-F238E27FC236}">
                  <a16:creationId xmlns:a16="http://schemas.microsoft.com/office/drawing/2014/main" id="{A82AEC32-098D-5943-1770-0928FDA8499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6019" r="94444">
                          <a14:foregroundMark x1="27500" y1="34537" x2="27500" y2="34537"/>
                          <a14:foregroundMark x1="19167" y1="35370" x2="20648" y2="30278"/>
                          <a14:foregroundMark x1="20648" y1="30278" x2="26852" y2="27130"/>
                          <a14:foregroundMark x1="26852" y1="27130" x2="34167" y2="29352"/>
                          <a14:foregroundMark x1="34167" y1="29352" x2="35370" y2="34167"/>
                          <a14:foregroundMark x1="35370" y1="34167" x2="31574" y2="39537"/>
                          <a14:foregroundMark x1="31574" y1="39537" x2="23796" y2="37315"/>
                          <a14:foregroundMark x1="23796" y1="37315" x2="21019" y2="34444"/>
                          <a14:foregroundMark x1="8981" y1="64352" x2="7407" y2="74444"/>
                          <a14:foregroundMark x1="6852" y1="84907" x2="6019" y2="86204"/>
                          <a14:foregroundMark x1="42685" y1="70000" x2="63889" y2="73241"/>
                          <a14:foregroundMark x1="45833" y1="67407" x2="60648" y2="78241"/>
                          <a14:foregroundMark x1="40648" y1="72500" x2="36944" y2="75463"/>
                          <a14:foregroundMark x1="36944" y1="75463" x2="38426" y2="69722"/>
                          <a14:foregroundMark x1="38426" y1="69722" x2="42130" y2="67778"/>
                          <a14:foregroundMark x1="39722" y1="69722" x2="38981" y2="72130"/>
                          <a14:foregroundMark x1="36667" y1="60833" x2="33333" y2="67963"/>
                          <a14:foregroundMark x1="70648" y1="43056" x2="70648" y2="46296"/>
                          <a14:foregroundMark x1="67222" y1="56481" x2="71852" y2="67685"/>
                          <a14:foregroundMark x1="71852" y1="67685" x2="72500" y2="67685"/>
                          <a14:foregroundMark x1="94444" y1="85833" x2="94444" y2="85833"/>
                        </a14:backgroundRemoval>
                      </a14:imgEffect>
                    </a14:imgLayer>
                  </a14:imgProps>
                </a:ext>
              </a:extLst>
            </a:blip>
            <a:srcRect l="5185" t="18519" r="5926" b="11852"/>
            <a:stretch/>
          </p:blipFill>
          <p:spPr>
            <a:xfrm>
              <a:off x="3420931" y="0"/>
              <a:ext cx="871370" cy="682573"/>
            </a:xfrm>
            <a:prstGeom prst="rect">
              <a:avLst/>
            </a:prstGeom>
          </p:spPr>
        </p:pic>
      </p:grpSp>
    </p:spTree>
    <p:extLst>
      <p:ext uri="{BB962C8B-B14F-4D97-AF65-F5344CB8AC3E}">
        <p14:creationId xmlns:p14="http://schemas.microsoft.com/office/powerpoint/2010/main" val="3985603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iver surrounded by mountains&#10;&#10;Description automatically generated">
            <a:extLst>
              <a:ext uri="{FF2B5EF4-FFF2-40B4-BE49-F238E27FC236}">
                <a16:creationId xmlns:a16="http://schemas.microsoft.com/office/drawing/2014/main" id="{F9BD429F-478E-BBD7-A563-58B90253EC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p:spPr>
      </p:pic>
      <p:sp>
        <p:nvSpPr>
          <p:cNvPr id="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iver running through a valley&#10;&#10;Description automatically generated">
            <a:extLst>
              <a:ext uri="{FF2B5EF4-FFF2-40B4-BE49-F238E27FC236}">
                <a16:creationId xmlns:a16="http://schemas.microsoft.com/office/drawing/2014/main" id="{0AB4919D-5690-028B-8241-256B4A2A8D39}"/>
              </a:ext>
            </a:extLst>
          </p:cNvPr>
          <p:cNvPicPr>
            <a:picLocks noChangeAspect="1"/>
          </p:cNvPicPr>
          <p:nvPr/>
        </p:nvPicPr>
        <p:blipFill>
          <a:blip r:embed="rId3"/>
          <a:srcRect l="9806" r="31684"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5" name="TextBox 4">
            <a:extLst>
              <a:ext uri="{FF2B5EF4-FFF2-40B4-BE49-F238E27FC236}">
                <a16:creationId xmlns:a16="http://schemas.microsoft.com/office/drawing/2014/main" id="{E27F5D28-03B1-328C-F460-C2B844D8D407}"/>
              </a:ext>
            </a:extLst>
          </p:cNvPr>
          <p:cNvSpPr txBox="1"/>
          <p:nvPr/>
        </p:nvSpPr>
        <p:spPr>
          <a:xfrm>
            <a:off x="5734516" y="1376225"/>
            <a:ext cx="6094140" cy="1631216"/>
          </a:xfrm>
          <a:prstGeom prst="rect">
            <a:avLst/>
          </a:prstGeom>
          <a:noFill/>
        </p:spPr>
        <p:txBody>
          <a:bodyPr wrap="square">
            <a:spAutoFit/>
          </a:bodyPr>
          <a:lstStyle/>
          <a:p>
            <a:pPr algn="just"/>
            <a:r>
              <a:rPr lang="en-US" sz="2000" dirty="0" err="1">
                <a:solidFill>
                  <a:schemeClr val="bg1"/>
                </a:solidFill>
                <a:effectLst/>
                <a:latin typeface="#9Slide03 SFU Futura_12" panose="00000400000000000000" pitchFamily="2" charset="0"/>
                <a:ea typeface="Times New Roman" panose="02020603050405020304" pitchFamily="18" charset="0"/>
              </a:rPr>
              <a:t>Đứng</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trên</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đỉnh</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Mã</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Pí</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Lèng</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còn</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có</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cơ</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hội</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ngắm</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nhìn</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Hẻm</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vực</a:t>
            </a:r>
            <a:r>
              <a:rPr lang="en-US" sz="2000" dirty="0">
                <a:solidFill>
                  <a:schemeClr val="bg1"/>
                </a:solidFill>
                <a:effectLst/>
                <a:latin typeface="#9Slide03 SFU Futura_12" panose="00000400000000000000" pitchFamily="2" charset="0"/>
                <a:ea typeface="Times New Roman" panose="02020603050405020304" pitchFamily="18" charset="0"/>
              </a:rPr>
              <a:t> Tu </a:t>
            </a:r>
            <a:r>
              <a:rPr lang="en-US" sz="2000" dirty="0" err="1">
                <a:solidFill>
                  <a:schemeClr val="bg1"/>
                </a:solidFill>
                <a:effectLst/>
                <a:latin typeface="#9Slide03 SFU Futura_12" panose="00000400000000000000" pitchFamily="2" charset="0"/>
                <a:ea typeface="Times New Roman" panose="02020603050405020304" pitchFamily="18" charset="0"/>
              </a:rPr>
              <a:t>Sản</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được</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mệnh</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danh</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là</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hẻm</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vực</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sâu</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nhất</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Đông</a:t>
            </a:r>
            <a:r>
              <a:rPr lang="en-US" sz="2000" dirty="0">
                <a:solidFill>
                  <a:schemeClr val="bg1"/>
                </a:solidFill>
                <a:effectLst/>
                <a:latin typeface="#9Slide03 SFU Futura_12" panose="00000400000000000000" pitchFamily="2" charset="0"/>
                <a:ea typeface="Times New Roman" panose="02020603050405020304" pitchFamily="18" charset="0"/>
              </a:rPr>
              <a:t> Nam Á, </a:t>
            </a:r>
            <a:r>
              <a:rPr lang="en-US" sz="2000" dirty="0" err="1">
                <a:solidFill>
                  <a:schemeClr val="bg1"/>
                </a:solidFill>
                <a:effectLst/>
                <a:latin typeface="#9Slide03 SFU Futura_12" panose="00000400000000000000" pitchFamily="2" charset="0"/>
                <a:ea typeface="Times New Roman" panose="02020603050405020304" pitchFamily="18" charset="0"/>
              </a:rPr>
              <a:t>với</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chiều</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cao</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vách</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đá</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lên</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đến</a:t>
            </a:r>
            <a:r>
              <a:rPr lang="en-US" sz="2000" dirty="0">
                <a:solidFill>
                  <a:schemeClr val="bg1"/>
                </a:solidFill>
                <a:effectLst/>
                <a:latin typeface="#9Slide03 SFU Futura_12" panose="00000400000000000000" pitchFamily="2" charset="0"/>
                <a:ea typeface="Times New Roman" panose="02020603050405020304" pitchFamily="18" charset="0"/>
              </a:rPr>
              <a:t> 800m, </a:t>
            </a:r>
            <a:r>
              <a:rPr lang="en-US" sz="2000" dirty="0" err="1">
                <a:solidFill>
                  <a:schemeClr val="bg1"/>
                </a:solidFill>
                <a:effectLst/>
                <a:latin typeface="#9Slide03 SFU Futura_12" panose="00000400000000000000" pitchFamily="2" charset="0"/>
                <a:ea typeface="Times New Roman" panose="02020603050405020304" pitchFamily="18" charset="0"/>
              </a:rPr>
              <a:t>dài</a:t>
            </a:r>
            <a:r>
              <a:rPr lang="en-US" sz="2000" dirty="0">
                <a:solidFill>
                  <a:schemeClr val="bg1"/>
                </a:solidFill>
                <a:effectLst/>
                <a:latin typeface="#9Slide03 SFU Futura_12" panose="00000400000000000000" pitchFamily="2" charset="0"/>
                <a:ea typeface="Times New Roman" panose="02020603050405020304" pitchFamily="18" charset="0"/>
              </a:rPr>
              <a:t> 1,7km </a:t>
            </a:r>
            <a:r>
              <a:rPr lang="en-US" sz="2000" dirty="0" err="1">
                <a:solidFill>
                  <a:schemeClr val="bg1"/>
                </a:solidFill>
                <a:effectLst/>
                <a:latin typeface="#9Slide03 SFU Futura_12" panose="00000400000000000000" pitchFamily="2" charset="0"/>
                <a:ea typeface="Times New Roman" panose="02020603050405020304" pitchFamily="18" charset="0"/>
              </a:rPr>
              <a:t>và</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sâu</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gần</a:t>
            </a:r>
            <a:r>
              <a:rPr lang="en-US" sz="2000" dirty="0">
                <a:solidFill>
                  <a:schemeClr val="bg1"/>
                </a:solidFill>
                <a:effectLst/>
                <a:latin typeface="#9Slide03 SFU Futura_12" panose="00000400000000000000" pitchFamily="2" charset="0"/>
                <a:ea typeface="Times New Roman" panose="02020603050405020304" pitchFamily="18" charset="0"/>
              </a:rPr>
              <a:t> 1km, </a:t>
            </a:r>
            <a:r>
              <a:rPr lang="en-US" sz="2000" dirty="0" err="1">
                <a:solidFill>
                  <a:schemeClr val="bg1"/>
                </a:solidFill>
                <a:effectLst/>
                <a:latin typeface="#9Slide03 SFU Futura_12" panose="00000400000000000000" pitchFamily="2" charset="0"/>
                <a:ea typeface="Times New Roman" panose="02020603050405020304" pitchFamily="18" charset="0"/>
              </a:rPr>
              <a:t>là</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kỳ</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quan</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độc</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nhất</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vùng</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cao</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nguyên</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đá</a:t>
            </a:r>
            <a:r>
              <a:rPr lang="en-US" sz="2000" dirty="0">
                <a:solidFill>
                  <a:schemeClr val="bg1"/>
                </a:solidFill>
                <a:effectLst/>
                <a:latin typeface="#9Slide03 SFU Futura_12" panose="00000400000000000000" pitchFamily="2" charset="0"/>
                <a:ea typeface="Times New Roman" panose="02020603050405020304" pitchFamily="18" charset="0"/>
              </a:rPr>
              <a:t> </a:t>
            </a:r>
            <a:r>
              <a:rPr lang="en-US" sz="2000" dirty="0" err="1">
                <a:solidFill>
                  <a:schemeClr val="bg1"/>
                </a:solidFill>
                <a:effectLst/>
                <a:latin typeface="#9Slide03 SFU Futura_12" panose="00000400000000000000" pitchFamily="2" charset="0"/>
                <a:ea typeface="Times New Roman" panose="02020603050405020304" pitchFamily="18" charset="0"/>
              </a:rPr>
              <a:t>Đồng</a:t>
            </a:r>
            <a:r>
              <a:rPr lang="en-US" sz="2000" dirty="0">
                <a:solidFill>
                  <a:schemeClr val="bg1"/>
                </a:solidFill>
                <a:effectLst/>
                <a:latin typeface="#9Slide03 SFU Futura_12" panose="00000400000000000000" pitchFamily="2" charset="0"/>
                <a:ea typeface="Times New Roman" panose="02020603050405020304" pitchFamily="18" charset="0"/>
              </a:rPr>
              <a:t> Văn.</a:t>
            </a:r>
            <a:endParaRPr lang="en-US" sz="2000" dirty="0">
              <a:solidFill>
                <a:schemeClr val="bg1"/>
              </a:solidFill>
              <a:latin typeface="#9Slide03 SFU Futura_12" panose="00000400000000000000" pitchFamily="2" charset="0"/>
            </a:endParaRPr>
          </a:p>
        </p:txBody>
      </p:sp>
      <p:grpSp>
        <p:nvGrpSpPr>
          <p:cNvPr id="6" name="Group 5">
            <a:extLst>
              <a:ext uri="{FF2B5EF4-FFF2-40B4-BE49-F238E27FC236}">
                <a16:creationId xmlns:a16="http://schemas.microsoft.com/office/drawing/2014/main" id="{8EAB5327-005C-5A99-1479-B649B094C918}"/>
              </a:ext>
            </a:extLst>
          </p:cNvPr>
          <p:cNvGrpSpPr/>
          <p:nvPr/>
        </p:nvGrpSpPr>
        <p:grpSpPr>
          <a:xfrm>
            <a:off x="-109493" y="-75974"/>
            <a:ext cx="5138928" cy="1108662"/>
            <a:chOff x="3099996" y="-152671"/>
            <a:chExt cx="4921845" cy="1061829"/>
          </a:xfrm>
        </p:grpSpPr>
        <p:sp>
          <p:nvSpPr>
            <p:cNvPr id="7" name="Rectangle 6">
              <a:extLst>
                <a:ext uri="{FF2B5EF4-FFF2-40B4-BE49-F238E27FC236}">
                  <a16:creationId xmlns:a16="http://schemas.microsoft.com/office/drawing/2014/main" id="{10CB4D51-AD50-4035-294E-CB1F3278B001}"/>
                </a:ext>
              </a:extLst>
            </p:cNvPr>
            <p:cNvSpPr/>
            <p:nvPr/>
          </p:nvSpPr>
          <p:spPr>
            <a:xfrm>
              <a:off x="3099996" y="-152671"/>
              <a:ext cx="4921845" cy="1061829"/>
            </a:xfrm>
            <a:prstGeom prst="rect">
              <a:avLst/>
            </a:prstGeom>
            <a:noFill/>
          </p:spPr>
          <p:txBody>
            <a:bodyPr wrap="square" lIns="137160" tIns="68580" rIns="137160" bIns="68580">
              <a:spAutoFit/>
            </a:bodyPr>
            <a:lstStyle/>
            <a:p>
              <a:pPr algn="ctr" defTabSz="950976">
                <a:spcAft>
                  <a:spcPts val="600"/>
                </a:spcAft>
              </a:pPr>
              <a:r>
                <a:rPr lang="en-US" sz="6240" b="1" kern="120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ea typeface="+mn-ea"/>
                  <a:cs typeface="+mn-cs"/>
                </a:rPr>
                <a:t>    </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Em </a:t>
              </a:r>
              <a:r>
                <a:rPr lang="en-US" sz="4576" b="1" kern="1200" dirty="0" err="1">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Có</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 </a:t>
              </a:r>
              <a:r>
                <a:rPr lang="en-US" sz="4576" b="1" kern="1200" dirty="0" err="1">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Biết</a:t>
              </a:r>
              <a:r>
                <a:rPr lang="en-US" sz="4576" b="1" kern="1200"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a typeface="+mn-ea"/>
                  <a:cs typeface="+mn-cs"/>
                </a:rPr>
                <a:t>?</a:t>
              </a:r>
              <a:endParaRPr lang="en-US" sz="6600" b="1" dirty="0">
                <a:ln w="9525">
                  <a:solidFill>
                    <a:schemeClr val="bg1"/>
                  </a:solidFill>
                  <a:prstDash val="solid"/>
                </a:ln>
                <a:solidFill>
                  <a:srgbClr val="ED7D31"/>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9" name="Picture 8">
              <a:extLst>
                <a:ext uri="{FF2B5EF4-FFF2-40B4-BE49-F238E27FC236}">
                  <a16:creationId xmlns:a16="http://schemas.microsoft.com/office/drawing/2014/main" id="{CA556088-AE54-5825-E763-7CE101AF2A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6019" r="94444">
                          <a14:foregroundMark x1="27500" y1="34537" x2="27500" y2="34537"/>
                          <a14:foregroundMark x1="19167" y1="35370" x2="20648" y2="30278"/>
                          <a14:foregroundMark x1="20648" y1="30278" x2="26852" y2="27130"/>
                          <a14:foregroundMark x1="26852" y1="27130" x2="34167" y2="29352"/>
                          <a14:foregroundMark x1="34167" y1="29352" x2="35370" y2="34167"/>
                          <a14:foregroundMark x1="35370" y1="34167" x2="31574" y2="39537"/>
                          <a14:foregroundMark x1="31574" y1="39537" x2="23796" y2="37315"/>
                          <a14:foregroundMark x1="23796" y1="37315" x2="21019" y2="34444"/>
                          <a14:foregroundMark x1="8981" y1="64352" x2="7407" y2="74444"/>
                          <a14:foregroundMark x1="6852" y1="84907" x2="6019" y2="86204"/>
                          <a14:foregroundMark x1="42685" y1="70000" x2="63889" y2="73241"/>
                          <a14:foregroundMark x1="45833" y1="67407" x2="60648" y2="78241"/>
                          <a14:foregroundMark x1="40648" y1="72500" x2="36944" y2="75463"/>
                          <a14:foregroundMark x1="36944" y1="75463" x2="38426" y2="69722"/>
                          <a14:foregroundMark x1="38426" y1="69722" x2="42130" y2="67778"/>
                          <a14:foregroundMark x1="39722" y1="69722" x2="38981" y2="72130"/>
                          <a14:foregroundMark x1="36667" y1="60833" x2="33333" y2="67963"/>
                          <a14:foregroundMark x1="70648" y1="43056" x2="70648" y2="46296"/>
                          <a14:foregroundMark x1="67222" y1="56481" x2="71852" y2="67685"/>
                          <a14:foregroundMark x1="71852" y1="67685" x2="72500" y2="67685"/>
                          <a14:foregroundMark x1="94444" y1="85833" x2="94444" y2="85833"/>
                        </a14:backgroundRemoval>
                      </a14:imgEffect>
                    </a14:imgLayer>
                  </a14:imgProps>
                </a:ext>
              </a:extLst>
            </a:blip>
            <a:srcRect l="5185" t="18519" r="5926" b="11852"/>
            <a:stretch/>
          </p:blipFill>
          <p:spPr>
            <a:xfrm>
              <a:off x="3420931" y="0"/>
              <a:ext cx="871370" cy="682573"/>
            </a:xfrm>
            <a:prstGeom prst="rect">
              <a:avLst/>
            </a:prstGeom>
          </p:spPr>
        </p:pic>
      </p:grpSp>
    </p:spTree>
    <p:extLst>
      <p:ext uri="{BB962C8B-B14F-4D97-AF65-F5344CB8AC3E}">
        <p14:creationId xmlns:p14="http://schemas.microsoft.com/office/powerpoint/2010/main" val="246900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104119" y="1005782"/>
            <a:ext cx="3162941" cy="10089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110747" y="1888229"/>
            <a:ext cx="7463219"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HIỂU Ý ĐỒNG ĐỘI</a:t>
            </a:r>
          </a:p>
        </p:txBody>
      </p:sp>
      <p:pic>
        <p:nvPicPr>
          <p:cNvPr id="12" name="Picture 2" descr="Những câu hỏi nên trả lời trước khi bắt đầu dự án – AP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046" y="1016082"/>
            <a:ext cx="4872633" cy="247341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D5397E9F-57CE-4CBC-BF7D-C7F3ACC44961}"/>
              </a:ext>
            </a:extLst>
          </p:cNvPr>
          <p:cNvSpPr/>
          <p:nvPr/>
        </p:nvSpPr>
        <p:spPr>
          <a:xfrm>
            <a:off x="3872096" y="3842064"/>
            <a:ext cx="2502039" cy="219133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1 HS </a:t>
            </a:r>
            <a:r>
              <a:rPr lang="en-US" sz="2800" b="1" dirty="0" err="1">
                <a:solidFill>
                  <a:schemeClr val="tx1"/>
                </a:solidFill>
                <a:latin typeface="#9Slide03 SFU Futura_12" panose="00000400000000000000" pitchFamily="2" charset="0"/>
                <a:cs typeface="Arial" panose="020B0604020202020204" pitchFamily="34" charset="0"/>
              </a:rPr>
              <a:t>lên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bảng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bốc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thăm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từ</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khóa</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diễn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tả</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BE55959A-1F2C-46C2-9FCD-F989F5DD87B7}"/>
              </a:ext>
            </a:extLst>
          </p:cNvPr>
          <p:cNvSpPr/>
          <p:nvPr/>
        </p:nvSpPr>
        <p:spPr>
          <a:xfrm>
            <a:off x="6541394" y="3845872"/>
            <a:ext cx="2502039" cy="224127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1 bạn ở dưới lớp đoán từ khóa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9210692" y="3841576"/>
            <a:ext cx="2782721" cy="214237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Nếu trả lời đúng thì cả cặp được điểm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sai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không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có</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điểm</a:t>
            </a:r>
            <a:endParaRPr lang="en-US" sz="2800" b="1" dirty="0">
              <a:solidFill>
                <a:schemeClr val="tx1"/>
              </a:solidFill>
              <a:latin typeface="#9Slide03 SFU Futura_12" panose="000004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00DE5D81-6AE4-548A-6DC3-35D44B8284B6}"/>
              </a:ext>
            </a:extLst>
          </p:cNvPr>
          <p:cNvGrpSpPr/>
          <p:nvPr/>
        </p:nvGrpSpPr>
        <p:grpSpPr>
          <a:xfrm>
            <a:off x="-58628" y="-81817"/>
            <a:ext cx="12250627" cy="776532"/>
            <a:chOff x="-58628" y="-81817"/>
            <a:chExt cx="12250627" cy="776532"/>
          </a:xfrm>
        </p:grpSpPr>
        <p:grpSp>
          <p:nvGrpSpPr>
            <p:cNvPr id="3" name="Group 2">
              <a:extLst>
                <a:ext uri="{FF2B5EF4-FFF2-40B4-BE49-F238E27FC236}">
                  <a16:creationId xmlns:a16="http://schemas.microsoft.com/office/drawing/2014/main" id="{1C0D1319-1C5E-554E-8299-8279C2440F0F}"/>
                </a:ext>
              </a:extLst>
            </p:cNvPr>
            <p:cNvGrpSpPr/>
            <p:nvPr/>
          </p:nvGrpSpPr>
          <p:grpSpPr>
            <a:xfrm>
              <a:off x="36224" y="22964"/>
              <a:ext cx="12155775" cy="587287"/>
              <a:chOff x="-2717606" y="-7552"/>
              <a:chExt cx="8296957" cy="716321"/>
            </a:xfrm>
          </p:grpSpPr>
          <p:sp>
            <p:nvSpPr>
              <p:cNvPr id="4" name="Rectangle: Rounded Corners 17">
                <a:extLst>
                  <a:ext uri="{FF2B5EF4-FFF2-40B4-BE49-F238E27FC236}">
                    <a16:creationId xmlns:a16="http://schemas.microsoft.com/office/drawing/2014/main" id="{8371300B-F7DD-BC3A-AAB6-69A6176C07AE}"/>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 name="TextBox 4">
                <a:extLst>
                  <a:ext uri="{FF2B5EF4-FFF2-40B4-BE49-F238E27FC236}">
                    <a16:creationId xmlns:a16="http://schemas.microsoft.com/office/drawing/2014/main" id="{883EA0CD-EF1D-4E9C-57B7-0D8C6739C070}"/>
                  </a:ext>
                </a:extLst>
              </p:cNvPr>
              <p:cNvSpPr txBox="1"/>
              <p:nvPr/>
            </p:nvSpPr>
            <p:spPr>
              <a:xfrm>
                <a:off x="-2375344" y="-4488"/>
                <a:ext cx="3983696" cy="713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3. </a:t>
                </a:r>
                <a:r>
                  <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rPr>
                  <a:t>DÂN CƯ VÀ </a:t>
                </a: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6" name="Picture 2" descr="Group Icon png images | PNGWing">
              <a:extLst>
                <a:ext uri="{FF2B5EF4-FFF2-40B4-BE49-F238E27FC236}">
                  <a16:creationId xmlns:a16="http://schemas.microsoft.com/office/drawing/2014/main" id="{46BC1AB0-7960-40BE-ED96-2E6173465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8" y="-81817"/>
              <a:ext cx="776532" cy="776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7" name="Picture 6" descr="Search keyword icon Royalty Free Vector Image - VectorStock">
            <a:extLst>
              <a:ext uri="{FF2B5EF4-FFF2-40B4-BE49-F238E27FC236}">
                <a16:creationId xmlns:a16="http://schemas.microsoft.com/office/drawing/2014/main" id="{1221E253-85B6-DAF9-0195-8D10A3B94635}"/>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658258" y="5828201"/>
            <a:ext cx="615314" cy="665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ampions cup icon Royalty Free Vector Image - VectorStock">
            <a:extLst>
              <a:ext uri="{FF2B5EF4-FFF2-40B4-BE49-F238E27FC236}">
                <a16:creationId xmlns:a16="http://schemas.microsoft.com/office/drawing/2014/main" id="{5801765A-77A8-816F-979A-B526B863F3E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282925" y="5767494"/>
            <a:ext cx="672141" cy="725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9811DC7-3919-B548-2B0A-A74E6763A0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4723017" y="5828201"/>
            <a:ext cx="740105" cy="749929"/>
          </a:xfrm>
          <a:prstGeom prst="rect">
            <a:avLst/>
          </a:prstGeom>
        </p:spPr>
      </p:pic>
      <p:pic>
        <p:nvPicPr>
          <p:cNvPr id="15" name="Picture 14">
            <a:extLst>
              <a:ext uri="{FF2B5EF4-FFF2-40B4-BE49-F238E27FC236}">
                <a16:creationId xmlns:a16="http://schemas.microsoft.com/office/drawing/2014/main" id="{6A139218-5DE6-B8FF-585C-A3215703A2B6}"/>
              </a:ext>
            </a:extLst>
          </p:cNvPr>
          <p:cNvPicPr>
            <a:picLocks noChangeAspect="1"/>
          </p:cNvPicPr>
          <p:nvPr/>
        </p:nvPicPr>
        <p:blipFill>
          <a:blip r:embed="rId9"/>
          <a:stretch>
            <a:fillRect/>
          </a:stretch>
        </p:blipFill>
        <p:spPr>
          <a:xfrm>
            <a:off x="583795" y="3668795"/>
            <a:ext cx="2903648" cy="2903648"/>
          </a:xfrm>
          <a:prstGeom prst="rect">
            <a:avLst/>
          </a:prstGeom>
        </p:spPr>
      </p:pic>
    </p:spTree>
    <p:extLst>
      <p:ext uri="{BB962C8B-B14F-4D97-AF65-F5344CB8AC3E}">
        <p14:creationId xmlns:p14="http://schemas.microsoft.com/office/powerpoint/2010/main" val="2912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91145" y="3029380"/>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104119" y="738154"/>
            <a:ext cx="3162941" cy="10089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269366" y="1320476"/>
            <a:ext cx="7463219"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HIỂU Ý ĐỒNG ĐỘI</a:t>
            </a:r>
          </a:p>
        </p:txBody>
      </p:sp>
      <p:pic>
        <p:nvPicPr>
          <p:cNvPr id="12" name="Picture 2" descr="Những câu hỏi nên trả lời trước khi bắt đầu dự án – AP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046" y="383892"/>
            <a:ext cx="4872633" cy="24734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FD5A40-7C4C-6023-9020-E22DA740F328}"/>
              </a:ext>
            </a:extLst>
          </p:cNvPr>
          <p:cNvSpPr/>
          <p:nvPr/>
        </p:nvSpPr>
        <p:spPr>
          <a:xfrm>
            <a:off x="538210" y="2510240"/>
            <a:ext cx="2596662" cy="877163"/>
          </a:xfrm>
          <a:prstGeom prst="rect">
            <a:avLst/>
          </a:prstGeom>
          <a:noFill/>
        </p:spPr>
        <p:txBody>
          <a:bodyPr wrap="square" lIns="137160" tIns="68580" rIns="137160" bIns="68580">
            <a:spAutoFit/>
          </a:bodyPr>
          <a:lstStyle/>
          <a:p>
            <a:pPr algn="ctr"/>
            <a:r>
              <a:rPr lang="en-US" sz="48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Từ</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khóa</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sp>
        <p:nvSpPr>
          <p:cNvPr id="16" name="TextBox 15">
            <a:extLst>
              <a:ext uri="{FF2B5EF4-FFF2-40B4-BE49-F238E27FC236}">
                <a16:creationId xmlns:a16="http://schemas.microsoft.com/office/drawing/2014/main" id="{303A4C88-FEC6-5C92-5E2F-6658814814AF}"/>
              </a:ext>
            </a:extLst>
          </p:cNvPr>
          <p:cNvSpPr txBox="1"/>
          <p:nvPr/>
        </p:nvSpPr>
        <p:spPr>
          <a:xfrm>
            <a:off x="329638" y="3251478"/>
            <a:ext cx="5323576" cy="3514616"/>
          </a:xfrm>
          <a:prstGeom prst="rect">
            <a:avLst/>
          </a:prstGeom>
          <a:noFill/>
        </p:spPr>
        <p:txBody>
          <a:bodyPr wrap="square">
            <a:spAutoFit/>
          </a:bodyPr>
          <a:lstStyle/>
          <a:p>
            <a:pPr marR="0" lvl="0" algn="just">
              <a:lnSpc>
                <a:spcPct val="115000"/>
              </a:lnSpc>
              <a:spcBef>
                <a:spcPts val="0"/>
              </a:spcBef>
              <a:spcAft>
                <a:spcPts val="0"/>
              </a:spcAft>
            </a:pPr>
            <a:r>
              <a:rPr lang="en-US" sz="2800" b="1" dirty="0">
                <a:latin typeface="#9Slide03 SFU Futura_05" panose="00000800000000000000" pitchFamily="2" charset="0"/>
              </a:rPr>
              <a:t>- </a:t>
            </a:r>
            <a:r>
              <a:rPr lang="en-US" sz="2800" b="1" dirty="0" err="1">
                <a:latin typeface="#9Slide03 SFU Futura_05" panose="00000800000000000000" pitchFamily="2" charset="0"/>
              </a:rPr>
              <a:t>Mật</a:t>
            </a:r>
            <a:r>
              <a:rPr lang="en-US" sz="2800" b="1" dirty="0">
                <a:latin typeface="#9Slide03 SFU Futura_05" panose="00000800000000000000" pitchFamily="2" charset="0"/>
              </a:rPr>
              <a:t> </a:t>
            </a:r>
            <a:r>
              <a:rPr lang="en-US" sz="2800" b="1" dirty="0" err="1">
                <a:latin typeface="#9Slide03 SFU Futura_05" panose="00000800000000000000" pitchFamily="2" charset="0"/>
              </a:rPr>
              <a:t>độ</a:t>
            </a:r>
            <a:r>
              <a:rPr lang="en-US" sz="2800" b="1" dirty="0">
                <a:latin typeface="#9Slide03 SFU Futura_05" panose="00000800000000000000" pitchFamily="2" charset="0"/>
              </a:rPr>
              <a:t> </a:t>
            </a:r>
            <a:r>
              <a:rPr lang="en-US" sz="2800" b="1" dirty="0" err="1">
                <a:latin typeface="#9Slide03 SFU Futura_05" panose="00000800000000000000" pitchFamily="2" charset="0"/>
              </a:rPr>
              <a:t>dân</a:t>
            </a:r>
            <a:r>
              <a:rPr lang="en-US" sz="2800" b="1" dirty="0">
                <a:latin typeface="#9Slide03 SFU Futura_05" panose="00000800000000000000" pitchFamily="2" charset="0"/>
              </a:rPr>
              <a:t> </a:t>
            </a:r>
            <a:r>
              <a:rPr lang="en-US" sz="2800" b="1" dirty="0" err="1">
                <a:latin typeface="#9Slide03 SFU Futura_05" panose="00000800000000000000" pitchFamily="2" charset="0"/>
              </a:rPr>
              <a:t>số</a:t>
            </a:r>
            <a:r>
              <a:rPr lang="en-US" sz="2800" b="1" dirty="0">
                <a:latin typeface="#9Slide03 SFU Futura_05" panose="00000800000000000000" pitchFamily="2" charset="0"/>
              </a:rPr>
              <a:t> </a:t>
            </a:r>
            <a:r>
              <a:rPr lang="en-US" sz="2800" b="1" dirty="0" err="1">
                <a:latin typeface="#9Slide03 SFU Futura_05" panose="00000800000000000000" pitchFamily="2" charset="0"/>
              </a:rPr>
              <a:t>thấp</a:t>
            </a:r>
            <a:endParaRPr lang="en-US" sz="2800" b="1" dirty="0">
              <a:latin typeface="#9Slide03 SFU Futura_05" panose="00000800000000000000" pitchFamily="2" charset="0"/>
            </a:endParaRPr>
          </a:p>
          <a:p>
            <a:pPr marR="0" lvl="0" algn="just">
              <a:lnSpc>
                <a:spcPct val="115000"/>
              </a:lnSpc>
              <a:spcBef>
                <a:spcPts val="0"/>
              </a:spcBef>
              <a:spcAft>
                <a:spcPts val="0"/>
              </a:spcAft>
            </a:pPr>
            <a:r>
              <a:rPr lang="en-US" sz="2800" b="1" dirty="0">
                <a:latin typeface="#9Slide03 SFU Futura_05" panose="00000800000000000000" pitchFamily="2" charset="0"/>
              </a:rPr>
              <a:t>- </a:t>
            </a:r>
            <a:r>
              <a:rPr lang="en-US" sz="2800" b="1" dirty="0" err="1">
                <a:latin typeface="#9Slide03 SFU Futura_05" panose="00000800000000000000" pitchFamily="2" charset="0"/>
              </a:rPr>
              <a:t>Nhiều</a:t>
            </a:r>
            <a:r>
              <a:rPr lang="en-US" sz="2800" b="1" dirty="0">
                <a:latin typeface="#9Slide03 SFU Futura_05" panose="00000800000000000000" pitchFamily="2" charset="0"/>
              </a:rPr>
              <a:t> </a:t>
            </a:r>
            <a:r>
              <a:rPr lang="en-US" sz="2800" b="1" dirty="0" err="1">
                <a:latin typeface="#9Slide03 SFU Futura_05" panose="00000800000000000000" pitchFamily="2" charset="0"/>
              </a:rPr>
              <a:t>dân</a:t>
            </a:r>
            <a:r>
              <a:rPr lang="en-US" sz="2800" b="1" dirty="0">
                <a:latin typeface="#9Slide03 SFU Futura_05" panose="00000800000000000000" pitchFamily="2" charset="0"/>
              </a:rPr>
              <a:t> </a:t>
            </a:r>
            <a:r>
              <a:rPr lang="en-US" sz="2800" b="1" dirty="0" err="1">
                <a:latin typeface="#9Slide03 SFU Futura_05" panose="00000800000000000000" pitchFamily="2" charset="0"/>
              </a:rPr>
              <a:t>tộc</a:t>
            </a:r>
            <a:endParaRPr lang="en-US" sz="2800" b="1" dirty="0">
              <a:latin typeface="#9Slide03 SFU Futura_05" panose="00000800000000000000" pitchFamily="2" charset="0"/>
            </a:endParaRPr>
          </a:p>
          <a:p>
            <a:pPr marR="0" lvl="0" algn="just">
              <a:lnSpc>
                <a:spcPct val="115000"/>
              </a:lnSpc>
              <a:spcBef>
                <a:spcPts val="0"/>
              </a:spcBef>
              <a:spcAft>
                <a:spcPts val="0"/>
              </a:spcAft>
            </a:pPr>
            <a:r>
              <a:rPr lang="en-US" sz="2800" b="1" dirty="0">
                <a:latin typeface="#9Slide03 SFU Futura_05" panose="00000800000000000000" pitchFamily="2" charset="0"/>
              </a:rPr>
              <a:t>- </a:t>
            </a:r>
            <a:r>
              <a:rPr lang="en-US" sz="2800" b="1" dirty="0" err="1">
                <a:latin typeface="#9Slide03 SFU Futura_05" panose="00000800000000000000" pitchFamily="2" charset="0"/>
              </a:rPr>
              <a:t>Kinh</a:t>
            </a:r>
            <a:r>
              <a:rPr lang="en-US" sz="2800" b="1" dirty="0">
                <a:latin typeface="#9Slide03 SFU Futura_05" panose="00000800000000000000" pitchFamily="2" charset="0"/>
              </a:rPr>
              <a:t> </a:t>
            </a:r>
            <a:r>
              <a:rPr lang="en-US" sz="2800" b="1" dirty="0" err="1">
                <a:latin typeface="#9Slide03 SFU Futura_05" panose="00000800000000000000" pitchFamily="2" charset="0"/>
              </a:rPr>
              <a:t>nghiệm</a:t>
            </a:r>
            <a:endParaRPr lang="en-US" sz="2800" b="1" dirty="0">
              <a:latin typeface="#9Slide03 SFU Futura_05" panose="00000800000000000000" pitchFamily="2" charset="0"/>
            </a:endParaRPr>
          </a:p>
          <a:p>
            <a:pPr marR="0" lvl="0" algn="just">
              <a:lnSpc>
                <a:spcPct val="115000"/>
              </a:lnSpc>
              <a:spcBef>
                <a:spcPts val="0"/>
              </a:spcBef>
              <a:spcAft>
                <a:spcPts val="0"/>
              </a:spcAft>
            </a:pPr>
            <a:r>
              <a:rPr lang="en-US" sz="2800" b="1" dirty="0">
                <a:latin typeface="#9Slide03 SFU Futura_05" panose="00000800000000000000" pitchFamily="2" charset="0"/>
              </a:rPr>
              <a:t>- </a:t>
            </a:r>
            <a:r>
              <a:rPr lang="en-US" sz="2800" b="1" dirty="0" err="1">
                <a:latin typeface="#9Slide03 SFU Futura_05" panose="00000800000000000000" pitchFamily="2" charset="0"/>
              </a:rPr>
              <a:t>Đoàn</a:t>
            </a:r>
            <a:r>
              <a:rPr lang="en-US" sz="2800" b="1" dirty="0">
                <a:latin typeface="#9Slide03 SFU Futura_05" panose="00000800000000000000" pitchFamily="2" charset="0"/>
              </a:rPr>
              <a:t> </a:t>
            </a:r>
            <a:r>
              <a:rPr lang="en-US" sz="2800" b="1" dirty="0" err="1">
                <a:latin typeface="#9Slide03 SFU Futura_05" panose="00000800000000000000" pitchFamily="2" charset="0"/>
              </a:rPr>
              <a:t>kết</a:t>
            </a:r>
            <a:endParaRPr lang="en-US" sz="2800" b="1" dirty="0">
              <a:latin typeface="#9Slide03 SFU Futura_05" panose="00000800000000000000" pitchFamily="2" charset="0"/>
            </a:endParaRPr>
          </a:p>
          <a:p>
            <a:pPr marR="0" lvl="0" algn="just">
              <a:lnSpc>
                <a:spcPct val="115000"/>
              </a:lnSpc>
              <a:spcBef>
                <a:spcPts val="0"/>
              </a:spcBef>
              <a:spcAft>
                <a:spcPts val="0"/>
              </a:spcAft>
            </a:pPr>
            <a:r>
              <a:rPr lang="en-US" sz="2800" b="1" dirty="0">
                <a:latin typeface="#9Slide03 SFU Futura_05" panose="00000800000000000000" pitchFamily="2" charset="0"/>
              </a:rPr>
              <a:t>- </a:t>
            </a:r>
            <a:r>
              <a:rPr lang="en-US" sz="2800" b="1" dirty="0" err="1">
                <a:latin typeface="#9Slide03 SFU Futura_05" panose="00000800000000000000" pitchFamily="2" charset="0"/>
              </a:rPr>
              <a:t>Nâng</a:t>
            </a:r>
            <a:r>
              <a:rPr lang="en-US" sz="2800" b="1" dirty="0">
                <a:latin typeface="#9Slide03 SFU Futura_05" panose="00000800000000000000" pitchFamily="2" charset="0"/>
              </a:rPr>
              <a:t> </a:t>
            </a:r>
            <a:r>
              <a:rPr lang="en-US" sz="2800" b="1" dirty="0" err="1">
                <a:latin typeface="#9Slide03 SFU Futura_05" panose="00000800000000000000" pitchFamily="2" charset="0"/>
              </a:rPr>
              <a:t>cao</a:t>
            </a:r>
            <a:endParaRPr lang="en-US" sz="2800" b="1" dirty="0">
              <a:latin typeface="#9Slide03 SFU Futura_05" panose="00000800000000000000" pitchFamily="2" charset="0"/>
            </a:endParaRPr>
          </a:p>
          <a:p>
            <a:pPr marR="0" lvl="0" algn="just">
              <a:lnSpc>
                <a:spcPct val="115000"/>
              </a:lnSpc>
              <a:spcBef>
                <a:spcPts val="0"/>
              </a:spcBef>
              <a:spcAft>
                <a:spcPts val="0"/>
              </a:spcAft>
            </a:pPr>
            <a:r>
              <a:rPr lang="en-US" sz="2800" b="1" dirty="0">
                <a:latin typeface="#9Slide03 SFU Futura_05" panose="00000800000000000000" pitchFamily="2" charset="0"/>
              </a:rPr>
              <a:t>- </a:t>
            </a:r>
            <a:r>
              <a:rPr lang="en-US" sz="2800" b="1" dirty="0" err="1">
                <a:latin typeface="#9Slide03 SFU Futura_05" panose="00000800000000000000" pitchFamily="2" charset="0"/>
              </a:rPr>
              <a:t>Nông</a:t>
            </a:r>
            <a:r>
              <a:rPr lang="en-US" sz="2800" b="1" dirty="0">
                <a:latin typeface="#9Slide03 SFU Futura_05" panose="00000800000000000000" pitchFamily="2" charset="0"/>
              </a:rPr>
              <a:t> </a:t>
            </a:r>
            <a:r>
              <a:rPr lang="en-US" sz="2800" b="1" dirty="0" err="1">
                <a:latin typeface="#9Slide03 SFU Futura_05" panose="00000800000000000000" pitchFamily="2" charset="0"/>
              </a:rPr>
              <a:t>thôn</a:t>
            </a:r>
            <a:r>
              <a:rPr lang="en-US" sz="2800" b="1" dirty="0">
                <a:latin typeface="#9Slide03 SFU Futura_05" panose="00000800000000000000" pitchFamily="2" charset="0"/>
              </a:rPr>
              <a:t> </a:t>
            </a:r>
            <a:r>
              <a:rPr lang="en-US" sz="2800" b="1" dirty="0" err="1">
                <a:latin typeface="#9Slide03 SFU Futura_05" panose="00000800000000000000" pitchFamily="2" charset="0"/>
              </a:rPr>
              <a:t>mới</a:t>
            </a:r>
            <a:endParaRPr lang="en-US" sz="2800" b="1" dirty="0">
              <a:latin typeface="#9Slide03 SFU Futura_05" panose="00000800000000000000" pitchFamily="2" charset="0"/>
            </a:endParaRPr>
          </a:p>
          <a:p>
            <a:pPr marR="0" lvl="0" algn="just">
              <a:lnSpc>
                <a:spcPct val="115000"/>
              </a:lnSpc>
              <a:spcBef>
                <a:spcPts val="0"/>
              </a:spcBef>
              <a:spcAft>
                <a:spcPts val="0"/>
              </a:spcAft>
            </a:pPr>
            <a:r>
              <a:rPr lang="en-US" sz="2800" b="1" dirty="0">
                <a:latin typeface="#9Slide03 SFU Futura_05" panose="00000800000000000000" pitchFamily="2" charset="0"/>
              </a:rPr>
              <a:t>- </a:t>
            </a:r>
            <a:r>
              <a:rPr lang="en-US" sz="2800" b="1" dirty="0" err="1">
                <a:latin typeface="#9Slide03 SFU Futura_05" panose="00000800000000000000" pitchFamily="2" charset="0"/>
              </a:rPr>
              <a:t>Khó</a:t>
            </a:r>
            <a:r>
              <a:rPr lang="en-US" sz="2800" b="1" dirty="0">
                <a:latin typeface="#9Slide03 SFU Futura_05" panose="00000800000000000000" pitchFamily="2" charset="0"/>
              </a:rPr>
              <a:t> </a:t>
            </a:r>
            <a:r>
              <a:rPr lang="en-US" sz="2800" b="1" dirty="0" err="1">
                <a:latin typeface="#9Slide03 SFU Futura_05" panose="00000800000000000000" pitchFamily="2" charset="0"/>
              </a:rPr>
              <a:t>khăn</a:t>
            </a:r>
            <a:endParaRPr lang="en-US" sz="2800" b="1" dirty="0">
              <a:latin typeface="#9Slide03 SFU Futura_05" panose="00000800000000000000" pitchFamily="2" charset="0"/>
            </a:endParaRPr>
          </a:p>
        </p:txBody>
      </p:sp>
      <p:pic>
        <p:nvPicPr>
          <p:cNvPr id="17" name="Picture 2" descr="Hình ảnh Cô Giáo PNG, Vector, PSD, và biểu tượng để tải về miễn phí |  pngtree">
            <a:extLst>
              <a:ext uri="{FF2B5EF4-FFF2-40B4-BE49-F238E27FC236}">
                <a16:creationId xmlns:a16="http://schemas.microsoft.com/office/drawing/2014/main" id="{E13878A6-400E-0BCE-710D-A89C3BFA407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8000" y1="59917" x2="18250" y2="65417"/>
                        <a14:foregroundMark x1="52583" y1="32000" x2="51667" y2="34500"/>
                        <a14:foregroundMark x1="44000" y1="43833" x2="44000" y2="43333"/>
                        <a14:foregroundMark x1="40833" y1="40500" x2="44750" y2="40583"/>
                        <a14:foregroundMark x1="35417" y1="33250" x2="39750" y2="37083"/>
                      </a14:backgroundRemoval>
                    </a14:imgEffect>
                  </a14:imgLayer>
                </a14:imgProps>
              </a:ext>
              <a:ext uri="{28A0092B-C50C-407E-A947-70E740481C1C}">
                <a14:useLocalDpi xmlns:a14="http://schemas.microsoft.com/office/drawing/2010/main" val="0"/>
              </a:ext>
            </a:extLst>
          </a:blip>
          <a:srcRect l="12912" t="8122" r="26858" b="8353"/>
          <a:stretch/>
        </p:blipFill>
        <p:spPr bwMode="auto">
          <a:xfrm>
            <a:off x="10264950" y="4185627"/>
            <a:ext cx="1927050" cy="2672373"/>
          </a:xfrm>
          <a:prstGeom prst="rect">
            <a:avLst/>
          </a:prstGeom>
          <a:noFill/>
          <a:extLst>
            <a:ext uri="{909E8E84-426E-40DD-AFC4-6F175D3DCCD1}">
              <a14:hiddenFill xmlns:a14="http://schemas.microsoft.com/office/drawing/2010/main">
                <a:solidFill>
                  <a:srgbClr val="FFFFFF"/>
                </a:solidFill>
              </a14:hiddenFill>
            </a:ext>
          </a:extLst>
        </p:spPr>
      </p:pic>
      <p:sp>
        <p:nvSpPr>
          <p:cNvPr id="18" name="Thought Bubble: Cloud 17">
            <a:extLst>
              <a:ext uri="{FF2B5EF4-FFF2-40B4-BE49-F238E27FC236}">
                <a16:creationId xmlns:a16="http://schemas.microsoft.com/office/drawing/2014/main" id="{77B7FF2F-0FD5-EE8D-249C-59D892F7183F}"/>
              </a:ext>
            </a:extLst>
          </p:cNvPr>
          <p:cNvSpPr/>
          <p:nvPr/>
        </p:nvSpPr>
        <p:spPr>
          <a:xfrm>
            <a:off x="4839629" y="3251478"/>
            <a:ext cx="5196469" cy="3356152"/>
          </a:xfrm>
          <a:prstGeom prst="cloudCallout">
            <a:avLst>
              <a:gd name="adj1" fmla="val 69067"/>
              <a:gd name="adj2" fmla="val 2116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8090EF3-6118-9C68-9D75-2D6FA4B30880}"/>
              </a:ext>
            </a:extLst>
          </p:cNvPr>
          <p:cNvSpPr txBox="1"/>
          <p:nvPr/>
        </p:nvSpPr>
        <p:spPr>
          <a:xfrm>
            <a:off x="5426798" y="3725072"/>
            <a:ext cx="4022129" cy="2308324"/>
          </a:xfrm>
          <a:prstGeom prst="rect">
            <a:avLst/>
          </a:prstGeom>
          <a:noFill/>
        </p:spPr>
        <p:txBody>
          <a:bodyPr wrap="square">
            <a:spAutoFit/>
          </a:bodyPr>
          <a:lstStyle/>
          <a:p>
            <a:pPr algn="ctr"/>
            <a:r>
              <a:rPr lang="en-US" sz="2400" b="1" dirty="0">
                <a:solidFill>
                  <a:srgbClr val="FF0000"/>
                </a:solidFill>
                <a:latin typeface="#9Slide03 SFU Futura_12" panose="020B0604020202020204" charset="0"/>
                <a:cs typeface="Arial" panose="020B0604020202020204" pitchFamily="34" charset="0"/>
              </a:rPr>
              <a:t>K</a:t>
            </a:r>
            <a:r>
              <a:rPr lang="vi-VN" sz="2400" b="1" dirty="0">
                <a:solidFill>
                  <a:srgbClr val="FF0000"/>
                </a:solidFill>
                <a:latin typeface="#9Slide03 SFU Futura_12" panose="020B0604020202020204" charset="0"/>
                <a:cs typeface="Arial" panose="020B0604020202020204" pitchFamily="34" charset="0"/>
              </a:rPr>
              <a:t>ết nối các từ khóa</a:t>
            </a:r>
            <a:r>
              <a:rPr lang="en-US" sz="2400" b="1" dirty="0">
                <a:solidFill>
                  <a:srgbClr val="FF0000"/>
                </a:solidFill>
                <a:latin typeface="#9Slide03 SFU Futura_12" panose="020B0604020202020204" charset="0"/>
                <a:cs typeface="Arial" panose="020B0604020202020204" pitchFamily="34" charset="0"/>
              </a:rPr>
              <a:t> + </a:t>
            </a:r>
            <a:r>
              <a:rPr lang="en-US" sz="2400" b="1" dirty="0" err="1">
                <a:solidFill>
                  <a:srgbClr val="FF0000"/>
                </a:solidFill>
                <a:latin typeface="#9Slide03 SFU Futura_12" panose="020B0604020202020204" charset="0"/>
                <a:cs typeface="Arial" panose="020B0604020202020204" pitchFamily="34" charset="0"/>
              </a:rPr>
              <a:t>thông</a:t>
            </a:r>
            <a:r>
              <a:rPr lang="en-US" sz="2400" b="1" dirty="0">
                <a:solidFill>
                  <a:srgbClr val="FF0000"/>
                </a:solidFill>
                <a:latin typeface="#9Slide03 SFU Futura_12" panose="020B0604020202020204" charset="0"/>
                <a:cs typeface="Arial" panose="020B0604020202020204" pitchFamily="34" charset="0"/>
              </a:rPr>
              <a:t> tin SGK</a:t>
            </a:r>
            <a:r>
              <a:rPr lang="vi-VN" sz="2400" b="1" dirty="0">
                <a:solidFill>
                  <a:srgbClr val="FF0000"/>
                </a:solidFill>
                <a:latin typeface="#9Slide03 SFU Futura_12" panose="020B0604020202020204" charset="0"/>
                <a:cs typeface="Arial" panose="020B0604020202020204" pitchFamily="34" charset="0"/>
              </a:rPr>
              <a:t> trình bày đặc điểm nổi bật về phân bố dân cư, thành phần dân tộc </a:t>
            </a:r>
            <a:r>
              <a:rPr lang="en-US" sz="2400" b="1" dirty="0" err="1">
                <a:solidFill>
                  <a:srgbClr val="FF0000"/>
                </a:solidFill>
                <a:latin typeface="#9Slide03 SFU Futura_12" panose="020B0604020202020204" charset="0"/>
                <a:cs typeface="Arial" panose="020B0604020202020204" pitchFamily="34" charset="0"/>
              </a:rPr>
              <a:t>của</a:t>
            </a:r>
            <a:r>
              <a:rPr lang="en-US" sz="2400" b="1" dirty="0">
                <a:solidFill>
                  <a:srgbClr val="FF0000"/>
                </a:solidFill>
                <a:latin typeface="#9Slide03 SFU Futura_12" panose="020B0604020202020204" charset="0"/>
                <a:cs typeface="Arial" panose="020B0604020202020204" pitchFamily="34" charset="0"/>
              </a:rPr>
              <a:t> </a:t>
            </a:r>
            <a:r>
              <a:rPr lang="vi-VN" sz="2400" b="1" dirty="0">
                <a:solidFill>
                  <a:srgbClr val="FF0000"/>
                </a:solidFill>
                <a:latin typeface="#9Slide03 SFU Futura_12" panose="020B0604020202020204" charset="0"/>
                <a:cs typeface="Arial" panose="020B0604020202020204" pitchFamily="34" charset="0"/>
              </a:rPr>
              <a:t>vùng. </a:t>
            </a:r>
            <a:r>
              <a:rPr lang="en-US" sz="2400" b="1" dirty="0">
                <a:solidFill>
                  <a:srgbClr val="FF0000"/>
                </a:solidFill>
                <a:latin typeface="#9Slide03 SFU Futura_12" panose="020B0604020202020204" charset="0"/>
                <a:cs typeface="Arial" panose="020B0604020202020204" pitchFamily="34" charset="0"/>
              </a:rPr>
              <a:t>N</a:t>
            </a:r>
            <a:r>
              <a:rPr lang="vi-VN" sz="2400" b="1" dirty="0">
                <a:solidFill>
                  <a:srgbClr val="FF0000"/>
                </a:solidFill>
                <a:latin typeface="#9Slide03 SFU Futura_12" panose="020B0604020202020204" charset="0"/>
                <a:cs typeface="Arial" panose="020B0604020202020204" pitchFamily="34" charset="0"/>
              </a:rPr>
              <a:t>hận xét chất lượng cuộc sống dân cư của vùng.</a:t>
            </a:r>
            <a:endParaRPr lang="en-US" sz="2400" b="1" dirty="0">
              <a:solidFill>
                <a:srgbClr val="FF0000"/>
              </a:solidFill>
              <a:latin typeface="#9Slide03 SFU Futura_12" panose="020B0604020202020204" charset="0"/>
              <a:cs typeface="Arial" panose="020B0604020202020204" pitchFamily="34" charset="0"/>
            </a:endParaRPr>
          </a:p>
        </p:txBody>
      </p:sp>
      <p:grpSp>
        <p:nvGrpSpPr>
          <p:cNvPr id="14" name="Group 13">
            <a:extLst>
              <a:ext uri="{FF2B5EF4-FFF2-40B4-BE49-F238E27FC236}">
                <a16:creationId xmlns:a16="http://schemas.microsoft.com/office/drawing/2014/main" id="{4CC1EA5C-DF2F-6582-1B11-E023D897C82A}"/>
              </a:ext>
            </a:extLst>
          </p:cNvPr>
          <p:cNvGrpSpPr/>
          <p:nvPr/>
        </p:nvGrpSpPr>
        <p:grpSpPr>
          <a:xfrm>
            <a:off x="-58628" y="-81817"/>
            <a:ext cx="12250627" cy="776532"/>
            <a:chOff x="-58628" y="-81817"/>
            <a:chExt cx="12250627" cy="776532"/>
          </a:xfrm>
        </p:grpSpPr>
        <p:grpSp>
          <p:nvGrpSpPr>
            <p:cNvPr id="15" name="Group 14">
              <a:extLst>
                <a:ext uri="{FF2B5EF4-FFF2-40B4-BE49-F238E27FC236}">
                  <a16:creationId xmlns:a16="http://schemas.microsoft.com/office/drawing/2014/main" id="{845CAF6D-EED2-8D8F-645B-CCA8FB508572}"/>
                </a:ext>
              </a:extLst>
            </p:cNvPr>
            <p:cNvGrpSpPr/>
            <p:nvPr/>
          </p:nvGrpSpPr>
          <p:grpSpPr>
            <a:xfrm>
              <a:off x="36224" y="22964"/>
              <a:ext cx="12155775" cy="587287"/>
              <a:chOff x="-2717606" y="-7552"/>
              <a:chExt cx="8296957" cy="716321"/>
            </a:xfrm>
          </p:grpSpPr>
          <p:sp>
            <p:nvSpPr>
              <p:cNvPr id="20" name="Rectangle: Rounded Corners 17">
                <a:extLst>
                  <a:ext uri="{FF2B5EF4-FFF2-40B4-BE49-F238E27FC236}">
                    <a16:creationId xmlns:a16="http://schemas.microsoft.com/office/drawing/2014/main" id="{F15AA757-4F1A-0A4F-29DF-A1588F74D1C5}"/>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2" name="TextBox 21">
                <a:extLst>
                  <a:ext uri="{FF2B5EF4-FFF2-40B4-BE49-F238E27FC236}">
                    <a16:creationId xmlns:a16="http://schemas.microsoft.com/office/drawing/2014/main" id="{703AF299-F16E-EDA5-9289-96EDFEBCF9A8}"/>
                  </a:ext>
                </a:extLst>
              </p:cNvPr>
              <p:cNvSpPr txBox="1"/>
              <p:nvPr/>
            </p:nvSpPr>
            <p:spPr>
              <a:xfrm>
                <a:off x="-2375344" y="-4488"/>
                <a:ext cx="3983696" cy="713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3. </a:t>
                </a:r>
                <a:r>
                  <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rPr>
                  <a:t>DÂN CƯ VÀ </a:t>
                </a: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9" name="Picture 2" descr="Group Icon png images | PNGWing">
              <a:extLst>
                <a:ext uri="{FF2B5EF4-FFF2-40B4-BE49-F238E27FC236}">
                  <a16:creationId xmlns:a16="http://schemas.microsoft.com/office/drawing/2014/main" id="{E4445446-5111-5715-B3E1-1B4671F91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8" y="-81817"/>
              <a:ext cx="776532" cy="776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65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537668" y="714437"/>
            <a:ext cx="9240798" cy="480453"/>
          </a:xfrm>
          <a:prstGeom prst="rect">
            <a:avLst/>
          </a:prstGeom>
          <a:noFill/>
        </p:spPr>
        <p:txBody>
          <a:bodyPr wrap="square">
            <a:spAutoFit/>
          </a:bodyPr>
          <a:lstStyle/>
          <a:p>
            <a:pPr marL="455930" marR="0" indent="-457200" algn="just">
              <a:lnSpc>
                <a:spcPct val="115000"/>
              </a:lnSpc>
              <a:spcBef>
                <a:spcPts val="0"/>
              </a:spcBef>
              <a:spcAft>
                <a:spcPts val="600"/>
              </a:spcAft>
              <a:buAutoNum type="alphaLcParenR"/>
            </a:pPr>
            <a:r>
              <a:rPr lang="en-US" sz="2400" b="1" dirty="0">
                <a:solidFill>
                  <a:srgbClr val="FF0000"/>
                </a:solidFill>
                <a:effectLst/>
                <a:latin typeface="#9Slide03 SFU Futura_12" panose="00000400000000000000" pitchFamily="2" charset="0"/>
                <a:ea typeface="Times New Roman" panose="02020603050405020304" pitchFamily="18" charset="0"/>
              </a:rPr>
              <a:t>Thành </a:t>
            </a:r>
            <a:r>
              <a:rPr lang="en-US" sz="2400" b="1" dirty="0" err="1">
                <a:solidFill>
                  <a:srgbClr val="FF0000"/>
                </a:solidFill>
                <a:effectLst/>
                <a:latin typeface="#9Slide03 SFU Futura_12" panose="00000400000000000000" pitchFamily="2" charset="0"/>
                <a:ea typeface="Times New Roman" panose="02020603050405020304" pitchFamily="18" charset="0"/>
              </a:rPr>
              <a:t>phần</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dân</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tộc</a:t>
            </a:r>
            <a:endParaRPr lang="en-US" sz="2400" b="1" dirty="0">
              <a:solidFill>
                <a:srgbClr val="FF0000"/>
              </a:solidFill>
              <a:effectLst/>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329638" y="1289964"/>
            <a:ext cx="8238340" cy="5383333"/>
          </a:xfrm>
          <a:prstGeom prst="rect">
            <a:avLst/>
          </a:prstGeom>
          <a:solidFill>
            <a:schemeClr val="accent5">
              <a:lumMod val="20000"/>
              <a:lumOff val="80000"/>
            </a:schemeClr>
          </a:solidFill>
        </p:spPr>
        <p:txBody>
          <a:bodyPr wrap="square">
            <a:spAutoFit/>
          </a:bodyPr>
          <a:lstStyle/>
          <a:p>
            <a:pPr marR="0" indent="-635" algn="just">
              <a:lnSpc>
                <a:spcPct val="115000"/>
              </a:lnSpc>
              <a:spcBef>
                <a:spcPts val="0"/>
              </a:spcBef>
              <a:spcAft>
                <a:spcPts val="600"/>
              </a:spcAft>
            </a:pPr>
            <a:r>
              <a:rPr lang="en-US" sz="2400" b="1" dirty="0">
                <a:effectLst/>
                <a:latin typeface="#9Slide03 SFU Futura_12" panose="00000400000000000000" pitchFamily="2" charset="0"/>
                <a:ea typeface="Times New Roman" panose="02020603050405020304" pitchFamily="18" charset="0"/>
              </a:rPr>
              <a:t>-</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Năm 2021, vùng có số dân là 12,9 triệu người</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13,1% cả nước</a:t>
            </a:r>
            <a:r>
              <a:rPr lang="en-US" sz="2400" b="1" dirty="0">
                <a:latin typeface="#9Slide03 SFU Futura_12" panose="00000400000000000000" pitchFamily="2" charset="0"/>
                <a:ea typeface="Times New Roman" panose="02020603050405020304" pitchFamily="18" charset="0"/>
              </a:rPr>
              <a:t>)</a:t>
            </a:r>
            <a:r>
              <a:rPr lang="vi-VN" sz="2400" b="1" dirty="0">
                <a:latin typeface="#9Slide03 SFU Futura_12" panose="00000400000000000000" pitchFamily="2" charset="0"/>
                <a:ea typeface="Times New Roman" panose="02020603050405020304" pitchFamily="18" charset="0"/>
              </a:rPr>
              <a:t>; tỉ lệ tăng dân số tự nhiên của vùng là 1,05%.</a:t>
            </a:r>
          </a:p>
          <a:p>
            <a:pPr marR="0" indent="-635" algn="just">
              <a:lnSpc>
                <a:spcPct val="115000"/>
              </a:lnSpc>
              <a:spcBef>
                <a:spcPts val="0"/>
              </a:spcBef>
              <a:spcAft>
                <a:spcPts val="600"/>
              </a:spcAft>
            </a:pPr>
            <a:r>
              <a:rPr lang="vi-VN" sz="2400" b="1" dirty="0">
                <a:latin typeface="#9Slide03 SFU Futura_12" panose="00000400000000000000" pitchFamily="2" charset="0"/>
                <a:ea typeface="Times New Roman" panose="02020603050405020304" pitchFamily="18" charset="0"/>
              </a:rPr>
              <a:t>–</a:t>
            </a:r>
            <a:r>
              <a:rPr lang="en-US" sz="2400" b="1" dirty="0">
                <a:latin typeface="#9Slide03 SFU Futura_12" panose="00000400000000000000" pitchFamily="2" charset="0"/>
                <a:ea typeface="Times New Roman" panose="02020603050405020304" pitchFamily="18" charset="0"/>
              </a:rPr>
              <a:t> T</a:t>
            </a:r>
            <a:r>
              <a:rPr lang="vi-VN" sz="2400" b="1" dirty="0">
                <a:latin typeface="#9Slide03 SFU Futura_12" panose="00000400000000000000" pitchFamily="2" charset="0"/>
                <a:ea typeface="Times New Roman" panose="02020603050405020304" pitchFamily="18" charset="0"/>
              </a:rPr>
              <a:t>hành phần đa dạng</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Kinh, Thái, Mường, Dao, HMông, Tày, Nùng,... Dân tộc thiểu số </a:t>
            </a:r>
            <a:r>
              <a:rPr lang="en-US" sz="2400" b="1" dirty="0">
                <a:latin typeface="#9Slide03 SFU Futura_12" panose="00000400000000000000" pitchFamily="2" charset="0"/>
                <a:ea typeface="Times New Roman" panose="02020603050405020304" pitchFamily="18" charset="0"/>
              </a:rPr>
              <a:t>&gt; </a:t>
            </a:r>
            <a:r>
              <a:rPr lang="vi-VN" sz="2400" b="1" dirty="0">
                <a:latin typeface="#9Slide03 SFU Futura_12" panose="00000400000000000000" pitchFamily="2" charset="0"/>
                <a:ea typeface="Times New Roman" panose="02020603050405020304" pitchFamily="18" charset="0"/>
              </a:rPr>
              <a:t>50% tổng số dân toàn vùng.</a:t>
            </a:r>
          </a:p>
          <a:p>
            <a:pPr marR="0" indent="-635" algn="just">
              <a:lnSpc>
                <a:spcPct val="115000"/>
              </a:lnSpc>
              <a:spcBef>
                <a:spcPts val="0"/>
              </a:spcBef>
              <a:spcAft>
                <a:spcPts val="600"/>
              </a:spcAft>
            </a:pPr>
            <a:r>
              <a:rPr lang="vi-VN" sz="2400" b="1" dirty="0">
                <a:latin typeface="#9Slide03 SFU Futura_12" panose="00000400000000000000" pitchFamily="2" charset="0"/>
                <a:ea typeface="Times New Roman" panose="02020603050405020304" pitchFamily="18" charset="0"/>
              </a:rPr>
              <a:t>– Sự phân bố dân tộc thay đổi theo hướng đan xen nhưng vẫn có khu vực cư trú đặc trưng: Người Thái, Mường sống nhiều hơn ở khu vực Tây Bắc; người Tày, Nùng, sống nhiều hơn ở khu vực Đông Bắc.</a:t>
            </a:r>
          </a:p>
          <a:p>
            <a:pPr marR="0" indent="-635" algn="just">
              <a:lnSpc>
                <a:spcPct val="115000"/>
              </a:lnSpc>
              <a:spcBef>
                <a:spcPts val="0"/>
              </a:spcBef>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Vùng có văn hoá, phong tục tập quán đa dạng. Người dân có nhiều kinh nghiệm canh tác trên đất dốc, kết hợp sản xuất nông nghiệp với lâm nghiệp, chăn nuôi đại gia súc, trồng cây dược liệu và rau quả ôn đới.</a:t>
            </a:r>
            <a:endParaRPr lang="en-US" sz="2400" b="1" dirty="0">
              <a:solidFill>
                <a:srgbClr val="0000CC"/>
              </a:solidFill>
              <a:effectLst/>
              <a:latin typeface="#9Slide03 SFU Futura_12" panose="00000400000000000000" pitchFamily="2" charset="0"/>
              <a:ea typeface="Times New Roman" panose="02020603050405020304" pitchFamily="18" charset="0"/>
            </a:endParaRPr>
          </a:p>
        </p:txBody>
      </p:sp>
      <p:pic>
        <p:nvPicPr>
          <p:cNvPr id="19458" name="Picture 2" descr="Emoji 54 dân tộc anh em&quot; đang hot rần rần sắp ra mắt người dùng Việt Nam">
            <a:extLst>
              <a:ext uri="{FF2B5EF4-FFF2-40B4-BE49-F238E27FC236}">
                <a16:creationId xmlns:a16="http://schemas.microsoft.com/office/drawing/2014/main" id="{A77245FA-4102-5B43-D463-4C1C2BBB5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223" y="1289964"/>
            <a:ext cx="3340169" cy="21390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FA211D5-E803-9BE7-159F-1A570F9934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256" l="7791" r="90000">
                        <a14:foregroundMark x1="26744" y1="93372" x2="36279" y2="93488"/>
                        <a14:foregroundMark x1="69070" y1="17209" x2="70814" y2="28837"/>
                        <a14:foregroundMark x1="65698" y1="56744" x2="68256" y2="87209"/>
                        <a14:foregroundMark x1="68256" y1="87209" x2="68256" y2="86047"/>
                        <a14:foregroundMark x1="66163" y1="73605" x2="74302" y2="72326"/>
                        <a14:foregroundMark x1="60930" y1="73488" x2="64884" y2="74302"/>
                        <a14:foregroundMark x1="61279" y1="15814" x2="76395" y2="14302"/>
                        <a14:foregroundMark x1="77558" y1="70698" x2="75581" y2="73488"/>
                        <a14:foregroundMark x1="9186" y1="38023" x2="8721" y2="41977"/>
                        <a14:foregroundMark x1="31395" y1="15814" x2="33953" y2="19651"/>
                        <a14:foregroundMark x1="34651" y1="19186" x2="48721" y2="33953"/>
                        <a14:foregroundMark x1="40349" y1="24767" x2="37093" y2="22442"/>
                        <a14:foregroundMark x1="40814" y1="25581" x2="43023" y2="28837"/>
                        <a14:foregroundMark x1="25814" y1="19186" x2="17674" y2="27209"/>
                        <a14:foregroundMark x1="10233" y1="36628" x2="8256" y2="39651"/>
                        <a14:foregroundMark x1="7791" y1="42442" x2="7907" y2="44070"/>
                      </a14:backgroundRemoval>
                    </a14:imgEffect>
                  </a14:imgLayer>
                </a14:imgProps>
              </a:ext>
            </a:extLst>
          </a:blip>
          <a:stretch>
            <a:fillRect/>
          </a:stretch>
        </p:blipFill>
        <p:spPr>
          <a:xfrm>
            <a:off x="8730223" y="3332622"/>
            <a:ext cx="3502414" cy="3502414"/>
          </a:xfrm>
          <a:prstGeom prst="rect">
            <a:avLst/>
          </a:prstGeom>
        </p:spPr>
      </p:pic>
      <p:grpSp>
        <p:nvGrpSpPr>
          <p:cNvPr id="2" name="Group 1">
            <a:extLst>
              <a:ext uri="{FF2B5EF4-FFF2-40B4-BE49-F238E27FC236}">
                <a16:creationId xmlns:a16="http://schemas.microsoft.com/office/drawing/2014/main" id="{95E77239-02C2-4CB4-DE17-8AAB0F5A6344}"/>
              </a:ext>
            </a:extLst>
          </p:cNvPr>
          <p:cNvGrpSpPr/>
          <p:nvPr/>
        </p:nvGrpSpPr>
        <p:grpSpPr>
          <a:xfrm>
            <a:off x="-58628" y="-81817"/>
            <a:ext cx="12250627" cy="776532"/>
            <a:chOff x="-58628" y="-81817"/>
            <a:chExt cx="12250627" cy="776532"/>
          </a:xfrm>
        </p:grpSpPr>
        <p:grpSp>
          <p:nvGrpSpPr>
            <p:cNvPr id="7" name="Group 6">
              <a:extLst>
                <a:ext uri="{FF2B5EF4-FFF2-40B4-BE49-F238E27FC236}">
                  <a16:creationId xmlns:a16="http://schemas.microsoft.com/office/drawing/2014/main" id="{89CD3736-2231-2068-3BBE-F73B1B71C8D7}"/>
                </a:ext>
              </a:extLst>
            </p:cNvPr>
            <p:cNvGrpSpPr/>
            <p:nvPr/>
          </p:nvGrpSpPr>
          <p:grpSpPr>
            <a:xfrm>
              <a:off x="36224" y="22964"/>
              <a:ext cx="12155775" cy="587287"/>
              <a:chOff x="-2717606" y="-7552"/>
              <a:chExt cx="8296957" cy="716321"/>
            </a:xfrm>
          </p:grpSpPr>
          <p:sp>
            <p:nvSpPr>
              <p:cNvPr id="10" name="Rectangle: Rounded Corners 17">
                <a:extLst>
                  <a:ext uri="{FF2B5EF4-FFF2-40B4-BE49-F238E27FC236}">
                    <a16:creationId xmlns:a16="http://schemas.microsoft.com/office/drawing/2014/main" id="{E10DE9F4-6E9C-B841-713D-BC12079F968A}"/>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1" name="TextBox 10">
                <a:extLst>
                  <a:ext uri="{FF2B5EF4-FFF2-40B4-BE49-F238E27FC236}">
                    <a16:creationId xmlns:a16="http://schemas.microsoft.com/office/drawing/2014/main" id="{35F1C1E3-E40D-DFC5-ADAB-29F1AE2194E1}"/>
                  </a:ext>
                </a:extLst>
              </p:cNvPr>
              <p:cNvSpPr txBox="1"/>
              <p:nvPr/>
            </p:nvSpPr>
            <p:spPr>
              <a:xfrm>
                <a:off x="-2375344" y="-4488"/>
                <a:ext cx="3983696" cy="713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3. </a:t>
                </a:r>
                <a:r>
                  <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rPr>
                  <a:t>DÂN CƯ VÀ </a:t>
                </a: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9" name="Picture 2" descr="Group Icon png images | PNGWing">
              <a:extLst>
                <a:ext uri="{FF2B5EF4-FFF2-40B4-BE49-F238E27FC236}">
                  <a16:creationId xmlns:a16="http://schemas.microsoft.com/office/drawing/2014/main" id="{1B4598DB-A062-F98F-3DBB-60760C4E68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8" y="-81817"/>
              <a:ext cx="776532" cy="776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279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55DA8-BCA9-3514-C7A9-0E0F836497AC}"/>
              </a:ext>
            </a:extLst>
          </p:cNvPr>
          <p:cNvPicPr>
            <a:picLocks noChangeAspect="1"/>
          </p:cNvPicPr>
          <p:nvPr/>
        </p:nvPicPr>
        <p:blipFill>
          <a:blip r:embed="rId2">
            <a:extLst>
              <a:ext uri="{28A0092B-C50C-407E-A947-70E740481C1C}">
                <a14:useLocalDpi xmlns:a14="http://schemas.microsoft.com/office/drawing/2010/main" val="0"/>
              </a:ext>
            </a:extLst>
          </a:blip>
          <a:srcRect l="17303" r="7697"/>
          <a:stretch/>
        </p:blipFill>
        <p:spPr bwMode="auto">
          <a:xfrm>
            <a:off x="216855" y="295750"/>
            <a:ext cx="2890967" cy="289096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pic>
        <p:nvPicPr>
          <p:cNvPr id="3" name="Picture 2">
            <a:extLst>
              <a:ext uri="{FF2B5EF4-FFF2-40B4-BE49-F238E27FC236}">
                <a16:creationId xmlns:a16="http://schemas.microsoft.com/office/drawing/2014/main" id="{5DBBE946-E53B-3105-2000-9FC9F5FC3AD0}"/>
              </a:ext>
            </a:extLst>
          </p:cNvPr>
          <p:cNvPicPr>
            <a:picLocks noChangeAspect="1"/>
          </p:cNvPicPr>
          <p:nvPr/>
        </p:nvPicPr>
        <p:blipFill>
          <a:blip r:embed="rId3">
            <a:extLst>
              <a:ext uri="{28A0092B-C50C-407E-A947-70E740481C1C}">
                <a14:useLocalDpi xmlns:a14="http://schemas.microsoft.com/office/drawing/2010/main" val="0"/>
              </a:ext>
            </a:extLst>
          </a:blip>
          <a:srcRect l="17164" r="17836"/>
          <a:stretch/>
        </p:blipFill>
        <p:spPr bwMode="auto">
          <a:xfrm>
            <a:off x="3205033" y="308544"/>
            <a:ext cx="2890967" cy="289096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pic>
        <p:nvPicPr>
          <p:cNvPr id="4" name="Picture 3">
            <a:extLst>
              <a:ext uri="{FF2B5EF4-FFF2-40B4-BE49-F238E27FC236}">
                <a16:creationId xmlns:a16="http://schemas.microsoft.com/office/drawing/2014/main" id="{163CB8B2-7E01-5AD9-9837-4E3D3CD0994E}"/>
              </a:ext>
            </a:extLst>
          </p:cNvPr>
          <p:cNvPicPr>
            <a:picLocks noChangeAspect="1"/>
          </p:cNvPicPr>
          <p:nvPr/>
        </p:nvPicPr>
        <p:blipFill>
          <a:blip r:embed="rId4">
            <a:extLst>
              <a:ext uri="{28A0092B-C50C-407E-A947-70E740481C1C}">
                <a14:useLocalDpi xmlns:a14="http://schemas.microsoft.com/office/drawing/2010/main" val="0"/>
              </a:ext>
            </a:extLst>
          </a:blip>
          <a:srcRect l="17794" r="7206"/>
          <a:stretch/>
        </p:blipFill>
        <p:spPr bwMode="auto">
          <a:xfrm>
            <a:off x="6208776" y="295749"/>
            <a:ext cx="2890967" cy="289096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pic>
        <p:nvPicPr>
          <p:cNvPr id="5" name="Picture 4">
            <a:extLst>
              <a:ext uri="{FF2B5EF4-FFF2-40B4-BE49-F238E27FC236}">
                <a16:creationId xmlns:a16="http://schemas.microsoft.com/office/drawing/2014/main" id="{BD12C079-A2ED-922F-F270-6A1298E438F8}"/>
              </a:ext>
            </a:extLst>
          </p:cNvPr>
          <p:cNvPicPr>
            <a:picLocks noChangeAspect="1"/>
          </p:cNvPicPr>
          <p:nvPr/>
        </p:nvPicPr>
        <p:blipFill>
          <a:blip r:embed="rId5">
            <a:extLst>
              <a:ext uri="{28A0092B-C50C-407E-A947-70E740481C1C}">
                <a14:useLocalDpi xmlns:a14="http://schemas.microsoft.com/office/drawing/2010/main" val="0"/>
              </a:ext>
            </a:extLst>
          </a:blip>
          <a:srcRect l="13880" r="11120"/>
          <a:stretch/>
        </p:blipFill>
        <p:spPr bwMode="auto">
          <a:xfrm>
            <a:off x="9196954" y="308544"/>
            <a:ext cx="2890967" cy="289096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sp>
        <p:nvSpPr>
          <p:cNvPr id="7" name="TextBox 6">
            <a:extLst>
              <a:ext uri="{FF2B5EF4-FFF2-40B4-BE49-F238E27FC236}">
                <a16:creationId xmlns:a16="http://schemas.microsoft.com/office/drawing/2014/main" id="{AA076CCA-9C86-67AE-0E27-FB1EB5F48EB9}"/>
              </a:ext>
            </a:extLst>
          </p:cNvPr>
          <p:cNvSpPr txBox="1"/>
          <p:nvPr/>
        </p:nvSpPr>
        <p:spPr>
          <a:xfrm>
            <a:off x="328661" y="3288721"/>
            <a:ext cx="2667060" cy="3046988"/>
          </a:xfrm>
          <a:prstGeom prst="rect">
            <a:avLst/>
          </a:prstGeom>
          <a:solidFill>
            <a:schemeClr val="accent4">
              <a:lumMod val="20000"/>
              <a:lumOff val="80000"/>
            </a:schemeClr>
          </a:solidFill>
        </p:spPr>
        <p:txBody>
          <a:bodyPr wrap="square">
            <a:spAutoFit/>
          </a:bodyPr>
          <a:lstStyle/>
          <a:p>
            <a:pPr algn="just"/>
            <a:r>
              <a:rPr lang="en-US" sz="2400" dirty="0" err="1">
                <a:effectLst/>
                <a:latin typeface="#9Slide03 SFU Futura_12" panose="00000400000000000000" pitchFamily="2" charset="0"/>
                <a:ea typeface="Times New Roman" panose="02020603050405020304" pitchFamily="18" charset="0"/>
              </a:rPr>
              <a:t>Bộ</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trang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phục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phụ</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nữ</a:t>
            </a:r>
            <a:r>
              <a:rPr lang="en-US" sz="2400" dirty="0">
                <a:effectLst/>
                <a:latin typeface="#9Slide03 SFU Futura_12" panose="00000400000000000000" pitchFamily="2" charset="0"/>
                <a:ea typeface="Times New Roman" panose="02020603050405020304" pitchFamily="18" charset="0"/>
              </a:rPr>
              <a:t> </a:t>
            </a:r>
            <a:r>
              <a:rPr lang="en-US" sz="2400" b="1" dirty="0">
                <a:solidFill>
                  <a:srgbClr val="FF0000"/>
                </a:solidFill>
                <a:effectLst/>
                <a:latin typeface="#9Slide03 SFU Futura_12" panose="00000400000000000000" pitchFamily="2" charset="0"/>
                <a:ea typeface="Times New Roman" panose="02020603050405020304" pitchFamily="18" charset="0"/>
              </a:rPr>
              <a:t>Thái </a:t>
            </a:r>
            <a:r>
              <a:rPr lang="en-US" sz="2400" dirty="0" err="1">
                <a:effectLst/>
                <a:latin typeface="#9Slide03 SFU Futura_12" panose="00000400000000000000" pitchFamily="2" charset="0"/>
                <a:ea typeface="Times New Roman" panose="02020603050405020304" pitchFamily="18" charset="0"/>
              </a:rPr>
              <a:t>gồm</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khăn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piêu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áo</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cóm</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váy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đen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thắt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lưng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xanh</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và</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dây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xà</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tích</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bạc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Khăn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piêu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thêu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hoa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văn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rực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rỡ</a:t>
            </a:r>
            <a:r>
              <a:rPr lang="en-US" sz="2400" dirty="0">
                <a:latin typeface="#9Slide03 SFU Futura_12" panose="00000400000000000000" pitchFamily="2" charset="0"/>
                <a:ea typeface="Times New Roman" panose="02020603050405020304" pitchFamily="18" charset="0"/>
              </a:rPr>
              <a:t>.</a:t>
            </a:r>
            <a:endParaRPr lang="en-US" sz="2400" dirty="0">
              <a:latin typeface="#9Slide03 SFU Futura_12" panose="00000400000000000000" pitchFamily="2" charset="0"/>
            </a:endParaRPr>
          </a:p>
        </p:txBody>
      </p:sp>
      <p:sp>
        <p:nvSpPr>
          <p:cNvPr id="9" name="TextBox 8">
            <a:extLst>
              <a:ext uri="{FF2B5EF4-FFF2-40B4-BE49-F238E27FC236}">
                <a16:creationId xmlns:a16="http://schemas.microsoft.com/office/drawing/2014/main" id="{9A08357E-78C5-FEF8-7AB8-5B0FD9C2A6C3}"/>
              </a:ext>
            </a:extLst>
          </p:cNvPr>
          <p:cNvSpPr txBox="1"/>
          <p:nvPr/>
        </p:nvSpPr>
        <p:spPr>
          <a:xfrm>
            <a:off x="3282705" y="3269114"/>
            <a:ext cx="2848508" cy="3416320"/>
          </a:xfrm>
          <a:prstGeom prst="rect">
            <a:avLst/>
          </a:prstGeom>
          <a:solidFill>
            <a:schemeClr val="accent5">
              <a:lumMod val="20000"/>
              <a:lumOff val="80000"/>
            </a:schemeClr>
          </a:solidFill>
        </p:spPr>
        <p:txBody>
          <a:bodyPr wrap="square">
            <a:spAutoFit/>
          </a:bodyPr>
          <a:lstStyle/>
          <a:p>
            <a:pPr algn="just"/>
            <a:r>
              <a:rPr lang="en-US" sz="2400" dirty="0">
                <a:effectLst/>
                <a:latin typeface="#9Slide03 SFU Futura_12" panose="00000400000000000000" pitchFamily="2" charset="0"/>
                <a:ea typeface="Times New Roman" panose="02020603050405020304" pitchFamily="18" charset="0"/>
              </a:rPr>
              <a:t>Trang </a:t>
            </a:r>
            <a:r>
              <a:rPr lang="en-US" sz="2400" dirty="0" err="1">
                <a:effectLst/>
                <a:latin typeface="#9Slide03 SFU Futura_12" panose="00000400000000000000" pitchFamily="2" charset="0"/>
                <a:ea typeface="Times New Roman" panose="02020603050405020304" pitchFamily="18" charset="0"/>
              </a:rPr>
              <a:t>phục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của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phụ</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nữ</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dân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tộc</a:t>
            </a:r>
            <a:r>
              <a:rPr lang="en-US" sz="2400" dirty="0">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Khơ</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Mú</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gần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gũi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với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trang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phục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của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phụ</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nữ</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dân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tộc</a:t>
            </a:r>
            <a:r>
              <a:rPr lang="en-US" sz="2400" dirty="0">
                <a:effectLst/>
                <a:latin typeface="#9Slide03 SFU Futura_12" panose="00000400000000000000" pitchFamily="2" charset="0"/>
                <a:ea typeface="Times New Roman" panose="02020603050405020304" pitchFamily="18" charset="0"/>
              </a:rPr>
              <a:t> Thái. </a:t>
            </a:r>
            <a:r>
              <a:rPr lang="en-US" sz="2400" dirty="0" err="1">
                <a:effectLst/>
                <a:latin typeface="#9Slide03 SFU Futura_12" panose="00000400000000000000" pitchFamily="2" charset="0"/>
                <a:ea typeface="Times New Roman" panose="02020603050405020304" pitchFamily="18" charset="0"/>
              </a:rPr>
              <a:t>Trên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góc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khăn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piêu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được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đính</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chùm</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tua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hoa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màu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hồng</a:t>
            </a:r>
            <a:r>
              <a:rPr lang="en-US" sz="2400" dirty="0">
                <a:effectLst/>
                <a:latin typeface="#9Slide03 SFU Futura_12" panose="00000400000000000000" pitchFamily="2" charset="0"/>
                <a:ea typeface="Times New Roman" panose="02020603050405020304" pitchFamily="18" charset="0"/>
              </a:rPr>
              <a:t> hay </a:t>
            </a:r>
            <a:r>
              <a:rPr lang="en-US" sz="2400" dirty="0" err="1">
                <a:effectLst/>
                <a:latin typeface="#9Slide03 SFU Futura_12" panose="00000400000000000000" pitchFamily="2" charset="0"/>
                <a:ea typeface="Times New Roman" panose="02020603050405020304" pitchFamily="18" charset="0"/>
              </a:rPr>
              <a:t>màu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đỏ</a:t>
            </a:r>
            <a:r>
              <a:rPr lang="en-US" sz="2400" dirty="0">
                <a:effectLst/>
                <a:latin typeface="#9Slide03 SFU Futura_12" panose="00000400000000000000" pitchFamily="2" charset="0"/>
                <a:ea typeface="Times New Roman" panose="02020603050405020304" pitchFamily="18" charset="0"/>
              </a:rPr>
              <a:t>.</a:t>
            </a:r>
            <a:endParaRPr lang="en-US" sz="2400" dirty="0">
              <a:latin typeface="#9Slide03 SFU Futura_12" panose="00000400000000000000" pitchFamily="2" charset="0"/>
            </a:endParaRPr>
          </a:p>
        </p:txBody>
      </p:sp>
      <p:sp>
        <p:nvSpPr>
          <p:cNvPr id="11" name="TextBox 10">
            <a:extLst>
              <a:ext uri="{FF2B5EF4-FFF2-40B4-BE49-F238E27FC236}">
                <a16:creationId xmlns:a16="http://schemas.microsoft.com/office/drawing/2014/main" id="{766B9BD7-1690-BEF3-A7BD-6747C8DD16D9}"/>
              </a:ext>
            </a:extLst>
          </p:cNvPr>
          <p:cNvSpPr txBox="1"/>
          <p:nvPr/>
        </p:nvSpPr>
        <p:spPr>
          <a:xfrm>
            <a:off x="6445405" y="3269114"/>
            <a:ext cx="2569459" cy="2677656"/>
          </a:xfrm>
          <a:prstGeom prst="rect">
            <a:avLst/>
          </a:prstGeom>
          <a:solidFill>
            <a:schemeClr val="accent4">
              <a:lumMod val="20000"/>
              <a:lumOff val="80000"/>
            </a:schemeClr>
          </a:solidFill>
        </p:spPr>
        <p:txBody>
          <a:bodyPr wrap="square">
            <a:spAutoFit/>
          </a:bodyPr>
          <a:lstStyle/>
          <a:p>
            <a:pPr algn="just"/>
            <a:r>
              <a:rPr lang="en-US" sz="2400" dirty="0">
                <a:effectLst/>
                <a:latin typeface="#9Slide03 SFU Futura_12" panose="00000400000000000000" pitchFamily="2" charset="0"/>
                <a:ea typeface="Times New Roman" panose="02020603050405020304" pitchFamily="18" charset="0"/>
              </a:rPr>
              <a:t>Trang </a:t>
            </a:r>
            <a:r>
              <a:rPr lang="en-US" sz="2400" dirty="0" err="1">
                <a:effectLst/>
                <a:latin typeface="#9Slide03 SFU Futura_12" panose="00000400000000000000" pitchFamily="2" charset="0"/>
                <a:ea typeface="Times New Roman" panose="02020603050405020304" pitchFamily="18" charset="0"/>
              </a:rPr>
              <a:t>phục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của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người</a:t>
            </a:r>
            <a:r>
              <a:rPr lang="en-US" sz="2400" dirty="0">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Mông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có</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bản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sắc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riêng</a:t>
            </a:r>
            <a:r>
              <a:rPr lang="en-US" sz="2400" dirty="0">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Áo</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xẻ</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ngực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váy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xòe</a:t>
            </a:r>
            <a:r>
              <a:rPr lang="en-US" sz="2400" dirty="0">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phía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trước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có</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tấm</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vải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che</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dài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xuống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gần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gối</a:t>
            </a:r>
            <a:r>
              <a:rPr lang="en-US" sz="2400" dirty="0">
                <a:effectLst/>
                <a:latin typeface="#9Slide03 SFU Futura_12" panose="00000400000000000000" pitchFamily="2" charset="0"/>
                <a:ea typeface="Times New Roman" panose="02020603050405020304" pitchFamily="18" charset="0"/>
              </a:rPr>
              <a:t>.</a:t>
            </a:r>
            <a:endParaRPr lang="en-US" sz="2400" dirty="0">
              <a:latin typeface="#9Slide03 SFU Futura_12" panose="00000400000000000000" pitchFamily="2" charset="0"/>
            </a:endParaRPr>
          </a:p>
        </p:txBody>
      </p:sp>
      <p:sp>
        <p:nvSpPr>
          <p:cNvPr id="13" name="TextBox 12">
            <a:extLst>
              <a:ext uri="{FF2B5EF4-FFF2-40B4-BE49-F238E27FC236}">
                <a16:creationId xmlns:a16="http://schemas.microsoft.com/office/drawing/2014/main" id="{6A31C698-F454-6E77-AA1C-6EEFB1DFF56B}"/>
              </a:ext>
            </a:extLst>
          </p:cNvPr>
          <p:cNvSpPr txBox="1"/>
          <p:nvPr/>
        </p:nvSpPr>
        <p:spPr>
          <a:xfrm>
            <a:off x="9357707" y="3269114"/>
            <a:ext cx="2569459" cy="3046988"/>
          </a:xfrm>
          <a:prstGeom prst="rect">
            <a:avLst/>
          </a:prstGeom>
          <a:solidFill>
            <a:schemeClr val="accent5">
              <a:lumMod val="20000"/>
              <a:lumOff val="80000"/>
            </a:schemeClr>
          </a:solidFill>
        </p:spPr>
        <p:txBody>
          <a:bodyPr wrap="square">
            <a:spAutoFit/>
          </a:bodyPr>
          <a:lstStyle/>
          <a:p>
            <a:pPr algn="just"/>
            <a:r>
              <a:rPr lang="en-US" sz="2400" dirty="0">
                <a:effectLst/>
                <a:latin typeface="#9Slide03 SFU Futura_12" panose="00000400000000000000" pitchFamily="2" charset="0"/>
                <a:ea typeface="Times New Roman" panose="02020603050405020304" pitchFamily="18" charset="0"/>
              </a:rPr>
              <a:t>Trang </a:t>
            </a:r>
            <a:r>
              <a:rPr lang="en-US" sz="2400" dirty="0" err="1">
                <a:effectLst/>
                <a:latin typeface="#9Slide03 SFU Futura_12" panose="00000400000000000000" pitchFamily="2" charset="0"/>
                <a:ea typeface="Times New Roman" panose="02020603050405020304" pitchFamily="18" charset="0"/>
              </a:rPr>
              <a:t>phục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truyền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thống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của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nữ</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dân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tộc</a:t>
            </a:r>
            <a:r>
              <a:rPr lang="en-US" sz="2400" dirty="0">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Mường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không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lộng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lẫy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rực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rỡ</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mà</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trang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nhã</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hài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hòa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mang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đậm</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dấu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ấn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của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người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Việt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cổ</a:t>
            </a:r>
            <a:r>
              <a:rPr lang="en-US" sz="2400" dirty="0">
                <a:effectLst/>
                <a:latin typeface="#9Slide03 SFU Futura_12" panose="00000400000000000000" pitchFamily="2" charset="0"/>
                <a:ea typeface="Times New Roman" panose="02020603050405020304" pitchFamily="18" charset="0"/>
              </a:rPr>
              <a:t>. </a:t>
            </a:r>
            <a:endParaRPr lang="en-US" sz="2400" dirty="0">
              <a:latin typeface="#9Slide03 SFU Futura_12" panose="00000400000000000000" pitchFamily="2" charset="0"/>
            </a:endParaRPr>
          </a:p>
        </p:txBody>
      </p:sp>
    </p:spTree>
    <p:extLst>
      <p:ext uri="{BB962C8B-B14F-4D97-AF65-F5344CB8AC3E}">
        <p14:creationId xmlns:p14="http://schemas.microsoft.com/office/powerpoint/2010/main" val="21504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537668" y="714437"/>
            <a:ext cx="9240798"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b) </a:t>
            </a:r>
            <a:r>
              <a:rPr lang="en-US" sz="2400" b="1" dirty="0" err="1">
                <a:solidFill>
                  <a:srgbClr val="FF0000"/>
                </a:solidFill>
                <a:effectLst/>
                <a:latin typeface="#9Slide03 SFU Futura_12" panose="00000400000000000000" pitchFamily="2" charset="0"/>
                <a:ea typeface="Times New Roman" panose="02020603050405020304" pitchFamily="18" charset="0"/>
              </a:rPr>
              <a:t>Phân</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bố</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dân</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cư</a:t>
            </a:r>
            <a:endParaRPr lang="en-US" sz="2400" b="1" dirty="0">
              <a:solidFill>
                <a:srgbClr val="FF0000"/>
              </a:solidFill>
              <a:effectLst/>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329638" y="1289964"/>
            <a:ext cx="7332403" cy="4687758"/>
          </a:xfrm>
          <a:prstGeom prst="rect">
            <a:avLst/>
          </a:prstGeom>
          <a:solidFill>
            <a:schemeClr val="accent5">
              <a:lumMod val="20000"/>
              <a:lumOff val="80000"/>
            </a:schemeClr>
          </a:solidFill>
        </p:spPr>
        <p:txBody>
          <a:bodyPr wrap="square">
            <a:spAutoFit/>
          </a:bodyPr>
          <a:lstStyle/>
          <a:p>
            <a:pPr marL="342900" marR="0" indent="-342900" algn="just">
              <a:lnSpc>
                <a:spcPct val="115000"/>
              </a:lnSpc>
              <a:spcBef>
                <a:spcPts val="0"/>
              </a:spcBef>
              <a:spcAft>
                <a:spcPts val="600"/>
              </a:spcAft>
              <a:buFontTx/>
              <a:buChar char="-"/>
            </a:pPr>
            <a:r>
              <a:rPr lang="vi-VN" sz="2400" b="1" dirty="0">
                <a:latin typeface="#9Slide03 SFU Futura_12" panose="00000400000000000000" pitchFamily="2" charset="0"/>
                <a:ea typeface="Times New Roman" panose="02020603050405020304" pitchFamily="18" charset="0"/>
              </a:rPr>
              <a:t>Mật độ dân số thấp (136 người/km2 năm 2021). </a:t>
            </a:r>
            <a:endParaRPr lang="en-US" sz="2400" b="1" dirty="0">
              <a:latin typeface="#9Slide03 SFU Futura_12" panose="00000400000000000000" pitchFamily="2" charset="0"/>
              <a:ea typeface="Times New Roman" panose="02020603050405020304" pitchFamily="18" charset="0"/>
            </a:endParaRPr>
          </a:p>
          <a:p>
            <a:pPr marL="342900" marR="0" indent="-342900" algn="just">
              <a:lnSpc>
                <a:spcPct val="115000"/>
              </a:lnSpc>
              <a:spcBef>
                <a:spcPts val="0"/>
              </a:spcBef>
              <a:spcAft>
                <a:spcPts val="600"/>
              </a:spcAft>
              <a:buFontTx/>
              <a:buChar char="-"/>
            </a:pPr>
            <a:r>
              <a:rPr lang="en-US" sz="2400" b="1" dirty="0">
                <a:latin typeface="#9Slide03 SFU Futura_12" panose="00000400000000000000" pitchFamily="2" charset="0"/>
                <a:ea typeface="Times New Roman" panose="02020603050405020304" pitchFamily="18" charset="0"/>
              </a:rPr>
              <a:t>D</a:t>
            </a:r>
            <a:r>
              <a:rPr lang="vi-VN" sz="2400" b="1" dirty="0">
                <a:latin typeface="#9Slide03 SFU Futura_12" panose="00000400000000000000" pitchFamily="2" charset="0"/>
                <a:ea typeface="Times New Roman" panose="02020603050405020304" pitchFamily="18" charset="0"/>
              </a:rPr>
              <a:t>ân cư có sự phân bố khác nhau giữa các khu vực: </a:t>
            </a:r>
            <a:endParaRPr lang="en-US" sz="2400" b="1" dirty="0">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rPr>
              <a:t> + </a:t>
            </a:r>
            <a:r>
              <a:rPr lang="vi-VN" sz="2000" b="1" dirty="0">
                <a:solidFill>
                  <a:srgbClr val="0000CC"/>
                </a:solidFill>
                <a:latin typeface="#9Slide03 SFU Futura_12" panose="00000400000000000000" pitchFamily="2" charset="0"/>
                <a:ea typeface="Times New Roman" panose="02020603050405020304" pitchFamily="18" charset="0"/>
              </a:rPr>
              <a:t>Đông Bắc có mật độ dân số cao hơn Tây Bắc (năm 2021, mật độ dân số khu vực Đông Bắc là 167 người/km</a:t>
            </a:r>
            <a:r>
              <a:rPr lang="vi-VN" sz="2000" b="1" baseline="30000" dirty="0">
                <a:solidFill>
                  <a:srgbClr val="0000CC"/>
                </a:solidFill>
                <a:latin typeface="#9Slide03 SFU Futura_12" panose="00000400000000000000" pitchFamily="2" charset="0"/>
                <a:ea typeface="Times New Roman" panose="02020603050405020304" pitchFamily="18" charset="0"/>
              </a:rPr>
              <a:t>2</a:t>
            </a:r>
            <a:r>
              <a:rPr lang="vi-VN" sz="2000" b="1" dirty="0">
                <a:solidFill>
                  <a:srgbClr val="0000CC"/>
                </a:solidFill>
                <a:latin typeface="#9Slide03 SFU Futura_12" panose="00000400000000000000" pitchFamily="2" charset="0"/>
                <a:ea typeface="Times New Roman" panose="02020603050405020304" pitchFamily="18" charset="0"/>
              </a:rPr>
              <a:t> gấp 1,9 lần so với Tây Bắc); </a:t>
            </a:r>
            <a:endParaRPr lang="en-US" sz="2000" b="1" dirty="0">
              <a:solidFill>
                <a:srgbClr val="0000CC"/>
              </a:solidFill>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rPr>
              <a:t>+ C</a:t>
            </a:r>
            <a:r>
              <a:rPr lang="vi-VN" sz="2000" b="1" dirty="0">
                <a:solidFill>
                  <a:srgbClr val="0000CC"/>
                </a:solidFill>
                <a:latin typeface="#9Slide03 SFU Futura_12" panose="00000400000000000000" pitchFamily="2" charset="0"/>
                <a:ea typeface="Times New Roman" panose="02020603050405020304" pitchFamily="18" charset="0"/>
              </a:rPr>
              <a:t>ác tỉnh khu vực trung du có mật độ dân số cao hơn các tỉnh khu vực miền núi (Bắc Giang 481 người/km</a:t>
            </a:r>
            <a:r>
              <a:rPr lang="vi-VN" sz="2000" b="1" baseline="30000" dirty="0">
                <a:solidFill>
                  <a:srgbClr val="0000CC"/>
                </a:solidFill>
                <a:latin typeface="#9Slide03 SFU Futura_12" panose="00000400000000000000" pitchFamily="2" charset="0"/>
                <a:ea typeface="Times New Roman" panose="02020603050405020304" pitchFamily="18" charset="0"/>
              </a:rPr>
              <a:t>2</a:t>
            </a:r>
            <a:r>
              <a:rPr lang="vi-VN" sz="2000" b="1" dirty="0">
                <a:solidFill>
                  <a:srgbClr val="0000CC"/>
                </a:solidFill>
                <a:latin typeface="#9Slide03 SFU Futura_12" panose="00000400000000000000" pitchFamily="2" charset="0"/>
                <a:ea typeface="Times New Roman" panose="02020603050405020304" pitchFamily="18" charset="0"/>
              </a:rPr>
              <a:t>, Lai Châu 53 người/km</a:t>
            </a:r>
            <a:r>
              <a:rPr lang="vi-VN" sz="2000" b="1" baseline="30000" dirty="0">
                <a:solidFill>
                  <a:srgbClr val="0000CC"/>
                </a:solidFill>
                <a:latin typeface="#9Slide03 SFU Futura_12" panose="00000400000000000000" pitchFamily="2" charset="0"/>
                <a:ea typeface="Times New Roman" panose="02020603050405020304" pitchFamily="18" charset="0"/>
              </a:rPr>
              <a:t>2</a:t>
            </a:r>
            <a:r>
              <a:rPr lang="vi-VN" sz="2000" b="1" dirty="0">
                <a:solidFill>
                  <a:srgbClr val="0000CC"/>
                </a:solidFill>
                <a:latin typeface="#9Slide03 SFU Futura_12" panose="00000400000000000000" pitchFamily="2" charset="0"/>
                <a:ea typeface="Times New Roman" panose="02020603050405020304" pitchFamily="18" charset="0"/>
              </a:rPr>
              <a:t>).</a:t>
            </a:r>
          </a:p>
          <a:p>
            <a:pPr marL="342265" marR="0" indent="-342900" algn="just">
              <a:lnSpc>
                <a:spcPct val="115000"/>
              </a:lnSpc>
              <a:spcBef>
                <a:spcPts val="0"/>
              </a:spcBef>
              <a:spcAft>
                <a:spcPts val="600"/>
              </a:spcAft>
              <a:buFontTx/>
              <a:buChar char="-"/>
            </a:pPr>
            <a:r>
              <a:rPr lang="vi-VN" sz="2400" b="1" dirty="0">
                <a:latin typeface="#9Slide03 SFU Futura_12" panose="00000400000000000000" pitchFamily="2" charset="0"/>
                <a:ea typeface="Times New Roman" panose="02020603050405020304" pitchFamily="18" charset="0"/>
              </a:rPr>
              <a:t>Dân cư chủ yếu sinh sống ở nông thôn, chiếm 79,5% số dân toàn vùng (năm 2021).</a:t>
            </a:r>
            <a:endParaRPr lang="en-US" sz="2400" b="1" dirty="0">
              <a:latin typeface="#9Slide03 SFU Futura_12" panose="00000400000000000000" pitchFamily="2" charset="0"/>
              <a:ea typeface="Times New Roman" panose="02020603050405020304" pitchFamily="18" charset="0"/>
            </a:endParaRPr>
          </a:p>
          <a:p>
            <a:pPr marL="342265" marR="0" indent="-342900" algn="just">
              <a:lnSpc>
                <a:spcPct val="115000"/>
              </a:lnSpc>
              <a:spcBef>
                <a:spcPts val="0"/>
              </a:spcBef>
              <a:spcAft>
                <a:spcPts val="600"/>
              </a:spcAft>
              <a:buFontTx/>
              <a:buChar char="-"/>
            </a:pPr>
            <a:r>
              <a:rPr lang="vi-VN" sz="2400" b="1" dirty="0">
                <a:latin typeface="#9Slide03 SFU Futura_12" panose="00000400000000000000" pitchFamily="2" charset="0"/>
                <a:ea typeface="Times New Roman" panose="02020603050405020304" pitchFamily="18" charset="0"/>
              </a:rPr>
              <a:t>Các đô thị có mật độ dân số tương đối cao.</a:t>
            </a:r>
          </a:p>
        </p:txBody>
      </p:sp>
      <p:pic>
        <p:nvPicPr>
          <p:cNvPr id="19458" name="Picture 2" descr="Emoji 54 dân tộc anh em&quot; đang hot rần rần sắp ra mắt người dùng Việt Nam">
            <a:extLst>
              <a:ext uri="{FF2B5EF4-FFF2-40B4-BE49-F238E27FC236}">
                <a16:creationId xmlns:a16="http://schemas.microsoft.com/office/drawing/2014/main" id="{A77245FA-4102-5B43-D463-4C1C2BBB5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223" y="1289964"/>
            <a:ext cx="3340169" cy="21390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FA211D5-E803-9BE7-159F-1A570F9934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256" l="7791" r="90000">
                        <a14:foregroundMark x1="26744" y1="93372" x2="36279" y2="93488"/>
                        <a14:foregroundMark x1="69070" y1="17209" x2="70814" y2="28837"/>
                        <a14:foregroundMark x1="65698" y1="56744" x2="68256" y2="87209"/>
                        <a14:foregroundMark x1="68256" y1="87209" x2="68256" y2="86047"/>
                        <a14:foregroundMark x1="66163" y1="73605" x2="74302" y2="72326"/>
                        <a14:foregroundMark x1="60930" y1="73488" x2="64884" y2="74302"/>
                        <a14:foregroundMark x1="61279" y1="15814" x2="76395" y2="14302"/>
                        <a14:foregroundMark x1="77558" y1="70698" x2="75581" y2="73488"/>
                        <a14:foregroundMark x1="9186" y1="38023" x2="8721" y2="41977"/>
                        <a14:foregroundMark x1="31395" y1="15814" x2="33953" y2="19651"/>
                        <a14:foregroundMark x1="34651" y1="19186" x2="48721" y2="33953"/>
                        <a14:foregroundMark x1="40349" y1="24767" x2="37093" y2="22442"/>
                        <a14:foregroundMark x1="40814" y1="25581" x2="43023" y2="28837"/>
                        <a14:foregroundMark x1="25814" y1="19186" x2="17674" y2="27209"/>
                        <a14:foregroundMark x1="10233" y1="36628" x2="8256" y2="39651"/>
                        <a14:foregroundMark x1="7791" y1="42442" x2="7907" y2="44070"/>
                      </a14:backgroundRemoval>
                    </a14:imgEffect>
                  </a14:imgLayer>
                </a14:imgProps>
              </a:ext>
            </a:extLst>
          </a:blip>
          <a:stretch>
            <a:fillRect/>
          </a:stretch>
        </p:blipFill>
        <p:spPr>
          <a:xfrm>
            <a:off x="8730223" y="3332622"/>
            <a:ext cx="3502414" cy="3502414"/>
          </a:xfrm>
          <a:prstGeom prst="rect">
            <a:avLst/>
          </a:prstGeom>
        </p:spPr>
      </p:pic>
      <p:grpSp>
        <p:nvGrpSpPr>
          <p:cNvPr id="2" name="Group 1">
            <a:extLst>
              <a:ext uri="{FF2B5EF4-FFF2-40B4-BE49-F238E27FC236}">
                <a16:creationId xmlns:a16="http://schemas.microsoft.com/office/drawing/2014/main" id="{95E77239-02C2-4CB4-DE17-8AAB0F5A6344}"/>
              </a:ext>
            </a:extLst>
          </p:cNvPr>
          <p:cNvGrpSpPr/>
          <p:nvPr/>
        </p:nvGrpSpPr>
        <p:grpSpPr>
          <a:xfrm>
            <a:off x="-58628" y="-81817"/>
            <a:ext cx="12250627" cy="776532"/>
            <a:chOff x="-58628" y="-81817"/>
            <a:chExt cx="12250627" cy="776532"/>
          </a:xfrm>
        </p:grpSpPr>
        <p:grpSp>
          <p:nvGrpSpPr>
            <p:cNvPr id="7" name="Group 6">
              <a:extLst>
                <a:ext uri="{FF2B5EF4-FFF2-40B4-BE49-F238E27FC236}">
                  <a16:creationId xmlns:a16="http://schemas.microsoft.com/office/drawing/2014/main" id="{89CD3736-2231-2068-3BBE-F73B1B71C8D7}"/>
                </a:ext>
              </a:extLst>
            </p:cNvPr>
            <p:cNvGrpSpPr/>
            <p:nvPr/>
          </p:nvGrpSpPr>
          <p:grpSpPr>
            <a:xfrm>
              <a:off x="36224" y="22964"/>
              <a:ext cx="12155775" cy="587287"/>
              <a:chOff x="-2717606" y="-7552"/>
              <a:chExt cx="8296957" cy="716321"/>
            </a:xfrm>
          </p:grpSpPr>
          <p:sp>
            <p:nvSpPr>
              <p:cNvPr id="10" name="Rectangle: Rounded Corners 17">
                <a:extLst>
                  <a:ext uri="{FF2B5EF4-FFF2-40B4-BE49-F238E27FC236}">
                    <a16:creationId xmlns:a16="http://schemas.microsoft.com/office/drawing/2014/main" id="{E10DE9F4-6E9C-B841-713D-BC12079F968A}"/>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1" name="TextBox 10">
                <a:extLst>
                  <a:ext uri="{FF2B5EF4-FFF2-40B4-BE49-F238E27FC236}">
                    <a16:creationId xmlns:a16="http://schemas.microsoft.com/office/drawing/2014/main" id="{35F1C1E3-E40D-DFC5-ADAB-29F1AE2194E1}"/>
                  </a:ext>
                </a:extLst>
              </p:cNvPr>
              <p:cNvSpPr txBox="1"/>
              <p:nvPr/>
            </p:nvSpPr>
            <p:spPr>
              <a:xfrm>
                <a:off x="-2375344" y="-4488"/>
                <a:ext cx="3983696" cy="713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3. </a:t>
                </a:r>
                <a:r>
                  <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rPr>
                  <a:t>DÂN CƯ VÀ </a:t>
                </a: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9" name="Picture 2" descr="Group Icon png images | PNGWing">
              <a:extLst>
                <a:ext uri="{FF2B5EF4-FFF2-40B4-BE49-F238E27FC236}">
                  <a16:creationId xmlns:a16="http://schemas.microsoft.com/office/drawing/2014/main" id="{1B4598DB-A062-F98F-3DBB-60760C4E68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8" y="-81817"/>
              <a:ext cx="776532" cy="776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43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248918" y="750470"/>
            <a:ext cx="4256175" cy="545149"/>
          </a:xfrm>
          <a:prstGeom prst="rect">
            <a:avLst/>
          </a:prstGeom>
          <a:noFill/>
        </p:spPr>
        <p:txBody>
          <a:bodyPr wrap="square">
            <a:spAutoFit/>
          </a:bodyPr>
          <a:lstStyle/>
          <a:p>
            <a:pPr marR="0" indent="-635" algn="just">
              <a:lnSpc>
                <a:spcPct val="115000"/>
              </a:lnSpc>
              <a:spcBef>
                <a:spcPts val="0"/>
              </a:spcBef>
              <a:spcAft>
                <a:spcPts val="600"/>
              </a:spcAft>
            </a:pPr>
            <a:r>
              <a:rPr lang="en-US" sz="2800" b="1" dirty="0">
                <a:solidFill>
                  <a:srgbClr val="FF0000"/>
                </a:solidFill>
                <a:effectLst/>
                <a:latin typeface="#9Slide03 SFU Futura_12" panose="00000400000000000000" pitchFamily="2" charset="0"/>
                <a:ea typeface="Times New Roman" panose="02020603050405020304" pitchFamily="18" charset="0"/>
              </a:rPr>
              <a:t>c) </a:t>
            </a:r>
            <a:r>
              <a:rPr lang="en-US" sz="2800" b="1" dirty="0" err="1">
                <a:solidFill>
                  <a:srgbClr val="FF0000"/>
                </a:solidFill>
                <a:effectLst/>
                <a:latin typeface="#9Slide03 SFU Futura_12" panose="00000400000000000000" pitchFamily="2" charset="0"/>
                <a:ea typeface="Times New Roman" panose="02020603050405020304" pitchFamily="18" charset="0"/>
              </a:rPr>
              <a:t>Chất</a:t>
            </a:r>
            <a:r>
              <a:rPr lang="en-US" sz="2800" b="1" dirty="0">
                <a:solidFill>
                  <a:srgbClr val="FF0000"/>
                </a:solidFill>
                <a:effectLst/>
                <a:latin typeface="#9Slide03 SFU Futura_12" panose="00000400000000000000" pitchFamily="2" charset="0"/>
                <a:ea typeface="Times New Roman" panose="02020603050405020304" pitchFamily="18" charset="0"/>
              </a:rPr>
              <a:t> </a:t>
            </a:r>
            <a:r>
              <a:rPr lang="en-US" sz="2800" b="1" dirty="0" err="1">
                <a:solidFill>
                  <a:srgbClr val="FF0000"/>
                </a:solidFill>
                <a:effectLst/>
                <a:latin typeface="#9Slide03 SFU Futura_12" panose="00000400000000000000" pitchFamily="2" charset="0"/>
                <a:ea typeface="Times New Roman" panose="02020603050405020304" pitchFamily="18" charset="0"/>
              </a:rPr>
              <a:t>lượng</a:t>
            </a:r>
            <a:r>
              <a:rPr lang="en-US" sz="2800" b="1" dirty="0">
                <a:solidFill>
                  <a:srgbClr val="FF0000"/>
                </a:solidFill>
                <a:effectLst/>
                <a:latin typeface="#9Slide03 SFU Futura_12" panose="00000400000000000000" pitchFamily="2" charset="0"/>
                <a:ea typeface="Times New Roman" panose="02020603050405020304" pitchFamily="18" charset="0"/>
              </a:rPr>
              <a:t> </a:t>
            </a:r>
            <a:r>
              <a:rPr lang="en-US" sz="2800" b="1" dirty="0" err="1">
                <a:solidFill>
                  <a:srgbClr val="FF0000"/>
                </a:solidFill>
                <a:effectLst/>
                <a:latin typeface="#9Slide03 SFU Futura_12" panose="00000400000000000000" pitchFamily="2" charset="0"/>
                <a:ea typeface="Times New Roman" panose="02020603050405020304" pitchFamily="18" charset="0"/>
              </a:rPr>
              <a:t>cuộc</a:t>
            </a:r>
            <a:r>
              <a:rPr lang="en-US" sz="2800" b="1" dirty="0">
                <a:solidFill>
                  <a:srgbClr val="FF0000"/>
                </a:solidFill>
                <a:effectLst/>
                <a:latin typeface="#9Slide03 SFU Futura_12" panose="00000400000000000000" pitchFamily="2" charset="0"/>
                <a:ea typeface="Times New Roman" panose="02020603050405020304" pitchFamily="18" charset="0"/>
              </a:rPr>
              <a:t> </a:t>
            </a:r>
            <a:r>
              <a:rPr lang="en-US" sz="2800" b="1" dirty="0" err="1">
                <a:solidFill>
                  <a:srgbClr val="FF0000"/>
                </a:solidFill>
                <a:effectLst/>
                <a:latin typeface="#9Slide03 SFU Futura_12" panose="00000400000000000000" pitchFamily="2" charset="0"/>
                <a:ea typeface="Times New Roman" panose="02020603050405020304" pitchFamily="18" charset="0"/>
              </a:rPr>
              <a:t>sống</a:t>
            </a:r>
            <a:endParaRPr lang="en-US" sz="2800" dirty="0">
              <a:solidFill>
                <a:srgbClr val="FF0000"/>
              </a:solidFill>
              <a:effectLst/>
              <a:latin typeface="#9Slide03 SFU Futura_12" panose="00000400000000000000" pitchFamily="2" charset="0"/>
              <a:ea typeface="Times New Roman" panose="02020603050405020304" pitchFamily="18" charset="0"/>
            </a:endParaRPr>
          </a:p>
        </p:txBody>
      </p:sp>
      <p:sp>
        <p:nvSpPr>
          <p:cNvPr id="2" name="TextBox 1">
            <a:extLst>
              <a:ext uri="{FF2B5EF4-FFF2-40B4-BE49-F238E27FC236}">
                <a16:creationId xmlns:a16="http://schemas.microsoft.com/office/drawing/2014/main" id="{F0EE2A5E-8415-8587-0452-D421C2E7C423}"/>
              </a:ext>
            </a:extLst>
          </p:cNvPr>
          <p:cNvSpPr txBox="1"/>
          <p:nvPr/>
        </p:nvSpPr>
        <p:spPr>
          <a:xfrm>
            <a:off x="248918" y="1702553"/>
            <a:ext cx="4066604" cy="3518271"/>
          </a:xfrm>
          <a:prstGeom prst="rect">
            <a:avLst/>
          </a:prstGeom>
          <a:solidFill>
            <a:schemeClr val="accent5">
              <a:lumMod val="20000"/>
              <a:lumOff val="80000"/>
            </a:schemeClr>
          </a:solidFill>
        </p:spPr>
        <p:txBody>
          <a:bodyPr wrap="square">
            <a:spAutoFit/>
          </a:bodyPr>
          <a:lstStyle/>
          <a:p>
            <a:pPr marL="0" marR="0" indent="-1270" algn="just">
              <a:lnSpc>
                <a:spcPct val="115000"/>
              </a:lnSpc>
              <a:spcBef>
                <a:spcPts val="0"/>
              </a:spcBef>
              <a:spcAft>
                <a:spcPts val="600"/>
              </a:spcAft>
            </a:pPr>
            <a:r>
              <a:rPr lang="vi-VN" sz="2800" dirty="0">
                <a:latin typeface="#9Slide03 SFU Futura_12" panose="00000400000000000000" pitchFamily="2" charset="0"/>
                <a:ea typeface="Times New Roman" panose="02020603050405020304" pitchFamily="18" charset="0"/>
              </a:rPr>
              <a:t>Nhờ thành tựu của Công cuộc Đổi mới và các chương trình phát triển kinh tế – xã hội, đời sống của người dân vùng được cải thiện, trình độ dân trí được nâng lên.</a:t>
            </a:r>
            <a:endParaRPr lang="en-US" sz="2800" dirty="0">
              <a:effectLst/>
              <a:latin typeface="#9Slide03 SFU Futura_12" panose="00000400000000000000" pitchFamily="2" charset="0"/>
              <a:ea typeface="Times New Roman" panose="02020603050405020304" pitchFamily="18" charset="0"/>
            </a:endParaRPr>
          </a:p>
        </p:txBody>
      </p:sp>
      <p:pic>
        <p:nvPicPr>
          <p:cNvPr id="18434" name="Picture 2" descr="Xã nông thôn mới kiểu mẫu có ít nhất 1 mô hình thôn thông minh | VTV.VN">
            <a:extLst>
              <a:ext uri="{FF2B5EF4-FFF2-40B4-BE49-F238E27FC236}">
                <a16:creationId xmlns:a16="http://schemas.microsoft.com/office/drawing/2014/main" id="{1263A7CA-7AF3-7A02-5567-049DCF6DC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34" y="750470"/>
            <a:ext cx="7426458" cy="591795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1AF50B5-5BD4-A0AD-5C68-4A58E486561E}"/>
              </a:ext>
            </a:extLst>
          </p:cNvPr>
          <p:cNvGrpSpPr/>
          <p:nvPr/>
        </p:nvGrpSpPr>
        <p:grpSpPr>
          <a:xfrm>
            <a:off x="-58628" y="-81817"/>
            <a:ext cx="12250627" cy="776532"/>
            <a:chOff x="-58628" y="-81817"/>
            <a:chExt cx="12250627" cy="776532"/>
          </a:xfrm>
        </p:grpSpPr>
        <p:grpSp>
          <p:nvGrpSpPr>
            <p:cNvPr id="9" name="Group 8">
              <a:extLst>
                <a:ext uri="{FF2B5EF4-FFF2-40B4-BE49-F238E27FC236}">
                  <a16:creationId xmlns:a16="http://schemas.microsoft.com/office/drawing/2014/main" id="{B351AF3D-FF6E-96E0-1CA0-01F3F7245965}"/>
                </a:ext>
              </a:extLst>
            </p:cNvPr>
            <p:cNvGrpSpPr/>
            <p:nvPr/>
          </p:nvGrpSpPr>
          <p:grpSpPr>
            <a:xfrm>
              <a:off x="36224" y="22964"/>
              <a:ext cx="12155775" cy="587287"/>
              <a:chOff x="-2717606" y="-7552"/>
              <a:chExt cx="8296957" cy="716321"/>
            </a:xfrm>
          </p:grpSpPr>
          <p:sp>
            <p:nvSpPr>
              <p:cNvPr id="11" name="Rectangle: Rounded Corners 17">
                <a:extLst>
                  <a:ext uri="{FF2B5EF4-FFF2-40B4-BE49-F238E27FC236}">
                    <a16:creationId xmlns:a16="http://schemas.microsoft.com/office/drawing/2014/main" id="{99926C55-347E-46A4-849C-991EBBA45E0F}"/>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2" name="TextBox 11">
                <a:extLst>
                  <a:ext uri="{FF2B5EF4-FFF2-40B4-BE49-F238E27FC236}">
                    <a16:creationId xmlns:a16="http://schemas.microsoft.com/office/drawing/2014/main" id="{3FCFBABF-EF62-ED4E-30D3-8C543BC983A4}"/>
                  </a:ext>
                </a:extLst>
              </p:cNvPr>
              <p:cNvSpPr txBox="1"/>
              <p:nvPr/>
            </p:nvSpPr>
            <p:spPr>
              <a:xfrm>
                <a:off x="-2375344" y="-4488"/>
                <a:ext cx="3983696" cy="713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3. </a:t>
                </a:r>
                <a:r>
                  <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rPr>
                  <a:t>DÂN CƯ VÀ </a:t>
                </a: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0" name="Picture 2" descr="Group Icon png images | PNGWing">
              <a:extLst>
                <a:ext uri="{FF2B5EF4-FFF2-40B4-BE49-F238E27FC236}">
                  <a16:creationId xmlns:a16="http://schemas.microsoft.com/office/drawing/2014/main" id="{F6DA1D77-84A1-20E4-B811-FCA53C4C9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8" y="-81817"/>
              <a:ext cx="776532" cy="776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542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fade">
                                      <p:cBhvr>
                                        <p:cTn id="15"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592398" y="992053"/>
            <a:ext cx="4296335" cy="68289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592398" y="1780079"/>
            <a:ext cx="4279081" cy="682895"/>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giấy</a:t>
            </a:r>
            <a:r>
              <a:rPr lang="en-US" sz="2600" b="1" dirty="0">
                <a:solidFill>
                  <a:srgbClr val="002060"/>
                </a:solidFill>
                <a:latin typeface="#9Slide03 SFU Futura_12" panose="00000400000000000000" pitchFamily="2" charset="0"/>
                <a:cs typeface="Arial" panose="020B0604020202020204" pitchFamily="34" charset="0"/>
              </a:rPr>
              <a:t> A2,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màu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581931" y="2619836"/>
            <a:ext cx="4289548" cy="79253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Đọc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thông</a:t>
            </a:r>
            <a:r>
              <a:rPr lang="en-US" sz="2600" b="1" dirty="0">
                <a:solidFill>
                  <a:schemeClr val="tx1"/>
                </a:solidFill>
                <a:latin typeface="#9Slide03 SFU Futura_12" panose="00000400000000000000" pitchFamily="2" charset="0"/>
                <a:cs typeface="Arial" panose="020B0604020202020204" pitchFamily="34" charset="0"/>
              </a:rPr>
              <a:t> tin SGK, </a:t>
            </a:r>
            <a:r>
              <a:rPr lang="en-US" sz="2600" b="1" dirty="0" err="1">
                <a:solidFill>
                  <a:schemeClr val="tx1"/>
                </a:solidFill>
                <a:latin typeface="#9Slide03 SFU Futura_12" panose="00000400000000000000" pitchFamily="2" charset="0"/>
                <a:cs typeface="Arial" panose="020B0604020202020204" pitchFamily="34" charset="0"/>
              </a:rPr>
              <a:t>vẽ</a:t>
            </a:r>
            <a:r>
              <a:rPr lang="en-US" sz="2600" b="1" dirty="0">
                <a:solidFill>
                  <a:schemeClr val="tx1"/>
                </a:solidFill>
                <a:latin typeface="#9Slide03 SFU Futura_12" panose="00000400000000000000" pitchFamily="2" charset="0"/>
                <a:cs typeface="Arial" panose="020B0604020202020204" pitchFamily="34" charset="0"/>
              </a:rPr>
              <a:t> infographic trong</a:t>
            </a:r>
            <a:r>
              <a:rPr lang="en-US" sz="2600" b="1" dirty="0">
                <a:solidFill>
                  <a:srgbClr val="002060"/>
                </a:solidFill>
                <a:latin typeface="#9Slide03 SFU Futura_12" panose="00000400000000000000" pitchFamily="2" charset="0"/>
                <a:cs typeface="Arial" panose="020B0604020202020204" pitchFamily="34" charset="0"/>
              </a:rPr>
              <a:t>15 </a:t>
            </a:r>
            <a:r>
              <a:rPr lang="en-US" sz="2600" b="1" dirty="0" err="1">
                <a:solidFill>
                  <a:srgbClr val="002060"/>
                </a:solidFill>
                <a:latin typeface="#9Slide03 SFU Futura_12" panose="00000400000000000000" pitchFamily="2" charset="0"/>
                <a:cs typeface="Arial" panose="020B0604020202020204" pitchFamily="34" charset="0"/>
              </a:rPr>
              <a:t>phút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581931" y="3684784"/>
            <a:ext cx="4493711" cy="2794075"/>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9Slide03 SFU Futura_12" panose="00000400000000000000" pitchFamily="2" charset="0"/>
                <a:cs typeface="Arial" panose="020B0604020202020204" pitchFamily="34" charset="0"/>
              </a:rPr>
              <a:t>Hết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giờ</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để</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sản</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phẩm</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tại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chỗ</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mỗi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nhóm</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cử</a:t>
            </a:r>
            <a:r>
              <a:rPr lang="en-US" sz="2400" b="1" dirty="0">
                <a:solidFill>
                  <a:srgbClr val="002060"/>
                </a:solidFill>
                <a:latin typeface="#9Slide03 SFU Futura_12" panose="00000400000000000000" pitchFamily="2" charset="0"/>
                <a:cs typeface="Arial" panose="020B0604020202020204" pitchFamily="34" charset="0"/>
              </a:rPr>
              <a:t> 1 HS ở </a:t>
            </a:r>
            <a:r>
              <a:rPr lang="en-US" sz="2400" b="1" dirty="0" err="1">
                <a:solidFill>
                  <a:srgbClr val="002060"/>
                </a:solidFill>
                <a:latin typeface="#9Slide03 SFU Futura_12" panose="00000400000000000000" pitchFamily="2" charset="0"/>
                <a:cs typeface="Arial" panose="020B0604020202020204" pitchFamily="34" charset="0"/>
              </a:rPr>
              <a:t>lại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thuyết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trình</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các</a:t>
            </a:r>
            <a:r>
              <a:rPr lang="en-US" sz="2400" b="1" dirty="0">
                <a:solidFill>
                  <a:srgbClr val="002060"/>
                </a:solidFill>
                <a:latin typeface="#9Slide03 SFU Futura_12" panose="00000400000000000000" pitchFamily="2" charset="0"/>
                <a:cs typeface="Arial" panose="020B0604020202020204" pitchFamily="34" charset="0"/>
              </a:rPr>
              <a:t> HS </a:t>
            </a:r>
            <a:r>
              <a:rPr lang="en-US" sz="2400" b="1" dirty="0" err="1">
                <a:solidFill>
                  <a:srgbClr val="002060"/>
                </a:solidFill>
                <a:latin typeface="#9Slide03 SFU Futura_12" panose="00000400000000000000" pitchFamily="2" charset="0"/>
                <a:cs typeface="Arial" panose="020B0604020202020204" pitchFamily="34" charset="0"/>
              </a:rPr>
              <a:t>khác</a:t>
            </a:r>
            <a:r>
              <a:rPr lang="en-US" sz="2400" b="1" dirty="0">
                <a:solidFill>
                  <a:srgbClr val="002060"/>
                </a:solidFill>
                <a:latin typeface="#9Slide03 SFU Futura_12" panose="00000400000000000000" pitchFamily="2" charset="0"/>
                <a:cs typeface="Arial" panose="020B0604020202020204" pitchFamily="34" charset="0"/>
              </a:rPr>
              <a:t> di </a:t>
            </a:r>
            <a:r>
              <a:rPr lang="en-US" sz="2400" b="1" dirty="0" err="1">
                <a:solidFill>
                  <a:srgbClr val="002060"/>
                </a:solidFill>
                <a:latin typeface="#9Slide03 SFU Futura_12" panose="00000400000000000000" pitchFamily="2" charset="0"/>
                <a:cs typeface="Arial" panose="020B0604020202020204" pitchFamily="34" charset="0"/>
              </a:rPr>
              <a:t>chuyển</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theo</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chiều</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kim</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đồng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hồ</a:t>
            </a:r>
            <a:r>
              <a:rPr lang="en-US" sz="2400" b="1" dirty="0">
                <a:solidFill>
                  <a:srgbClr val="002060"/>
                </a:solidFill>
                <a:latin typeface="#9Slide03 SFU Futura_12" panose="00000400000000000000" pitchFamily="2" charset="0"/>
                <a:cs typeface="Arial" panose="020B0604020202020204" pitchFamily="34" charset="0"/>
              </a:rPr>
              <a:t> qua </a:t>
            </a:r>
            <a:r>
              <a:rPr lang="en-US" sz="2400" b="1" dirty="0" err="1">
                <a:solidFill>
                  <a:srgbClr val="002060"/>
                </a:solidFill>
                <a:latin typeface="#9Slide03 SFU Futura_12" panose="00000400000000000000" pitchFamily="2" charset="0"/>
                <a:cs typeface="Arial" panose="020B0604020202020204" pitchFamily="34" charset="0"/>
              </a:rPr>
              <a:t>các</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nhóm</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khác</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để</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nghe</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thuyết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trình</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và</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đặt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câu</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hỏi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Thời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gian</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dừng</a:t>
            </a:r>
            <a:r>
              <a:rPr lang="en-US" sz="2400" b="1" dirty="0">
                <a:solidFill>
                  <a:srgbClr val="002060"/>
                </a:solidFill>
                <a:latin typeface="#9Slide03 SFU Futura_12" panose="00000400000000000000" pitchFamily="2" charset="0"/>
                <a:cs typeface="Arial" panose="020B0604020202020204" pitchFamily="34" charset="0"/>
              </a:rPr>
              <a:t> ở </a:t>
            </a:r>
            <a:r>
              <a:rPr lang="en-US" sz="2400" b="1" dirty="0" err="1">
                <a:solidFill>
                  <a:srgbClr val="002060"/>
                </a:solidFill>
                <a:latin typeface="#9Slide03 SFU Futura_12" panose="00000400000000000000" pitchFamily="2" charset="0"/>
                <a:cs typeface="Arial" panose="020B0604020202020204" pitchFamily="34" charset="0"/>
              </a:rPr>
              <a:t>mỗi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nhóm</a:t>
            </a:r>
            <a:r>
              <a:rPr lang="en-US" sz="2400" b="1" dirty="0">
                <a:solidFill>
                  <a:srgbClr val="002060"/>
                </a:solidFill>
                <a:latin typeface="#9Slide03 SFU Futura_12" panose="00000400000000000000" pitchFamily="2" charset="0"/>
                <a:cs typeface="Arial" panose="020B0604020202020204" pitchFamily="34" charset="0"/>
              </a:rPr>
              <a:t> 1’30’’</a:t>
            </a: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4277398" y="1154020"/>
            <a:ext cx="939612" cy="533497"/>
          </a:xfrm>
          <a:prstGeom prst="rect">
            <a:avLst/>
          </a:prstGeom>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4449438" y="6104753"/>
            <a:ext cx="595532" cy="582883"/>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5627114" y="4460286"/>
            <a:ext cx="3298254" cy="120790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33CC"/>
                </a:solidFill>
                <a:latin typeface="#9Slide05 Great Vibes" panose="02000507080000020002" pitchFamily="2" charset="0"/>
                <a:cs typeface="Arial" panose="020B0604020202020204" pitchFamily="34" charset="0"/>
              </a:rPr>
              <a:t>Nhiệm</a:t>
            </a:r>
            <a:r>
              <a:rPr lang="en-US" sz="4800" b="1" dirty="0">
                <a:solidFill>
                  <a:srgbClr val="0033CC"/>
                </a:solidFill>
                <a:latin typeface="#9Slide05 Great Vibes" panose="02000507080000020002" pitchFamily="2" charset="0"/>
                <a:cs typeface="Arial" panose="020B0604020202020204" pitchFamily="34" charset="0"/>
              </a:rPr>
              <a:t> </a:t>
            </a:r>
            <a:r>
              <a:rPr lang="en-US" sz="4800" b="1" dirty="0" err="1">
                <a:solidFill>
                  <a:srgbClr val="0033CC"/>
                </a:solidFill>
                <a:latin typeface="#9Slide05 Great Vibes" panose="02000507080000020002" pitchFamily="2" charset="0"/>
                <a:cs typeface="Arial" panose="020B0604020202020204" pitchFamily="34" charset="0"/>
              </a:rPr>
              <a:t>vụ</a:t>
            </a:r>
            <a:r>
              <a:rPr lang="en-US" sz="4800" b="1" dirty="0">
                <a:solidFill>
                  <a:srgbClr val="0033CC"/>
                </a:solidFill>
                <a:latin typeface="#9Slide05 Great Vibes" panose="02000507080000020002" pitchFamily="2" charset="0"/>
                <a:cs typeface="Arial" panose="020B0604020202020204" pitchFamily="34" charset="0"/>
              </a:rPr>
              <a:t>:</a:t>
            </a:r>
          </a:p>
        </p:txBody>
      </p:sp>
      <p:sp>
        <p:nvSpPr>
          <p:cNvPr id="5" name="Rectangle 4"/>
          <p:cNvSpPr/>
          <p:nvPr/>
        </p:nvSpPr>
        <p:spPr>
          <a:xfrm>
            <a:off x="8489445" y="5072669"/>
            <a:ext cx="3702554" cy="68044"/>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4496778" y="2865201"/>
            <a:ext cx="578864" cy="61080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7D9652B-0C15-3BFE-5B08-39EDFC0233BA}"/>
              </a:ext>
            </a:extLst>
          </p:cNvPr>
          <p:cNvGrpSpPr/>
          <p:nvPr/>
        </p:nvGrpSpPr>
        <p:grpSpPr>
          <a:xfrm>
            <a:off x="36224" y="4431"/>
            <a:ext cx="12155775" cy="612347"/>
            <a:chOff x="36224" y="4431"/>
            <a:chExt cx="12155775" cy="612347"/>
          </a:xfrm>
        </p:grpSpPr>
        <p:grpSp>
          <p:nvGrpSpPr>
            <p:cNvPr id="8" name="Group 7">
              <a:extLst>
                <a:ext uri="{FF2B5EF4-FFF2-40B4-BE49-F238E27FC236}">
                  <a16:creationId xmlns:a16="http://schemas.microsoft.com/office/drawing/2014/main" id="{DEB83BAB-551A-D912-C2DB-1E32B613EF58}"/>
                </a:ext>
              </a:extLst>
            </p:cNvPr>
            <p:cNvGrpSpPr/>
            <p:nvPr/>
          </p:nvGrpSpPr>
          <p:grpSpPr>
            <a:xfrm>
              <a:off x="36224" y="22964"/>
              <a:ext cx="12155775" cy="593814"/>
              <a:chOff x="-2717606" y="-7552"/>
              <a:chExt cx="8296957" cy="724282"/>
            </a:xfrm>
          </p:grpSpPr>
          <p:sp>
            <p:nvSpPr>
              <p:cNvPr id="10" name="Rectangle: Rounded Corners 17">
                <a:extLst>
                  <a:ext uri="{FF2B5EF4-FFF2-40B4-BE49-F238E27FC236}">
                    <a16:creationId xmlns:a16="http://schemas.microsoft.com/office/drawing/2014/main" id="{9048A672-12F2-F096-D970-7C4BAF12EC91}"/>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1" name="TextBox 10">
                <a:extLst>
                  <a:ext uri="{FF2B5EF4-FFF2-40B4-BE49-F238E27FC236}">
                    <a16:creationId xmlns:a16="http://schemas.microsoft.com/office/drawing/2014/main" id="{E49BBC40-5761-5CD8-FFA8-D2A51346F6A5}"/>
                  </a:ext>
                </a:extLst>
              </p:cNvPr>
              <p:cNvSpPr txBox="1"/>
              <p:nvPr/>
            </p:nvSpPr>
            <p:spPr>
              <a:xfrm>
                <a:off x="-2375344" y="78552"/>
                <a:ext cx="6168403"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9"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638D417C-4F03-E894-E4AC-A84C30BEA0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Rounded Corners 7">
            <a:extLst>
              <a:ext uri="{FF2B5EF4-FFF2-40B4-BE49-F238E27FC236}">
                <a16:creationId xmlns:a16="http://schemas.microsoft.com/office/drawing/2014/main" id="{E3EF31D9-CE15-58EF-BB55-0650D7227866}"/>
              </a:ext>
            </a:extLst>
          </p:cNvPr>
          <p:cNvSpPr/>
          <p:nvPr/>
        </p:nvSpPr>
        <p:spPr>
          <a:xfrm>
            <a:off x="6235461" y="5380064"/>
            <a:ext cx="5697741" cy="1066169"/>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Vẽ</a:t>
            </a:r>
            <a:r>
              <a:rPr lang="en-US" sz="2600" b="1" dirty="0">
                <a:solidFill>
                  <a:schemeClr val="tx1"/>
                </a:solidFill>
                <a:latin typeface="#9Slide03 SFU Futura_12" panose="00000400000000000000" pitchFamily="2" charset="0"/>
                <a:cs typeface="Arial" panose="020B0604020202020204" pitchFamily="34" charset="0"/>
              </a:rPr>
              <a:t> infographic </a:t>
            </a:r>
            <a:r>
              <a:rPr lang="en-US" sz="2600" b="1" dirty="0" err="1">
                <a:solidFill>
                  <a:schemeClr val="tx1"/>
                </a:solidFill>
                <a:latin typeface="#9Slide03 SFU Futura_12" panose="00000400000000000000" pitchFamily="2" charset="0"/>
                <a:cs typeface="Arial" panose="020B0604020202020204" pitchFamily="34" charset="0"/>
              </a:rPr>
              <a:t>về</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sự</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phát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triển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phân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bố</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ngành</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kinh</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của</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vùng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13" name="Picture 12">
            <a:extLst>
              <a:ext uri="{FF2B5EF4-FFF2-40B4-BE49-F238E27FC236}">
                <a16:creationId xmlns:a16="http://schemas.microsoft.com/office/drawing/2014/main" id="{65D1BE58-0247-5D83-E9CA-29D714D7FFED}"/>
              </a:ext>
            </a:extLst>
          </p:cNvPr>
          <p:cNvPicPr>
            <a:picLocks noChangeAspect="1"/>
          </p:cNvPicPr>
          <p:nvPr/>
        </p:nvPicPr>
        <p:blipFill rotWithShape="1">
          <a:blip r:embed="rId13"/>
          <a:srcRect t="4835" b="5361"/>
          <a:stretch/>
        </p:blipFill>
        <p:spPr>
          <a:xfrm>
            <a:off x="7827713" y="751916"/>
            <a:ext cx="4317546" cy="4081402"/>
          </a:xfrm>
          <a:prstGeom prst="rect">
            <a:avLst/>
          </a:prstGeom>
        </p:spPr>
      </p:pic>
      <p:pic>
        <p:nvPicPr>
          <p:cNvPr id="3" name="Đồng hồ đếm ngược 15 phút - 15 minutes timer - Hailist">
            <a:hlinkClick r:id="" action="ppaction://media"/>
            <a:extLst>
              <a:ext uri="{FF2B5EF4-FFF2-40B4-BE49-F238E27FC236}">
                <a16:creationId xmlns:a16="http://schemas.microsoft.com/office/drawing/2014/main" id="{106930FA-A212-FE00-856D-4029A10C538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436555" y="2397714"/>
            <a:ext cx="2171614" cy="1221532"/>
          </a:xfrm>
          <a:prstGeom prst="roundRect">
            <a:avLst>
              <a:gd name="adj" fmla="val 5299"/>
            </a:avLst>
          </a:prstGeom>
          <a:ln>
            <a:noFill/>
          </a:ln>
          <a:effectLst>
            <a:outerShdw blurRad="63500" sx="102000" sy="102000" algn="ctr" rotWithShape="0">
              <a:prstClr val="black">
                <a:alpha val="40000"/>
              </a:prstClr>
            </a:outerShdw>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80466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3"/>
                </p:tgtEl>
              </p:cMediaNode>
            </p:video>
          </p:childTnLst>
        </p:cTn>
      </p:par>
    </p:tnLst>
    <p:bldLst>
      <p:bldP spid="46" grpId="0" animBg="1"/>
      <p:bldP spid="47" grpId="0" animBg="1"/>
      <p:bldP spid="48" grpId="0" animBg="1"/>
      <p:bldP spid="49" grpId="0" animBg="1"/>
      <p:bldP spid="63" grpId="0"/>
      <p:bldP spid="5"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9Slide.vn 22">
            <a:extLst>
              <a:ext uri="{FF2B5EF4-FFF2-40B4-BE49-F238E27FC236}">
                <a16:creationId xmlns:a16="http://schemas.microsoft.com/office/drawing/2014/main" id="{FD15DF87-3977-4B33-8DFC-FB64E085ECBD}"/>
              </a:ext>
            </a:extLst>
          </p:cNvPr>
          <p:cNvSpPr>
            <a:spLocks/>
          </p:cNvSpPr>
          <p:nvPr>
            <p:custDataLst>
              <p:tags r:id="rId1"/>
            </p:custDataLst>
          </p:nvPr>
        </p:nvSpPr>
        <p:spPr bwMode="auto">
          <a:xfrm>
            <a:off x="7844354" y="5790628"/>
            <a:ext cx="28672" cy="39823"/>
          </a:xfrm>
          <a:custGeom>
            <a:avLst/>
            <a:gdLst>
              <a:gd name="T0" fmla="*/ 6 w 24"/>
              <a:gd name="T1" fmla="*/ 0 h 33"/>
              <a:gd name="T2" fmla="*/ 21 w 24"/>
              <a:gd name="T3" fmla="*/ 22 h 33"/>
              <a:gd name="T4" fmla="*/ 15 w 24"/>
              <a:gd name="T5" fmla="*/ 33 h 33"/>
              <a:gd name="T6" fmla="*/ 3 w 24"/>
              <a:gd name="T7" fmla="*/ 14 h 33"/>
              <a:gd name="T8" fmla="*/ 6 w 24"/>
              <a:gd name="T9" fmla="*/ 0 h 33"/>
            </a:gdLst>
            <a:ahLst/>
            <a:cxnLst>
              <a:cxn ang="0">
                <a:pos x="T0" y="T1"/>
              </a:cxn>
              <a:cxn ang="0">
                <a:pos x="T2" y="T3"/>
              </a:cxn>
              <a:cxn ang="0">
                <a:pos x="T4" y="T5"/>
              </a:cxn>
              <a:cxn ang="0">
                <a:pos x="T6" y="T7"/>
              </a:cxn>
              <a:cxn ang="0">
                <a:pos x="T8" y="T9"/>
              </a:cxn>
            </a:cxnLst>
            <a:rect l="0" t="0" r="r" b="b"/>
            <a:pathLst>
              <a:path w="24" h="33">
                <a:moveTo>
                  <a:pt x="6" y="0"/>
                </a:moveTo>
                <a:cubicBezTo>
                  <a:pt x="12" y="7"/>
                  <a:pt x="18" y="13"/>
                  <a:pt x="21" y="22"/>
                </a:cubicBezTo>
                <a:cubicBezTo>
                  <a:pt x="24" y="30"/>
                  <a:pt x="16" y="33"/>
                  <a:pt x="15" y="33"/>
                </a:cubicBezTo>
                <a:cubicBezTo>
                  <a:pt x="6" y="30"/>
                  <a:pt x="6" y="21"/>
                  <a:pt x="3" y="14"/>
                </a:cubicBezTo>
                <a:cubicBezTo>
                  <a:pt x="0" y="7"/>
                  <a:pt x="4" y="5"/>
                  <a:pt x="6" y="0"/>
                </a:cubicBezTo>
                <a:close/>
              </a:path>
            </a:pathLst>
          </a:custGeom>
          <a:solidFill>
            <a:srgbClr val="C0E8F2"/>
          </a:solidFill>
          <a:ln>
            <a:noFill/>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7" name="9Slide.vn 27">
            <a:extLst>
              <a:ext uri="{FF2B5EF4-FFF2-40B4-BE49-F238E27FC236}">
                <a16:creationId xmlns:a16="http://schemas.microsoft.com/office/drawing/2014/main" id="{E6A7537D-4DF7-4AF6-9DAB-463F63D4D245}"/>
              </a:ext>
            </a:extLst>
          </p:cNvPr>
          <p:cNvSpPr>
            <a:spLocks/>
          </p:cNvSpPr>
          <p:nvPr>
            <p:custDataLst>
              <p:tags r:id="rId2"/>
            </p:custDataLst>
          </p:nvPr>
        </p:nvSpPr>
        <p:spPr bwMode="auto">
          <a:xfrm>
            <a:off x="6592346" y="1988410"/>
            <a:ext cx="22301" cy="23893"/>
          </a:xfrm>
          <a:custGeom>
            <a:avLst/>
            <a:gdLst>
              <a:gd name="T0" fmla="*/ 11 w 19"/>
              <a:gd name="T1" fmla="*/ 20 h 20"/>
              <a:gd name="T2" fmla="*/ 1 w 19"/>
              <a:gd name="T3" fmla="*/ 13 h 20"/>
              <a:gd name="T4" fmla="*/ 9 w 19"/>
              <a:gd name="T5" fmla="*/ 0 h 20"/>
              <a:gd name="T6" fmla="*/ 16 w 19"/>
              <a:gd name="T7" fmla="*/ 9 h 20"/>
              <a:gd name="T8" fmla="*/ 11 w 19"/>
              <a:gd name="T9" fmla="*/ 20 h 20"/>
            </a:gdLst>
            <a:ahLst/>
            <a:cxnLst>
              <a:cxn ang="0">
                <a:pos x="T0" y="T1"/>
              </a:cxn>
              <a:cxn ang="0">
                <a:pos x="T2" y="T3"/>
              </a:cxn>
              <a:cxn ang="0">
                <a:pos x="T4" y="T5"/>
              </a:cxn>
              <a:cxn ang="0">
                <a:pos x="T6" y="T7"/>
              </a:cxn>
              <a:cxn ang="0">
                <a:pos x="T8" y="T9"/>
              </a:cxn>
            </a:cxnLst>
            <a:rect l="0" t="0" r="r" b="b"/>
            <a:pathLst>
              <a:path w="19" h="20">
                <a:moveTo>
                  <a:pt x="11" y="20"/>
                </a:moveTo>
                <a:cubicBezTo>
                  <a:pt x="8" y="18"/>
                  <a:pt x="5" y="15"/>
                  <a:pt x="1" y="13"/>
                </a:cubicBezTo>
                <a:cubicBezTo>
                  <a:pt x="7" y="11"/>
                  <a:pt x="0" y="0"/>
                  <a:pt x="9" y="0"/>
                </a:cubicBezTo>
                <a:cubicBezTo>
                  <a:pt x="17" y="0"/>
                  <a:pt x="16" y="4"/>
                  <a:pt x="16" y="9"/>
                </a:cubicBezTo>
                <a:cubicBezTo>
                  <a:pt x="15" y="13"/>
                  <a:pt x="19" y="19"/>
                  <a:pt x="11" y="20"/>
                </a:cubicBezTo>
                <a:close/>
              </a:path>
            </a:pathLst>
          </a:custGeom>
          <a:solidFill>
            <a:srgbClr val="C0E8F2"/>
          </a:solidFill>
          <a:ln>
            <a:noFill/>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8" name="9Slide.vn 76">
            <a:extLst>
              <a:ext uri="{FF2B5EF4-FFF2-40B4-BE49-F238E27FC236}">
                <a16:creationId xmlns:a16="http://schemas.microsoft.com/office/drawing/2014/main" id="{46005AE5-192E-4F27-92B4-AB177DB72238}"/>
              </a:ext>
            </a:extLst>
          </p:cNvPr>
          <p:cNvSpPr>
            <a:spLocks/>
          </p:cNvSpPr>
          <p:nvPr>
            <p:custDataLst>
              <p:tags r:id="rId3"/>
            </p:custDataLst>
          </p:nvPr>
        </p:nvSpPr>
        <p:spPr bwMode="auto">
          <a:xfrm>
            <a:off x="6746857" y="1539217"/>
            <a:ext cx="25485" cy="22301"/>
          </a:xfrm>
          <a:custGeom>
            <a:avLst/>
            <a:gdLst>
              <a:gd name="T0" fmla="*/ 17 w 21"/>
              <a:gd name="T1" fmla="*/ 0 h 19"/>
              <a:gd name="T2" fmla="*/ 21 w 21"/>
              <a:gd name="T3" fmla="*/ 4 h 19"/>
              <a:gd name="T4" fmla="*/ 2 w 21"/>
              <a:gd name="T5" fmla="*/ 19 h 19"/>
              <a:gd name="T6" fmla="*/ 17 w 21"/>
              <a:gd name="T7" fmla="*/ 0 h 19"/>
            </a:gdLst>
            <a:ahLst/>
            <a:cxnLst>
              <a:cxn ang="0">
                <a:pos x="T0" y="T1"/>
              </a:cxn>
              <a:cxn ang="0">
                <a:pos x="T2" y="T3"/>
              </a:cxn>
              <a:cxn ang="0">
                <a:pos x="T4" y="T5"/>
              </a:cxn>
              <a:cxn ang="0">
                <a:pos x="T6" y="T7"/>
              </a:cxn>
            </a:cxnLst>
            <a:rect l="0" t="0" r="r" b="b"/>
            <a:pathLst>
              <a:path w="21" h="19">
                <a:moveTo>
                  <a:pt x="17" y="0"/>
                </a:moveTo>
                <a:cubicBezTo>
                  <a:pt x="18" y="1"/>
                  <a:pt x="20" y="3"/>
                  <a:pt x="21" y="4"/>
                </a:cubicBezTo>
                <a:cubicBezTo>
                  <a:pt x="17" y="12"/>
                  <a:pt x="10" y="16"/>
                  <a:pt x="2" y="19"/>
                </a:cubicBezTo>
                <a:cubicBezTo>
                  <a:pt x="0" y="7"/>
                  <a:pt x="6" y="2"/>
                  <a:pt x="17"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9" name="9Slide.vn 77">
            <a:extLst>
              <a:ext uri="{FF2B5EF4-FFF2-40B4-BE49-F238E27FC236}">
                <a16:creationId xmlns:a16="http://schemas.microsoft.com/office/drawing/2014/main" id="{3F1D3321-5CCE-4417-B886-8CF1C447B8EE}"/>
              </a:ext>
            </a:extLst>
          </p:cNvPr>
          <p:cNvSpPr>
            <a:spLocks/>
          </p:cNvSpPr>
          <p:nvPr>
            <p:custDataLst>
              <p:tags r:id="rId4"/>
            </p:custDataLst>
          </p:nvPr>
        </p:nvSpPr>
        <p:spPr bwMode="auto">
          <a:xfrm>
            <a:off x="6738891" y="1274795"/>
            <a:ext cx="28672" cy="19115"/>
          </a:xfrm>
          <a:custGeom>
            <a:avLst/>
            <a:gdLst>
              <a:gd name="T0" fmla="*/ 20 w 24"/>
              <a:gd name="T1" fmla="*/ 4 h 16"/>
              <a:gd name="T2" fmla="*/ 20 w 24"/>
              <a:gd name="T3" fmla="*/ 11 h 16"/>
              <a:gd name="T4" fmla="*/ 0 w 24"/>
              <a:gd name="T5" fmla="*/ 8 h 16"/>
              <a:gd name="T6" fmla="*/ 20 w 24"/>
              <a:gd name="T7" fmla="*/ 4 h 16"/>
            </a:gdLst>
            <a:ahLst/>
            <a:cxnLst>
              <a:cxn ang="0">
                <a:pos x="T0" y="T1"/>
              </a:cxn>
              <a:cxn ang="0">
                <a:pos x="T2" y="T3"/>
              </a:cxn>
              <a:cxn ang="0">
                <a:pos x="T4" y="T5"/>
              </a:cxn>
              <a:cxn ang="0">
                <a:pos x="T6" y="T7"/>
              </a:cxn>
            </a:cxnLst>
            <a:rect l="0" t="0" r="r" b="b"/>
            <a:pathLst>
              <a:path w="24" h="16">
                <a:moveTo>
                  <a:pt x="20" y="4"/>
                </a:moveTo>
                <a:cubicBezTo>
                  <a:pt x="23" y="6"/>
                  <a:pt x="24" y="9"/>
                  <a:pt x="20" y="11"/>
                </a:cubicBezTo>
                <a:cubicBezTo>
                  <a:pt x="13" y="14"/>
                  <a:pt x="5" y="16"/>
                  <a:pt x="0" y="8"/>
                </a:cubicBezTo>
                <a:cubicBezTo>
                  <a:pt x="5" y="0"/>
                  <a:pt x="13" y="6"/>
                  <a:pt x="20" y="4"/>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0" name="9Slide.vn 78">
            <a:extLst>
              <a:ext uri="{FF2B5EF4-FFF2-40B4-BE49-F238E27FC236}">
                <a16:creationId xmlns:a16="http://schemas.microsoft.com/office/drawing/2014/main" id="{2656C325-545C-46E6-8A5B-C1C27272BD34}"/>
              </a:ext>
            </a:extLst>
          </p:cNvPr>
          <p:cNvSpPr>
            <a:spLocks/>
          </p:cNvSpPr>
          <p:nvPr>
            <p:custDataLst>
              <p:tags r:id="rId5"/>
            </p:custDataLst>
          </p:nvPr>
        </p:nvSpPr>
        <p:spPr bwMode="auto">
          <a:xfrm>
            <a:off x="6813757" y="1392670"/>
            <a:ext cx="20708" cy="23893"/>
          </a:xfrm>
          <a:custGeom>
            <a:avLst/>
            <a:gdLst>
              <a:gd name="T0" fmla="*/ 17 w 17"/>
              <a:gd name="T1" fmla="*/ 8 h 20"/>
              <a:gd name="T2" fmla="*/ 9 w 17"/>
              <a:gd name="T3" fmla="*/ 20 h 20"/>
              <a:gd name="T4" fmla="*/ 4 w 17"/>
              <a:gd name="T5" fmla="*/ 7 h 20"/>
              <a:gd name="T6" fmla="*/ 17 w 17"/>
              <a:gd name="T7" fmla="*/ 8 h 20"/>
            </a:gdLst>
            <a:ahLst/>
            <a:cxnLst>
              <a:cxn ang="0">
                <a:pos x="T0" y="T1"/>
              </a:cxn>
              <a:cxn ang="0">
                <a:pos x="T2" y="T3"/>
              </a:cxn>
              <a:cxn ang="0">
                <a:pos x="T4" y="T5"/>
              </a:cxn>
              <a:cxn ang="0">
                <a:pos x="T6" y="T7"/>
              </a:cxn>
            </a:cxnLst>
            <a:rect l="0" t="0" r="r" b="b"/>
            <a:pathLst>
              <a:path w="17" h="20">
                <a:moveTo>
                  <a:pt x="17" y="8"/>
                </a:moveTo>
                <a:cubicBezTo>
                  <a:pt x="17" y="14"/>
                  <a:pt x="14" y="18"/>
                  <a:pt x="9" y="20"/>
                </a:cubicBezTo>
                <a:cubicBezTo>
                  <a:pt x="6" y="16"/>
                  <a:pt x="0" y="13"/>
                  <a:pt x="4" y="7"/>
                </a:cubicBezTo>
                <a:cubicBezTo>
                  <a:pt x="8" y="0"/>
                  <a:pt x="13" y="7"/>
                  <a:pt x="17" y="8"/>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1" name="9Slide.vn 82">
            <a:extLst>
              <a:ext uri="{FF2B5EF4-FFF2-40B4-BE49-F238E27FC236}">
                <a16:creationId xmlns:a16="http://schemas.microsoft.com/office/drawing/2014/main" id="{23C939A9-8753-4F30-AE54-98EF04854A5B}"/>
              </a:ext>
            </a:extLst>
          </p:cNvPr>
          <p:cNvSpPr>
            <a:spLocks/>
          </p:cNvSpPr>
          <p:nvPr>
            <p:custDataLst>
              <p:tags r:id="rId6"/>
            </p:custDataLst>
          </p:nvPr>
        </p:nvSpPr>
        <p:spPr bwMode="auto">
          <a:xfrm>
            <a:off x="6866323" y="1279575"/>
            <a:ext cx="17523" cy="19115"/>
          </a:xfrm>
          <a:custGeom>
            <a:avLst/>
            <a:gdLst>
              <a:gd name="T0" fmla="*/ 0 w 14"/>
              <a:gd name="T1" fmla="*/ 8 h 16"/>
              <a:gd name="T2" fmla="*/ 4 w 14"/>
              <a:gd name="T3" fmla="*/ 0 h 16"/>
              <a:gd name="T4" fmla="*/ 11 w 14"/>
              <a:gd name="T5" fmla="*/ 10 h 16"/>
              <a:gd name="T6" fmla="*/ 0 w 14"/>
              <a:gd name="T7" fmla="*/ 8 h 16"/>
            </a:gdLst>
            <a:ahLst/>
            <a:cxnLst>
              <a:cxn ang="0">
                <a:pos x="T0" y="T1"/>
              </a:cxn>
              <a:cxn ang="0">
                <a:pos x="T2" y="T3"/>
              </a:cxn>
              <a:cxn ang="0">
                <a:pos x="T4" y="T5"/>
              </a:cxn>
              <a:cxn ang="0">
                <a:pos x="T6" y="T7"/>
              </a:cxn>
            </a:cxnLst>
            <a:rect l="0" t="0" r="r" b="b"/>
            <a:pathLst>
              <a:path w="14" h="16">
                <a:moveTo>
                  <a:pt x="0" y="8"/>
                </a:moveTo>
                <a:cubicBezTo>
                  <a:pt x="2" y="6"/>
                  <a:pt x="3" y="3"/>
                  <a:pt x="4" y="0"/>
                </a:cubicBezTo>
                <a:cubicBezTo>
                  <a:pt x="8" y="2"/>
                  <a:pt x="14" y="5"/>
                  <a:pt x="11" y="10"/>
                </a:cubicBezTo>
                <a:cubicBezTo>
                  <a:pt x="8" y="16"/>
                  <a:pt x="4" y="8"/>
                  <a:pt x="0" y="8"/>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2" name="9Slide.vn 83">
            <a:extLst>
              <a:ext uri="{FF2B5EF4-FFF2-40B4-BE49-F238E27FC236}">
                <a16:creationId xmlns:a16="http://schemas.microsoft.com/office/drawing/2014/main" id="{79A8CBAE-4DA6-41A8-A095-9B2AF6036900}"/>
              </a:ext>
            </a:extLst>
          </p:cNvPr>
          <p:cNvSpPr>
            <a:spLocks/>
          </p:cNvSpPr>
          <p:nvPr>
            <p:custDataLst>
              <p:tags r:id="rId7"/>
            </p:custDataLst>
          </p:nvPr>
        </p:nvSpPr>
        <p:spPr bwMode="auto">
          <a:xfrm>
            <a:off x="6517482" y="1520102"/>
            <a:ext cx="19115" cy="17523"/>
          </a:xfrm>
          <a:custGeom>
            <a:avLst/>
            <a:gdLst>
              <a:gd name="T0" fmla="*/ 0 w 16"/>
              <a:gd name="T1" fmla="*/ 4 h 14"/>
              <a:gd name="T2" fmla="*/ 8 w 16"/>
              <a:gd name="T3" fmla="*/ 0 h 14"/>
              <a:gd name="T4" fmla="*/ 10 w 16"/>
              <a:gd name="T5" fmla="*/ 11 h 14"/>
              <a:gd name="T6" fmla="*/ 0 w 16"/>
              <a:gd name="T7" fmla="*/ 4 h 14"/>
            </a:gdLst>
            <a:ahLst/>
            <a:cxnLst>
              <a:cxn ang="0">
                <a:pos x="T0" y="T1"/>
              </a:cxn>
              <a:cxn ang="0">
                <a:pos x="T2" y="T3"/>
              </a:cxn>
              <a:cxn ang="0">
                <a:pos x="T4" y="T5"/>
              </a:cxn>
              <a:cxn ang="0">
                <a:pos x="T6" y="T7"/>
              </a:cxn>
            </a:cxnLst>
            <a:rect l="0" t="0" r="r" b="b"/>
            <a:pathLst>
              <a:path w="16" h="14">
                <a:moveTo>
                  <a:pt x="0" y="4"/>
                </a:moveTo>
                <a:cubicBezTo>
                  <a:pt x="3" y="3"/>
                  <a:pt x="6" y="1"/>
                  <a:pt x="8" y="0"/>
                </a:cubicBezTo>
                <a:cubicBezTo>
                  <a:pt x="8" y="4"/>
                  <a:pt x="16" y="8"/>
                  <a:pt x="10" y="11"/>
                </a:cubicBezTo>
                <a:cubicBezTo>
                  <a:pt x="5" y="14"/>
                  <a:pt x="2" y="8"/>
                  <a:pt x="0" y="4"/>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3" name="9Slide.vn 84">
            <a:extLst>
              <a:ext uri="{FF2B5EF4-FFF2-40B4-BE49-F238E27FC236}">
                <a16:creationId xmlns:a16="http://schemas.microsoft.com/office/drawing/2014/main" id="{3E8A1CEC-238B-4227-BFB3-4D2995B78FF8}"/>
              </a:ext>
            </a:extLst>
          </p:cNvPr>
          <p:cNvSpPr>
            <a:spLocks/>
          </p:cNvSpPr>
          <p:nvPr>
            <p:custDataLst>
              <p:tags r:id="rId8"/>
            </p:custDataLst>
          </p:nvPr>
        </p:nvSpPr>
        <p:spPr bwMode="auto">
          <a:xfrm>
            <a:off x="6566859" y="1427714"/>
            <a:ext cx="15928" cy="17523"/>
          </a:xfrm>
          <a:custGeom>
            <a:avLst/>
            <a:gdLst>
              <a:gd name="T0" fmla="*/ 14 w 14"/>
              <a:gd name="T1" fmla="*/ 7 h 15"/>
              <a:gd name="T2" fmla="*/ 3 w 14"/>
              <a:gd name="T3" fmla="*/ 15 h 15"/>
              <a:gd name="T4" fmla="*/ 4 w 14"/>
              <a:gd name="T5" fmla="*/ 0 h 15"/>
              <a:gd name="T6" fmla="*/ 14 w 14"/>
              <a:gd name="T7" fmla="*/ 7 h 15"/>
            </a:gdLst>
            <a:ahLst/>
            <a:cxnLst>
              <a:cxn ang="0">
                <a:pos x="T0" y="T1"/>
              </a:cxn>
              <a:cxn ang="0">
                <a:pos x="T2" y="T3"/>
              </a:cxn>
              <a:cxn ang="0">
                <a:pos x="T4" y="T5"/>
              </a:cxn>
              <a:cxn ang="0">
                <a:pos x="T6" y="T7"/>
              </a:cxn>
            </a:cxnLst>
            <a:rect l="0" t="0" r="r" b="b"/>
            <a:pathLst>
              <a:path w="14" h="15">
                <a:moveTo>
                  <a:pt x="14" y="7"/>
                </a:moveTo>
                <a:cubicBezTo>
                  <a:pt x="8" y="6"/>
                  <a:pt x="6" y="12"/>
                  <a:pt x="3" y="15"/>
                </a:cubicBezTo>
                <a:cubicBezTo>
                  <a:pt x="2" y="10"/>
                  <a:pt x="0" y="5"/>
                  <a:pt x="4" y="0"/>
                </a:cubicBezTo>
                <a:cubicBezTo>
                  <a:pt x="7" y="3"/>
                  <a:pt x="13" y="2"/>
                  <a:pt x="14" y="7"/>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4" name="9Slide.vn 118">
            <a:extLst>
              <a:ext uri="{FF2B5EF4-FFF2-40B4-BE49-F238E27FC236}">
                <a16:creationId xmlns:a16="http://schemas.microsoft.com/office/drawing/2014/main" id="{72C82390-6AEC-423D-A62E-72AB32117185}"/>
              </a:ext>
            </a:extLst>
          </p:cNvPr>
          <p:cNvSpPr>
            <a:spLocks/>
          </p:cNvSpPr>
          <p:nvPr>
            <p:custDataLst>
              <p:tags r:id="rId9"/>
            </p:custDataLst>
          </p:nvPr>
        </p:nvSpPr>
        <p:spPr bwMode="auto">
          <a:xfrm>
            <a:off x="7264543" y="4118096"/>
            <a:ext cx="17523" cy="12744"/>
          </a:xfrm>
          <a:custGeom>
            <a:avLst/>
            <a:gdLst>
              <a:gd name="T0" fmla="*/ 15 w 15"/>
              <a:gd name="T1" fmla="*/ 0 h 11"/>
              <a:gd name="T2" fmla="*/ 15 w 15"/>
              <a:gd name="T3" fmla="*/ 4 h 11"/>
              <a:gd name="T4" fmla="*/ 0 w 15"/>
              <a:gd name="T5" fmla="*/ 6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15" y="1"/>
                  <a:pt x="15" y="3"/>
                  <a:pt x="15" y="4"/>
                </a:cubicBezTo>
                <a:cubicBezTo>
                  <a:pt x="10" y="5"/>
                  <a:pt x="6" y="11"/>
                  <a:pt x="0" y="6"/>
                </a:cubicBezTo>
                <a:cubicBezTo>
                  <a:pt x="5" y="3"/>
                  <a:pt x="9" y="0"/>
                  <a:pt x="15"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5" name="9Slide.vn 121">
            <a:extLst>
              <a:ext uri="{FF2B5EF4-FFF2-40B4-BE49-F238E27FC236}">
                <a16:creationId xmlns:a16="http://schemas.microsoft.com/office/drawing/2014/main" id="{D14A1D4F-2BA6-4674-90D6-3E79B3FCEAFD}"/>
              </a:ext>
            </a:extLst>
          </p:cNvPr>
          <p:cNvSpPr>
            <a:spLocks/>
          </p:cNvSpPr>
          <p:nvPr>
            <p:custDataLst>
              <p:tags r:id="rId10"/>
            </p:custDataLst>
          </p:nvPr>
        </p:nvSpPr>
        <p:spPr bwMode="auto">
          <a:xfrm>
            <a:off x="7395158" y="4850823"/>
            <a:ext cx="14336" cy="14336"/>
          </a:xfrm>
          <a:custGeom>
            <a:avLst/>
            <a:gdLst>
              <a:gd name="T0" fmla="*/ 1 w 13"/>
              <a:gd name="T1" fmla="*/ 12 h 13"/>
              <a:gd name="T2" fmla="*/ 10 w 13"/>
              <a:gd name="T3" fmla="*/ 0 h 13"/>
              <a:gd name="T4" fmla="*/ 13 w 13"/>
              <a:gd name="T5" fmla="*/ 3 h 13"/>
              <a:gd name="T6" fmla="*/ 1 w 13"/>
              <a:gd name="T7" fmla="*/ 12 h 13"/>
            </a:gdLst>
            <a:ahLst/>
            <a:cxnLst>
              <a:cxn ang="0">
                <a:pos x="T0" y="T1"/>
              </a:cxn>
              <a:cxn ang="0">
                <a:pos x="T2" y="T3"/>
              </a:cxn>
              <a:cxn ang="0">
                <a:pos x="T4" y="T5"/>
              </a:cxn>
              <a:cxn ang="0">
                <a:pos x="T6" y="T7"/>
              </a:cxn>
            </a:cxnLst>
            <a:rect l="0" t="0" r="r" b="b"/>
            <a:pathLst>
              <a:path w="13" h="13">
                <a:moveTo>
                  <a:pt x="1" y="12"/>
                </a:moveTo>
                <a:cubicBezTo>
                  <a:pt x="0" y="5"/>
                  <a:pt x="3" y="1"/>
                  <a:pt x="10" y="0"/>
                </a:cubicBezTo>
                <a:cubicBezTo>
                  <a:pt x="11" y="0"/>
                  <a:pt x="13" y="2"/>
                  <a:pt x="13" y="3"/>
                </a:cubicBezTo>
                <a:cubicBezTo>
                  <a:pt x="12" y="10"/>
                  <a:pt x="8" y="13"/>
                  <a:pt x="1" y="12"/>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grpSp>
        <p:nvGrpSpPr>
          <p:cNvPr id="206" name="Nhóm 11">
            <a:extLst>
              <a:ext uri="{FF2B5EF4-FFF2-40B4-BE49-F238E27FC236}">
                <a16:creationId xmlns:a16="http://schemas.microsoft.com/office/drawing/2014/main" id="{EFF20B17-0B21-4E01-A3F1-1FF62EEEB072}"/>
              </a:ext>
            </a:extLst>
          </p:cNvPr>
          <p:cNvGrpSpPr/>
          <p:nvPr/>
        </p:nvGrpSpPr>
        <p:grpSpPr>
          <a:xfrm>
            <a:off x="6606980" y="1331608"/>
            <a:ext cx="3639812" cy="458053"/>
            <a:chOff x="4434407" y="412993"/>
            <a:chExt cx="3252225" cy="343540"/>
          </a:xfrm>
        </p:grpSpPr>
        <p:sp>
          <p:nvSpPr>
            <p:cNvPr id="207" name="9Slide.vn 81">
              <a:extLst>
                <a:ext uri="{FF2B5EF4-FFF2-40B4-BE49-F238E27FC236}">
                  <a16:creationId xmlns:a16="http://schemas.microsoft.com/office/drawing/2014/main" id="{DB8FC565-9761-4A74-87B4-8ADBD5F5FEDC}"/>
                </a:ext>
              </a:extLst>
            </p:cNvPr>
            <p:cNvSpPr>
              <a:spLocks/>
            </p:cNvSpPr>
            <p:nvPr>
              <p:custDataLst>
                <p:tags r:id="rId27"/>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8" name="Oval 25">
              <a:extLst>
                <a:ext uri="{FF2B5EF4-FFF2-40B4-BE49-F238E27FC236}">
                  <a16:creationId xmlns:a16="http://schemas.microsoft.com/office/drawing/2014/main" id="{5DFDA901-6ADC-4EF8-AAF1-55334C6ABF7D}"/>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09" name="圆角矩形 88">
              <a:extLst>
                <a:ext uri="{FF2B5EF4-FFF2-40B4-BE49-F238E27FC236}">
                  <a16:creationId xmlns:a16="http://schemas.microsoft.com/office/drawing/2014/main" id="{C8055301-8747-4CED-A9E9-3808FCFFBD1B}"/>
                </a:ext>
              </a:extLst>
            </p:cNvPr>
            <p:cNvSpPr/>
            <p:nvPr/>
          </p:nvSpPr>
          <p:spPr>
            <a:xfrm>
              <a:off x="5106358" y="528198"/>
              <a:ext cx="2580274" cy="228335"/>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Đồng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bằng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sông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Hồng</a:t>
              </a:r>
              <a:endPar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endParaRPr>
            </a:p>
          </p:txBody>
        </p:sp>
        <p:cxnSp>
          <p:nvCxnSpPr>
            <p:cNvPr id="210" name="肘形连接符 205">
              <a:extLst>
                <a:ext uri="{FF2B5EF4-FFF2-40B4-BE49-F238E27FC236}">
                  <a16:creationId xmlns:a16="http://schemas.microsoft.com/office/drawing/2014/main" id="{7E0CABDA-B4DD-4ADA-9258-CD25EAC96147}"/>
                </a:ext>
              </a:extLst>
            </p:cNvPr>
            <p:cNvCxnSpPr>
              <a:cxnSpLocks/>
              <a:stCxn id="208" idx="0"/>
              <a:endCxn id="209" idx="1"/>
            </p:cNvCxnSpPr>
            <p:nvPr/>
          </p:nvCxnSpPr>
          <p:spPr>
            <a:xfrm rot="16200000" flipH="1">
              <a:off x="4777954" y="313963"/>
              <a:ext cx="25800" cy="631006"/>
            </a:xfrm>
            <a:prstGeom prst="bentConnector4">
              <a:avLst>
                <a:gd name="adj1" fmla="val -664535"/>
                <a:gd name="adj2" fmla="val 53244"/>
              </a:avLst>
            </a:prstGeom>
            <a:noFill/>
            <a:ln w="9525">
              <a:solidFill>
                <a:schemeClr val="accent1"/>
              </a:solidFill>
              <a:prstDash val="sysDash"/>
              <a:miter lim="800000"/>
              <a:headEnd/>
              <a:tailEnd/>
            </a:ln>
          </p:spPr>
        </p:cxnSp>
      </p:grpSp>
      <p:grpSp>
        <p:nvGrpSpPr>
          <p:cNvPr id="211" name="Nhóm 16">
            <a:extLst>
              <a:ext uri="{FF2B5EF4-FFF2-40B4-BE49-F238E27FC236}">
                <a16:creationId xmlns:a16="http://schemas.microsoft.com/office/drawing/2014/main" id="{3AAD9138-CABB-4EFE-8FF9-C150247507C6}"/>
              </a:ext>
            </a:extLst>
          </p:cNvPr>
          <p:cNvGrpSpPr/>
          <p:nvPr/>
        </p:nvGrpSpPr>
        <p:grpSpPr>
          <a:xfrm>
            <a:off x="6685429" y="2205449"/>
            <a:ext cx="1970905" cy="491273"/>
            <a:chOff x="4434407" y="412993"/>
            <a:chExt cx="1478179" cy="368455"/>
          </a:xfrm>
        </p:grpSpPr>
        <p:sp>
          <p:nvSpPr>
            <p:cNvPr id="212" name="9Slide.vn 81">
              <a:extLst>
                <a:ext uri="{FF2B5EF4-FFF2-40B4-BE49-F238E27FC236}">
                  <a16:creationId xmlns:a16="http://schemas.microsoft.com/office/drawing/2014/main" id="{E5FDD0A6-691F-40AB-80EA-DBB406E1FF41}"/>
                </a:ext>
              </a:extLst>
            </p:cNvPr>
            <p:cNvSpPr>
              <a:spLocks/>
            </p:cNvSpPr>
            <p:nvPr>
              <p:custDataLst>
                <p:tags r:id="rId26"/>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13" name="Oval 25">
              <a:extLst>
                <a:ext uri="{FF2B5EF4-FFF2-40B4-BE49-F238E27FC236}">
                  <a16:creationId xmlns:a16="http://schemas.microsoft.com/office/drawing/2014/main" id="{61FCE8AF-DFAF-458D-B1EA-7F837E6A52CB}"/>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14" name="圆角矩形 88">
              <a:extLst>
                <a:ext uri="{FF2B5EF4-FFF2-40B4-BE49-F238E27FC236}">
                  <a16:creationId xmlns:a16="http://schemas.microsoft.com/office/drawing/2014/main" id="{BB29F9C1-45F6-45D0-B574-F1C171124719}"/>
                </a:ext>
              </a:extLst>
            </p:cNvPr>
            <p:cNvSpPr/>
            <p:nvPr/>
          </p:nvSpPr>
          <p:spPr>
            <a:xfrm>
              <a:off x="4824604" y="550805"/>
              <a:ext cx="1087982" cy="230643"/>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Bắc</a:t>
              </a:r>
              <a:r>
                <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Trung</a:t>
              </a:r>
              <a:r>
                <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endParaRPr>
            </a:p>
          </p:txBody>
        </p:sp>
        <p:cxnSp>
          <p:nvCxnSpPr>
            <p:cNvPr id="215" name="肘形连接符 205">
              <a:extLst>
                <a:ext uri="{FF2B5EF4-FFF2-40B4-BE49-F238E27FC236}">
                  <a16:creationId xmlns:a16="http://schemas.microsoft.com/office/drawing/2014/main" id="{D39AD076-8ED6-4583-A634-314C7DF02F64}"/>
                </a:ext>
              </a:extLst>
            </p:cNvPr>
            <p:cNvCxnSpPr>
              <a:cxnSpLocks/>
              <a:stCxn id="213" idx="0"/>
              <a:endCxn id="214" idx="1"/>
            </p:cNvCxnSpPr>
            <p:nvPr/>
          </p:nvCxnSpPr>
          <p:spPr>
            <a:xfrm rot="16200000" flipH="1">
              <a:off x="4625196" y="466720"/>
              <a:ext cx="49561" cy="349253"/>
            </a:xfrm>
            <a:prstGeom prst="bentConnector4">
              <a:avLst>
                <a:gd name="adj1" fmla="val 115312"/>
                <a:gd name="adj2" fmla="val 82053"/>
              </a:avLst>
            </a:prstGeom>
            <a:noFill/>
            <a:ln w="9525">
              <a:solidFill>
                <a:schemeClr val="accent1"/>
              </a:solidFill>
              <a:prstDash val="sysDash"/>
              <a:miter lim="800000"/>
              <a:headEnd/>
              <a:tailEnd/>
            </a:ln>
          </p:spPr>
        </p:cxnSp>
      </p:grpSp>
      <p:grpSp>
        <p:nvGrpSpPr>
          <p:cNvPr id="216" name="Nhóm 21">
            <a:extLst>
              <a:ext uri="{FF2B5EF4-FFF2-40B4-BE49-F238E27FC236}">
                <a16:creationId xmlns:a16="http://schemas.microsoft.com/office/drawing/2014/main" id="{460972F4-3160-4079-A9B9-7422CD10979D}"/>
              </a:ext>
            </a:extLst>
          </p:cNvPr>
          <p:cNvGrpSpPr/>
          <p:nvPr/>
        </p:nvGrpSpPr>
        <p:grpSpPr>
          <a:xfrm>
            <a:off x="7949388" y="4436343"/>
            <a:ext cx="3538419" cy="533022"/>
            <a:chOff x="4434407" y="412993"/>
            <a:chExt cx="2653814" cy="399767"/>
          </a:xfrm>
        </p:grpSpPr>
        <p:sp>
          <p:nvSpPr>
            <p:cNvPr id="217" name="9Slide.vn 81">
              <a:extLst>
                <a:ext uri="{FF2B5EF4-FFF2-40B4-BE49-F238E27FC236}">
                  <a16:creationId xmlns:a16="http://schemas.microsoft.com/office/drawing/2014/main" id="{66F62459-2DBB-4610-B06B-AC9792D63D03}"/>
                </a:ext>
              </a:extLst>
            </p:cNvPr>
            <p:cNvSpPr>
              <a:spLocks/>
            </p:cNvSpPr>
            <p:nvPr>
              <p:custDataLst>
                <p:tags r:id="rId25"/>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18" name="Oval 25">
              <a:extLst>
                <a:ext uri="{FF2B5EF4-FFF2-40B4-BE49-F238E27FC236}">
                  <a16:creationId xmlns:a16="http://schemas.microsoft.com/office/drawing/2014/main" id="{97D5451C-4DB5-4D11-A38F-9CE58B5D410B}"/>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19" name="圆角矩形 88">
              <a:extLst>
                <a:ext uri="{FF2B5EF4-FFF2-40B4-BE49-F238E27FC236}">
                  <a16:creationId xmlns:a16="http://schemas.microsoft.com/office/drawing/2014/main" id="{337523A3-AC4C-497D-899D-FED5BF140F45}"/>
                </a:ext>
              </a:extLst>
            </p:cNvPr>
            <p:cNvSpPr/>
            <p:nvPr/>
          </p:nvSpPr>
          <p:spPr>
            <a:xfrm>
              <a:off x="4824604" y="550804"/>
              <a:ext cx="2263617" cy="261956"/>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Duyên</a:t>
              </a:r>
              <a:r>
                <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hải</a:t>
              </a:r>
              <a:r>
                <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rPr>
                <a:t> Nam Trung </a:t>
              </a: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endParaRPr>
            </a:p>
          </p:txBody>
        </p:sp>
        <p:cxnSp>
          <p:nvCxnSpPr>
            <p:cNvPr id="220" name="肘形连接符 205">
              <a:extLst>
                <a:ext uri="{FF2B5EF4-FFF2-40B4-BE49-F238E27FC236}">
                  <a16:creationId xmlns:a16="http://schemas.microsoft.com/office/drawing/2014/main" id="{7C3B2155-47AB-4E1A-A6CB-E665F00553C8}"/>
                </a:ext>
              </a:extLst>
            </p:cNvPr>
            <p:cNvCxnSpPr>
              <a:cxnSpLocks/>
              <a:stCxn id="218" idx="0"/>
              <a:endCxn id="219" idx="1"/>
            </p:cNvCxnSpPr>
            <p:nvPr/>
          </p:nvCxnSpPr>
          <p:spPr>
            <a:xfrm rot="16200000" flipH="1">
              <a:off x="4617369" y="474547"/>
              <a:ext cx="65216" cy="349253"/>
            </a:xfrm>
            <a:prstGeom prst="bentConnector4">
              <a:avLst>
                <a:gd name="adj1" fmla="val -262895"/>
                <a:gd name="adj2" fmla="val 55862"/>
              </a:avLst>
            </a:prstGeom>
            <a:noFill/>
            <a:ln w="9525">
              <a:solidFill>
                <a:schemeClr val="accent1"/>
              </a:solidFill>
              <a:prstDash val="sysDash"/>
              <a:miter lim="800000"/>
              <a:headEnd/>
              <a:tailEnd/>
            </a:ln>
          </p:spPr>
        </p:cxnSp>
      </p:grpSp>
      <p:grpSp>
        <p:nvGrpSpPr>
          <p:cNvPr id="221" name="Nhóm 26">
            <a:extLst>
              <a:ext uri="{FF2B5EF4-FFF2-40B4-BE49-F238E27FC236}">
                <a16:creationId xmlns:a16="http://schemas.microsoft.com/office/drawing/2014/main" id="{DB44E5E3-B8A8-46C0-A8AF-75B56E2EB973}"/>
              </a:ext>
            </a:extLst>
          </p:cNvPr>
          <p:cNvGrpSpPr/>
          <p:nvPr/>
        </p:nvGrpSpPr>
        <p:grpSpPr>
          <a:xfrm>
            <a:off x="6480835" y="5829429"/>
            <a:ext cx="3431756" cy="584506"/>
            <a:chOff x="4434407" y="412993"/>
            <a:chExt cx="2573817" cy="438380"/>
          </a:xfrm>
        </p:grpSpPr>
        <p:sp>
          <p:nvSpPr>
            <p:cNvPr id="222" name="9Slide.vn 81">
              <a:extLst>
                <a:ext uri="{FF2B5EF4-FFF2-40B4-BE49-F238E27FC236}">
                  <a16:creationId xmlns:a16="http://schemas.microsoft.com/office/drawing/2014/main" id="{8513743B-C4E8-442C-87A1-42AD2E048838}"/>
                </a:ext>
              </a:extLst>
            </p:cNvPr>
            <p:cNvSpPr>
              <a:spLocks/>
            </p:cNvSpPr>
            <p:nvPr>
              <p:custDataLst>
                <p:tags r:id="rId24"/>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23" name="Oval 25">
              <a:extLst>
                <a:ext uri="{FF2B5EF4-FFF2-40B4-BE49-F238E27FC236}">
                  <a16:creationId xmlns:a16="http://schemas.microsoft.com/office/drawing/2014/main" id="{BF4FA3D8-5349-4D1A-9526-EB37E73FE4BD}"/>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24" name="圆角矩形 88">
              <a:extLst>
                <a:ext uri="{FF2B5EF4-FFF2-40B4-BE49-F238E27FC236}">
                  <a16:creationId xmlns:a16="http://schemas.microsoft.com/office/drawing/2014/main" id="{95A47D8E-9FFA-4A21-BA18-C942F7478F9E}"/>
                </a:ext>
              </a:extLst>
            </p:cNvPr>
            <p:cNvSpPr/>
            <p:nvPr/>
          </p:nvSpPr>
          <p:spPr>
            <a:xfrm>
              <a:off x="4824603" y="550804"/>
              <a:ext cx="2183621" cy="300569"/>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Đồng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bằng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sông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Cửu</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Long</a:t>
              </a:r>
            </a:p>
          </p:txBody>
        </p:sp>
        <p:cxnSp>
          <p:nvCxnSpPr>
            <p:cNvPr id="225" name="肘形连接符 205">
              <a:extLst>
                <a:ext uri="{FF2B5EF4-FFF2-40B4-BE49-F238E27FC236}">
                  <a16:creationId xmlns:a16="http://schemas.microsoft.com/office/drawing/2014/main" id="{C0E8688D-6C01-4AD4-93B5-77D445A31460}"/>
                </a:ext>
              </a:extLst>
            </p:cNvPr>
            <p:cNvCxnSpPr>
              <a:cxnSpLocks/>
              <a:stCxn id="223" idx="0"/>
              <a:endCxn id="224" idx="1"/>
            </p:cNvCxnSpPr>
            <p:nvPr/>
          </p:nvCxnSpPr>
          <p:spPr>
            <a:xfrm rot="16200000" flipH="1">
              <a:off x="4607715" y="484201"/>
              <a:ext cx="84523" cy="349252"/>
            </a:xfrm>
            <a:prstGeom prst="bentConnector4">
              <a:avLst>
                <a:gd name="adj1" fmla="val -202845"/>
                <a:gd name="adj2" fmla="val 55862"/>
              </a:avLst>
            </a:prstGeom>
            <a:noFill/>
            <a:ln w="9525">
              <a:solidFill>
                <a:schemeClr val="accent1"/>
              </a:solidFill>
              <a:prstDash val="sysDash"/>
              <a:miter lim="800000"/>
              <a:headEnd/>
              <a:tailEnd/>
            </a:ln>
          </p:spPr>
        </p:cxnSp>
      </p:grpSp>
      <p:grpSp>
        <p:nvGrpSpPr>
          <p:cNvPr id="226" name="Nhóm 31">
            <a:extLst>
              <a:ext uri="{FF2B5EF4-FFF2-40B4-BE49-F238E27FC236}">
                <a16:creationId xmlns:a16="http://schemas.microsoft.com/office/drawing/2014/main" id="{683D90CF-B915-4BEB-BEB8-F608289EB71F}"/>
              </a:ext>
            </a:extLst>
          </p:cNvPr>
          <p:cNvGrpSpPr/>
          <p:nvPr/>
        </p:nvGrpSpPr>
        <p:grpSpPr>
          <a:xfrm flipH="1">
            <a:off x="5332399" y="4038751"/>
            <a:ext cx="2087366" cy="487132"/>
            <a:chOff x="4434407" y="412993"/>
            <a:chExt cx="1565525" cy="365349"/>
          </a:xfrm>
        </p:grpSpPr>
        <p:sp>
          <p:nvSpPr>
            <p:cNvPr id="227" name="9Slide.vn 81">
              <a:extLst>
                <a:ext uri="{FF2B5EF4-FFF2-40B4-BE49-F238E27FC236}">
                  <a16:creationId xmlns:a16="http://schemas.microsoft.com/office/drawing/2014/main" id="{896261D0-5628-498A-8CB5-15D1BCA0EA10}"/>
                </a:ext>
              </a:extLst>
            </p:cNvPr>
            <p:cNvSpPr>
              <a:spLocks/>
            </p:cNvSpPr>
            <p:nvPr>
              <p:custDataLst>
                <p:tags r:id="rId23"/>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28" name="Oval 25">
              <a:extLst>
                <a:ext uri="{FF2B5EF4-FFF2-40B4-BE49-F238E27FC236}">
                  <a16:creationId xmlns:a16="http://schemas.microsoft.com/office/drawing/2014/main" id="{A5FB2970-40AD-4FA7-B798-2CBD7C142574}"/>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29" name="圆角矩形 88">
              <a:extLst>
                <a:ext uri="{FF2B5EF4-FFF2-40B4-BE49-F238E27FC236}">
                  <a16:creationId xmlns:a16="http://schemas.microsoft.com/office/drawing/2014/main" id="{71C2593C-7632-47E9-A57F-23696EB271F3}"/>
                </a:ext>
              </a:extLst>
            </p:cNvPr>
            <p:cNvSpPr/>
            <p:nvPr/>
          </p:nvSpPr>
          <p:spPr>
            <a:xfrm>
              <a:off x="4824605" y="550805"/>
              <a:ext cx="1175327" cy="227537"/>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000CC"/>
                  </a:solidFill>
                  <a:effectLst/>
                  <a:uLnTx/>
                  <a:uFillTx/>
                  <a:latin typeface="#9Slide03 SFU Futura_05" panose="00000800000000000000" pitchFamily="2" charset="0"/>
                  <a:ea typeface="#9Slide02 Tieu de dai" panose="02000000000000000000" pitchFamily="2" charset="0"/>
                </a:rPr>
                <a:t>Tây</a:t>
              </a:r>
              <a:r>
                <a:rPr kumimoji="0" lang="en-US" altLang="zh-CN" sz="1400" b="1" i="0" u="none" strike="noStrike" kern="0" cap="none" spc="0" normalizeH="0" baseline="0" noProof="0" dirty="0">
                  <a:ln>
                    <a:noFill/>
                  </a:ln>
                  <a:solidFill>
                    <a:srgbClr val="0000CC"/>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00CC"/>
                  </a:solidFill>
                  <a:effectLst/>
                  <a:uLnTx/>
                  <a:uFillTx/>
                  <a:latin typeface="#9Slide03 SFU Futura_05" panose="00000800000000000000" pitchFamily="2" charset="0"/>
                  <a:ea typeface="#9Slide02 Tieu de dai" panose="02000000000000000000" pitchFamily="2" charset="0"/>
                </a:rPr>
                <a:t>Nguyên</a:t>
              </a:r>
              <a:endParaRPr kumimoji="0" lang="en-US" altLang="zh-CN" sz="1400" b="1" i="0" u="none" strike="noStrike" kern="0" cap="none" spc="0" normalizeH="0" baseline="0" noProof="0" dirty="0">
                <a:ln>
                  <a:noFill/>
                </a:ln>
                <a:solidFill>
                  <a:srgbClr val="0000CC"/>
                </a:solidFill>
                <a:effectLst/>
                <a:uLnTx/>
                <a:uFillTx/>
                <a:latin typeface="#9Slide03 SFU Futura_05" panose="00000800000000000000" pitchFamily="2" charset="0"/>
                <a:ea typeface="#9Slide02 Tieu de dai" panose="02000000000000000000" pitchFamily="2" charset="0"/>
              </a:endParaRPr>
            </a:p>
          </p:txBody>
        </p:sp>
        <p:cxnSp>
          <p:nvCxnSpPr>
            <p:cNvPr id="230" name="肘形连接符 205">
              <a:extLst>
                <a:ext uri="{FF2B5EF4-FFF2-40B4-BE49-F238E27FC236}">
                  <a16:creationId xmlns:a16="http://schemas.microsoft.com/office/drawing/2014/main" id="{0258E551-1F7D-4CC7-8FAA-67D1A8AF766E}"/>
                </a:ext>
              </a:extLst>
            </p:cNvPr>
            <p:cNvCxnSpPr>
              <a:cxnSpLocks/>
              <a:stCxn id="228" idx="0"/>
              <a:endCxn id="229" idx="1"/>
            </p:cNvCxnSpPr>
            <p:nvPr/>
          </p:nvCxnSpPr>
          <p:spPr>
            <a:xfrm rot="5400000" flipV="1">
              <a:off x="4625974" y="465943"/>
              <a:ext cx="48008" cy="349254"/>
            </a:xfrm>
            <a:prstGeom prst="bentConnector4">
              <a:avLst>
                <a:gd name="adj1" fmla="val -357132"/>
                <a:gd name="adj2" fmla="val 55862"/>
              </a:avLst>
            </a:prstGeom>
            <a:noFill/>
            <a:ln w="9525">
              <a:solidFill>
                <a:schemeClr val="accent1"/>
              </a:solidFill>
              <a:prstDash val="sysDash"/>
              <a:miter lim="800000"/>
              <a:headEnd/>
              <a:tailEnd/>
            </a:ln>
          </p:spPr>
        </p:cxnSp>
      </p:grpSp>
      <p:grpSp>
        <p:nvGrpSpPr>
          <p:cNvPr id="231" name="Nhóm 36">
            <a:extLst>
              <a:ext uri="{FF2B5EF4-FFF2-40B4-BE49-F238E27FC236}">
                <a16:creationId xmlns:a16="http://schemas.microsoft.com/office/drawing/2014/main" id="{14E29A60-0825-448C-AAD1-F47046307FF9}"/>
              </a:ext>
            </a:extLst>
          </p:cNvPr>
          <p:cNvGrpSpPr/>
          <p:nvPr/>
        </p:nvGrpSpPr>
        <p:grpSpPr>
          <a:xfrm flipH="1">
            <a:off x="4633922" y="5003567"/>
            <a:ext cx="2518537" cy="401821"/>
            <a:chOff x="4434407" y="397088"/>
            <a:chExt cx="1888903" cy="301366"/>
          </a:xfrm>
        </p:grpSpPr>
        <p:sp>
          <p:nvSpPr>
            <p:cNvPr id="232" name="9Slide.vn 81">
              <a:extLst>
                <a:ext uri="{FF2B5EF4-FFF2-40B4-BE49-F238E27FC236}">
                  <a16:creationId xmlns:a16="http://schemas.microsoft.com/office/drawing/2014/main" id="{E3089D3F-393A-4E39-B43C-266A6A3DB919}"/>
                </a:ext>
              </a:extLst>
            </p:cNvPr>
            <p:cNvSpPr>
              <a:spLocks/>
            </p:cNvSpPr>
            <p:nvPr>
              <p:custDataLst>
                <p:tags r:id="rId22"/>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33" name="Oval 25">
              <a:extLst>
                <a:ext uri="{FF2B5EF4-FFF2-40B4-BE49-F238E27FC236}">
                  <a16:creationId xmlns:a16="http://schemas.microsoft.com/office/drawing/2014/main" id="{65F5321F-72F6-4B00-9A68-02E7E81584C3}"/>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34" name="圆角矩形 88">
              <a:extLst>
                <a:ext uri="{FF2B5EF4-FFF2-40B4-BE49-F238E27FC236}">
                  <a16:creationId xmlns:a16="http://schemas.microsoft.com/office/drawing/2014/main" id="{C03F8AA0-EE49-4A54-B122-672B834B9D0B}"/>
                </a:ext>
              </a:extLst>
            </p:cNvPr>
            <p:cNvSpPr/>
            <p:nvPr/>
          </p:nvSpPr>
          <p:spPr>
            <a:xfrm>
              <a:off x="4943575" y="397088"/>
              <a:ext cx="1379735" cy="247300"/>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FF00FF"/>
                  </a:solidFill>
                  <a:effectLst/>
                  <a:uLnTx/>
                  <a:uFillTx/>
                  <a:latin typeface="#9Slide03 SFU Futura_05" panose="00000800000000000000" pitchFamily="2" charset="0"/>
                  <a:ea typeface="#9Slide02 Tieu de dai" panose="02000000000000000000" pitchFamily="2" charset="0"/>
                </a:rPr>
                <a:t>Đông</a:t>
              </a:r>
              <a:r>
                <a:rPr kumimoji="0" lang="en-US" altLang="zh-CN" sz="1400" b="1" i="0" u="none" strike="noStrike" kern="0" cap="none" spc="0" normalizeH="0" baseline="0" noProof="0" dirty="0">
                  <a:ln>
                    <a:noFill/>
                  </a:ln>
                  <a:solidFill>
                    <a:srgbClr val="FF00FF"/>
                  </a:solidFill>
                  <a:effectLst/>
                  <a:uLnTx/>
                  <a:uFillTx/>
                  <a:latin typeface="#9Slide03 SFU Futura_05" panose="00000800000000000000" pitchFamily="2" charset="0"/>
                  <a:ea typeface="#9Slide02 Tieu de dai" panose="02000000000000000000" pitchFamily="2" charset="0"/>
                </a:rPr>
                <a:t> Nam </a:t>
              </a:r>
              <a:r>
                <a:rPr kumimoji="0" lang="en-US" altLang="zh-CN" sz="1400" b="1" i="0" u="none" strike="noStrike" kern="0" cap="none" spc="0" normalizeH="0" baseline="0" noProof="0" dirty="0" err="1">
                  <a:ln>
                    <a:noFill/>
                  </a:ln>
                  <a:solidFill>
                    <a:srgbClr val="FF00FF"/>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FF00FF"/>
                </a:solidFill>
                <a:effectLst/>
                <a:uLnTx/>
                <a:uFillTx/>
                <a:latin typeface="#9Slide03 SFU Futura_05" panose="00000800000000000000" pitchFamily="2" charset="0"/>
                <a:ea typeface="#9Slide02 Tieu de dai" panose="02000000000000000000" pitchFamily="2" charset="0"/>
              </a:endParaRPr>
            </a:p>
          </p:txBody>
        </p:sp>
        <p:cxnSp>
          <p:nvCxnSpPr>
            <p:cNvPr id="235" name="肘形连接符 205">
              <a:extLst>
                <a:ext uri="{FF2B5EF4-FFF2-40B4-BE49-F238E27FC236}">
                  <a16:creationId xmlns:a16="http://schemas.microsoft.com/office/drawing/2014/main" id="{86237676-BC36-4699-990E-2E5EBAC65916}"/>
                </a:ext>
              </a:extLst>
            </p:cNvPr>
            <p:cNvCxnSpPr>
              <a:cxnSpLocks/>
              <a:stCxn id="233" idx="0"/>
              <a:endCxn id="234" idx="1"/>
            </p:cNvCxnSpPr>
            <p:nvPr/>
          </p:nvCxnSpPr>
          <p:spPr>
            <a:xfrm rot="5400000" flipV="1">
              <a:off x="4661549" y="334540"/>
              <a:ext cx="95828" cy="468224"/>
            </a:xfrm>
            <a:prstGeom prst="bentConnector2">
              <a:avLst/>
            </a:prstGeom>
            <a:noFill/>
            <a:ln w="9525">
              <a:solidFill>
                <a:schemeClr val="accent1"/>
              </a:solidFill>
              <a:prstDash val="sysDash"/>
              <a:miter lim="800000"/>
              <a:headEnd/>
              <a:tailEnd/>
            </a:ln>
          </p:spPr>
        </p:cxnSp>
      </p:grpSp>
      <p:grpSp>
        <p:nvGrpSpPr>
          <p:cNvPr id="236" name="Nhóm 41">
            <a:extLst>
              <a:ext uri="{FF2B5EF4-FFF2-40B4-BE49-F238E27FC236}">
                <a16:creationId xmlns:a16="http://schemas.microsoft.com/office/drawing/2014/main" id="{5EF1ED37-AAC0-44FC-80F0-22C683AB6BD6}"/>
              </a:ext>
            </a:extLst>
          </p:cNvPr>
          <p:cNvGrpSpPr/>
          <p:nvPr/>
        </p:nvGrpSpPr>
        <p:grpSpPr>
          <a:xfrm>
            <a:off x="6631691" y="347278"/>
            <a:ext cx="4299890" cy="481857"/>
            <a:chOff x="4434407" y="412993"/>
            <a:chExt cx="3131121" cy="361393"/>
          </a:xfrm>
        </p:grpSpPr>
        <p:sp>
          <p:nvSpPr>
            <p:cNvPr id="237" name="9Slide.vn 81">
              <a:extLst>
                <a:ext uri="{FF2B5EF4-FFF2-40B4-BE49-F238E27FC236}">
                  <a16:creationId xmlns:a16="http://schemas.microsoft.com/office/drawing/2014/main" id="{44D85389-E618-41CD-A7B5-499B5E4315B2}"/>
                </a:ext>
              </a:extLst>
            </p:cNvPr>
            <p:cNvSpPr>
              <a:spLocks/>
            </p:cNvSpPr>
            <p:nvPr>
              <p:custDataLst>
                <p:tags r:id="rId21"/>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38" name="Oval 25">
              <a:extLst>
                <a:ext uri="{FF2B5EF4-FFF2-40B4-BE49-F238E27FC236}">
                  <a16:creationId xmlns:a16="http://schemas.microsoft.com/office/drawing/2014/main" id="{3630A938-F1B9-4387-A385-B99A1EF1E8B5}"/>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39" name="圆角矩形 88">
              <a:extLst>
                <a:ext uri="{FF2B5EF4-FFF2-40B4-BE49-F238E27FC236}">
                  <a16:creationId xmlns:a16="http://schemas.microsoft.com/office/drawing/2014/main" id="{0227B24B-8DA4-40DD-9231-6F0AE38C867E}"/>
                </a:ext>
              </a:extLst>
            </p:cNvPr>
            <p:cNvSpPr/>
            <p:nvPr/>
          </p:nvSpPr>
          <p:spPr>
            <a:xfrm>
              <a:off x="5124532" y="521454"/>
              <a:ext cx="2440996" cy="252932"/>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Trung</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du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và</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miền</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núi</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Bắc</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endParaRPr>
            </a:p>
          </p:txBody>
        </p:sp>
        <p:cxnSp>
          <p:nvCxnSpPr>
            <p:cNvPr id="240" name="肘形连接符 205">
              <a:extLst>
                <a:ext uri="{FF2B5EF4-FFF2-40B4-BE49-F238E27FC236}">
                  <a16:creationId xmlns:a16="http://schemas.microsoft.com/office/drawing/2014/main" id="{314466CD-9196-40E0-A4D8-0DA53660DABA}"/>
                </a:ext>
              </a:extLst>
            </p:cNvPr>
            <p:cNvCxnSpPr>
              <a:cxnSpLocks/>
              <a:stCxn id="238" idx="6"/>
            </p:cNvCxnSpPr>
            <p:nvPr/>
          </p:nvCxnSpPr>
          <p:spPr>
            <a:xfrm>
              <a:off x="4516295" y="657510"/>
              <a:ext cx="608237" cy="1294"/>
            </a:xfrm>
            <a:prstGeom prst="bentConnector3">
              <a:avLst>
                <a:gd name="adj1" fmla="val 50000"/>
              </a:avLst>
            </a:prstGeom>
            <a:noFill/>
            <a:ln w="9525">
              <a:solidFill>
                <a:schemeClr val="accent1"/>
              </a:solidFill>
              <a:prstDash val="sysDash"/>
              <a:miter lim="800000"/>
              <a:headEnd/>
              <a:tailEnd/>
            </a:ln>
          </p:spPr>
        </p:cxnSp>
      </p:grpSp>
      <p:grpSp>
        <p:nvGrpSpPr>
          <p:cNvPr id="252" name="Nhóm 58">
            <a:extLst>
              <a:ext uri="{FF2B5EF4-FFF2-40B4-BE49-F238E27FC236}">
                <a16:creationId xmlns:a16="http://schemas.microsoft.com/office/drawing/2014/main" id="{B5218EDF-D458-478B-A18B-7512E8896B0D}"/>
              </a:ext>
            </a:extLst>
          </p:cNvPr>
          <p:cNvGrpSpPr/>
          <p:nvPr/>
        </p:nvGrpSpPr>
        <p:grpSpPr>
          <a:xfrm rot="19816028" flipV="1">
            <a:off x="9474305" y="6231711"/>
            <a:ext cx="805573" cy="362050"/>
            <a:chOff x="4415376" y="2488664"/>
            <a:chExt cx="805573" cy="362050"/>
          </a:xfrm>
        </p:grpSpPr>
        <p:grpSp>
          <p:nvGrpSpPr>
            <p:cNvPr id="253" name="Nhóm 59">
              <a:extLst>
                <a:ext uri="{FF2B5EF4-FFF2-40B4-BE49-F238E27FC236}">
                  <a16:creationId xmlns:a16="http://schemas.microsoft.com/office/drawing/2014/main" id="{FB3F1A70-B6C7-466F-81E7-C5583705DBC7}"/>
                </a:ext>
              </a:extLst>
            </p:cNvPr>
            <p:cNvGrpSpPr/>
            <p:nvPr/>
          </p:nvGrpSpPr>
          <p:grpSpPr>
            <a:xfrm>
              <a:off x="4508786" y="2701909"/>
              <a:ext cx="103553" cy="59566"/>
              <a:chOff x="4331092" y="2632370"/>
              <a:chExt cx="103553" cy="59566"/>
            </a:xfrm>
          </p:grpSpPr>
          <p:sp>
            <p:nvSpPr>
              <p:cNvPr id="282" name="Hình tự do: Hình 88">
                <a:extLst>
                  <a:ext uri="{FF2B5EF4-FFF2-40B4-BE49-F238E27FC236}">
                    <a16:creationId xmlns:a16="http://schemas.microsoft.com/office/drawing/2014/main" id="{6106D0D6-9715-4774-92A1-C0B9E0F90E25}"/>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83" name="Hình tự do: Hình 89">
                <a:extLst>
                  <a:ext uri="{FF2B5EF4-FFF2-40B4-BE49-F238E27FC236}">
                    <a16:creationId xmlns:a16="http://schemas.microsoft.com/office/drawing/2014/main" id="{4A645E56-97A7-4884-85F7-B12B38CA27F1}"/>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4" name="Nhóm 60">
              <a:extLst>
                <a:ext uri="{FF2B5EF4-FFF2-40B4-BE49-F238E27FC236}">
                  <a16:creationId xmlns:a16="http://schemas.microsoft.com/office/drawing/2014/main" id="{8666DDC8-7787-450D-8B21-E405F8D9CC19}"/>
                </a:ext>
              </a:extLst>
            </p:cNvPr>
            <p:cNvGrpSpPr/>
            <p:nvPr/>
          </p:nvGrpSpPr>
          <p:grpSpPr>
            <a:xfrm>
              <a:off x="4415376" y="2791148"/>
              <a:ext cx="103553" cy="59566"/>
              <a:chOff x="4331092" y="2632370"/>
              <a:chExt cx="103553" cy="59566"/>
            </a:xfrm>
          </p:grpSpPr>
          <p:sp>
            <p:nvSpPr>
              <p:cNvPr id="280" name="Hình tự do: Hình 86">
                <a:extLst>
                  <a:ext uri="{FF2B5EF4-FFF2-40B4-BE49-F238E27FC236}">
                    <a16:creationId xmlns:a16="http://schemas.microsoft.com/office/drawing/2014/main" id="{21641E4B-8C21-4ABA-B161-A11F292F9731}"/>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81" name="Hình tự do: Hình 87">
                <a:extLst>
                  <a:ext uri="{FF2B5EF4-FFF2-40B4-BE49-F238E27FC236}">
                    <a16:creationId xmlns:a16="http://schemas.microsoft.com/office/drawing/2014/main" id="{D1DAB9F0-0EBE-4B31-B1BA-F71D5DE432B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5" name="Nhóm 61">
              <a:extLst>
                <a:ext uri="{FF2B5EF4-FFF2-40B4-BE49-F238E27FC236}">
                  <a16:creationId xmlns:a16="http://schemas.microsoft.com/office/drawing/2014/main" id="{33DD0106-267D-4FBC-9853-2859D02D2098}"/>
                </a:ext>
              </a:extLst>
            </p:cNvPr>
            <p:cNvGrpSpPr/>
            <p:nvPr/>
          </p:nvGrpSpPr>
          <p:grpSpPr>
            <a:xfrm>
              <a:off x="4550458" y="2791148"/>
              <a:ext cx="103553" cy="59566"/>
              <a:chOff x="4331092" y="2632370"/>
              <a:chExt cx="103553" cy="59566"/>
            </a:xfrm>
          </p:grpSpPr>
          <p:sp>
            <p:nvSpPr>
              <p:cNvPr id="278" name="Hình tự do: Hình 84">
                <a:extLst>
                  <a:ext uri="{FF2B5EF4-FFF2-40B4-BE49-F238E27FC236}">
                    <a16:creationId xmlns:a16="http://schemas.microsoft.com/office/drawing/2014/main" id="{BCEAFDC6-000E-4DF7-9B8F-80E05074389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9" name="Hình tự do: Hình 85">
                <a:extLst>
                  <a:ext uri="{FF2B5EF4-FFF2-40B4-BE49-F238E27FC236}">
                    <a16:creationId xmlns:a16="http://schemas.microsoft.com/office/drawing/2014/main" id="{D11B2A9A-2635-42E2-A93C-B398DD75947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6" name="Nhóm 62">
              <a:extLst>
                <a:ext uri="{FF2B5EF4-FFF2-40B4-BE49-F238E27FC236}">
                  <a16:creationId xmlns:a16="http://schemas.microsoft.com/office/drawing/2014/main" id="{98F8B24B-09AF-4DAE-8242-030D1C868D37}"/>
                </a:ext>
              </a:extLst>
            </p:cNvPr>
            <p:cNvGrpSpPr/>
            <p:nvPr/>
          </p:nvGrpSpPr>
          <p:grpSpPr>
            <a:xfrm>
              <a:off x="5117396" y="2519435"/>
              <a:ext cx="103553" cy="59566"/>
              <a:chOff x="4331092" y="2632370"/>
              <a:chExt cx="103553" cy="59566"/>
            </a:xfrm>
          </p:grpSpPr>
          <p:sp>
            <p:nvSpPr>
              <p:cNvPr id="276" name="Hình tự do: Hình 82">
                <a:extLst>
                  <a:ext uri="{FF2B5EF4-FFF2-40B4-BE49-F238E27FC236}">
                    <a16:creationId xmlns:a16="http://schemas.microsoft.com/office/drawing/2014/main" id="{97B42DC0-2244-41D5-982C-103AA7C483FC}"/>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7" name="Hình tự do: Hình 83">
                <a:extLst>
                  <a:ext uri="{FF2B5EF4-FFF2-40B4-BE49-F238E27FC236}">
                    <a16:creationId xmlns:a16="http://schemas.microsoft.com/office/drawing/2014/main" id="{15E77163-CC8D-4B9B-B133-8F8E4D425F2D}"/>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7" name="Nhóm 63">
              <a:extLst>
                <a:ext uri="{FF2B5EF4-FFF2-40B4-BE49-F238E27FC236}">
                  <a16:creationId xmlns:a16="http://schemas.microsoft.com/office/drawing/2014/main" id="{A905A16D-16BF-471B-93CF-A9AA86AF7BA0}"/>
                </a:ext>
              </a:extLst>
            </p:cNvPr>
            <p:cNvGrpSpPr/>
            <p:nvPr/>
          </p:nvGrpSpPr>
          <p:grpSpPr>
            <a:xfrm>
              <a:off x="4752512" y="2632370"/>
              <a:ext cx="103553" cy="59566"/>
              <a:chOff x="4331092" y="2632370"/>
              <a:chExt cx="103553" cy="59566"/>
            </a:xfrm>
          </p:grpSpPr>
          <p:sp>
            <p:nvSpPr>
              <p:cNvPr id="274" name="Hình tự do: Hình 80">
                <a:extLst>
                  <a:ext uri="{FF2B5EF4-FFF2-40B4-BE49-F238E27FC236}">
                    <a16:creationId xmlns:a16="http://schemas.microsoft.com/office/drawing/2014/main" id="{DCA675B4-DBDF-4F7E-A8E0-6E9C3B7CA33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5" name="Hình tự do: Hình 81">
                <a:extLst>
                  <a:ext uri="{FF2B5EF4-FFF2-40B4-BE49-F238E27FC236}">
                    <a16:creationId xmlns:a16="http://schemas.microsoft.com/office/drawing/2014/main" id="{408D77FD-DA61-4E1E-8702-6A8E306E77D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8" name="Nhóm 64">
              <a:extLst>
                <a:ext uri="{FF2B5EF4-FFF2-40B4-BE49-F238E27FC236}">
                  <a16:creationId xmlns:a16="http://schemas.microsoft.com/office/drawing/2014/main" id="{19D96048-3A53-4CAD-BFAE-398B76534505}"/>
                </a:ext>
              </a:extLst>
            </p:cNvPr>
            <p:cNvGrpSpPr/>
            <p:nvPr/>
          </p:nvGrpSpPr>
          <p:grpSpPr>
            <a:xfrm>
              <a:off x="4668993" y="2533151"/>
              <a:ext cx="103553" cy="59566"/>
              <a:chOff x="4331092" y="2632370"/>
              <a:chExt cx="103553" cy="59566"/>
            </a:xfrm>
          </p:grpSpPr>
          <p:sp>
            <p:nvSpPr>
              <p:cNvPr id="272" name="Hình tự do: Hình 78">
                <a:extLst>
                  <a:ext uri="{FF2B5EF4-FFF2-40B4-BE49-F238E27FC236}">
                    <a16:creationId xmlns:a16="http://schemas.microsoft.com/office/drawing/2014/main" id="{B1BB93AA-B1FE-4410-80AD-1D16CA6F312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3" name="Hình tự do: Hình 79">
                <a:extLst>
                  <a:ext uri="{FF2B5EF4-FFF2-40B4-BE49-F238E27FC236}">
                    <a16:creationId xmlns:a16="http://schemas.microsoft.com/office/drawing/2014/main" id="{0E181132-69E6-4DC8-AF73-7EF3837AF69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9" name="Nhóm 65">
              <a:extLst>
                <a:ext uri="{FF2B5EF4-FFF2-40B4-BE49-F238E27FC236}">
                  <a16:creationId xmlns:a16="http://schemas.microsoft.com/office/drawing/2014/main" id="{72376D86-F0A7-4F10-906E-084F8C928348}"/>
                </a:ext>
              </a:extLst>
            </p:cNvPr>
            <p:cNvGrpSpPr/>
            <p:nvPr/>
          </p:nvGrpSpPr>
          <p:grpSpPr>
            <a:xfrm>
              <a:off x="4602235" y="2633644"/>
              <a:ext cx="64008" cy="59566"/>
              <a:chOff x="4331092" y="2632370"/>
              <a:chExt cx="103553" cy="59566"/>
            </a:xfrm>
          </p:grpSpPr>
          <p:sp>
            <p:nvSpPr>
              <p:cNvPr id="270" name="Hình tự do: Hình 76">
                <a:extLst>
                  <a:ext uri="{FF2B5EF4-FFF2-40B4-BE49-F238E27FC236}">
                    <a16:creationId xmlns:a16="http://schemas.microsoft.com/office/drawing/2014/main" id="{60627F2D-F6F7-49F4-8AB9-C0EF4717E0B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1" name="Hình tự do: Hình 77">
                <a:extLst>
                  <a:ext uri="{FF2B5EF4-FFF2-40B4-BE49-F238E27FC236}">
                    <a16:creationId xmlns:a16="http://schemas.microsoft.com/office/drawing/2014/main" id="{43A6E60E-C7D3-4B63-B484-9374CED1AFF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60" name="Hình tự do: Hình 66">
              <a:extLst>
                <a:ext uri="{FF2B5EF4-FFF2-40B4-BE49-F238E27FC236}">
                  <a16:creationId xmlns:a16="http://schemas.microsoft.com/office/drawing/2014/main" id="{09FF4A11-807F-49B2-A0F4-E0FDE306C5D4}"/>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61" name="Nhóm 67">
              <a:extLst>
                <a:ext uri="{FF2B5EF4-FFF2-40B4-BE49-F238E27FC236}">
                  <a16:creationId xmlns:a16="http://schemas.microsoft.com/office/drawing/2014/main" id="{0A3C7747-2D3D-44E3-87ED-F741DDFA725B}"/>
                </a:ext>
              </a:extLst>
            </p:cNvPr>
            <p:cNvGrpSpPr/>
            <p:nvPr/>
          </p:nvGrpSpPr>
          <p:grpSpPr>
            <a:xfrm>
              <a:off x="4858073" y="2488664"/>
              <a:ext cx="103553" cy="59566"/>
              <a:chOff x="4331092" y="2632370"/>
              <a:chExt cx="103553" cy="59566"/>
            </a:xfrm>
          </p:grpSpPr>
          <p:sp>
            <p:nvSpPr>
              <p:cNvPr id="268" name="Hình tự do: Hình 74">
                <a:extLst>
                  <a:ext uri="{FF2B5EF4-FFF2-40B4-BE49-F238E27FC236}">
                    <a16:creationId xmlns:a16="http://schemas.microsoft.com/office/drawing/2014/main" id="{1D164E29-A966-439E-B2D1-8449B273D2A7}"/>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9" name="Hình tự do: Hình 75">
                <a:extLst>
                  <a:ext uri="{FF2B5EF4-FFF2-40B4-BE49-F238E27FC236}">
                    <a16:creationId xmlns:a16="http://schemas.microsoft.com/office/drawing/2014/main" id="{57CAB41D-A821-4750-892E-FE7A3300A18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62" name="Nhóm 68">
              <a:extLst>
                <a:ext uri="{FF2B5EF4-FFF2-40B4-BE49-F238E27FC236}">
                  <a16:creationId xmlns:a16="http://schemas.microsoft.com/office/drawing/2014/main" id="{66744E56-34F9-4091-BB87-358C0D40C27A}"/>
                </a:ext>
              </a:extLst>
            </p:cNvPr>
            <p:cNvGrpSpPr/>
            <p:nvPr/>
          </p:nvGrpSpPr>
          <p:grpSpPr>
            <a:xfrm>
              <a:off x="4694679" y="2722401"/>
              <a:ext cx="103553" cy="59566"/>
              <a:chOff x="4331092" y="2632370"/>
              <a:chExt cx="103553" cy="59566"/>
            </a:xfrm>
          </p:grpSpPr>
          <p:sp>
            <p:nvSpPr>
              <p:cNvPr id="266" name="Hình tự do: Hình 72">
                <a:extLst>
                  <a:ext uri="{FF2B5EF4-FFF2-40B4-BE49-F238E27FC236}">
                    <a16:creationId xmlns:a16="http://schemas.microsoft.com/office/drawing/2014/main" id="{6AF50CBF-B17A-4C45-BF7F-C762EA3BFD5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7" name="Hình tự do: Hình 73">
                <a:extLst>
                  <a:ext uri="{FF2B5EF4-FFF2-40B4-BE49-F238E27FC236}">
                    <a16:creationId xmlns:a16="http://schemas.microsoft.com/office/drawing/2014/main" id="{29EEC937-C99F-4F06-9CFF-72457CDA57DD}"/>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63" name="Nhóm 69">
              <a:extLst>
                <a:ext uri="{FF2B5EF4-FFF2-40B4-BE49-F238E27FC236}">
                  <a16:creationId xmlns:a16="http://schemas.microsoft.com/office/drawing/2014/main" id="{36E82874-780C-4459-B2E9-F7152E19D382}"/>
                </a:ext>
              </a:extLst>
            </p:cNvPr>
            <p:cNvGrpSpPr/>
            <p:nvPr/>
          </p:nvGrpSpPr>
          <p:grpSpPr>
            <a:xfrm>
              <a:off x="4944437" y="2685842"/>
              <a:ext cx="103553" cy="59566"/>
              <a:chOff x="4331092" y="2632370"/>
              <a:chExt cx="103553" cy="59566"/>
            </a:xfrm>
          </p:grpSpPr>
          <p:sp>
            <p:nvSpPr>
              <p:cNvPr id="264" name="Hình tự do: Hình 70">
                <a:extLst>
                  <a:ext uri="{FF2B5EF4-FFF2-40B4-BE49-F238E27FC236}">
                    <a16:creationId xmlns:a16="http://schemas.microsoft.com/office/drawing/2014/main" id="{B8CDDACD-B34E-4261-834A-261831D503A8}"/>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5" name="Hình tự do: Hình 71">
                <a:extLst>
                  <a:ext uri="{FF2B5EF4-FFF2-40B4-BE49-F238E27FC236}">
                    <a16:creationId xmlns:a16="http://schemas.microsoft.com/office/drawing/2014/main" id="{3CB664DE-E055-41D5-A0E8-28BE93983435}"/>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284" name="Nhóm 90">
            <a:extLst>
              <a:ext uri="{FF2B5EF4-FFF2-40B4-BE49-F238E27FC236}">
                <a16:creationId xmlns:a16="http://schemas.microsoft.com/office/drawing/2014/main" id="{C1670E19-F04E-448C-B746-68259F9C5471}"/>
              </a:ext>
            </a:extLst>
          </p:cNvPr>
          <p:cNvGrpSpPr/>
          <p:nvPr/>
        </p:nvGrpSpPr>
        <p:grpSpPr>
          <a:xfrm rot="19816028" flipV="1">
            <a:off x="10119374" y="6320018"/>
            <a:ext cx="805573" cy="362050"/>
            <a:chOff x="4415376" y="2488664"/>
            <a:chExt cx="805573" cy="362050"/>
          </a:xfrm>
        </p:grpSpPr>
        <p:grpSp>
          <p:nvGrpSpPr>
            <p:cNvPr id="285" name="Nhóm 91">
              <a:extLst>
                <a:ext uri="{FF2B5EF4-FFF2-40B4-BE49-F238E27FC236}">
                  <a16:creationId xmlns:a16="http://schemas.microsoft.com/office/drawing/2014/main" id="{D31F5D43-DCF8-4596-80B3-0BBBBC40CF74}"/>
                </a:ext>
              </a:extLst>
            </p:cNvPr>
            <p:cNvGrpSpPr/>
            <p:nvPr/>
          </p:nvGrpSpPr>
          <p:grpSpPr>
            <a:xfrm>
              <a:off x="4508786" y="2701909"/>
              <a:ext cx="103553" cy="59566"/>
              <a:chOff x="4331092" y="2632370"/>
              <a:chExt cx="103553" cy="59566"/>
            </a:xfrm>
          </p:grpSpPr>
          <p:sp>
            <p:nvSpPr>
              <p:cNvPr id="314" name="Hình tự do: Hình 120">
                <a:extLst>
                  <a:ext uri="{FF2B5EF4-FFF2-40B4-BE49-F238E27FC236}">
                    <a16:creationId xmlns:a16="http://schemas.microsoft.com/office/drawing/2014/main" id="{F7F38807-A884-43F0-A758-B1B985355C0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5" name="Hình tự do: Hình 121">
                <a:extLst>
                  <a:ext uri="{FF2B5EF4-FFF2-40B4-BE49-F238E27FC236}">
                    <a16:creationId xmlns:a16="http://schemas.microsoft.com/office/drawing/2014/main" id="{0BE21968-2192-45C3-A7AE-0D947728EC5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6" name="Nhóm 92">
              <a:extLst>
                <a:ext uri="{FF2B5EF4-FFF2-40B4-BE49-F238E27FC236}">
                  <a16:creationId xmlns:a16="http://schemas.microsoft.com/office/drawing/2014/main" id="{492D5D6B-9917-4B28-8F87-FD1569B074CA}"/>
                </a:ext>
              </a:extLst>
            </p:cNvPr>
            <p:cNvGrpSpPr/>
            <p:nvPr/>
          </p:nvGrpSpPr>
          <p:grpSpPr>
            <a:xfrm>
              <a:off x="4415376" y="2791148"/>
              <a:ext cx="103553" cy="59566"/>
              <a:chOff x="4331092" y="2632370"/>
              <a:chExt cx="103553" cy="59566"/>
            </a:xfrm>
          </p:grpSpPr>
          <p:sp>
            <p:nvSpPr>
              <p:cNvPr id="312" name="Hình tự do: Hình 118">
                <a:extLst>
                  <a:ext uri="{FF2B5EF4-FFF2-40B4-BE49-F238E27FC236}">
                    <a16:creationId xmlns:a16="http://schemas.microsoft.com/office/drawing/2014/main" id="{644B319B-07C5-425F-AD56-9CB9A3E7AED9}"/>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3" name="Hình tự do: Hình 119">
                <a:extLst>
                  <a:ext uri="{FF2B5EF4-FFF2-40B4-BE49-F238E27FC236}">
                    <a16:creationId xmlns:a16="http://schemas.microsoft.com/office/drawing/2014/main" id="{2ABA979D-5BF8-4308-9F80-EA247E8B253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7" name="Nhóm 93">
              <a:extLst>
                <a:ext uri="{FF2B5EF4-FFF2-40B4-BE49-F238E27FC236}">
                  <a16:creationId xmlns:a16="http://schemas.microsoft.com/office/drawing/2014/main" id="{0367A3B2-9E3B-4101-B8B6-3CF3101DF40B}"/>
                </a:ext>
              </a:extLst>
            </p:cNvPr>
            <p:cNvGrpSpPr/>
            <p:nvPr/>
          </p:nvGrpSpPr>
          <p:grpSpPr>
            <a:xfrm>
              <a:off x="4550458" y="2791148"/>
              <a:ext cx="103553" cy="59566"/>
              <a:chOff x="4331092" y="2632370"/>
              <a:chExt cx="103553" cy="59566"/>
            </a:xfrm>
          </p:grpSpPr>
          <p:sp>
            <p:nvSpPr>
              <p:cNvPr id="310" name="Hình tự do: Hình 116">
                <a:extLst>
                  <a:ext uri="{FF2B5EF4-FFF2-40B4-BE49-F238E27FC236}">
                    <a16:creationId xmlns:a16="http://schemas.microsoft.com/office/drawing/2014/main" id="{47C2D6C0-BF90-4272-A735-2343E1A5D45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1" name="Hình tự do: Hình 117">
                <a:extLst>
                  <a:ext uri="{FF2B5EF4-FFF2-40B4-BE49-F238E27FC236}">
                    <a16:creationId xmlns:a16="http://schemas.microsoft.com/office/drawing/2014/main" id="{C73C4697-1FCD-45A7-8C5F-BFC7E4AEBFF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8" name="Nhóm 94">
              <a:extLst>
                <a:ext uri="{FF2B5EF4-FFF2-40B4-BE49-F238E27FC236}">
                  <a16:creationId xmlns:a16="http://schemas.microsoft.com/office/drawing/2014/main" id="{05281BE2-00D2-4D95-8E9F-0E2CD8913ED5}"/>
                </a:ext>
              </a:extLst>
            </p:cNvPr>
            <p:cNvGrpSpPr/>
            <p:nvPr/>
          </p:nvGrpSpPr>
          <p:grpSpPr>
            <a:xfrm>
              <a:off x="5117396" y="2519435"/>
              <a:ext cx="103553" cy="59566"/>
              <a:chOff x="4331092" y="2632370"/>
              <a:chExt cx="103553" cy="59566"/>
            </a:xfrm>
          </p:grpSpPr>
          <p:sp>
            <p:nvSpPr>
              <p:cNvPr id="308" name="Hình tự do: Hình 114">
                <a:extLst>
                  <a:ext uri="{FF2B5EF4-FFF2-40B4-BE49-F238E27FC236}">
                    <a16:creationId xmlns:a16="http://schemas.microsoft.com/office/drawing/2014/main" id="{6954B4DE-F7C7-46B4-9B91-8C8C66BCB63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9" name="Hình tự do: Hình 115">
                <a:extLst>
                  <a:ext uri="{FF2B5EF4-FFF2-40B4-BE49-F238E27FC236}">
                    <a16:creationId xmlns:a16="http://schemas.microsoft.com/office/drawing/2014/main" id="{3D65EAEF-9E34-4895-8CC0-4DC94AEC28D9}"/>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9" name="Nhóm 95">
              <a:extLst>
                <a:ext uri="{FF2B5EF4-FFF2-40B4-BE49-F238E27FC236}">
                  <a16:creationId xmlns:a16="http://schemas.microsoft.com/office/drawing/2014/main" id="{1192C9B2-B059-4D99-9785-425253357463}"/>
                </a:ext>
              </a:extLst>
            </p:cNvPr>
            <p:cNvGrpSpPr/>
            <p:nvPr/>
          </p:nvGrpSpPr>
          <p:grpSpPr>
            <a:xfrm>
              <a:off x="4752512" y="2632370"/>
              <a:ext cx="103553" cy="59566"/>
              <a:chOff x="4331092" y="2632370"/>
              <a:chExt cx="103553" cy="59566"/>
            </a:xfrm>
          </p:grpSpPr>
          <p:sp>
            <p:nvSpPr>
              <p:cNvPr id="306" name="Hình tự do: Hình 112">
                <a:extLst>
                  <a:ext uri="{FF2B5EF4-FFF2-40B4-BE49-F238E27FC236}">
                    <a16:creationId xmlns:a16="http://schemas.microsoft.com/office/drawing/2014/main" id="{622E082F-FD0A-491F-A20F-28BEA764492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7" name="Hình tự do: Hình 113">
                <a:extLst>
                  <a:ext uri="{FF2B5EF4-FFF2-40B4-BE49-F238E27FC236}">
                    <a16:creationId xmlns:a16="http://schemas.microsoft.com/office/drawing/2014/main" id="{D9FB7A4D-0E79-4F31-B66C-84A1280FA61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0" name="Nhóm 96">
              <a:extLst>
                <a:ext uri="{FF2B5EF4-FFF2-40B4-BE49-F238E27FC236}">
                  <a16:creationId xmlns:a16="http://schemas.microsoft.com/office/drawing/2014/main" id="{7FA57FBA-4ED0-447D-A9FD-24EA9D164098}"/>
                </a:ext>
              </a:extLst>
            </p:cNvPr>
            <p:cNvGrpSpPr/>
            <p:nvPr/>
          </p:nvGrpSpPr>
          <p:grpSpPr>
            <a:xfrm>
              <a:off x="4668993" y="2533151"/>
              <a:ext cx="103553" cy="59566"/>
              <a:chOff x="4331092" y="2632370"/>
              <a:chExt cx="103553" cy="59566"/>
            </a:xfrm>
          </p:grpSpPr>
          <p:sp>
            <p:nvSpPr>
              <p:cNvPr id="304" name="Hình tự do: Hình 110">
                <a:extLst>
                  <a:ext uri="{FF2B5EF4-FFF2-40B4-BE49-F238E27FC236}">
                    <a16:creationId xmlns:a16="http://schemas.microsoft.com/office/drawing/2014/main" id="{6956D82E-96D2-4BE0-916A-E09AF806AA9C}"/>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5" name="Hình tự do: Hình 111">
                <a:extLst>
                  <a:ext uri="{FF2B5EF4-FFF2-40B4-BE49-F238E27FC236}">
                    <a16:creationId xmlns:a16="http://schemas.microsoft.com/office/drawing/2014/main" id="{039C1AE8-64B7-4DF5-A207-D54C7DE48D0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1" name="Nhóm 97">
              <a:extLst>
                <a:ext uri="{FF2B5EF4-FFF2-40B4-BE49-F238E27FC236}">
                  <a16:creationId xmlns:a16="http://schemas.microsoft.com/office/drawing/2014/main" id="{C4076C3A-14F3-4F7F-A71C-AD8076AD784C}"/>
                </a:ext>
              </a:extLst>
            </p:cNvPr>
            <p:cNvGrpSpPr/>
            <p:nvPr/>
          </p:nvGrpSpPr>
          <p:grpSpPr>
            <a:xfrm>
              <a:off x="4602235" y="2633644"/>
              <a:ext cx="64008" cy="59566"/>
              <a:chOff x="4331092" y="2632370"/>
              <a:chExt cx="103553" cy="59566"/>
            </a:xfrm>
          </p:grpSpPr>
          <p:sp>
            <p:nvSpPr>
              <p:cNvPr id="302" name="Hình tự do: Hình 108">
                <a:extLst>
                  <a:ext uri="{FF2B5EF4-FFF2-40B4-BE49-F238E27FC236}">
                    <a16:creationId xmlns:a16="http://schemas.microsoft.com/office/drawing/2014/main" id="{7FBB9EC2-C069-4D9B-888E-95C7D286B86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3" name="Hình tự do: Hình 109">
                <a:extLst>
                  <a:ext uri="{FF2B5EF4-FFF2-40B4-BE49-F238E27FC236}">
                    <a16:creationId xmlns:a16="http://schemas.microsoft.com/office/drawing/2014/main" id="{E7D293AA-A840-4662-BC7B-7CE33B53186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92" name="Hình tự do: Hình 98">
              <a:extLst>
                <a:ext uri="{FF2B5EF4-FFF2-40B4-BE49-F238E27FC236}">
                  <a16:creationId xmlns:a16="http://schemas.microsoft.com/office/drawing/2014/main" id="{E878E496-6FF7-4E46-8663-376BF36611FE}"/>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93" name="Nhóm 99">
              <a:extLst>
                <a:ext uri="{FF2B5EF4-FFF2-40B4-BE49-F238E27FC236}">
                  <a16:creationId xmlns:a16="http://schemas.microsoft.com/office/drawing/2014/main" id="{295F4DA8-97C8-47EA-8ED1-588B631B8DF5}"/>
                </a:ext>
              </a:extLst>
            </p:cNvPr>
            <p:cNvGrpSpPr/>
            <p:nvPr/>
          </p:nvGrpSpPr>
          <p:grpSpPr>
            <a:xfrm>
              <a:off x="4858073" y="2488664"/>
              <a:ext cx="103553" cy="59566"/>
              <a:chOff x="4331092" y="2632370"/>
              <a:chExt cx="103553" cy="59566"/>
            </a:xfrm>
          </p:grpSpPr>
          <p:sp>
            <p:nvSpPr>
              <p:cNvPr id="300" name="Hình tự do: Hình 106">
                <a:extLst>
                  <a:ext uri="{FF2B5EF4-FFF2-40B4-BE49-F238E27FC236}">
                    <a16:creationId xmlns:a16="http://schemas.microsoft.com/office/drawing/2014/main" id="{52880D20-1D02-4553-90C4-386E1E704E4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1" name="Hình tự do: Hình 107">
                <a:extLst>
                  <a:ext uri="{FF2B5EF4-FFF2-40B4-BE49-F238E27FC236}">
                    <a16:creationId xmlns:a16="http://schemas.microsoft.com/office/drawing/2014/main" id="{83ED0B6F-CC10-4CAE-9194-6DAD48469ED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4" name="Nhóm 100">
              <a:extLst>
                <a:ext uri="{FF2B5EF4-FFF2-40B4-BE49-F238E27FC236}">
                  <a16:creationId xmlns:a16="http://schemas.microsoft.com/office/drawing/2014/main" id="{345EFDA5-17E8-484B-837A-EC6BE4221F2E}"/>
                </a:ext>
              </a:extLst>
            </p:cNvPr>
            <p:cNvGrpSpPr/>
            <p:nvPr/>
          </p:nvGrpSpPr>
          <p:grpSpPr>
            <a:xfrm>
              <a:off x="4694679" y="2722401"/>
              <a:ext cx="103553" cy="59566"/>
              <a:chOff x="4331092" y="2632370"/>
              <a:chExt cx="103553" cy="59566"/>
            </a:xfrm>
          </p:grpSpPr>
          <p:sp>
            <p:nvSpPr>
              <p:cNvPr id="298" name="Hình tự do: Hình 104">
                <a:extLst>
                  <a:ext uri="{FF2B5EF4-FFF2-40B4-BE49-F238E27FC236}">
                    <a16:creationId xmlns:a16="http://schemas.microsoft.com/office/drawing/2014/main" id="{7050998C-FE4C-4DF0-A009-D8CBB50C276D}"/>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99" name="Hình tự do: Hình 105">
                <a:extLst>
                  <a:ext uri="{FF2B5EF4-FFF2-40B4-BE49-F238E27FC236}">
                    <a16:creationId xmlns:a16="http://schemas.microsoft.com/office/drawing/2014/main" id="{743C5263-D392-4AD6-A487-BAD137B14DDC}"/>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5" name="Nhóm 101">
              <a:extLst>
                <a:ext uri="{FF2B5EF4-FFF2-40B4-BE49-F238E27FC236}">
                  <a16:creationId xmlns:a16="http://schemas.microsoft.com/office/drawing/2014/main" id="{CF4C8FE5-61EB-4AFB-8692-0F5045811C37}"/>
                </a:ext>
              </a:extLst>
            </p:cNvPr>
            <p:cNvGrpSpPr/>
            <p:nvPr/>
          </p:nvGrpSpPr>
          <p:grpSpPr>
            <a:xfrm>
              <a:off x="4944437" y="2685842"/>
              <a:ext cx="103553" cy="59566"/>
              <a:chOff x="4331092" y="2632370"/>
              <a:chExt cx="103553" cy="59566"/>
            </a:xfrm>
          </p:grpSpPr>
          <p:sp>
            <p:nvSpPr>
              <p:cNvPr id="296" name="Hình tự do: Hình 102">
                <a:extLst>
                  <a:ext uri="{FF2B5EF4-FFF2-40B4-BE49-F238E27FC236}">
                    <a16:creationId xmlns:a16="http://schemas.microsoft.com/office/drawing/2014/main" id="{9EB14C26-BCEB-442F-A2B4-B57F80B84C1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97" name="Hình tự do: Hình 103">
                <a:extLst>
                  <a:ext uri="{FF2B5EF4-FFF2-40B4-BE49-F238E27FC236}">
                    <a16:creationId xmlns:a16="http://schemas.microsoft.com/office/drawing/2014/main" id="{EF7A9DBE-537D-413B-821B-2CE22FE9403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316" name="Nhóm 122">
            <a:extLst>
              <a:ext uri="{FF2B5EF4-FFF2-40B4-BE49-F238E27FC236}">
                <a16:creationId xmlns:a16="http://schemas.microsoft.com/office/drawing/2014/main" id="{65C194F2-6876-4217-A5BC-6D50E384621F}"/>
              </a:ext>
            </a:extLst>
          </p:cNvPr>
          <p:cNvGrpSpPr/>
          <p:nvPr/>
        </p:nvGrpSpPr>
        <p:grpSpPr>
          <a:xfrm rot="19816028" flipV="1">
            <a:off x="9965773" y="5915226"/>
            <a:ext cx="805573" cy="362050"/>
            <a:chOff x="4415376" y="2488664"/>
            <a:chExt cx="805573" cy="362050"/>
          </a:xfrm>
        </p:grpSpPr>
        <p:grpSp>
          <p:nvGrpSpPr>
            <p:cNvPr id="317" name="Nhóm 123">
              <a:extLst>
                <a:ext uri="{FF2B5EF4-FFF2-40B4-BE49-F238E27FC236}">
                  <a16:creationId xmlns:a16="http://schemas.microsoft.com/office/drawing/2014/main" id="{F5B358DD-28A8-41A7-B037-160277E4F106}"/>
                </a:ext>
              </a:extLst>
            </p:cNvPr>
            <p:cNvGrpSpPr/>
            <p:nvPr/>
          </p:nvGrpSpPr>
          <p:grpSpPr>
            <a:xfrm>
              <a:off x="4508786" y="2701909"/>
              <a:ext cx="103553" cy="59566"/>
              <a:chOff x="4331092" y="2632370"/>
              <a:chExt cx="103553" cy="59566"/>
            </a:xfrm>
          </p:grpSpPr>
          <p:sp>
            <p:nvSpPr>
              <p:cNvPr id="346" name="Hình tự do: Hình 152">
                <a:extLst>
                  <a:ext uri="{FF2B5EF4-FFF2-40B4-BE49-F238E27FC236}">
                    <a16:creationId xmlns:a16="http://schemas.microsoft.com/office/drawing/2014/main" id="{7EE2D728-A0D3-473C-A53D-E26F0695F95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7" name="Hình tự do: Hình 153">
                <a:extLst>
                  <a:ext uri="{FF2B5EF4-FFF2-40B4-BE49-F238E27FC236}">
                    <a16:creationId xmlns:a16="http://schemas.microsoft.com/office/drawing/2014/main" id="{3CE8FC1F-23C9-469C-94F8-A7ECF6511FE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18" name="Nhóm 124">
              <a:extLst>
                <a:ext uri="{FF2B5EF4-FFF2-40B4-BE49-F238E27FC236}">
                  <a16:creationId xmlns:a16="http://schemas.microsoft.com/office/drawing/2014/main" id="{28411DDC-85A6-4C28-82A9-5C6DD3A62224}"/>
                </a:ext>
              </a:extLst>
            </p:cNvPr>
            <p:cNvGrpSpPr/>
            <p:nvPr/>
          </p:nvGrpSpPr>
          <p:grpSpPr>
            <a:xfrm>
              <a:off x="4415376" y="2791148"/>
              <a:ext cx="103553" cy="59566"/>
              <a:chOff x="4331092" y="2632370"/>
              <a:chExt cx="103553" cy="59566"/>
            </a:xfrm>
          </p:grpSpPr>
          <p:sp>
            <p:nvSpPr>
              <p:cNvPr id="344" name="Hình tự do: Hình 150">
                <a:extLst>
                  <a:ext uri="{FF2B5EF4-FFF2-40B4-BE49-F238E27FC236}">
                    <a16:creationId xmlns:a16="http://schemas.microsoft.com/office/drawing/2014/main" id="{A9A7F262-0BE4-4BDC-A6C3-0F696F0CAB99}"/>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5" name="Hình tự do: Hình 151">
                <a:extLst>
                  <a:ext uri="{FF2B5EF4-FFF2-40B4-BE49-F238E27FC236}">
                    <a16:creationId xmlns:a16="http://schemas.microsoft.com/office/drawing/2014/main" id="{AAF90512-4139-49F0-B904-129650724F2C}"/>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19" name="Nhóm 125">
              <a:extLst>
                <a:ext uri="{FF2B5EF4-FFF2-40B4-BE49-F238E27FC236}">
                  <a16:creationId xmlns:a16="http://schemas.microsoft.com/office/drawing/2014/main" id="{1DC00B54-3321-4EFB-9807-BA67FE350CAD}"/>
                </a:ext>
              </a:extLst>
            </p:cNvPr>
            <p:cNvGrpSpPr/>
            <p:nvPr/>
          </p:nvGrpSpPr>
          <p:grpSpPr>
            <a:xfrm>
              <a:off x="4550458" y="2791148"/>
              <a:ext cx="103553" cy="59566"/>
              <a:chOff x="4331092" y="2632370"/>
              <a:chExt cx="103553" cy="59566"/>
            </a:xfrm>
          </p:grpSpPr>
          <p:sp>
            <p:nvSpPr>
              <p:cNvPr id="342" name="Hình tự do: Hình 148">
                <a:extLst>
                  <a:ext uri="{FF2B5EF4-FFF2-40B4-BE49-F238E27FC236}">
                    <a16:creationId xmlns:a16="http://schemas.microsoft.com/office/drawing/2014/main" id="{E0DE2C2C-83D8-401B-930A-1859E6A1C91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3" name="Hình tự do: Hình 149">
                <a:extLst>
                  <a:ext uri="{FF2B5EF4-FFF2-40B4-BE49-F238E27FC236}">
                    <a16:creationId xmlns:a16="http://schemas.microsoft.com/office/drawing/2014/main" id="{85195F6D-916D-4C6D-BA3E-2F390A26BAD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0" name="Nhóm 126">
              <a:extLst>
                <a:ext uri="{FF2B5EF4-FFF2-40B4-BE49-F238E27FC236}">
                  <a16:creationId xmlns:a16="http://schemas.microsoft.com/office/drawing/2014/main" id="{282E0883-A7A9-4C63-9A55-8302B03E6FF5}"/>
                </a:ext>
              </a:extLst>
            </p:cNvPr>
            <p:cNvGrpSpPr/>
            <p:nvPr/>
          </p:nvGrpSpPr>
          <p:grpSpPr>
            <a:xfrm>
              <a:off x="5117396" y="2519435"/>
              <a:ext cx="103553" cy="59566"/>
              <a:chOff x="4331092" y="2632370"/>
              <a:chExt cx="103553" cy="59566"/>
            </a:xfrm>
          </p:grpSpPr>
          <p:sp>
            <p:nvSpPr>
              <p:cNvPr id="340" name="Hình tự do: Hình 146">
                <a:extLst>
                  <a:ext uri="{FF2B5EF4-FFF2-40B4-BE49-F238E27FC236}">
                    <a16:creationId xmlns:a16="http://schemas.microsoft.com/office/drawing/2014/main" id="{A37E7A99-F8AE-416D-9C28-0D0799B4151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1" name="Hình tự do: Hình 147">
                <a:extLst>
                  <a:ext uri="{FF2B5EF4-FFF2-40B4-BE49-F238E27FC236}">
                    <a16:creationId xmlns:a16="http://schemas.microsoft.com/office/drawing/2014/main" id="{3912C8F6-AFDA-409C-A029-2D46347BA9E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1" name="Nhóm 127">
              <a:extLst>
                <a:ext uri="{FF2B5EF4-FFF2-40B4-BE49-F238E27FC236}">
                  <a16:creationId xmlns:a16="http://schemas.microsoft.com/office/drawing/2014/main" id="{8BDB1B37-2073-4236-BA8C-8A4FB5539663}"/>
                </a:ext>
              </a:extLst>
            </p:cNvPr>
            <p:cNvGrpSpPr/>
            <p:nvPr/>
          </p:nvGrpSpPr>
          <p:grpSpPr>
            <a:xfrm>
              <a:off x="4752512" y="2632370"/>
              <a:ext cx="103553" cy="59566"/>
              <a:chOff x="4331092" y="2632370"/>
              <a:chExt cx="103553" cy="59566"/>
            </a:xfrm>
          </p:grpSpPr>
          <p:sp>
            <p:nvSpPr>
              <p:cNvPr id="338" name="Hình tự do: Hình 144">
                <a:extLst>
                  <a:ext uri="{FF2B5EF4-FFF2-40B4-BE49-F238E27FC236}">
                    <a16:creationId xmlns:a16="http://schemas.microsoft.com/office/drawing/2014/main" id="{43C91EB4-0601-4E17-AF71-FBC3944040A8}"/>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9" name="Hình tự do: Hình 145">
                <a:extLst>
                  <a:ext uri="{FF2B5EF4-FFF2-40B4-BE49-F238E27FC236}">
                    <a16:creationId xmlns:a16="http://schemas.microsoft.com/office/drawing/2014/main" id="{E62C7954-EF61-4FFC-B15F-EAD77418FC8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2" name="Nhóm 128">
              <a:extLst>
                <a:ext uri="{FF2B5EF4-FFF2-40B4-BE49-F238E27FC236}">
                  <a16:creationId xmlns:a16="http://schemas.microsoft.com/office/drawing/2014/main" id="{C6587F0C-243F-4DE5-A108-C3FE08AFA41D}"/>
                </a:ext>
              </a:extLst>
            </p:cNvPr>
            <p:cNvGrpSpPr/>
            <p:nvPr/>
          </p:nvGrpSpPr>
          <p:grpSpPr>
            <a:xfrm>
              <a:off x="4668993" y="2533151"/>
              <a:ext cx="103553" cy="59566"/>
              <a:chOff x="4331092" y="2632370"/>
              <a:chExt cx="103553" cy="59566"/>
            </a:xfrm>
          </p:grpSpPr>
          <p:sp>
            <p:nvSpPr>
              <p:cNvPr id="336" name="Hình tự do: Hình 142">
                <a:extLst>
                  <a:ext uri="{FF2B5EF4-FFF2-40B4-BE49-F238E27FC236}">
                    <a16:creationId xmlns:a16="http://schemas.microsoft.com/office/drawing/2014/main" id="{736412A0-E681-46D1-A521-6C538B44EA1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7" name="Hình tự do: Hình 143">
                <a:extLst>
                  <a:ext uri="{FF2B5EF4-FFF2-40B4-BE49-F238E27FC236}">
                    <a16:creationId xmlns:a16="http://schemas.microsoft.com/office/drawing/2014/main" id="{4DAC7AAA-55C5-479D-BB4C-4BC310A9B45A}"/>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3" name="Nhóm 129">
              <a:extLst>
                <a:ext uri="{FF2B5EF4-FFF2-40B4-BE49-F238E27FC236}">
                  <a16:creationId xmlns:a16="http://schemas.microsoft.com/office/drawing/2014/main" id="{F74090AE-6F36-4E5D-867C-0C4144F2819B}"/>
                </a:ext>
              </a:extLst>
            </p:cNvPr>
            <p:cNvGrpSpPr/>
            <p:nvPr/>
          </p:nvGrpSpPr>
          <p:grpSpPr>
            <a:xfrm>
              <a:off x="4602235" y="2633644"/>
              <a:ext cx="64008" cy="59566"/>
              <a:chOff x="4331092" y="2632370"/>
              <a:chExt cx="103553" cy="59566"/>
            </a:xfrm>
          </p:grpSpPr>
          <p:sp>
            <p:nvSpPr>
              <p:cNvPr id="334" name="Hình tự do: Hình 140">
                <a:extLst>
                  <a:ext uri="{FF2B5EF4-FFF2-40B4-BE49-F238E27FC236}">
                    <a16:creationId xmlns:a16="http://schemas.microsoft.com/office/drawing/2014/main" id="{BC216DD8-88F3-4278-8EEA-0E03A393A94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5" name="Hình tự do: Hình 141">
                <a:extLst>
                  <a:ext uri="{FF2B5EF4-FFF2-40B4-BE49-F238E27FC236}">
                    <a16:creationId xmlns:a16="http://schemas.microsoft.com/office/drawing/2014/main" id="{1CE4A450-0389-4D30-B113-E91895F2A59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4" name="Hình tự do: Hình 130">
              <a:extLst>
                <a:ext uri="{FF2B5EF4-FFF2-40B4-BE49-F238E27FC236}">
                  <a16:creationId xmlns:a16="http://schemas.microsoft.com/office/drawing/2014/main" id="{BA9AFF3D-D3B5-4CD7-937C-45B68808DBD1}"/>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325" name="Nhóm 131">
              <a:extLst>
                <a:ext uri="{FF2B5EF4-FFF2-40B4-BE49-F238E27FC236}">
                  <a16:creationId xmlns:a16="http://schemas.microsoft.com/office/drawing/2014/main" id="{0AE46577-2593-45F8-8CFF-797D20DC15D2}"/>
                </a:ext>
              </a:extLst>
            </p:cNvPr>
            <p:cNvGrpSpPr/>
            <p:nvPr/>
          </p:nvGrpSpPr>
          <p:grpSpPr>
            <a:xfrm>
              <a:off x="4858073" y="2488664"/>
              <a:ext cx="103553" cy="59566"/>
              <a:chOff x="4331092" y="2632370"/>
              <a:chExt cx="103553" cy="59566"/>
            </a:xfrm>
          </p:grpSpPr>
          <p:sp>
            <p:nvSpPr>
              <p:cNvPr id="332" name="Hình tự do: Hình 138">
                <a:extLst>
                  <a:ext uri="{FF2B5EF4-FFF2-40B4-BE49-F238E27FC236}">
                    <a16:creationId xmlns:a16="http://schemas.microsoft.com/office/drawing/2014/main" id="{166108E9-1FC6-48BD-A5DB-16B044E27EA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3" name="Hình tự do: Hình 139">
                <a:extLst>
                  <a:ext uri="{FF2B5EF4-FFF2-40B4-BE49-F238E27FC236}">
                    <a16:creationId xmlns:a16="http://schemas.microsoft.com/office/drawing/2014/main" id="{E498616D-C614-4AD3-8553-61762412441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6" name="Nhóm 132">
              <a:extLst>
                <a:ext uri="{FF2B5EF4-FFF2-40B4-BE49-F238E27FC236}">
                  <a16:creationId xmlns:a16="http://schemas.microsoft.com/office/drawing/2014/main" id="{63A2764A-182C-4DB7-A250-412B205019ED}"/>
                </a:ext>
              </a:extLst>
            </p:cNvPr>
            <p:cNvGrpSpPr/>
            <p:nvPr/>
          </p:nvGrpSpPr>
          <p:grpSpPr>
            <a:xfrm>
              <a:off x="4694679" y="2722401"/>
              <a:ext cx="103553" cy="59566"/>
              <a:chOff x="4331092" y="2632370"/>
              <a:chExt cx="103553" cy="59566"/>
            </a:xfrm>
          </p:grpSpPr>
          <p:sp>
            <p:nvSpPr>
              <p:cNvPr id="330" name="Hình tự do: Hình 136">
                <a:extLst>
                  <a:ext uri="{FF2B5EF4-FFF2-40B4-BE49-F238E27FC236}">
                    <a16:creationId xmlns:a16="http://schemas.microsoft.com/office/drawing/2014/main" id="{9035F874-560C-4EC4-9187-CC5ED4B465C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1" name="Hình tự do: Hình 137">
                <a:extLst>
                  <a:ext uri="{FF2B5EF4-FFF2-40B4-BE49-F238E27FC236}">
                    <a16:creationId xmlns:a16="http://schemas.microsoft.com/office/drawing/2014/main" id="{C87EEEED-0466-4A19-9007-00373500F24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7" name="Nhóm 133">
              <a:extLst>
                <a:ext uri="{FF2B5EF4-FFF2-40B4-BE49-F238E27FC236}">
                  <a16:creationId xmlns:a16="http://schemas.microsoft.com/office/drawing/2014/main" id="{8724831E-70F0-4AD6-9257-AE7CA5FCC311}"/>
                </a:ext>
              </a:extLst>
            </p:cNvPr>
            <p:cNvGrpSpPr/>
            <p:nvPr/>
          </p:nvGrpSpPr>
          <p:grpSpPr>
            <a:xfrm>
              <a:off x="4944437" y="2685842"/>
              <a:ext cx="103553" cy="59566"/>
              <a:chOff x="4331092" y="2632370"/>
              <a:chExt cx="103553" cy="59566"/>
            </a:xfrm>
          </p:grpSpPr>
          <p:sp>
            <p:nvSpPr>
              <p:cNvPr id="328" name="Hình tự do: Hình 134">
                <a:extLst>
                  <a:ext uri="{FF2B5EF4-FFF2-40B4-BE49-F238E27FC236}">
                    <a16:creationId xmlns:a16="http://schemas.microsoft.com/office/drawing/2014/main" id="{5346452C-07A4-49B1-9E6A-1F535B249587}"/>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9" name="Hình tự do: Hình 135">
                <a:extLst>
                  <a:ext uri="{FF2B5EF4-FFF2-40B4-BE49-F238E27FC236}">
                    <a16:creationId xmlns:a16="http://schemas.microsoft.com/office/drawing/2014/main" id="{1E11B09F-F367-4A4B-9513-D0D716D9556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348" name="Nhóm 154">
            <a:extLst>
              <a:ext uri="{FF2B5EF4-FFF2-40B4-BE49-F238E27FC236}">
                <a16:creationId xmlns:a16="http://schemas.microsoft.com/office/drawing/2014/main" id="{04AA6B5E-8154-4B6A-BC13-BE7E2C1AA351}"/>
              </a:ext>
            </a:extLst>
          </p:cNvPr>
          <p:cNvGrpSpPr/>
          <p:nvPr/>
        </p:nvGrpSpPr>
        <p:grpSpPr>
          <a:xfrm rot="19816028" flipV="1">
            <a:off x="9327329" y="3169198"/>
            <a:ext cx="805573" cy="362050"/>
            <a:chOff x="4415376" y="2488664"/>
            <a:chExt cx="805573" cy="362050"/>
          </a:xfrm>
        </p:grpSpPr>
        <p:grpSp>
          <p:nvGrpSpPr>
            <p:cNvPr id="349" name="Nhóm 155">
              <a:extLst>
                <a:ext uri="{FF2B5EF4-FFF2-40B4-BE49-F238E27FC236}">
                  <a16:creationId xmlns:a16="http://schemas.microsoft.com/office/drawing/2014/main" id="{9339EF3E-0828-45C0-9D64-785FAFDE0447}"/>
                </a:ext>
              </a:extLst>
            </p:cNvPr>
            <p:cNvGrpSpPr/>
            <p:nvPr/>
          </p:nvGrpSpPr>
          <p:grpSpPr>
            <a:xfrm>
              <a:off x="4508786" y="2701909"/>
              <a:ext cx="103553" cy="59566"/>
              <a:chOff x="4331092" y="2632370"/>
              <a:chExt cx="103553" cy="59566"/>
            </a:xfrm>
          </p:grpSpPr>
          <p:sp>
            <p:nvSpPr>
              <p:cNvPr id="378" name="Hình tự do: Hình 184">
                <a:extLst>
                  <a:ext uri="{FF2B5EF4-FFF2-40B4-BE49-F238E27FC236}">
                    <a16:creationId xmlns:a16="http://schemas.microsoft.com/office/drawing/2014/main" id="{A33DA4C9-FE53-4073-A8C3-9881436483B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9" name="Hình tự do: Hình 185">
                <a:extLst>
                  <a:ext uri="{FF2B5EF4-FFF2-40B4-BE49-F238E27FC236}">
                    <a16:creationId xmlns:a16="http://schemas.microsoft.com/office/drawing/2014/main" id="{12BE8241-012A-46DC-A90E-6043274BF18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0" name="Nhóm 156">
              <a:extLst>
                <a:ext uri="{FF2B5EF4-FFF2-40B4-BE49-F238E27FC236}">
                  <a16:creationId xmlns:a16="http://schemas.microsoft.com/office/drawing/2014/main" id="{6182C485-D9BA-4A6E-A230-D2E72EB874DF}"/>
                </a:ext>
              </a:extLst>
            </p:cNvPr>
            <p:cNvGrpSpPr/>
            <p:nvPr/>
          </p:nvGrpSpPr>
          <p:grpSpPr>
            <a:xfrm>
              <a:off x="4415376" y="2791148"/>
              <a:ext cx="103553" cy="59566"/>
              <a:chOff x="4331092" y="2632370"/>
              <a:chExt cx="103553" cy="59566"/>
            </a:xfrm>
          </p:grpSpPr>
          <p:sp>
            <p:nvSpPr>
              <p:cNvPr id="376" name="Hình tự do: Hình 182">
                <a:extLst>
                  <a:ext uri="{FF2B5EF4-FFF2-40B4-BE49-F238E27FC236}">
                    <a16:creationId xmlns:a16="http://schemas.microsoft.com/office/drawing/2014/main" id="{98F58D34-1E8C-46D9-A1F6-52CAA2AC90C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7" name="Hình tự do: Hình 183">
                <a:extLst>
                  <a:ext uri="{FF2B5EF4-FFF2-40B4-BE49-F238E27FC236}">
                    <a16:creationId xmlns:a16="http://schemas.microsoft.com/office/drawing/2014/main" id="{C987235F-3FB0-4581-B385-C07FFC5454E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1" name="Nhóm 157">
              <a:extLst>
                <a:ext uri="{FF2B5EF4-FFF2-40B4-BE49-F238E27FC236}">
                  <a16:creationId xmlns:a16="http://schemas.microsoft.com/office/drawing/2014/main" id="{D93F8979-173D-4945-95EC-E3B4216C429A}"/>
                </a:ext>
              </a:extLst>
            </p:cNvPr>
            <p:cNvGrpSpPr/>
            <p:nvPr/>
          </p:nvGrpSpPr>
          <p:grpSpPr>
            <a:xfrm>
              <a:off x="4550458" y="2791148"/>
              <a:ext cx="103553" cy="59566"/>
              <a:chOff x="4331092" y="2632370"/>
              <a:chExt cx="103553" cy="59566"/>
            </a:xfrm>
          </p:grpSpPr>
          <p:sp>
            <p:nvSpPr>
              <p:cNvPr id="374" name="Hình tự do: Hình 180">
                <a:extLst>
                  <a:ext uri="{FF2B5EF4-FFF2-40B4-BE49-F238E27FC236}">
                    <a16:creationId xmlns:a16="http://schemas.microsoft.com/office/drawing/2014/main" id="{90CEB54A-E39E-4C24-875C-4DF07B6ABCB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5" name="Hình tự do: Hình 181">
                <a:extLst>
                  <a:ext uri="{FF2B5EF4-FFF2-40B4-BE49-F238E27FC236}">
                    <a16:creationId xmlns:a16="http://schemas.microsoft.com/office/drawing/2014/main" id="{4E1858EE-E356-465F-B21D-3BE5D16D99B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2" name="Nhóm 158">
              <a:extLst>
                <a:ext uri="{FF2B5EF4-FFF2-40B4-BE49-F238E27FC236}">
                  <a16:creationId xmlns:a16="http://schemas.microsoft.com/office/drawing/2014/main" id="{CAA37545-460D-4735-BDC9-E28E05AB0D0D}"/>
                </a:ext>
              </a:extLst>
            </p:cNvPr>
            <p:cNvGrpSpPr/>
            <p:nvPr/>
          </p:nvGrpSpPr>
          <p:grpSpPr>
            <a:xfrm>
              <a:off x="5117396" y="2519435"/>
              <a:ext cx="103553" cy="59566"/>
              <a:chOff x="4331092" y="2632370"/>
              <a:chExt cx="103553" cy="59566"/>
            </a:xfrm>
          </p:grpSpPr>
          <p:sp>
            <p:nvSpPr>
              <p:cNvPr id="372" name="Hình tự do: Hình 178">
                <a:extLst>
                  <a:ext uri="{FF2B5EF4-FFF2-40B4-BE49-F238E27FC236}">
                    <a16:creationId xmlns:a16="http://schemas.microsoft.com/office/drawing/2014/main" id="{99DCD9A6-961B-4E31-B7B6-F2BE18FEE20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3" name="Hình tự do: Hình 179">
                <a:extLst>
                  <a:ext uri="{FF2B5EF4-FFF2-40B4-BE49-F238E27FC236}">
                    <a16:creationId xmlns:a16="http://schemas.microsoft.com/office/drawing/2014/main" id="{A347670C-3D86-45B0-9EED-9BEB87FE691B}"/>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3" name="Nhóm 159">
              <a:extLst>
                <a:ext uri="{FF2B5EF4-FFF2-40B4-BE49-F238E27FC236}">
                  <a16:creationId xmlns:a16="http://schemas.microsoft.com/office/drawing/2014/main" id="{0D4A568E-EE50-4BE5-BBA0-0FB8896E3D05}"/>
                </a:ext>
              </a:extLst>
            </p:cNvPr>
            <p:cNvGrpSpPr/>
            <p:nvPr/>
          </p:nvGrpSpPr>
          <p:grpSpPr>
            <a:xfrm>
              <a:off x="4752512" y="2632370"/>
              <a:ext cx="103553" cy="59566"/>
              <a:chOff x="4331092" y="2632370"/>
              <a:chExt cx="103553" cy="59566"/>
            </a:xfrm>
          </p:grpSpPr>
          <p:sp>
            <p:nvSpPr>
              <p:cNvPr id="370" name="Hình tự do: Hình 176">
                <a:extLst>
                  <a:ext uri="{FF2B5EF4-FFF2-40B4-BE49-F238E27FC236}">
                    <a16:creationId xmlns:a16="http://schemas.microsoft.com/office/drawing/2014/main" id="{C65DBEEB-4D78-44DF-B297-FE5D1E4D635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1" name="Hình tự do: Hình 177">
                <a:extLst>
                  <a:ext uri="{FF2B5EF4-FFF2-40B4-BE49-F238E27FC236}">
                    <a16:creationId xmlns:a16="http://schemas.microsoft.com/office/drawing/2014/main" id="{19A9DD18-E6E9-412A-9D48-8D2023D87C3B}"/>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4" name="Nhóm 160">
              <a:extLst>
                <a:ext uri="{FF2B5EF4-FFF2-40B4-BE49-F238E27FC236}">
                  <a16:creationId xmlns:a16="http://schemas.microsoft.com/office/drawing/2014/main" id="{C163A178-7028-48E9-AA3F-A440727528B8}"/>
                </a:ext>
              </a:extLst>
            </p:cNvPr>
            <p:cNvGrpSpPr/>
            <p:nvPr/>
          </p:nvGrpSpPr>
          <p:grpSpPr>
            <a:xfrm>
              <a:off x="4668993" y="2533151"/>
              <a:ext cx="103553" cy="59566"/>
              <a:chOff x="4331092" y="2632370"/>
              <a:chExt cx="103553" cy="59566"/>
            </a:xfrm>
          </p:grpSpPr>
          <p:sp>
            <p:nvSpPr>
              <p:cNvPr id="368" name="Hình tự do: Hình 174">
                <a:extLst>
                  <a:ext uri="{FF2B5EF4-FFF2-40B4-BE49-F238E27FC236}">
                    <a16:creationId xmlns:a16="http://schemas.microsoft.com/office/drawing/2014/main" id="{49EB5C8A-88DE-4247-A1EA-785FC7685DE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9" name="Hình tự do: Hình 175">
                <a:extLst>
                  <a:ext uri="{FF2B5EF4-FFF2-40B4-BE49-F238E27FC236}">
                    <a16:creationId xmlns:a16="http://schemas.microsoft.com/office/drawing/2014/main" id="{32D06304-4766-4507-BD9B-0AFDB13CE90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5" name="Nhóm 161">
              <a:extLst>
                <a:ext uri="{FF2B5EF4-FFF2-40B4-BE49-F238E27FC236}">
                  <a16:creationId xmlns:a16="http://schemas.microsoft.com/office/drawing/2014/main" id="{A3FFA7B3-268D-4FC1-A661-0E0FA39ED6BD}"/>
                </a:ext>
              </a:extLst>
            </p:cNvPr>
            <p:cNvGrpSpPr/>
            <p:nvPr/>
          </p:nvGrpSpPr>
          <p:grpSpPr>
            <a:xfrm>
              <a:off x="4602235" y="2633644"/>
              <a:ext cx="64008" cy="59566"/>
              <a:chOff x="4331092" y="2632370"/>
              <a:chExt cx="103553" cy="59566"/>
            </a:xfrm>
          </p:grpSpPr>
          <p:sp>
            <p:nvSpPr>
              <p:cNvPr id="366" name="Hình tự do: Hình 172">
                <a:extLst>
                  <a:ext uri="{FF2B5EF4-FFF2-40B4-BE49-F238E27FC236}">
                    <a16:creationId xmlns:a16="http://schemas.microsoft.com/office/drawing/2014/main" id="{20C175ED-FEE7-4276-A0A7-EC4035DB15E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7" name="Hình tự do: Hình 173">
                <a:extLst>
                  <a:ext uri="{FF2B5EF4-FFF2-40B4-BE49-F238E27FC236}">
                    <a16:creationId xmlns:a16="http://schemas.microsoft.com/office/drawing/2014/main" id="{C5F0B42A-DE4E-4402-B593-F795FBF8510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56" name="Hình tự do: Hình 162">
              <a:extLst>
                <a:ext uri="{FF2B5EF4-FFF2-40B4-BE49-F238E27FC236}">
                  <a16:creationId xmlns:a16="http://schemas.microsoft.com/office/drawing/2014/main" id="{00CF72A8-B628-48F0-99F4-AEEFD06639EE}"/>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357" name="Nhóm 163">
              <a:extLst>
                <a:ext uri="{FF2B5EF4-FFF2-40B4-BE49-F238E27FC236}">
                  <a16:creationId xmlns:a16="http://schemas.microsoft.com/office/drawing/2014/main" id="{5D995A54-622B-48D3-952D-BCA94C6FE077}"/>
                </a:ext>
              </a:extLst>
            </p:cNvPr>
            <p:cNvGrpSpPr/>
            <p:nvPr/>
          </p:nvGrpSpPr>
          <p:grpSpPr>
            <a:xfrm>
              <a:off x="4858073" y="2488664"/>
              <a:ext cx="103553" cy="59566"/>
              <a:chOff x="4331092" y="2632370"/>
              <a:chExt cx="103553" cy="59566"/>
            </a:xfrm>
          </p:grpSpPr>
          <p:sp>
            <p:nvSpPr>
              <p:cNvPr id="364" name="Hình tự do: Hình 170">
                <a:extLst>
                  <a:ext uri="{FF2B5EF4-FFF2-40B4-BE49-F238E27FC236}">
                    <a16:creationId xmlns:a16="http://schemas.microsoft.com/office/drawing/2014/main" id="{63E19E39-1843-464D-BCA6-95AD195B7A0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5" name="Hình tự do: Hình 171">
                <a:extLst>
                  <a:ext uri="{FF2B5EF4-FFF2-40B4-BE49-F238E27FC236}">
                    <a16:creationId xmlns:a16="http://schemas.microsoft.com/office/drawing/2014/main" id="{BD7CCBA2-1726-404E-8BDC-052A1F591B45}"/>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8" name="Nhóm 164">
              <a:extLst>
                <a:ext uri="{FF2B5EF4-FFF2-40B4-BE49-F238E27FC236}">
                  <a16:creationId xmlns:a16="http://schemas.microsoft.com/office/drawing/2014/main" id="{8B7B5E6F-30D1-4398-8AE6-14B07CE440F3}"/>
                </a:ext>
              </a:extLst>
            </p:cNvPr>
            <p:cNvGrpSpPr/>
            <p:nvPr/>
          </p:nvGrpSpPr>
          <p:grpSpPr>
            <a:xfrm>
              <a:off x="4694679" y="2722401"/>
              <a:ext cx="103553" cy="59566"/>
              <a:chOff x="4331092" y="2632370"/>
              <a:chExt cx="103553" cy="59566"/>
            </a:xfrm>
          </p:grpSpPr>
          <p:sp>
            <p:nvSpPr>
              <p:cNvPr id="362" name="Hình tự do: Hình 168">
                <a:extLst>
                  <a:ext uri="{FF2B5EF4-FFF2-40B4-BE49-F238E27FC236}">
                    <a16:creationId xmlns:a16="http://schemas.microsoft.com/office/drawing/2014/main" id="{70B7CBCF-372E-4E88-84C8-74C4B4B9625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3" name="Hình tự do: Hình 169">
                <a:extLst>
                  <a:ext uri="{FF2B5EF4-FFF2-40B4-BE49-F238E27FC236}">
                    <a16:creationId xmlns:a16="http://schemas.microsoft.com/office/drawing/2014/main" id="{30727D54-F855-4A50-9B85-43C5E061D92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9" name="Nhóm 165">
              <a:extLst>
                <a:ext uri="{FF2B5EF4-FFF2-40B4-BE49-F238E27FC236}">
                  <a16:creationId xmlns:a16="http://schemas.microsoft.com/office/drawing/2014/main" id="{B523DDF8-4B36-4948-87AB-529C7C2F289C}"/>
                </a:ext>
              </a:extLst>
            </p:cNvPr>
            <p:cNvGrpSpPr/>
            <p:nvPr/>
          </p:nvGrpSpPr>
          <p:grpSpPr>
            <a:xfrm>
              <a:off x="4944437" y="2685842"/>
              <a:ext cx="103553" cy="59566"/>
              <a:chOff x="4331092" y="2632370"/>
              <a:chExt cx="103553" cy="59566"/>
            </a:xfrm>
          </p:grpSpPr>
          <p:sp>
            <p:nvSpPr>
              <p:cNvPr id="360" name="Hình tự do: Hình 166">
                <a:extLst>
                  <a:ext uri="{FF2B5EF4-FFF2-40B4-BE49-F238E27FC236}">
                    <a16:creationId xmlns:a16="http://schemas.microsoft.com/office/drawing/2014/main" id="{54EE4E4C-3751-409D-B094-CCCAD86F601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1" name="Hình tự do: Hình 167">
                <a:extLst>
                  <a:ext uri="{FF2B5EF4-FFF2-40B4-BE49-F238E27FC236}">
                    <a16:creationId xmlns:a16="http://schemas.microsoft.com/office/drawing/2014/main" id="{0220272E-06B5-4221-8B99-C1D5D197639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8" name="Group 7">
            <a:extLst>
              <a:ext uri="{FF2B5EF4-FFF2-40B4-BE49-F238E27FC236}">
                <a16:creationId xmlns:a16="http://schemas.microsoft.com/office/drawing/2014/main" id="{5B3F3ACA-B126-C3C9-F239-AB7919CAEEFE}"/>
              </a:ext>
            </a:extLst>
          </p:cNvPr>
          <p:cNvGrpSpPr/>
          <p:nvPr/>
        </p:nvGrpSpPr>
        <p:grpSpPr>
          <a:xfrm>
            <a:off x="5078895" y="167177"/>
            <a:ext cx="3026903" cy="6434706"/>
            <a:chOff x="5078895" y="167177"/>
            <a:chExt cx="3026903" cy="6434706"/>
          </a:xfrm>
        </p:grpSpPr>
        <p:grpSp>
          <p:nvGrpSpPr>
            <p:cNvPr id="241" name="Nhóm 47">
              <a:extLst>
                <a:ext uri="{FF2B5EF4-FFF2-40B4-BE49-F238E27FC236}">
                  <a16:creationId xmlns:a16="http://schemas.microsoft.com/office/drawing/2014/main" id="{ACB40B6A-2351-4D16-B957-FEADAE65C9C0}"/>
                </a:ext>
              </a:extLst>
            </p:cNvPr>
            <p:cNvGrpSpPr/>
            <p:nvPr/>
          </p:nvGrpSpPr>
          <p:grpSpPr>
            <a:xfrm>
              <a:off x="5078895" y="167177"/>
              <a:ext cx="3026903" cy="6434706"/>
              <a:chOff x="3406576" y="137596"/>
              <a:chExt cx="2270177" cy="4826030"/>
            </a:xfrm>
          </p:grpSpPr>
          <p:sp>
            <p:nvSpPr>
              <p:cNvPr id="242" name="Hình tự do: Hình 48">
                <a:extLst>
                  <a:ext uri="{FF2B5EF4-FFF2-40B4-BE49-F238E27FC236}">
                    <a16:creationId xmlns:a16="http://schemas.microsoft.com/office/drawing/2014/main" id="{144E1435-7F6B-4044-BBF5-0E21E78BEF7C}"/>
                  </a:ext>
                </a:extLst>
              </p:cNvPr>
              <p:cNvSpPr>
                <a:spLocks/>
              </p:cNvSpPr>
              <p:nvPr>
                <p:custDataLst>
                  <p:tags r:id="rId11"/>
                </p:custDataLst>
              </p:nvPr>
            </p:nvSpPr>
            <p:spPr bwMode="auto">
              <a:xfrm>
                <a:off x="3936230" y="1055179"/>
                <a:ext cx="1296104" cy="1537487"/>
              </a:xfrm>
              <a:custGeom>
                <a:avLst/>
                <a:gdLst>
                  <a:gd name="connsiteX0" fmla="*/ 1232570 w 1296104"/>
                  <a:gd name="connsiteY0" fmla="*/ 1421053 h 1537487"/>
                  <a:gd name="connsiteX1" fmla="*/ 1252720 w 1296104"/>
                  <a:gd name="connsiteY1" fmla="*/ 1433000 h 1537487"/>
                  <a:gd name="connsiteX2" fmla="*/ 1238981 w 1296104"/>
                  <a:gd name="connsiteY2" fmla="*/ 1435757 h 1537487"/>
                  <a:gd name="connsiteX3" fmla="*/ 1226158 w 1296104"/>
                  <a:gd name="connsiteY3" fmla="*/ 1430243 h 1537487"/>
                  <a:gd name="connsiteX4" fmla="*/ 1232570 w 1296104"/>
                  <a:gd name="connsiteY4" fmla="*/ 1421053 h 1537487"/>
                  <a:gd name="connsiteX5" fmla="*/ 1224047 w 1296104"/>
                  <a:gd name="connsiteY5" fmla="*/ 1397711 h 1537487"/>
                  <a:gd name="connsiteX6" fmla="*/ 1234799 w 1296104"/>
                  <a:gd name="connsiteY6" fmla="*/ 1407269 h 1537487"/>
                  <a:gd name="connsiteX7" fmla="*/ 1224047 w 1296104"/>
                  <a:gd name="connsiteY7" fmla="*/ 1397711 h 1537487"/>
                  <a:gd name="connsiteX8" fmla="*/ 1105775 w 1296104"/>
                  <a:gd name="connsiteY8" fmla="*/ 1311695 h 1537487"/>
                  <a:gd name="connsiteX9" fmla="*/ 1107418 w 1296104"/>
                  <a:gd name="connsiteY9" fmla="*/ 1311695 h 1537487"/>
                  <a:gd name="connsiteX10" fmla="*/ 1118917 w 1296104"/>
                  <a:gd name="connsiteY10" fmla="*/ 1318521 h 1537487"/>
                  <a:gd name="connsiteX11" fmla="*/ 1118095 w 1296104"/>
                  <a:gd name="connsiteY11" fmla="*/ 1321081 h 1537487"/>
                  <a:gd name="connsiteX12" fmla="*/ 1105775 w 1296104"/>
                  <a:gd name="connsiteY12" fmla="*/ 1315108 h 1537487"/>
                  <a:gd name="connsiteX13" fmla="*/ 1105775 w 1296104"/>
                  <a:gd name="connsiteY13" fmla="*/ 1311695 h 1537487"/>
                  <a:gd name="connsiteX14" fmla="*/ 318271 w 1296104"/>
                  <a:gd name="connsiteY14" fmla="*/ 797 h 1537487"/>
                  <a:gd name="connsiteX15" fmla="*/ 340394 w 1296104"/>
                  <a:gd name="connsiteY15" fmla="*/ 20277 h 1537487"/>
                  <a:gd name="connsiteX16" fmla="*/ 369597 w 1296104"/>
                  <a:gd name="connsiteY16" fmla="*/ 30017 h 1537487"/>
                  <a:gd name="connsiteX17" fmla="*/ 397030 w 1296104"/>
                  <a:gd name="connsiteY17" fmla="*/ 36215 h 1537487"/>
                  <a:gd name="connsiteX18" fmla="*/ 409419 w 1296104"/>
                  <a:gd name="connsiteY18" fmla="*/ 50383 h 1537487"/>
                  <a:gd name="connsiteX19" fmla="*/ 428003 w 1296104"/>
                  <a:gd name="connsiteY19" fmla="*/ 63665 h 1537487"/>
                  <a:gd name="connsiteX20" fmla="*/ 473134 w 1296104"/>
                  <a:gd name="connsiteY20" fmla="*/ 92885 h 1537487"/>
                  <a:gd name="connsiteX21" fmla="*/ 513841 w 1296104"/>
                  <a:gd name="connsiteY21" fmla="*/ 96427 h 1537487"/>
                  <a:gd name="connsiteX22" fmla="*/ 517381 w 1296104"/>
                  <a:gd name="connsiteY22" fmla="*/ 99968 h 1537487"/>
                  <a:gd name="connsiteX23" fmla="*/ 574017 w 1296104"/>
                  <a:gd name="connsiteY23" fmla="*/ 149554 h 1537487"/>
                  <a:gd name="connsiteX24" fmla="*/ 576672 w 1296104"/>
                  <a:gd name="connsiteY24" fmla="*/ 150439 h 1537487"/>
                  <a:gd name="connsiteX25" fmla="*/ 625343 w 1296104"/>
                  <a:gd name="connsiteY25" fmla="*/ 176118 h 1537487"/>
                  <a:gd name="connsiteX26" fmla="*/ 627113 w 1296104"/>
                  <a:gd name="connsiteY26" fmla="*/ 177889 h 1537487"/>
                  <a:gd name="connsiteX27" fmla="*/ 658086 w 1296104"/>
                  <a:gd name="connsiteY27" fmla="*/ 199140 h 1537487"/>
                  <a:gd name="connsiteX28" fmla="*/ 682864 w 1296104"/>
                  <a:gd name="connsiteY28" fmla="*/ 199140 h 1537487"/>
                  <a:gd name="connsiteX29" fmla="*/ 649237 w 1296104"/>
                  <a:gd name="connsiteY29" fmla="*/ 239871 h 1537487"/>
                  <a:gd name="connsiteX30" fmla="*/ 637732 w 1296104"/>
                  <a:gd name="connsiteY30" fmla="*/ 262893 h 1537487"/>
                  <a:gd name="connsiteX31" fmla="*/ 623574 w 1296104"/>
                  <a:gd name="connsiteY31" fmla="*/ 312478 h 1537487"/>
                  <a:gd name="connsiteX32" fmla="*/ 606760 w 1296104"/>
                  <a:gd name="connsiteY32" fmla="*/ 334615 h 1537487"/>
                  <a:gd name="connsiteX33" fmla="*/ 595256 w 1296104"/>
                  <a:gd name="connsiteY33" fmla="*/ 397482 h 1537487"/>
                  <a:gd name="connsiteX34" fmla="*/ 592601 w 1296104"/>
                  <a:gd name="connsiteY34" fmla="*/ 408108 h 1537487"/>
                  <a:gd name="connsiteX35" fmla="*/ 587619 w 1296104"/>
                  <a:gd name="connsiteY35" fmla="*/ 421935 h 1537487"/>
                  <a:gd name="connsiteX36" fmla="*/ 589322 w 1296104"/>
                  <a:gd name="connsiteY36" fmla="*/ 422976 h 1537487"/>
                  <a:gd name="connsiteX37" fmla="*/ 593412 w 1296104"/>
                  <a:gd name="connsiteY37" fmla="*/ 430425 h 1537487"/>
                  <a:gd name="connsiteX38" fmla="*/ 592766 w 1296104"/>
                  <a:gd name="connsiteY38" fmla="*/ 432180 h 1537487"/>
                  <a:gd name="connsiteX39" fmla="*/ 598795 w 1296104"/>
                  <a:gd name="connsiteY39" fmla="*/ 439984 h 1537487"/>
                  <a:gd name="connsiteX40" fmla="*/ 596141 w 1296104"/>
                  <a:gd name="connsiteY40" fmla="*/ 446182 h 1537487"/>
                  <a:gd name="connsiteX41" fmla="*/ 588241 w 1296104"/>
                  <a:gd name="connsiteY41" fmla="*/ 443959 h 1537487"/>
                  <a:gd name="connsiteX42" fmla="*/ 584291 w 1296104"/>
                  <a:gd name="connsiteY42" fmla="*/ 447517 h 1537487"/>
                  <a:gd name="connsiteX43" fmla="*/ 588852 w 1296104"/>
                  <a:gd name="connsiteY43" fmla="*/ 448763 h 1537487"/>
                  <a:gd name="connsiteX44" fmla="*/ 595385 w 1296104"/>
                  <a:gd name="connsiteY44" fmla="*/ 454421 h 1537487"/>
                  <a:gd name="connsiteX45" fmla="*/ 586526 w 1296104"/>
                  <a:gd name="connsiteY45" fmla="*/ 467736 h 1537487"/>
                  <a:gd name="connsiteX46" fmla="*/ 581211 w 1296104"/>
                  <a:gd name="connsiteY46" fmla="*/ 472175 h 1537487"/>
                  <a:gd name="connsiteX47" fmla="*/ 573238 w 1296104"/>
                  <a:gd name="connsiteY47" fmla="*/ 513007 h 1537487"/>
                  <a:gd name="connsiteX48" fmla="*/ 565265 w 1296104"/>
                  <a:gd name="connsiteY48" fmla="*/ 520996 h 1537487"/>
                  <a:gd name="connsiteX49" fmla="*/ 541345 w 1296104"/>
                  <a:gd name="connsiteY49" fmla="*/ 552951 h 1537487"/>
                  <a:gd name="connsiteX50" fmla="*/ 561721 w 1296104"/>
                  <a:gd name="connsiteY50" fmla="*/ 598222 h 1537487"/>
                  <a:gd name="connsiteX51" fmla="*/ 582983 w 1296104"/>
                  <a:gd name="connsiteY51" fmla="*/ 652369 h 1537487"/>
                  <a:gd name="connsiteX52" fmla="*/ 581256 w 1296104"/>
                  <a:gd name="connsiteY52" fmla="*/ 657279 h 1537487"/>
                  <a:gd name="connsiteX53" fmla="*/ 582305 w 1296104"/>
                  <a:gd name="connsiteY53" fmla="*/ 655768 h 1537487"/>
                  <a:gd name="connsiteX54" fmla="*/ 589394 w 1296104"/>
                  <a:gd name="connsiteY54" fmla="*/ 648657 h 1537487"/>
                  <a:gd name="connsiteX55" fmla="*/ 596483 w 1296104"/>
                  <a:gd name="connsiteY55" fmla="*/ 657546 h 1537487"/>
                  <a:gd name="connsiteX56" fmla="*/ 631042 w 1296104"/>
                  <a:gd name="connsiteY56" fmla="*/ 730433 h 1537487"/>
                  <a:gd name="connsiteX57" fmla="*/ 650536 w 1296104"/>
                  <a:gd name="connsiteY57" fmla="*/ 756210 h 1537487"/>
                  <a:gd name="connsiteX58" fmla="*/ 662942 w 1296104"/>
                  <a:gd name="connsiteY58" fmla="*/ 769542 h 1537487"/>
                  <a:gd name="connsiteX59" fmla="*/ 669310 w 1296104"/>
                  <a:gd name="connsiteY59" fmla="*/ 775930 h 1537487"/>
                  <a:gd name="connsiteX60" fmla="*/ 671948 w 1296104"/>
                  <a:gd name="connsiteY60" fmla="*/ 776990 h 1537487"/>
                  <a:gd name="connsiteX61" fmla="*/ 675399 w 1296104"/>
                  <a:gd name="connsiteY61" fmla="*/ 781324 h 1537487"/>
                  <a:gd name="connsiteX62" fmla="*/ 698830 w 1296104"/>
                  <a:gd name="connsiteY62" fmla="*/ 795653 h 1537487"/>
                  <a:gd name="connsiteX63" fmla="*/ 726743 w 1296104"/>
                  <a:gd name="connsiteY63" fmla="*/ 805097 h 1537487"/>
                  <a:gd name="connsiteX64" fmla="*/ 759530 w 1296104"/>
                  <a:gd name="connsiteY64" fmla="*/ 835318 h 1537487"/>
                  <a:gd name="connsiteX65" fmla="*/ 771049 w 1296104"/>
                  <a:gd name="connsiteY65" fmla="*/ 845096 h 1537487"/>
                  <a:gd name="connsiteX66" fmla="*/ 804722 w 1296104"/>
                  <a:gd name="connsiteY66" fmla="*/ 879762 h 1537487"/>
                  <a:gd name="connsiteX67" fmla="*/ 799529 w 1296104"/>
                  <a:gd name="connsiteY67" fmla="*/ 888336 h 1537487"/>
                  <a:gd name="connsiteX68" fmla="*/ 805813 w 1296104"/>
                  <a:gd name="connsiteY68" fmla="*/ 890968 h 1537487"/>
                  <a:gd name="connsiteX69" fmla="*/ 815389 w 1296104"/>
                  <a:gd name="connsiteY69" fmla="*/ 901887 h 1537487"/>
                  <a:gd name="connsiteX70" fmla="*/ 814505 w 1296104"/>
                  <a:gd name="connsiteY70" fmla="*/ 904545 h 1537487"/>
                  <a:gd name="connsiteX71" fmla="*/ 801239 w 1296104"/>
                  <a:gd name="connsiteY71" fmla="*/ 950603 h 1537487"/>
                  <a:gd name="connsiteX72" fmla="*/ 833962 w 1296104"/>
                  <a:gd name="connsiteY72" fmla="*/ 1012606 h 1537487"/>
                  <a:gd name="connsiteX73" fmla="*/ 851649 w 1296104"/>
                  <a:gd name="connsiteY73" fmla="*/ 1048921 h 1537487"/>
                  <a:gd name="connsiteX74" fmla="*/ 867568 w 1296104"/>
                  <a:gd name="connsiteY74" fmla="*/ 1067522 h 1537487"/>
                  <a:gd name="connsiteX75" fmla="*/ 874644 w 1296104"/>
                  <a:gd name="connsiteY75" fmla="*/ 1074608 h 1537487"/>
                  <a:gd name="connsiteX76" fmla="*/ 892331 w 1296104"/>
                  <a:gd name="connsiteY76" fmla="*/ 1092323 h 1537487"/>
                  <a:gd name="connsiteX77" fmla="*/ 938320 w 1296104"/>
                  <a:gd name="connsiteY77" fmla="*/ 1131296 h 1537487"/>
                  <a:gd name="connsiteX78" fmla="*/ 939204 w 1296104"/>
                  <a:gd name="connsiteY78" fmla="*/ 1132181 h 1537487"/>
                  <a:gd name="connsiteX79" fmla="*/ 955607 w 1296104"/>
                  <a:gd name="connsiteY79" fmla="*/ 1146879 h 1537487"/>
                  <a:gd name="connsiteX80" fmla="*/ 959055 w 1296104"/>
                  <a:gd name="connsiteY80" fmla="*/ 1153218 h 1537487"/>
                  <a:gd name="connsiteX81" fmla="*/ 968009 w 1296104"/>
                  <a:gd name="connsiteY81" fmla="*/ 1159548 h 1537487"/>
                  <a:gd name="connsiteX82" fmla="*/ 968138 w 1296104"/>
                  <a:gd name="connsiteY82" fmla="*/ 1159890 h 1537487"/>
                  <a:gd name="connsiteX83" fmla="*/ 968706 w 1296104"/>
                  <a:gd name="connsiteY83" fmla="*/ 1159663 h 1537487"/>
                  <a:gd name="connsiteX84" fmla="*/ 995312 w 1296104"/>
                  <a:gd name="connsiteY84" fmla="*/ 1176471 h 1537487"/>
                  <a:gd name="connsiteX85" fmla="*/ 1006842 w 1296104"/>
                  <a:gd name="connsiteY85" fmla="*/ 1200357 h 1537487"/>
                  <a:gd name="connsiteX86" fmla="*/ 1027240 w 1296104"/>
                  <a:gd name="connsiteY86" fmla="*/ 1233974 h 1537487"/>
                  <a:gd name="connsiteX87" fmla="*/ 1030788 w 1296104"/>
                  <a:gd name="connsiteY87" fmla="*/ 1237512 h 1537487"/>
                  <a:gd name="connsiteX88" fmla="*/ 1052073 w 1296104"/>
                  <a:gd name="connsiteY88" fmla="*/ 1259629 h 1537487"/>
                  <a:gd name="connsiteX89" fmla="*/ 1052877 w 1296104"/>
                  <a:gd name="connsiteY89" fmla="*/ 1261519 h 1537487"/>
                  <a:gd name="connsiteX90" fmla="*/ 1059183 w 1296104"/>
                  <a:gd name="connsiteY90" fmla="*/ 1261519 h 1537487"/>
                  <a:gd name="connsiteX91" fmla="*/ 1059631 w 1296104"/>
                  <a:gd name="connsiteY91" fmla="*/ 1267321 h 1537487"/>
                  <a:gd name="connsiteX92" fmla="*/ 1061389 w 1296104"/>
                  <a:gd name="connsiteY92" fmla="*/ 1270192 h 1537487"/>
                  <a:gd name="connsiteX93" fmla="*/ 1063602 w 1296104"/>
                  <a:gd name="connsiteY93" fmla="*/ 1271129 h 1537487"/>
                  <a:gd name="connsiteX94" fmla="*/ 1080453 w 1296104"/>
                  <a:gd name="connsiteY94" fmla="*/ 1287053 h 1537487"/>
                  <a:gd name="connsiteX95" fmla="*/ 1084887 w 1296104"/>
                  <a:gd name="connsiteY95" fmla="*/ 1295126 h 1537487"/>
                  <a:gd name="connsiteX96" fmla="*/ 1083616 w 1296104"/>
                  <a:gd name="connsiteY96" fmla="*/ 1298258 h 1537487"/>
                  <a:gd name="connsiteX97" fmla="*/ 1088314 w 1296104"/>
                  <a:gd name="connsiteY97" fmla="*/ 1301086 h 1537487"/>
                  <a:gd name="connsiteX98" fmla="*/ 1088623 w 1296104"/>
                  <a:gd name="connsiteY98" fmla="*/ 1301643 h 1537487"/>
                  <a:gd name="connsiteX99" fmla="*/ 1090323 w 1296104"/>
                  <a:gd name="connsiteY99" fmla="*/ 1299439 h 1537487"/>
                  <a:gd name="connsiteX100" fmla="*/ 1094757 w 1296104"/>
                  <a:gd name="connsiteY100" fmla="*/ 1301209 h 1537487"/>
                  <a:gd name="connsiteX101" fmla="*/ 1105397 w 1296104"/>
                  <a:gd name="connsiteY101" fmla="*/ 1311828 h 1537487"/>
                  <a:gd name="connsiteX102" fmla="*/ 1105397 w 1296104"/>
                  <a:gd name="connsiteY102" fmla="*/ 1315368 h 1537487"/>
                  <a:gd name="connsiteX103" fmla="*/ 1114264 w 1296104"/>
                  <a:gd name="connsiteY103" fmla="*/ 1336606 h 1537487"/>
                  <a:gd name="connsiteX104" fmla="*/ 1160372 w 1296104"/>
                  <a:gd name="connsiteY104" fmla="*/ 1357845 h 1537487"/>
                  <a:gd name="connsiteX105" fmla="*/ 1218893 w 1296104"/>
                  <a:gd name="connsiteY105" fmla="*/ 1408286 h 1537487"/>
                  <a:gd name="connsiteX106" fmla="*/ 1221553 w 1296104"/>
                  <a:gd name="connsiteY106" fmla="*/ 1426870 h 1537487"/>
                  <a:gd name="connsiteX107" fmla="*/ 1236627 w 1296104"/>
                  <a:gd name="connsiteY107" fmla="*/ 1441029 h 1537487"/>
                  <a:gd name="connsiteX108" fmla="*/ 1242834 w 1296104"/>
                  <a:gd name="connsiteY108" fmla="*/ 1440144 h 1537487"/>
                  <a:gd name="connsiteX109" fmla="*/ 1257908 w 1296104"/>
                  <a:gd name="connsiteY109" fmla="*/ 1425985 h 1537487"/>
                  <a:gd name="connsiteX110" fmla="*/ 1287169 w 1296104"/>
                  <a:gd name="connsiteY110" fmla="*/ 1431295 h 1537487"/>
                  <a:gd name="connsiteX111" fmla="*/ 1296036 w 1296104"/>
                  <a:gd name="connsiteY111" fmla="*/ 1448108 h 1537487"/>
                  <a:gd name="connsiteX112" fmla="*/ 1272982 w 1296104"/>
                  <a:gd name="connsiteY112" fmla="*/ 1459613 h 1537487"/>
                  <a:gd name="connsiteX113" fmla="*/ 1265888 w 1296104"/>
                  <a:gd name="connsiteY113" fmla="*/ 1462267 h 1537487"/>
                  <a:gd name="connsiteX114" fmla="*/ 1254361 w 1296104"/>
                  <a:gd name="connsiteY114" fmla="*/ 1464037 h 1537487"/>
                  <a:gd name="connsiteX115" fmla="*/ 1241061 w 1296104"/>
                  <a:gd name="connsiteY115" fmla="*/ 1464037 h 1537487"/>
                  <a:gd name="connsiteX116" fmla="*/ 1232194 w 1296104"/>
                  <a:gd name="connsiteY116" fmla="*/ 1482621 h 1537487"/>
                  <a:gd name="connsiteX117" fmla="*/ 1229534 w 1296104"/>
                  <a:gd name="connsiteY117" fmla="*/ 1499435 h 1537487"/>
                  <a:gd name="connsiteX118" fmla="*/ 1187859 w 1296104"/>
                  <a:gd name="connsiteY118" fmla="*/ 1537487 h 1537487"/>
                  <a:gd name="connsiteX119" fmla="*/ 1161258 w 1296104"/>
                  <a:gd name="connsiteY119" fmla="*/ 1512709 h 1537487"/>
                  <a:gd name="connsiteX120" fmla="*/ 1143525 w 1296104"/>
                  <a:gd name="connsiteY120" fmla="*/ 1516249 h 1537487"/>
                  <a:gd name="connsiteX121" fmla="*/ 1116037 w 1296104"/>
                  <a:gd name="connsiteY121" fmla="*/ 1507399 h 1537487"/>
                  <a:gd name="connsiteX122" fmla="*/ 1101850 w 1296104"/>
                  <a:gd name="connsiteY122" fmla="*/ 1510054 h 1537487"/>
                  <a:gd name="connsiteX123" fmla="*/ 1094757 w 1296104"/>
                  <a:gd name="connsiteY123" fmla="*/ 1508284 h 1537487"/>
                  <a:gd name="connsiteX124" fmla="*/ 1059289 w 1296104"/>
                  <a:gd name="connsiteY124" fmla="*/ 1490585 h 1537487"/>
                  <a:gd name="connsiteX125" fmla="*/ 1037122 w 1296104"/>
                  <a:gd name="connsiteY125" fmla="*/ 1481736 h 1537487"/>
                  <a:gd name="connsiteX126" fmla="*/ 1020275 w 1296104"/>
                  <a:gd name="connsiteY126" fmla="*/ 1469347 h 1537487"/>
                  <a:gd name="connsiteX127" fmla="*/ 993674 w 1296104"/>
                  <a:gd name="connsiteY127" fmla="*/ 1434834 h 1537487"/>
                  <a:gd name="connsiteX128" fmla="*/ 984807 w 1296104"/>
                  <a:gd name="connsiteY128" fmla="*/ 1425985 h 1537487"/>
                  <a:gd name="connsiteX129" fmla="*/ 985986 w 1296104"/>
                  <a:gd name="connsiteY129" fmla="*/ 1423502 h 1537487"/>
                  <a:gd name="connsiteX130" fmla="*/ 985626 w 1296104"/>
                  <a:gd name="connsiteY130" fmla="*/ 1423772 h 1537487"/>
                  <a:gd name="connsiteX131" fmla="*/ 983187 w 1296104"/>
                  <a:gd name="connsiteY131" fmla="*/ 1422555 h 1537487"/>
                  <a:gd name="connsiteX132" fmla="*/ 981011 w 1296104"/>
                  <a:gd name="connsiteY132" fmla="*/ 1428377 h 1537487"/>
                  <a:gd name="connsiteX133" fmla="*/ 970479 w 1296104"/>
                  <a:gd name="connsiteY133" fmla="*/ 1436560 h 1537487"/>
                  <a:gd name="connsiteX134" fmla="*/ 956289 w 1296104"/>
                  <a:gd name="connsiteY134" fmla="*/ 1421521 h 1537487"/>
                  <a:gd name="connsiteX135" fmla="*/ 933230 w 1296104"/>
                  <a:gd name="connsiteY135" fmla="*/ 1374634 h 1537487"/>
                  <a:gd name="connsiteX136" fmla="*/ 923474 w 1296104"/>
                  <a:gd name="connsiteY136" fmla="*/ 1359595 h 1537487"/>
                  <a:gd name="connsiteX137" fmla="*/ 911945 w 1296104"/>
                  <a:gd name="connsiteY137" fmla="*/ 1371095 h 1537487"/>
                  <a:gd name="connsiteX138" fmla="*/ 902189 w 1296104"/>
                  <a:gd name="connsiteY138" fmla="*/ 1388788 h 1537487"/>
                  <a:gd name="connsiteX139" fmla="*/ 874696 w 1296104"/>
                  <a:gd name="connsiteY139" fmla="*/ 1389673 h 1537487"/>
                  <a:gd name="connsiteX140" fmla="*/ 864053 w 1296104"/>
                  <a:gd name="connsiteY140" fmla="*/ 1350748 h 1537487"/>
                  <a:gd name="connsiteX141" fmla="*/ 846315 w 1296104"/>
                  <a:gd name="connsiteY141" fmla="*/ 1333055 h 1537487"/>
                  <a:gd name="connsiteX142" fmla="*/ 828578 w 1296104"/>
                  <a:gd name="connsiteY142" fmla="*/ 1264937 h 1537487"/>
                  <a:gd name="connsiteX143" fmla="*/ 830352 w 1296104"/>
                  <a:gd name="connsiteY143" fmla="*/ 1226012 h 1537487"/>
                  <a:gd name="connsiteX144" fmla="*/ 833899 w 1296104"/>
                  <a:gd name="connsiteY144" fmla="*/ 1215396 h 1537487"/>
                  <a:gd name="connsiteX145" fmla="*/ 845190 w 1296104"/>
                  <a:gd name="connsiteY145" fmla="*/ 1219418 h 1537487"/>
                  <a:gd name="connsiteX146" fmla="*/ 843356 w 1296104"/>
                  <a:gd name="connsiteY146" fmla="*/ 1217278 h 1537487"/>
                  <a:gd name="connsiteX147" fmla="*/ 843445 w 1296104"/>
                  <a:gd name="connsiteY147" fmla="*/ 1215547 h 1537487"/>
                  <a:gd name="connsiteX148" fmla="*/ 834404 w 1296104"/>
                  <a:gd name="connsiteY148" fmla="*/ 1210349 h 1537487"/>
                  <a:gd name="connsiteX149" fmla="*/ 819811 w 1296104"/>
                  <a:gd name="connsiteY149" fmla="*/ 1212784 h 1537487"/>
                  <a:gd name="connsiteX150" fmla="*/ 790626 w 1296104"/>
                  <a:gd name="connsiteY150" fmla="*/ 1196841 h 1537487"/>
                  <a:gd name="connsiteX151" fmla="*/ 772938 w 1296104"/>
                  <a:gd name="connsiteY151" fmla="*/ 1154325 h 1537487"/>
                  <a:gd name="connsiteX152" fmla="*/ 770285 w 1296104"/>
                  <a:gd name="connsiteY152" fmla="*/ 1156096 h 1537487"/>
                  <a:gd name="connsiteX153" fmla="*/ 764979 w 1296104"/>
                  <a:gd name="connsiteY153" fmla="*/ 1152554 h 1537487"/>
                  <a:gd name="connsiteX154" fmla="*/ 761441 w 1296104"/>
                  <a:gd name="connsiteY154" fmla="*/ 1149011 h 1537487"/>
                  <a:gd name="connsiteX155" fmla="*/ 757904 w 1296104"/>
                  <a:gd name="connsiteY155" fmla="*/ 1138382 h 1537487"/>
                  <a:gd name="connsiteX156" fmla="*/ 761441 w 1296104"/>
                  <a:gd name="connsiteY156" fmla="*/ 1131296 h 1537487"/>
                  <a:gd name="connsiteX157" fmla="*/ 738447 w 1296104"/>
                  <a:gd name="connsiteY157" fmla="*/ 1125095 h 1537487"/>
                  <a:gd name="connsiteX158" fmla="*/ 728719 w 1296104"/>
                  <a:gd name="connsiteY158" fmla="*/ 1123324 h 1537487"/>
                  <a:gd name="connsiteX159" fmla="*/ 662389 w 1296104"/>
                  <a:gd name="connsiteY159" fmla="*/ 1067522 h 1537487"/>
                  <a:gd name="connsiteX160" fmla="*/ 637626 w 1296104"/>
                  <a:gd name="connsiteY160" fmla="*/ 1035635 h 1537487"/>
                  <a:gd name="connsiteX161" fmla="*/ 634089 w 1296104"/>
                  <a:gd name="connsiteY161" fmla="*/ 1032092 h 1537487"/>
                  <a:gd name="connsiteX162" fmla="*/ 623476 w 1296104"/>
                  <a:gd name="connsiteY162" fmla="*/ 1021463 h 1537487"/>
                  <a:gd name="connsiteX163" fmla="*/ 589869 w 1296104"/>
                  <a:gd name="connsiteY163" fmla="*/ 990462 h 1537487"/>
                  <a:gd name="connsiteX164" fmla="*/ 582794 w 1296104"/>
                  <a:gd name="connsiteY164" fmla="*/ 983376 h 1537487"/>
                  <a:gd name="connsiteX165" fmla="*/ 543881 w 1296104"/>
                  <a:gd name="connsiteY165" fmla="*/ 921374 h 1537487"/>
                  <a:gd name="connsiteX166" fmla="*/ 558915 w 1296104"/>
                  <a:gd name="connsiteY166" fmla="*/ 883287 h 1537487"/>
                  <a:gd name="connsiteX167" fmla="*/ 559800 w 1296104"/>
                  <a:gd name="connsiteY167" fmla="*/ 882401 h 1537487"/>
                  <a:gd name="connsiteX168" fmla="*/ 562440 w 1296104"/>
                  <a:gd name="connsiteY168" fmla="*/ 881093 h 1537487"/>
                  <a:gd name="connsiteX169" fmla="*/ 562829 w 1296104"/>
                  <a:gd name="connsiteY169" fmla="*/ 880345 h 1537487"/>
                  <a:gd name="connsiteX170" fmla="*/ 559265 w 1296104"/>
                  <a:gd name="connsiteY170" fmla="*/ 882428 h 1537487"/>
                  <a:gd name="connsiteX171" fmla="*/ 530909 w 1296104"/>
                  <a:gd name="connsiteY171" fmla="*/ 869984 h 1537487"/>
                  <a:gd name="connsiteX172" fmla="*/ 514959 w 1296104"/>
                  <a:gd name="connsiteY172" fmla="*/ 847762 h 1537487"/>
                  <a:gd name="connsiteX173" fmla="*/ 503439 w 1296104"/>
                  <a:gd name="connsiteY173" fmla="*/ 826430 h 1537487"/>
                  <a:gd name="connsiteX174" fmla="*/ 490148 w 1296104"/>
                  <a:gd name="connsiteY174" fmla="*/ 813986 h 1537487"/>
                  <a:gd name="connsiteX175" fmla="*/ 476856 w 1296104"/>
                  <a:gd name="connsiteY175" fmla="*/ 820208 h 1537487"/>
                  <a:gd name="connsiteX176" fmla="*/ 451158 w 1296104"/>
                  <a:gd name="connsiteY176" fmla="*/ 816652 h 1537487"/>
                  <a:gd name="connsiteX177" fmla="*/ 429005 w 1296104"/>
                  <a:gd name="connsiteY177" fmla="*/ 795320 h 1537487"/>
                  <a:gd name="connsiteX178" fmla="*/ 421916 w 1296104"/>
                  <a:gd name="connsiteY178" fmla="*/ 790875 h 1537487"/>
                  <a:gd name="connsiteX179" fmla="*/ 414827 w 1296104"/>
                  <a:gd name="connsiteY179" fmla="*/ 783764 h 1537487"/>
                  <a:gd name="connsiteX180" fmla="*/ 400649 w 1296104"/>
                  <a:gd name="connsiteY180" fmla="*/ 751765 h 1537487"/>
                  <a:gd name="connsiteX181" fmla="*/ 390015 w 1296104"/>
                  <a:gd name="connsiteY181" fmla="*/ 744654 h 1537487"/>
                  <a:gd name="connsiteX182" fmla="*/ 390015 w 1296104"/>
                  <a:gd name="connsiteY182" fmla="*/ 684212 h 1537487"/>
                  <a:gd name="connsiteX183" fmla="*/ 416242 w 1296104"/>
                  <a:gd name="connsiteY183" fmla="*/ 680249 h 1537487"/>
                  <a:gd name="connsiteX184" fmla="*/ 412667 w 1296104"/>
                  <a:gd name="connsiteY184" fmla="*/ 679331 h 1537487"/>
                  <a:gd name="connsiteX185" fmla="*/ 404915 w 1296104"/>
                  <a:gd name="connsiteY185" fmla="*/ 671009 h 1537487"/>
                  <a:gd name="connsiteX186" fmla="*/ 368592 w 1296104"/>
                  <a:gd name="connsiteY186" fmla="*/ 647043 h 1537487"/>
                  <a:gd name="connsiteX187" fmla="*/ 321639 w 1296104"/>
                  <a:gd name="connsiteY187" fmla="*/ 627514 h 1537487"/>
                  <a:gd name="connsiteX188" fmla="*/ 280001 w 1296104"/>
                  <a:gd name="connsiteY188" fmla="*/ 618638 h 1537487"/>
                  <a:gd name="connsiteX189" fmla="*/ 255196 w 1296104"/>
                  <a:gd name="connsiteY189" fmla="*/ 607098 h 1537487"/>
                  <a:gd name="connsiteX190" fmla="*/ 209128 w 1296104"/>
                  <a:gd name="connsiteY190" fmla="*/ 578693 h 1537487"/>
                  <a:gd name="connsiteX191" fmla="*/ 194954 w 1296104"/>
                  <a:gd name="connsiteY191" fmla="*/ 557390 h 1537487"/>
                  <a:gd name="connsiteX192" fmla="*/ 186095 w 1296104"/>
                  <a:gd name="connsiteY192" fmla="*/ 552064 h 1537487"/>
                  <a:gd name="connsiteX193" fmla="*/ 155974 w 1296104"/>
                  <a:gd name="connsiteY193" fmla="*/ 536973 h 1537487"/>
                  <a:gd name="connsiteX194" fmla="*/ 112564 w 1296104"/>
                  <a:gd name="connsiteY194" fmla="*/ 513894 h 1537487"/>
                  <a:gd name="connsiteX195" fmla="*/ 92188 w 1296104"/>
                  <a:gd name="connsiteY195" fmla="*/ 489928 h 1537487"/>
                  <a:gd name="connsiteX196" fmla="*/ 85101 w 1296104"/>
                  <a:gd name="connsiteY196" fmla="*/ 484602 h 1537487"/>
                  <a:gd name="connsiteX197" fmla="*/ 23973 w 1296104"/>
                  <a:gd name="connsiteY197" fmla="*/ 466849 h 1537487"/>
                  <a:gd name="connsiteX198" fmla="*/ 21315 w 1296104"/>
                  <a:gd name="connsiteY198" fmla="*/ 465073 h 1537487"/>
                  <a:gd name="connsiteX199" fmla="*/ 8913 w 1296104"/>
                  <a:gd name="connsiteY199" fmla="*/ 454421 h 1537487"/>
                  <a:gd name="connsiteX200" fmla="*/ 7141 w 1296104"/>
                  <a:gd name="connsiteY200" fmla="*/ 440219 h 1537487"/>
                  <a:gd name="connsiteX201" fmla="*/ 13342 w 1296104"/>
                  <a:gd name="connsiteY201" fmla="*/ 439331 h 1537487"/>
                  <a:gd name="connsiteX202" fmla="*/ 53208 w 1296104"/>
                  <a:gd name="connsiteY202" fmla="*/ 411814 h 1537487"/>
                  <a:gd name="connsiteX203" fmla="*/ 65611 w 1296104"/>
                  <a:gd name="connsiteY203" fmla="*/ 393173 h 1537487"/>
                  <a:gd name="connsiteX204" fmla="*/ 57638 w 1296104"/>
                  <a:gd name="connsiteY204" fmla="*/ 358555 h 1537487"/>
                  <a:gd name="connsiteX205" fmla="*/ 47893 w 1296104"/>
                  <a:gd name="connsiteY205" fmla="*/ 347015 h 1537487"/>
                  <a:gd name="connsiteX206" fmla="*/ 47893 w 1296104"/>
                  <a:gd name="connsiteY206" fmla="*/ 327487 h 1537487"/>
                  <a:gd name="connsiteX207" fmla="*/ 64725 w 1296104"/>
                  <a:gd name="connsiteY207" fmla="*/ 331037 h 1537487"/>
                  <a:gd name="connsiteX208" fmla="*/ 81557 w 1296104"/>
                  <a:gd name="connsiteY208" fmla="*/ 330150 h 1537487"/>
                  <a:gd name="connsiteX209" fmla="*/ 85101 w 1296104"/>
                  <a:gd name="connsiteY209" fmla="*/ 326599 h 1537487"/>
                  <a:gd name="connsiteX210" fmla="*/ 132940 w 1296104"/>
                  <a:gd name="connsiteY210" fmla="*/ 327487 h 1537487"/>
                  <a:gd name="connsiteX211" fmla="*/ 145343 w 1296104"/>
                  <a:gd name="connsiteY211" fmla="*/ 325711 h 1537487"/>
                  <a:gd name="connsiteX212" fmla="*/ 170148 w 1296104"/>
                  <a:gd name="connsiteY212" fmla="*/ 329262 h 1537487"/>
                  <a:gd name="connsiteX213" fmla="*/ 232162 w 1296104"/>
                  <a:gd name="connsiteY213" fmla="*/ 344352 h 1537487"/>
                  <a:gd name="connsiteX214" fmla="*/ 238364 w 1296104"/>
                  <a:gd name="connsiteY214" fmla="*/ 333700 h 1537487"/>
                  <a:gd name="connsiteX215" fmla="*/ 267599 w 1296104"/>
                  <a:gd name="connsiteY215" fmla="*/ 301745 h 1537487"/>
                  <a:gd name="connsiteX216" fmla="*/ 290632 w 1296104"/>
                  <a:gd name="connsiteY216" fmla="*/ 287542 h 1537487"/>
                  <a:gd name="connsiteX217" fmla="*/ 283545 w 1296104"/>
                  <a:gd name="connsiteY217" fmla="*/ 260913 h 1537487"/>
                  <a:gd name="connsiteX218" fmla="*/ 290632 w 1296104"/>
                  <a:gd name="connsiteY218" fmla="*/ 248485 h 1537487"/>
                  <a:gd name="connsiteX219" fmla="*/ 290632 w 1296104"/>
                  <a:gd name="connsiteY219" fmla="*/ 241384 h 1537487"/>
                  <a:gd name="connsiteX220" fmla="*/ 334042 w 1296104"/>
                  <a:gd name="connsiteY220" fmla="*/ 221856 h 1537487"/>
                  <a:gd name="connsiteX221" fmla="*/ 342901 w 1296104"/>
                  <a:gd name="connsiteY221" fmla="*/ 223631 h 1537487"/>
                  <a:gd name="connsiteX222" fmla="*/ 344310 w 1296104"/>
                  <a:gd name="connsiteY222" fmla="*/ 224386 h 1537487"/>
                  <a:gd name="connsiteX223" fmla="*/ 346830 w 1296104"/>
                  <a:gd name="connsiteY223" fmla="*/ 222657 h 1537487"/>
                  <a:gd name="connsiteX224" fmla="*/ 343270 w 1296104"/>
                  <a:gd name="connsiteY224" fmla="*/ 219948 h 1537487"/>
                  <a:gd name="connsiteX225" fmla="*/ 336854 w 1296104"/>
                  <a:gd name="connsiteY225" fmla="*/ 202681 h 1537487"/>
                  <a:gd name="connsiteX226" fmla="*/ 340394 w 1296104"/>
                  <a:gd name="connsiteY226" fmla="*/ 195598 h 1537487"/>
                  <a:gd name="connsiteX227" fmla="*/ 336854 w 1296104"/>
                  <a:gd name="connsiteY227" fmla="*/ 188514 h 1537487"/>
                  <a:gd name="connsiteX228" fmla="*/ 322695 w 1296104"/>
                  <a:gd name="connsiteY228" fmla="*/ 160179 h 1537487"/>
                  <a:gd name="connsiteX229" fmla="*/ 272254 w 1296104"/>
                  <a:gd name="connsiteY229" fmla="*/ 150439 h 1537487"/>
                  <a:gd name="connsiteX230" fmla="*/ 258980 w 1296104"/>
                  <a:gd name="connsiteY230" fmla="*/ 150439 h 1537487"/>
                  <a:gd name="connsiteX231" fmla="*/ 245706 w 1296104"/>
                  <a:gd name="connsiteY231" fmla="*/ 134501 h 1537487"/>
                  <a:gd name="connsiteX232" fmla="*/ 251900 w 1296104"/>
                  <a:gd name="connsiteY232" fmla="*/ 124761 h 1537487"/>
                  <a:gd name="connsiteX233" fmla="*/ 266059 w 1296104"/>
                  <a:gd name="connsiteY233" fmla="*/ 118563 h 1537487"/>
                  <a:gd name="connsiteX234" fmla="*/ 252785 w 1296104"/>
                  <a:gd name="connsiteY234" fmla="*/ 98197 h 1537487"/>
                  <a:gd name="connsiteX235" fmla="*/ 228007 w 1296104"/>
                  <a:gd name="connsiteY235" fmla="*/ 82259 h 1537487"/>
                  <a:gd name="connsiteX236" fmla="*/ 209423 w 1296104"/>
                  <a:gd name="connsiteY236" fmla="*/ 78717 h 1537487"/>
                  <a:gd name="connsiteX237" fmla="*/ 181105 w 1296104"/>
                  <a:gd name="connsiteY237" fmla="*/ 79603 h 1537487"/>
                  <a:gd name="connsiteX238" fmla="*/ 163407 w 1296104"/>
                  <a:gd name="connsiteY238" fmla="*/ 53925 h 1537487"/>
                  <a:gd name="connsiteX239" fmla="*/ 168716 w 1296104"/>
                  <a:gd name="connsiteY239" fmla="*/ 56581 h 1537487"/>
                  <a:gd name="connsiteX240" fmla="*/ 223582 w 1296104"/>
                  <a:gd name="connsiteY240" fmla="*/ 18506 h 1537487"/>
                  <a:gd name="connsiteX241" fmla="*/ 254555 w 1296104"/>
                  <a:gd name="connsiteY241" fmla="*/ 27361 h 1537487"/>
                  <a:gd name="connsiteX242" fmla="*/ 283758 w 1296104"/>
                  <a:gd name="connsiteY242" fmla="*/ 19392 h 1537487"/>
                  <a:gd name="connsiteX243" fmla="*/ 318271 w 1296104"/>
                  <a:gd name="connsiteY243" fmla="*/ 797 h 153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96104" h="1537487">
                    <a:moveTo>
                      <a:pt x="1232570" y="1421053"/>
                    </a:moveTo>
                    <a:cubicBezTo>
                      <a:pt x="1239897" y="1422891"/>
                      <a:pt x="1252720" y="1421053"/>
                      <a:pt x="1252720" y="1433000"/>
                    </a:cubicBezTo>
                    <a:cubicBezTo>
                      <a:pt x="1252720" y="1438514"/>
                      <a:pt x="1242645" y="1429324"/>
                      <a:pt x="1238981" y="1435757"/>
                    </a:cubicBezTo>
                    <a:cubicBezTo>
                      <a:pt x="1237149" y="1427486"/>
                      <a:pt x="1225242" y="1443109"/>
                      <a:pt x="1226158" y="1430243"/>
                    </a:cubicBezTo>
                    <a:cubicBezTo>
                      <a:pt x="1226158" y="1428405"/>
                      <a:pt x="1226158" y="1419215"/>
                      <a:pt x="1232570" y="1421053"/>
                    </a:cubicBezTo>
                    <a:close/>
                    <a:moveTo>
                      <a:pt x="1224047" y="1397711"/>
                    </a:moveTo>
                    <a:cubicBezTo>
                      <a:pt x="1226735" y="1400318"/>
                      <a:pt x="1229423" y="1402925"/>
                      <a:pt x="1234799" y="1407269"/>
                    </a:cubicBezTo>
                    <a:cubicBezTo>
                      <a:pt x="1224943" y="1407269"/>
                      <a:pt x="1224047" y="1402925"/>
                      <a:pt x="1224047" y="1397711"/>
                    </a:cubicBezTo>
                    <a:close/>
                    <a:moveTo>
                      <a:pt x="1105775" y="1311695"/>
                    </a:moveTo>
                    <a:cubicBezTo>
                      <a:pt x="1106596" y="1311695"/>
                      <a:pt x="1106596" y="1311695"/>
                      <a:pt x="1107418" y="1311695"/>
                    </a:cubicBezTo>
                    <a:cubicBezTo>
                      <a:pt x="1111524" y="1312548"/>
                      <a:pt x="1116453" y="1314255"/>
                      <a:pt x="1118917" y="1318521"/>
                    </a:cubicBezTo>
                    <a:cubicBezTo>
                      <a:pt x="1118917" y="1319374"/>
                      <a:pt x="1118095" y="1321081"/>
                      <a:pt x="1118095" y="1321081"/>
                    </a:cubicBezTo>
                    <a:cubicBezTo>
                      <a:pt x="1111524" y="1323641"/>
                      <a:pt x="1110703" y="1315108"/>
                      <a:pt x="1105775" y="1315108"/>
                    </a:cubicBezTo>
                    <a:cubicBezTo>
                      <a:pt x="1105775" y="1314255"/>
                      <a:pt x="1105775" y="1312548"/>
                      <a:pt x="1105775" y="1311695"/>
                    </a:cubicBezTo>
                    <a:close/>
                    <a:moveTo>
                      <a:pt x="318271" y="797"/>
                    </a:moveTo>
                    <a:cubicBezTo>
                      <a:pt x="334199" y="-3630"/>
                      <a:pt x="335084" y="11423"/>
                      <a:pt x="340394" y="20277"/>
                    </a:cubicBezTo>
                    <a:cubicBezTo>
                      <a:pt x="347473" y="33559"/>
                      <a:pt x="356323" y="37101"/>
                      <a:pt x="369597" y="30017"/>
                    </a:cubicBezTo>
                    <a:cubicBezTo>
                      <a:pt x="380216" y="24705"/>
                      <a:pt x="387296" y="37101"/>
                      <a:pt x="397030" y="36215"/>
                    </a:cubicBezTo>
                    <a:cubicBezTo>
                      <a:pt x="394375" y="46841"/>
                      <a:pt x="402340" y="49497"/>
                      <a:pt x="409419" y="50383"/>
                    </a:cubicBezTo>
                    <a:cubicBezTo>
                      <a:pt x="420038" y="50383"/>
                      <a:pt x="426233" y="56581"/>
                      <a:pt x="428003" y="63665"/>
                    </a:cubicBezTo>
                    <a:cubicBezTo>
                      <a:pt x="435082" y="86687"/>
                      <a:pt x="453666" y="90228"/>
                      <a:pt x="473134" y="92885"/>
                    </a:cubicBezTo>
                    <a:cubicBezTo>
                      <a:pt x="486408" y="93770"/>
                      <a:pt x="499682" y="104396"/>
                      <a:pt x="513841" y="96427"/>
                    </a:cubicBezTo>
                    <a:cubicBezTo>
                      <a:pt x="514726" y="96427"/>
                      <a:pt x="516496" y="99083"/>
                      <a:pt x="517381" y="99968"/>
                    </a:cubicBezTo>
                    <a:cubicBezTo>
                      <a:pt x="529770" y="124761"/>
                      <a:pt x="558088" y="130074"/>
                      <a:pt x="574017" y="149554"/>
                    </a:cubicBezTo>
                    <a:cubicBezTo>
                      <a:pt x="574902" y="150439"/>
                      <a:pt x="575787" y="150439"/>
                      <a:pt x="576672" y="150439"/>
                    </a:cubicBezTo>
                    <a:cubicBezTo>
                      <a:pt x="593486" y="158409"/>
                      <a:pt x="610299" y="164607"/>
                      <a:pt x="625343" y="176118"/>
                    </a:cubicBezTo>
                    <a:cubicBezTo>
                      <a:pt x="626228" y="176118"/>
                      <a:pt x="626228" y="177003"/>
                      <a:pt x="627113" y="177889"/>
                    </a:cubicBezTo>
                    <a:cubicBezTo>
                      <a:pt x="627998" y="186743"/>
                      <a:pt x="648352" y="200025"/>
                      <a:pt x="658086" y="199140"/>
                    </a:cubicBezTo>
                    <a:cubicBezTo>
                      <a:pt x="665166" y="199140"/>
                      <a:pt x="672245" y="199140"/>
                      <a:pt x="682864" y="199140"/>
                    </a:cubicBezTo>
                    <a:cubicBezTo>
                      <a:pt x="670475" y="214192"/>
                      <a:pt x="670475" y="233673"/>
                      <a:pt x="649237" y="239871"/>
                    </a:cubicBezTo>
                    <a:cubicBezTo>
                      <a:pt x="640387" y="242527"/>
                      <a:pt x="639502" y="254038"/>
                      <a:pt x="637732" y="262893"/>
                    </a:cubicBezTo>
                    <a:cubicBezTo>
                      <a:pt x="634193" y="279716"/>
                      <a:pt x="624458" y="294769"/>
                      <a:pt x="623574" y="312478"/>
                    </a:cubicBezTo>
                    <a:cubicBezTo>
                      <a:pt x="608530" y="312478"/>
                      <a:pt x="611184" y="326645"/>
                      <a:pt x="606760" y="334615"/>
                    </a:cubicBezTo>
                    <a:cubicBezTo>
                      <a:pt x="597025" y="354095"/>
                      <a:pt x="588176" y="374460"/>
                      <a:pt x="595256" y="397482"/>
                    </a:cubicBezTo>
                    <a:cubicBezTo>
                      <a:pt x="596141" y="401024"/>
                      <a:pt x="597025" y="404566"/>
                      <a:pt x="592601" y="408108"/>
                    </a:cubicBezTo>
                    <a:lnTo>
                      <a:pt x="587619" y="421935"/>
                    </a:lnTo>
                    <a:lnTo>
                      <a:pt x="589322" y="422976"/>
                    </a:lnTo>
                    <a:cubicBezTo>
                      <a:pt x="591583" y="424790"/>
                      <a:pt x="593246" y="427122"/>
                      <a:pt x="593412" y="430425"/>
                    </a:cubicBezTo>
                    <a:lnTo>
                      <a:pt x="592766" y="432180"/>
                    </a:lnTo>
                    <a:lnTo>
                      <a:pt x="598795" y="439984"/>
                    </a:lnTo>
                    <a:cubicBezTo>
                      <a:pt x="598795" y="442640"/>
                      <a:pt x="597910" y="447953"/>
                      <a:pt x="596141" y="446182"/>
                    </a:cubicBezTo>
                    <a:lnTo>
                      <a:pt x="588241" y="443959"/>
                    </a:lnTo>
                    <a:lnTo>
                      <a:pt x="584291" y="447517"/>
                    </a:lnTo>
                    <a:lnTo>
                      <a:pt x="588852" y="448763"/>
                    </a:lnTo>
                    <a:cubicBezTo>
                      <a:pt x="591621" y="449761"/>
                      <a:pt x="594057" y="451315"/>
                      <a:pt x="595385" y="454421"/>
                    </a:cubicBezTo>
                    <a:cubicBezTo>
                      <a:pt x="598043" y="461523"/>
                      <a:pt x="590070" y="464186"/>
                      <a:pt x="586526" y="467736"/>
                    </a:cubicBezTo>
                    <a:cubicBezTo>
                      <a:pt x="584755" y="469512"/>
                      <a:pt x="582983" y="470399"/>
                      <a:pt x="581211" y="472175"/>
                    </a:cubicBezTo>
                    <a:cubicBezTo>
                      <a:pt x="575010" y="484602"/>
                      <a:pt x="565265" y="497029"/>
                      <a:pt x="573238" y="513007"/>
                    </a:cubicBezTo>
                    <a:cubicBezTo>
                      <a:pt x="576781" y="520108"/>
                      <a:pt x="569694" y="520108"/>
                      <a:pt x="565265" y="520996"/>
                    </a:cubicBezTo>
                    <a:cubicBezTo>
                      <a:pt x="544889" y="525434"/>
                      <a:pt x="539573" y="532535"/>
                      <a:pt x="541345" y="552951"/>
                    </a:cubicBezTo>
                    <a:cubicBezTo>
                      <a:pt x="542231" y="569817"/>
                      <a:pt x="544889" y="584907"/>
                      <a:pt x="561721" y="598222"/>
                    </a:cubicBezTo>
                    <a:cubicBezTo>
                      <a:pt x="577667" y="609761"/>
                      <a:pt x="580325" y="632840"/>
                      <a:pt x="582983" y="652369"/>
                    </a:cubicBezTo>
                    <a:lnTo>
                      <a:pt x="581256" y="657279"/>
                    </a:lnTo>
                    <a:lnTo>
                      <a:pt x="582305" y="655768"/>
                    </a:lnTo>
                    <a:cubicBezTo>
                      <a:pt x="584963" y="653101"/>
                      <a:pt x="585849" y="648657"/>
                      <a:pt x="589394" y="648657"/>
                    </a:cubicBezTo>
                    <a:cubicBezTo>
                      <a:pt x="594710" y="648657"/>
                      <a:pt x="594710" y="653990"/>
                      <a:pt x="596483" y="657546"/>
                    </a:cubicBezTo>
                    <a:cubicBezTo>
                      <a:pt x="605344" y="683323"/>
                      <a:pt x="611547" y="709989"/>
                      <a:pt x="631042" y="730433"/>
                    </a:cubicBezTo>
                    <a:cubicBezTo>
                      <a:pt x="644333" y="733988"/>
                      <a:pt x="646106" y="746432"/>
                      <a:pt x="650536" y="756210"/>
                    </a:cubicBezTo>
                    <a:cubicBezTo>
                      <a:pt x="653195" y="762432"/>
                      <a:pt x="659398" y="764209"/>
                      <a:pt x="662942" y="769542"/>
                    </a:cubicBezTo>
                    <a:lnTo>
                      <a:pt x="669310" y="775930"/>
                    </a:lnTo>
                    <a:lnTo>
                      <a:pt x="671948" y="776990"/>
                    </a:lnTo>
                    <a:lnTo>
                      <a:pt x="675399" y="781324"/>
                    </a:lnTo>
                    <a:lnTo>
                      <a:pt x="698830" y="795653"/>
                    </a:lnTo>
                    <a:cubicBezTo>
                      <a:pt x="707913" y="799320"/>
                      <a:pt x="717439" y="801986"/>
                      <a:pt x="726743" y="805097"/>
                    </a:cubicBezTo>
                    <a:cubicBezTo>
                      <a:pt x="741807" y="810430"/>
                      <a:pt x="749782" y="824652"/>
                      <a:pt x="759530" y="835318"/>
                    </a:cubicBezTo>
                    <a:cubicBezTo>
                      <a:pt x="763074" y="838874"/>
                      <a:pt x="767505" y="845096"/>
                      <a:pt x="771049" y="845096"/>
                    </a:cubicBezTo>
                    <a:cubicBezTo>
                      <a:pt x="793203" y="845985"/>
                      <a:pt x="797633" y="864651"/>
                      <a:pt x="804722" y="879762"/>
                    </a:cubicBezTo>
                    <a:lnTo>
                      <a:pt x="799529" y="888336"/>
                    </a:lnTo>
                    <a:lnTo>
                      <a:pt x="805813" y="890968"/>
                    </a:lnTo>
                    <a:cubicBezTo>
                      <a:pt x="810359" y="893971"/>
                      <a:pt x="813842" y="897680"/>
                      <a:pt x="815389" y="901887"/>
                    </a:cubicBezTo>
                    <a:cubicBezTo>
                      <a:pt x="816274" y="902773"/>
                      <a:pt x="815389" y="903659"/>
                      <a:pt x="814505" y="904545"/>
                    </a:cubicBezTo>
                    <a:cubicBezTo>
                      <a:pt x="796817" y="918716"/>
                      <a:pt x="792395" y="928460"/>
                      <a:pt x="801239" y="950603"/>
                    </a:cubicBezTo>
                    <a:cubicBezTo>
                      <a:pt x="809199" y="972747"/>
                      <a:pt x="813621" y="996662"/>
                      <a:pt x="833962" y="1012606"/>
                    </a:cubicBezTo>
                    <a:cubicBezTo>
                      <a:pt x="844574" y="1020577"/>
                      <a:pt x="846343" y="1036521"/>
                      <a:pt x="851649" y="1048921"/>
                    </a:cubicBezTo>
                    <a:cubicBezTo>
                      <a:pt x="855187" y="1056893"/>
                      <a:pt x="859609" y="1063093"/>
                      <a:pt x="867568" y="1067522"/>
                    </a:cubicBezTo>
                    <a:cubicBezTo>
                      <a:pt x="870222" y="1070179"/>
                      <a:pt x="871990" y="1071951"/>
                      <a:pt x="874644" y="1074608"/>
                    </a:cubicBezTo>
                    <a:cubicBezTo>
                      <a:pt x="882603" y="1079037"/>
                      <a:pt x="888794" y="1084351"/>
                      <a:pt x="892331" y="1092323"/>
                    </a:cubicBezTo>
                    <a:cubicBezTo>
                      <a:pt x="900291" y="1113581"/>
                      <a:pt x="920632" y="1120667"/>
                      <a:pt x="938320" y="1131296"/>
                    </a:cubicBezTo>
                    <a:cubicBezTo>
                      <a:pt x="940089" y="1132181"/>
                      <a:pt x="937435" y="1130410"/>
                      <a:pt x="939204" y="1132181"/>
                    </a:cubicBezTo>
                    <a:cubicBezTo>
                      <a:pt x="946501" y="1138381"/>
                      <a:pt x="951973" y="1143032"/>
                      <a:pt x="955607" y="1146879"/>
                    </a:cubicBezTo>
                    <a:lnTo>
                      <a:pt x="959055" y="1153218"/>
                    </a:lnTo>
                    <a:lnTo>
                      <a:pt x="968009" y="1159548"/>
                    </a:lnTo>
                    <a:lnTo>
                      <a:pt x="968138" y="1159890"/>
                    </a:lnTo>
                    <a:lnTo>
                      <a:pt x="968706" y="1159663"/>
                    </a:lnTo>
                    <a:cubicBezTo>
                      <a:pt x="978461" y="1163201"/>
                      <a:pt x="984669" y="1172048"/>
                      <a:pt x="995312" y="1176471"/>
                    </a:cubicBezTo>
                    <a:cubicBezTo>
                      <a:pt x="1006842" y="1180010"/>
                      <a:pt x="1007728" y="1188856"/>
                      <a:pt x="1006842" y="1200357"/>
                    </a:cubicBezTo>
                    <a:cubicBezTo>
                      <a:pt x="1005955" y="1214511"/>
                      <a:pt x="1012163" y="1226897"/>
                      <a:pt x="1027240" y="1233974"/>
                    </a:cubicBezTo>
                    <a:cubicBezTo>
                      <a:pt x="1028127" y="1234858"/>
                      <a:pt x="1029901" y="1236628"/>
                      <a:pt x="1030788" y="1237512"/>
                    </a:cubicBezTo>
                    <a:cubicBezTo>
                      <a:pt x="1034335" y="1248128"/>
                      <a:pt x="1048525" y="1249013"/>
                      <a:pt x="1052073" y="1259629"/>
                    </a:cubicBezTo>
                    <a:lnTo>
                      <a:pt x="1052877" y="1261519"/>
                    </a:lnTo>
                    <a:lnTo>
                      <a:pt x="1059183" y="1261519"/>
                    </a:lnTo>
                    <a:cubicBezTo>
                      <a:pt x="1058287" y="1263794"/>
                      <a:pt x="1058735" y="1265615"/>
                      <a:pt x="1059631" y="1267321"/>
                    </a:cubicBezTo>
                    <a:lnTo>
                      <a:pt x="1061389" y="1270192"/>
                    </a:lnTo>
                    <a:lnTo>
                      <a:pt x="1063602" y="1271129"/>
                    </a:lnTo>
                    <a:cubicBezTo>
                      <a:pt x="1071584" y="1274668"/>
                      <a:pt x="1076019" y="1280861"/>
                      <a:pt x="1080453" y="1287053"/>
                    </a:cubicBezTo>
                    <a:cubicBezTo>
                      <a:pt x="1083114" y="1289707"/>
                      <a:pt x="1084666" y="1292361"/>
                      <a:pt x="1084887" y="1295126"/>
                    </a:cubicBezTo>
                    <a:lnTo>
                      <a:pt x="1083616" y="1298258"/>
                    </a:lnTo>
                    <a:lnTo>
                      <a:pt x="1088314" y="1301086"/>
                    </a:lnTo>
                    <a:lnTo>
                      <a:pt x="1088623" y="1301643"/>
                    </a:lnTo>
                    <a:lnTo>
                      <a:pt x="1090323" y="1299439"/>
                    </a:lnTo>
                    <a:cubicBezTo>
                      <a:pt x="1090323" y="1298554"/>
                      <a:pt x="1093870" y="1300324"/>
                      <a:pt x="1094757" y="1301209"/>
                    </a:cubicBezTo>
                    <a:cubicBezTo>
                      <a:pt x="1094757" y="1308288"/>
                      <a:pt x="1103624" y="1306519"/>
                      <a:pt x="1105397" y="1311828"/>
                    </a:cubicBezTo>
                    <a:cubicBezTo>
                      <a:pt x="1107170" y="1312713"/>
                      <a:pt x="1107170" y="1314483"/>
                      <a:pt x="1105397" y="1315368"/>
                    </a:cubicBezTo>
                    <a:cubicBezTo>
                      <a:pt x="1097417" y="1326872"/>
                      <a:pt x="1108057" y="1331297"/>
                      <a:pt x="1114264" y="1336606"/>
                    </a:cubicBezTo>
                    <a:cubicBezTo>
                      <a:pt x="1127564" y="1347226"/>
                      <a:pt x="1147071" y="1346341"/>
                      <a:pt x="1160372" y="1357845"/>
                    </a:cubicBezTo>
                    <a:cubicBezTo>
                      <a:pt x="1179879" y="1374659"/>
                      <a:pt x="1202933" y="1387048"/>
                      <a:pt x="1218893" y="1408286"/>
                    </a:cubicBezTo>
                    <a:cubicBezTo>
                      <a:pt x="1224214" y="1415366"/>
                      <a:pt x="1221553" y="1421560"/>
                      <a:pt x="1221553" y="1426870"/>
                    </a:cubicBezTo>
                    <a:cubicBezTo>
                      <a:pt x="1219780" y="1440144"/>
                      <a:pt x="1227760" y="1441029"/>
                      <a:pt x="1236627" y="1441029"/>
                    </a:cubicBezTo>
                    <a:cubicBezTo>
                      <a:pt x="1238401" y="1441029"/>
                      <a:pt x="1240174" y="1438374"/>
                      <a:pt x="1242834" y="1440144"/>
                    </a:cubicBezTo>
                    <a:cubicBezTo>
                      <a:pt x="1258795" y="1448993"/>
                      <a:pt x="1258795" y="1438374"/>
                      <a:pt x="1257908" y="1425985"/>
                    </a:cubicBezTo>
                    <a:cubicBezTo>
                      <a:pt x="1267661" y="1429525"/>
                      <a:pt x="1275642" y="1439259"/>
                      <a:pt x="1287169" y="1431295"/>
                    </a:cubicBezTo>
                    <a:cubicBezTo>
                      <a:pt x="1288942" y="1429525"/>
                      <a:pt x="1296922" y="1441029"/>
                      <a:pt x="1296036" y="1448108"/>
                    </a:cubicBezTo>
                    <a:cubicBezTo>
                      <a:pt x="1295149" y="1467577"/>
                      <a:pt x="1292489" y="1469347"/>
                      <a:pt x="1272982" y="1459613"/>
                    </a:cubicBezTo>
                    <a:cubicBezTo>
                      <a:pt x="1267661" y="1456958"/>
                      <a:pt x="1266775" y="1459613"/>
                      <a:pt x="1265888" y="1462267"/>
                    </a:cubicBezTo>
                    <a:cubicBezTo>
                      <a:pt x="1263228" y="1472887"/>
                      <a:pt x="1256134" y="1465807"/>
                      <a:pt x="1254361" y="1464037"/>
                    </a:cubicBezTo>
                    <a:cubicBezTo>
                      <a:pt x="1249041" y="1456958"/>
                      <a:pt x="1243721" y="1458728"/>
                      <a:pt x="1241061" y="1464037"/>
                    </a:cubicBezTo>
                    <a:cubicBezTo>
                      <a:pt x="1238401" y="1470232"/>
                      <a:pt x="1221553" y="1470232"/>
                      <a:pt x="1232194" y="1482621"/>
                    </a:cubicBezTo>
                    <a:cubicBezTo>
                      <a:pt x="1236627" y="1488816"/>
                      <a:pt x="1221553" y="1493240"/>
                      <a:pt x="1229534" y="1499435"/>
                    </a:cubicBezTo>
                    <a:cubicBezTo>
                      <a:pt x="1214460" y="1510054"/>
                      <a:pt x="1194066" y="1513594"/>
                      <a:pt x="1187859" y="1537487"/>
                    </a:cubicBezTo>
                    <a:cubicBezTo>
                      <a:pt x="1178992" y="1525098"/>
                      <a:pt x="1167465" y="1523328"/>
                      <a:pt x="1161258" y="1512709"/>
                    </a:cubicBezTo>
                    <a:cubicBezTo>
                      <a:pt x="1157712" y="1506514"/>
                      <a:pt x="1148845" y="1513594"/>
                      <a:pt x="1143525" y="1516249"/>
                    </a:cubicBezTo>
                    <a:cubicBezTo>
                      <a:pt x="1126678" y="1525983"/>
                      <a:pt x="1123131" y="1525098"/>
                      <a:pt x="1116037" y="1507399"/>
                    </a:cubicBezTo>
                    <a:cubicBezTo>
                      <a:pt x="1113377" y="1500320"/>
                      <a:pt x="1110717" y="1501205"/>
                      <a:pt x="1101850" y="1510054"/>
                    </a:cubicBezTo>
                    <a:cubicBezTo>
                      <a:pt x="1099190" y="1510939"/>
                      <a:pt x="1098303" y="1506514"/>
                      <a:pt x="1094757" y="1508284"/>
                    </a:cubicBezTo>
                    <a:cubicBezTo>
                      <a:pt x="1077023" y="1514479"/>
                      <a:pt x="1067269" y="1504744"/>
                      <a:pt x="1059289" y="1490585"/>
                    </a:cubicBezTo>
                    <a:cubicBezTo>
                      <a:pt x="1053969" y="1482621"/>
                      <a:pt x="1043329" y="1479966"/>
                      <a:pt x="1037122" y="1481736"/>
                    </a:cubicBezTo>
                    <a:cubicBezTo>
                      <a:pt x="1022048" y="1487046"/>
                      <a:pt x="1020275" y="1479966"/>
                      <a:pt x="1020275" y="1469347"/>
                    </a:cubicBezTo>
                    <a:cubicBezTo>
                      <a:pt x="1019388" y="1442799"/>
                      <a:pt x="1019388" y="1442799"/>
                      <a:pt x="993674" y="1434834"/>
                    </a:cubicBezTo>
                    <a:cubicBezTo>
                      <a:pt x="990127" y="1433949"/>
                      <a:pt x="983920" y="1433065"/>
                      <a:pt x="984807" y="1425985"/>
                    </a:cubicBezTo>
                    <a:lnTo>
                      <a:pt x="985986" y="1423502"/>
                    </a:lnTo>
                    <a:lnTo>
                      <a:pt x="985626" y="1423772"/>
                    </a:lnTo>
                    <a:lnTo>
                      <a:pt x="983187" y="1422555"/>
                    </a:lnTo>
                    <a:lnTo>
                      <a:pt x="981011" y="1428377"/>
                    </a:lnTo>
                    <a:cubicBezTo>
                      <a:pt x="979127" y="1432358"/>
                      <a:pt x="976244" y="1435676"/>
                      <a:pt x="970479" y="1436560"/>
                    </a:cubicBezTo>
                    <a:cubicBezTo>
                      <a:pt x="959837" y="1438329"/>
                      <a:pt x="963384" y="1424175"/>
                      <a:pt x="956289" y="1421521"/>
                    </a:cubicBezTo>
                    <a:cubicBezTo>
                      <a:pt x="940325" y="1410020"/>
                      <a:pt x="928796" y="1396750"/>
                      <a:pt x="933230" y="1374634"/>
                    </a:cubicBezTo>
                    <a:cubicBezTo>
                      <a:pt x="934117" y="1368441"/>
                      <a:pt x="928796" y="1361364"/>
                      <a:pt x="923474" y="1359595"/>
                    </a:cubicBezTo>
                    <a:cubicBezTo>
                      <a:pt x="916379" y="1357826"/>
                      <a:pt x="914606" y="1365787"/>
                      <a:pt x="911945" y="1371095"/>
                    </a:cubicBezTo>
                    <a:cubicBezTo>
                      <a:pt x="909284" y="1377288"/>
                      <a:pt x="907511" y="1383481"/>
                      <a:pt x="902189" y="1388788"/>
                    </a:cubicBezTo>
                    <a:cubicBezTo>
                      <a:pt x="892433" y="1398520"/>
                      <a:pt x="883565" y="1401174"/>
                      <a:pt x="874696" y="1389673"/>
                    </a:cubicBezTo>
                    <a:cubicBezTo>
                      <a:pt x="864940" y="1379057"/>
                      <a:pt x="856958" y="1368441"/>
                      <a:pt x="864053" y="1350748"/>
                    </a:cubicBezTo>
                    <a:cubicBezTo>
                      <a:pt x="867601" y="1340132"/>
                      <a:pt x="851637" y="1339248"/>
                      <a:pt x="846315" y="1333055"/>
                    </a:cubicBezTo>
                    <a:cubicBezTo>
                      <a:pt x="825030" y="1314477"/>
                      <a:pt x="828578" y="1288822"/>
                      <a:pt x="828578" y="1264937"/>
                    </a:cubicBezTo>
                    <a:cubicBezTo>
                      <a:pt x="829465" y="1251667"/>
                      <a:pt x="831238" y="1239282"/>
                      <a:pt x="830352" y="1226012"/>
                    </a:cubicBezTo>
                    <a:cubicBezTo>
                      <a:pt x="830352" y="1222473"/>
                      <a:pt x="828578" y="1217165"/>
                      <a:pt x="833899" y="1215396"/>
                    </a:cubicBezTo>
                    <a:lnTo>
                      <a:pt x="845190" y="1219418"/>
                    </a:lnTo>
                    <a:lnTo>
                      <a:pt x="843356" y="1217278"/>
                    </a:lnTo>
                    <a:lnTo>
                      <a:pt x="843445" y="1215547"/>
                    </a:lnTo>
                    <a:lnTo>
                      <a:pt x="834404" y="1210349"/>
                    </a:lnTo>
                    <a:cubicBezTo>
                      <a:pt x="829761" y="1210127"/>
                      <a:pt x="824676" y="1211456"/>
                      <a:pt x="819811" y="1212784"/>
                    </a:cubicBezTo>
                    <a:cubicBezTo>
                      <a:pt x="802123" y="1218099"/>
                      <a:pt x="793279" y="1215441"/>
                      <a:pt x="790626" y="1196841"/>
                    </a:cubicBezTo>
                    <a:cubicBezTo>
                      <a:pt x="787089" y="1181783"/>
                      <a:pt x="769401" y="1172040"/>
                      <a:pt x="772938" y="1154325"/>
                    </a:cubicBezTo>
                    <a:cubicBezTo>
                      <a:pt x="772054" y="1154325"/>
                      <a:pt x="772054" y="1156096"/>
                      <a:pt x="770285" y="1156096"/>
                    </a:cubicBezTo>
                    <a:cubicBezTo>
                      <a:pt x="767632" y="1156982"/>
                      <a:pt x="766748" y="1155211"/>
                      <a:pt x="764979" y="1152554"/>
                    </a:cubicBezTo>
                    <a:cubicBezTo>
                      <a:pt x="764095" y="1151668"/>
                      <a:pt x="762326" y="1149896"/>
                      <a:pt x="761441" y="1149011"/>
                    </a:cubicBezTo>
                    <a:cubicBezTo>
                      <a:pt x="763210" y="1143696"/>
                      <a:pt x="755251" y="1142810"/>
                      <a:pt x="757904" y="1138382"/>
                    </a:cubicBezTo>
                    <a:cubicBezTo>
                      <a:pt x="760557" y="1136610"/>
                      <a:pt x="761441" y="1133953"/>
                      <a:pt x="761441" y="1131296"/>
                    </a:cubicBezTo>
                    <a:cubicBezTo>
                      <a:pt x="755251" y="1125095"/>
                      <a:pt x="751713" y="1106495"/>
                      <a:pt x="738447" y="1125095"/>
                    </a:cubicBezTo>
                    <a:cubicBezTo>
                      <a:pt x="736678" y="1127753"/>
                      <a:pt x="732256" y="1125981"/>
                      <a:pt x="728719" y="1123324"/>
                    </a:cubicBezTo>
                    <a:cubicBezTo>
                      <a:pt x="705725" y="1105609"/>
                      <a:pt x="680077" y="1091437"/>
                      <a:pt x="662389" y="1067522"/>
                    </a:cubicBezTo>
                    <a:cubicBezTo>
                      <a:pt x="653545" y="1057779"/>
                      <a:pt x="646470" y="1046264"/>
                      <a:pt x="637626" y="1035635"/>
                    </a:cubicBezTo>
                    <a:cubicBezTo>
                      <a:pt x="636742" y="1034749"/>
                      <a:pt x="634973" y="1032978"/>
                      <a:pt x="634089" y="1032092"/>
                    </a:cubicBezTo>
                    <a:cubicBezTo>
                      <a:pt x="631436" y="1026778"/>
                      <a:pt x="627898" y="1024120"/>
                      <a:pt x="623476" y="1021463"/>
                    </a:cubicBezTo>
                    <a:cubicBezTo>
                      <a:pt x="613748" y="1009948"/>
                      <a:pt x="606673" y="994891"/>
                      <a:pt x="589869" y="990462"/>
                    </a:cubicBezTo>
                    <a:cubicBezTo>
                      <a:pt x="586332" y="989576"/>
                      <a:pt x="584563" y="986919"/>
                      <a:pt x="582794" y="983376"/>
                    </a:cubicBezTo>
                    <a:cubicBezTo>
                      <a:pt x="571297" y="961232"/>
                      <a:pt x="559800" y="939974"/>
                      <a:pt x="543881" y="921374"/>
                    </a:cubicBezTo>
                    <a:cubicBezTo>
                      <a:pt x="535921" y="911631"/>
                      <a:pt x="545650" y="887715"/>
                      <a:pt x="558915" y="883287"/>
                    </a:cubicBezTo>
                    <a:cubicBezTo>
                      <a:pt x="560684" y="882401"/>
                      <a:pt x="558915" y="884172"/>
                      <a:pt x="559800" y="882401"/>
                    </a:cubicBezTo>
                    <a:lnTo>
                      <a:pt x="562440" y="881093"/>
                    </a:lnTo>
                    <a:lnTo>
                      <a:pt x="562829" y="880345"/>
                    </a:lnTo>
                    <a:lnTo>
                      <a:pt x="559265" y="882428"/>
                    </a:lnTo>
                    <a:cubicBezTo>
                      <a:pt x="549518" y="888650"/>
                      <a:pt x="533568" y="881539"/>
                      <a:pt x="530909" y="869984"/>
                    </a:cubicBezTo>
                    <a:cubicBezTo>
                      <a:pt x="527365" y="860207"/>
                      <a:pt x="522048" y="853985"/>
                      <a:pt x="514959" y="847762"/>
                    </a:cubicBezTo>
                    <a:cubicBezTo>
                      <a:pt x="508756" y="841540"/>
                      <a:pt x="503439" y="835318"/>
                      <a:pt x="503439" y="826430"/>
                    </a:cubicBezTo>
                    <a:cubicBezTo>
                      <a:pt x="503439" y="817541"/>
                      <a:pt x="496350" y="815763"/>
                      <a:pt x="490148" y="813986"/>
                    </a:cubicBezTo>
                    <a:cubicBezTo>
                      <a:pt x="484831" y="811319"/>
                      <a:pt x="481286" y="815763"/>
                      <a:pt x="476856" y="820208"/>
                    </a:cubicBezTo>
                    <a:cubicBezTo>
                      <a:pt x="467994" y="829985"/>
                      <a:pt x="453816" y="829985"/>
                      <a:pt x="451158" y="816652"/>
                    </a:cubicBezTo>
                    <a:cubicBezTo>
                      <a:pt x="447613" y="802430"/>
                      <a:pt x="441411" y="797097"/>
                      <a:pt x="429005" y="795320"/>
                    </a:cubicBezTo>
                    <a:cubicBezTo>
                      <a:pt x="426346" y="795320"/>
                      <a:pt x="423688" y="792653"/>
                      <a:pt x="421916" y="790875"/>
                    </a:cubicBezTo>
                    <a:cubicBezTo>
                      <a:pt x="420144" y="788209"/>
                      <a:pt x="416599" y="786431"/>
                      <a:pt x="414827" y="783764"/>
                    </a:cubicBezTo>
                    <a:cubicBezTo>
                      <a:pt x="405079" y="775765"/>
                      <a:pt x="411282" y="759765"/>
                      <a:pt x="400649" y="751765"/>
                    </a:cubicBezTo>
                    <a:cubicBezTo>
                      <a:pt x="397104" y="749099"/>
                      <a:pt x="393560" y="747321"/>
                      <a:pt x="390015" y="744654"/>
                    </a:cubicBezTo>
                    <a:cubicBezTo>
                      <a:pt x="375837" y="724210"/>
                      <a:pt x="383812" y="703767"/>
                      <a:pt x="390015" y="684212"/>
                    </a:cubicBezTo>
                    <a:lnTo>
                      <a:pt x="416242" y="680249"/>
                    </a:lnTo>
                    <a:lnTo>
                      <a:pt x="412667" y="679331"/>
                    </a:lnTo>
                    <a:cubicBezTo>
                      <a:pt x="409787" y="677001"/>
                      <a:pt x="407130" y="673672"/>
                      <a:pt x="404915" y="671009"/>
                    </a:cubicBezTo>
                    <a:cubicBezTo>
                      <a:pt x="396056" y="658582"/>
                      <a:pt x="385425" y="651481"/>
                      <a:pt x="368592" y="647043"/>
                    </a:cubicBezTo>
                    <a:cubicBezTo>
                      <a:pt x="353532" y="642604"/>
                      <a:pt x="335814" y="639941"/>
                      <a:pt x="321639" y="627514"/>
                    </a:cubicBezTo>
                    <a:cubicBezTo>
                      <a:pt x="311894" y="619525"/>
                      <a:pt x="294176" y="622188"/>
                      <a:pt x="280001" y="618638"/>
                    </a:cubicBezTo>
                    <a:cubicBezTo>
                      <a:pt x="270256" y="615975"/>
                      <a:pt x="262283" y="613312"/>
                      <a:pt x="255196" y="607098"/>
                    </a:cubicBezTo>
                    <a:cubicBezTo>
                      <a:pt x="241021" y="595559"/>
                      <a:pt x="222417" y="591120"/>
                      <a:pt x="209128" y="578693"/>
                    </a:cubicBezTo>
                    <a:cubicBezTo>
                      <a:pt x="206471" y="570704"/>
                      <a:pt x="197612" y="566266"/>
                      <a:pt x="194954" y="557390"/>
                    </a:cubicBezTo>
                    <a:cubicBezTo>
                      <a:pt x="193182" y="553839"/>
                      <a:pt x="188753" y="551176"/>
                      <a:pt x="186095" y="552064"/>
                    </a:cubicBezTo>
                    <a:cubicBezTo>
                      <a:pt x="171034" y="557390"/>
                      <a:pt x="164833" y="544962"/>
                      <a:pt x="155974" y="536973"/>
                    </a:cubicBezTo>
                    <a:cubicBezTo>
                      <a:pt x="143571" y="526322"/>
                      <a:pt x="131168" y="514782"/>
                      <a:pt x="112564" y="513894"/>
                    </a:cubicBezTo>
                    <a:cubicBezTo>
                      <a:pt x="99276" y="513007"/>
                      <a:pt x="98390" y="497917"/>
                      <a:pt x="92188" y="489928"/>
                    </a:cubicBezTo>
                    <a:cubicBezTo>
                      <a:pt x="88645" y="490815"/>
                      <a:pt x="89531" y="485489"/>
                      <a:pt x="85101" y="484602"/>
                    </a:cubicBezTo>
                    <a:cubicBezTo>
                      <a:pt x="65611" y="476613"/>
                      <a:pt x="44349" y="473950"/>
                      <a:pt x="23973" y="466849"/>
                    </a:cubicBezTo>
                    <a:cubicBezTo>
                      <a:pt x="23087" y="466849"/>
                      <a:pt x="22201" y="465961"/>
                      <a:pt x="21315" y="465073"/>
                    </a:cubicBezTo>
                    <a:cubicBezTo>
                      <a:pt x="18658" y="459747"/>
                      <a:pt x="14228" y="456197"/>
                      <a:pt x="8913" y="454421"/>
                    </a:cubicBezTo>
                    <a:cubicBezTo>
                      <a:pt x="-5262" y="450871"/>
                      <a:pt x="54" y="445545"/>
                      <a:pt x="7141" y="440219"/>
                    </a:cubicBezTo>
                    <a:cubicBezTo>
                      <a:pt x="8913" y="437556"/>
                      <a:pt x="12456" y="443770"/>
                      <a:pt x="13342" y="439331"/>
                    </a:cubicBezTo>
                    <a:cubicBezTo>
                      <a:pt x="18658" y="418028"/>
                      <a:pt x="39034" y="418915"/>
                      <a:pt x="53208" y="411814"/>
                    </a:cubicBezTo>
                    <a:cubicBezTo>
                      <a:pt x="56752" y="405600"/>
                      <a:pt x="61181" y="399387"/>
                      <a:pt x="65611" y="393173"/>
                    </a:cubicBezTo>
                    <a:cubicBezTo>
                      <a:pt x="72698" y="380746"/>
                      <a:pt x="70041" y="365656"/>
                      <a:pt x="57638" y="358555"/>
                    </a:cubicBezTo>
                    <a:cubicBezTo>
                      <a:pt x="53208" y="355004"/>
                      <a:pt x="48779" y="353229"/>
                      <a:pt x="47893" y="347015"/>
                    </a:cubicBezTo>
                    <a:cubicBezTo>
                      <a:pt x="46121" y="340802"/>
                      <a:pt x="41691" y="332813"/>
                      <a:pt x="47893" y="327487"/>
                    </a:cubicBezTo>
                    <a:cubicBezTo>
                      <a:pt x="54094" y="322161"/>
                      <a:pt x="59410" y="326599"/>
                      <a:pt x="64725" y="331037"/>
                    </a:cubicBezTo>
                    <a:cubicBezTo>
                      <a:pt x="70041" y="334588"/>
                      <a:pt x="76242" y="335476"/>
                      <a:pt x="81557" y="330150"/>
                    </a:cubicBezTo>
                    <a:cubicBezTo>
                      <a:pt x="82443" y="329262"/>
                      <a:pt x="84215" y="327487"/>
                      <a:pt x="85101" y="326599"/>
                    </a:cubicBezTo>
                    <a:cubicBezTo>
                      <a:pt x="101047" y="322161"/>
                      <a:pt x="116994" y="315060"/>
                      <a:pt x="132940" y="327487"/>
                    </a:cubicBezTo>
                    <a:cubicBezTo>
                      <a:pt x="137370" y="331925"/>
                      <a:pt x="141799" y="328374"/>
                      <a:pt x="145343" y="325711"/>
                    </a:cubicBezTo>
                    <a:cubicBezTo>
                      <a:pt x="155088" y="318610"/>
                      <a:pt x="162175" y="319498"/>
                      <a:pt x="170148" y="329262"/>
                    </a:cubicBezTo>
                    <a:cubicBezTo>
                      <a:pt x="182551" y="344352"/>
                      <a:pt x="215330" y="351453"/>
                      <a:pt x="232162" y="344352"/>
                    </a:cubicBezTo>
                    <a:cubicBezTo>
                      <a:pt x="236592" y="341689"/>
                      <a:pt x="238364" y="338139"/>
                      <a:pt x="238364" y="333700"/>
                    </a:cubicBezTo>
                    <a:cubicBezTo>
                      <a:pt x="240135" y="315947"/>
                      <a:pt x="253424" y="308846"/>
                      <a:pt x="267599" y="301745"/>
                    </a:cubicBezTo>
                    <a:cubicBezTo>
                      <a:pt x="275572" y="297306"/>
                      <a:pt x="281773" y="290205"/>
                      <a:pt x="290632" y="287542"/>
                    </a:cubicBezTo>
                    <a:cubicBezTo>
                      <a:pt x="295062" y="276890"/>
                      <a:pt x="298606" y="268014"/>
                      <a:pt x="283545" y="260913"/>
                    </a:cubicBezTo>
                    <a:cubicBezTo>
                      <a:pt x="276458" y="257362"/>
                      <a:pt x="277344" y="255587"/>
                      <a:pt x="290632" y="248485"/>
                    </a:cubicBezTo>
                    <a:cubicBezTo>
                      <a:pt x="290632" y="245822"/>
                      <a:pt x="290632" y="244047"/>
                      <a:pt x="290632" y="241384"/>
                    </a:cubicBezTo>
                    <a:cubicBezTo>
                      <a:pt x="303035" y="228957"/>
                      <a:pt x="316324" y="220968"/>
                      <a:pt x="334042" y="221856"/>
                    </a:cubicBezTo>
                    <a:cubicBezTo>
                      <a:pt x="336700" y="221856"/>
                      <a:pt x="340243" y="220968"/>
                      <a:pt x="342901" y="223631"/>
                    </a:cubicBezTo>
                    <a:lnTo>
                      <a:pt x="344310" y="224386"/>
                    </a:lnTo>
                    <a:lnTo>
                      <a:pt x="346830" y="222657"/>
                    </a:lnTo>
                    <a:lnTo>
                      <a:pt x="343270" y="219948"/>
                    </a:lnTo>
                    <a:cubicBezTo>
                      <a:pt x="340173" y="214857"/>
                      <a:pt x="338624" y="208880"/>
                      <a:pt x="336854" y="202681"/>
                    </a:cubicBezTo>
                    <a:cubicBezTo>
                      <a:pt x="335969" y="200025"/>
                      <a:pt x="336854" y="197369"/>
                      <a:pt x="340394" y="195598"/>
                    </a:cubicBezTo>
                    <a:cubicBezTo>
                      <a:pt x="345704" y="192941"/>
                      <a:pt x="344819" y="192056"/>
                      <a:pt x="336854" y="188514"/>
                    </a:cubicBezTo>
                    <a:cubicBezTo>
                      <a:pt x="331545" y="179660"/>
                      <a:pt x="327120" y="169919"/>
                      <a:pt x="322695" y="160179"/>
                    </a:cubicBezTo>
                    <a:cubicBezTo>
                      <a:pt x="313846" y="143356"/>
                      <a:pt x="286413" y="138043"/>
                      <a:pt x="272254" y="150439"/>
                    </a:cubicBezTo>
                    <a:cubicBezTo>
                      <a:pt x="267829" y="154867"/>
                      <a:pt x="262520" y="152210"/>
                      <a:pt x="258980" y="150439"/>
                    </a:cubicBezTo>
                    <a:cubicBezTo>
                      <a:pt x="252785" y="146898"/>
                      <a:pt x="245706" y="145127"/>
                      <a:pt x="245706" y="134501"/>
                    </a:cubicBezTo>
                    <a:cubicBezTo>
                      <a:pt x="245706" y="128303"/>
                      <a:pt x="247476" y="126532"/>
                      <a:pt x="251900" y="124761"/>
                    </a:cubicBezTo>
                    <a:cubicBezTo>
                      <a:pt x="257210" y="122990"/>
                      <a:pt x="261635" y="120334"/>
                      <a:pt x="266059" y="118563"/>
                    </a:cubicBezTo>
                    <a:cubicBezTo>
                      <a:pt x="255440" y="116792"/>
                      <a:pt x="268714" y="100854"/>
                      <a:pt x="252785" y="98197"/>
                    </a:cubicBezTo>
                    <a:cubicBezTo>
                      <a:pt x="247476" y="97312"/>
                      <a:pt x="233317" y="94656"/>
                      <a:pt x="228007" y="82259"/>
                    </a:cubicBezTo>
                    <a:cubicBezTo>
                      <a:pt x="225352" y="76947"/>
                      <a:pt x="216503" y="74290"/>
                      <a:pt x="209423" y="78717"/>
                    </a:cubicBezTo>
                    <a:cubicBezTo>
                      <a:pt x="199689" y="84916"/>
                      <a:pt x="189955" y="81374"/>
                      <a:pt x="181105" y="79603"/>
                    </a:cubicBezTo>
                    <a:cubicBezTo>
                      <a:pt x="159867" y="75176"/>
                      <a:pt x="157212" y="70748"/>
                      <a:pt x="163407" y="53925"/>
                    </a:cubicBezTo>
                    <a:cubicBezTo>
                      <a:pt x="165177" y="54810"/>
                      <a:pt x="167831" y="57466"/>
                      <a:pt x="168716" y="56581"/>
                    </a:cubicBezTo>
                    <a:cubicBezTo>
                      <a:pt x="187300" y="45070"/>
                      <a:pt x="220043" y="53039"/>
                      <a:pt x="223582" y="18506"/>
                    </a:cubicBezTo>
                    <a:cubicBezTo>
                      <a:pt x="237741" y="6110"/>
                      <a:pt x="245706" y="22048"/>
                      <a:pt x="254555" y="27361"/>
                    </a:cubicBezTo>
                    <a:cubicBezTo>
                      <a:pt x="269599" y="36215"/>
                      <a:pt x="278448" y="35330"/>
                      <a:pt x="283758" y="19392"/>
                    </a:cubicBezTo>
                    <a:cubicBezTo>
                      <a:pt x="289953" y="3454"/>
                      <a:pt x="305881" y="4339"/>
                      <a:pt x="318271" y="797"/>
                    </a:cubicBezTo>
                    <a:close/>
                  </a:path>
                </a:pathLst>
              </a:custGeom>
              <a:solidFill>
                <a:srgbClr val="00CC00"/>
              </a:solidFill>
              <a:ln w="28575">
                <a:solidFill>
                  <a:srgbClr val="00CC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3" name="9Slide.vn 118">
                <a:extLst>
                  <a:ext uri="{FF2B5EF4-FFF2-40B4-BE49-F238E27FC236}">
                    <a16:creationId xmlns:a16="http://schemas.microsoft.com/office/drawing/2014/main" id="{2029F6A8-8516-45D3-8470-322310BEEC0F}"/>
                  </a:ext>
                </a:extLst>
              </p:cNvPr>
              <p:cNvSpPr>
                <a:spLocks/>
              </p:cNvSpPr>
              <p:nvPr>
                <p:custDataLst>
                  <p:tags r:id="rId12"/>
                </p:custDataLst>
              </p:nvPr>
            </p:nvSpPr>
            <p:spPr bwMode="auto">
              <a:xfrm>
                <a:off x="5104222" y="3095013"/>
                <a:ext cx="13142" cy="9558"/>
              </a:xfrm>
              <a:custGeom>
                <a:avLst/>
                <a:gdLst>
                  <a:gd name="T0" fmla="*/ 15 w 15"/>
                  <a:gd name="T1" fmla="*/ 0 h 11"/>
                  <a:gd name="T2" fmla="*/ 15 w 15"/>
                  <a:gd name="T3" fmla="*/ 4 h 11"/>
                  <a:gd name="T4" fmla="*/ 0 w 15"/>
                  <a:gd name="T5" fmla="*/ 6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15" y="1"/>
                      <a:pt x="15" y="3"/>
                      <a:pt x="15" y="4"/>
                    </a:cubicBezTo>
                    <a:cubicBezTo>
                      <a:pt x="10" y="5"/>
                      <a:pt x="6" y="11"/>
                      <a:pt x="0" y="6"/>
                    </a:cubicBezTo>
                    <a:cubicBezTo>
                      <a:pt x="5" y="3"/>
                      <a:pt x="9" y="0"/>
                      <a:pt x="15" y="0"/>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4" name="Hình tự do: Hình 50">
                <a:extLst>
                  <a:ext uri="{FF2B5EF4-FFF2-40B4-BE49-F238E27FC236}">
                    <a16:creationId xmlns:a16="http://schemas.microsoft.com/office/drawing/2014/main" id="{9F47042E-108F-433D-A3E9-9A22B2CA3EB5}"/>
                  </a:ext>
                </a:extLst>
              </p:cNvPr>
              <p:cNvSpPr>
                <a:spLocks/>
              </p:cNvSpPr>
              <p:nvPr>
                <p:custDataLst>
                  <p:tags r:id="rId13"/>
                </p:custDataLst>
              </p:nvPr>
            </p:nvSpPr>
            <p:spPr bwMode="auto">
              <a:xfrm>
                <a:off x="4559162" y="3780391"/>
                <a:ext cx="547009" cy="613528"/>
              </a:xfrm>
              <a:custGeom>
                <a:avLst/>
                <a:gdLst>
                  <a:gd name="connsiteX0" fmla="*/ 423710 w 547009"/>
                  <a:gd name="connsiteY0" fmla="*/ 819 h 613528"/>
                  <a:gd name="connsiteX1" fmla="*/ 430793 w 547009"/>
                  <a:gd name="connsiteY1" fmla="*/ 15861 h 613528"/>
                  <a:gd name="connsiteX2" fmla="*/ 435221 w 547009"/>
                  <a:gd name="connsiteY2" fmla="*/ 69834 h 613528"/>
                  <a:gd name="connsiteX3" fmla="*/ 444075 w 547009"/>
                  <a:gd name="connsiteY3" fmla="*/ 72489 h 613528"/>
                  <a:gd name="connsiteX4" fmla="*/ 486575 w 547009"/>
                  <a:gd name="connsiteY4" fmla="*/ 109651 h 613528"/>
                  <a:gd name="connsiteX5" fmla="*/ 474179 w 547009"/>
                  <a:gd name="connsiteY5" fmla="*/ 163624 h 613528"/>
                  <a:gd name="connsiteX6" fmla="*/ 452044 w 547009"/>
                  <a:gd name="connsiteY6" fmla="*/ 192823 h 613528"/>
                  <a:gd name="connsiteX7" fmla="*/ 454700 w 547009"/>
                  <a:gd name="connsiteY7" fmla="*/ 199901 h 613528"/>
                  <a:gd name="connsiteX8" fmla="*/ 465325 w 547009"/>
                  <a:gd name="connsiteY8" fmla="*/ 224676 h 613528"/>
                  <a:gd name="connsiteX9" fmla="*/ 464693 w 547009"/>
                  <a:gd name="connsiteY9" fmla="*/ 225025 h 613528"/>
                  <a:gd name="connsiteX10" fmla="*/ 468974 w 547009"/>
                  <a:gd name="connsiteY10" fmla="*/ 229169 h 613528"/>
                  <a:gd name="connsiteX11" fmla="*/ 472022 w 547009"/>
                  <a:gd name="connsiteY11" fmla="*/ 235513 h 613528"/>
                  <a:gd name="connsiteX12" fmla="*/ 473813 w 547009"/>
                  <a:gd name="connsiteY12" fmla="*/ 235226 h 613528"/>
                  <a:gd name="connsiteX13" fmla="*/ 475583 w 547009"/>
                  <a:gd name="connsiteY13" fmla="*/ 229045 h 613528"/>
                  <a:gd name="connsiteX14" fmla="*/ 503011 w 547009"/>
                  <a:gd name="connsiteY14" fmla="*/ 246705 h 613528"/>
                  <a:gd name="connsiteX15" fmla="*/ 509205 w 547009"/>
                  <a:gd name="connsiteY15" fmla="*/ 253769 h 613528"/>
                  <a:gd name="connsiteX16" fmla="*/ 514514 w 547009"/>
                  <a:gd name="connsiteY16" fmla="*/ 273195 h 613528"/>
                  <a:gd name="connsiteX17" fmla="*/ 527786 w 547009"/>
                  <a:gd name="connsiteY17" fmla="*/ 305867 h 613528"/>
                  <a:gd name="connsiteX18" fmla="*/ 521592 w 547009"/>
                  <a:gd name="connsiteY18" fmla="*/ 331474 h 613528"/>
                  <a:gd name="connsiteX19" fmla="*/ 502127 w 547009"/>
                  <a:gd name="connsiteY19" fmla="*/ 364146 h 613528"/>
                  <a:gd name="connsiteX20" fmla="*/ 495048 w 547009"/>
                  <a:gd name="connsiteY20" fmla="*/ 380923 h 613528"/>
                  <a:gd name="connsiteX21" fmla="*/ 499472 w 547009"/>
                  <a:gd name="connsiteY21" fmla="*/ 395051 h 613528"/>
                  <a:gd name="connsiteX22" fmla="*/ 526016 w 547009"/>
                  <a:gd name="connsiteY22" fmla="*/ 406531 h 613528"/>
                  <a:gd name="connsiteX23" fmla="*/ 538403 w 547009"/>
                  <a:gd name="connsiteY23" fmla="*/ 440085 h 613528"/>
                  <a:gd name="connsiteX24" fmla="*/ 538403 w 547009"/>
                  <a:gd name="connsiteY24" fmla="*/ 464809 h 613528"/>
                  <a:gd name="connsiteX25" fmla="*/ 518053 w 547009"/>
                  <a:gd name="connsiteY25" fmla="*/ 467458 h 613528"/>
                  <a:gd name="connsiteX26" fmla="*/ 510643 w 547009"/>
                  <a:gd name="connsiteY26" fmla="*/ 463374 h 613528"/>
                  <a:gd name="connsiteX27" fmla="*/ 504148 w 547009"/>
                  <a:gd name="connsiteY27" fmla="*/ 469006 h 613528"/>
                  <a:gd name="connsiteX28" fmla="*/ 516606 w 547009"/>
                  <a:gd name="connsiteY28" fmla="*/ 471873 h 613528"/>
                  <a:gd name="connsiteX29" fmla="*/ 520370 w 547009"/>
                  <a:gd name="connsiteY29" fmla="*/ 484900 h 613528"/>
                  <a:gd name="connsiteX30" fmla="*/ 518768 w 547009"/>
                  <a:gd name="connsiteY30" fmla="*/ 488929 h 613528"/>
                  <a:gd name="connsiteX31" fmla="*/ 519892 w 547009"/>
                  <a:gd name="connsiteY31" fmla="*/ 489317 h 613528"/>
                  <a:gd name="connsiteX32" fmla="*/ 532746 w 547009"/>
                  <a:gd name="connsiteY32" fmla="*/ 495934 h 613528"/>
                  <a:gd name="connsiteX33" fmla="*/ 531907 w 547009"/>
                  <a:gd name="connsiteY33" fmla="*/ 497105 h 613528"/>
                  <a:gd name="connsiteX34" fmla="*/ 536201 w 547009"/>
                  <a:gd name="connsiteY34" fmla="*/ 507279 h 613528"/>
                  <a:gd name="connsiteX35" fmla="*/ 545167 w 547009"/>
                  <a:gd name="connsiteY35" fmla="*/ 531216 h 613528"/>
                  <a:gd name="connsiteX36" fmla="*/ 541624 w 547009"/>
                  <a:gd name="connsiteY36" fmla="*/ 546358 h 613528"/>
                  <a:gd name="connsiteX37" fmla="*/ 482289 w 547009"/>
                  <a:gd name="connsiteY37" fmla="*/ 571297 h 613528"/>
                  <a:gd name="connsiteX38" fmla="*/ 446866 w 547009"/>
                  <a:gd name="connsiteY38" fmla="*/ 600690 h 613528"/>
                  <a:gd name="connsiteX39" fmla="*/ 406128 w 547009"/>
                  <a:gd name="connsiteY39" fmla="*/ 607816 h 613528"/>
                  <a:gd name="connsiteX40" fmla="*/ 385759 w 547009"/>
                  <a:gd name="connsiteY40" fmla="*/ 605144 h 613528"/>
                  <a:gd name="connsiteX41" fmla="*/ 384874 w 547009"/>
                  <a:gd name="connsiteY41" fmla="*/ 601581 h 613528"/>
                  <a:gd name="connsiteX42" fmla="*/ 382217 w 547009"/>
                  <a:gd name="connsiteY42" fmla="*/ 578423 h 613528"/>
                  <a:gd name="connsiteX43" fmla="*/ 379560 w 547009"/>
                  <a:gd name="connsiteY43" fmla="*/ 538341 h 613528"/>
                  <a:gd name="connsiteX44" fmla="*/ 379560 w 547009"/>
                  <a:gd name="connsiteY44" fmla="*/ 537321 h 613528"/>
                  <a:gd name="connsiteX45" fmla="*/ 372640 w 547009"/>
                  <a:gd name="connsiteY45" fmla="*/ 537139 h 613528"/>
                  <a:gd name="connsiteX46" fmla="*/ 373407 w 547009"/>
                  <a:gd name="connsiteY46" fmla="*/ 540972 h 613528"/>
                  <a:gd name="connsiteX47" fmla="*/ 362819 w 547009"/>
                  <a:gd name="connsiteY47" fmla="*/ 566553 h 613528"/>
                  <a:gd name="connsiteX48" fmla="*/ 353996 w 547009"/>
                  <a:gd name="connsiteY48" fmla="*/ 588605 h 613528"/>
                  <a:gd name="connsiteX49" fmla="*/ 327527 w 547009"/>
                  <a:gd name="connsiteY49" fmla="*/ 600954 h 613528"/>
                  <a:gd name="connsiteX50" fmla="*/ 312528 w 547009"/>
                  <a:gd name="connsiteY50" fmla="*/ 596543 h 613528"/>
                  <a:gd name="connsiteX51" fmla="*/ 308999 w 547009"/>
                  <a:gd name="connsiteY51" fmla="*/ 593015 h 613528"/>
                  <a:gd name="connsiteX52" fmla="*/ 294882 w 547009"/>
                  <a:gd name="connsiteY52" fmla="*/ 576256 h 613528"/>
                  <a:gd name="connsiteX53" fmla="*/ 293118 w 547009"/>
                  <a:gd name="connsiteY53" fmla="*/ 557732 h 613528"/>
                  <a:gd name="connsiteX54" fmla="*/ 294000 w 547009"/>
                  <a:gd name="connsiteY54" fmla="*/ 555968 h 613528"/>
                  <a:gd name="connsiteX55" fmla="*/ 274590 w 547009"/>
                  <a:gd name="connsiteY55" fmla="*/ 510981 h 613528"/>
                  <a:gd name="connsiteX56" fmla="*/ 265767 w 547009"/>
                  <a:gd name="connsiteY56" fmla="*/ 510099 h 613528"/>
                  <a:gd name="connsiteX57" fmla="*/ 234004 w 547009"/>
                  <a:gd name="connsiteY57" fmla="*/ 504807 h 613528"/>
                  <a:gd name="connsiteX58" fmla="*/ 208417 w 547009"/>
                  <a:gd name="connsiteY58" fmla="*/ 482755 h 613528"/>
                  <a:gd name="connsiteX59" fmla="*/ 211064 w 547009"/>
                  <a:gd name="connsiteY59" fmla="*/ 476580 h 613528"/>
                  <a:gd name="connsiteX60" fmla="*/ 222534 w 547009"/>
                  <a:gd name="connsiteY60" fmla="*/ 435122 h 613528"/>
                  <a:gd name="connsiteX61" fmla="*/ 204006 w 547009"/>
                  <a:gd name="connsiteY61" fmla="*/ 421009 h 613528"/>
                  <a:gd name="connsiteX62" fmla="*/ 181948 w 547009"/>
                  <a:gd name="connsiteY62" fmla="*/ 398957 h 613528"/>
                  <a:gd name="connsiteX63" fmla="*/ 190220 w 547009"/>
                  <a:gd name="connsiteY63" fmla="*/ 398737 h 613528"/>
                  <a:gd name="connsiteX64" fmla="*/ 189891 w 547009"/>
                  <a:gd name="connsiteY64" fmla="*/ 389294 h 613528"/>
                  <a:gd name="connsiteX65" fmla="*/ 182819 w 547009"/>
                  <a:gd name="connsiteY65" fmla="*/ 386679 h 613528"/>
                  <a:gd name="connsiteX66" fmla="*/ 178188 w 547009"/>
                  <a:gd name="connsiteY66" fmla="*/ 384317 h 613528"/>
                  <a:gd name="connsiteX67" fmla="*/ 171110 w 547009"/>
                  <a:gd name="connsiteY67" fmla="*/ 392430 h 613528"/>
                  <a:gd name="connsiteX68" fmla="*/ 160559 w 547009"/>
                  <a:gd name="connsiteY68" fmla="*/ 394746 h 613528"/>
                  <a:gd name="connsiteX69" fmla="*/ 139236 w 547009"/>
                  <a:gd name="connsiteY69" fmla="*/ 401808 h 613528"/>
                  <a:gd name="connsiteX70" fmla="*/ 120578 w 547009"/>
                  <a:gd name="connsiteY70" fmla="*/ 408869 h 613528"/>
                  <a:gd name="connsiteX71" fmla="*/ 119689 w 547009"/>
                  <a:gd name="connsiteY71" fmla="*/ 400925 h 613528"/>
                  <a:gd name="connsiteX72" fmla="*/ 105474 w 547009"/>
                  <a:gd name="connsiteY72" fmla="*/ 377093 h 613528"/>
                  <a:gd name="connsiteX73" fmla="*/ 97477 w 547009"/>
                  <a:gd name="connsiteY73" fmla="*/ 371797 h 613528"/>
                  <a:gd name="connsiteX74" fmla="*/ 64604 w 547009"/>
                  <a:gd name="connsiteY74" fmla="*/ 352379 h 613528"/>
                  <a:gd name="connsiteX75" fmla="*/ 42392 w 547009"/>
                  <a:gd name="connsiteY75" fmla="*/ 338256 h 613528"/>
                  <a:gd name="connsiteX76" fmla="*/ 30842 w 547009"/>
                  <a:gd name="connsiteY76" fmla="*/ 328547 h 613528"/>
                  <a:gd name="connsiteX77" fmla="*/ 14850 w 547009"/>
                  <a:gd name="connsiteY77" fmla="*/ 317072 h 613528"/>
                  <a:gd name="connsiteX78" fmla="*/ 29065 w 547009"/>
                  <a:gd name="connsiteY78" fmla="*/ 262348 h 613528"/>
                  <a:gd name="connsiteX79" fmla="*/ 18404 w 547009"/>
                  <a:gd name="connsiteY79" fmla="*/ 240281 h 613528"/>
                  <a:gd name="connsiteX80" fmla="*/ 9519 w 547009"/>
                  <a:gd name="connsiteY80" fmla="*/ 222628 h 613528"/>
                  <a:gd name="connsiteX81" fmla="*/ 1523 w 547009"/>
                  <a:gd name="connsiteY81" fmla="*/ 206740 h 613528"/>
                  <a:gd name="connsiteX82" fmla="*/ 21957 w 547009"/>
                  <a:gd name="connsiteY82" fmla="*/ 198796 h 613528"/>
                  <a:gd name="connsiteX83" fmla="*/ 48612 w 547009"/>
                  <a:gd name="connsiteY83" fmla="*/ 191735 h 613528"/>
                  <a:gd name="connsiteX84" fmla="*/ 61939 w 547009"/>
                  <a:gd name="connsiteY84" fmla="*/ 168786 h 613528"/>
                  <a:gd name="connsiteX85" fmla="*/ 69824 w 547009"/>
                  <a:gd name="connsiteY85" fmla="*/ 158525 h 613528"/>
                  <a:gd name="connsiteX86" fmla="*/ 77043 w 547009"/>
                  <a:gd name="connsiteY86" fmla="*/ 163490 h 613528"/>
                  <a:gd name="connsiteX87" fmla="*/ 109028 w 547009"/>
                  <a:gd name="connsiteY87" fmla="*/ 174082 h 613528"/>
                  <a:gd name="connsiteX88" fmla="*/ 139236 w 547009"/>
                  <a:gd name="connsiteY88" fmla="*/ 189087 h 613528"/>
                  <a:gd name="connsiteX89" fmla="*/ 154340 w 547009"/>
                  <a:gd name="connsiteY89" fmla="*/ 191735 h 613528"/>
                  <a:gd name="connsiteX90" fmla="*/ 190767 w 547009"/>
                  <a:gd name="connsiteY90" fmla="*/ 193500 h 613528"/>
                  <a:gd name="connsiteX91" fmla="*/ 194988 w 547009"/>
                  <a:gd name="connsiteY91" fmla="*/ 194052 h 613528"/>
                  <a:gd name="connsiteX92" fmla="*/ 195010 w 547009"/>
                  <a:gd name="connsiteY92" fmla="*/ 194440 h 613528"/>
                  <a:gd name="connsiteX93" fmla="*/ 202137 w 547009"/>
                  <a:gd name="connsiteY93" fmla="*/ 194378 h 613528"/>
                  <a:gd name="connsiteX94" fmla="*/ 188189 w 547009"/>
                  <a:gd name="connsiteY94" fmla="*/ 161854 h 613528"/>
                  <a:gd name="connsiteX95" fmla="*/ 189959 w 547009"/>
                  <a:gd name="connsiteY95" fmla="*/ 153006 h 613528"/>
                  <a:gd name="connsiteX96" fmla="*/ 193501 w 547009"/>
                  <a:gd name="connsiteY96" fmla="*/ 109651 h 613528"/>
                  <a:gd name="connsiteX97" fmla="*/ 190845 w 547009"/>
                  <a:gd name="connsiteY97" fmla="*/ 101687 h 613528"/>
                  <a:gd name="connsiteX98" fmla="*/ 204126 w 547009"/>
                  <a:gd name="connsiteY98" fmla="*/ 97263 h 613528"/>
                  <a:gd name="connsiteX99" fmla="*/ 273189 w 547009"/>
                  <a:gd name="connsiteY99" fmla="*/ 97263 h 613528"/>
                  <a:gd name="connsiteX100" fmla="*/ 287356 w 547009"/>
                  <a:gd name="connsiteY100" fmla="*/ 85761 h 613528"/>
                  <a:gd name="connsiteX101" fmla="*/ 325429 w 547009"/>
                  <a:gd name="connsiteY101" fmla="*/ 68949 h 613528"/>
                  <a:gd name="connsiteX102" fmla="*/ 339595 w 547009"/>
                  <a:gd name="connsiteY102" fmla="*/ 68949 h 613528"/>
                  <a:gd name="connsiteX103" fmla="*/ 378554 w 547009"/>
                  <a:gd name="connsiteY103" fmla="*/ 46829 h 613528"/>
                  <a:gd name="connsiteX104" fmla="*/ 401575 w 547009"/>
                  <a:gd name="connsiteY104" fmla="*/ 22939 h 613528"/>
                  <a:gd name="connsiteX105" fmla="*/ 409543 w 547009"/>
                  <a:gd name="connsiteY105" fmla="*/ 9667 h 613528"/>
                  <a:gd name="connsiteX106" fmla="*/ 423710 w 547009"/>
                  <a:gd name="connsiteY106" fmla="*/ 819 h 61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7009" h="613528">
                    <a:moveTo>
                      <a:pt x="423710" y="819"/>
                    </a:moveTo>
                    <a:cubicBezTo>
                      <a:pt x="429908" y="3474"/>
                      <a:pt x="431679" y="10552"/>
                      <a:pt x="430793" y="15861"/>
                    </a:cubicBezTo>
                    <a:cubicBezTo>
                      <a:pt x="429023" y="34442"/>
                      <a:pt x="443189" y="50368"/>
                      <a:pt x="435221" y="69834"/>
                    </a:cubicBezTo>
                    <a:cubicBezTo>
                      <a:pt x="432564" y="76913"/>
                      <a:pt x="440533" y="73374"/>
                      <a:pt x="444075" y="72489"/>
                    </a:cubicBezTo>
                    <a:cubicBezTo>
                      <a:pt x="460012" y="82222"/>
                      <a:pt x="474179" y="95494"/>
                      <a:pt x="486575" y="109651"/>
                    </a:cubicBezTo>
                    <a:cubicBezTo>
                      <a:pt x="510481" y="137965"/>
                      <a:pt x="506054" y="145043"/>
                      <a:pt x="474179" y="163624"/>
                    </a:cubicBezTo>
                    <a:cubicBezTo>
                      <a:pt x="461783" y="170703"/>
                      <a:pt x="455585" y="179551"/>
                      <a:pt x="452044" y="192823"/>
                    </a:cubicBezTo>
                    <a:cubicBezTo>
                      <a:pt x="451158" y="195477"/>
                      <a:pt x="452929" y="198132"/>
                      <a:pt x="454700" y="199901"/>
                    </a:cubicBezTo>
                    <a:cubicBezTo>
                      <a:pt x="464439" y="205210"/>
                      <a:pt x="458241" y="218482"/>
                      <a:pt x="465325" y="224676"/>
                    </a:cubicBezTo>
                    <a:lnTo>
                      <a:pt x="464693" y="225025"/>
                    </a:lnTo>
                    <a:lnTo>
                      <a:pt x="468974" y="229169"/>
                    </a:lnTo>
                    <a:lnTo>
                      <a:pt x="472022" y="235513"/>
                    </a:lnTo>
                    <a:lnTo>
                      <a:pt x="473813" y="235226"/>
                    </a:lnTo>
                    <a:cubicBezTo>
                      <a:pt x="474698" y="234343"/>
                      <a:pt x="474698" y="230811"/>
                      <a:pt x="475583" y="229045"/>
                    </a:cubicBezTo>
                    <a:cubicBezTo>
                      <a:pt x="481777" y="238758"/>
                      <a:pt x="488855" y="246705"/>
                      <a:pt x="503011" y="246705"/>
                    </a:cubicBezTo>
                    <a:cubicBezTo>
                      <a:pt x="506551" y="246705"/>
                      <a:pt x="510975" y="248471"/>
                      <a:pt x="509205" y="253769"/>
                    </a:cubicBezTo>
                    <a:cubicBezTo>
                      <a:pt x="503896" y="266131"/>
                      <a:pt x="507435" y="263482"/>
                      <a:pt x="514514" y="273195"/>
                    </a:cubicBezTo>
                    <a:cubicBezTo>
                      <a:pt x="521592" y="281143"/>
                      <a:pt x="538403" y="289090"/>
                      <a:pt x="527786" y="305867"/>
                    </a:cubicBezTo>
                    <a:cubicBezTo>
                      <a:pt x="523362" y="312931"/>
                      <a:pt x="523362" y="323527"/>
                      <a:pt x="521592" y="331474"/>
                    </a:cubicBezTo>
                    <a:cubicBezTo>
                      <a:pt x="506551" y="336772"/>
                      <a:pt x="502127" y="353550"/>
                      <a:pt x="502127" y="364146"/>
                    </a:cubicBezTo>
                    <a:cubicBezTo>
                      <a:pt x="502127" y="373859"/>
                      <a:pt x="498588" y="376508"/>
                      <a:pt x="495048" y="380923"/>
                    </a:cubicBezTo>
                    <a:cubicBezTo>
                      <a:pt x="487970" y="388870"/>
                      <a:pt x="490624" y="393285"/>
                      <a:pt x="499472" y="395051"/>
                    </a:cubicBezTo>
                    <a:cubicBezTo>
                      <a:pt x="509205" y="395934"/>
                      <a:pt x="518053" y="401233"/>
                      <a:pt x="526016" y="406531"/>
                    </a:cubicBezTo>
                    <a:cubicBezTo>
                      <a:pt x="537518" y="413595"/>
                      <a:pt x="538403" y="427723"/>
                      <a:pt x="538403" y="440085"/>
                    </a:cubicBezTo>
                    <a:cubicBezTo>
                      <a:pt x="538403" y="448032"/>
                      <a:pt x="549905" y="457745"/>
                      <a:pt x="538403" y="464809"/>
                    </a:cubicBezTo>
                    <a:cubicBezTo>
                      <a:pt x="532209" y="469224"/>
                      <a:pt x="526901" y="477172"/>
                      <a:pt x="518053" y="467458"/>
                    </a:cubicBezTo>
                    <a:cubicBezTo>
                      <a:pt x="515841" y="465692"/>
                      <a:pt x="513186" y="463706"/>
                      <a:pt x="510643" y="463374"/>
                    </a:cubicBezTo>
                    <a:lnTo>
                      <a:pt x="504148" y="469006"/>
                    </a:lnTo>
                    <a:lnTo>
                      <a:pt x="516606" y="471873"/>
                    </a:lnTo>
                    <a:cubicBezTo>
                      <a:pt x="519485" y="474434"/>
                      <a:pt x="520813" y="478665"/>
                      <a:pt x="520370" y="484900"/>
                    </a:cubicBezTo>
                    <a:lnTo>
                      <a:pt x="518768" y="488929"/>
                    </a:lnTo>
                    <a:lnTo>
                      <a:pt x="519892" y="489317"/>
                    </a:lnTo>
                    <a:cubicBezTo>
                      <a:pt x="525484" y="490698"/>
                      <a:pt x="532383" y="492225"/>
                      <a:pt x="532746" y="495934"/>
                    </a:cubicBezTo>
                    <a:lnTo>
                      <a:pt x="531907" y="497105"/>
                    </a:lnTo>
                    <a:lnTo>
                      <a:pt x="536201" y="507279"/>
                    </a:lnTo>
                    <a:cubicBezTo>
                      <a:pt x="538083" y="515852"/>
                      <a:pt x="538525" y="525427"/>
                      <a:pt x="545167" y="531216"/>
                    </a:cubicBezTo>
                    <a:cubicBezTo>
                      <a:pt x="548709" y="533888"/>
                      <a:pt x="546938" y="541904"/>
                      <a:pt x="541624" y="546358"/>
                    </a:cubicBezTo>
                    <a:cubicBezTo>
                      <a:pt x="523913" y="559718"/>
                      <a:pt x="506201" y="570407"/>
                      <a:pt x="482289" y="571297"/>
                    </a:cubicBezTo>
                    <a:cubicBezTo>
                      <a:pt x="465463" y="571297"/>
                      <a:pt x="453065" y="583767"/>
                      <a:pt x="446866" y="600690"/>
                    </a:cubicBezTo>
                    <a:cubicBezTo>
                      <a:pt x="430925" y="587330"/>
                      <a:pt x="418526" y="597127"/>
                      <a:pt x="406128" y="607816"/>
                    </a:cubicBezTo>
                    <a:cubicBezTo>
                      <a:pt x="399043" y="613160"/>
                      <a:pt x="391073" y="618504"/>
                      <a:pt x="385759" y="605144"/>
                    </a:cubicBezTo>
                    <a:cubicBezTo>
                      <a:pt x="385759" y="604253"/>
                      <a:pt x="383988" y="601581"/>
                      <a:pt x="384874" y="601581"/>
                    </a:cubicBezTo>
                    <a:cubicBezTo>
                      <a:pt x="400815" y="590893"/>
                      <a:pt x="388416" y="587330"/>
                      <a:pt x="382217" y="578423"/>
                    </a:cubicBezTo>
                    <a:cubicBezTo>
                      <a:pt x="374247" y="567734"/>
                      <a:pt x="377789" y="551702"/>
                      <a:pt x="379560" y="538341"/>
                    </a:cubicBezTo>
                    <a:lnTo>
                      <a:pt x="379560" y="537321"/>
                    </a:lnTo>
                    <a:lnTo>
                      <a:pt x="372640" y="537139"/>
                    </a:lnTo>
                    <a:lnTo>
                      <a:pt x="373407" y="540972"/>
                    </a:lnTo>
                    <a:cubicBezTo>
                      <a:pt x="371642" y="550675"/>
                      <a:pt x="370760" y="559496"/>
                      <a:pt x="362819" y="566553"/>
                    </a:cubicBezTo>
                    <a:cubicBezTo>
                      <a:pt x="355761" y="571845"/>
                      <a:pt x="349585" y="578020"/>
                      <a:pt x="353996" y="588605"/>
                    </a:cubicBezTo>
                    <a:cubicBezTo>
                      <a:pt x="356643" y="593897"/>
                      <a:pt x="334586" y="605364"/>
                      <a:pt x="327527" y="600954"/>
                    </a:cubicBezTo>
                    <a:cubicBezTo>
                      <a:pt x="322234" y="597426"/>
                      <a:pt x="317822" y="597426"/>
                      <a:pt x="312528" y="596543"/>
                    </a:cubicBezTo>
                    <a:cubicBezTo>
                      <a:pt x="311646" y="595661"/>
                      <a:pt x="309881" y="593897"/>
                      <a:pt x="308999" y="593015"/>
                    </a:cubicBezTo>
                    <a:cubicBezTo>
                      <a:pt x="304588" y="586841"/>
                      <a:pt x="301058" y="580666"/>
                      <a:pt x="294882" y="576256"/>
                    </a:cubicBezTo>
                    <a:cubicBezTo>
                      <a:pt x="288706" y="571845"/>
                      <a:pt x="286942" y="564788"/>
                      <a:pt x="293118" y="557732"/>
                    </a:cubicBezTo>
                    <a:cubicBezTo>
                      <a:pt x="293118" y="556850"/>
                      <a:pt x="294000" y="556850"/>
                      <a:pt x="294000" y="555968"/>
                    </a:cubicBezTo>
                    <a:cubicBezTo>
                      <a:pt x="296647" y="548911"/>
                      <a:pt x="281648" y="515392"/>
                      <a:pt x="274590" y="510981"/>
                    </a:cubicBezTo>
                    <a:cubicBezTo>
                      <a:pt x="271060" y="508335"/>
                      <a:pt x="269296" y="508335"/>
                      <a:pt x="265767" y="510099"/>
                    </a:cubicBezTo>
                    <a:cubicBezTo>
                      <a:pt x="254297" y="517156"/>
                      <a:pt x="243709" y="510099"/>
                      <a:pt x="234004" y="504807"/>
                    </a:cubicBezTo>
                    <a:cubicBezTo>
                      <a:pt x="224299" y="499514"/>
                      <a:pt x="220769" y="487165"/>
                      <a:pt x="208417" y="482755"/>
                    </a:cubicBezTo>
                    <a:cubicBezTo>
                      <a:pt x="204888" y="481873"/>
                      <a:pt x="208417" y="479226"/>
                      <a:pt x="211064" y="476580"/>
                    </a:cubicBezTo>
                    <a:cubicBezTo>
                      <a:pt x="220769" y="464231"/>
                      <a:pt x="222534" y="449236"/>
                      <a:pt x="222534" y="435122"/>
                    </a:cubicBezTo>
                    <a:cubicBezTo>
                      <a:pt x="222534" y="426302"/>
                      <a:pt x="211064" y="423655"/>
                      <a:pt x="204006" y="421009"/>
                    </a:cubicBezTo>
                    <a:cubicBezTo>
                      <a:pt x="193418" y="415717"/>
                      <a:pt x="183713" y="411306"/>
                      <a:pt x="181948" y="398957"/>
                    </a:cubicBezTo>
                    <a:cubicBezTo>
                      <a:pt x="185036" y="398957"/>
                      <a:pt x="188345" y="399619"/>
                      <a:pt x="190220" y="398737"/>
                    </a:cubicBezTo>
                    <a:lnTo>
                      <a:pt x="189891" y="389294"/>
                    </a:lnTo>
                    <a:lnTo>
                      <a:pt x="182819" y="386679"/>
                    </a:lnTo>
                    <a:lnTo>
                      <a:pt x="178188" y="384317"/>
                    </a:lnTo>
                    <a:lnTo>
                      <a:pt x="171110" y="392430"/>
                    </a:lnTo>
                    <a:cubicBezTo>
                      <a:pt x="168334" y="394526"/>
                      <a:pt x="165002" y="395629"/>
                      <a:pt x="160559" y="394746"/>
                    </a:cubicBezTo>
                    <a:cubicBezTo>
                      <a:pt x="146343" y="386803"/>
                      <a:pt x="146343" y="386803"/>
                      <a:pt x="139236" y="401808"/>
                    </a:cubicBezTo>
                    <a:cubicBezTo>
                      <a:pt x="134793" y="410634"/>
                      <a:pt x="124132" y="398277"/>
                      <a:pt x="120578" y="408869"/>
                    </a:cubicBezTo>
                    <a:cubicBezTo>
                      <a:pt x="115247" y="406221"/>
                      <a:pt x="120578" y="400925"/>
                      <a:pt x="119689" y="400925"/>
                    </a:cubicBezTo>
                    <a:cubicBezTo>
                      <a:pt x="111693" y="394746"/>
                      <a:pt x="114358" y="382389"/>
                      <a:pt x="105474" y="377093"/>
                    </a:cubicBezTo>
                    <a:cubicBezTo>
                      <a:pt x="102808" y="375328"/>
                      <a:pt x="99254" y="370915"/>
                      <a:pt x="97477" y="371797"/>
                    </a:cubicBezTo>
                    <a:cubicBezTo>
                      <a:pt x="77043" y="380624"/>
                      <a:pt x="72600" y="362088"/>
                      <a:pt x="64604" y="352379"/>
                    </a:cubicBezTo>
                    <a:cubicBezTo>
                      <a:pt x="58385" y="344435"/>
                      <a:pt x="53942" y="336491"/>
                      <a:pt x="42392" y="338256"/>
                    </a:cubicBezTo>
                    <a:cubicBezTo>
                      <a:pt x="36173" y="339139"/>
                      <a:pt x="29954" y="333843"/>
                      <a:pt x="30842" y="328547"/>
                    </a:cubicBezTo>
                    <a:cubicBezTo>
                      <a:pt x="31731" y="313542"/>
                      <a:pt x="24623" y="315307"/>
                      <a:pt x="14850" y="317072"/>
                    </a:cubicBezTo>
                    <a:cubicBezTo>
                      <a:pt x="26400" y="300302"/>
                      <a:pt x="7742" y="276470"/>
                      <a:pt x="29065" y="262348"/>
                    </a:cubicBezTo>
                    <a:cubicBezTo>
                      <a:pt x="21957" y="256169"/>
                      <a:pt x="16627" y="249990"/>
                      <a:pt x="18404" y="240281"/>
                    </a:cubicBezTo>
                    <a:cubicBezTo>
                      <a:pt x="19292" y="233220"/>
                      <a:pt x="15738" y="225276"/>
                      <a:pt x="9519" y="222628"/>
                    </a:cubicBezTo>
                    <a:cubicBezTo>
                      <a:pt x="634" y="219097"/>
                      <a:pt x="-2031" y="212036"/>
                      <a:pt x="1523" y="206740"/>
                    </a:cubicBezTo>
                    <a:cubicBezTo>
                      <a:pt x="5077" y="200562"/>
                      <a:pt x="13073" y="193500"/>
                      <a:pt x="21957" y="198796"/>
                    </a:cubicBezTo>
                    <a:cubicBezTo>
                      <a:pt x="34396" y="207623"/>
                      <a:pt x="39727" y="197914"/>
                      <a:pt x="48612" y="191735"/>
                    </a:cubicBezTo>
                    <a:cubicBezTo>
                      <a:pt x="57496" y="185557"/>
                      <a:pt x="58385" y="175847"/>
                      <a:pt x="61939" y="168786"/>
                    </a:cubicBezTo>
                    <a:cubicBezTo>
                      <a:pt x="64604" y="163490"/>
                      <a:pt x="67269" y="159739"/>
                      <a:pt x="69824" y="158525"/>
                    </a:cubicBezTo>
                    <a:cubicBezTo>
                      <a:pt x="72378" y="157312"/>
                      <a:pt x="74822" y="158636"/>
                      <a:pt x="77043" y="163490"/>
                    </a:cubicBezTo>
                    <a:cubicBezTo>
                      <a:pt x="85927" y="178495"/>
                      <a:pt x="99254" y="172317"/>
                      <a:pt x="109028" y="174082"/>
                    </a:cubicBezTo>
                    <a:cubicBezTo>
                      <a:pt x="121466" y="176730"/>
                      <a:pt x="132128" y="177613"/>
                      <a:pt x="139236" y="189087"/>
                    </a:cubicBezTo>
                    <a:cubicBezTo>
                      <a:pt x="142789" y="196148"/>
                      <a:pt x="150786" y="184674"/>
                      <a:pt x="154340" y="191735"/>
                    </a:cubicBezTo>
                    <a:cubicBezTo>
                      <a:pt x="166778" y="183791"/>
                      <a:pt x="178328" y="196148"/>
                      <a:pt x="190767" y="193500"/>
                    </a:cubicBezTo>
                    <a:cubicBezTo>
                      <a:pt x="192100" y="193059"/>
                      <a:pt x="193877" y="193280"/>
                      <a:pt x="194988" y="194052"/>
                    </a:cubicBezTo>
                    <a:lnTo>
                      <a:pt x="195010" y="194440"/>
                    </a:lnTo>
                    <a:lnTo>
                      <a:pt x="202137" y="194378"/>
                    </a:lnTo>
                    <a:lnTo>
                      <a:pt x="188189" y="161854"/>
                    </a:lnTo>
                    <a:cubicBezTo>
                      <a:pt x="185532" y="157430"/>
                      <a:pt x="188189" y="156546"/>
                      <a:pt x="189959" y="153006"/>
                    </a:cubicBezTo>
                    <a:cubicBezTo>
                      <a:pt x="197043" y="139734"/>
                      <a:pt x="205897" y="125577"/>
                      <a:pt x="193501" y="109651"/>
                    </a:cubicBezTo>
                    <a:cubicBezTo>
                      <a:pt x="191730" y="107881"/>
                      <a:pt x="189959" y="100803"/>
                      <a:pt x="190845" y="101687"/>
                    </a:cubicBezTo>
                    <a:cubicBezTo>
                      <a:pt x="197043" y="104342"/>
                      <a:pt x="197928" y="97263"/>
                      <a:pt x="204126" y="97263"/>
                    </a:cubicBezTo>
                    <a:cubicBezTo>
                      <a:pt x="227147" y="96379"/>
                      <a:pt x="250168" y="99918"/>
                      <a:pt x="273189" y="97263"/>
                    </a:cubicBezTo>
                    <a:cubicBezTo>
                      <a:pt x="280272" y="96379"/>
                      <a:pt x="283814" y="91955"/>
                      <a:pt x="287356" y="85761"/>
                    </a:cubicBezTo>
                    <a:cubicBezTo>
                      <a:pt x="300637" y="61871"/>
                      <a:pt x="301522" y="61871"/>
                      <a:pt x="325429" y="68949"/>
                    </a:cubicBezTo>
                    <a:cubicBezTo>
                      <a:pt x="329856" y="69834"/>
                      <a:pt x="334283" y="71604"/>
                      <a:pt x="339595" y="68949"/>
                    </a:cubicBezTo>
                    <a:cubicBezTo>
                      <a:pt x="352877" y="61871"/>
                      <a:pt x="367043" y="55677"/>
                      <a:pt x="378554" y="46829"/>
                    </a:cubicBezTo>
                    <a:cubicBezTo>
                      <a:pt x="385637" y="40636"/>
                      <a:pt x="396262" y="32672"/>
                      <a:pt x="401575" y="22939"/>
                    </a:cubicBezTo>
                    <a:cubicBezTo>
                      <a:pt x="404231" y="18515"/>
                      <a:pt x="406002" y="13206"/>
                      <a:pt x="409543" y="9667"/>
                    </a:cubicBezTo>
                    <a:cubicBezTo>
                      <a:pt x="413971" y="6128"/>
                      <a:pt x="415741" y="-2720"/>
                      <a:pt x="423710" y="819"/>
                    </a:cubicBezTo>
                    <a:close/>
                  </a:path>
                </a:pathLst>
              </a:custGeom>
              <a:solidFill>
                <a:srgbClr val="FF00FF"/>
              </a:solidFill>
              <a:ln w="28575">
                <a:solidFill>
                  <a:srgbClr val="FF00FF"/>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5" name="Hình tự do: Hình 51">
                <a:extLst>
                  <a:ext uri="{FF2B5EF4-FFF2-40B4-BE49-F238E27FC236}">
                    <a16:creationId xmlns:a16="http://schemas.microsoft.com/office/drawing/2014/main" id="{FF80B127-57CB-4A62-B3A0-900524AF8DC1}"/>
                  </a:ext>
                </a:extLst>
              </p:cNvPr>
              <p:cNvSpPr>
                <a:spLocks/>
              </p:cNvSpPr>
              <p:nvPr>
                <p:custDataLst>
                  <p:tags r:id="rId14"/>
                </p:custDataLst>
              </p:nvPr>
            </p:nvSpPr>
            <p:spPr bwMode="auto">
              <a:xfrm>
                <a:off x="3924312" y="4177239"/>
                <a:ext cx="924571" cy="786387"/>
              </a:xfrm>
              <a:custGeom>
                <a:avLst/>
                <a:gdLst>
                  <a:gd name="connsiteX0" fmla="*/ 845523 w 924571"/>
                  <a:gd name="connsiteY0" fmla="*/ 774144 h 786387"/>
                  <a:gd name="connsiteX1" fmla="*/ 858665 w 924571"/>
                  <a:gd name="connsiteY1" fmla="*/ 777558 h 786387"/>
                  <a:gd name="connsiteX2" fmla="*/ 845523 w 924571"/>
                  <a:gd name="connsiteY2" fmla="*/ 774144 h 786387"/>
                  <a:gd name="connsiteX3" fmla="*/ 399342 w 924571"/>
                  <a:gd name="connsiteY3" fmla="*/ 764076 h 786387"/>
                  <a:gd name="connsiteX4" fmla="*/ 398456 w 924571"/>
                  <a:gd name="connsiteY4" fmla="*/ 764960 h 786387"/>
                  <a:gd name="connsiteX5" fmla="*/ 398844 w 924571"/>
                  <a:gd name="connsiteY5" fmla="*/ 764342 h 786387"/>
                  <a:gd name="connsiteX6" fmla="*/ 436469 w 924571"/>
                  <a:gd name="connsiteY6" fmla="*/ 740692 h 786387"/>
                  <a:gd name="connsiteX7" fmla="*/ 432288 w 924571"/>
                  <a:gd name="connsiteY7" fmla="*/ 750617 h 786387"/>
                  <a:gd name="connsiteX8" fmla="*/ 432288 w 924571"/>
                  <a:gd name="connsiteY8" fmla="*/ 746482 h 786387"/>
                  <a:gd name="connsiteX9" fmla="*/ 436469 w 924571"/>
                  <a:gd name="connsiteY9" fmla="*/ 740692 h 786387"/>
                  <a:gd name="connsiteX10" fmla="*/ 883043 w 924571"/>
                  <a:gd name="connsiteY10" fmla="*/ 728672 h 786387"/>
                  <a:gd name="connsiteX11" fmla="*/ 888532 w 924571"/>
                  <a:gd name="connsiteY11" fmla="*/ 732032 h 786387"/>
                  <a:gd name="connsiteX12" fmla="*/ 882259 w 924571"/>
                  <a:gd name="connsiteY12" fmla="*/ 737408 h 786387"/>
                  <a:gd name="connsiteX13" fmla="*/ 874196 w 924571"/>
                  <a:gd name="connsiteY13" fmla="*/ 755328 h 786387"/>
                  <a:gd name="connsiteX14" fmla="*/ 849108 w 924571"/>
                  <a:gd name="connsiteY14" fmla="*/ 759808 h 786387"/>
                  <a:gd name="connsiteX15" fmla="*/ 866131 w 924571"/>
                  <a:gd name="connsiteY15" fmla="*/ 740096 h 786387"/>
                  <a:gd name="connsiteX16" fmla="*/ 876884 w 924571"/>
                  <a:gd name="connsiteY16" fmla="*/ 729344 h 786387"/>
                  <a:gd name="connsiteX17" fmla="*/ 883043 w 924571"/>
                  <a:gd name="connsiteY17" fmla="*/ 728672 h 786387"/>
                  <a:gd name="connsiteX18" fmla="*/ 254049 w 924571"/>
                  <a:gd name="connsiteY18" fmla="*/ 393045 h 786387"/>
                  <a:gd name="connsiteX19" fmla="*/ 260421 w 924571"/>
                  <a:gd name="connsiteY19" fmla="*/ 396629 h 786387"/>
                  <a:gd name="connsiteX20" fmla="*/ 246768 w 924571"/>
                  <a:gd name="connsiteY20" fmla="*/ 407381 h 786387"/>
                  <a:gd name="connsiteX21" fmla="*/ 242217 w 924571"/>
                  <a:gd name="connsiteY21" fmla="*/ 401109 h 786387"/>
                  <a:gd name="connsiteX22" fmla="*/ 254049 w 924571"/>
                  <a:gd name="connsiteY22" fmla="*/ 393045 h 786387"/>
                  <a:gd name="connsiteX23" fmla="*/ 230784 w 924571"/>
                  <a:gd name="connsiteY23" fmla="*/ 254232 h 786387"/>
                  <a:gd name="connsiteX24" fmla="*/ 231481 w 924571"/>
                  <a:gd name="connsiteY24" fmla="*/ 254865 h 786387"/>
                  <a:gd name="connsiteX25" fmla="*/ 231671 w 924571"/>
                  <a:gd name="connsiteY25" fmla="*/ 255117 h 786387"/>
                  <a:gd name="connsiteX26" fmla="*/ 230784 w 924571"/>
                  <a:gd name="connsiteY26" fmla="*/ 254232 h 786387"/>
                  <a:gd name="connsiteX27" fmla="*/ 50664 w 924571"/>
                  <a:gd name="connsiteY27" fmla="*/ 196508 h 786387"/>
                  <a:gd name="connsiteX28" fmla="*/ 71881 w 924571"/>
                  <a:gd name="connsiteY28" fmla="*/ 208950 h 786387"/>
                  <a:gd name="connsiteX29" fmla="*/ 73650 w 924571"/>
                  <a:gd name="connsiteY29" fmla="*/ 281825 h 786387"/>
                  <a:gd name="connsiteX30" fmla="*/ 69229 w 924571"/>
                  <a:gd name="connsiteY30" fmla="*/ 301377 h 786387"/>
                  <a:gd name="connsiteX31" fmla="*/ 66577 w 924571"/>
                  <a:gd name="connsiteY31" fmla="*/ 329816 h 786387"/>
                  <a:gd name="connsiteX32" fmla="*/ 60389 w 924571"/>
                  <a:gd name="connsiteY32" fmla="*/ 339591 h 786387"/>
                  <a:gd name="connsiteX33" fmla="*/ 48896 w 924571"/>
                  <a:gd name="connsiteY33" fmla="*/ 329816 h 786387"/>
                  <a:gd name="connsiteX34" fmla="*/ 44476 w 924571"/>
                  <a:gd name="connsiteY34" fmla="*/ 306709 h 786387"/>
                  <a:gd name="connsiteX35" fmla="*/ 36519 w 924571"/>
                  <a:gd name="connsiteY35" fmla="*/ 293378 h 786387"/>
                  <a:gd name="connsiteX36" fmla="*/ 34752 w 924571"/>
                  <a:gd name="connsiteY36" fmla="*/ 288046 h 786387"/>
                  <a:gd name="connsiteX37" fmla="*/ 13534 w 924571"/>
                  <a:gd name="connsiteY37" fmla="*/ 245388 h 786387"/>
                  <a:gd name="connsiteX38" fmla="*/ 273 w 924571"/>
                  <a:gd name="connsiteY38" fmla="*/ 226724 h 786387"/>
                  <a:gd name="connsiteX39" fmla="*/ 14419 w 924571"/>
                  <a:gd name="connsiteY39" fmla="*/ 216949 h 786387"/>
                  <a:gd name="connsiteX40" fmla="*/ 33867 w 924571"/>
                  <a:gd name="connsiteY40" fmla="*/ 216060 h 786387"/>
                  <a:gd name="connsiteX41" fmla="*/ 33796 w 924571"/>
                  <a:gd name="connsiteY41" fmla="*/ 216307 h 786387"/>
                  <a:gd name="connsiteX42" fmla="*/ 35586 w 924571"/>
                  <a:gd name="connsiteY42" fmla="*/ 216307 h 786387"/>
                  <a:gd name="connsiteX43" fmla="*/ 33867 w 924571"/>
                  <a:gd name="connsiteY43" fmla="*/ 216060 h 786387"/>
                  <a:gd name="connsiteX44" fmla="*/ 50664 w 924571"/>
                  <a:gd name="connsiteY44" fmla="*/ 196508 h 786387"/>
                  <a:gd name="connsiteX45" fmla="*/ 778336 w 924571"/>
                  <a:gd name="connsiteY45" fmla="*/ 14934 h 786387"/>
                  <a:gd name="connsiteX46" fmla="*/ 788412 w 924571"/>
                  <a:gd name="connsiteY46" fmla="*/ 20798 h 786387"/>
                  <a:gd name="connsiteX47" fmla="*/ 833588 w 924571"/>
                  <a:gd name="connsiteY47" fmla="*/ 46467 h 786387"/>
                  <a:gd name="connsiteX48" fmla="*/ 838017 w 924571"/>
                  <a:gd name="connsiteY48" fmla="*/ 58859 h 786387"/>
                  <a:gd name="connsiteX49" fmla="*/ 822958 w 924571"/>
                  <a:gd name="connsiteY49" fmla="*/ 92495 h 786387"/>
                  <a:gd name="connsiteX50" fmla="*/ 825616 w 924571"/>
                  <a:gd name="connsiteY50" fmla="*/ 101346 h 786387"/>
                  <a:gd name="connsiteX51" fmla="*/ 846875 w 924571"/>
                  <a:gd name="connsiteY51" fmla="*/ 126130 h 786387"/>
                  <a:gd name="connsiteX52" fmla="*/ 853076 w 924571"/>
                  <a:gd name="connsiteY52" fmla="*/ 129670 h 786387"/>
                  <a:gd name="connsiteX53" fmla="*/ 892051 w 924571"/>
                  <a:gd name="connsiteY53" fmla="*/ 131441 h 786387"/>
                  <a:gd name="connsiteX54" fmla="*/ 900023 w 924571"/>
                  <a:gd name="connsiteY54" fmla="*/ 134096 h 786387"/>
                  <a:gd name="connsiteX55" fmla="*/ 907110 w 924571"/>
                  <a:gd name="connsiteY55" fmla="*/ 163749 h 786387"/>
                  <a:gd name="connsiteX56" fmla="*/ 903028 w 924571"/>
                  <a:gd name="connsiteY56" fmla="*/ 171523 h 786387"/>
                  <a:gd name="connsiteX57" fmla="*/ 904104 w 924571"/>
                  <a:gd name="connsiteY57" fmla="*/ 174413 h 786387"/>
                  <a:gd name="connsiteX58" fmla="*/ 906583 w 924571"/>
                  <a:gd name="connsiteY58" fmla="*/ 183825 h 786387"/>
                  <a:gd name="connsiteX59" fmla="*/ 910185 w 924571"/>
                  <a:gd name="connsiteY59" fmla="*/ 192612 h 786387"/>
                  <a:gd name="connsiteX60" fmla="*/ 910330 w 924571"/>
                  <a:gd name="connsiteY60" fmla="*/ 193717 h 786387"/>
                  <a:gd name="connsiteX61" fmla="*/ 912424 w 924571"/>
                  <a:gd name="connsiteY61" fmla="*/ 195558 h 786387"/>
                  <a:gd name="connsiteX62" fmla="*/ 912061 w 924571"/>
                  <a:gd name="connsiteY62" fmla="*/ 196111 h 786387"/>
                  <a:gd name="connsiteX63" fmla="*/ 918791 w 924571"/>
                  <a:gd name="connsiteY63" fmla="*/ 200940 h 786387"/>
                  <a:gd name="connsiteX64" fmla="*/ 917906 w 924571"/>
                  <a:gd name="connsiteY64" fmla="*/ 207347 h 786387"/>
                  <a:gd name="connsiteX65" fmla="*/ 917021 w 924571"/>
                  <a:gd name="connsiteY65" fmla="*/ 254185 h 786387"/>
                  <a:gd name="connsiteX66" fmla="*/ 921447 w 924571"/>
                  <a:gd name="connsiteY66" fmla="*/ 267441 h 786387"/>
                  <a:gd name="connsiteX67" fmla="*/ 923218 w 924571"/>
                  <a:gd name="connsiteY67" fmla="*/ 275394 h 786387"/>
                  <a:gd name="connsiteX68" fmla="*/ 915250 w 924571"/>
                  <a:gd name="connsiteY68" fmla="*/ 272743 h 786387"/>
                  <a:gd name="connsiteX69" fmla="*/ 914063 w 924571"/>
                  <a:gd name="connsiteY69" fmla="*/ 271802 h 786387"/>
                  <a:gd name="connsiteX70" fmla="*/ 914246 w 924571"/>
                  <a:gd name="connsiteY70" fmla="*/ 280501 h 786387"/>
                  <a:gd name="connsiteX71" fmla="*/ 914131 w 924571"/>
                  <a:gd name="connsiteY71" fmla="*/ 281925 h 786387"/>
                  <a:gd name="connsiteX72" fmla="*/ 919376 w 924571"/>
                  <a:gd name="connsiteY72" fmla="*/ 287619 h 786387"/>
                  <a:gd name="connsiteX73" fmla="*/ 916723 w 924571"/>
                  <a:gd name="connsiteY73" fmla="*/ 310669 h 786387"/>
                  <a:gd name="connsiteX74" fmla="*/ 898154 w 924571"/>
                  <a:gd name="connsiteY74" fmla="*/ 320422 h 786387"/>
                  <a:gd name="connsiteX75" fmla="*/ 894617 w 924571"/>
                  <a:gd name="connsiteY75" fmla="*/ 320422 h 786387"/>
                  <a:gd name="connsiteX76" fmla="*/ 884890 w 924571"/>
                  <a:gd name="connsiteY76" fmla="*/ 327514 h 786387"/>
                  <a:gd name="connsiteX77" fmla="*/ 880469 w 924571"/>
                  <a:gd name="connsiteY77" fmla="*/ 356771 h 786387"/>
                  <a:gd name="connsiteX78" fmla="*/ 869858 w 924571"/>
                  <a:gd name="connsiteY78" fmla="*/ 398440 h 786387"/>
                  <a:gd name="connsiteX79" fmla="*/ 866321 w 924571"/>
                  <a:gd name="connsiteY79" fmla="*/ 397553 h 786387"/>
                  <a:gd name="connsiteX80" fmla="*/ 851289 w 924571"/>
                  <a:gd name="connsiteY80" fmla="*/ 366523 h 786387"/>
                  <a:gd name="connsiteX81" fmla="*/ 849521 w 924571"/>
                  <a:gd name="connsiteY81" fmla="*/ 362090 h 786387"/>
                  <a:gd name="connsiteX82" fmla="*/ 838387 w 924571"/>
                  <a:gd name="connsiteY82" fmla="*/ 356034 h 786387"/>
                  <a:gd name="connsiteX83" fmla="*/ 834377 w 924571"/>
                  <a:gd name="connsiteY83" fmla="*/ 359035 h 786387"/>
                  <a:gd name="connsiteX84" fmla="*/ 828027 w 924571"/>
                  <a:gd name="connsiteY84" fmla="*/ 360376 h 786387"/>
                  <a:gd name="connsiteX85" fmla="*/ 835953 w 924571"/>
                  <a:gd name="connsiteY85" fmla="*/ 365542 h 786387"/>
                  <a:gd name="connsiteX86" fmla="*/ 843921 w 924571"/>
                  <a:gd name="connsiteY86" fmla="*/ 389562 h 786387"/>
                  <a:gd name="connsiteX87" fmla="*/ 848348 w 924571"/>
                  <a:gd name="connsiteY87" fmla="*/ 414472 h 786387"/>
                  <a:gd name="connsiteX88" fmla="*/ 844807 w 924571"/>
                  <a:gd name="connsiteY88" fmla="*/ 465182 h 786387"/>
                  <a:gd name="connsiteX89" fmla="*/ 800537 w 924571"/>
                  <a:gd name="connsiteY89" fmla="*/ 482975 h 786387"/>
                  <a:gd name="connsiteX90" fmla="*/ 772205 w 924571"/>
                  <a:gd name="connsiteY90" fmla="*/ 450947 h 786387"/>
                  <a:gd name="connsiteX91" fmla="*/ 764237 w 924571"/>
                  <a:gd name="connsiteY91" fmla="*/ 454506 h 786387"/>
                  <a:gd name="connsiteX92" fmla="*/ 744943 w 924571"/>
                  <a:gd name="connsiteY92" fmla="*/ 437459 h 786387"/>
                  <a:gd name="connsiteX93" fmla="*/ 749709 w 924571"/>
                  <a:gd name="connsiteY93" fmla="*/ 449968 h 786387"/>
                  <a:gd name="connsiteX94" fmla="*/ 749189 w 924571"/>
                  <a:gd name="connsiteY94" fmla="*/ 452005 h 786387"/>
                  <a:gd name="connsiteX95" fmla="*/ 756701 w 924571"/>
                  <a:gd name="connsiteY95" fmla="*/ 458671 h 786387"/>
                  <a:gd name="connsiteX96" fmla="*/ 762903 w 924571"/>
                  <a:gd name="connsiteY96" fmla="*/ 484483 h 786387"/>
                  <a:gd name="connsiteX97" fmla="*/ 746956 w 924571"/>
                  <a:gd name="connsiteY97" fmla="*/ 494273 h 786387"/>
                  <a:gd name="connsiteX98" fmla="*/ 731009 w 924571"/>
                  <a:gd name="connsiteY98" fmla="*/ 517415 h 786387"/>
                  <a:gd name="connsiteX99" fmla="*/ 730858 w 924571"/>
                  <a:gd name="connsiteY99" fmla="*/ 518263 h 786387"/>
                  <a:gd name="connsiteX100" fmla="*/ 731432 w 924571"/>
                  <a:gd name="connsiteY100" fmla="*/ 517291 h 786387"/>
                  <a:gd name="connsiteX101" fmla="*/ 738600 w 924571"/>
                  <a:gd name="connsiteY101" fmla="*/ 535211 h 786387"/>
                  <a:gd name="connsiteX102" fmla="*/ 737621 w 924571"/>
                  <a:gd name="connsiteY102" fmla="*/ 534544 h 786387"/>
                  <a:gd name="connsiteX103" fmla="*/ 738097 w 924571"/>
                  <a:gd name="connsiteY103" fmla="*/ 535216 h 786387"/>
                  <a:gd name="connsiteX104" fmla="*/ 647732 w 924571"/>
                  <a:gd name="connsiteY104" fmla="*/ 564587 h 786387"/>
                  <a:gd name="connsiteX105" fmla="*/ 631785 w 924571"/>
                  <a:gd name="connsiteY105" fmla="*/ 565477 h 786387"/>
                  <a:gd name="connsiteX106" fmla="*/ 638872 w 924571"/>
                  <a:gd name="connsiteY106" fmla="*/ 542336 h 786387"/>
                  <a:gd name="connsiteX107" fmla="*/ 642416 w 924571"/>
                  <a:gd name="connsiteY107" fmla="*/ 534326 h 786387"/>
                  <a:gd name="connsiteX108" fmla="*/ 631785 w 924571"/>
                  <a:gd name="connsiteY108" fmla="*/ 526315 h 786387"/>
                  <a:gd name="connsiteX109" fmla="*/ 621819 w 924571"/>
                  <a:gd name="connsiteY109" fmla="*/ 527539 h 786387"/>
                  <a:gd name="connsiteX110" fmla="*/ 616586 w 924571"/>
                  <a:gd name="connsiteY110" fmla="*/ 524641 h 786387"/>
                  <a:gd name="connsiteX111" fmla="*/ 615679 w 924571"/>
                  <a:gd name="connsiteY111" fmla="*/ 524817 h 786387"/>
                  <a:gd name="connsiteX112" fmla="*/ 614236 w 924571"/>
                  <a:gd name="connsiteY112" fmla="*/ 527800 h 786387"/>
                  <a:gd name="connsiteX113" fmla="*/ 613375 w 924571"/>
                  <a:gd name="connsiteY113" fmla="*/ 529546 h 786387"/>
                  <a:gd name="connsiteX114" fmla="*/ 615454 w 924571"/>
                  <a:gd name="connsiteY114" fmla="*/ 532740 h 786387"/>
                  <a:gd name="connsiteX115" fmla="*/ 620414 w 924571"/>
                  <a:gd name="connsiteY115" fmla="*/ 540822 h 786387"/>
                  <a:gd name="connsiteX116" fmla="*/ 623941 w 924571"/>
                  <a:gd name="connsiteY116" fmla="*/ 570940 h 786387"/>
                  <a:gd name="connsiteX117" fmla="*/ 614241 w 924571"/>
                  <a:gd name="connsiteY117" fmla="*/ 577140 h 786387"/>
                  <a:gd name="connsiteX118" fmla="*/ 567507 w 924571"/>
                  <a:gd name="connsiteY118" fmla="*/ 599285 h 786387"/>
                  <a:gd name="connsiteX119" fmla="*/ 525182 w 924571"/>
                  <a:gd name="connsiteY119" fmla="*/ 619659 h 786387"/>
                  <a:gd name="connsiteX120" fmla="*/ 511955 w 924571"/>
                  <a:gd name="connsiteY120" fmla="*/ 633831 h 786387"/>
                  <a:gd name="connsiteX121" fmla="*/ 508428 w 924571"/>
                  <a:gd name="connsiteY121" fmla="*/ 637375 h 786387"/>
                  <a:gd name="connsiteX122" fmla="*/ 502256 w 924571"/>
                  <a:gd name="connsiteY122" fmla="*/ 639146 h 786387"/>
                  <a:gd name="connsiteX123" fmla="*/ 499290 w 924571"/>
                  <a:gd name="connsiteY123" fmla="*/ 635531 h 786387"/>
                  <a:gd name="connsiteX124" fmla="*/ 499206 w 924571"/>
                  <a:gd name="connsiteY124" fmla="*/ 636573 h 786387"/>
                  <a:gd name="connsiteX125" fmla="*/ 496014 w 924571"/>
                  <a:gd name="connsiteY125" fmla="*/ 644415 h 786387"/>
                  <a:gd name="connsiteX126" fmla="*/ 495839 w 924571"/>
                  <a:gd name="connsiteY126" fmla="*/ 651767 h 786387"/>
                  <a:gd name="connsiteX127" fmla="*/ 475477 w 924571"/>
                  <a:gd name="connsiteY127" fmla="*/ 690677 h 786387"/>
                  <a:gd name="connsiteX128" fmla="*/ 431212 w 924571"/>
                  <a:gd name="connsiteY128" fmla="*/ 728703 h 786387"/>
                  <a:gd name="connsiteX129" fmla="*/ 411514 w 924571"/>
                  <a:gd name="connsiteY129" fmla="*/ 744179 h 786387"/>
                  <a:gd name="connsiteX130" fmla="*/ 398844 w 924571"/>
                  <a:gd name="connsiteY130" fmla="*/ 764342 h 786387"/>
                  <a:gd name="connsiteX131" fmla="*/ 371178 w 924571"/>
                  <a:gd name="connsiteY131" fmla="*/ 779164 h 786387"/>
                  <a:gd name="connsiteX132" fmla="*/ 278057 w 924571"/>
                  <a:gd name="connsiteY132" fmla="*/ 774687 h 786387"/>
                  <a:gd name="connsiteX133" fmla="*/ 306386 w 924571"/>
                  <a:gd name="connsiteY133" fmla="*/ 753464 h 786387"/>
                  <a:gd name="connsiteX134" fmla="*/ 312583 w 924571"/>
                  <a:gd name="connsiteY134" fmla="*/ 744621 h 786387"/>
                  <a:gd name="connsiteX135" fmla="*/ 338257 w 924571"/>
                  <a:gd name="connsiteY135" fmla="*/ 717207 h 786387"/>
                  <a:gd name="connsiteX136" fmla="*/ 311698 w 924571"/>
                  <a:gd name="connsiteY136" fmla="*/ 718091 h 786387"/>
                  <a:gd name="connsiteX137" fmla="*/ 302845 w 924571"/>
                  <a:gd name="connsiteY137" fmla="*/ 706595 h 786387"/>
                  <a:gd name="connsiteX138" fmla="*/ 309927 w 924571"/>
                  <a:gd name="connsiteY138" fmla="*/ 627006 h 786387"/>
                  <a:gd name="connsiteX139" fmla="*/ 311698 w 924571"/>
                  <a:gd name="connsiteY139" fmla="*/ 578368 h 786387"/>
                  <a:gd name="connsiteX140" fmla="*/ 315239 w 924571"/>
                  <a:gd name="connsiteY140" fmla="*/ 525309 h 786387"/>
                  <a:gd name="connsiteX141" fmla="*/ 312583 w 924571"/>
                  <a:gd name="connsiteY141" fmla="*/ 485514 h 786387"/>
                  <a:gd name="connsiteX142" fmla="*/ 314826 w 924571"/>
                  <a:gd name="connsiteY142" fmla="*/ 486635 h 786387"/>
                  <a:gd name="connsiteX143" fmla="*/ 319829 w 924571"/>
                  <a:gd name="connsiteY143" fmla="*/ 479929 h 786387"/>
                  <a:gd name="connsiteX144" fmla="*/ 316790 w 924571"/>
                  <a:gd name="connsiteY144" fmla="*/ 475439 h 786387"/>
                  <a:gd name="connsiteX145" fmla="*/ 328317 w 924571"/>
                  <a:gd name="connsiteY145" fmla="*/ 401998 h 786387"/>
                  <a:gd name="connsiteX146" fmla="*/ 333637 w 924571"/>
                  <a:gd name="connsiteY146" fmla="*/ 395804 h 786387"/>
                  <a:gd name="connsiteX147" fmla="*/ 377970 w 924571"/>
                  <a:gd name="connsiteY147" fmla="*/ 363066 h 786387"/>
                  <a:gd name="connsiteX148" fmla="*/ 385950 w 924571"/>
                  <a:gd name="connsiteY148" fmla="*/ 362181 h 786387"/>
                  <a:gd name="connsiteX149" fmla="*/ 398363 w 924571"/>
                  <a:gd name="connsiteY149" fmla="*/ 350678 h 786387"/>
                  <a:gd name="connsiteX150" fmla="*/ 344277 w 924571"/>
                  <a:gd name="connsiteY150" fmla="*/ 306437 h 786387"/>
                  <a:gd name="connsiteX151" fmla="*/ 332750 w 924571"/>
                  <a:gd name="connsiteY151" fmla="*/ 315285 h 786387"/>
                  <a:gd name="connsiteX152" fmla="*/ 314130 w 924571"/>
                  <a:gd name="connsiteY152" fmla="*/ 286971 h 786387"/>
                  <a:gd name="connsiteX153" fmla="*/ 260044 w 924571"/>
                  <a:gd name="connsiteY153" fmla="*/ 279892 h 786387"/>
                  <a:gd name="connsiteX154" fmla="*/ 245857 w 924571"/>
                  <a:gd name="connsiteY154" fmla="*/ 287855 h 786387"/>
                  <a:gd name="connsiteX155" fmla="*/ 239651 w 924571"/>
                  <a:gd name="connsiteY155" fmla="*/ 271044 h 786387"/>
                  <a:gd name="connsiteX156" fmla="*/ 238210 w 924571"/>
                  <a:gd name="connsiteY156" fmla="*/ 260979 h 786387"/>
                  <a:gd name="connsiteX157" fmla="*/ 231481 w 924571"/>
                  <a:gd name="connsiteY157" fmla="*/ 254865 h 786387"/>
                  <a:gd name="connsiteX158" fmla="*/ 215711 w 924571"/>
                  <a:gd name="connsiteY158" fmla="*/ 233992 h 786387"/>
                  <a:gd name="connsiteX159" fmla="*/ 199751 w 924571"/>
                  <a:gd name="connsiteY159" fmla="*/ 213530 h 786387"/>
                  <a:gd name="connsiteX160" fmla="*/ 201524 w 924571"/>
                  <a:gd name="connsiteY160" fmla="*/ 207336 h 786387"/>
                  <a:gd name="connsiteX161" fmla="*/ 229011 w 924571"/>
                  <a:gd name="connsiteY161" fmla="*/ 186101 h 786387"/>
                  <a:gd name="connsiteX162" fmla="*/ 252951 w 924571"/>
                  <a:gd name="connsiteY162" fmla="*/ 177252 h 786387"/>
                  <a:gd name="connsiteX163" fmla="*/ 264034 w 924571"/>
                  <a:gd name="connsiteY163" fmla="*/ 171612 h 786387"/>
                  <a:gd name="connsiteX164" fmla="*/ 275117 w 924571"/>
                  <a:gd name="connsiteY164" fmla="*/ 174598 h 786387"/>
                  <a:gd name="connsiteX165" fmla="*/ 298060 w 924571"/>
                  <a:gd name="connsiteY165" fmla="*/ 181677 h 786387"/>
                  <a:gd name="connsiteX166" fmla="*/ 299259 w 924571"/>
                  <a:gd name="connsiteY166" fmla="*/ 183774 h 786387"/>
                  <a:gd name="connsiteX167" fmla="*/ 302742 w 924571"/>
                  <a:gd name="connsiteY167" fmla="*/ 181226 h 786387"/>
                  <a:gd name="connsiteX168" fmla="*/ 306444 w 924571"/>
                  <a:gd name="connsiteY168" fmla="*/ 179731 h 786387"/>
                  <a:gd name="connsiteX169" fmla="*/ 304340 w 924571"/>
                  <a:gd name="connsiteY169" fmla="*/ 176455 h 786387"/>
                  <a:gd name="connsiteX170" fmla="*/ 319537 w 924571"/>
                  <a:gd name="connsiteY170" fmla="*/ 174254 h 786387"/>
                  <a:gd name="connsiteX171" fmla="*/ 332982 w 924571"/>
                  <a:gd name="connsiteY171" fmla="*/ 166222 h 786387"/>
                  <a:gd name="connsiteX172" fmla="*/ 334647 w 924571"/>
                  <a:gd name="connsiteY172" fmla="*/ 165829 h 786387"/>
                  <a:gd name="connsiteX173" fmla="*/ 344270 w 924571"/>
                  <a:gd name="connsiteY173" fmla="*/ 152473 h 786387"/>
                  <a:gd name="connsiteX174" fmla="*/ 393074 w 924571"/>
                  <a:gd name="connsiteY174" fmla="*/ 110726 h 786387"/>
                  <a:gd name="connsiteX175" fmla="*/ 396624 w 924571"/>
                  <a:gd name="connsiteY175" fmla="*/ 82303 h 786387"/>
                  <a:gd name="connsiteX176" fmla="*/ 389525 w 924571"/>
                  <a:gd name="connsiteY176" fmla="*/ 50327 h 786387"/>
                  <a:gd name="connsiteX177" fmla="*/ 393074 w 924571"/>
                  <a:gd name="connsiteY177" fmla="*/ 33451 h 786387"/>
                  <a:gd name="connsiteX178" fmla="*/ 420582 w 924571"/>
                  <a:gd name="connsiteY178" fmla="*/ 52992 h 786387"/>
                  <a:gd name="connsiteX179" fmla="*/ 428568 w 924571"/>
                  <a:gd name="connsiteY179" fmla="*/ 64539 h 786387"/>
                  <a:gd name="connsiteX180" fmla="*/ 432117 w 924571"/>
                  <a:gd name="connsiteY180" fmla="*/ 67203 h 786387"/>
                  <a:gd name="connsiteX181" fmla="*/ 449865 w 924571"/>
                  <a:gd name="connsiteY181" fmla="*/ 81526 h 786387"/>
                  <a:gd name="connsiteX182" fmla="*/ 451065 w 924571"/>
                  <a:gd name="connsiteY182" fmla="*/ 84025 h 786387"/>
                  <a:gd name="connsiteX183" fmla="*/ 453628 w 924571"/>
                  <a:gd name="connsiteY183" fmla="*/ 81492 h 786387"/>
                  <a:gd name="connsiteX184" fmla="*/ 458162 w 924571"/>
                  <a:gd name="connsiteY184" fmla="*/ 79996 h 786387"/>
                  <a:gd name="connsiteX185" fmla="*/ 444072 w 924571"/>
                  <a:gd name="connsiteY185" fmla="*/ 67793 h 786387"/>
                  <a:gd name="connsiteX186" fmla="*/ 441416 w 924571"/>
                  <a:gd name="connsiteY186" fmla="*/ 58917 h 786387"/>
                  <a:gd name="connsiteX187" fmla="*/ 451153 w 924571"/>
                  <a:gd name="connsiteY187" fmla="*/ 56254 h 786387"/>
                  <a:gd name="connsiteX188" fmla="*/ 457348 w 924571"/>
                  <a:gd name="connsiteY188" fmla="*/ 59805 h 786387"/>
                  <a:gd name="connsiteX189" fmla="*/ 492753 w 924571"/>
                  <a:gd name="connsiteY189" fmla="*/ 44716 h 786387"/>
                  <a:gd name="connsiteX190" fmla="*/ 515766 w 924571"/>
                  <a:gd name="connsiteY190" fmla="*/ 37615 h 786387"/>
                  <a:gd name="connsiteX191" fmla="*/ 530396 w 924571"/>
                  <a:gd name="connsiteY191" fmla="*/ 44951 h 786387"/>
                  <a:gd name="connsiteX192" fmla="*/ 557262 w 924571"/>
                  <a:gd name="connsiteY192" fmla="*/ 44295 h 786387"/>
                  <a:gd name="connsiteX193" fmla="*/ 556997 w 924571"/>
                  <a:gd name="connsiteY193" fmla="*/ 43148 h 786387"/>
                  <a:gd name="connsiteX194" fmla="*/ 551018 w 924571"/>
                  <a:gd name="connsiteY194" fmla="*/ 38501 h 786387"/>
                  <a:gd name="connsiteX195" fmla="*/ 550440 w 924571"/>
                  <a:gd name="connsiteY195" fmla="*/ 37346 h 786387"/>
                  <a:gd name="connsiteX196" fmla="*/ 550440 w 924571"/>
                  <a:gd name="connsiteY196" fmla="*/ 38990 h 786387"/>
                  <a:gd name="connsiteX197" fmla="*/ 538494 w 924571"/>
                  <a:gd name="connsiteY197" fmla="*/ 41597 h 786387"/>
                  <a:gd name="connsiteX198" fmla="*/ 550440 w 924571"/>
                  <a:gd name="connsiteY198" fmla="*/ 36384 h 786387"/>
                  <a:gd name="connsiteX199" fmla="*/ 550440 w 924571"/>
                  <a:gd name="connsiteY199" fmla="*/ 36423 h 786387"/>
                  <a:gd name="connsiteX200" fmla="*/ 551018 w 924571"/>
                  <a:gd name="connsiteY200" fmla="*/ 35846 h 786387"/>
                  <a:gd name="connsiteX201" fmla="*/ 582907 w 924571"/>
                  <a:gd name="connsiteY201" fmla="*/ 17258 h 786387"/>
                  <a:gd name="connsiteX202" fmla="*/ 624539 w 924571"/>
                  <a:gd name="connsiteY202" fmla="*/ 52663 h 786387"/>
                  <a:gd name="connsiteX203" fmla="*/ 651999 w 924571"/>
                  <a:gd name="connsiteY203" fmla="*/ 73021 h 786387"/>
                  <a:gd name="connsiteX204" fmla="*/ 663514 w 924571"/>
                  <a:gd name="connsiteY204" fmla="*/ 55319 h 786387"/>
                  <a:gd name="connsiteX205" fmla="*/ 693632 w 924571"/>
                  <a:gd name="connsiteY205" fmla="*/ 80103 h 786387"/>
                  <a:gd name="connsiteX206" fmla="*/ 715777 w 924571"/>
                  <a:gd name="connsiteY206" fmla="*/ 82758 h 786387"/>
                  <a:gd name="connsiteX207" fmla="*/ 736150 w 924571"/>
                  <a:gd name="connsiteY207" fmla="*/ 82758 h 786387"/>
                  <a:gd name="connsiteX208" fmla="*/ 738807 w 924571"/>
                  <a:gd name="connsiteY208" fmla="*/ 77447 h 786387"/>
                  <a:gd name="connsiteX209" fmla="*/ 733493 w 924571"/>
                  <a:gd name="connsiteY209" fmla="*/ 54434 h 786387"/>
                  <a:gd name="connsiteX210" fmla="*/ 735264 w 924571"/>
                  <a:gd name="connsiteY210" fmla="*/ 40271 h 786387"/>
                  <a:gd name="connsiteX211" fmla="*/ 763610 w 924571"/>
                  <a:gd name="connsiteY211" fmla="*/ 27879 h 786387"/>
                  <a:gd name="connsiteX212" fmla="*/ 768925 w 924571"/>
                  <a:gd name="connsiteY212" fmla="*/ 24339 h 786387"/>
                  <a:gd name="connsiteX213" fmla="*/ 778336 w 924571"/>
                  <a:gd name="connsiteY213" fmla="*/ 14934 h 786387"/>
                  <a:gd name="connsiteX214" fmla="*/ 802514 w 924571"/>
                  <a:gd name="connsiteY214" fmla="*/ 0 h 786387"/>
                  <a:gd name="connsiteX215" fmla="*/ 806098 w 924571"/>
                  <a:gd name="connsiteY215" fmla="*/ 14527 h 786387"/>
                  <a:gd name="connsiteX216" fmla="*/ 784594 w 924571"/>
                  <a:gd name="connsiteY216" fmla="*/ 10895 h 786387"/>
                  <a:gd name="connsiteX217" fmla="*/ 802514 w 924571"/>
                  <a:gd name="connsiteY217" fmla="*/ 0 h 78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4571" h="786387">
                    <a:moveTo>
                      <a:pt x="845523" y="774144"/>
                    </a:moveTo>
                    <a:cubicBezTo>
                      <a:pt x="849028" y="774997"/>
                      <a:pt x="853408" y="775851"/>
                      <a:pt x="858665" y="777558"/>
                    </a:cubicBezTo>
                    <a:cubicBezTo>
                      <a:pt x="853408" y="779264"/>
                      <a:pt x="849028" y="780118"/>
                      <a:pt x="845523" y="774144"/>
                    </a:cubicBezTo>
                    <a:close/>
                    <a:moveTo>
                      <a:pt x="399342" y="764076"/>
                    </a:moveTo>
                    <a:cubicBezTo>
                      <a:pt x="399342" y="764076"/>
                      <a:pt x="398456" y="764960"/>
                      <a:pt x="398456" y="764960"/>
                    </a:cubicBezTo>
                    <a:lnTo>
                      <a:pt x="398844" y="764342"/>
                    </a:lnTo>
                    <a:close/>
                    <a:moveTo>
                      <a:pt x="436469" y="740692"/>
                    </a:moveTo>
                    <a:cubicBezTo>
                      <a:pt x="437305" y="746482"/>
                      <a:pt x="438142" y="751444"/>
                      <a:pt x="432288" y="750617"/>
                    </a:cubicBezTo>
                    <a:cubicBezTo>
                      <a:pt x="429779" y="750617"/>
                      <a:pt x="429779" y="750617"/>
                      <a:pt x="432288" y="746482"/>
                    </a:cubicBezTo>
                    <a:cubicBezTo>
                      <a:pt x="433960" y="744828"/>
                      <a:pt x="434797" y="743173"/>
                      <a:pt x="436469" y="740692"/>
                    </a:cubicBezTo>
                    <a:close/>
                    <a:moveTo>
                      <a:pt x="883043" y="728672"/>
                    </a:moveTo>
                    <a:cubicBezTo>
                      <a:pt x="885171" y="728896"/>
                      <a:pt x="887187" y="729792"/>
                      <a:pt x="888532" y="732032"/>
                    </a:cubicBezTo>
                    <a:cubicBezTo>
                      <a:pt x="892115" y="740096"/>
                      <a:pt x="881364" y="734720"/>
                      <a:pt x="882259" y="737408"/>
                    </a:cubicBezTo>
                    <a:cubicBezTo>
                      <a:pt x="886739" y="747264"/>
                      <a:pt x="876884" y="749952"/>
                      <a:pt x="874196" y="755328"/>
                    </a:cubicBezTo>
                    <a:cubicBezTo>
                      <a:pt x="867028" y="770560"/>
                      <a:pt x="858964" y="769664"/>
                      <a:pt x="849108" y="759808"/>
                    </a:cubicBezTo>
                    <a:cubicBezTo>
                      <a:pt x="852692" y="750848"/>
                      <a:pt x="856276" y="742784"/>
                      <a:pt x="866131" y="740096"/>
                    </a:cubicBezTo>
                    <a:cubicBezTo>
                      <a:pt x="865235" y="732032"/>
                      <a:pt x="872403" y="731136"/>
                      <a:pt x="876884" y="729344"/>
                    </a:cubicBezTo>
                    <a:cubicBezTo>
                      <a:pt x="878676" y="728896"/>
                      <a:pt x="880916" y="728448"/>
                      <a:pt x="883043" y="728672"/>
                    </a:cubicBezTo>
                    <a:close/>
                    <a:moveTo>
                      <a:pt x="254049" y="393045"/>
                    </a:moveTo>
                    <a:cubicBezTo>
                      <a:pt x="256780" y="393045"/>
                      <a:pt x="261331" y="393045"/>
                      <a:pt x="260421" y="396629"/>
                    </a:cubicBezTo>
                    <a:cubicBezTo>
                      <a:pt x="258600" y="403797"/>
                      <a:pt x="251319" y="403797"/>
                      <a:pt x="246768" y="407381"/>
                    </a:cubicBezTo>
                    <a:cubicBezTo>
                      <a:pt x="242217" y="407381"/>
                      <a:pt x="242217" y="403797"/>
                      <a:pt x="242217" y="401109"/>
                    </a:cubicBezTo>
                    <a:cubicBezTo>
                      <a:pt x="243127" y="394837"/>
                      <a:pt x="247678" y="393045"/>
                      <a:pt x="254049" y="393045"/>
                    </a:cubicBezTo>
                    <a:close/>
                    <a:moveTo>
                      <a:pt x="230784" y="254232"/>
                    </a:moveTo>
                    <a:lnTo>
                      <a:pt x="231481" y="254865"/>
                    </a:lnTo>
                    <a:lnTo>
                      <a:pt x="231671" y="255117"/>
                    </a:lnTo>
                    <a:cubicBezTo>
                      <a:pt x="231671" y="255117"/>
                      <a:pt x="230784" y="254232"/>
                      <a:pt x="230784" y="254232"/>
                    </a:cubicBezTo>
                    <a:close/>
                    <a:moveTo>
                      <a:pt x="50664" y="196508"/>
                    </a:moveTo>
                    <a:cubicBezTo>
                      <a:pt x="55969" y="194731"/>
                      <a:pt x="68345" y="202729"/>
                      <a:pt x="71881" y="208950"/>
                    </a:cubicBezTo>
                    <a:cubicBezTo>
                      <a:pt x="84258" y="232946"/>
                      <a:pt x="86910" y="257829"/>
                      <a:pt x="73650" y="281825"/>
                    </a:cubicBezTo>
                    <a:cubicBezTo>
                      <a:pt x="70113" y="288046"/>
                      <a:pt x="67461" y="295156"/>
                      <a:pt x="69229" y="301377"/>
                    </a:cubicBezTo>
                    <a:cubicBezTo>
                      <a:pt x="72765" y="312041"/>
                      <a:pt x="63041" y="320040"/>
                      <a:pt x="66577" y="329816"/>
                    </a:cubicBezTo>
                    <a:cubicBezTo>
                      <a:pt x="67461" y="332482"/>
                      <a:pt x="63925" y="340480"/>
                      <a:pt x="60389" y="339591"/>
                    </a:cubicBezTo>
                    <a:cubicBezTo>
                      <a:pt x="55969" y="337814"/>
                      <a:pt x="50664" y="333371"/>
                      <a:pt x="48896" y="329816"/>
                    </a:cubicBezTo>
                    <a:cubicBezTo>
                      <a:pt x="45360" y="322706"/>
                      <a:pt x="45360" y="314708"/>
                      <a:pt x="44476" y="306709"/>
                    </a:cubicBezTo>
                    <a:cubicBezTo>
                      <a:pt x="43592" y="301377"/>
                      <a:pt x="47128" y="293378"/>
                      <a:pt x="36519" y="293378"/>
                    </a:cubicBezTo>
                    <a:cubicBezTo>
                      <a:pt x="32983" y="293378"/>
                      <a:pt x="33867" y="290712"/>
                      <a:pt x="34752" y="288046"/>
                    </a:cubicBezTo>
                    <a:cubicBezTo>
                      <a:pt x="40055" y="270272"/>
                      <a:pt x="31215" y="253386"/>
                      <a:pt x="13534" y="245388"/>
                    </a:cubicBezTo>
                    <a:cubicBezTo>
                      <a:pt x="5578" y="241832"/>
                      <a:pt x="-1495" y="237389"/>
                      <a:pt x="273" y="226724"/>
                    </a:cubicBezTo>
                    <a:cubicBezTo>
                      <a:pt x="1157" y="217838"/>
                      <a:pt x="5578" y="212505"/>
                      <a:pt x="14419" y="216949"/>
                    </a:cubicBezTo>
                    <a:cubicBezTo>
                      <a:pt x="22374" y="221393"/>
                      <a:pt x="27679" y="219615"/>
                      <a:pt x="33867" y="216060"/>
                    </a:cubicBezTo>
                    <a:lnTo>
                      <a:pt x="33796" y="216307"/>
                    </a:lnTo>
                    <a:lnTo>
                      <a:pt x="35586" y="216307"/>
                    </a:lnTo>
                    <a:lnTo>
                      <a:pt x="33867" y="216060"/>
                    </a:lnTo>
                    <a:cubicBezTo>
                      <a:pt x="32100" y="203618"/>
                      <a:pt x="43592" y="198286"/>
                      <a:pt x="50664" y="196508"/>
                    </a:cubicBezTo>
                    <a:close/>
                    <a:moveTo>
                      <a:pt x="778336" y="14934"/>
                    </a:moveTo>
                    <a:cubicBezTo>
                      <a:pt x="780883" y="14381"/>
                      <a:pt x="783540" y="16373"/>
                      <a:pt x="788412" y="20798"/>
                    </a:cubicBezTo>
                    <a:cubicBezTo>
                      <a:pt x="801699" y="33190"/>
                      <a:pt x="818529" y="38501"/>
                      <a:pt x="833588" y="46467"/>
                    </a:cubicBezTo>
                    <a:cubicBezTo>
                      <a:pt x="838017" y="49123"/>
                      <a:pt x="845103" y="50893"/>
                      <a:pt x="838017" y="58859"/>
                    </a:cubicBezTo>
                    <a:cubicBezTo>
                      <a:pt x="830045" y="67711"/>
                      <a:pt x="839789" y="85413"/>
                      <a:pt x="822958" y="92495"/>
                    </a:cubicBezTo>
                    <a:cubicBezTo>
                      <a:pt x="819415" y="93380"/>
                      <a:pt x="823844" y="99576"/>
                      <a:pt x="825616" y="101346"/>
                    </a:cubicBezTo>
                    <a:cubicBezTo>
                      <a:pt x="833588" y="109312"/>
                      <a:pt x="850418" y="109312"/>
                      <a:pt x="846875" y="126130"/>
                    </a:cubicBezTo>
                    <a:cubicBezTo>
                      <a:pt x="846875" y="127015"/>
                      <a:pt x="851304" y="129670"/>
                      <a:pt x="853076" y="129670"/>
                    </a:cubicBezTo>
                    <a:cubicBezTo>
                      <a:pt x="866363" y="127900"/>
                      <a:pt x="878764" y="145603"/>
                      <a:pt x="892051" y="131441"/>
                    </a:cubicBezTo>
                    <a:cubicBezTo>
                      <a:pt x="895594" y="128785"/>
                      <a:pt x="898251" y="131441"/>
                      <a:pt x="900023" y="134096"/>
                    </a:cubicBezTo>
                    <a:cubicBezTo>
                      <a:pt x="906224" y="141620"/>
                      <a:pt x="908438" y="152906"/>
                      <a:pt x="907110" y="163749"/>
                    </a:cubicBezTo>
                    <a:lnTo>
                      <a:pt x="903028" y="171523"/>
                    </a:lnTo>
                    <a:lnTo>
                      <a:pt x="904104" y="174413"/>
                    </a:lnTo>
                    <a:cubicBezTo>
                      <a:pt x="903953" y="178747"/>
                      <a:pt x="904338" y="181937"/>
                      <a:pt x="906583" y="183825"/>
                    </a:cubicBezTo>
                    <a:cubicBezTo>
                      <a:pt x="908133" y="185526"/>
                      <a:pt x="909313" y="188688"/>
                      <a:pt x="910185" y="192612"/>
                    </a:cubicBezTo>
                    <a:lnTo>
                      <a:pt x="910330" y="193717"/>
                    </a:lnTo>
                    <a:lnTo>
                      <a:pt x="912424" y="195558"/>
                    </a:lnTo>
                    <a:lnTo>
                      <a:pt x="912061" y="196111"/>
                    </a:lnTo>
                    <a:lnTo>
                      <a:pt x="918791" y="200940"/>
                    </a:lnTo>
                    <a:cubicBezTo>
                      <a:pt x="919234" y="203591"/>
                      <a:pt x="918349" y="206464"/>
                      <a:pt x="917906" y="207347"/>
                    </a:cubicBezTo>
                    <a:cubicBezTo>
                      <a:pt x="915250" y="223254"/>
                      <a:pt x="923218" y="240045"/>
                      <a:pt x="917021" y="254185"/>
                    </a:cubicBezTo>
                    <a:cubicBezTo>
                      <a:pt x="913479" y="262138"/>
                      <a:pt x="921447" y="263022"/>
                      <a:pt x="921447" y="267441"/>
                    </a:cubicBezTo>
                    <a:cubicBezTo>
                      <a:pt x="922333" y="270092"/>
                      <a:pt x="926759" y="273627"/>
                      <a:pt x="923218" y="275394"/>
                    </a:cubicBezTo>
                    <a:cubicBezTo>
                      <a:pt x="920562" y="277162"/>
                      <a:pt x="917906" y="275394"/>
                      <a:pt x="915250" y="272743"/>
                    </a:cubicBezTo>
                    <a:lnTo>
                      <a:pt x="914063" y="271802"/>
                    </a:lnTo>
                    <a:lnTo>
                      <a:pt x="914246" y="280501"/>
                    </a:lnTo>
                    <a:lnTo>
                      <a:pt x="914131" y="281925"/>
                    </a:lnTo>
                    <a:lnTo>
                      <a:pt x="919376" y="287619"/>
                    </a:lnTo>
                    <a:cubicBezTo>
                      <a:pt x="925565" y="297371"/>
                      <a:pt x="922913" y="305350"/>
                      <a:pt x="916723" y="310669"/>
                    </a:cubicBezTo>
                    <a:cubicBezTo>
                      <a:pt x="912302" y="315102"/>
                      <a:pt x="911417" y="331060"/>
                      <a:pt x="898154" y="320422"/>
                    </a:cubicBezTo>
                    <a:cubicBezTo>
                      <a:pt x="897270" y="319535"/>
                      <a:pt x="896385" y="318648"/>
                      <a:pt x="894617" y="320422"/>
                    </a:cubicBezTo>
                    <a:cubicBezTo>
                      <a:pt x="891080" y="323081"/>
                      <a:pt x="887543" y="324854"/>
                      <a:pt x="884890" y="327514"/>
                    </a:cubicBezTo>
                    <a:cubicBezTo>
                      <a:pt x="895501" y="338153"/>
                      <a:pt x="866321" y="341699"/>
                      <a:pt x="880469" y="356771"/>
                    </a:cubicBezTo>
                    <a:cubicBezTo>
                      <a:pt x="895501" y="373616"/>
                      <a:pt x="890196" y="388687"/>
                      <a:pt x="869858" y="398440"/>
                    </a:cubicBezTo>
                    <a:cubicBezTo>
                      <a:pt x="867205" y="400213"/>
                      <a:pt x="865437" y="398440"/>
                      <a:pt x="866321" y="397553"/>
                    </a:cubicBezTo>
                    <a:cubicBezTo>
                      <a:pt x="869858" y="383368"/>
                      <a:pt x="844215" y="382481"/>
                      <a:pt x="851289" y="366523"/>
                    </a:cubicBezTo>
                    <a:cubicBezTo>
                      <a:pt x="852173" y="365637"/>
                      <a:pt x="853058" y="363863"/>
                      <a:pt x="849521" y="362090"/>
                    </a:cubicBezTo>
                    <a:lnTo>
                      <a:pt x="838387" y="356034"/>
                    </a:lnTo>
                    <a:lnTo>
                      <a:pt x="834377" y="359035"/>
                    </a:lnTo>
                    <a:lnTo>
                      <a:pt x="828027" y="360376"/>
                    </a:lnTo>
                    <a:lnTo>
                      <a:pt x="835953" y="365542"/>
                    </a:lnTo>
                    <a:cubicBezTo>
                      <a:pt x="843036" y="370879"/>
                      <a:pt x="851890" y="376217"/>
                      <a:pt x="843921" y="389562"/>
                    </a:cubicBezTo>
                    <a:cubicBezTo>
                      <a:pt x="839494" y="396679"/>
                      <a:pt x="835953" y="408244"/>
                      <a:pt x="848348" y="414472"/>
                    </a:cubicBezTo>
                    <a:cubicBezTo>
                      <a:pt x="859858" y="432265"/>
                      <a:pt x="858087" y="450058"/>
                      <a:pt x="844807" y="465182"/>
                    </a:cubicBezTo>
                    <a:cubicBezTo>
                      <a:pt x="834182" y="478527"/>
                      <a:pt x="819130" y="487423"/>
                      <a:pt x="800537" y="482975"/>
                    </a:cubicBezTo>
                    <a:cubicBezTo>
                      <a:pt x="784600" y="479416"/>
                      <a:pt x="775747" y="467851"/>
                      <a:pt x="772205" y="450947"/>
                    </a:cubicBezTo>
                    <a:cubicBezTo>
                      <a:pt x="769549" y="448278"/>
                      <a:pt x="774861" y="463403"/>
                      <a:pt x="764237" y="454506"/>
                    </a:cubicBezTo>
                    <a:lnTo>
                      <a:pt x="744943" y="437459"/>
                    </a:lnTo>
                    <a:lnTo>
                      <a:pt x="749709" y="449968"/>
                    </a:lnTo>
                    <a:lnTo>
                      <a:pt x="749189" y="452005"/>
                    </a:lnTo>
                    <a:lnTo>
                      <a:pt x="756701" y="458671"/>
                    </a:lnTo>
                    <a:cubicBezTo>
                      <a:pt x="772648" y="466682"/>
                      <a:pt x="762903" y="475582"/>
                      <a:pt x="762903" y="484483"/>
                    </a:cubicBezTo>
                    <a:cubicBezTo>
                      <a:pt x="762903" y="494273"/>
                      <a:pt x="752272" y="493383"/>
                      <a:pt x="746956" y="494273"/>
                    </a:cubicBezTo>
                    <a:cubicBezTo>
                      <a:pt x="732781" y="496943"/>
                      <a:pt x="737211" y="510294"/>
                      <a:pt x="731009" y="517415"/>
                    </a:cubicBezTo>
                    <a:lnTo>
                      <a:pt x="730858" y="518263"/>
                    </a:lnTo>
                    <a:lnTo>
                      <a:pt x="731432" y="517291"/>
                    </a:lnTo>
                    <a:cubicBezTo>
                      <a:pt x="730536" y="524459"/>
                      <a:pt x="747560" y="524459"/>
                      <a:pt x="738600" y="535211"/>
                    </a:cubicBezTo>
                    <a:lnTo>
                      <a:pt x="737621" y="534544"/>
                    </a:lnTo>
                    <a:lnTo>
                      <a:pt x="738097" y="535216"/>
                    </a:lnTo>
                    <a:cubicBezTo>
                      <a:pt x="708861" y="548566"/>
                      <a:pt x="677853" y="554797"/>
                      <a:pt x="647732" y="564587"/>
                    </a:cubicBezTo>
                    <a:cubicBezTo>
                      <a:pt x="645074" y="565477"/>
                      <a:pt x="635329" y="580608"/>
                      <a:pt x="631785" y="565477"/>
                    </a:cubicBezTo>
                    <a:cubicBezTo>
                      <a:pt x="629127" y="556577"/>
                      <a:pt x="622926" y="545896"/>
                      <a:pt x="638872" y="542336"/>
                    </a:cubicBezTo>
                    <a:cubicBezTo>
                      <a:pt x="644188" y="541446"/>
                      <a:pt x="642416" y="536996"/>
                      <a:pt x="642416" y="534326"/>
                    </a:cubicBezTo>
                    <a:cubicBezTo>
                      <a:pt x="640644" y="528985"/>
                      <a:pt x="633557" y="525425"/>
                      <a:pt x="631785" y="526315"/>
                    </a:cubicBezTo>
                    <a:cubicBezTo>
                      <a:pt x="627799" y="528985"/>
                      <a:pt x="624698" y="528763"/>
                      <a:pt x="621819" y="527539"/>
                    </a:cubicBezTo>
                    <a:lnTo>
                      <a:pt x="616586" y="524641"/>
                    </a:lnTo>
                    <a:lnTo>
                      <a:pt x="615679" y="524817"/>
                    </a:lnTo>
                    <a:lnTo>
                      <a:pt x="614236" y="527800"/>
                    </a:lnTo>
                    <a:lnTo>
                      <a:pt x="613375" y="529546"/>
                    </a:lnTo>
                    <a:lnTo>
                      <a:pt x="615454" y="532740"/>
                    </a:lnTo>
                    <a:cubicBezTo>
                      <a:pt x="616666" y="536172"/>
                      <a:pt x="617328" y="540380"/>
                      <a:pt x="620414" y="540822"/>
                    </a:cubicBezTo>
                    <a:cubicBezTo>
                      <a:pt x="625704" y="550566"/>
                      <a:pt x="615123" y="562082"/>
                      <a:pt x="623941" y="570940"/>
                    </a:cubicBezTo>
                    <a:cubicBezTo>
                      <a:pt x="620414" y="573597"/>
                      <a:pt x="617768" y="576254"/>
                      <a:pt x="614241" y="577140"/>
                    </a:cubicBezTo>
                    <a:cubicBezTo>
                      <a:pt x="595724" y="578026"/>
                      <a:pt x="583379" y="593085"/>
                      <a:pt x="567507" y="599285"/>
                    </a:cubicBezTo>
                    <a:cubicBezTo>
                      <a:pt x="552517" y="604600"/>
                      <a:pt x="539290" y="612572"/>
                      <a:pt x="525182" y="619659"/>
                    </a:cubicBezTo>
                    <a:cubicBezTo>
                      <a:pt x="519891" y="623202"/>
                      <a:pt x="515482" y="627631"/>
                      <a:pt x="511955" y="633831"/>
                    </a:cubicBezTo>
                    <a:cubicBezTo>
                      <a:pt x="511073" y="634717"/>
                      <a:pt x="509310" y="636489"/>
                      <a:pt x="508428" y="637375"/>
                    </a:cubicBezTo>
                    <a:cubicBezTo>
                      <a:pt x="505783" y="638260"/>
                      <a:pt x="504019" y="639146"/>
                      <a:pt x="502256" y="639146"/>
                    </a:cubicBezTo>
                    <a:lnTo>
                      <a:pt x="499290" y="635531"/>
                    </a:lnTo>
                    <a:lnTo>
                      <a:pt x="499206" y="636573"/>
                    </a:lnTo>
                    <a:lnTo>
                      <a:pt x="496014" y="644415"/>
                    </a:lnTo>
                    <a:lnTo>
                      <a:pt x="495839" y="651767"/>
                    </a:lnTo>
                    <a:cubicBezTo>
                      <a:pt x="486101" y="663263"/>
                      <a:pt x="480789" y="677412"/>
                      <a:pt x="475477" y="690677"/>
                    </a:cubicBezTo>
                    <a:cubicBezTo>
                      <a:pt x="466624" y="711016"/>
                      <a:pt x="448033" y="719860"/>
                      <a:pt x="431212" y="728703"/>
                    </a:cubicBezTo>
                    <a:cubicBezTo>
                      <a:pt x="423245" y="733125"/>
                      <a:pt x="416826" y="738209"/>
                      <a:pt x="411514" y="744179"/>
                    </a:cubicBezTo>
                    <a:lnTo>
                      <a:pt x="398844" y="764342"/>
                    </a:lnTo>
                    <a:lnTo>
                      <a:pt x="371178" y="779164"/>
                    </a:lnTo>
                    <a:cubicBezTo>
                      <a:pt x="342628" y="790108"/>
                      <a:pt x="312583" y="788616"/>
                      <a:pt x="278057" y="774687"/>
                    </a:cubicBezTo>
                    <a:cubicBezTo>
                      <a:pt x="295763" y="773803"/>
                      <a:pt x="303730" y="766729"/>
                      <a:pt x="306386" y="753464"/>
                    </a:cubicBezTo>
                    <a:cubicBezTo>
                      <a:pt x="307271" y="749042"/>
                      <a:pt x="309042" y="743736"/>
                      <a:pt x="312583" y="744621"/>
                    </a:cubicBezTo>
                    <a:cubicBezTo>
                      <a:pt x="332059" y="745505"/>
                      <a:pt x="331174" y="727818"/>
                      <a:pt x="338257" y="717207"/>
                    </a:cubicBezTo>
                    <a:cubicBezTo>
                      <a:pt x="329404" y="720744"/>
                      <a:pt x="320551" y="714554"/>
                      <a:pt x="311698" y="718091"/>
                    </a:cubicBezTo>
                    <a:cubicBezTo>
                      <a:pt x="303730" y="720744"/>
                      <a:pt x="301960" y="712785"/>
                      <a:pt x="302845" y="706595"/>
                    </a:cubicBezTo>
                    <a:cubicBezTo>
                      <a:pt x="305501" y="680065"/>
                      <a:pt x="303730" y="653535"/>
                      <a:pt x="309927" y="627006"/>
                    </a:cubicBezTo>
                    <a:cubicBezTo>
                      <a:pt x="313468" y="611972"/>
                      <a:pt x="310813" y="594286"/>
                      <a:pt x="311698" y="578368"/>
                    </a:cubicBezTo>
                    <a:cubicBezTo>
                      <a:pt x="313468" y="560682"/>
                      <a:pt x="314354" y="542995"/>
                      <a:pt x="315239" y="525309"/>
                    </a:cubicBezTo>
                    <a:cubicBezTo>
                      <a:pt x="315239" y="512044"/>
                      <a:pt x="317895" y="499664"/>
                      <a:pt x="312583" y="485514"/>
                    </a:cubicBezTo>
                    <a:lnTo>
                      <a:pt x="314826" y="486635"/>
                    </a:lnTo>
                    <a:lnTo>
                      <a:pt x="319829" y="479929"/>
                    </a:lnTo>
                    <a:lnTo>
                      <a:pt x="316790" y="475439"/>
                    </a:lnTo>
                    <a:cubicBezTo>
                      <a:pt x="315904" y="450663"/>
                      <a:pt x="322110" y="425888"/>
                      <a:pt x="328317" y="401998"/>
                    </a:cubicBezTo>
                    <a:cubicBezTo>
                      <a:pt x="329204" y="399343"/>
                      <a:pt x="331864" y="396689"/>
                      <a:pt x="333637" y="395804"/>
                    </a:cubicBezTo>
                    <a:cubicBezTo>
                      <a:pt x="352257" y="388726"/>
                      <a:pt x="367330" y="378993"/>
                      <a:pt x="377970" y="363066"/>
                    </a:cubicBezTo>
                    <a:cubicBezTo>
                      <a:pt x="378857" y="361296"/>
                      <a:pt x="384177" y="361296"/>
                      <a:pt x="385950" y="362181"/>
                    </a:cubicBezTo>
                    <a:cubicBezTo>
                      <a:pt x="406343" y="376338"/>
                      <a:pt x="398363" y="357757"/>
                      <a:pt x="398363" y="350678"/>
                    </a:cubicBezTo>
                    <a:cubicBezTo>
                      <a:pt x="395704" y="325903"/>
                      <a:pt x="366444" y="303782"/>
                      <a:pt x="344277" y="306437"/>
                    </a:cubicBezTo>
                    <a:cubicBezTo>
                      <a:pt x="336297" y="307322"/>
                      <a:pt x="335410" y="310861"/>
                      <a:pt x="332750" y="315285"/>
                    </a:cubicBezTo>
                    <a:cubicBezTo>
                      <a:pt x="326544" y="305552"/>
                      <a:pt x="320337" y="296704"/>
                      <a:pt x="314130" y="286971"/>
                    </a:cubicBezTo>
                    <a:cubicBezTo>
                      <a:pt x="296397" y="258656"/>
                      <a:pt x="284870" y="264850"/>
                      <a:pt x="260044" y="279892"/>
                    </a:cubicBezTo>
                    <a:cubicBezTo>
                      <a:pt x="254724" y="282547"/>
                      <a:pt x="252064" y="292280"/>
                      <a:pt x="245857" y="287855"/>
                    </a:cubicBezTo>
                    <a:cubicBezTo>
                      <a:pt x="242311" y="285201"/>
                      <a:pt x="238764" y="276353"/>
                      <a:pt x="239651" y="271044"/>
                    </a:cubicBezTo>
                    <a:cubicBezTo>
                      <a:pt x="240537" y="266620"/>
                      <a:pt x="239872" y="263523"/>
                      <a:pt x="238210" y="260979"/>
                    </a:cubicBezTo>
                    <a:lnTo>
                      <a:pt x="231481" y="254865"/>
                    </a:lnTo>
                    <a:lnTo>
                      <a:pt x="215711" y="233992"/>
                    </a:lnTo>
                    <a:cubicBezTo>
                      <a:pt x="211056" y="226581"/>
                      <a:pt x="206401" y="219282"/>
                      <a:pt x="199751" y="213530"/>
                    </a:cubicBezTo>
                    <a:cubicBezTo>
                      <a:pt x="194431" y="209991"/>
                      <a:pt x="198864" y="206452"/>
                      <a:pt x="201524" y="207336"/>
                    </a:cubicBezTo>
                    <a:cubicBezTo>
                      <a:pt x="219257" y="209991"/>
                      <a:pt x="221917" y="196718"/>
                      <a:pt x="229011" y="186101"/>
                    </a:cubicBezTo>
                    <a:cubicBezTo>
                      <a:pt x="234331" y="179907"/>
                      <a:pt x="239651" y="164865"/>
                      <a:pt x="252951" y="177252"/>
                    </a:cubicBezTo>
                    <a:cubicBezTo>
                      <a:pt x="256497" y="171059"/>
                      <a:pt x="260266" y="170616"/>
                      <a:pt x="264034" y="171612"/>
                    </a:cubicBezTo>
                    <a:cubicBezTo>
                      <a:pt x="267802" y="172607"/>
                      <a:pt x="271571" y="175040"/>
                      <a:pt x="275117" y="174598"/>
                    </a:cubicBezTo>
                    <a:cubicBezTo>
                      <a:pt x="286644" y="172829"/>
                      <a:pt x="293294" y="176147"/>
                      <a:pt x="298060" y="181677"/>
                    </a:cubicBezTo>
                    <a:lnTo>
                      <a:pt x="299259" y="183774"/>
                    </a:lnTo>
                    <a:lnTo>
                      <a:pt x="302742" y="181226"/>
                    </a:lnTo>
                    <a:lnTo>
                      <a:pt x="306444" y="179731"/>
                    </a:lnTo>
                    <a:lnTo>
                      <a:pt x="304340" y="176455"/>
                    </a:lnTo>
                    <a:lnTo>
                      <a:pt x="319537" y="174254"/>
                    </a:lnTo>
                    <a:lnTo>
                      <a:pt x="332982" y="166222"/>
                    </a:lnTo>
                    <a:lnTo>
                      <a:pt x="334647" y="165829"/>
                    </a:lnTo>
                    <a:lnTo>
                      <a:pt x="344270" y="152473"/>
                    </a:lnTo>
                    <a:cubicBezTo>
                      <a:pt x="354031" y="132044"/>
                      <a:pt x="375327" y="123162"/>
                      <a:pt x="393074" y="110726"/>
                    </a:cubicBezTo>
                    <a:cubicBezTo>
                      <a:pt x="407272" y="100956"/>
                      <a:pt x="407272" y="92074"/>
                      <a:pt x="396624" y="82303"/>
                    </a:cubicBezTo>
                    <a:cubicBezTo>
                      <a:pt x="385088" y="72533"/>
                      <a:pt x="385975" y="60986"/>
                      <a:pt x="389525" y="50327"/>
                    </a:cubicBezTo>
                    <a:cubicBezTo>
                      <a:pt x="391299" y="44109"/>
                      <a:pt x="385088" y="37892"/>
                      <a:pt x="393074" y="33451"/>
                    </a:cubicBezTo>
                    <a:cubicBezTo>
                      <a:pt x="395736" y="49439"/>
                      <a:pt x="407272" y="52104"/>
                      <a:pt x="420582" y="52992"/>
                    </a:cubicBezTo>
                    <a:cubicBezTo>
                      <a:pt x="428568" y="53880"/>
                      <a:pt x="429455" y="53880"/>
                      <a:pt x="428568" y="64539"/>
                    </a:cubicBezTo>
                    <a:cubicBezTo>
                      <a:pt x="428568" y="68092"/>
                      <a:pt x="431230" y="66315"/>
                      <a:pt x="432117" y="67203"/>
                    </a:cubicBezTo>
                    <a:cubicBezTo>
                      <a:pt x="437885" y="72089"/>
                      <a:pt x="444541" y="76308"/>
                      <a:pt x="449865" y="81526"/>
                    </a:cubicBezTo>
                    <a:lnTo>
                      <a:pt x="451065" y="84025"/>
                    </a:lnTo>
                    <a:lnTo>
                      <a:pt x="453628" y="81492"/>
                    </a:lnTo>
                    <a:lnTo>
                      <a:pt x="458162" y="79996"/>
                    </a:lnTo>
                    <a:lnTo>
                      <a:pt x="444072" y="67793"/>
                    </a:lnTo>
                    <a:cubicBezTo>
                      <a:pt x="441416" y="65130"/>
                      <a:pt x="440531" y="61580"/>
                      <a:pt x="441416" y="58917"/>
                    </a:cubicBezTo>
                    <a:cubicBezTo>
                      <a:pt x="443187" y="54479"/>
                      <a:pt x="447612" y="56254"/>
                      <a:pt x="451153" y="56254"/>
                    </a:cubicBezTo>
                    <a:cubicBezTo>
                      <a:pt x="452923" y="56254"/>
                      <a:pt x="455578" y="58029"/>
                      <a:pt x="457348" y="59805"/>
                    </a:cubicBezTo>
                    <a:cubicBezTo>
                      <a:pt x="475051" y="69568"/>
                      <a:pt x="484787" y="58029"/>
                      <a:pt x="492753" y="44716"/>
                    </a:cubicBezTo>
                    <a:cubicBezTo>
                      <a:pt x="499834" y="35840"/>
                      <a:pt x="505145" y="37615"/>
                      <a:pt x="515766" y="37615"/>
                    </a:cubicBezTo>
                    <a:lnTo>
                      <a:pt x="530396" y="44951"/>
                    </a:lnTo>
                    <a:lnTo>
                      <a:pt x="557262" y="44295"/>
                    </a:lnTo>
                    <a:lnTo>
                      <a:pt x="556997" y="43148"/>
                    </a:lnTo>
                    <a:cubicBezTo>
                      <a:pt x="554561" y="41821"/>
                      <a:pt x="551461" y="41157"/>
                      <a:pt x="551018" y="38501"/>
                    </a:cubicBezTo>
                    <a:lnTo>
                      <a:pt x="550440" y="37346"/>
                    </a:lnTo>
                    <a:lnTo>
                      <a:pt x="550440" y="38990"/>
                    </a:lnTo>
                    <a:cubicBezTo>
                      <a:pt x="546174" y="40728"/>
                      <a:pt x="543614" y="44204"/>
                      <a:pt x="538494" y="41597"/>
                    </a:cubicBezTo>
                    <a:cubicBezTo>
                      <a:pt x="541907" y="38990"/>
                      <a:pt x="544467" y="34646"/>
                      <a:pt x="550440" y="36384"/>
                    </a:cubicBezTo>
                    <a:lnTo>
                      <a:pt x="550440" y="36423"/>
                    </a:lnTo>
                    <a:lnTo>
                      <a:pt x="551018" y="35846"/>
                    </a:lnTo>
                    <a:cubicBezTo>
                      <a:pt x="559876" y="26109"/>
                      <a:pt x="576706" y="30535"/>
                      <a:pt x="582907" y="17258"/>
                    </a:cubicBezTo>
                    <a:cubicBezTo>
                      <a:pt x="612138" y="19028"/>
                      <a:pt x="620110" y="24339"/>
                      <a:pt x="624539" y="52663"/>
                    </a:cubicBezTo>
                    <a:cubicBezTo>
                      <a:pt x="628082" y="70366"/>
                      <a:pt x="642255" y="69481"/>
                      <a:pt x="651999" y="73021"/>
                    </a:cubicBezTo>
                    <a:cubicBezTo>
                      <a:pt x="659971" y="75677"/>
                      <a:pt x="659085" y="62400"/>
                      <a:pt x="663514" y="55319"/>
                    </a:cubicBezTo>
                    <a:cubicBezTo>
                      <a:pt x="673258" y="64170"/>
                      <a:pt x="683888" y="72136"/>
                      <a:pt x="693632" y="80103"/>
                    </a:cubicBezTo>
                    <a:cubicBezTo>
                      <a:pt x="700718" y="86299"/>
                      <a:pt x="706033" y="94265"/>
                      <a:pt x="715777" y="82758"/>
                    </a:cubicBezTo>
                    <a:cubicBezTo>
                      <a:pt x="717548" y="81873"/>
                      <a:pt x="729064" y="79217"/>
                      <a:pt x="736150" y="82758"/>
                    </a:cubicBezTo>
                    <a:cubicBezTo>
                      <a:pt x="740579" y="84528"/>
                      <a:pt x="737922" y="79217"/>
                      <a:pt x="738807" y="77447"/>
                    </a:cubicBezTo>
                    <a:cubicBezTo>
                      <a:pt x="749437" y="66825"/>
                      <a:pt x="739693" y="57974"/>
                      <a:pt x="733493" y="54434"/>
                    </a:cubicBezTo>
                    <a:cubicBezTo>
                      <a:pt x="718434" y="45582"/>
                      <a:pt x="725520" y="43812"/>
                      <a:pt x="735264" y="40271"/>
                    </a:cubicBezTo>
                    <a:cubicBezTo>
                      <a:pt x="745008" y="36731"/>
                      <a:pt x="752094" y="27879"/>
                      <a:pt x="763610" y="27879"/>
                    </a:cubicBezTo>
                    <a:cubicBezTo>
                      <a:pt x="765381" y="27879"/>
                      <a:pt x="767153" y="26109"/>
                      <a:pt x="768925" y="24339"/>
                    </a:cubicBezTo>
                    <a:cubicBezTo>
                      <a:pt x="773354" y="18585"/>
                      <a:pt x="775790" y="15487"/>
                      <a:pt x="778336" y="14934"/>
                    </a:cubicBezTo>
                    <a:close/>
                    <a:moveTo>
                      <a:pt x="802514" y="0"/>
                    </a:moveTo>
                    <a:cubicBezTo>
                      <a:pt x="806098" y="4540"/>
                      <a:pt x="806098" y="9987"/>
                      <a:pt x="806098" y="14527"/>
                    </a:cubicBezTo>
                    <a:cubicBezTo>
                      <a:pt x="799826" y="10895"/>
                      <a:pt x="789970" y="22699"/>
                      <a:pt x="784594" y="10895"/>
                    </a:cubicBezTo>
                    <a:cubicBezTo>
                      <a:pt x="790866" y="7263"/>
                      <a:pt x="797138" y="3632"/>
                      <a:pt x="802514" y="0"/>
                    </a:cubicBezTo>
                    <a:close/>
                  </a:path>
                </a:pathLst>
              </a:custGeom>
              <a:solidFill>
                <a:srgbClr val="7030A0"/>
              </a:solidFill>
              <a:ln w="28575">
                <a:solidFill>
                  <a:srgbClr val="7030A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6" name="9Slide.vn 54">
                <a:extLst>
                  <a:ext uri="{FF2B5EF4-FFF2-40B4-BE49-F238E27FC236}">
                    <a16:creationId xmlns:a16="http://schemas.microsoft.com/office/drawing/2014/main" id="{37818D7C-03F0-463B-B15F-D5B9C9CE739E}"/>
                  </a:ext>
                </a:extLst>
              </p:cNvPr>
              <p:cNvSpPr>
                <a:spLocks/>
              </p:cNvSpPr>
              <p:nvPr>
                <p:custDataLst>
                  <p:tags r:id="rId15"/>
                </p:custDataLst>
              </p:nvPr>
            </p:nvSpPr>
            <p:spPr bwMode="auto">
              <a:xfrm>
                <a:off x="5478152" y="4068664"/>
                <a:ext cx="9558" cy="13142"/>
              </a:xfrm>
              <a:custGeom>
                <a:avLst/>
                <a:gdLst>
                  <a:gd name="T0" fmla="*/ 9 w 11"/>
                  <a:gd name="T1" fmla="*/ 12 h 15"/>
                  <a:gd name="T2" fmla="*/ 1 w 11"/>
                  <a:gd name="T3" fmla="*/ 4 h 15"/>
                  <a:gd name="T4" fmla="*/ 11 w 11"/>
                  <a:gd name="T5" fmla="*/ 0 h 15"/>
                  <a:gd name="T6" fmla="*/ 9 w 11"/>
                  <a:gd name="T7" fmla="*/ 12 h 15"/>
                </a:gdLst>
                <a:ahLst/>
                <a:cxnLst>
                  <a:cxn ang="0">
                    <a:pos x="T0" y="T1"/>
                  </a:cxn>
                  <a:cxn ang="0">
                    <a:pos x="T2" y="T3"/>
                  </a:cxn>
                  <a:cxn ang="0">
                    <a:pos x="T4" y="T5"/>
                  </a:cxn>
                  <a:cxn ang="0">
                    <a:pos x="T6" y="T7"/>
                  </a:cxn>
                </a:cxnLst>
                <a:rect l="0" t="0" r="r" b="b"/>
                <a:pathLst>
                  <a:path w="11" h="15">
                    <a:moveTo>
                      <a:pt x="9" y="12"/>
                    </a:moveTo>
                    <a:cubicBezTo>
                      <a:pt x="0" y="15"/>
                      <a:pt x="2" y="8"/>
                      <a:pt x="1" y="4"/>
                    </a:cubicBezTo>
                    <a:cubicBezTo>
                      <a:pt x="4" y="3"/>
                      <a:pt x="8" y="2"/>
                      <a:pt x="11" y="0"/>
                    </a:cubicBezTo>
                    <a:cubicBezTo>
                      <a:pt x="10" y="4"/>
                      <a:pt x="10" y="8"/>
                      <a:pt x="9" y="12"/>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7" name="9Slide.vn 55">
                <a:extLst>
                  <a:ext uri="{FF2B5EF4-FFF2-40B4-BE49-F238E27FC236}">
                    <a16:creationId xmlns:a16="http://schemas.microsoft.com/office/drawing/2014/main" id="{7580F7F9-E089-4CC1-A8C6-126BF6FBAE56}"/>
                  </a:ext>
                </a:extLst>
              </p:cNvPr>
              <p:cNvSpPr>
                <a:spLocks/>
              </p:cNvSpPr>
              <p:nvPr>
                <p:custDataLst>
                  <p:tags r:id="rId16"/>
                </p:custDataLst>
              </p:nvPr>
            </p:nvSpPr>
            <p:spPr bwMode="auto">
              <a:xfrm>
                <a:off x="5605981" y="3944419"/>
                <a:ext cx="13142" cy="10752"/>
              </a:xfrm>
              <a:custGeom>
                <a:avLst/>
                <a:gdLst>
                  <a:gd name="T0" fmla="*/ 14 w 14"/>
                  <a:gd name="T1" fmla="*/ 8 h 12"/>
                  <a:gd name="T2" fmla="*/ 7 w 14"/>
                  <a:gd name="T3" fmla="*/ 12 h 12"/>
                  <a:gd name="T4" fmla="*/ 0 w 14"/>
                  <a:gd name="T5" fmla="*/ 5 h 12"/>
                  <a:gd name="T6" fmla="*/ 3 w 14"/>
                  <a:gd name="T7" fmla="*/ 1 h 12"/>
                  <a:gd name="T8" fmla="*/ 14 w 14"/>
                  <a:gd name="T9" fmla="*/ 8 h 12"/>
                </a:gdLst>
                <a:ahLst/>
                <a:cxnLst>
                  <a:cxn ang="0">
                    <a:pos x="T0" y="T1"/>
                  </a:cxn>
                  <a:cxn ang="0">
                    <a:pos x="T2" y="T3"/>
                  </a:cxn>
                  <a:cxn ang="0">
                    <a:pos x="T4" y="T5"/>
                  </a:cxn>
                  <a:cxn ang="0">
                    <a:pos x="T6" y="T7"/>
                  </a:cxn>
                  <a:cxn ang="0">
                    <a:pos x="T8" y="T9"/>
                  </a:cxn>
                </a:cxnLst>
                <a:rect l="0" t="0" r="r" b="b"/>
                <a:pathLst>
                  <a:path w="14" h="12">
                    <a:moveTo>
                      <a:pt x="14" y="8"/>
                    </a:moveTo>
                    <a:cubicBezTo>
                      <a:pt x="11" y="10"/>
                      <a:pt x="8" y="12"/>
                      <a:pt x="7" y="12"/>
                    </a:cubicBezTo>
                    <a:cubicBezTo>
                      <a:pt x="4" y="11"/>
                      <a:pt x="2" y="8"/>
                      <a:pt x="0" y="5"/>
                    </a:cubicBezTo>
                    <a:cubicBezTo>
                      <a:pt x="0" y="5"/>
                      <a:pt x="2" y="2"/>
                      <a:pt x="3" y="1"/>
                    </a:cubicBezTo>
                    <a:cubicBezTo>
                      <a:pt x="7" y="0"/>
                      <a:pt x="9" y="4"/>
                      <a:pt x="14" y="8"/>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8" name="Hình tự do: Hình 54">
                <a:extLst>
                  <a:ext uri="{FF2B5EF4-FFF2-40B4-BE49-F238E27FC236}">
                    <a16:creationId xmlns:a16="http://schemas.microsoft.com/office/drawing/2014/main" id="{924953C9-914E-4CD4-8C55-AAE7875ABD6B}"/>
                  </a:ext>
                </a:extLst>
              </p:cNvPr>
              <p:cNvSpPr>
                <a:spLocks/>
              </p:cNvSpPr>
              <p:nvPr>
                <p:custDataLst>
                  <p:tags r:id="rId17"/>
                </p:custDataLst>
              </p:nvPr>
            </p:nvSpPr>
            <p:spPr bwMode="auto">
              <a:xfrm>
                <a:off x="4983592" y="2529080"/>
                <a:ext cx="693161" cy="1803883"/>
              </a:xfrm>
              <a:custGeom>
                <a:avLst/>
                <a:gdLst>
                  <a:gd name="connsiteX0" fmla="*/ 617234 w 693161"/>
                  <a:gd name="connsiteY0" fmla="*/ 1375019 h 1803883"/>
                  <a:gd name="connsiteX1" fmla="*/ 615482 w 693161"/>
                  <a:gd name="connsiteY1" fmla="*/ 1391098 h 1803883"/>
                  <a:gd name="connsiteX2" fmla="*/ 608473 w 693161"/>
                  <a:gd name="connsiteY2" fmla="*/ 1387713 h 1803883"/>
                  <a:gd name="connsiteX3" fmla="*/ 617234 w 693161"/>
                  <a:gd name="connsiteY3" fmla="*/ 1375019 h 1803883"/>
                  <a:gd name="connsiteX4" fmla="*/ 645571 w 693161"/>
                  <a:gd name="connsiteY4" fmla="*/ 1281267 h 1803883"/>
                  <a:gd name="connsiteX5" fmla="*/ 665817 w 693161"/>
                  <a:gd name="connsiteY5" fmla="*/ 1288548 h 1803883"/>
                  <a:gd name="connsiteX6" fmla="*/ 649092 w 693161"/>
                  <a:gd name="connsiteY6" fmla="*/ 1298560 h 1803883"/>
                  <a:gd name="connsiteX7" fmla="*/ 632367 w 693161"/>
                  <a:gd name="connsiteY7" fmla="*/ 1285817 h 1803883"/>
                  <a:gd name="connsiteX8" fmla="*/ 645571 w 693161"/>
                  <a:gd name="connsiteY8" fmla="*/ 1281267 h 1803883"/>
                  <a:gd name="connsiteX9" fmla="*/ 633561 w 693161"/>
                  <a:gd name="connsiteY9" fmla="*/ 1217836 h 1803883"/>
                  <a:gd name="connsiteX10" fmla="*/ 653871 w 693161"/>
                  <a:gd name="connsiteY10" fmla="*/ 1227222 h 1803883"/>
                  <a:gd name="connsiteX11" fmla="*/ 649456 w 693161"/>
                  <a:gd name="connsiteY11" fmla="*/ 1234049 h 1803883"/>
                  <a:gd name="connsiteX12" fmla="*/ 633561 w 693161"/>
                  <a:gd name="connsiteY12" fmla="*/ 1217836 h 1803883"/>
                  <a:gd name="connsiteX13" fmla="*/ 675287 w 693161"/>
                  <a:gd name="connsiteY13" fmla="*/ 1128919 h 1803883"/>
                  <a:gd name="connsiteX14" fmla="*/ 687676 w 693161"/>
                  <a:gd name="connsiteY14" fmla="*/ 1141308 h 1803883"/>
                  <a:gd name="connsiteX15" fmla="*/ 680597 w 693161"/>
                  <a:gd name="connsiteY15" fmla="*/ 1152813 h 1803883"/>
                  <a:gd name="connsiteX16" fmla="*/ 672632 w 693161"/>
                  <a:gd name="connsiteY16" fmla="*/ 1135999 h 1803883"/>
                  <a:gd name="connsiteX17" fmla="*/ 669092 w 693161"/>
                  <a:gd name="connsiteY17" fmla="*/ 1131574 h 1803883"/>
                  <a:gd name="connsiteX18" fmla="*/ 675287 w 693161"/>
                  <a:gd name="connsiteY18" fmla="*/ 1128919 h 1803883"/>
                  <a:gd name="connsiteX19" fmla="*/ 382681 w 693161"/>
                  <a:gd name="connsiteY19" fmla="*/ 459907 h 1803883"/>
                  <a:gd name="connsiteX20" fmla="*/ 396062 w 693161"/>
                  <a:gd name="connsiteY20" fmla="*/ 477827 h 1803883"/>
                  <a:gd name="connsiteX21" fmla="*/ 382681 w 693161"/>
                  <a:gd name="connsiteY21" fmla="*/ 459907 h 1803883"/>
                  <a:gd name="connsiteX22" fmla="*/ 134065 w 693161"/>
                  <a:gd name="connsiteY22" fmla="*/ 303407 h 1803883"/>
                  <a:gd name="connsiteX23" fmla="*/ 137587 w 693161"/>
                  <a:gd name="connsiteY23" fmla="*/ 324911 h 1803883"/>
                  <a:gd name="connsiteX24" fmla="*/ 134065 w 693161"/>
                  <a:gd name="connsiteY24" fmla="*/ 303407 h 1803883"/>
                  <a:gd name="connsiteX25" fmla="*/ 583069 w 693161"/>
                  <a:gd name="connsiteY25" fmla="*/ 262603 h 1803883"/>
                  <a:gd name="connsiteX26" fmla="*/ 583304 w 693161"/>
                  <a:gd name="connsiteY26" fmla="*/ 263131 h 1803883"/>
                  <a:gd name="connsiteX27" fmla="*/ 582190 w 693161"/>
                  <a:gd name="connsiteY27" fmla="*/ 263476 h 1803883"/>
                  <a:gd name="connsiteX28" fmla="*/ 583383 w 693161"/>
                  <a:gd name="connsiteY28" fmla="*/ 261792 h 1803883"/>
                  <a:gd name="connsiteX29" fmla="*/ 583539 w 693161"/>
                  <a:gd name="connsiteY29" fmla="*/ 261942 h 1803883"/>
                  <a:gd name="connsiteX30" fmla="*/ 582653 w 693161"/>
                  <a:gd name="connsiteY30" fmla="*/ 262788 h 1803883"/>
                  <a:gd name="connsiteX31" fmla="*/ 130009 w 693161"/>
                  <a:gd name="connsiteY31" fmla="*/ 261592 h 1803883"/>
                  <a:gd name="connsiteX32" fmla="*/ 136281 w 693161"/>
                  <a:gd name="connsiteY32" fmla="*/ 272555 h 1803883"/>
                  <a:gd name="connsiteX33" fmla="*/ 132697 w 693161"/>
                  <a:gd name="connsiteY33" fmla="*/ 275085 h 1803883"/>
                  <a:gd name="connsiteX34" fmla="*/ 124633 w 693161"/>
                  <a:gd name="connsiteY34" fmla="*/ 266652 h 1803883"/>
                  <a:gd name="connsiteX35" fmla="*/ 130009 w 693161"/>
                  <a:gd name="connsiteY35" fmla="*/ 261592 h 1803883"/>
                  <a:gd name="connsiteX36" fmla="*/ 599100 w 693161"/>
                  <a:gd name="connsiteY36" fmla="*/ 258238 h 1803883"/>
                  <a:gd name="connsiteX37" fmla="*/ 612057 w 693161"/>
                  <a:gd name="connsiteY37" fmla="*/ 268715 h 1803883"/>
                  <a:gd name="connsiteX38" fmla="*/ 588669 w 693161"/>
                  <a:gd name="connsiteY38" fmla="*/ 275153 h 1803883"/>
                  <a:gd name="connsiteX39" fmla="*/ 583304 w 693161"/>
                  <a:gd name="connsiteY39" fmla="*/ 263131 h 1803883"/>
                  <a:gd name="connsiteX40" fmla="*/ 578220 w 693161"/>
                  <a:gd name="connsiteY40" fmla="*/ 242478 h 1803883"/>
                  <a:gd name="connsiteX41" fmla="*/ 591517 w 693161"/>
                  <a:gd name="connsiteY41" fmla="*/ 245863 h 1803883"/>
                  <a:gd name="connsiteX42" fmla="*/ 588857 w 693161"/>
                  <a:gd name="connsiteY42" fmla="*/ 254325 h 1803883"/>
                  <a:gd name="connsiteX43" fmla="*/ 583383 w 693161"/>
                  <a:gd name="connsiteY43" fmla="*/ 261792 h 1803883"/>
                  <a:gd name="connsiteX44" fmla="*/ 576447 w 693161"/>
                  <a:gd name="connsiteY44" fmla="*/ 255172 h 1803883"/>
                  <a:gd name="connsiteX45" fmla="*/ 578220 w 693161"/>
                  <a:gd name="connsiteY45" fmla="*/ 242478 h 1803883"/>
                  <a:gd name="connsiteX46" fmla="*/ 399107 w 693161"/>
                  <a:gd name="connsiteY46" fmla="*/ 71004 h 1803883"/>
                  <a:gd name="connsiteX47" fmla="*/ 416131 w 693161"/>
                  <a:gd name="connsiteY47" fmla="*/ 86773 h 1803883"/>
                  <a:gd name="connsiteX48" fmla="*/ 408067 w 693161"/>
                  <a:gd name="connsiteY48" fmla="*/ 92906 h 1803883"/>
                  <a:gd name="connsiteX49" fmla="*/ 394627 w 693161"/>
                  <a:gd name="connsiteY49" fmla="*/ 74508 h 1803883"/>
                  <a:gd name="connsiteX50" fmla="*/ 399107 w 693161"/>
                  <a:gd name="connsiteY50" fmla="*/ 71004 h 1803883"/>
                  <a:gd name="connsiteX51" fmla="*/ 285315 w 693161"/>
                  <a:gd name="connsiteY51" fmla="*/ 2882 h 1803883"/>
                  <a:gd name="connsiteX52" fmla="*/ 296963 w 693161"/>
                  <a:gd name="connsiteY52" fmla="*/ 9784 h 1803883"/>
                  <a:gd name="connsiteX53" fmla="*/ 282627 w 693161"/>
                  <a:gd name="connsiteY53" fmla="*/ 16687 h 1803883"/>
                  <a:gd name="connsiteX54" fmla="*/ 279043 w 693161"/>
                  <a:gd name="connsiteY54" fmla="*/ 13236 h 1803883"/>
                  <a:gd name="connsiteX55" fmla="*/ 285315 w 693161"/>
                  <a:gd name="connsiteY55" fmla="*/ 2882 h 1803883"/>
                  <a:gd name="connsiteX56" fmla="*/ 205416 w 693161"/>
                  <a:gd name="connsiteY56" fmla="*/ 215 h 1803883"/>
                  <a:gd name="connsiteX57" fmla="*/ 231134 w 693161"/>
                  <a:gd name="connsiteY57" fmla="*/ 215 h 1803883"/>
                  <a:gd name="connsiteX58" fmla="*/ 277250 w 693161"/>
                  <a:gd name="connsiteY58" fmla="*/ 12548 h 1803883"/>
                  <a:gd name="connsiteX59" fmla="*/ 279024 w 693161"/>
                  <a:gd name="connsiteY59" fmla="*/ 13428 h 1803883"/>
                  <a:gd name="connsiteX60" fmla="*/ 282571 w 693161"/>
                  <a:gd name="connsiteY60" fmla="*/ 16952 h 1803883"/>
                  <a:gd name="connsiteX61" fmla="*/ 288779 w 693161"/>
                  <a:gd name="connsiteY61" fmla="*/ 35451 h 1803883"/>
                  <a:gd name="connsiteX62" fmla="*/ 314497 w 693161"/>
                  <a:gd name="connsiteY62" fmla="*/ 30166 h 1803883"/>
                  <a:gd name="connsiteX63" fmla="*/ 318045 w 693161"/>
                  <a:gd name="connsiteY63" fmla="*/ 20476 h 1803883"/>
                  <a:gd name="connsiteX64" fmla="*/ 334895 w 693161"/>
                  <a:gd name="connsiteY64" fmla="*/ 29285 h 1803883"/>
                  <a:gd name="connsiteX65" fmla="*/ 324253 w 693161"/>
                  <a:gd name="connsiteY65" fmla="*/ 68926 h 1803883"/>
                  <a:gd name="connsiteX66" fmla="*/ 316271 w 693161"/>
                  <a:gd name="connsiteY66" fmla="*/ 70688 h 1803883"/>
                  <a:gd name="connsiteX67" fmla="*/ 288779 w 693161"/>
                  <a:gd name="connsiteY67" fmla="*/ 75093 h 1803883"/>
                  <a:gd name="connsiteX68" fmla="*/ 283515 w 693161"/>
                  <a:gd name="connsiteY68" fmla="*/ 82563 h 1803883"/>
                  <a:gd name="connsiteX69" fmla="*/ 283736 w 693161"/>
                  <a:gd name="connsiteY69" fmla="*/ 83620 h 1803883"/>
                  <a:gd name="connsiteX70" fmla="*/ 317190 w 693161"/>
                  <a:gd name="connsiteY70" fmla="*/ 79324 h 1803883"/>
                  <a:gd name="connsiteX71" fmla="*/ 335758 w 693161"/>
                  <a:gd name="connsiteY71" fmla="*/ 83752 h 1803883"/>
                  <a:gd name="connsiteX72" fmla="*/ 338411 w 693161"/>
                  <a:gd name="connsiteY72" fmla="*/ 88181 h 1803883"/>
                  <a:gd name="connsiteX73" fmla="*/ 392346 w 693161"/>
                  <a:gd name="connsiteY73" fmla="*/ 172323 h 1803883"/>
                  <a:gd name="connsiteX74" fmla="*/ 427713 w 693161"/>
                  <a:gd name="connsiteY74" fmla="*/ 214836 h 1803883"/>
                  <a:gd name="connsiteX75" fmla="*/ 444513 w 693161"/>
                  <a:gd name="connsiteY75" fmla="*/ 230779 h 1803883"/>
                  <a:gd name="connsiteX76" fmla="*/ 465733 w 693161"/>
                  <a:gd name="connsiteY76" fmla="*/ 259122 h 1803883"/>
                  <a:gd name="connsiteX77" fmla="*/ 462941 w 693161"/>
                  <a:gd name="connsiteY77" fmla="*/ 261520 h 1803883"/>
                  <a:gd name="connsiteX78" fmla="*/ 465219 w 693161"/>
                  <a:gd name="connsiteY78" fmla="*/ 263314 h 1803883"/>
                  <a:gd name="connsiteX79" fmla="*/ 479015 w 693161"/>
                  <a:gd name="connsiteY79" fmla="*/ 265410 h 1803883"/>
                  <a:gd name="connsiteX80" fmla="*/ 480287 w 693161"/>
                  <a:gd name="connsiteY80" fmla="*/ 266303 h 1803883"/>
                  <a:gd name="connsiteX81" fmla="*/ 490807 w 693161"/>
                  <a:gd name="connsiteY81" fmla="*/ 263671 h 1803883"/>
                  <a:gd name="connsiteX82" fmla="*/ 496109 w 693161"/>
                  <a:gd name="connsiteY82" fmla="*/ 264556 h 1803883"/>
                  <a:gd name="connsiteX83" fmla="*/ 512900 w 693161"/>
                  <a:gd name="connsiteY83" fmla="*/ 294624 h 1803883"/>
                  <a:gd name="connsiteX84" fmla="*/ 512900 w 693161"/>
                  <a:gd name="connsiteY84" fmla="*/ 296393 h 1803883"/>
                  <a:gd name="connsiteX85" fmla="*/ 523504 w 693161"/>
                  <a:gd name="connsiteY85" fmla="*/ 360067 h 1803883"/>
                  <a:gd name="connsiteX86" fmla="*/ 530574 w 693161"/>
                  <a:gd name="connsiteY86" fmla="*/ 383060 h 1803883"/>
                  <a:gd name="connsiteX87" fmla="*/ 535877 w 693161"/>
                  <a:gd name="connsiteY87" fmla="*/ 411360 h 1803883"/>
                  <a:gd name="connsiteX88" fmla="*/ 550900 w 693161"/>
                  <a:gd name="connsiteY88" fmla="*/ 452925 h 1803883"/>
                  <a:gd name="connsiteX89" fmla="*/ 572109 w 693161"/>
                  <a:gd name="connsiteY89" fmla="*/ 505102 h 1803883"/>
                  <a:gd name="connsiteX90" fmla="*/ 556497 w 693161"/>
                  <a:gd name="connsiteY90" fmla="*/ 492547 h 1803883"/>
                  <a:gd name="connsiteX91" fmla="*/ 555820 w 693161"/>
                  <a:gd name="connsiteY91" fmla="*/ 497437 h 1803883"/>
                  <a:gd name="connsiteX92" fmla="*/ 553991 w 693161"/>
                  <a:gd name="connsiteY92" fmla="*/ 502869 h 1803883"/>
                  <a:gd name="connsiteX93" fmla="*/ 557071 w 693161"/>
                  <a:gd name="connsiteY93" fmla="*/ 506216 h 1803883"/>
                  <a:gd name="connsiteX94" fmla="*/ 560609 w 693161"/>
                  <a:gd name="connsiteY94" fmla="*/ 509753 h 1803883"/>
                  <a:gd name="connsiteX95" fmla="*/ 573874 w 693161"/>
                  <a:gd name="connsiteY95" fmla="*/ 535396 h 1803883"/>
                  <a:gd name="connsiteX96" fmla="*/ 583603 w 693161"/>
                  <a:gd name="connsiteY96" fmla="*/ 556617 h 1803883"/>
                  <a:gd name="connsiteX97" fmla="*/ 590678 w 693161"/>
                  <a:gd name="connsiteY97" fmla="*/ 595523 h 1803883"/>
                  <a:gd name="connsiteX98" fmla="*/ 595984 w 693161"/>
                  <a:gd name="connsiteY98" fmla="*/ 608786 h 1803883"/>
                  <a:gd name="connsiteX99" fmla="*/ 607481 w 693161"/>
                  <a:gd name="connsiteY99" fmla="*/ 643271 h 1803883"/>
                  <a:gd name="connsiteX100" fmla="*/ 611902 w 693161"/>
                  <a:gd name="connsiteY100" fmla="*/ 656534 h 1803883"/>
                  <a:gd name="connsiteX101" fmla="*/ 616324 w 693161"/>
                  <a:gd name="connsiteY101" fmla="*/ 678639 h 1803883"/>
                  <a:gd name="connsiteX102" fmla="*/ 626052 w 693161"/>
                  <a:gd name="connsiteY102" fmla="*/ 693671 h 1803883"/>
                  <a:gd name="connsiteX103" fmla="*/ 637549 w 693161"/>
                  <a:gd name="connsiteY103" fmla="*/ 770598 h 1803883"/>
                  <a:gd name="connsiteX104" fmla="*/ 645508 w 693161"/>
                  <a:gd name="connsiteY104" fmla="*/ 788283 h 1803883"/>
                  <a:gd name="connsiteX105" fmla="*/ 627821 w 693161"/>
                  <a:gd name="connsiteY105" fmla="*/ 782977 h 1803883"/>
                  <a:gd name="connsiteX106" fmla="*/ 626052 w 693161"/>
                  <a:gd name="connsiteY106" fmla="*/ 801546 h 1803883"/>
                  <a:gd name="connsiteX107" fmla="*/ 624284 w 693161"/>
                  <a:gd name="connsiteY107" fmla="*/ 805083 h 1803883"/>
                  <a:gd name="connsiteX108" fmla="*/ 612245 w 693161"/>
                  <a:gd name="connsiteY108" fmla="*/ 803429 h 1803883"/>
                  <a:gd name="connsiteX109" fmla="*/ 613985 w 693161"/>
                  <a:gd name="connsiteY109" fmla="*/ 805441 h 1803883"/>
                  <a:gd name="connsiteX110" fmla="*/ 618144 w 693161"/>
                  <a:gd name="connsiteY110" fmla="*/ 810663 h 1803883"/>
                  <a:gd name="connsiteX111" fmla="*/ 618399 w 693161"/>
                  <a:gd name="connsiteY111" fmla="*/ 810520 h 1803883"/>
                  <a:gd name="connsiteX112" fmla="*/ 623933 w 693161"/>
                  <a:gd name="connsiteY112" fmla="*/ 816166 h 1803883"/>
                  <a:gd name="connsiteX113" fmla="*/ 623446 w 693161"/>
                  <a:gd name="connsiteY113" fmla="*/ 819526 h 1803883"/>
                  <a:gd name="connsiteX114" fmla="*/ 624774 w 693161"/>
                  <a:gd name="connsiteY114" fmla="*/ 829609 h 1803883"/>
                  <a:gd name="connsiteX115" fmla="*/ 628027 w 693161"/>
                  <a:gd name="connsiteY115" fmla="*/ 839302 h 1803883"/>
                  <a:gd name="connsiteX116" fmla="*/ 640531 w 693161"/>
                  <a:gd name="connsiteY116" fmla="*/ 849486 h 1803883"/>
                  <a:gd name="connsiteX117" fmla="*/ 647613 w 693161"/>
                  <a:gd name="connsiteY117" fmla="*/ 878710 h 1803883"/>
                  <a:gd name="connsiteX118" fmla="*/ 630793 w 693161"/>
                  <a:gd name="connsiteY118" fmla="*/ 880481 h 1803883"/>
                  <a:gd name="connsiteX119" fmla="*/ 625481 w 693161"/>
                  <a:gd name="connsiteY119" fmla="*/ 897307 h 1803883"/>
                  <a:gd name="connsiteX120" fmla="*/ 626367 w 693161"/>
                  <a:gd name="connsiteY120" fmla="*/ 909705 h 1803883"/>
                  <a:gd name="connsiteX121" fmla="*/ 632563 w 693161"/>
                  <a:gd name="connsiteY121" fmla="*/ 922989 h 1803883"/>
                  <a:gd name="connsiteX122" fmla="*/ 639645 w 693161"/>
                  <a:gd name="connsiteY122" fmla="*/ 937158 h 1803883"/>
                  <a:gd name="connsiteX123" fmla="*/ 637875 w 693161"/>
                  <a:gd name="connsiteY123" fmla="*/ 950442 h 1803883"/>
                  <a:gd name="connsiteX124" fmla="*/ 644072 w 693161"/>
                  <a:gd name="connsiteY124" fmla="*/ 970810 h 1803883"/>
                  <a:gd name="connsiteX125" fmla="*/ 647613 w 693161"/>
                  <a:gd name="connsiteY125" fmla="*/ 982323 h 1803883"/>
                  <a:gd name="connsiteX126" fmla="*/ 649383 w 693161"/>
                  <a:gd name="connsiteY126" fmla="*/ 993835 h 1803883"/>
                  <a:gd name="connsiteX127" fmla="*/ 651154 w 693161"/>
                  <a:gd name="connsiteY127" fmla="*/ 1005348 h 1803883"/>
                  <a:gd name="connsiteX128" fmla="*/ 671515 w 693161"/>
                  <a:gd name="connsiteY128" fmla="*/ 1029258 h 1803883"/>
                  <a:gd name="connsiteX129" fmla="*/ 683908 w 693161"/>
                  <a:gd name="connsiteY129" fmla="*/ 1047855 h 1803883"/>
                  <a:gd name="connsiteX130" fmla="*/ 690216 w 693161"/>
                  <a:gd name="connsiteY130" fmla="*/ 1061360 h 1803883"/>
                  <a:gd name="connsiteX131" fmla="*/ 690967 w 693161"/>
                  <a:gd name="connsiteY131" fmla="*/ 1066547 h 1803883"/>
                  <a:gd name="connsiteX132" fmla="*/ 693161 w 693161"/>
                  <a:gd name="connsiteY132" fmla="*/ 1067729 h 1803883"/>
                  <a:gd name="connsiteX133" fmla="*/ 690668 w 693161"/>
                  <a:gd name="connsiteY133" fmla="*/ 1069485 h 1803883"/>
                  <a:gd name="connsiteX134" fmla="*/ 686564 w 693161"/>
                  <a:gd name="connsiteY134" fmla="*/ 1076194 h 1803883"/>
                  <a:gd name="connsiteX135" fmla="*/ 682479 w 693161"/>
                  <a:gd name="connsiteY135" fmla="*/ 1075253 h 1803883"/>
                  <a:gd name="connsiteX136" fmla="*/ 681625 w 693161"/>
                  <a:gd name="connsiteY136" fmla="*/ 1075854 h 1803883"/>
                  <a:gd name="connsiteX137" fmla="*/ 668496 w 693161"/>
                  <a:gd name="connsiteY137" fmla="*/ 1079883 h 1803883"/>
                  <a:gd name="connsiteX138" fmla="*/ 664762 w 693161"/>
                  <a:gd name="connsiteY138" fmla="*/ 1083277 h 1803883"/>
                  <a:gd name="connsiteX139" fmla="*/ 669401 w 693161"/>
                  <a:gd name="connsiteY139" fmla="*/ 1082327 h 1803883"/>
                  <a:gd name="connsiteX140" fmla="*/ 662323 w 693161"/>
                  <a:gd name="connsiteY140" fmla="*/ 1104424 h 1803883"/>
                  <a:gd name="connsiteX141" fmla="*/ 661343 w 693161"/>
                  <a:gd name="connsiteY141" fmla="*/ 1105240 h 1803883"/>
                  <a:gd name="connsiteX142" fmla="*/ 662001 w 693161"/>
                  <a:gd name="connsiteY142" fmla="*/ 1105025 h 1803883"/>
                  <a:gd name="connsiteX143" fmla="*/ 661110 w 693161"/>
                  <a:gd name="connsiteY143" fmla="*/ 1135581 h 1803883"/>
                  <a:gd name="connsiteX144" fmla="*/ 656652 w 693161"/>
                  <a:gd name="connsiteY144" fmla="*/ 1143438 h 1803883"/>
                  <a:gd name="connsiteX145" fmla="*/ 666459 w 693161"/>
                  <a:gd name="connsiteY145" fmla="*/ 1144311 h 1803883"/>
                  <a:gd name="connsiteX146" fmla="*/ 675374 w 693161"/>
                  <a:gd name="connsiteY146" fmla="*/ 1146930 h 1803883"/>
                  <a:gd name="connsiteX147" fmla="*/ 666459 w 693161"/>
                  <a:gd name="connsiteY147" fmla="*/ 1150422 h 1803883"/>
                  <a:gd name="connsiteX148" fmla="*/ 647737 w 693161"/>
                  <a:gd name="connsiteY148" fmla="*/ 1157406 h 1803883"/>
                  <a:gd name="connsiteX149" fmla="*/ 630805 w 693161"/>
                  <a:gd name="connsiteY149" fmla="*/ 1164039 h 1803883"/>
                  <a:gd name="connsiteX150" fmla="*/ 630460 w 693161"/>
                  <a:gd name="connsiteY150" fmla="*/ 1164522 h 1803883"/>
                  <a:gd name="connsiteX151" fmla="*/ 616182 w 693161"/>
                  <a:gd name="connsiteY151" fmla="*/ 1169937 h 1803883"/>
                  <a:gd name="connsiteX152" fmla="*/ 617201 w 693161"/>
                  <a:gd name="connsiteY152" fmla="*/ 1174248 h 1803883"/>
                  <a:gd name="connsiteX153" fmla="*/ 637550 w 693161"/>
                  <a:gd name="connsiteY153" fmla="*/ 1199880 h 1803883"/>
                  <a:gd name="connsiteX154" fmla="*/ 637550 w 693161"/>
                  <a:gd name="connsiteY154" fmla="*/ 1210486 h 1803883"/>
                  <a:gd name="connsiteX155" fmla="*/ 634011 w 693161"/>
                  <a:gd name="connsiteY155" fmla="*/ 1214022 h 1803883"/>
                  <a:gd name="connsiteX156" fmla="*/ 610123 w 693161"/>
                  <a:gd name="connsiteY156" fmla="*/ 1209602 h 1803883"/>
                  <a:gd name="connsiteX157" fmla="*/ 606584 w 693161"/>
                  <a:gd name="connsiteY157" fmla="*/ 1222860 h 1803883"/>
                  <a:gd name="connsiteX158" fmla="*/ 615431 w 693161"/>
                  <a:gd name="connsiteY158" fmla="*/ 1239654 h 1803883"/>
                  <a:gd name="connsiteX159" fmla="*/ 618086 w 693161"/>
                  <a:gd name="connsiteY159" fmla="*/ 1262634 h 1803883"/>
                  <a:gd name="connsiteX160" fmla="*/ 614547 w 693161"/>
                  <a:gd name="connsiteY160" fmla="*/ 1301524 h 1803883"/>
                  <a:gd name="connsiteX161" fmla="*/ 623394 w 693161"/>
                  <a:gd name="connsiteY161" fmla="*/ 1302407 h 1803883"/>
                  <a:gd name="connsiteX162" fmla="*/ 619855 w 693161"/>
                  <a:gd name="connsiteY162" fmla="*/ 1353671 h 1803883"/>
                  <a:gd name="connsiteX163" fmla="*/ 623394 w 693161"/>
                  <a:gd name="connsiteY163" fmla="*/ 1358974 h 1803883"/>
                  <a:gd name="connsiteX164" fmla="*/ 631357 w 693161"/>
                  <a:gd name="connsiteY164" fmla="*/ 1379303 h 1803883"/>
                  <a:gd name="connsiteX165" fmla="*/ 634896 w 693161"/>
                  <a:gd name="connsiteY165" fmla="*/ 1393445 h 1803883"/>
                  <a:gd name="connsiteX166" fmla="*/ 626933 w 693161"/>
                  <a:gd name="connsiteY166" fmla="*/ 1375767 h 1803883"/>
                  <a:gd name="connsiteX167" fmla="*/ 620740 w 693161"/>
                  <a:gd name="connsiteY167" fmla="*/ 1366929 h 1803883"/>
                  <a:gd name="connsiteX168" fmla="*/ 611892 w 693161"/>
                  <a:gd name="connsiteY168" fmla="*/ 1372232 h 1803883"/>
                  <a:gd name="connsiteX169" fmla="*/ 595746 w 693161"/>
                  <a:gd name="connsiteY169" fmla="*/ 1387368 h 1803883"/>
                  <a:gd name="connsiteX170" fmla="*/ 595164 w 693161"/>
                  <a:gd name="connsiteY170" fmla="*/ 1388658 h 1803883"/>
                  <a:gd name="connsiteX171" fmla="*/ 595817 w 693161"/>
                  <a:gd name="connsiteY171" fmla="*/ 1389810 h 1803883"/>
                  <a:gd name="connsiteX172" fmla="*/ 592657 w 693161"/>
                  <a:gd name="connsiteY172" fmla="*/ 1394220 h 1803883"/>
                  <a:gd name="connsiteX173" fmla="*/ 586234 w 693161"/>
                  <a:gd name="connsiteY173" fmla="*/ 1408470 h 1803883"/>
                  <a:gd name="connsiteX174" fmla="*/ 579495 w 693161"/>
                  <a:gd name="connsiteY174" fmla="*/ 1395149 h 1803883"/>
                  <a:gd name="connsiteX175" fmla="*/ 572917 w 693161"/>
                  <a:gd name="connsiteY175" fmla="*/ 1395528 h 1803883"/>
                  <a:gd name="connsiteX176" fmla="*/ 571282 w 693161"/>
                  <a:gd name="connsiteY176" fmla="*/ 1395251 h 1803883"/>
                  <a:gd name="connsiteX177" fmla="*/ 572942 w 693161"/>
                  <a:gd name="connsiteY177" fmla="*/ 1397966 h 1803883"/>
                  <a:gd name="connsiteX178" fmla="*/ 591542 w 693161"/>
                  <a:gd name="connsiteY178" fmla="*/ 1422728 h 1803883"/>
                  <a:gd name="connsiteX179" fmla="*/ 601284 w 693161"/>
                  <a:gd name="connsiteY179" fmla="*/ 1423612 h 1803883"/>
                  <a:gd name="connsiteX180" fmla="*/ 623427 w 693161"/>
                  <a:gd name="connsiteY180" fmla="*/ 1427150 h 1803883"/>
                  <a:gd name="connsiteX181" fmla="*/ 617227 w 693161"/>
                  <a:gd name="connsiteY181" fmla="*/ 1443068 h 1803883"/>
                  <a:gd name="connsiteX182" fmla="*/ 603941 w 693161"/>
                  <a:gd name="connsiteY182" fmla="*/ 1475789 h 1803883"/>
                  <a:gd name="connsiteX183" fmla="*/ 586228 w 693161"/>
                  <a:gd name="connsiteY183" fmla="*/ 1486402 h 1803883"/>
                  <a:gd name="connsiteX184" fmla="*/ 559656 w 693161"/>
                  <a:gd name="connsiteY184" fmla="*/ 1506742 h 1803883"/>
                  <a:gd name="connsiteX185" fmla="*/ 555228 w 693161"/>
                  <a:gd name="connsiteY185" fmla="*/ 1557151 h 1803883"/>
                  <a:gd name="connsiteX186" fmla="*/ 540171 w 693161"/>
                  <a:gd name="connsiteY186" fmla="*/ 1570416 h 1803883"/>
                  <a:gd name="connsiteX187" fmla="*/ 523342 w 693161"/>
                  <a:gd name="connsiteY187" fmla="*/ 1568647 h 1803883"/>
                  <a:gd name="connsiteX188" fmla="*/ 500251 w 693161"/>
                  <a:gd name="connsiteY188" fmla="*/ 1549309 h 1803883"/>
                  <a:gd name="connsiteX189" fmla="*/ 498444 w 693161"/>
                  <a:gd name="connsiteY189" fmla="*/ 1552748 h 1803883"/>
                  <a:gd name="connsiteX190" fmla="*/ 497457 w 693161"/>
                  <a:gd name="connsiteY190" fmla="*/ 1553487 h 1803883"/>
                  <a:gd name="connsiteX191" fmla="*/ 508467 w 693161"/>
                  <a:gd name="connsiteY191" fmla="*/ 1558778 h 1803883"/>
                  <a:gd name="connsiteX192" fmla="*/ 512013 w 693161"/>
                  <a:gd name="connsiteY192" fmla="*/ 1562315 h 1803883"/>
                  <a:gd name="connsiteX193" fmla="*/ 507581 w 693161"/>
                  <a:gd name="connsiteY193" fmla="*/ 1565852 h 1803883"/>
                  <a:gd name="connsiteX194" fmla="*/ 491623 w 693161"/>
                  <a:gd name="connsiteY194" fmla="*/ 1569389 h 1803883"/>
                  <a:gd name="connsiteX195" fmla="*/ 470347 w 693161"/>
                  <a:gd name="connsiteY195" fmla="*/ 1604762 h 1803883"/>
                  <a:gd name="connsiteX196" fmla="*/ 461482 w 693161"/>
                  <a:gd name="connsiteY196" fmla="*/ 1610953 h 1803883"/>
                  <a:gd name="connsiteX197" fmla="*/ 396766 w 693161"/>
                  <a:gd name="connsiteY197" fmla="*/ 1647210 h 1803883"/>
                  <a:gd name="connsiteX198" fmla="*/ 372830 w 693161"/>
                  <a:gd name="connsiteY198" fmla="*/ 1659590 h 1803883"/>
                  <a:gd name="connsiteX199" fmla="*/ 361306 w 693161"/>
                  <a:gd name="connsiteY199" fmla="*/ 1667549 h 1803883"/>
                  <a:gd name="connsiteX200" fmla="*/ 350667 w 693161"/>
                  <a:gd name="connsiteY200" fmla="*/ 1668434 h 1803883"/>
                  <a:gd name="connsiteX201" fmla="*/ 337370 w 693161"/>
                  <a:gd name="connsiteY201" fmla="*/ 1679045 h 1803883"/>
                  <a:gd name="connsiteX202" fmla="*/ 285952 w 693161"/>
                  <a:gd name="connsiteY202" fmla="*/ 1688773 h 1803883"/>
                  <a:gd name="connsiteX203" fmla="*/ 269108 w 693161"/>
                  <a:gd name="connsiteY203" fmla="*/ 1702922 h 1803883"/>
                  <a:gd name="connsiteX204" fmla="*/ 243399 w 693161"/>
                  <a:gd name="connsiteY204" fmla="*/ 1753328 h 1803883"/>
                  <a:gd name="connsiteX205" fmla="*/ 224782 w 693161"/>
                  <a:gd name="connsiteY205" fmla="*/ 1764825 h 1803883"/>
                  <a:gd name="connsiteX206" fmla="*/ 177797 w 693161"/>
                  <a:gd name="connsiteY206" fmla="*/ 1771015 h 1803883"/>
                  <a:gd name="connsiteX207" fmla="*/ 132584 w 693161"/>
                  <a:gd name="connsiteY207" fmla="*/ 1798429 h 1803883"/>
                  <a:gd name="connsiteX208" fmla="*/ 113968 w 693161"/>
                  <a:gd name="connsiteY208" fmla="*/ 1788701 h 1803883"/>
                  <a:gd name="connsiteX209" fmla="*/ 97124 w 693161"/>
                  <a:gd name="connsiteY209" fmla="*/ 1751560 h 1803883"/>
                  <a:gd name="connsiteX210" fmla="*/ 98010 w 693161"/>
                  <a:gd name="connsiteY210" fmla="*/ 1747138 h 1803883"/>
                  <a:gd name="connsiteX211" fmla="*/ 114854 w 693161"/>
                  <a:gd name="connsiteY211" fmla="*/ 1712650 h 1803883"/>
                  <a:gd name="connsiteX212" fmla="*/ 102443 w 693161"/>
                  <a:gd name="connsiteY212" fmla="*/ 1674624 h 1803883"/>
                  <a:gd name="connsiteX213" fmla="*/ 84713 w 693161"/>
                  <a:gd name="connsiteY213" fmla="*/ 1663128 h 1803883"/>
                  <a:gd name="connsiteX214" fmla="*/ 75847 w 693161"/>
                  <a:gd name="connsiteY214" fmla="*/ 1641904 h 1803883"/>
                  <a:gd name="connsiteX215" fmla="*/ 81167 w 693161"/>
                  <a:gd name="connsiteY215" fmla="*/ 1619796 h 1803883"/>
                  <a:gd name="connsiteX216" fmla="*/ 83826 w 693161"/>
                  <a:gd name="connsiteY216" fmla="*/ 1614490 h 1803883"/>
                  <a:gd name="connsiteX217" fmla="*/ 88259 w 693161"/>
                  <a:gd name="connsiteY217" fmla="*/ 1600341 h 1803883"/>
                  <a:gd name="connsiteX218" fmla="*/ 98897 w 693161"/>
                  <a:gd name="connsiteY218" fmla="*/ 1589729 h 1803883"/>
                  <a:gd name="connsiteX219" fmla="*/ 98897 w 693161"/>
                  <a:gd name="connsiteY219" fmla="*/ 1579117 h 1803883"/>
                  <a:gd name="connsiteX220" fmla="*/ 110422 w 693161"/>
                  <a:gd name="connsiteY220" fmla="*/ 1557009 h 1803883"/>
                  <a:gd name="connsiteX221" fmla="*/ 128152 w 693161"/>
                  <a:gd name="connsiteY221" fmla="*/ 1567621 h 1803883"/>
                  <a:gd name="connsiteX222" fmla="*/ 160066 w 693161"/>
                  <a:gd name="connsiteY222" fmla="*/ 1568505 h 1803883"/>
                  <a:gd name="connsiteX223" fmla="*/ 207052 w 693161"/>
                  <a:gd name="connsiteY223" fmla="*/ 1558778 h 1803883"/>
                  <a:gd name="connsiteX224" fmla="*/ 238080 w 693161"/>
                  <a:gd name="connsiteY224" fmla="*/ 1565852 h 1803883"/>
                  <a:gd name="connsiteX225" fmla="*/ 254924 w 693161"/>
                  <a:gd name="connsiteY225" fmla="*/ 1589729 h 1803883"/>
                  <a:gd name="connsiteX226" fmla="*/ 252264 w 693161"/>
                  <a:gd name="connsiteY226" fmla="*/ 1595919 h 1803883"/>
                  <a:gd name="connsiteX227" fmla="*/ 269108 w 693161"/>
                  <a:gd name="connsiteY227" fmla="*/ 1598572 h 1803883"/>
                  <a:gd name="connsiteX228" fmla="*/ 340916 w 693161"/>
                  <a:gd name="connsiteY228" fmla="*/ 1547281 h 1803883"/>
                  <a:gd name="connsiteX229" fmla="*/ 338256 w 693161"/>
                  <a:gd name="connsiteY229" fmla="*/ 1529595 h 1803883"/>
                  <a:gd name="connsiteX230" fmla="*/ 333824 w 693161"/>
                  <a:gd name="connsiteY230" fmla="*/ 1516330 h 1803883"/>
                  <a:gd name="connsiteX231" fmla="*/ 348894 w 693161"/>
                  <a:gd name="connsiteY231" fmla="*/ 1511909 h 1803883"/>
                  <a:gd name="connsiteX232" fmla="*/ 390561 w 693161"/>
                  <a:gd name="connsiteY232" fmla="*/ 1509256 h 1803883"/>
                  <a:gd name="connsiteX233" fmla="*/ 405631 w 693161"/>
                  <a:gd name="connsiteY233" fmla="*/ 1511024 h 1803883"/>
                  <a:gd name="connsiteX234" fmla="*/ 416713 w 693161"/>
                  <a:gd name="connsiteY234" fmla="*/ 1512572 h 1803883"/>
                  <a:gd name="connsiteX235" fmla="*/ 424581 w 693161"/>
                  <a:gd name="connsiteY235" fmla="*/ 1507078 h 1803883"/>
                  <a:gd name="connsiteX236" fmla="*/ 424441 w 693161"/>
                  <a:gd name="connsiteY236" fmla="*/ 1506710 h 1803883"/>
                  <a:gd name="connsiteX237" fmla="*/ 427266 w 693161"/>
                  <a:gd name="connsiteY237" fmla="*/ 1500615 h 1803883"/>
                  <a:gd name="connsiteX238" fmla="*/ 430212 w 693161"/>
                  <a:gd name="connsiteY238" fmla="*/ 1496358 h 1803883"/>
                  <a:gd name="connsiteX239" fmla="*/ 434043 w 693161"/>
                  <a:gd name="connsiteY239" fmla="*/ 1491217 h 1803883"/>
                  <a:gd name="connsiteX240" fmla="*/ 429458 w 693161"/>
                  <a:gd name="connsiteY240" fmla="*/ 1492592 h 1803883"/>
                  <a:gd name="connsiteX241" fmla="*/ 424144 w 693161"/>
                  <a:gd name="connsiteY241" fmla="*/ 1478442 h 1803883"/>
                  <a:gd name="connsiteX242" fmla="*/ 421487 w 693161"/>
                  <a:gd name="connsiteY242" fmla="*/ 1470483 h 1803883"/>
                  <a:gd name="connsiteX243" fmla="*/ 456915 w 693161"/>
                  <a:gd name="connsiteY243" fmla="*/ 1464293 h 1803883"/>
                  <a:gd name="connsiteX244" fmla="*/ 463115 w 693161"/>
                  <a:gd name="connsiteY244" fmla="*/ 1447490 h 1803883"/>
                  <a:gd name="connsiteX245" fmla="*/ 450715 w 693161"/>
                  <a:gd name="connsiteY245" fmla="*/ 1413000 h 1803883"/>
                  <a:gd name="connsiteX246" fmla="*/ 454258 w 693161"/>
                  <a:gd name="connsiteY246" fmla="*/ 1359938 h 1803883"/>
                  <a:gd name="connsiteX247" fmla="*/ 466658 w 693161"/>
                  <a:gd name="connsiteY247" fmla="*/ 1313951 h 1803883"/>
                  <a:gd name="connsiteX248" fmla="*/ 472041 w 693161"/>
                  <a:gd name="connsiteY248" fmla="*/ 1308577 h 1803883"/>
                  <a:gd name="connsiteX249" fmla="*/ 471193 w 693161"/>
                  <a:gd name="connsiteY249" fmla="*/ 1307389 h 1803883"/>
                  <a:gd name="connsiteX250" fmla="*/ 472084 w 693161"/>
                  <a:gd name="connsiteY250" fmla="*/ 1301195 h 1803883"/>
                  <a:gd name="connsiteX251" fmla="*/ 476267 w 693161"/>
                  <a:gd name="connsiteY251" fmla="*/ 1296179 h 1803883"/>
                  <a:gd name="connsiteX252" fmla="*/ 472102 w 693161"/>
                  <a:gd name="connsiteY252" fmla="*/ 1292575 h 1803883"/>
                  <a:gd name="connsiteX253" fmla="*/ 469447 w 693161"/>
                  <a:gd name="connsiteY253" fmla="*/ 1276776 h 1803883"/>
                  <a:gd name="connsiteX254" fmla="*/ 458830 w 693161"/>
                  <a:gd name="connsiteY254" fmla="*/ 1225512 h 1803883"/>
                  <a:gd name="connsiteX255" fmla="*/ 476525 w 693161"/>
                  <a:gd name="connsiteY255" fmla="*/ 1203415 h 1803883"/>
                  <a:gd name="connsiteX256" fmla="*/ 492450 w 693161"/>
                  <a:gd name="connsiteY256" fmla="*/ 1205183 h 1803883"/>
                  <a:gd name="connsiteX257" fmla="*/ 512799 w 693161"/>
                  <a:gd name="connsiteY257" fmla="*/ 1212254 h 1803883"/>
                  <a:gd name="connsiteX258" fmla="*/ 521647 w 693161"/>
                  <a:gd name="connsiteY258" fmla="*/ 1198996 h 1803883"/>
                  <a:gd name="connsiteX259" fmla="*/ 539342 w 693161"/>
                  <a:gd name="connsiteY259" fmla="*/ 1166293 h 1803883"/>
                  <a:gd name="connsiteX260" fmla="*/ 558807 w 693161"/>
                  <a:gd name="connsiteY260" fmla="*/ 1160990 h 1803883"/>
                  <a:gd name="connsiteX261" fmla="*/ 549959 w 693161"/>
                  <a:gd name="connsiteY261" fmla="*/ 1148616 h 1803883"/>
                  <a:gd name="connsiteX262" fmla="*/ 569424 w 693161"/>
                  <a:gd name="connsiteY262" fmla="*/ 1120333 h 1803883"/>
                  <a:gd name="connsiteX263" fmla="*/ 576627 w 693161"/>
                  <a:gd name="connsiteY263" fmla="*/ 1116317 h 1803883"/>
                  <a:gd name="connsiteX264" fmla="*/ 576223 w 693161"/>
                  <a:gd name="connsiteY264" fmla="*/ 1115836 h 1803883"/>
                  <a:gd name="connsiteX265" fmla="*/ 573795 w 693161"/>
                  <a:gd name="connsiteY265" fmla="*/ 1111393 h 1803883"/>
                  <a:gd name="connsiteX266" fmla="*/ 572476 w 693161"/>
                  <a:gd name="connsiteY266" fmla="*/ 1112060 h 1803883"/>
                  <a:gd name="connsiteX267" fmla="*/ 560857 w 693161"/>
                  <a:gd name="connsiteY267" fmla="*/ 1111617 h 1803883"/>
                  <a:gd name="connsiteX268" fmla="*/ 557316 w 693161"/>
                  <a:gd name="connsiteY268" fmla="*/ 1100104 h 1803883"/>
                  <a:gd name="connsiteX269" fmla="*/ 539611 w 693161"/>
                  <a:gd name="connsiteY269" fmla="*/ 1087706 h 1803883"/>
                  <a:gd name="connsiteX270" fmla="*/ 481184 w 693161"/>
                  <a:gd name="connsiteY270" fmla="*/ 1051398 h 1803883"/>
                  <a:gd name="connsiteX271" fmla="*/ 476758 w 693161"/>
                  <a:gd name="connsiteY271" fmla="*/ 1046084 h 1803883"/>
                  <a:gd name="connsiteX272" fmla="*/ 477643 w 693161"/>
                  <a:gd name="connsiteY272" fmla="*/ 1024830 h 1803883"/>
                  <a:gd name="connsiteX273" fmla="*/ 484725 w 693161"/>
                  <a:gd name="connsiteY273" fmla="*/ 1000920 h 1803883"/>
                  <a:gd name="connsiteX274" fmla="*/ 496234 w 693161"/>
                  <a:gd name="connsiteY274" fmla="*/ 986750 h 1803883"/>
                  <a:gd name="connsiteX275" fmla="*/ 512168 w 693161"/>
                  <a:gd name="connsiteY275" fmla="*/ 928302 h 1803883"/>
                  <a:gd name="connsiteX276" fmla="*/ 500660 w 693161"/>
                  <a:gd name="connsiteY276" fmla="*/ 889337 h 1803883"/>
                  <a:gd name="connsiteX277" fmla="*/ 485610 w 693161"/>
                  <a:gd name="connsiteY277" fmla="*/ 879595 h 1803883"/>
                  <a:gd name="connsiteX278" fmla="*/ 471446 w 693161"/>
                  <a:gd name="connsiteY278" fmla="*/ 879595 h 1803883"/>
                  <a:gd name="connsiteX279" fmla="*/ 476758 w 693161"/>
                  <a:gd name="connsiteY279" fmla="*/ 862769 h 1803883"/>
                  <a:gd name="connsiteX280" fmla="*/ 510398 w 693161"/>
                  <a:gd name="connsiteY280" fmla="*/ 859227 h 1803883"/>
                  <a:gd name="connsiteX281" fmla="*/ 522271 w 693161"/>
                  <a:gd name="connsiteY281" fmla="*/ 862022 h 1803883"/>
                  <a:gd name="connsiteX282" fmla="*/ 523682 w 693161"/>
                  <a:gd name="connsiteY282" fmla="*/ 855024 h 1803883"/>
                  <a:gd name="connsiteX283" fmla="*/ 522250 w 693161"/>
                  <a:gd name="connsiteY283" fmla="*/ 854821 h 1803883"/>
                  <a:gd name="connsiteX284" fmla="*/ 514622 w 693161"/>
                  <a:gd name="connsiteY284" fmla="*/ 851947 h 1803883"/>
                  <a:gd name="connsiteX285" fmla="*/ 505778 w 693161"/>
                  <a:gd name="connsiteY285" fmla="*/ 813041 h 1803883"/>
                  <a:gd name="connsiteX286" fmla="*/ 496050 w 693161"/>
                  <a:gd name="connsiteY286" fmla="*/ 761756 h 1803883"/>
                  <a:gd name="connsiteX287" fmla="*/ 484554 w 693161"/>
                  <a:gd name="connsiteY287" fmla="*/ 716661 h 1803883"/>
                  <a:gd name="connsiteX288" fmla="*/ 469519 w 693161"/>
                  <a:gd name="connsiteY288" fmla="*/ 676871 h 1803883"/>
                  <a:gd name="connsiteX289" fmla="*/ 458907 w 693161"/>
                  <a:gd name="connsiteY289" fmla="*/ 645039 h 1803883"/>
                  <a:gd name="connsiteX290" fmla="*/ 451832 w 693161"/>
                  <a:gd name="connsiteY290" fmla="*/ 618512 h 1803883"/>
                  <a:gd name="connsiteX291" fmla="*/ 442104 w 693161"/>
                  <a:gd name="connsiteY291" fmla="*/ 579607 h 1803883"/>
                  <a:gd name="connsiteX292" fmla="*/ 445455 w 693161"/>
                  <a:gd name="connsiteY292" fmla="*/ 536057 h 1803883"/>
                  <a:gd name="connsiteX293" fmla="*/ 443860 w 693161"/>
                  <a:gd name="connsiteY293" fmla="*/ 535778 h 1803883"/>
                  <a:gd name="connsiteX294" fmla="*/ 438036 w 693161"/>
                  <a:gd name="connsiteY294" fmla="*/ 534826 h 1803883"/>
                  <a:gd name="connsiteX295" fmla="*/ 437167 w 693161"/>
                  <a:gd name="connsiteY295" fmla="*/ 532732 h 1803883"/>
                  <a:gd name="connsiteX296" fmla="*/ 432481 w 693161"/>
                  <a:gd name="connsiteY296" fmla="*/ 533401 h 1803883"/>
                  <a:gd name="connsiteX297" fmla="*/ 403318 w 693161"/>
                  <a:gd name="connsiteY297" fmla="*/ 505986 h 1803883"/>
                  <a:gd name="connsiteX298" fmla="*/ 405085 w 693161"/>
                  <a:gd name="connsiteY298" fmla="*/ 478571 h 1803883"/>
                  <a:gd name="connsiteX299" fmla="*/ 392713 w 693161"/>
                  <a:gd name="connsiteY299" fmla="*/ 452040 h 1803883"/>
                  <a:gd name="connsiteX300" fmla="*/ 362666 w 693161"/>
                  <a:gd name="connsiteY300" fmla="*/ 423741 h 1803883"/>
                  <a:gd name="connsiteX301" fmla="*/ 341457 w 693161"/>
                  <a:gd name="connsiteY301" fmla="*/ 403400 h 1803883"/>
                  <a:gd name="connsiteX302" fmla="*/ 322899 w 693161"/>
                  <a:gd name="connsiteY302" fmla="*/ 369795 h 1803883"/>
                  <a:gd name="connsiteX303" fmla="*/ 322801 w 693161"/>
                  <a:gd name="connsiteY303" fmla="*/ 367214 h 1803883"/>
                  <a:gd name="connsiteX304" fmla="*/ 316895 w 693161"/>
                  <a:gd name="connsiteY304" fmla="*/ 363216 h 1803883"/>
                  <a:gd name="connsiteX305" fmla="*/ 314844 w 693161"/>
                  <a:gd name="connsiteY305" fmla="*/ 363059 h 1803883"/>
                  <a:gd name="connsiteX306" fmla="*/ 314538 w 693161"/>
                  <a:gd name="connsiteY306" fmla="*/ 363634 h 1803883"/>
                  <a:gd name="connsiteX307" fmla="*/ 314538 w 693161"/>
                  <a:gd name="connsiteY307" fmla="*/ 372491 h 1803883"/>
                  <a:gd name="connsiteX308" fmla="*/ 282707 w 693161"/>
                  <a:gd name="connsiteY308" fmla="*/ 384891 h 1803883"/>
                  <a:gd name="connsiteX309" fmla="*/ 280054 w 693161"/>
                  <a:gd name="connsiteY309" fmla="*/ 386663 h 1803883"/>
                  <a:gd name="connsiteX310" fmla="*/ 285359 w 693161"/>
                  <a:gd name="connsiteY310" fmla="*/ 398177 h 1803883"/>
                  <a:gd name="connsiteX311" fmla="*/ 264139 w 693161"/>
                  <a:gd name="connsiteY311" fmla="*/ 385777 h 1803883"/>
                  <a:gd name="connsiteX312" fmla="*/ 251760 w 693161"/>
                  <a:gd name="connsiteY312" fmla="*/ 384006 h 1803883"/>
                  <a:gd name="connsiteX313" fmla="*/ 235845 w 693161"/>
                  <a:gd name="connsiteY313" fmla="*/ 374263 h 1803883"/>
                  <a:gd name="connsiteX314" fmla="*/ 241150 w 693161"/>
                  <a:gd name="connsiteY314" fmla="*/ 361863 h 1803883"/>
                  <a:gd name="connsiteX315" fmla="*/ 244687 w 693161"/>
                  <a:gd name="connsiteY315" fmla="*/ 332635 h 1803883"/>
                  <a:gd name="connsiteX316" fmla="*/ 221698 w 693161"/>
                  <a:gd name="connsiteY316" fmla="*/ 317578 h 1803883"/>
                  <a:gd name="connsiteX317" fmla="*/ 183678 w 693161"/>
                  <a:gd name="connsiteY317" fmla="*/ 313149 h 1803883"/>
                  <a:gd name="connsiteX318" fmla="*/ 164226 w 693161"/>
                  <a:gd name="connsiteY318" fmla="*/ 291893 h 1803883"/>
                  <a:gd name="connsiteX319" fmla="*/ 138584 w 693161"/>
                  <a:gd name="connsiteY319" fmla="*/ 257350 h 1803883"/>
                  <a:gd name="connsiteX320" fmla="*/ 124437 w 693161"/>
                  <a:gd name="connsiteY320" fmla="*/ 255579 h 1803883"/>
                  <a:gd name="connsiteX321" fmla="*/ 98796 w 693161"/>
                  <a:gd name="connsiteY321" fmla="*/ 247607 h 1803883"/>
                  <a:gd name="connsiteX322" fmla="*/ 74039 w 693161"/>
                  <a:gd name="connsiteY322" fmla="*/ 228122 h 1803883"/>
                  <a:gd name="connsiteX323" fmla="*/ 45745 w 693161"/>
                  <a:gd name="connsiteY323" fmla="*/ 204208 h 1803883"/>
                  <a:gd name="connsiteX324" fmla="*/ 24524 w 693161"/>
                  <a:gd name="connsiteY324" fmla="*/ 179408 h 1803883"/>
                  <a:gd name="connsiteX325" fmla="*/ 17451 w 693161"/>
                  <a:gd name="connsiteY325" fmla="*/ 172323 h 1803883"/>
                  <a:gd name="connsiteX326" fmla="*/ 30714 w 693161"/>
                  <a:gd name="connsiteY326" fmla="*/ 163466 h 1803883"/>
                  <a:gd name="connsiteX327" fmla="*/ 5956 w 693161"/>
                  <a:gd name="connsiteY327" fmla="*/ 151951 h 1803883"/>
                  <a:gd name="connsiteX328" fmla="*/ 651 w 693161"/>
                  <a:gd name="connsiteY328" fmla="*/ 147523 h 1803883"/>
                  <a:gd name="connsiteX329" fmla="*/ 7725 w 693161"/>
                  <a:gd name="connsiteY329" fmla="*/ 123609 h 1803883"/>
                  <a:gd name="connsiteX330" fmla="*/ 52818 w 693161"/>
                  <a:gd name="connsiteY330" fmla="*/ 105009 h 1803883"/>
                  <a:gd name="connsiteX331" fmla="*/ 66081 w 693161"/>
                  <a:gd name="connsiteY331" fmla="*/ 93495 h 1803883"/>
                  <a:gd name="connsiteX332" fmla="*/ 77576 w 693161"/>
                  <a:gd name="connsiteY332" fmla="*/ 65153 h 1803883"/>
                  <a:gd name="connsiteX333" fmla="*/ 91723 w 693161"/>
                  <a:gd name="connsiteY333" fmla="*/ 60724 h 1803883"/>
                  <a:gd name="connsiteX334" fmla="*/ 104101 w 693161"/>
                  <a:gd name="connsiteY334" fmla="*/ 62496 h 1803883"/>
                  <a:gd name="connsiteX335" fmla="*/ 135932 w 693161"/>
                  <a:gd name="connsiteY335" fmla="*/ 62496 h 1803883"/>
                  <a:gd name="connsiteX336" fmla="*/ 158037 w 693161"/>
                  <a:gd name="connsiteY336" fmla="*/ 62496 h 1803883"/>
                  <a:gd name="connsiteX337" fmla="*/ 186330 w 693161"/>
                  <a:gd name="connsiteY337" fmla="*/ 47439 h 1803883"/>
                  <a:gd name="connsiteX338" fmla="*/ 188962 w 693161"/>
                  <a:gd name="connsiteY338" fmla="*/ 48112 h 1803883"/>
                  <a:gd name="connsiteX339" fmla="*/ 194870 w 693161"/>
                  <a:gd name="connsiteY339" fmla="*/ 45123 h 1803883"/>
                  <a:gd name="connsiteX340" fmla="*/ 198633 w 693161"/>
                  <a:gd name="connsiteY340" fmla="*/ 42399 h 1803883"/>
                  <a:gd name="connsiteX341" fmla="*/ 190340 w 693161"/>
                  <a:gd name="connsiteY341" fmla="*/ 31047 h 1803883"/>
                  <a:gd name="connsiteX342" fmla="*/ 204529 w 693161"/>
                  <a:gd name="connsiteY342" fmla="*/ 5500 h 1803883"/>
                  <a:gd name="connsiteX343" fmla="*/ 205416 w 693161"/>
                  <a:gd name="connsiteY343" fmla="*/ 215 h 180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693161" h="1803883">
                    <a:moveTo>
                      <a:pt x="617234" y="1375019"/>
                    </a:moveTo>
                    <a:cubicBezTo>
                      <a:pt x="621615" y="1380943"/>
                      <a:pt x="618110" y="1386020"/>
                      <a:pt x="615482" y="1391098"/>
                    </a:cubicBezTo>
                    <a:cubicBezTo>
                      <a:pt x="610225" y="1395329"/>
                      <a:pt x="610225" y="1390252"/>
                      <a:pt x="608473" y="1387713"/>
                    </a:cubicBezTo>
                    <a:cubicBezTo>
                      <a:pt x="611977" y="1383482"/>
                      <a:pt x="611101" y="1377558"/>
                      <a:pt x="617234" y="1375019"/>
                    </a:cubicBezTo>
                    <a:close/>
                    <a:moveTo>
                      <a:pt x="645571" y="1281267"/>
                    </a:moveTo>
                    <a:cubicBezTo>
                      <a:pt x="654374" y="1281267"/>
                      <a:pt x="661416" y="1281267"/>
                      <a:pt x="665817" y="1288548"/>
                    </a:cubicBezTo>
                    <a:cubicBezTo>
                      <a:pt x="659655" y="1292189"/>
                      <a:pt x="654374" y="1298560"/>
                      <a:pt x="649092" y="1298560"/>
                    </a:cubicBezTo>
                    <a:cubicBezTo>
                      <a:pt x="642050" y="1298560"/>
                      <a:pt x="632367" y="1294009"/>
                      <a:pt x="632367" y="1285817"/>
                    </a:cubicBezTo>
                    <a:cubicBezTo>
                      <a:pt x="632367" y="1279446"/>
                      <a:pt x="641170" y="1282177"/>
                      <a:pt x="645571" y="1281267"/>
                    </a:cubicBezTo>
                    <a:close/>
                    <a:moveTo>
                      <a:pt x="633561" y="1217836"/>
                    </a:moveTo>
                    <a:cubicBezTo>
                      <a:pt x="643275" y="1216129"/>
                      <a:pt x="647690" y="1222956"/>
                      <a:pt x="653871" y="1227222"/>
                    </a:cubicBezTo>
                    <a:cubicBezTo>
                      <a:pt x="653871" y="1227222"/>
                      <a:pt x="651222" y="1231489"/>
                      <a:pt x="649456" y="1234049"/>
                    </a:cubicBezTo>
                    <a:cubicBezTo>
                      <a:pt x="645924" y="1227222"/>
                      <a:pt x="634444" y="1227222"/>
                      <a:pt x="633561" y="1217836"/>
                    </a:cubicBezTo>
                    <a:close/>
                    <a:moveTo>
                      <a:pt x="675287" y="1128919"/>
                    </a:moveTo>
                    <a:cubicBezTo>
                      <a:pt x="681482" y="1130689"/>
                      <a:pt x="685022" y="1135999"/>
                      <a:pt x="687676" y="1141308"/>
                    </a:cubicBezTo>
                    <a:cubicBezTo>
                      <a:pt x="692101" y="1149273"/>
                      <a:pt x="683252" y="1149273"/>
                      <a:pt x="680597" y="1152813"/>
                    </a:cubicBezTo>
                    <a:cubicBezTo>
                      <a:pt x="683252" y="1143963"/>
                      <a:pt x="685907" y="1135999"/>
                      <a:pt x="672632" y="1135999"/>
                    </a:cubicBezTo>
                    <a:cubicBezTo>
                      <a:pt x="669977" y="1135999"/>
                      <a:pt x="668207" y="1133344"/>
                      <a:pt x="669092" y="1131574"/>
                    </a:cubicBezTo>
                    <a:cubicBezTo>
                      <a:pt x="669977" y="1129804"/>
                      <a:pt x="673517" y="1128919"/>
                      <a:pt x="675287" y="1128919"/>
                    </a:cubicBezTo>
                    <a:close/>
                    <a:moveTo>
                      <a:pt x="382681" y="459907"/>
                    </a:moveTo>
                    <a:cubicBezTo>
                      <a:pt x="393553" y="460803"/>
                      <a:pt x="399407" y="465283"/>
                      <a:pt x="396062" y="477827"/>
                    </a:cubicBezTo>
                    <a:cubicBezTo>
                      <a:pt x="389371" y="474243"/>
                      <a:pt x="386862" y="466179"/>
                      <a:pt x="382681" y="459907"/>
                    </a:cubicBezTo>
                    <a:close/>
                    <a:moveTo>
                      <a:pt x="134065" y="303407"/>
                    </a:moveTo>
                    <a:cubicBezTo>
                      <a:pt x="141108" y="309679"/>
                      <a:pt x="143749" y="316847"/>
                      <a:pt x="137587" y="324911"/>
                    </a:cubicBezTo>
                    <a:cubicBezTo>
                      <a:pt x="127023" y="319535"/>
                      <a:pt x="130544" y="311471"/>
                      <a:pt x="134065" y="303407"/>
                    </a:cubicBezTo>
                    <a:close/>
                    <a:moveTo>
                      <a:pt x="583069" y="262603"/>
                    </a:moveTo>
                    <a:lnTo>
                      <a:pt x="583304" y="263131"/>
                    </a:lnTo>
                    <a:lnTo>
                      <a:pt x="582190" y="263476"/>
                    </a:lnTo>
                    <a:close/>
                    <a:moveTo>
                      <a:pt x="583383" y="261792"/>
                    </a:moveTo>
                    <a:lnTo>
                      <a:pt x="583539" y="261942"/>
                    </a:lnTo>
                    <a:cubicBezTo>
                      <a:pt x="583539" y="261942"/>
                      <a:pt x="582653" y="262788"/>
                      <a:pt x="582653" y="262788"/>
                    </a:cubicBezTo>
                    <a:close/>
                    <a:moveTo>
                      <a:pt x="130009" y="261592"/>
                    </a:moveTo>
                    <a:cubicBezTo>
                      <a:pt x="137177" y="263279"/>
                      <a:pt x="133593" y="269182"/>
                      <a:pt x="136281" y="272555"/>
                    </a:cubicBezTo>
                    <a:cubicBezTo>
                      <a:pt x="138969" y="275085"/>
                      <a:pt x="134489" y="275085"/>
                      <a:pt x="132697" y="275085"/>
                    </a:cubicBezTo>
                    <a:cubicBezTo>
                      <a:pt x="125529" y="275928"/>
                      <a:pt x="128217" y="268338"/>
                      <a:pt x="124633" y="266652"/>
                    </a:cubicBezTo>
                    <a:cubicBezTo>
                      <a:pt x="126425" y="264965"/>
                      <a:pt x="128217" y="263279"/>
                      <a:pt x="130009" y="261592"/>
                    </a:cubicBezTo>
                    <a:close/>
                    <a:moveTo>
                      <a:pt x="599100" y="258238"/>
                    </a:moveTo>
                    <a:cubicBezTo>
                      <a:pt x="602834" y="258893"/>
                      <a:pt x="605908" y="262167"/>
                      <a:pt x="612057" y="268715"/>
                    </a:cubicBezTo>
                    <a:cubicBezTo>
                      <a:pt x="599320" y="273516"/>
                      <a:pt x="592512" y="275917"/>
                      <a:pt x="588669" y="275153"/>
                    </a:cubicBezTo>
                    <a:lnTo>
                      <a:pt x="583304" y="263131"/>
                    </a:lnTo>
                    <a:close/>
                    <a:moveTo>
                      <a:pt x="578220" y="242478"/>
                    </a:moveTo>
                    <a:cubicBezTo>
                      <a:pt x="582653" y="243324"/>
                      <a:pt x="587971" y="244170"/>
                      <a:pt x="591517" y="245863"/>
                    </a:cubicBezTo>
                    <a:cubicBezTo>
                      <a:pt x="597721" y="250094"/>
                      <a:pt x="591517" y="251787"/>
                      <a:pt x="588857" y="254325"/>
                    </a:cubicBezTo>
                    <a:lnTo>
                      <a:pt x="583383" y="261792"/>
                    </a:lnTo>
                    <a:lnTo>
                      <a:pt x="576447" y="255172"/>
                    </a:lnTo>
                    <a:cubicBezTo>
                      <a:pt x="570243" y="249248"/>
                      <a:pt x="578220" y="246709"/>
                      <a:pt x="578220" y="242478"/>
                    </a:cubicBezTo>
                    <a:close/>
                    <a:moveTo>
                      <a:pt x="399107" y="71004"/>
                    </a:moveTo>
                    <a:cubicBezTo>
                      <a:pt x="405379" y="76260"/>
                      <a:pt x="413443" y="78013"/>
                      <a:pt x="416131" y="86773"/>
                    </a:cubicBezTo>
                    <a:cubicBezTo>
                      <a:pt x="413443" y="89401"/>
                      <a:pt x="411651" y="95534"/>
                      <a:pt x="408067" y="92906"/>
                    </a:cubicBezTo>
                    <a:cubicBezTo>
                      <a:pt x="400899" y="88525"/>
                      <a:pt x="395523" y="83269"/>
                      <a:pt x="394627" y="74508"/>
                    </a:cubicBezTo>
                    <a:cubicBezTo>
                      <a:pt x="394627" y="73632"/>
                      <a:pt x="396419" y="69252"/>
                      <a:pt x="399107" y="71004"/>
                    </a:cubicBezTo>
                    <a:close/>
                    <a:moveTo>
                      <a:pt x="285315" y="2882"/>
                    </a:moveTo>
                    <a:cubicBezTo>
                      <a:pt x="290691" y="3744"/>
                      <a:pt x="297859" y="1156"/>
                      <a:pt x="296963" y="9784"/>
                    </a:cubicBezTo>
                    <a:cubicBezTo>
                      <a:pt x="289795" y="8059"/>
                      <a:pt x="288003" y="14961"/>
                      <a:pt x="282627" y="16687"/>
                    </a:cubicBezTo>
                    <a:cubicBezTo>
                      <a:pt x="281731" y="15824"/>
                      <a:pt x="279939" y="14098"/>
                      <a:pt x="279043" y="13236"/>
                    </a:cubicBezTo>
                    <a:cubicBezTo>
                      <a:pt x="279939" y="8921"/>
                      <a:pt x="276355" y="2019"/>
                      <a:pt x="285315" y="2882"/>
                    </a:cubicBezTo>
                    <a:close/>
                    <a:moveTo>
                      <a:pt x="205416" y="215"/>
                    </a:moveTo>
                    <a:cubicBezTo>
                      <a:pt x="214284" y="-2428"/>
                      <a:pt x="222266" y="20476"/>
                      <a:pt x="231134" y="215"/>
                    </a:cubicBezTo>
                    <a:cubicBezTo>
                      <a:pt x="246211" y="4619"/>
                      <a:pt x="261287" y="8143"/>
                      <a:pt x="277250" y="12548"/>
                    </a:cubicBezTo>
                    <a:cubicBezTo>
                      <a:pt x="278137" y="12548"/>
                      <a:pt x="278137" y="12548"/>
                      <a:pt x="279024" y="13428"/>
                    </a:cubicBezTo>
                    <a:cubicBezTo>
                      <a:pt x="280797" y="13428"/>
                      <a:pt x="282571" y="15190"/>
                      <a:pt x="282571" y="16952"/>
                    </a:cubicBezTo>
                    <a:cubicBezTo>
                      <a:pt x="281684" y="23999"/>
                      <a:pt x="282571" y="30166"/>
                      <a:pt x="288779" y="35451"/>
                    </a:cubicBezTo>
                    <a:cubicBezTo>
                      <a:pt x="302968" y="49546"/>
                      <a:pt x="307403" y="48665"/>
                      <a:pt x="314497" y="30166"/>
                    </a:cubicBezTo>
                    <a:cubicBezTo>
                      <a:pt x="316271" y="26642"/>
                      <a:pt x="318932" y="24880"/>
                      <a:pt x="318045" y="20476"/>
                    </a:cubicBezTo>
                    <a:cubicBezTo>
                      <a:pt x="324253" y="23999"/>
                      <a:pt x="329574" y="26642"/>
                      <a:pt x="334895" y="29285"/>
                    </a:cubicBezTo>
                    <a:cubicBezTo>
                      <a:pt x="313611" y="37213"/>
                      <a:pt x="311837" y="43380"/>
                      <a:pt x="324253" y="68926"/>
                    </a:cubicBezTo>
                    <a:cubicBezTo>
                      <a:pt x="321592" y="69807"/>
                      <a:pt x="317158" y="68926"/>
                      <a:pt x="316271" y="70688"/>
                    </a:cubicBezTo>
                    <a:cubicBezTo>
                      <a:pt x="308290" y="80378"/>
                      <a:pt x="298534" y="75974"/>
                      <a:pt x="288779" y="75093"/>
                    </a:cubicBezTo>
                    <a:lnTo>
                      <a:pt x="283515" y="82563"/>
                    </a:lnTo>
                    <a:lnTo>
                      <a:pt x="283736" y="83620"/>
                    </a:lnTo>
                    <a:lnTo>
                      <a:pt x="317190" y="79324"/>
                    </a:lnTo>
                    <a:cubicBezTo>
                      <a:pt x="323379" y="74010"/>
                      <a:pt x="331337" y="74010"/>
                      <a:pt x="335758" y="83752"/>
                    </a:cubicBezTo>
                    <a:cubicBezTo>
                      <a:pt x="336642" y="84638"/>
                      <a:pt x="336642" y="87295"/>
                      <a:pt x="338411" y="88181"/>
                    </a:cubicBezTo>
                    <a:cubicBezTo>
                      <a:pt x="374662" y="104124"/>
                      <a:pt x="371125" y="146637"/>
                      <a:pt x="392346" y="172323"/>
                    </a:cubicBezTo>
                    <a:cubicBezTo>
                      <a:pt x="403840" y="187379"/>
                      <a:pt x="410030" y="205979"/>
                      <a:pt x="427713" y="214836"/>
                    </a:cubicBezTo>
                    <a:cubicBezTo>
                      <a:pt x="429482" y="224579"/>
                      <a:pt x="433903" y="229893"/>
                      <a:pt x="444513" y="230779"/>
                    </a:cubicBezTo>
                    <a:cubicBezTo>
                      <a:pt x="451586" y="230779"/>
                      <a:pt x="467502" y="253807"/>
                      <a:pt x="465733" y="259122"/>
                    </a:cubicBezTo>
                    <a:lnTo>
                      <a:pt x="462941" y="261520"/>
                    </a:lnTo>
                    <a:lnTo>
                      <a:pt x="465219" y="263314"/>
                    </a:lnTo>
                    <a:cubicBezTo>
                      <a:pt x="469750" y="264239"/>
                      <a:pt x="474591" y="263945"/>
                      <a:pt x="479015" y="265410"/>
                    </a:cubicBezTo>
                    <a:lnTo>
                      <a:pt x="480287" y="266303"/>
                    </a:lnTo>
                    <a:lnTo>
                      <a:pt x="490807" y="263671"/>
                    </a:lnTo>
                    <a:cubicBezTo>
                      <a:pt x="493458" y="262787"/>
                      <a:pt x="496109" y="262787"/>
                      <a:pt x="496109" y="264556"/>
                    </a:cubicBezTo>
                    <a:cubicBezTo>
                      <a:pt x="496993" y="277821"/>
                      <a:pt x="510249" y="283127"/>
                      <a:pt x="512900" y="294624"/>
                    </a:cubicBezTo>
                    <a:cubicBezTo>
                      <a:pt x="512900" y="295508"/>
                      <a:pt x="512900" y="296393"/>
                      <a:pt x="512900" y="296393"/>
                    </a:cubicBezTo>
                    <a:cubicBezTo>
                      <a:pt x="531458" y="314964"/>
                      <a:pt x="514667" y="339726"/>
                      <a:pt x="523504" y="360067"/>
                    </a:cubicBezTo>
                    <a:cubicBezTo>
                      <a:pt x="526156" y="367142"/>
                      <a:pt x="527039" y="375101"/>
                      <a:pt x="530574" y="383060"/>
                    </a:cubicBezTo>
                    <a:cubicBezTo>
                      <a:pt x="534993" y="391904"/>
                      <a:pt x="533225" y="406938"/>
                      <a:pt x="535877" y="411360"/>
                    </a:cubicBezTo>
                    <a:cubicBezTo>
                      <a:pt x="543830" y="424625"/>
                      <a:pt x="543830" y="439659"/>
                      <a:pt x="550900" y="452925"/>
                    </a:cubicBezTo>
                    <a:cubicBezTo>
                      <a:pt x="559737" y="469727"/>
                      <a:pt x="577412" y="482109"/>
                      <a:pt x="572109" y="505102"/>
                    </a:cubicBezTo>
                    <a:lnTo>
                      <a:pt x="556497" y="492547"/>
                    </a:lnTo>
                    <a:lnTo>
                      <a:pt x="555820" y="497437"/>
                    </a:lnTo>
                    <a:lnTo>
                      <a:pt x="553991" y="502869"/>
                    </a:lnTo>
                    <a:lnTo>
                      <a:pt x="557071" y="506216"/>
                    </a:lnTo>
                    <a:cubicBezTo>
                      <a:pt x="557071" y="509753"/>
                      <a:pt x="558840" y="508869"/>
                      <a:pt x="560609" y="509753"/>
                    </a:cubicBezTo>
                    <a:cubicBezTo>
                      <a:pt x="567684" y="516827"/>
                      <a:pt x="573874" y="523901"/>
                      <a:pt x="573874" y="535396"/>
                    </a:cubicBezTo>
                    <a:cubicBezTo>
                      <a:pt x="573874" y="542469"/>
                      <a:pt x="576527" y="551312"/>
                      <a:pt x="583603" y="556617"/>
                    </a:cubicBezTo>
                    <a:cubicBezTo>
                      <a:pt x="595984" y="567228"/>
                      <a:pt x="588025" y="582259"/>
                      <a:pt x="590678" y="595523"/>
                    </a:cubicBezTo>
                    <a:cubicBezTo>
                      <a:pt x="591562" y="600828"/>
                      <a:pt x="591562" y="605249"/>
                      <a:pt x="595984" y="608786"/>
                    </a:cubicBezTo>
                    <a:cubicBezTo>
                      <a:pt x="607481" y="617628"/>
                      <a:pt x="611018" y="630892"/>
                      <a:pt x="607481" y="643271"/>
                    </a:cubicBezTo>
                    <a:cubicBezTo>
                      <a:pt x="606596" y="650344"/>
                      <a:pt x="608365" y="652997"/>
                      <a:pt x="611902" y="656534"/>
                    </a:cubicBezTo>
                    <a:cubicBezTo>
                      <a:pt x="618093" y="662723"/>
                      <a:pt x="627821" y="667145"/>
                      <a:pt x="616324" y="678639"/>
                    </a:cubicBezTo>
                    <a:cubicBezTo>
                      <a:pt x="612787" y="682176"/>
                      <a:pt x="616324" y="692787"/>
                      <a:pt x="626052" y="693671"/>
                    </a:cubicBezTo>
                    <a:cubicBezTo>
                      <a:pt x="626937" y="719314"/>
                      <a:pt x="641086" y="744072"/>
                      <a:pt x="637549" y="770598"/>
                    </a:cubicBezTo>
                    <a:cubicBezTo>
                      <a:pt x="636665" y="776788"/>
                      <a:pt x="645508" y="781209"/>
                      <a:pt x="645508" y="788283"/>
                    </a:cubicBezTo>
                    <a:cubicBezTo>
                      <a:pt x="638433" y="790051"/>
                      <a:pt x="634896" y="776788"/>
                      <a:pt x="627821" y="782977"/>
                    </a:cubicBezTo>
                    <a:cubicBezTo>
                      <a:pt x="623399" y="787399"/>
                      <a:pt x="623399" y="795357"/>
                      <a:pt x="626052" y="801546"/>
                    </a:cubicBezTo>
                    <a:cubicBezTo>
                      <a:pt x="626052" y="802430"/>
                      <a:pt x="625168" y="804199"/>
                      <a:pt x="624284" y="805083"/>
                    </a:cubicBezTo>
                    <a:lnTo>
                      <a:pt x="612245" y="803429"/>
                    </a:lnTo>
                    <a:lnTo>
                      <a:pt x="613985" y="805441"/>
                    </a:lnTo>
                    <a:lnTo>
                      <a:pt x="618144" y="810663"/>
                    </a:lnTo>
                    <a:lnTo>
                      <a:pt x="618399" y="810520"/>
                    </a:lnTo>
                    <a:cubicBezTo>
                      <a:pt x="622826" y="811406"/>
                      <a:pt x="623932" y="813620"/>
                      <a:pt x="623933" y="816166"/>
                    </a:cubicBezTo>
                    <a:lnTo>
                      <a:pt x="623446" y="819526"/>
                    </a:lnTo>
                    <a:lnTo>
                      <a:pt x="624774" y="829609"/>
                    </a:lnTo>
                    <a:lnTo>
                      <a:pt x="628027" y="839302"/>
                    </a:lnTo>
                    <a:cubicBezTo>
                      <a:pt x="631236" y="843287"/>
                      <a:pt x="635662" y="846387"/>
                      <a:pt x="640531" y="849486"/>
                    </a:cubicBezTo>
                    <a:cubicBezTo>
                      <a:pt x="638760" y="860113"/>
                      <a:pt x="634334" y="872511"/>
                      <a:pt x="647613" y="878710"/>
                    </a:cubicBezTo>
                    <a:cubicBezTo>
                      <a:pt x="642301" y="887566"/>
                      <a:pt x="635219" y="865426"/>
                      <a:pt x="630793" y="880481"/>
                    </a:cubicBezTo>
                    <a:cubicBezTo>
                      <a:pt x="618399" y="885794"/>
                      <a:pt x="619285" y="885794"/>
                      <a:pt x="625481" y="897307"/>
                    </a:cubicBezTo>
                    <a:cubicBezTo>
                      <a:pt x="627252" y="900849"/>
                      <a:pt x="627252" y="906163"/>
                      <a:pt x="626367" y="909705"/>
                    </a:cubicBezTo>
                    <a:cubicBezTo>
                      <a:pt x="621940" y="917675"/>
                      <a:pt x="628137" y="922989"/>
                      <a:pt x="632563" y="922989"/>
                    </a:cubicBezTo>
                    <a:cubicBezTo>
                      <a:pt x="644072" y="924760"/>
                      <a:pt x="636104" y="932730"/>
                      <a:pt x="639645" y="937158"/>
                    </a:cubicBezTo>
                    <a:cubicBezTo>
                      <a:pt x="626367" y="940700"/>
                      <a:pt x="636990" y="950442"/>
                      <a:pt x="637875" y="950442"/>
                    </a:cubicBezTo>
                    <a:cubicBezTo>
                      <a:pt x="650268" y="954870"/>
                      <a:pt x="644957" y="963725"/>
                      <a:pt x="644072" y="970810"/>
                    </a:cubicBezTo>
                    <a:cubicBezTo>
                      <a:pt x="644072" y="975238"/>
                      <a:pt x="638760" y="979666"/>
                      <a:pt x="647613" y="982323"/>
                    </a:cubicBezTo>
                    <a:cubicBezTo>
                      <a:pt x="652039" y="984094"/>
                      <a:pt x="653809" y="990293"/>
                      <a:pt x="649383" y="993835"/>
                    </a:cubicBezTo>
                    <a:cubicBezTo>
                      <a:pt x="641416" y="1000034"/>
                      <a:pt x="647613" y="1001805"/>
                      <a:pt x="651154" y="1005348"/>
                    </a:cubicBezTo>
                    <a:cubicBezTo>
                      <a:pt x="652039" y="1017746"/>
                      <a:pt x="664433" y="1022174"/>
                      <a:pt x="671515" y="1029258"/>
                    </a:cubicBezTo>
                    <a:cubicBezTo>
                      <a:pt x="676826" y="1034572"/>
                      <a:pt x="683023" y="1040771"/>
                      <a:pt x="683908" y="1047855"/>
                    </a:cubicBezTo>
                    <a:cubicBezTo>
                      <a:pt x="684794" y="1052283"/>
                      <a:pt x="688335" y="1056711"/>
                      <a:pt x="690216" y="1061360"/>
                    </a:cubicBezTo>
                    <a:lnTo>
                      <a:pt x="690967" y="1066547"/>
                    </a:lnTo>
                    <a:lnTo>
                      <a:pt x="693161" y="1067729"/>
                    </a:lnTo>
                    <a:lnTo>
                      <a:pt x="690668" y="1069485"/>
                    </a:lnTo>
                    <a:lnTo>
                      <a:pt x="686564" y="1076194"/>
                    </a:lnTo>
                    <a:lnTo>
                      <a:pt x="682479" y="1075253"/>
                    </a:lnTo>
                    <a:lnTo>
                      <a:pt x="681625" y="1075854"/>
                    </a:lnTo>
                    <a:cubicBezTo>
                      <a:pt x="677274" y="1077325"/>
                      <a:pt x="672580" y="1078222"/>
                      <a:pt x="668496" y="1079883"/>
                    </a:cubicBezTo>
                    <a:lnTo>
                      <a:pt x="664762" y="1083277"/>
                    </a:lnTo>
                    <a:lnTo>
                      <a:pt x="669401" y="1082327"/>
                    </a:lnTo>
                    <a:cubicBezTo>
                      <a:pt x="668516" y="1092050"/>
                      <a:pt x="658784" y="1096469"/>
                      <a:pt x="662323" y="1104424"/>
                    </a:cubicBezTo>
                    <a:lnTo>
                      <a:pt x="661343" y="1105240"/>
                    </a:lnTo>
                    <a:lnTo>
                      <a:pt x="662001" y="1105025"/>
                    </a:lnTo>
                    <a:cubicBezTo>
                      <a:pt x="664676" y="1115501"/>
                      <a:pt x="669133" y="1125977"/>
                      <a:pt x="661110" y="1135581"/>
                    </a:cubicBezTo>
                    <a:cubicBezTo>
                      <a:pt x="659327" y="1138200"/>
                      <a:pt x="653977" y="1139073"/>
                      <a:pt x="656652" y="1143438"/>
                    </a:cubicBezTo>
                    <a:cubicBezTo>
                      <a:pt x="659327" y="1146930"/>
                      <a:pt x="662001" y="1147803"/>
                      <a:pt x="666459" y="1144311"/>
                    </a:cubicBezTo>
                    <a:cubicBezTo>
                      <a:pt x="670025" y="1142565"/>
                      <a:pt x="675374" y="1140819"/>
                      <a:pt x="675374" y="1146930"/>
                    </a:cubicBezTo>
                    <a:cubicBezTo>
                      <a:pt x="675374" y="1152168"/>
                      <a:pt x="671808" y="1153914"/>
                      <a:pt x="666459" y="1150422"/>
                    </a:cubicBezTo>
                    <a:cubicBezTo>
                      <a:pt x="658435" y="1146930"/>
                      <a:pt x="655760" y="1159152"/>
                      <a:pt x="647737" y="1157406"/>
                    </a:cubicBezTo>
                    <a:lnTo>
                      <a:pt x="630805" y="1164039"/>
                    </a:lnTo>
                    <a:lnTo>
                      <a:pt x="630460" y="1164522"/>
                    </a:lnTo>
                    <a:lnTo>
                      <a:pt x="616182" y="1169937"/>
                    </a:lnTo>
                    <a:lnTo>
                      <a:pt x="617201" y="1174248"/>
                    </a:lnTo>
                    <a:cubicBezTo>
                      <a:pt x="625164" y="1182203"/>
                      <a:pt x="631357" y="1191041"/>
                      <a:pt x="637550" y="1199880"/>
                    </a:cubicBezTo>
                    <a:cubicBezTo>
                      <a:pt x="640204" y="1202532"/>
                      <a:pt x="640204" y="1206951"/>
                      <a:pt x="637550" y="1210486"/>
                    </a:cubicBezTo>
                    <a:cubicBezTo>
                      <a:pt x="636665" y="1211370"/>
                      <a:pt x="634896" y="1213138"/>
                      <a:pt x="634011" y="1214022"/>
                    </a:cubicBezTo>
                    <a:cubicBezTo>
                      <a:pt x="626048" y="1212254"/>
                      <a:pt x="619855" y="1205183"/>
                      <a:pt x="610123" y="1209602"/>
                    </a:cubicBezTo>
                    <a:cubicBezTo>
                      <a:pt x="602160" y="1214022"/>
                      <a:pt x="604814" y="1220209"/>
                      <a:pt x="606584" y="1222860"/>
                    </a:cubicBezTo>
                    <a:cubicBezTo>
                      <a:pt x="611008" y="1228163"/>
                      <a:pt x="611008" y="1234350"/>
                      <a:pt x="615431" y="1239654"/>
                    </a:cubicBezTo>
                    <a:cubicBezTo>
                      <a:pt x="621625" y="1246724"/>
                      <a:pt x="626048" y="1251144"/>
                      <a:pt x="618086" y="1262634"/>
                    </a:cubicBezTo>
                    <a:cubicBezTo>
                      <a:pt x="611892" y="1271472"/>
                      <a:pt x="617201" y="1288266"/>
                      <a:pt x="614547" y="1301524"/>
                    </a:cubicBezTo>
                    <a:cubicBezTo>
                      <a:pt x="613662" y="1305943"/>
                      <a:pt x="619855" y="1303291"/>
                      <a:pt x="623394" y="1302407"/>
                    </a:cubicBezTo>
                    <a:cubicBezTo>
                      <a:pt x="609238" y="1318317"/>
                      <a:pt x="617201" y="1335994"/>
                      <a:pt x="619855" y="1353671"/>
                    </a:cubicBezTo>
                    <a:cubicBezTo>
                      <a:pt x="620740" y="1356323"/>
                      <a:pt x="619855" y="1358090"/>
                      <a:pt x="623394" y="1358974"/>
                    </a:cubicBezTo>
                    <a:cubicBezTo>
                      <a:pt x="635781" y="1361626"/>
                      <a:pt x="635781" y="1369580"/>
                      <a:pt x="631357" y="1379303"/>
                    </a:cubicBezTo>
                    <a:cubicBezTo>
                      <a:pt x="629587" y="1385490"/>
                      <a:pt x="641089" y="1392561"/>
                      <a:pt x="634896" y="1393445"/>
                    </a:cubicBezTo>
                    <a:cubicBezTo>
                      <a:pt x="623394" y="1394328"/>
                      <a:pt x="628703" y="1382838"/>
                      <a:pt x="626933" y="1375767"/>
                    </a:cubicBezTo>
                    <a:cubicBezTo>
                      <a:pt x="625164" y="1372232"/>
                      <a:pt x="623394" y="1367813"/>
                      <a:pt x="620740" y="1366929"/>
                    </a:cubicBezTo>
                    <a:cubicBezTo>
                      <a:pt x="617201" y="1365161"/>
                      <a:pt x="614547" y="1369580"/>
                      <a:pt x="611892" y="1372232"/>
                    </a:cubicBezTo>
                    <a:cubicBezTo>
                      <a:pt x="607469" y="1377977"/>
                      <a:pt x="601054" y="1382175"/>
                      <a:pt x="595746" y="1387368"/>
                    </a:cubicBezTo>
                    <a:lnTo>
                      <a:pt x="595164" y="1388658"/>
                    </a:lnTo>
                    <a:lnTo>
                      <a:pt x="595817" y="1389810"/>
                    </a:lnTo>
                    <a:lnTo>
                      <a:pt x="592657" y="1394220"/>
                    </a:lnTo>
                    <a:lnTo>
                      <a:pt x="586234" y="1408470"/>
                    </a:lnTo>
                    <a:lnTo>
                      <a:pt x="579495" y="1395149"/>
                    </a:lnTo>
                    <a:lnTo>
                      <a:pt x="572917" y="1395528"/>
                    </a:lnTo>
                    <a:lnTo>
                      <a:pt x="571282" y="1395251"/>
                    </a:lnTo>
                    <a:lnTo>
                      <a:pt x="572942" y="1397966"/>
                    </a:lnTo>
                    <a:cubicBezTo>
                      <a:pt x="574713" y="1410347"/>
                      <a:pt x="584456" y="1414769"/>
                      <a:pt x="591542" y="1422728"/>
                    </a:cubicBezTo>
                    <a:cubicBezTo>
                      <a:pt x="595085" y="1427150"/>
                      <a:pt x="598627" y="1426265"/>
                      <a:pt x="601284" y="1423612"/>
                    </a:cubicBezTo>
                    <a:cubicBezTo>
                      <a:pt x="611027" y="1414769"/>
                      <a:pt x="617227" y="1422728"/>
                      <a:pt x="623427" y="1427150"/>
                    </a:cubicBezTo>
                    <a:cubicBezTo>
                      <a:pt x="625198" y="1428918"/>
                      <a:pt x="619884" y="1430687"/>
                      <a:pt x="617227" y="1443068"/>
                    </a:cubicBezTo>
                    <a:cubicBezTo>
                      <a:pt x="614570" y="1454565"/>
                      <a:pt x="599513" y="1459871"/>
                      <a:pt x="603941" y="1475789"/>
                    </a:cubicBezTo>
                    <a:cubicBezTo>
                      <a:pt x="605713" y="1482864"/>
                      <a:pt x="594199" y="1487286"/>
                      <a:pt x="586228" y="1486402"/>
                    </a:cubicBezTo>
                    <a:cubicBezTo>
                      <a:pt x="562313" y="1484633"/>
                      <a:pt x="560542" y="1484633"/>
                      <a:pt x="559656" y="1506742"/>
                    </a:cubicBezTo>
                    <a:cubicBezTo>
                      <a:pt x="557885" y="1523545"/>
                      <a:pt x="549028" y="1539463"/>
                      <a:pt x="555228" y="1557151"/>
                    </a:cubicBezTo>
                    <a:cubicBezTo>
                      <a:pt x="557885" y="1567763"/>
                      <a:pt x="545485" y="1566879"/>
                      <a:pt x="540171" y="1570416"/>
                    </a:cubicBezTo>
                    <a:cubicBezTo>
                      <a:pt x="535742" y="1573069"/>
                      <a:pt x="527771" y="1575722"/>
                      <a:pt x="523342" y="1568647"/>
                    </a:cubicBezTo>
                    <a:lnTo>
                      <a:pt x="500251" y="1549309"/>
                    </a:lnTo>
                    <a:lnTo>
                      <a:pt x="498444" y="1552748"/>
                    </a:lnTo>
                    <a:lnTo>
                      <a:pt x="497457" y="1553487"/>
                    </a:lnTo>
                    <a:lnTo>
                      <a:pt x="508467" y="1558778"/>
                    </a:lnTo>
                    <a:cubicBezTo>
                      <a:pt x="510240" y="1558778"/>
                      <a:pt x="512013" y="1560546"/>
                      <a:pt x="512013" y="1562315"/>
                    </a:cubicBezTo>
                    <a:cubicBezTo>
                      <a:pt x="512900" y="1566737"/>
                      <a:pt x="508467" y="1564084"/>
                      <a:pt x="507581" y="1565852"/>
                    </a:cubicBezTo>
                    <a:cubicBezTo>
                      <a:pt x="504921" y="1574695"/>
                      <a:pt x="497829" y="1566737"/>
                      <a:pt x="491623" y="1569389"/>
                    </a:cubicBezTo>
                    <a:cubicBezTo>
                      <a:pt x="474780" y="1577348"/>
                      <a:pt x="476553" y="1592382"/>
                      <a:pt x="470347" y="1604762"/>
                    </a:cubicBezTo>
                    <a:cubicBezTo>
                      <a:pt x="467687" y="1610068"/>
                      <a:pt x="465914" y="1610953"/>
                      <a:pt x="461482" y="1610953"/>
                    </a:cubicBezTo>
                    <a:cubicBezTo>
                      <a:pt x="430454" y="1607415"/>
                      <a:pt x="407404" y="1619796"/>
                      <a:pt x="396766" y="1647210"/>
                    </a:cubicBezTo>
                    <a:cubicBezTo>
                      <a:pt x="392334" y="1657822"/>
                      <a:pt x="383468" y="1660475"/>
                      <a:pt x="372830" y="1659590"/>
                    </a:cubicBezTo>
                    <a:cubicBezTo>
                      <a:pt x="370171" y="1659590"/>
                      <a:pt x="355986" y="1653400"/>
                      <a:pt x="361306" y="1667549"/>
                    </a:cubicBezTo>
                    <a:cubicBezTo>
                      <a:pt x="357759" y="1670202"/>
                      <a:pt x="353327" y="1661359"/>
                      <a:pt x="350667" y="1668434"/>
                    </a:cubicBezTo>
                    <a:cubicBezTo>
                      <a:pt x="348894" y="1675508"/>
                      <a:pt x="354213" y="1689657"/>
                      <a:pt x="337370" y="1679045"/>
                    </a:cubicBezTo>
                    <a:cubicBezTo>
                      <a:pt x="323185" y="1697616"/>
                      <a:pt x="301909" y="1679045"/>
                      <a:pt x="285952" y="1688773"/>
                    </a:cubicBezTo>
                    <a:cubicBezTo>
                      <a:pt x="278860" y="1692310"/>
                      <a:pt x="269108" y="1692310"/>
                      <a:pt x="269108" y="1702922"/>
                    </a:cubicBezTo>
                    <a:cubicBezTo>
                      <a:pt x="253151" y="1716187"/>
                      <a:pt x="245172" y="1734758"/>
                      <a:pt x="243399" y="1753328"/>
                    </a:cubicBezTo>
                    <a:cubicBezTo>
                      <a:pt x="241626" y="1771015"/>
                      <a:pt x="231874" y="1769246"/>
                      <a:pt x="224782" y="1764825"/>
                    </a:cubicBezTo>
                    <a:cubicBezTo>
                      <a:pt x="206165" y="1753328"/>
                      <a:pt x="184002" y="1761287"/>
                      <a:pt x="177797" y="1771015"/>
                    </a:cubicBezTo>
                    <a:cubicBezTo>
                      <a:pt x="166272" y="1790470"/>
                      <a:pt x="144996" y="1784280"/>
                      <a:pt x="132584" y="1798429"/>
                    </a:cubicBezTo>
                    <a:cubicBezTo>
                      <a:pt x="119287" y="1813462"/>
                      <a:pt x="115741" y="1793123"/>
                      <a:pt x="113968" y="1788701"/>
                    </a:cubicBezTo>
                    <a:cubicBezTo>
                      <a:pt x="110422" y="1775436"/>
                      <a:pt x="106875" y="1762172"/>
                      <a:pt x="97124" y="1751560"/>
                    </a:cubicBezTo>
                    <a:cubicBezTo>
                      <a:pt x="94464" y="1749791"/>
                      <a:pt x="94464" y="1748022"/>
                      <a:pt x="98010" y="1747138"/>
                    </a:cubicBezTo>
                    <a:cubicBezTo>
                      <a:pt x="115741" y="1740948"/>
                      <a:pt x="119287" y="1728567"/>
                      <a:pt x="114854" y="1712650"/>
                    </a:cubicBezTo>
                    <a:cubicBezTo>
                      <a:pt x="111308" y="1700269"/>
                      <a:pt x="113081" y="1685236"/>
                      <a:pt x="102443" y="1674624"/>
                    </a:cubicBezTo>
                    <a:cubicBezTo>
                      <a:pt x="97124" y="1669318"/>
                      <a:pt x="93578" y="1664896"/>
                      <a:pt x="84713" y="1663128"/>
                    </a:cubicBezTo>
                    <a:cubicBezTo>
                      <a:pt x="73188" y="1661359"/>
                      <a:pt x="66096" y="1656053"/>
                      <a:pt x="75847" y="1641904"/>
                    </a:cubicBezTo>
                    <a:cubicBezTo>
                      <a:pt x="79393" y="1637482"/>
                      <a:pt x="75847" y="1626870"/>
                      <a:pt x="81167" y="1619796"/>
                    </a:cubicBezTo>
                    <a:cubicBezTo>
                      <a:pt x="82053" y="1618027"/>
                      <a:pt x="81167" y="1615374"/>
                      <a:pt x="83826" y="1614490"/>
                    </a:cubicBezTo>
                    <a:cubicBezTo>
                      <a:pt x="97124" y="1612721"/>
                      <a:pt x="89145" y="1605647"/>
                      <a:pt x="88259" y="1600341"/>
                    </a:cubicBezTo>
                    <a:cubicBezTo>
                      <a:pt x="97124" y="1602109"/>
                      <a:pt x="96237" y="1594150"/>
                      <a:pt x="98897" y="1589729"/>
                    </a:cubicBezTo>
                    <a:cubicBezTo>
                      <a:pt x="99783" y="1587076"/>
                      <a:pt x="98010" y="1581770"/>
                      <a:pt x="98897" y="1579117"/>
                    </a:cubicBezTo>
                    <a:cubicBezTo>
                      <a:pt x="103329" y="1572042"/>
                      <a:pt x="101556" y="1559662"/>
                      <a:pt x="110422" y="1557009"/>
                    </a:cubicBezTo>
                    <a:cubicBezTo>
                      <a:pt x="113968" y="1555240"/>
                      <a:pt x="122833" y="1563199"/>
                      <a:pt x="128152" y="1567621"/>
                    </a:cubicBezTo>
                    <a:cubicBezTo>
                      <a:pt x="138790" y="1576464"/>
                      <a:pt x="149428" y="1580886"/>
                      <a:pt x="160066" y="1568505"/>
                    </a:cubicBezTo>
                    <a:cubicBezTo>
                      <a:pt x="173364" y="1550819"/>
                      <a:pt x="191094" y="1557893"/>
                      <a:pt x="207052" y="1558778"/>
                    </a:cubicBezTo>
                    <a:cubicBezTo>
                      <a:pt x="217690" y="1559662"/>
                      <a:pt x="226555" y="1564968"/>
                      <a:pt x="238080" y="1565852"/>
                    </a:cubicBezTo>
                    <a:cubicBezTo>
                      <a:pt x="249605" y="1566737"/>
                      <a:pt x="254924" y="1576464"/>
                      <a:pt x="254924" y="1589729"/>
                    </a:cubicBezTo>
                    <a:cubicBezTo>
                      <a:pt x="254924" y="1594150"/>
                      <a:pt x="245172" y="1593266"/>
                      <a:pt x="252264" y="1595919"/>
                    </a:cubicBezTo>
                    <a:cubicBezTo>
                      <a:pt x="255810" y="1597688"/>
                      <a:pt x="261129" y="1603878"/>
                      <a:pt x="269108" y="1598572"/>
                    </a:cubicBezTo>
                    <a:cubicBezTo>
                      <a:pt x="293044" y="1581770"/>
                      <a:pt x="320526" y="1569389"/>
                      <a:pt x="340916" y="1547281"/>
                    </a:cubicBezTo>
                    <a:cubicBezTo>
                      <a:pt x="346235" y="1540207"/>
                      <a:pt x="343575" y="1534901"/>
                      <a:pt x="338256" y="1529595"/>
                    </a:cubicBezTo>
                    <a:cubicBezTo>
                      <a:pt x="333824" y="1526058"/>
                      <a:pt x="330277" y="1522520"/>
                      <a:pt x="333824" y="1516330"/>
                    </a:cubicBezTo>
                    <a:cubicBezTo>
                      <a:pt x="337370" y="1510140"/>
                      <a:pt x="344462" y="1510140"/>
                      <a:pt x="348894" y="1511909"/>
                    </a:cubicBezTo>
                    <a:cubicBezTo>
                      <a:pt x="363079" y="1518983"/>
                      <a:pt x="376376" y="1511024"/>
                      <a:pt x="390561" y="1509256"/>
                    </a:cubicBezTo>
                    <a:cubicBezTo>
                      <a:pt x="395880" y="1508371"/>
                      <a:pt x="400312" y="1509256"/>
                      <a:pt x="405631" y="1511024"/>
                    </a:cubicBezTo>
                    <a:cubicBezTo>
                      <a:pt x="409177" y="1511909"/>
                      <a:pt x="412945" y="1513014"/>
                      <a:pt x="416713" y="1512572"/>
                    </a:cubicBezTo>
                    <a:lnTo>
                      <a:pt x="424581" y="1507078"/>
                    </a:lnTo>
                    <a:lnTo>
                      <a:pt x="424441" y="1506710"/>
                    </a:lnTo>
                    <a:cubicBezTo>
                      <a:pt x="425594" y="1504641"/>
                      <a:pt x="427700" y="1502822"/>
                      <a:pt x="427266" y="1500615"/>
                    </a:cubicBezTo>
                    <a:cubicBezTo>
                      <a:pt x="429372" y="1499654"/>
                      <a:pt x="430635" y="1498563"/>
                      <a:pt x="430212" y="1496358"/>
                    </a:cubicBezTo>
                    <a:lnTo>
                      <a:pt x="434043" y="1491217"/>
                    </a:lnTo>
                    <a:lnTo>
                      <a:pt x="429458" y="1492592"/>
                    </a:lnTo>
                    <a:cubicBezTo>
                      <a:pt x="424144" y="1495245"/>
                      <a:pt x="425030" y="1483749"/>
                      <a:pt x="424144" y="1478442"/>
                    </a:cubicBezTo>
                    <a:cubicBezTo>
                      <a:pt x="423259" y="1476674"/>
                      <a:pt x="419716" y="1474905"/>
                      <a:pt x="421487" y="1470483"/>
                    </a:cubicBezTo>
                    <a:cubicBezTo>
                      <a:pt x="433887" y="1473136"/>
                      <a:pt x="443630" y="1462524"/>
                      <a:pt x="456915" y="1464293"/>
                    </a:cubicBezTo>
                    <a:cubicBezTo>
                      <a:pt x="460458" y="1464293"/>
                      <a:pt x="469315" y="1455449"/>
                      <a:pt x="463115" y="1447490"/>
                    </a:cubicBezTo>
                    <a:cubicBezTo>
                      <a:pt x="454258" y="1436878"/>
                      <a:pt x="449829" y="1419190"/>
                      <a:pt x="450715" y="1413000"/>
                    </a:cubicBezTo>
                    <a:cubicBezTo>
                      <a:pt x="455144" y="1394428"/>
                      <a:pt x="447172" y="1376741"/>
                      <a:pt x="454258" y="1359938"/>
                    </a:cubicBezTo>
                    <a:cubicBezTo>
                      <a:pt x="461344" y="1344904"/>
                      <a:pt x="471086" y="1331639"/>
                      <a:pt x="466658" y="1313951"/>
                    </a:cubicBezTo>
                    <a:lnTo>
                      <a:pt x="472041" y="1308577"/>
                    </a:lnTo>
                    <a:lnTo>
                      <a:pt x="471193" y="1307389"/>
                    </a:lnTo>
                    <a:cubicBezTo>
                      <a:pt x="476011" y="1305712"/>
                      <a:pt x="471861" y="1302744"/>
                      <a:pt x="472084" y="1301195"/>
                    </a:cubicBezTo>
                    <a:lnTo>
                      <a:pt x="476267" y="1296179"/>
                    </a:lnTo>
                    <a:lnTo>
                      <a:pt x="472102" y="1292575"/>
                    </a:lnTo>
                    <a:cubicBezTo>
                      <a:pt x="469447" y="1287603"/>
                      <a:pt x="469447" y="1280753"/>
                      <a:pt x="469447" y="1276776"/>
                    </a:cubicBezTo>
                    <a:cubicBezTo>
                      <a:pt x="468562" y="1258215"/>
                      <a:pt x="459714" y="1243189"/>
                      <a:pt x="458830" y="1225512"/>
                    </a:cubicBezTo>
                    <a:cubicBezTo>
                      <a:pt x="457945" y="1208719"/>
                      <a:pt x="470331" y="1210486"/>
                      <a:pt x="476525" y="1203415"/>
                    </a:cubicBezTo>
                    <a:cubicBezTo>
                      <a:pt x="482718" y="1197228"/>
                      <a:pt x="487142" y="1200764"/>
                      <a:pt x="492450" y="1205183"/>
                    </a:cubicBezTo>
                    <a:cubicBezTo>
                      <a:pt x="497759" y="1209602"/>
                      <a:pt x="505721" y="1212254"/>
                      <a:pt x="512799" y="1212254"/>
                    </a:cubicBezTo>
                    <a:cubicBezTo>
                      <a:pt x="518108" y="1212254"/>
                      <a:pt x="525186" y="1207835"/>
                      <a:pt x="521647" y="1198996"/>
                    </a:cubicBezTo>
                    <a:cubicBezTo>
                      <a:pt x="512799" y="1177784"/>
                      <a:pt x="518108" y="1170713"/>
                      <a:pt x="539342" y="1166293"/>
                    </a:cubicBezTo>
                    <a:cubicBezTo>
                      <a:pt x="545535" y="1165410"/>
                      <a:pt x="551729" y="1159223"/>
                      <a:pt x="558807" y="1160990"/>
                    </a:cubicBezTo>
                    <a:cubicBezTo>
                      <a:pt x="562346" y="1149500"/>
                      <a:pt x="546420" y="1158339"/>
                      <a:pt x="549959" y="1148616"/>
                    </a:cubicBezTo>
                    <a:cubicBezTo>
                      <a:pt x="553498" y="1137126"/>
                      <a:pt x="557922" y="1122101"/>
                      <a:pt x="569424" y="1120333"/>
                    </a:cubicBezTo>
                    <a:lnTo>
                      <a:pt x="576627" y="1116317"/>
                    </a:lnTo>
                    <a:lnTo>
                      <a:pt x="576223" y="1115836"/>
                    </a:lnTo>
                    <a:lnTo>
                      <a:pt x="573795" y="1111393"/>
                    </a:lnTo>
                    <a:lnTo>
                      <a:pt x="572476" y="1112060"/>
                    </a:lnTo>
                    <a:cubicBezTo>
                      <a:pt x="568603" y="1112503"/>
                      <a:pt x="564398" y="1112060"/>
                      <a:pt x="560857" y="1111617"/>
                    </a:cubicBezTo>
                    <a:cubicBezTo>
                      <a:pt x="551119" y="1109846"/>
                      <a:pt x="559087" y="1102761"/>
                      <a:pt x="557316" y="1100104"/>
                    </a:cubicBezTo>
                    <a:cubicBezTo>
                      <a:pt x="554660" y="1093020"/>
                      <a:pt x="546693" y="1086821"/>
                      <a:pt x="539611" y="1087706"/>
                    </a:cubicBezTo>
                    <a:cubicBezTo>
                      <a:pt x="511283" y="1088592"/>
                      <a:pt x="498004" y="1066452"/>
                      <a:pt x="481184" y="1051398"/>
                    </a:cubicBezTo>
                    <a:cubicBezTo>
                      <a:pt x="479414" y="1049626"/>
                      <a:pt x="478528" y="1046084"/>
                      <a:pt x="476758" y="1046084"/>
                    </a:cubicBezTo>
                    <a:cubicBezTo>
                      <a:pt x="451971" y="1038114"/>
                      <a:pt x="466135" y="1031915"/>
                      <a:pt x="477643" y="1024830"/>
                    </a:cubicBezTo>
                    <a:cubicBezTo>
                      <a:pt x="486496" y="1019517"/>
                      <a:pt x="482069" y="1008890"/>
                      <a:pt x="484725" y="1000920"/>
                    </a:cubicBezTo>
                    <a:cubicBezTo>
                      <a:pt x="487381" y="995606"/>
                      <a:pt x="485610" y="989407"/>
                      <a:pt x="496234" y="986750"/>
                    </a:cubicBezTo>
                    <a:cubicBezTo>
                      <a:pt x="514824" y="982323"/>
                      <a:pt x="523676" y="943357"/>
                      <a:pt x="512168" y="928302"/>
                    </a:cubicBezTo>
                    <a:cubicBezTo>
                      <a:pt x="503316" y="916790"/>
                      <a:pt x="488266" y="907934"/>
                      <a:pt x="500660" y="889337"/>
                    </a:cubicBezTo>
                    <a:cubicBezTo>
                      <a:pt x="502430" y="886680"/>
                      <a:pt x="493578" y="875168"/>
                      <a:pt x="485610" y="879595"/>
                    </a:cubicBezTo>
                    <a:cubicBezTo>
                      <a:pt x="480299" y="882252"/>
                      <a:pt x="475873" y="876939"/>
                      <a:pt x="471446" y="879595"/>
                    </a:cubicBezTo>
                    <a:cubicBezTo>
                      <a:pt x="473217" y="874282"/>
                      <a:pt x="471446" y="868083"/>
                      <a:pt x="476758" y="862769"/>
                    </a:cubicBezTo>
                    <a:cubicBezTo>
                      <a:pt x="489151" y="847715"/>
                      <a:pt x="494463" y="846829"/>
                      <a:pt x="510398" y="859227"/>
                    </a:cubicBezTo>
                    <a:lnTo>
                      <a:pt x="522271" y="862022"/>
                    </a:lnTo>
                    <a:lnTo>
                      <a:pt x="523682" y="855024"/>
                    </a:lnTo>
                    <a:lnTo>
                      <a:pt x="522250" y="854821"/>
                    </a:lnTo>
                    <a:cubicBezTo>
                      <a:pt x="518380" y="855042"/>
                      <a:pt x="515064" y="855042"/>
                      <a:pt x="514622" y="851947"/>
                    </a:cubicBezTo>
                    <a:cubicBezTo>
                      <a:pt x="511969" y="838683"/>
                      <a:pt x="503125" y="825420"/>
                      <a:pt x="505778" y="813041"/>
                    </a:cubicBezTo>
                    <a:cubicBezTo>
                      <a:pt x="509316" y="793588"/>
                      <a:pt x="506663" y="778556"/>
                      <a:pt x="496050" y="761756"/>
                    </a:cubicBezTo>
                    <a:cubicBezTo>
                      <a:pt x="487207" y="749377"/>
                      <a:pt x="477479" y="735230"/>
                      <a:pt x="484554" y="716661"/>
                    </a:cubicBezTo>
                    <a:cubicBezTo>
                      <a:pt x="491628" y="699861"/>
                      <a:pt x="480132" y="687482"/>
                      <a:pt x="469519" y="676871"/>
                    </a:cubicBezTo>
                    <a:cubicBezTo>
                      <a:pt x="459791" y="668029"/>
                      <a:pt x="455370" y="659187"/>
                      <a:pt x="458907" y="645039"/>
                    </a:cubicBezTo>
                    <a:cubicBezTo>
                      <a:pt x="461560" y="636197"/>
                      <a:pt x="455370" y="625586"/>
                      <a:pt x="451832" y="618512"/>
                    </a:cubicBezTo>
                    <a:cubicBezTo>
                      <a:pt x="446526" y="605249"/>
                      <a:pt x="442988" y="590217"/>
                      <a:pt x="442104" y="579607"/>
                    </a:cubicBezTo>
                    <a:lnTo>
                      <a:pt x="445455" y="536057"/>
                    </a:lnTo>
                    <a:lnTo>
                      <a:pt x="443860" y="535778"/>
                    </a:lnTo>
                    <a:cubicBezTo>
                      <a:pt x="441600" y="535970"/>
                      <a:pt x="439444" y="535587"/>
                      <a:pt x="438036" y="534826"/>
                    </a:cubicBezTo>
                    <a:lnTo>
                      <a:pt x="437167" y="532732"/>
                    </a:lnTo>
                    <a:lnTo>
                      <a:pt x="432481" y="533401"/>
                    </a:lnTo>
                    <a:cubicBezTo>
                      <a:pt x="427178" y="518367"/>
                      <a:pt x="411271" y="515714"/>
                      <a:pt x="403318" y="505986"/>
                    </a:cubicBezTo>
                    <a:cubicBezTo>
                      <a:pt x="398899" y="500680"/>
                      <a:pt x="403318" y="487415"/>
                      <a:pt x="405085" y="478571"/>
                    </a:cubicBezTo>
                    <a:cubicBezTo>
                      <a:pt x="407736" y="465306"/>
                      <a:pt x="405969" y="459115"/>
                      <a:pt x="392713" y="452040"/>
                    </a:cubicBezTo>
                    <a:cubicBezTo>
                      <a:pt x="380341" y="446734"/>
                      <a:pt x="366201" y="442312"/>
                      <a:pt x="362666" y="423741"/>
                    </a:cubicBezTo>
                    <a:cubicBezTo>
                      <a:pt x="361783" y="416666"/>
                      <a:pt x="348527" y="409591"/>
                      <a:pt x="341457" y="403400"/>
                    </a:cubicBezTo>
                    <a:cubicBezTo>
                      <a:pt x="329085" y="394557"/>
                      <a:pt x="329085" y="380407"/>
                      <a:pt x="322899" y="369795"/>
                    </a:cubicBezTo>
                    <a:lnTo>
                      <a:pt x="322801" y="367214"/>
                    </a:lnTo>
                    <a:lnTo>
                      <a:pt x="316895" y="363216"/>
                    </a:lnTo>
                    <a:lnTo>
                      <a:pt x="314844" y="363059"/>
                    </a:lnTo>
                    <a:lnTo>
                      <a:pt x="314538" y="363634"/>
                    </a:lnTo>
                    <a:cubicBezTo>
                      <a:pt x="313653" y="365406"/>
                      <a:pt x="314538" y="368949"/>
                      <a:pt x="314538" y="372491"/>
                    </a:cubicBezTo>
                    <a:cubicBezTo>
                      <a:pt x="294201" y="365406"/>
                      <a:pt x="289780" y="367177"/>
                      <a:pt x="282707" y="384891"/>
                    </a:cubicBezTo>
                    <a:cubicBezTo>
                      <a:pt x="282707" y="385777"/>
                      <a:pt x="280938" y="385777"/>
                      <a:pt x="280054" y="386663"/>
                    </a:cubicBezTo>
                    <a:cubicBezTo>
                      <a:pt x="285359" y="389320"/>
                      <a:pt x="288012" y="391977"/>
                      <a:pt x="285359" y="398177"/>
                    </a:cubicBezTo>
                    <a:cubicBezTo>
                      <a:pt x="282707" y="385777"/>
                      <a:pt x="262371" y="406148"/>
                      <a:pt x="264139" y="385777"/>
                    </a:cubicBezTo>
                    <a:cubicBezTo>
                      <a:pt x="259718" y="385777"/>
                      <a:pt x="257950" y="381348"/>
                      <a:pt x="251760" y="384006"/>
                    </a:cubicBezTo>
                    <a:cubicBezTo>
                      <a:pt x="243803" y="388434"/>
                      <a:pt x="239382" y="379577"/>
                      <a:pt x="235845" y="374263"/>
                    </a:cubicBezTo>
                    <a:cubicBezTo>
                      <a:pt x="233192" y="370720"/>
                      <a:pt x="236729" y="364520"/>
                      <a:pt x="241150" y="361863"/>
                    </a:cubicBezTo>
                    <a:cubicBezTo>
                      <a:pt x="252644" y="353006"/>
                      <a:pt x="250876" y="340606"/>
                      <a:pt x="244687" y="332635"/>
                    </a:cubicBezTo>
                    <a:cubicBezTo>
                      <a:pt x="239382" y="326435"/>
                      <a:pt x="232308" y="315807"/>
                      <a:pt x="221698" y="317578"/>
                    </a:cubicBezTo>
                    <a:cubicBezTo>
                      <a:pt x="208435" y="320235"/>
                      <a:pt x="196941" y="313149"/>
                      <a:pt x="183678" y="313149"/>
                    </a:cubicBezTo>
                    <a:cubicBezTo>
                      <a:pt x="174836" y="313149"/>
                      <a:pt x="169531" y="299864"/>
                      <a:pt x="164226" y="291893"/>
                    </a:cubicBezTo>
                    <a:cubicBezTo>
                      <a:pt x="155384" y="280378"/>
                      <a:pt x="142121" y="273293"/>
                      <a:pt x="138584" y="257350"/>
                    </a:cubicBezTo>
                    <a:cubicBezTo>
                      <a:pt x="137700" y="253807"/>
                      <a:pt x="130627" y="246722"/>
                      <a:pt x="124437" y="255579"/>
                    </a:cubicBezTo>
                    <a:cubicBezTo>
                      <a:pt x="118248" y="262664"/>
                      <a:pt x="99680" y="257350"/>
                      <a:pt x="98796" y="247607"/>
                    </a:cubicBezTo>
                    <a:cubicBezTo>
                      <a:pt x="97912" y="230779"/>
                      <a:pt x="85533" y="229893"/>
                      <a:pt x="74039" y="228122"/>
                    </a:cubicBezTo>
                    <a:cubicBezTo>
                      <a:pt x="59008" y="225465"/>
                      <a:pt x="48397" y="218379"/>
                      <a:pt x="45745" y="204208"/>
                    </a:cubicBezTo>
                    <a:cubicBezTo>
                      <a:pt x="43976" y="190922"/>
                      <a:pt x="40440" y="180294"/>
                      <a:pt x="24524" y="179408"/>
                    </a:cubicBezTo>
                    <a:cubicBezTo>
                      <a:pt x="20988" y="178522"/>
                      <a:pt x="17451" y="175865"/>
                      <a:pt x="17451" y="172323"/>
                    </a:cubicBezTo>
                    <a:cubicBezTo>
                      <a:pt x="18335" y="164351"/>
                      <a:pt x="26293" y="166123"/>
                      <a:pt x="30714" y="163466"/>
                    </a:cubicBezTo>
                    <a:cubicBezTo>
                      <a:pt x="21872" y="159923"/>
                      <a:pt x="15682" y="152837"/>
                      <a:pt x="5956" y="151951"/>
                    </a:cubicBezTo>
                    <a:cubicBezTo>
                      <a:pt x="4188" y="151951"/>
                      <a:pt x="-2001" y="150180"/>
                      <a:pt x="651" y="147523"/>
                    </a:cubicBezTo>
                    <a:cubicBezTo>
                      <a:pt x="6841" y="140437"/>
                      <a:pt x="-2001" y="127152"/>
                      <a:pt x="7725" y="123609"/>
                    </a:cubicBezTo>
                    <a:cubicBezTo>
                      <a:pt x="22756" y="118295"/>
                      <a:pt x="35135" y="105009"/>
                      <a:pt x="52818" y="105009"/>
                    </a:cubicBezTo>
                    <a:cubicBezTo>
                      <a:pt x="59008" y="105009"/>
                      <a:pt x="63429" y="99695"/>
                      <a:pt x="66081" y="93495"/>
                    </a:cubicBezTo>
                    <a:cubicBezTo>
                      <a:pt x="69618" y="83752"/>
                      <a:pt x="74923" y="74895"/>
                      <a:pt x="77576" y="65153"/>
                    </a:cubicBezTo>
                    <a:cubicBezTo>
                      <a:pt x="79344" y="51867"/>
                      <a:pt x="85533" y="57181"/>
                      <a:pt x="91723" y="60724"/>
                    </a:cubicBezTo>
                    <a:cubicBezTo>
                      <a:pt x="95259" y="63381"/>
                      <a:pt x="97912" y="68695"/>
                      <a:pt x="104101" y="62496"/>
                    </a:cubicBezTo>
                    <a:cubicBezTo>
                      <a:pt x="118248" y="48324"/>
                      <a:pt x="122669" y="47439"/>
                      <a:pt x="135932" y="62496"/>
                    </a:cubicBezTo>
                    <a:cubicBezTo>
                      <a:pt x="144774" y="74895"/>
                      <a:pt x="150079" y="76667"/>
                      <a:pt x="158037" y="62496"/>
                    </a:cubicBezTo>
                    <a:cubicBezTo>
                      <a:pt x="164226" y="52753"/>
                      <a:pt x="173952" y="49210"/>
                      <a:pt x="186330" y="47439"/>
                    </a:cubicBezTo>
                    <a:lnTo>
                      <a:pt x="188962" y="48112"/>
                    </a:lnTo>
                    <a:lnTo>
                      <a:pt x="194870" y="45123"/>
                    </a:lnTo>
                    <a:lnTo>
                      <a:pt x="198633" y="42399"/>
                    </a:lnTo>
                    <a:lnTo>
                      <a:pt x="190340" y="31047"/>
                    </a:lnTo>
                    <a:cubicBezTo>
                      <a:pt x="202756" y="27523"/>
                      <a:pt x="197434" y="12548"/>
                      <a:pt x="204529" y="5500"/>
                    </a:cubicBezTo>
                    <a:cubicBezTo>
                      <a:pt x="205416" y="4619"/>
                      <a:pt x="205416" y="1976"/>
                      <a:pt x="205416" y="215"/>
                    </a:cubicBezTo>
                    <a:close/>
                  </a:path>
                </a:pathLst>
              </a:custGeom>
              <a:solidFill>
                <a:srgbClr val="FFC000"/>
              </a:solidFill>
              <a:ln w="28575">
                <a:solidFill>
                  <a:srgbClr val="FFC0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9" name="Hình tự do: Hình 55">
                <a:extLst>
                  <a:ext uri="{FF2B5EF4-FFF2-40B4-BE49-F238E27FC236}">
                    <a16:creationId xmlns:a16="http://schemas.microsoft.com/office/drawing/2014/main" id="{08DE7D1C-D187-47B2-919E-EA52EF3604B1}"/>
                  </a:ext>
                </a:extLst>
              </p:cNvPr>
              <p:cNvSpPr>
                <a:spLocks/>
              </p:cNvSpPr>
              <p:nvPr>
                <p:custDataLst>
                  <p:tags r:id="rId18"/>
                </p:custDataLst>
              </p:nvPr>
            </p:nvSpPr>
            <p:spPr bwMode="auto">
              <a:xfrm>
                <a:off x="3406576" y="137596"/>
                <a:ext cx="1833835" cy="1025830"/>
              </a:xfrm>
              <a:custGeom>
                <a:avLst/>
                <a:gdLst>
                  <a:gd name="connsiteX0" fmla="*/ 1617217 w 1833835"/>
                  <a:gd name="connsiteY0" fmla="*/ 856149 h 1025830"/>
                  <a:gd name="connsiteX1" fmla="*/ 1642305 w 1833835"/>
                  <a:gd name="connsiteY1" fmla="*/ 876047 h 1025830"/>
                  <a:gd name="connsiteX2" fmla="*/ 1636929 w 1833835"/>
                  <a:gd name="connsiteY2" fmla="*/ 879507 h 1025830"/>
                  <a:gd name="connsiteX3" fmla="*/ 1611841 w 1833835"/>
                  <a:gd name="connsiteY3" fmla="*/ 860475 h 1025830"/>
                  <a:gd name="connsiteX4" fmla="*/ 1617217 w 1833835"/>
                  <a:gd name="connsiteY4" fmla="*/ 856149 h 1025830"/>
                  <a:gd name="connsiteX5" fmla="*/ 1613716 w 1833835"/>
                  <a:gd name="connsiteY5" fmla="*/ 834676 h 1025830"/>
                  <a:gd name="connsiteX6" fmla="*/ 1631841 w 1833835"/>
                  <a:gd name="connsiteY6" fmla="*/ 843636 h 1025830"/>
                  <a:gd name="connsiteX7" fmla="*/ 1616435 w 1833835"/>
                  <a:gd name="connsiteY7" fmla="*/ 851700 h 1025830"/>
                  <a:gd name="connsiteX8" fmla="*/ 1608278 w 1833835"/>
                  <a:gd name="connsiteY8" fmla="*/ 838260 h 1025830"/>
                  <a:gd name="connsiteX9" fmla="*/ 1613716 w 1833835"/>
                  <a:gd name="connsiteY9" fmla="*/ 834676 h 1025830"/>
                  <a:gd name="connsiteX10" fmla="*/ 1625878 w 1833835"/>
                  <a:gd name="connsiteY10" fmla="*/ 812928 h 1025830"/>
                  <a:gd name="connsiteX11" fmla="*/ 1631889 w 1833835"/>
                  <a:gd name="connsiteY11" fmla="*/ 818467 h 1025830"/>
                  <a:gd name="connsiteX12" fmla="*/ 1614715 w 1833835"/>
                  <a:gd name="connsiteY12" fmla="*/ 831392 h 1025830"/>
                  <a:gd name="connsiteX13" fmla="*/ 1606128 w 1833835"/>
                  <a:gd name="connsiteY13" fmla="*/ 824007 h 1025830"/>
                  <a:gd name="connsiteX14" fmla="*/ 1625878 w 1833835"/>
                  <a:gd name="connsiteY14" fmla="*/ 812928 h 1025830"/>
                  <a:gd name="connsiteX15" fmla="*/ 1777303 w 1833835"/>
                  <a:gd name="connsiteY15" fmla="*/ 787468 h 1025830"/>
                  <a:gd name="connsiteX16" fmla="*/ 1755635 w 1833835"/>
                  <a:gd name="connsiteY16" fmla="*/ 810599 h 1025830"/>
                  <a:gd name="connsiteX17" fmla="*/ 1753034 w 1833835"/>
                  <a:gd name="connsiteY17" fmla="*/ 814158 h 1025830"/>
                  <a:gd name="connsiteX18" fmla="*/ 1749568 w 1833835"/>
                  <a:gd name="connsiteY18" fmla="*/ 820385 h 1025830"/>
                  <a:gd name="connsiteX19" fmla="*/ 1740900 w 1833835"/>
                  <a:gd name="connsiteY19" fmla="*/ 823054 h 1025830"/>
                  <a:gd name="connsiteX20" fmla="*/ 1734833 w 1833835"/>
                  <a:gd name="connsiteY20" fmla="*/ 795475 h 1025830"/>
                  <a:gd name="connsiteX21" fmla="*/ 1742634 w 1833835"/>
                  <a:gd name="connsiteY21" fmla="*/ 795475 h 1025830"/>
                  <a:gd name="connsiteX22" fmla="*/ 1763435 w 1833835"/>
                  <a:gd name="connsiteY22" fmla="*/ 791916 h 1025830"/>
                  <a:gd name="connsiteX23" fmla="*/ 1777303 w 1833835"/>
                  <a:gd name="connsiteY23" fmla="*/ 787468 h 1025830"/>
                  <a:gd name="connsiteX24" fmla="*/ 1673222 w 1833835"/>
                  <a:gd name="connsiteY24" fmla="*/ 761760 h 1025830"/>
                  <a:gd name="connsiteX25" fmla="*/ 1673652 w 1833835"/>
                  <a:gd name="connsiteY25" fmla="*/ 763773 h 1025830"/>
                  <a:gd name="connsiteX26" fmla="*/ 1672330 w 1833835"/>
                  <a:gd name="connsiteY26" fmla="*/ 762651 h 1025830"/>
                  <a:gd name="connsiteX27" fmla="*/ 1673222 w 1833835"/>
                  <a:gd name="connsiteY27" fmla="*/ 761760 h 1025830"/>
                  <a:gd name="connsiteX28" fmla="*/ 1702658 w 1833835"/>
                  <a:gd name="connsiteY28" fmla="*/ 754628 h 1025830"/>
                  <a:gd name="connsiteX29" fmla="*/ 1688386 w 1833835"/>
                  <a:gd name="connsiteY29" fmla="*/ 816136 h 1025830"/>
                  <a:gd name="connsiteX30" fmla="*/ 1679466 w 1833835"/>
                  <a:gd name="connsiteY30" fmla="*/ 801873 h 1025830"/>
                  <a:gd name="connsiteX31" fmla="*/ 1658950 w 1833835"/>
                  <a:gd name="connsiteY31" fmla="*/ 869620 h 1025830"/>
                  <a:gd name="connsiteX32" fmla="*/ 1667870 w 1833835"/>
                  <a:gd name="connsiteY32" fmla="*/ 833964 h 1025830"/>
                  <a:gd name="connsiteX33" fmla="*/ 1641109 w 1833835"/>
                  <a:gd name="connsiteY33" fmla="*/ 831290 h 1025830"/>
                  <a:gd name="connsiteX34" fmla="*/ 1673222 w 1833835"/>
                  <a:gd name="connsiteY34" fmla="*/ 797416 h 1025830"/>
                  <a:gd name="connsiteX35" fmla="*/ 1675898 w 1833835"/>
                  <a:gd name="connsiteY35" fmla="*/ 786719 h 1025830"/>
                  <a:gd name="connsiteX36" fmla="*/ 1680787 w 1833835"/>
                  <a:gd name="connsiteY36" fmla="*/ 789012 h 1025830"/>
                  <a:gd name="connsiteX37" fmla="*/ 1684818 w 1833835"/>
                  <a:gd name="connsiteY37" fmla="*/ 799199 h 1025830"/>
                  <a:gd name="connsiteX38" fmla="*/ 1681361 w 1833835"/>
                  <a:gd name="connsiteY38" fmla="*/ 789282 h 1025830"/>
                  <a:gd name="connsiteX39" fmla="*/ 1680787 w 1833835"/>
                  <a:gd name="connsiteY39" fmla="*/ 789012 h 1025830"/>
                  <a:gd name="connsiteX40" fmla="*/ 1677013 w 1833835"/>
                  <a:gd name="connsiteY40" fmla="*/ 779476 h 1025830"/>
                  <a:gd name="connsiteX41" fmla="*/ 1673652 w 1833835"/>
                  <a:gd name="connsiteY41" fmla="*/ 763773 h 1025830"/>
                  <a:gd name="connsiteX42" fmla="*/ 1676009 w 1833835"/>
                  <a:gd name="connsiteY42" fmla="*/ 765771 h 1025830"/>
                  <a:gd name="connsiteX43" fmla="*/ 1680358 w 1833835"/>
                  <a:gd name="connsiteY43" fmla="*/ 763543 h 1025830"/>
                  <a:gd name="connsiteX44" fmla="*/ 1688386 w 1833835"/>
                  <a:gd name="connsiteY44" fmla="*/ 760868 h 1025830"/>
                  <a:gd name="connsiteX45" fmla="*/ 1702658 w 1833835"/>
                  <a:gd name="connsiteY45" fmla="*/ 754628 h 1025830"/>
                  <a:gd name="connsiteX46" fmla="*/ 1639079 w 1833835"/>
                  <a:gd name="connsiteY46" fmla="*/ 737897 h 1025830"/>
                  <a:gd name="connsiteX47" fmla="*/ 1639079 w 1833835"/>
                  <a:gd name="connsiteY47" fmla="*/ 746846 h 1025830"/>
                  <a:gd name="connsiteX48" fmla="*/ 1639079 w 1833835"/>
                  <a:gd name="connsiteY48" fmla="*/ 757322 h 1025830"/>
                  <a:gd name="connsiteX49" fmla="*/ 1636571 w 1833835"/>
                  <a:gd name="connsiteY49" fmla="*/ 738115 h 1025830"/>
                  <a:gd name="connsiteX50" fmla="*/ 1639079 w 1833835"/>
                  <a:gd name="connsiteY50" fmla="*/ 737897 h 1025830"/>
                  <a:gd name="connsiteX51" fmla="*/ 1659408 w 1833835"/>
                  <a:gd name="connsiteY51" fmla="*/ 724528 h 1025830"/>
                  <a:gd name="connsiteX52" fmla="*/ 1663369 w 1833835"/>
                  <a:gd name="connsiteY52" fmla="*/ 726499 h 1025830"/>
                  <a:gd name="connsiteX53" fmla="*/ 1688897 w 1833835"/>
                  <a:gd name="connsiteY53" fmla="*/ 740517 h 1025830"/>
                  <a:gd name="connsiteX54" fmla="*/ 1654005 w 1833835"/>
                  <a:gd name="connsiteY54" fmla="*/ 763089 h 1025830"/>
                  <a:gd name="connsiteX55" fmla="*/ 1654252 w 1833835"/>
                  <a:gd name="connsiteY55" fmla="*/ 763377 h 1025830"/>
                  <a:gd name="connsiteX56" fmla="*/ 1633865 w 1833835"/>
                  <a:gd name="connsiteY56" fmla="*/ 782409 h 1025830"/>
                  <a:gd name="connsiteX57" fmla="*/ 1643615 w 1833835"/>
                  <a:gd name="connsiteY57" fmla="*/ 763377 h 1025830"/>
                  <a:gd name="connsiteX58" fmla="*/ 1647161 w 1833835"/>
                  <a:gd name="connsiteY58" fmla="*/ 760772 h 1025830"/>
                  <a:gd name="connsiteX59" fmla="*/ 1647929 w 1833835"/>
                  <a:gd name="connsiteY59" fmla="*/ 756747 h 1025830"/>
                  <a:gd name="connsiteX60" fmla="*/ 1647524 w 1833835"/>
                  <a:gd name="connsiteY60" fmla="*/ 756286 h 1025830"/>
                  <a:gd name="connsiteX61" fmla="*/ 1655446 w 1833835"/>
                  <a:gd name="connsiteY61" fmla="*/ 726499 h 1025830"/>
                  <a:gd name="connsiteX62" fmla="*/ 1659408 w 1833835"/>
                  <a:gd name="connsiteY62" fmla="*/ 724528 h 1025830"/>
                  <a:gd name="connsiteX63" fmla="*/ 1629163 w 1833835"/>
                  <a:gd name="connsiteY63" fmla="*/ 714612 h 1025830"/>
                  <a:gd name="connsiteX64" fmla="*/ 1632747 w 1833835"/>
                  <a:gd name="connsiteY64" fmla="*/ 714612 h 1025830"/>
                  <a:gd name="connsiteX65" fmla="*/ 1641595 w 1833835"/>
                  <a:gd name="connsiteY65" fmla="*/ 714612 h 1025830"/>
                  <a:gd name="connsiteX66" fmla="*/ 1649771 w 1833835"/>
                  <a:gd name="connsiteY66" fmla="*/ 717300 h 1025830"/>
                  <a:gd name="connsiteX67" fmla="*/ 1649771 w 1833835"/>
                  <a:gd name="connsiteY67" fmla="*/ 720884 h 1025830"/>
                  <a:gd name="connsiteX68" fmla="*/ 1629163 w 1833835"/>
                  <a:gd name="connsiteY68" fmla="*/ 717300 h 1025830"/>
                  <a:gd name="connsiteX69" fmla="*/ 1629163 w 1833835"/>
                  <a:gd name="connsiteY69" fmla="*/ 714612 h 1025830"/>
                  <a:gd name="connsiteX70" fmla="*/ 1758245 w 1833835"/>
                  <a:gd name="connsiteY70" fmla="*/ 676703 h 1025830"/>
                  <a:gd name="connsiteX71" fmla="*/ 1760331 w 1833835"/>
                  <a:gd name="connsiteY71" fmla="*/ 678303 h 1025830"/>
                  <a:gd name="connsiteX72" fmla="*/ 1762967 w 1833835"/>
                  <a:gd name="connsiteY72" fmla="*/ 682570 h 1025830"/>
                  <a:gd name="connsiteX73" fmla="*/ 1739249 w 1833835"/>
                  <a:gd name="connsiteY73" fmla="*/ 704757 h 1025830"/>
                  <a:gd name="connsiteX74" fmla="*/ 1733100 w 1833835"/>
                  <a:gd name="connsiteY74" fmla="*/ 702197 h 1025830"/>
                  <a:gd name="connsiteX75" fmla="*/ 1737492 w 1833835"/>
                  <a:gd name="connsiteY75" fmla="*/ 692810 h 1025830"/>
                  <a:gd name="connsiteX76" fmla="*/ 1756818 w 1833835"/>
                  <a:gd name="connsiteY76" fmla="*/ 678303 h 1025830"/>
                  <a:gd name="connsiteX77" fmla="*/ 1758245 w 1833835"/>
                  <a:gd name="connsiteY77" fmla="*/ 676703 h 1025830"/>
                  <a:gd name="connsiteX78" fmla="*/ 1816937 w 1833835"/>
                  <a:gd name="connsiteY78" fmla="*/ 662085 h 1025830"/>
                  <a:gd name="connsiteX79" fmla="*/ 1820614 w 1833835"/>
                  <a:gd name="connsiteY79" fmla="*/ 664437 h 1025830"/>
                  <a:gd name="connsiteX80" fmla="*/ 1816158 w 1833835"/>
                  <a:gd name="connsiteY80" fmla="*/ 676981 h 1025830"/>
                  <a:gd name="connsiteX81" fmla="*/ 1773377 w 1833835"/>
                  <a:gd name="connsiteY81" fmla="*/ 689525 h 1025830"/>
                  <a:gd name="connsiteX82" fmla="*/ 1769812 w 1833835"/>
                  <a:gd name="connsiteY82" fmla="*/ 684149 h 1025830"/>
                  <a:gd name="connsiteX83" fmla="*/ 1773377 w 1833835"/>
                  <a:gd name="connsiteY83" fmla="*/ 677877 h 1025830"/>
                  <a:gd name="connsiteX84" fmla="*/ 1812593 w 1833835"/>
                  <a:gd name="connsiteY84" fmla="*/ 664437 h 1025830"/>
                  <a:gd name="connsiteX85" fmla="*/ 1816937 w 1833835"/>
                  <a:gd name="connsiteY85" fmla="*/ 662085 h 1025830"/>
                  <a:gd name="connsiteX86" fmla="*/ 1822997 w 1833835"/>
                  <a:gd name="connsiteY86" fmla="*/ 622040 h 1025830"/>
                  <a:gd name="connsiteX87" fmla="*/ 1833749 w 1833835"/>
                  <a:gd name="connsiteY87" fmla="*/ 629322 h 1025830"/>
                  <a:gd name="connsiteX88" fmla="*/ 1822101 w 1833835"/>
                  <a:gd name="connsiteY88" fmla="*/ 635693 h 1025830"/>
                  <a:gd name="connsiteX89" fmla="*/ 1802389 w 1833835"/>
                  <a:gd name="connsiteY89" fmla="*/ 640244 h 1025830"/>
                  <a:gd name="connsiteX90" fmla="*/ 1802389 w 1833835"/>
                  <a:gd name="connsiteY90" fmla="*/ 625681 h 1025830"/>
                  <a:gd name="connsiteX91" fmla="*/ 1822997 w 1833835"/>
                  <a:gd name="connsiteY91" fmla="*/ 622040 h 1025830"/>
                  <a:gd name="connsiteX92" fmla="*/ 983843 w 1833835"/>
                  <a:gd name="connsiteY92" fmla="*/ 13 h 1025830"/>
                  <a:gd name="connsiteX93" fmla="*/ 999768 w 1833835"/>
                  <a:gd name="connsiteY93" fmla="*/ 19586 h 1025830"/>
                  <a:gd name="connsiteX94" fmla="*/ 1005961 w 1833835"/>
                  <a:gd name="connsiteY94" fmla="*/ 28433 h 1025830"/>
                  <a:gd name="connsiteX95" fmla="*/ 1031618 w 1833835"/>
                  <a:gd name="connsiteY95" fmla="*/ 51434 h 1025830"/>
                  <a:gd name="connsiteX96" fmla="*/ 1048428 w 1833835"/>
                  <a:gd name="connsiteY96" fmla="*/ 66473 h 1025830"/>
                  <a:gd name="connsiteX97" fmla="*/ 1051967 w 1833835"/>
                  <a:gd name="connsiteY97" fmla="*/ 96551 h 1025830"/>
                  <a:gd name="connsiteX98" fmla="*/ 1050670 w 1833835"/>
                  <a:gd name="connsiteY98" fmla="*/ 98857 h 1025830"/>
                  <a:gd name="connsiteX99" fmla="*/ 1063480 w 1833835"/>
                  <a:gd name="connsiteY99" fmla="*/ 101058 h 1025830"/>
                  <a:gd name="connsiteX100" fmla="*/ 1095420 w 1833835"/>
                  <a:gd name="connsiteY100" fmla="*/ 107257 h 1025830"/>
                  <a:gd name="connsiteX101" fmla="*/ 1149540 w 1833835"/>
                  <a:gd name="connsiteY101" fmla="*/ 147107 h 1025830"/>
                  <a:gd name="connsiteX102" fmla="*/ 1155490 w 1833835"/>
                  <a:gd name="connsiteY102" fmla="*/ 152826 h 1025830"/>
                  <a:gd name="connsiteX103" fmla="*/ 1155588 w 1833835"/>
                  <a:gd name="connsiteY103" fmla="*/ 152845 h 1025830"/>
                  <a:gd name="connsiteX104" fmla="*/ 1162848 w 1833835"/>
                  <a:gd name="connsiteY104" fmla="*/ 150649 h 1025830"/>
                  <a:gd name="connsiteX105" fmla="*/ 1172607 w 1833835"/>
                  <a:gd name="connsiteY105" fmla="*/ 148878 h 1025830"/>
                  <a:gd name="connsiteX106" fmla="*/ 1200111 w 1833835"/>
                  <a:gd name="connsiteY106" fmla="*/ 138251 h 1025830"/>
                  <a:gd name="connsiteX107" fmla="*/ 1222291 w 1833835"/>
                  <a:gd name="connsiteY107" fmla="*/ 131167 h 1025830"/>
                  <a:gd name="connsiteX108" fmla="*/ 1244472 w 1833835"/>
                  <a:gd name="connsiteY108" fmla="*/ 134709 h 1025830"/>
                  <a:gd name="connsiteX109" fmla="*/ 1274637 w 1833835"/>
                  <a:gd name="connsiteY109" fmla="*/ 163047 h 1025830"/>
                  <a:gd name="connsiteX110" fmla="*/ 1278186 w 1833835"/>
                  <a:gd name="connsiteY110" fmla="*/ 171903 h 1025830"/>
                  <a:gd name="connsiteX111" fmla="*/ 1354486 w 1833835"/>
                  <a:gd name="connsiteY111" fmla="*/ 151535 h 1025830"/>
                  <a:gd name="connsiteX112" fmla="*/ 1384651 w 1833835"/>
                  <a:gd name="connsiteY112" fmla="*/ 158619 h 1025830"/>
                  <a:gd name="connsiteX113" fmla="*/ 1391749 w 1833835"/>
                  <a:gd name="connsiteY113" fmla="*/ 168360 h 1025830"/>
                  <a:gd name="connsiteX114" fmla="*/ 1402396 w 1833835"/>
                  <a:gd name="connsiteY114" fmla="*/ 169246 h 1025830"/>
                  <a:gd name="connsiteX115" fmla="*/ 1416591 w 1833835"/>
                  <a:gd name="connsiteY115" fmla="*/ 168360 h 1025830"/>
                  <a:gd name="connsiteX116" fmla="*/ 1420140 w 1833835"/>
                  <a:gd name="connsiteY116" fmla="*/ 175445 h 1025830"/>
                  <a:gd name="connsiteX117" fmla="*/ 1439659 w 1833835"/>
                  <a:gd name="connsiteY117" fmla="*/ 186957 h 1025830"/>
                  <a:gd name="connsiteX118" fmla="*/ 1444982 w 1833835"/>
                  <a:gd name="connsiteY118" fmla="*/ 207325 h 1025830"/>
                  <a:gd name="connsiteX119" fmla="*/ 1441433 w 1833835"/>
                  <a:gd name="connsiteY119" fmla="*/ 209982 h 1025830"/>
                  <a:gd name="connsiteX120" fmla="*/ 1419253 w 1833835"/>
                  <a:gd name="connsiteY120" fmla="*/ 260458 h 1025830"/>
                  <a:gd name="connsiteX121" fmla="*/ 1402396 w 1833835"/>
                  <a:gd name="connsiteY121" fmla="*/ 266657 h 1025830"/>
                  <a:gd name="connsiteX122" fmla="*/ 1384651 w 1833835"/>
                  <a:gd name="connsiteY122" fmla="*/ 276398 h 1025830"/>
                  <a:gd name="connsiteX123" fmla="*/ 1370456 w 1833835"/>
                  <a:gd name="connsiteY123" fmla="*/ 318019 h 1025830"/>
                  <a:gd name="connsiteX124" fmla="*/ 1362027 w 1833835"/>
                  <a:gd name="connsiteY124" fmla="*/ 327982 h 1025830"/>
                  <a:gd name="connsiteX125" fmla="*/ 1355344 w 1833835"/>
                  <a:gd name="connsiteY125" fmla="*/ 333186 h 1025830"/>
                  <a:gd name="connsiteX126" fmla="*/ 1356494 w 1833835"/>
                  <a:gd name="connsiteY126" fmla="*/ 334453 h 1025830"/>
                  <a:gd name="connsiteX127" fmla="*/ 1358224 w 1833835"/>
                  <a:gd name="connsiteY127" fmla="*/ 334301 h 1025830"/>
                  <a:gd name="connsiteX128" fmla="*/ 1367075 w 1833835"/>
                  <a:gd name="connsiteY128" fmla="*/ 328869 h 1025830"/>
                  <a:gd name="connsiteX129" fmla="*/ 1369731 w 1833835"/>
                  <a:gd name="connsiteY129" fmla="*/ 336850 h 1025830"/>
                  <a:gd name="connsiteX130" fmla="*/ 1383008 w 1833835"/>
                  <a:gd name="connsiteY130" fmla="*/ 356360 h 1025830"/>
                  <a:gd name="connsiteX131" fmla="*/ 1407792 w 1833835"/>
                  <a:gd name="connsiteY131" fmla="*/ 397154 h 1025830"/>
                  <a:gd name="connsiteX132" fmla="*/ 1409562 w 1833835"/>
                  <a:gd name="connsiteY132" fmla="*/ 418438 h 1025830"/>
                  <a:gd name="connsiteX133" fmla="*/ 1409562 w 1833835"/>
                  <a:gd name="connsiteY133" fmla="*/ 466326 h 1025830"/>
                  <a:gd name="connsiteX134" fmla="*/ 1413988 w 1833835"/>
                  <a:gd name="connsiteY134" fmla="*/ 479628 h 1025830"/>
                  <a:gd name="connsiteX135" fmla="*/ 1419298 w 1833835"/>
                  <a:gd name="connsiteY135" fmla="*/ 481402 h 1025830"/>
                  <a:gd name="connsiteX136" fmla="*/ 1440542 w 1833835"/>
                  <a:gd name="connsiteY136" fmla="*/ 476968 h 1025830"/>
                  <a:gd name="connsiteX137" fmla="*/ 1465326 w 1833835"/>
                  <a:gd name="connsiteY137" fmla="*/ 476968 h 1025830"/>
                  <a:gd name="connsiteX138" fmla="*/ 1487454 w 1833835"/>
                  <a:gd name="connsiteY138" fmla="*/ 491157 h 1025830"/>
                  <a:gd name="connsiteX139" fmla="*/ 1508697 w 1833835"/>
                  <a:gd name="connsiteY139" fmla="*/ 492931 h 1025830"/>
                  <a:gd name="connsiteX140" fmla="*/ 1521089 w 1833835"/>
                  <a:gd name="connsiteY140" fmla="*/ 494704 h 1025830"/>
                  <a:gd name="connsiteX141" fmla="*/ 1517549 w 1833835"/>
                  <a:gd name="connsiteY141" fmla="*/ 502686 h 1025830"/>
                  <a:gd name="connsiteX142" fmla="*/ 1519319 w 1833835"/>
                  <a:gd name="connsiteY142" fmla="*/ 526630 h 1025830"/>
                  <a:gd name="connsiteX143" fmla="*/ 1544103 w 1833835"/>
                  <a:gd name="connsiteY143" fmla="*/ 546140 h 1025830"/>
                  <a:gd name="connsiteX144" fmla="*/ 1548529 w 1833835"/>
                  <a:gd name="connsiteY144" fmla="*/ 546140 h 1025830"/>
                  <a:gd name="connsiteX145" fmla="*/ 1598096 w 1833835"/>
                  <a:gd name="connsiteY145" fmla="*/ 559442 h 1025830"/>
                  <a:gd name="connsiteX146" fmla="*/ 1602522 w 1833835"/>
                  <a:gd name="connsiteY146" fmla="*/ 562103 h 1025830"/>
                  <a:gd name="connsiteX147" fmla="*/ 1612259 w 1833835"/>
                  <a:gd name="connsiteY147" fmla="*/ 578065 h 1025830"/>
                  <a:gd name="connsiteX148" fmla="*/ 1603407 w 1833835"/>
                  <a:gd name="connsiteY148" fmla="*/ 598462 h 1025830"/>
                  <a:gd name="connsiteX149" fmla="*/ 1585705 w 1833835"/>
                  <a:gd name="connsiteY149" fmla="*/ 607330 h 1025830"/>
                  <a:gd name="connsiteX150" fmla="*/ 1585459 w 1833835"/>
                  <a:gd name="connsiteY150" fmla="*/ 607546 h 1025830"/>
                  <a:gd name="connsiteX151" fmla="*/ 1586430 w 1833835"/>
                  <a:gd name="connsiteY151" fmla="*/ 611067 h 1025830"/>
                  <a:gd name="connsiteX152" fmla="*/ 1588157 w 1833835"/>
                  <a:gd name="connsiteY152" fmla="*/ 614507 h 1025830"/>
                  <a:gd name="connsiteX153" fmla="*/ 1589163 w 1833835"/>
                  <a:gd name="connsiteY153" fmla="*/ 614423 h 1025830"/>
                  <a:gd name="connsiteX154" fmla="*/ 1610967 w 1833835"/>
                  <a:gd name="connsiteY154" fmla="*/ 603277 h 1025830"/>
                  <a:gd name="connsiteX155" fmla="*/ 1635781 w 1833835"/>
                  <a:gd name="connsiteY155" fmla="*/ 603943 h 1025830"/>
                  <a:gd name="connsiteX156" fmla="*/ 1636425 w 1833835"/>
                  <a:gd name="connsiteY156" fmla="*/ 603943 h 1025830"/>
                  <a:gd name="connsiteX157" fmla="*/ 1639872 w 1833835"/>
                  <a:gd name="connsiteY157" fmla="*/ 586883 h 1025830"/>
                  <a:gd name="connsiteX158" fmla="*/ 1650200 w 1833835"/>
                  <a:gd name="connsiteY158" fmla="*/ 583310 h 1025830"/>
                  <a:gd name="connsiteX159" fmla="*/ 1654031 w 1833835"/>
                  <a:gd name="connsiteY159" fmla="*/ 586007 h 1025830"/>
                  <a:gd name="connsiteX160" fmla="*/ 1657680 w 1833835"/>
                  <a:gd name="connsiteY160" fmla="*/ 595206 h 1025830"/>
                  <a:gd name="connsiteX161" fmla="*/ 1654234 w 1833835"/>
                  <a:gd name="connsiteY161" fmla="*/ 603892 h 1025830"/>
                  <a:gd name="connsiteX162" fmla="*/ 1658824 w 1833835"/>
                  <a:gd name="connsiteY162" fmla="*/ 603568 h 1025830"/>
                  <a:gd name="connsiteX163" fmla="*/ 1674775 w 1833835"/>
                  <a:gd name="connsiteY163" fmla="*/ 603943 h 1025830"/>
                  <a:gd name="connsiteX164" fmla="*/ 1681865 w 1833835"/>
                  <a:gd name="connsiteY164" fmla="*/ 603943 h 1025830"/>
                  <a:gd name="connsiteX165" fmla="*/ 1688955 w 1833835"/>
                  <a:gd name="connsiteY165" fmla="*/ 598614 h 1025830"/>
                  <a:gd name="connsiteX166" fmla="*/ 1748331 w 1833835"/>
                  <a:gd name="connsiteY166" fmla="*/ 588842 h 1025830"/>
                  <a:gd name="connsiteX167" fmla="*/ 1758966 w 1833835"/>
                  <a:gd name="connsiteY167" fmla="*/ 587066 h 1025830"/>
                  <a:gd name="connsiteX168" fmla="*/ 1775804 w 1833835"/>
                  <a:gd name="connsiteY168" fmla="*/ 590619 h 1025830"/>
                  <a:gd name="connsiteX169" fmla="*/ 1776690 w 1833835"/>
                  <a:gd name="connsiteY169" fmla="*/ 591507 h 1025830"/>
                  <a:gd name="connsiteX170" fmla="*/ 1802390 w 1833835"/>
                  <a:gd name="connsiteY170" fmla="*/ 625260 h 1025830"/>
                  <a:gd name="connsiteX171" fmla="*/ 1751876 w 1833835"/>
                  <a:gd name="connsiteY171" fmla="*/ 627037 h 1025830"/>
                  <a:gd name="connsiteX172" fmla="*/ 1743900 w 1833835"/>
                  <a:gd name="connsiteY172" fmla="*/ 643026 h 1025830"/>
                  <a:gd name="connsiteX173" fmla="*/ 1724403 w 1833835"/>
                  <a:gd name="connsiteY173" fmla="*/ 663455 h 1025830"/>
                  <a:gd name="connsiteX174" fmla="*/ 1710224 w 1833835"/>
                  <a:gd name="connsiteY174" fmla="*/ 678555 h 1025830"/>
                  <a:gd name="connsiteX175" fmla="*/ 1698703 w 1833835"/>
                  <a:gd name="connsiteY175" fmla="*/ 690991 h 1025830"/>
                  <a:gd name="connsiteX176" fmla="*/ 1675662 w 1833835"/>
                  <a:gd name="connsiteY176" fmla="*/ 695432 h 1025830"/>
                  <a:gd name="connsiteX177" fmla="*/ 1656165 w 1833835"/>
                  <a:gd name="connsiteY177" fmla="*/ 699873 h 1025830"/>
                  <a:gd name="connsiteX178" fmla="*/ 1628692 w 1833835"/>
                  <a:gd name="connsiteY178" fmla="*/ 714085 h 1025830"/>
                  <a:gd name="connsiteX179" fmla="*/ 1626919 w 1833835"/>
                  <a:gd name="connsiteY179" fmla="*/ 749614 h 1025830"/>
                  <a:gd name="connsiteX180" fmla="*/ 1624261 w 1833835"/>
                  <a:gd name="connsiteY180" fmla="*/ 763826 h 1025830"/>
                  <a:gd name="connsiteX181" fmla="*/ 1617171 w 1833835"/>
                  <a:gd name="connsiteY181" fmla="*/ 793139 h 1025830"/>
                  <a:gd name="connsiteX182" fmla="*/ 1602992 w 1833835"/>
                  <a:gd name="connsiteY182" fmla="*/ 801132 h 1025830"/>
                  <a:gd name="connsiteX183" fmla="*/ 1579064 w 1833835"/>
                  <a:gd name="connsiteY183" fmla="*/ 812680 h 1025830"/>
                  <a:gd name="connsiteX184" fmla="*/ 1548046 w 1833835"/>
                  <a:gd name="connsiteY184" fmla="*/ 823338 h 1025830"/>
                  <a:gd name="connsiteX185" fmla="*/ 1538298 w 1833835"/>
                  <a:gd name="connsiteY185" fmla="*/ 805574 h 1025830"/>
                  <a:gd name="connsiteX186" fmla="*/ 1532980 w 1833835"/>
                  <a:gd name="connsiteY186" fmla="*/ 799356 h 1025830"/>
                  <a:gd name="connsiteX187" fmla="*/ 1516142 w 1833835"/>
                  <a:gd name="connsiteY187" fmla="*/ 805574 h 1025830"/>
                  <a:gd name="connsiteX188" fmla="*/ 1506394 w 1833835"/>
                  <a:gd name="connsiteY188" fmla="*/ 810015 h 1025830"/>
                  <a:gd name="connsiteX189" fmla="*/ 1459424 w 1833835"/>
                  <a:gd name="connsiteY189" fmla="*/ 829556 h 1025830"/>
                  <a:gd name="connsiteX190" fmla="*/ 1462083 w 1833835"/>
                  <a:gd name="connsiteY190" fmla="*/ 858868 h 1025830"/>
                  <a:gd name="connsiteX191" fmla="*/ 1445245 w 1833835"/>
                  <a:gd name="connsiteY191" fmla="*/ 811791 h 1025830"/>
                  <a:gd name="connsiteX192" fmla="*/ 1425749 w 1833835"/>
                  <a:gd name="connsiteY192" fmla="*/ 794915 h 1025830"/>
                  <a:gd name="connsiteX193" fmla="*/ 1385868 w 1833835"/>
                  <a:gd name="connsiteY193" fmla="*/ 780703 h 1025830"/>
                  <a:gd name="connsiteX194" fmla="*/ 1365486 w 1833835"/>
                  <a:gd name="connsiteY194" fmla="*/ 777150 h 1025830"/>
                  <a:gd name="connsiteX195" fmla="*/ 1345989 w 1833835"/>
                  <a:gd name="connsiteY195" fmla="*/ 771821 h 1025830"/>
                  <a:gd name="connsiteX196" fmla="*/ 1350420 w 1833835"/>
                  <a:gd name="connsiteY196" fmla="*/ 756720 h 1025830"/>
                  <a:gd name="connsiteX197" fmla="*/ 1355737 w 1833835"/>
                  <a:gd name="connsiteY197" fmla="*/ 740732 h 1025830"/>
                  <a:gd name="connsiteX198" fmla="*/ 1357731 w 1833835"/>
                  <a:gd name="connsiteY198" fmla="*/ 731183 h 1025830"/>
                  <a:gd name="connsiteX199" fmla="*/ 1362348 w 1833835"/>
                  <a:gd name="connsiteY199" fmla="*/ 729641 h 1025830"/>
                  <a:gd name="connsiteX200" fmla="*/ 1362071 w 1833835"/>
                  <a:gd name="connsiteY200" fmla="*/ 727044 h 1025830"/>
                  <a:gd name="connsiteX201" fmla="*/ 1362747 w 1833835"/>
                  <a:gd name="connsiteY201" fmla="*/ 725223 h 1025830"/>
                  <a:gd name="connsiteX202" fmla="*/ 1351017 w 1833835"/>
                  <a:gd name="connsiteY202" fmla="*/ 717411 h 1025830"/>
                  <a:gd name="connsiteX203" fmla="*/ 1334740 w 1833835"/>
                  <a:gd name="connsiteY203" fmla="*/ 724269 h 1025830"/>
                  <a:gd name="connsiteX204" fmla="*/ 1332969 w 1833835"/>
                  <a:gd name="connsiteY204" fmla="*/ 726039 h 1025830"/>
                  <a:gd name="connsiteX205" fmla="*/ 1302852 w 1833835"/>
                  <a:gd name="connsiteY205" fmla="*/ 737543 h 1025830"/>
                  <a:gd name="connsiteX206" fmla="*/ 1297537 w 1833835"/>
                  <a:gd name="connsiteY206" fmla="*/ 750817 h 1025830"/>
                  <a:gd name="connsiteX207" fmla="*/ 1295765 w 1833835"/>
                  <a:gd name="connsiteY207" fmla="*/ 752587 h 1025830"/>
                  <a:gd name="connsiteX208" fmla="*/ 1288679 w 1833835"/>
                  <a:gd name="connsiteY208" fmla="*/ 756127 h 1025830"/>
                  <a:gd name="connsiteX209" fmla="*/ 1286021 w 1833835"/>
                  <a:gd name="connsiteY209" fmla="*/ 755242 h 1025830"/>
                  <a:gd name="connsiteX210" fmla="*/ 1251475 w 1833835"/>
                  <a:gd name="connsiteY210" fmla="*/ 736658 h 1025830"/>
                  <a:gd name="connsiteX211" fmla="*/ 1249704 w 1833835"/>
                  <a:gd name="connsiteY211" fmla="*/ 734889 h 1025830"/>
                  <a:gd name="connsiteX212" fmla="*/ 1241731 w 1833835"/>
                  <a:gd name="connsiteY212" fmla="*/ 727809 h 1025830"/>
                  <a:gd name="connsiteX213" fmla="*/ 1210728 w 1833835"/>
                  <a:gd name="connsiteY213" fmla="*/ 714535 h 1025830"/>
                  <a:gd name="connsiteX214" fmla="*/ 1195670 w 1833835"/>
                  <a:gd name="connsiteY214" fmla="*/ 712765 h 1025830"/>
                  <a:gd name="connsiteX215" fmla="*/ 1179725 w 1833835"/>
                  <a:gd name="connsiteY215" fmla="*/ 704801 h 1025830"/>
                  <a:gd name="connsiteX216" fmla="*/ 1177954 w 1833835"/>
                  <a:gd name="connsiteY216" fmla="*/ 699491 h 1025830"/>
                  <a:gd name="connsiteX217" fmla="*/ 1167435 w 1833835"/>
                  <a:gd name="connsiteY217" fmla="*/ 689535 h 1025830"/>
                  <a:gd name="connsiteX218" fmla="*/ 1168719 w 1833835"/>
                  <a:gd name="connsiteY218" fmla="*/ 688269 h 1025830"/>
                  <a:gd name="connsiteX219" fmla="*/ 1163999 w 1833835"/>
                  <a:gd name="connsiteY219" fmla="*/ 682475 h 1025830"/>
                  <a:gd name="connsiteX220" fmla="*/ 1163773 w 1833835"/>
                  <a:gd name="connsiteY220" fmla="*/ 682716 h 1025830"/>
                  <a:gd name="connsiteX221" fmla="*/ 1160781 w 1833835"/>
                  <a:gd name="connsiteY221" fmla="*/ 688031 h 1025830"/>
                  <a:gd name="connsiteX222" fmla="*/ 1156347 w 1833835"/>
                  <a:gd name="connsiteY222" fmla="*/ 680058 h 1025830"/>
                  <a:gd name="connsiteX223" fmla="*/ 1149254 w 1833835"/>
                  <a:gd name="connsiteY223" fmla="*/ 672970 h 1025830"/>
                  <a:gd name="connsiteX224" fmla="*/ 1094281 w 1833835"/>
                  <a:gd name="connsiteY224" fmla="*/ 643734 h 1025830"/>
                  <a:gd name="connsiteX225" fmla="*/ 1070674 w 1833835"/>
                  <a:gd name="connsiteY225" fmla="*/ 621143 h 1025830"/>
                  <a:gd name="connsiteX226" fmla="*/ 1057153 w 1833835"/>
                  <a:gd name="connsiteY226" fmla="*/ 605347 h 1025830"/>
                  <a:gd name="connsiteX227" fmla="*/ 1046004 w 1833835"/>
                  <a:gd name="connsiteY227" fmla="*/ 605945 h 1025830"/>
                  <a:gd name="connsiteX228" fmla="*/ 1043859 w 1833835"/>
                  <a:gd name="connsiteY228" fmla="*/ 603561 h 1025830"/>
                  <a:gd name="connsiteX229" fmla="*/ 1045502 w 1833835"/>
                  <a:gd name="connsiteY229" fmla="*/ 606479 h 1025830"/>
                  <a:gd name="connsiteX230" fmla="*/ 1041068 w 1833835"/>
                  <a:gd name="connsiteY230" fmla="*/ 621526 h 1025830"/>
                  <a:gd name="connsiteX231" fmla="*/ 973670 w 1833835"/>
                  <a:gd name="connsiteY231" fmla="*/ 622411 h 1025830"/>
                  <a:gd name="connsiteX232" fmla="*/ 963137 w 1833835"/>
                  <a:gd name="connsiteY232" fmla="*/ 594156 h 1025830"/>
                  <a:gd name="connsiteX233" fmla="*/ 953550 w 1833835"/>
                  <a:gd name="connsiteY233" fmla="*/ 600140 h 1025830"/>
                  <a:gd name="connsiteX234" fmla="*/ 958056 w 1833835"/>
                  <a:gd name="connsiteY234" fmla="*/ 605607 h 1025830"/>
                  <a:gd name="connsiteX235" fmla="*/ 963570 w 1833835"/>
                  <a:gd name="connsiteY235" fmla="*/ 619768 h 1025830"/>
                  <a:gd name="connsiteX236" fmla="*/ 973274 w 1833835"/>
                  <a:gd name="connsiteY236" fmla="*/ 622423 h 1025830"/>
                  <a:gd name="connsiteX237" fmla="*/ 990919 w 1833835"/>
                  <a:gd name="connsiteY237" fmla="*/ 657827 h 1025830"/>
                  <a:gd name="connsiteX238" fmla="*/ 993565 w 1833835"/>
                  <a:gd name="connsiteY238" fmla="*/ 658712 h 1025830"/>
                  <a:gd name="connsiteX239" fmla="*/ 1008563 w 1833835"/>
                  <a:gd name="connsiteY239" fmla="*/ 690575 h 1025830"/>
                  <a:gd name="connsiteX240" fmla="*/ 997976 w 1833835"/>
                  <a:gd name="connsiteY240" fmla="*/ 700311 h 1025830"/>
                  <a:gd name="connsiteX241" fmla="*/ 990036 w 1833835"/>
                  <a:gd name="connsiteY241" fmla="*/ 722438 h 1025830"/>
                  <a:gd name="connsiteX242" fmla="*/ 990919 w 1833835"/>
                  <a:gd name="connsiteY242" fmla="*/ 725093 h 1025830"/>
                  <a:gd name="connsiteX243" fmla="*/ 975039 w 1833835"/>
                  <a:gd name="connsiteY243" fmla="*/ 778199 h 1025830"/>
                  <a:gd name="connsiteX244" fmla="*/ 975039 w 1833835"/>
                  <a:gd name="connsiteY244" fmla="*/ 791475 h 1025830"/>
                  <a:gd name="connsiteX245" fmla="*/ 986507 w 1833835"/>
                  <a:gd name="connsiteY245" fmla="*/ 824223 h 1025830"/>
                  <a:gd name="connsiteX246" fmla="*/ 921748 w 1833835"/>
                  <a:gd name="connsiteY246" fmla="*/ 814266 h 1025830"/>
                  <a:gd name="connsiteX247" fmla="*/ 920673 w 1833835"/>
                  <a:gd name="connsiteY247" fmla="*/ 813629 h 1025830"/>
                  <a:gd name="connsiteX248" fmla="*/ 907408 w 1833835"/>
                  <a:gd name="connsiteY248" fmla="*/ 812697 h 1025830"/>
                  <a:gd name="connsiteX249" fmla="*/ 912199 w 1833835"/>
                  <a:gd name="connsiteY249" fmla="*/ 821833 h 1025830"/>
                  <a:gd name="connsiteX250" fmla="*/ 932593 w 1833835"/>
                  <a:gd name="connsiteY250" fmla="*/ 824490 h 1025830"/>
                  <a:gd name="connsiteX251" fmla="*/ 940573 w 1833835"/>
                  <a:gd name="connsiteY251" fmla="*/ 822718 h 1025830"/>
                  <a:gd name="connsiteX252" fmla="*/ 980474 w 1833835"/>
                  <a:gd name="connsiteY252" fmla="*/ 830690 h 1025830"/>
                  <a:gd name="connsiteX253" fmla="*/ 998208 w 1833835"/>
                  <a:gd name="connsiteY253" fmla="*/ 821833 h 1025830"/>
                  <a:gd name="connsiteX254" fmla="*/ 988454 w 1833835"/>
                  <a:gd name="connsiteY254" fmla="*/ 805004 h 1025830"/>
                  <a:gd name="connsiteX255" fmla="*/ 1023922 w 1833835"/>
                  <a:gd name="connsiteY255" fmla="*/ 802347 h 1025830"/>
                  <a:gd name="connsiteX256" fmla="*/ 1038996 w 1833835"/>
                  <a:gd name="connsiteY256" fmla="*/ 821833 h 1025830"/>
                  <a:gd name="connsiteX257" fmla="*/ 1043429 w 1833835"/>
                  <a:gd name="connsiteY257" fmla="*/ 828033 h 1025830"/>
                  <a:gd name="connsiteX258" fmla="*/ 1062936 w 1833835"/>
                  <a:gd name="connsiteY258" fmla="*/ 834232 h 1025830"/>
                  <a:gd name="connsiteX259" fmla="*/ 1058503 w 1833835"/>
                  <a:gd name="connsiteY259" fmla="*/ 847518 h 1025830"/>
                  <a:gd name="connsiteX260" fmla="*/ 1076237 w 1833835"/>
                  <a:gd name="connsiteY260" fmla="*/ 862575 h 1025830"/>
                  <a:gd name="connsiteX261" fmla="*/ 1079784 w 1833835"/>
                  <a:gd name="connsiteY261" fmla="*/ 869660 h 1025830"/>
                  <a:gd name="connsiteX262" fmla="*/ 1094857 w 1833835"/>
                  <a:gd name="connsiteY262" fmla="*/ 912174 h 1025830"/>
                  <a:gd name="connsiteX263" fmla="*/ 1085104 w 1833835"/>
                  <a:gd name="connsiteY263" fmla="*/ 928117 h 1025830"/>
                  <a:gd name="connsiteX264" fmla="*/ 1113478 w 1833835"/>
                  <a:gd name="connsiteY264" fmla="*/ 938745 h 1025830"/>
                  <a:gd name="connsiteX265" fmla="*/ 1123231 w 1833835"/>
                  <a:gd name="connsiteY265" fmla="*/ 949373 h 1025830"/>
                  <a:gd name="connsiteX266" fmla="*/ 1136532 w 1833835"/>
                  <a:gd name="connsiteY266" fmla="*/ 962659 h 1025830"/>
                  <a:gd name="connsiteX267" fmla="*/ 1148059 w 1833835"/>
                  <a:gd name="connsiteY267" fmla="*/ 976830 h 1025830"/>
                  <a:gd name="connsiteX268" fmla="*/ 1148945 w 1833835"/>
                  <a:gd name="connsiteY268" fmla="*/ 990116 h 1025830"/>
                  <a:gd name="connsiteX269" fmla="*/ 1140079 w 1833835"/>
                  <a:gd name="connsiteY269" fmla="*/ 983916 h 1025830"/>
                  <a:gd name="connsiteX270" fmla="*/ 1115251 w 1833835"/>
                  <a:gd name="connsiteY270" fmla="*/ 987459 h 1025830"/>
                  <a:gd name="connsiteX271" fmla="*/ 1108158 w 1833835"/>
                  <a:gd name="connsiteY271" fmla="*/ 991001 h 1025830"/>
                  <a:gd name="connsiteX272" fmla="*/ 1102838 w 1833835"/>
                  <a:gd name="connsiteY272" fmla="*/ 1006058 h 1025830"/>
                  <a:gd name="connsiteX273" fmla="*/ 1107271 w 1833835"/>
                  <a:gd name="connsiteY273" fmla="*/ 1024658 h 1025830"/>
                  <a:gd name="connsiteX274" fmla="*/ 1089537 w 1833835"/>
                  <a:gd name="connsiteY274" fmla="*/ 1018458 h 1025830"/>
                  <a:gd name="connsiteX275" fmla="*/ 1050523 w 1833835"/>
                  <a:gd name="connsiteY275" fmla="*/ 1007830 h 1025830"/>
                  <a:gd name="connsiteX276" fmla="*/ 1029242 w 1833835"/>
                  <a:gd name="connsiteY276" fmla="*/ 1003401 h 1025830"/>
                  <a:gd name="connsiteX277" fmla="*/ 986681 w 1833835"/>
                  <a:gd name="connsiteY277" fmla="*/ 994544 h 1025830"/>
                  <a:gd name="connsiteX278" fmla="*/ 971607 w 1833835"/>
                  <a:gd name="connsiteY278" fmla="*/ 976830 h 1025830"/>
                  <a:gd name="connsiteX279" fmla="*/ 946780 w 1833835"/>
                  <a:gd name="connsiteY279" fmla="*/ 959116 h 1025830"/>
                  <a:gd name="connsiteX280" fmla="*/ 934366 w 1833835"/>
                  <a:gd name="connsiteY280" fmla="*/ 952031 h 1025830"/>
                  <a:gd name="connsiteX281" fmla="*/ 909539 w 1833835"/>
                  <a:gd name="connsiteY281" fmla="*/ 938745 h 1025830"/>
                  <a:gd name="connsiteX282" fmla="*/ 882051 w 1833835"/>
                  <a:gd name="connsiteY282" fmla="*/ 925460 h 1025830"/>
                  <a:gd name="connsiteX283" fmla="*/ 856337 w 1833835"/>
                  <a:gd name="connsiteY283" fmla="*/ 905974 h 1025830"/>
                  <a:gd name="connsiteX284" fmla="*/ 856305 w 1833835"/>
                  <a:gd name="connsiteY284" fmla="*/ 905900 h 1025830"/>
                  <a:gd name="connsiteX285" fmla="*/ 849133 w 1833835"/>
                  <a:gd name="connsiteY285" fmla="*/ 910611 h 1025830"/>
                  <a:gd name="connsiteX286" fmla="*/ 841879 w 1833835"/>
                  <a:gd name="connsiteY286" fmla="*/ 909392 h 1025830"/>
                  <a:gd name="connsiteX287" fmla="*/ 839388 w 1833835"/>
                  <a:gd name="connsiteY287" fmla="*/ 903656 h 1025830"/>
                  <a:gd name="connsiteX288" fmla="*/ 826584 w 1833835"/>
                  <a:gd name="connsiteY288" fmla="*/ 917891 h 1025830"/>
                  <a:gd name="connsiteX289" fmla="*/ 816343 w 1833835"/>
                  <a:gd name="connsiteY289" fmla="*/ 932304 h 1025830"/>
                  <a:gd name="connsiteX290" fmla="*/ 812442 w 1833835"/>
                  <a:gd name="connsiteY290" fmla="*/ 933694 h 1025830"/>
                  <a:gd name="connsiteX291" fmla="*/ 808438 w 1833835"/>
                  <a:gd name="connsiteY291" fmla="*/ 936865 h 1025830"/>
                  <a:gd name="connsiteX292" fmla="*/ 804412 w 1833835"/>
                  <a:gd name="connsiteY292" fmla="*/ 936555 h 1025830"/>
                  <a:gd name="connsiteX293" fmla="*/ 803708 w 1833835"/>
                  <a:gd name="connsiteY293" fmla="*/ 936806 h 1025830"/>
                  <a:gd name="connsiteX294" fmla="*/ 803163 w 1833835"/>
                  <a:gd name="connsiteY294" fmla="*/ 936459 h 1025830"/>
                  <a:gd name="connsiteX295" fmla="*/ 791174 w 1833835"/>
                  <a:gd name="connsiteY295" fmla="*/ 935535 h 1025830"/>
                  <a:gd name="connsiteX296" fmla="*/ 779221 w 1833835"/>
                  <a:gd name="connsiteY296" fmla="*/ 923563 h 1025830"/>
                  <a:gd name="connsiteX297" fmla="*/ 759744 w 1833835"/>
                  <a:gd name="connsiteY297" fmla="*/ 908488 h 1025830"/>
                  <a:gd name="connsiteX298" fmla="*/ 729642 w 1833835"/>
                  <a:gd name="connsiteY298" fmla="*/ 885432 h 1025830"/>
                  <a:gd name="connsiteX299" fmla="*/ 721674 w 1833835"/>
                  <a:gd name="connsiteY299" fmla="*/ 880998 h 1025830"/>
                  <a:gd name="connsiteX300" fmla="*/ 718132 w 1833835"/>
                  <a:gd name="connsiteY300" fmla="*/ 875677 h 1025830"/>
                  <a:gd name="connsiteX301" fmla="*/ 696884 w 1833835"/>
                  <a:gd name="connsiteY301" fmla="*/ 865036 h 1025830"/>
                  <a:gd name="connsiteX302" fmla="*/ 682718 w 1833835"/>
                  <a:gd name="connsiteY302" fmla="*/ 856168 h 1025830"/>
                  <a:gd name="connsiteX303" fmla="*/ 675636 w 1833835"/>
                  <a:gd name="connsiteY303" fmla="*/ 844640 h 1025830"/>
                  <a:gd name="connsiteX304" fmla="*/ 643763 w 1833835"/>
                  <a:gd name="connsiteY304" fmla="*/ 831338 h 1025830"/>
                  <a:gd name="connsiteX305" fmla="*/ 638008 w 1833835"/>
                  <a:gd name="connsiteY305" fmla="*/ 819699 h 1025830"/>
                  <a:gd name="connsiteX306" fmla="*/ 629911 w 1833835"/>
                  <a:gd name="connsiteY306" fmla="*/ 810416 h 1025830"/>
                  <a:gd name="connsiteX307" fmla="*/ 622920 w 1833835"/>
                  <a:gd name="connsiteY307" fmla="*/ 813546 h 1025830"/>
                  <a:gd name="connsiteX308" fmla="*/ 616088 w 1833835"/>
                  <a:gd name="connsiteY308" fmla="*/ 810186 h 1025830"/>
                  <a:gd name="connsiteX309" fmla="*/ 616536 w 1833835"/>
                  <a:gd name="connsiteY309" fmla="*/ 809892 h 1025830"/>
                  <a:gd name="connsiteX310" fmla="*/ 615432 w 1833835"/>
                  <a:gd name="connsiteY310" fmla="*/ 810055 h 1025830"/>
                  <a:gd name="connsiteX311" fmla="*/ 611891 w 1833835"/>
                  <a:gd name="connsiteY311" fmla="*/ 810055 h 1025830"/>
                  <a:gd name="connsiteX312" fmla="*/ 586215 w 1833835"/>
                  <a:gd name="connsiteY312" fmla="*/ 818923 h 1025830"/>
                  <a:gd name="connsiteX313" fmla="*/ 569394 w 1833835"/>
                  <a:gd name="connsiteY313" fmla="*/ 830451 h 1025830"/>
                  <a:gd name="connsiteX314" fmla="*/ 527783 w 1833835"/>
                  <a:gd name="connsiteY314" fmla="*/ 846413 h 1025830"/>
                  <a:gd name="connsiteX315" fmla="*/ 521585 w 1833835"/>
                  <a:gd name="connsiteY315" fmla="*/ 846413 h 1025830"/>
                  <a:gd name="connsiteX316" fmla="*/ 505649 w 1833835"/>
                  <a:gd name="connsiteY316" fmla="*/ 866809 h 1025830"/>
                  <a:gd name="connsiteX317" fmla="*/ 498566 w 1833835"/>
                  <a:gd name="connsiteY317" fmla="*/ 873017 h 1025830"/>
                  <a:gd name="connsiteX318" fmla="*/ 493254 w 1833835"/>
                  <a:gd name="connsiteY318" fmla="*/ 884545 h 1025830"/>
                  <a:gd name="connsiteX319" fmla="*/ 486171 w 1833835"/>
                  <a:gd name="connsiteY319" fmla="*/ 892526 h 1025830"/>
                  <a:gd name="connsiteX320" fmla="*/ 463152 w 1833835"/>
                  <a:gd name="connsiteY320" fmla="*/ 902281 h 1025830"/>
                  <a:gd name="connsiteX321" fmla="*/ 441904 w 1833835"/>
                  <a:gd name="connsiteY321" fmla="*/ 885432 h 1025830"/>
                  <a:gd name="connsiteX322" fmla="*/ 411802 w 1833835"/>
                  <a:gd name="connsiteY322" fmla="*/ 865036 h 1025830"/>
                  <a:gd name="connsiteX323" fmla="*/ 393210 w 1833835"/>
                  <a:gd name="connsiteY323" fmla="*/ 865036 h 1025830"/>
                  <a:gd name="connsiteX324" fmla="*/ 383471 w 1833835"/>
                  <a:gd name="connsiteY324" fmla="*/ 869470 h 1025830"/>
                  <a:gd name="connsiteX325" fmla="*/ 326809 w 1833835"/>
                  <a:gd name="connsiteY325" fmla="*/ 853507 h 1025830"/>
                  <a:gd name="connsiteX326" fmla="*/ 312643 w 1833835"/>
                  <a:gd name="connsiteY326" fmla="*/ 843753 h 1025830"/>
                  <a:gd name="connsiteX327" fmla="*/ 326809 w 1833835"/>
                  <a:gd name="connsiteY327" fmla="*/ 840206 h 1025830"/>
                  <a:gd name="connsiteX328" fmla="*/ 340974 w 1833835"/>
                  <a:gd name="connsiteY328" fmla="*/ 823357 h 1025830"/>
                  <a:gd name="connsiteX329" fmla="*/ 342967 w 1833835"/>
                  <a:gd name="connsiteY329" fmla="*/ 813713 h 1025830"/>
                  <a:gd name="connsiteX330" fmla="*/ 341070 w 1833835"/>
                  <a:gd name="connsiteY330" fmla="*/ 800105 h 1025830"/>
                  <a:gd name="connsiteX331" fmla="*/ 335654 w 1833835"/>
                  <a:gd name="connsiteY331" fmla="*/ 802310 h 1025830"/>
                  <a:gd name="connsiteX332" fmla="*/ 336249 w 1833835"/>
                  <a:gd name="connsiteY332" fmla="*/ 814951 h 1025830"/>
                  <a:gd name="connsiteX333" fmla="*/ 328378 w 1833835"/>
                  <a:gd name="connsiteY333" fmla="*/ 829443 h 1025830"/>
                  <a:gd name="connsiteX334" fmla="*/ 290241 w 1833835"/>
                  <a:gd name="connsiteY334" fmla="*/ 820593 h 1025830"/>
                  <a:gd name="connsiteX335" fmla="*/ 282259 w 1833835"/>
                  <a:gd name="connsiteY335" fmla="*/ 801123 h 1025830"/>
                  <a:gd name="connsiteX336" fmla="*/ 256538 w 1833835"/>
                  <a:gd name="connsiteY336" fmla="*/ 775457 h 1025830"/>
                  <a:gd name="connsiteX337" fmla="*/ 237913 w 1833835"/>
                  <a:gd name="connsiteY337" fmla="*/ 731207 h 1025830"/>
                  <a:gd name="connsiteX338" fmla="*/ 233478 w 1833835"/>
                  <a:gd name="connsiteY338" fmla="*/ 721472 h 1025830"/>
                  <a:gd name="connsiteX339" fmla="*/ 213080 w 1833835"/>
                  <a:gd name="connsiteY339" fmla="*/ 709082 h 1025830"/>
                  <a:gd name="connsiteX340" fmla="*/ 231705 w 1833835"/>
                  <a:gd name="connsiteY340" fmla="*/ 689612 h 1025830"/>
                  <a:gd name="connsiteX341" fmla="*/ 244121 w 1833835"/>
                  <a:gd name="connsiteY341" fmla="*/ 658636 h 1025830"/>
                  <a:gd name="connsiteX342" fmla="*/ 239687 w 1833835"/>
                  <a:gd name="connsiteY342" fmla="*/ 652441 h 1025830"/>
                  <a:gd name="connsiteX343" fmla="*/ 229931 w 1833835"/>
                  <a:gd name="connsiteY343" fmla="*/ 636511 h 1025830"/>
                  <a:gd name="connsiteX344" fmla="*/ 240574 w 1833835"/>
                  <a:gd name="connsiteY344" fmla="*/ 625891 h 1025830"/>
                  <a:gd name="connsiteX345" fmla="*/ 253877 w 1833835"/>
                  <a:gd name="connsiteY345" fmla="*/ 622351 h 1025830"/>
                  <a:gd name="connsiteX346" fmla="*/ 254764 w 1833835"/>
                  <a:gd name="connsiteY346" fmla="*/ 615271 h 1025830"/>
                  <a:gd name="connsiteX347" fmla="*/ 250330 w 1833835"/>
                  <a:gd name="connsiteY347" fmla="*/ 564826 h 1025830"/>
                  <a:gd name="connsiteX348" fmla="*/ 219288 w 1833835"/>
                  <a:gd name="connsiteY348" fmla="*/ 562171 h 1025830"/>
                  <a:gd name="connsiteX349" fmla="*/ 221062 w 1833835"/>
                  <a:gd name="connsiteY349" fmla="*/ 521460 h 1025830"/>
                  <a:gd name="connsiteX350" fmla="*/ 217514 w 1833835"/>
                  <a:gd name="connsiteY350" fmla="*/ 517035 h 1025830"/>
                  <a:gd name="connsiteX351" fmla="*/ 201550 w 1833835"/>
                  <a:gd name="connsiteY351" fmla="*/ 523230 h 1025830"/>
                  <a:gd name="connsiteX352" fmla="*/ 198889 w 1833835"/>
                  <a:gd name="connsiteY352" fmla="*/ 546240 h 1025830"/>
                  <a:gd name="connsiteX353" fmla="*/ 176716 w 1833835"/>
                  <a:gd name="connsiteY353" fmla="*/ 573676 h 1025830"/>
                  <a:gd name="connsiteX354" fmla="*/ 166073 w 1833835"/>
                  <a:gd name="connsiteY354" fmla="*/ 576331 h 1025830"/>
                  <a:gd name="connsiteX355" fmla="*/ 159865 w 1833835"/>
                  <a:gd name="connsiteY355" fmla="*/ 570136 h 1025830"/>
                  <a:gd name="connsiteX356" fmla="*/ 145674 w 1833835"/>
                  <a:gd name="connsiteY356" fmla="*/ 503760 h 1025830"/>
                  <a:gd name="connsiteX357" fmla="*/ 116406 w 1833835"/>
                  <a:gd name="connsiteY357" fmla="*/ 479865 h 1025830"/>
                  <a:gd name="connsiteX358" fmla="*/ 108424 w 1833835"/>
                  <a:gd name="connsiteY358" fmla="*/ 467475 h 1025830"/>
                  <a:gd name="connsiteX359" fmla="*/ 88025 w 1833835"/>
                  <a:gd name="connsiteY359" fmla="*/ 441809 h 1025830"/>
                  <a:gd name="connsiteX360" fmla="*/ 70287 w 1833835"/>
                  <a:gd name="connsiteY360" fmla="*/ 424109 h 1025830"/>
                  <a:gd name="connsiteX361" fmla="*/ 58757 w 1833835"/>
                  <a:gd name="connsiteY361" fmla="*/ 405524 h 1025830"/>
                  <a:gd name="connsiteX362" fmla="*/ 17959 w 1833835"/>
                  <a:gd name="connsiteY362" fmla="*/ 368354 h 1025830"/>
                  <a:gd name="connsiteX363" fmla="*/ 9977 w 1833835"/>
                  <a:gd name="connsiteY363" fmla="*/ 367469 h 1025830"/>
                  <a:gd name="connsiteX364" fmla="*/ 1108 w 1833835"/>
                  <a:gd name="connsiteY364" fmla="*/ 340033 h 1025830"/>
                  <a:gd name="connsiteX365" fmla="*/ 2881 w 1833835"/>
                  <a:gd name="connsiteY365" fmla="*/ 327643 h 1025830"/>
                  <a:gd name="connsiteX366" fmla="*/ 15298 w 1833835"/>
                  <a:gd name="connsiteY366" fmla="*/ 325873 h 1025830"/>
                  <a:gd name="connsiteX367" fmla="*/ 32149 w 1833835"/>
                  <a:gd name="connsiteY367" fmla="*/ 325873 h 1025830"/>
                  <a:gd name="connsiteX368" fmla="*/ 27715 w 1833835"/>
                  <a:gd name="connsiteY368" fmla="*/ 310828 h 1025830"/>
                  <a:gd name="connsiteX369" fmla="*/ 46340 w 1833835"/>
                  <a:gd name="connsiteY369" fmla="*/ 287818 h 1025830"/>
                  <a:gd name="connsiteX370" fmla="*/ 54766 w 1833835"/>
                  <a:gd name="connsiteY370" fmla="*/ 298991 h 1025830"/>
                  <a:gd name="connsiteX371" fmla="*/ 58361 w 1833835"/>
                  <a:gd name="connsiteY371" fmla="*/ 301968 h 1025830"/>
                  <a:gd name="connsiteX372" fmla="*/ 53937 w 1833835"/>
                  <a:gd name="connsiteY372" fmla="*/ 292344 h 1025830"/>
                  <a:gd name="connsiteX373" fmla="*/ 55709 w 1833835"/>
                  <a:gd name="connsiteY373" fmla="*/ 271093 h 1025830"/>
                  <a:gd name="connsiteX374" fmla="*/ 66337 w 1833835"/>
                  <a:gd name="connsiteY374" fmla="*/ 260467 h 1025830"/>
                  <a:gd name="connsiteX375" fmla="*/ 80508 w 1833835"/>
                  <a:gd name="connsiteY375" fmla="*/ 232133 h 1025830"/>
                  <a:gd name="connsiteX376" fmla="*/ 94679 w 1833835"/>
                  <a:gd name="connsiteY376" fmla="*/ 210882 h 1025830"/>
                  <a:gd name="connsiteX377" fmla="*/ 109736 w 1833835"/>
                  <a:gd name="connsiteY377" fmla="*/ 209111 h 1025830"/>
                  <a:gd name="connsiteX378" fmla="*/ 151364 w 1833835"/>
                  <a:gd name="connsiteY378" fmla="*/ 230362 h 1025830"/>
                  <a:gd name="connsiteX379" fmla="*/ 183249 w 1833835"/>
                  <a:gd name="connsiteY379" fmla="*/ 246300 h 1025830"/>
                  <a:gd name="connsiteX380" fmla="*/ 186792 w 1833835"/>
                  <a:gd name="connsiteY380" fmla="*/ 249842 h 1025830"/>
                  <a:gd name="connsiteX381" fmla="*/ 190335 w 1833835"/>
                  <a:gd name="connsiteY381" fmla="*/ 253384 h 1025830"/>
                  <a:gd name="connsiteX382" fmla="*/ 232848 w 1833835"/>
                  <a:gd name="connsiteY382" fmla="*/ 294115 h 1025830"/>
                  <a:gd name="connsiteX383" fmla="*/ 278905 w 1833835"/>
                  <a:gd name="connsiteY383" fmla="*/ 317137 h 1025830"/>
                  <a:gd name="connsiteX384" fmla="*/ 284219 w 1833835"/>
                  <a:gd name="connsiteY384" fmla="*/ 309168 h 1025830"/>
                  <a:gd name="connsiteX385" fmla="*/ 300161 w 1833835"/>
                  <a:gd name="connsiteY385" fmla="*/ 287031 h 1025830"/>
                  <a:gd name="connsiteX386" fmla="*/ 311676 w 1833835"/>
                  <a:gd name="connsiteY386" fmla="*/ 264895 h 1025830"/>
                  <a:gd name="connsiteX387" fmla="*/ 324961 w 1833835"/>
                  <a:gd name="connsiteY387" fmla="*/ 246300 h 1025830"/>
                  <a:gd name="connsiteX388" fmla="*/ 355960 w 1833835"/>
                  <a:gd name="connsiteY388" fmla="*/ 212653 h 1025830"/>
                  <a:gd name="connsiteX389" fmla="*/ 370132 w 1833835"/>
                  <a:gd name="connsiteY389" fmla="*/ 199371 h 1025830"/>
                  <a:gd name="connsiteX390" fmla="*/ 394045 w 1833835"/>
                  <a:gd name="connsiteY390" fmla="*/ 217966 h 1025830"/>
                  <a:gd name="connsiteX391" fmla="*/ 413531 w 1833835"/>
                  <a:gd name="connsiteY391" fmla="*/ 256926 h 1025830"/>
                  <a:gd name="connsiteX392" fmla="*/ 423274 w 1833835"/>
                  <a:gd name="connsiteY392" fmla="*/ 264009 h 1025830"/>
                  <a:gd name="connsiteX393" fmla="*/ 432708 w 1833835"/>
                  <a:gd name="connsiteY393" fmla="*/ 276645 h 1025830"/>
                  <a:gd name="connsiteX394" fmla="*/ 432713 w 1833835"/>
                  <a:gd name="connsiteY394" fmla="*/ 276641 h 1025830"/>
                  <a:gd name="connsiteX395" fmla="*/ 429103 w 1833835"/>
                  <a:gd name="connsiteY395" fmla="*/ 268526 h 1025830"/>
                  <a:gd name="connsiteX396" fmla="*/ 429103 w 1833835"/>
                  <a:gd name="connsiteY396" fmla="*/ 259648 h 1025830"/>
                  <a:gd name="connsiteX397" fmla="*/ 442389 w 1833835"/>
                  <a:gd name="connsiteY397" fmla="*/ 221475 h 1025830"/>
                  <a:gd name="connsiteX398" fmla="*/ 476933 w 1833835"/>
                  <a:gd name="connsiteY398" fmla="*/ 219699 h 1025830"/>
                  <a:gd name="connsiteX399" fmla="*/ 520335 w 1833835"/>
                  <a:gd name="connsiteY399" fmla="*/ 256985 h 1025830"/>
                  <a:gd name="connsiteX400" fmla="*/ 527421 w 1833835"/>
                  <a:gd name="connsiteY400" fmla="*/ 264087 h 1025830"/>
                  <a:gd name="connsiteX401" fmla="*/ 545136 w 1833835"/>
                  <a:gd name="connsiteY401" fmla="*/ 285393 h 1025830"/>
                  <a:gd name="connsiteX402" fmla="*/ 548680 w 1833835"/>
                  <a:gd name="connsiteY402" fmla="*/ 288056 h 1025830"/>
                  <a:gd name="connsiteX403" fmla="*/ 561966 w 1833835"/>
                  <a:gd name="connsiteY403" fmla="*/ 296046 h 1025830"/>
                  <a:gd name="connsiteX404" fmla="*/ 575252 w 1833835"/>
                  <a:gd name="connsiteY404" fmla="*/ 283617 h 1025830"/>
                  <a:gd name="connsiteX405" fmla="*/ 577024 w 1833835"/>
                  <a:gd name="connsiteY405" fmla="*/ 258760 h 1025830"/>
                  <a:gd name="connsiteX406" fmla="*/ 594739 w 1833835"/>
                  <a:gd name="connsiteY406" fmla="*/ 210822 h 1025830"/>
                  <a:gd name="connsiteX407" fmla="*/ 644341 w 1833835"/>
                  <a:gd name="connsiteY407" fmla="*/ 186853 h 1025830"/>
                  <a:gd name="connsiteX408" fmla="*/ 654970 w 1833835"/>
                  <a:gd name="connsiteY408" fmla="*/ 193067 h 1025830"/>
                  <a:gd name="connsiteX409" fmla="*/ 671799 w 1833835"/>
                  <a:gd name="connsiteY409" fmla="*/ 219699 h 1025830"/>
                  <a:gd name="connsiteX410" fmla="*/ 676228 w 1833835"/>
                  <a:gd name="connsiteY410" fmla="*/ 225026 h 1025830"/>
                  <a:gd name="connsiteX411" fmla="*/ 690400 w 1833835"/>
                  <a:gd name="connsiteY411" fmla="*/ 241893 h 1025830"/>
                  <a:gd name="connsiteX412" fmla="*/ 696460 w 1833835"/>
                  <a:gd name="connsiteY412" fmla="*/ 246377 h 1025830"/>
                  <a:gd name="connsiteX413" fmla="*/ 694316 w 1833835"/>
                  <a:gd name="connsiteY413" fmla="*/ 243736 h 1025830"/>
                  <a:gd name="connsiteX414" fmla="*/ 697191 w 1833835"/>
                  <a:gd name="connsiteY414" fmla="*/ 229250 h 1025830"/>
                  <a:gd name="connsiteX415" fmla="*/ 700730 w 1833835"/>
                  <a:gd name="connsiteY415" fmla="*/ 225711 h 1025830"/>
                  <a:gd name="connsiteX416" fmla="*/ 736119 w 1833835"/>
                  <a:gd name="connsiteY416" fmla="*/ 193863 h 1025830"/>
                  <a:gd name="connsiteX417" fmla="*/ 764430 w 1833835"/>
                  <a:gd name="connsiteY417" fmla="*/ 190325 h 1025830"/>
                  <a:gd name="connsiteX418" fmla="*/ 767969 w 1833835"/>
                  <a:gd name="connsiteY418" fmla="*/ 186786 h 1025830"/>
                  <a:gd name="connsiteX419" fmla="*/ 778586 w 1833835"/>
                  <a:gd name="connsiteY419" fmla="*/ 188555 h 1025830"/>
                  <a:gd name="connsiteX420" fmla="*/ 803358 w 1833835"/>
                  <a:gd name="connsiteY420" fmla="*/ 181478 h 1025830"/>
                  <a:gd name="connsiteX421" fmla="*/ 831670 w 1833835"/>
                  <a:gd name="connsiteY421" fmla="*/ 154939 h 1025830"/>
                  <a:gd name="connsiteX422" fmla="*/ 830785 w 1833835"/>
                  <a:gd name="connsiteY422" fmla="*/ 111590 h 1025830"/>
                  <a:gd name="connsiteX423" fmla="*/ 828131 w 1833835"/>
                  <a:gd name="connsiteY423" fmla="*/ 93013 h 1025830"/>
                  <a:gd name="connsiteX424" fmla="*/ 853788 w 1833835"/>
                  <a:gd name="connsiteY424" fmla="*/ 70896 h 1025830"/>
                  <a:gd name="connsiteX425" fmla="*/ 894486 w 1833835"/>
                  <a:gd name="connsiteY425" fmla="*/ 50549 h 1025830"/>
                  <a:gd name="connsiteX426" fmla="*/ 916604 w 1833835"/>
                  <a:gd name="connsiteY426" fmla="*/ 41703 h 1025830"/>
                  <a:gd name="connsiteX427" fmla="*/ 947569 w 1833835"/>
                  <a:gd name="connsiteY427" fmla="*/ 36395 h 1025830"/>
                  <a:gd name="connsiteX428" fmla="*/ 960840 w 1833835"/>
                  <a:gd name="connsiteY428" fmla="*/ 24010 h 1025830"/>
                  <a:gd name="connsiteX429" fmla="*/ 965264 w 1833835"/>
                  <a:gd name="connsiteY429" fmla="*/ 16932 h 1025830"/>
                  <a:gd name="connsiteX430" fmla="*/ 983843 w 1833835"/>
                  <a:gd name="connsiteY430" fmla="*/ 13 h 10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833835" h="1025830">
                    <a:moveTo>
                      <a:pt x="1617217" y="856149"/>
                    </a:moveTo>
                    <a:cubicBezTo>
                      <a:pt x="1626177" y="860475"/>
                      <a:pt x="1638721" y="862205"/>
                      <a:pt x="1642305" y="876047"/>
                    </a:cubicBezTo>
                    <a:cubicBezTo>
                      <a:pt x="1641409" y="876912"/>
                      <a:pt x="1638721" y="880372"/>
                      <a:pt x="1636929" y="879507"/>
                    </a:cubicBezTo>
                    <a:cubicBezTo>
                      <a:pt x="1628865" y="872586"/>
                      <a:pt x="1616321" y="870856"/>
                      <a:pt x="1611841" y="860475"/>
                    </a:cubicBezTo>
                    <a:cubicBezTo>
                      <a:pt x="1610049" y="857014"/>
                      <a:pt x="1614529" y="855284"/>
                      <a:pt x="1617217" y="856149"/>
                    </a:cubicBezTo>
                    <a:close/>
                    <a:moveTo>
                      <a:pt x="1613716" y="834676"/>
                    </a:moveTo>
                    <a:cubicBezTo>
                      <a:pt x="1620060" y="838260"/>
                      <a:pt x="1630029" y="836468"/>
                      <a:pt x="1631841" y="843636"/>
                    </a:cubicBezTo>
                    <a:cubicBezTo>
                      <a:pt x="1632748" y="849908"/>
                      <a:pt x="1621872" y="847220"/>
                      <a:pt x="1616435" y="851700"/>
                    </a:cubicBezTo>
                    <a:cubicBezTo>
                      <a:pt x="1610091" y="849908"/>
                      <a:pt x="1610091" y="843636"/>
                      <a:pt x="1608278" y="838260"/>
                    </a:cubicBezTo>
                    <a:cubicBezTo>
                      <a:pt x="1606466" y="834676"/>
                      <a:pt x="1610997" y="833780"/>
                      <a:pt x="1613716" y="834676"/>
                    </a:cubicBezTo>
                    <a:close/>
                    <a:moveTo>
                      <a:pt x="1625878" y="812928"/>
                    </a:moveTo>
                    <a:cubicBezTo>
                      <a:pt x="1628454" y="811082"/>
                      <a:pt x="1632748" y="813852"/>
                      <a:pt x="1631889" y="818467"/>
                    </a:cubicBezTo>
                    <a:cubicBezTo>
                      <a:pt x="1629313" y="828622"/>
                      <a:pt x="1617291" y="822160"/>
                      <a:pt x="1614715" y="831392"/>
                    </a:cubicBezTo>
                    <a:cubicBezTo>
                      <a:pt x="1611281" y="828622"/>
                      <a:pt x="1605270" y="828622"/>
                      <a:pt x="1606128" y="824007"/>
                    </a:cubicBezTo>
                    <a:cubicBezTo>
                      <a:pt x="1607846" y="812005"/>
                      <a:pt x="1619867" y="818467"/>
                      <a:pt x="1625878" y="812928"/>
                    </a:cubicBezTo>
                    <a:close/>
                    <a:moveTo>
                      <a:pt x="1777303" y="787468"/>
                    </a:moveTo>
                    <a:cubicBezTo>
                      <a:pt x="1770369" y="795475"/>
                      <a:pt x="1773836" y="813268"/>
                      <a:pt x="1755635" y="810599"/>
                    </a:cubicBezTo>
                    <a:cubicBezTo>
                      <a:pt x="1754768" y="810599"/>
                      <a:pt x="1753901" y="813268"/>
                      <a:pt x="1753034" y="814158"/>
                    </a:cubicBezTo>
                    <a:cubicBezTo>
                      <a:pt x="1752168" y="815937"/>
                      <a:pt x="1750434" y="817716"/>
                      <a:pt x="1749568" y="820385"/>
                    </a:cubicBezTo>
                    <a:cubicBezTo>
                      <a:pt x="1748701" y="826613"/>
                      <a:pt x="1742634" y="817716"/>
                      <a:pt x="1740900" y="823054"/>
                    </a:cubicBezTo>
                    <a:cubicBezTo>
                      <a:pt x="1743500" y="812378"/>
                      <a:pt x="1733100" y="805261"/>
                      <a:pt x="1734833" y="795475"/>
                    </a:cubicBezTo>
                    <a:cubicBezTo>
                      <a:pt x="1735700" y="790137"/>
                      <a:pt x="1740900" y="794585"/>
                      <a:pt x="1742634" y="795475"/>
                    </a:cubicBezTo>
                    <a:cubicBezTo>
                      <a:pt x="1752168" y="806151"/>
                      <a:pt x="1759102" y="804372"/>
                      <a:pt x="1763435" y="791916"/>
                    </a:cubicBezTo>
                    <a:cubicBezTo>
                      <a:pt x="1766036" y="784799"/>
                      <a:pt x="1773836" y="791916"/>
                      <a:pt x="1777303" y="787468"/>
                    </a:cubicBezTo>
                    <a:close/>
                    <a:moveTo>
                      <a:pt x="1673222" y="761760"/>
                    </a:moveTo>
                    <a:lnTo>
                      <a:pt x="1673652" y="763773"/>
                    </a:lnTo>
                    <a:lnTo>
                      <a:pt x="1672330" y="762651"/>
                    </a:lnTo>
                    <a:cubicBezTo>
                      <a:pt x="1672330" y="762651"/>
                      <a:pt x="1673222" y="761760"/>
                      <a:pt x="1673222" y="761760"/>
                    </a:cubicBezTo>
                    <a:close/>
                    <a:moveTo>
                      <a:pt x="1702658" y="754628"/>
                    </a:moveTo>
                    <a:cubicBezTo>
                      <a:pt x="1708010" y="779588"/>
                      <a:pt x="1696414" y="797416"/>
                      <a:pt x="1688386" y="816136"/>
                    </a:cubicBezTo>
                    <a:cubicBezTo>
                      <a:pt x="1684818" y="811679"/>
                      <a:pt x="1683034" y="808113"/>
                      <a:pt x="1679466" y="801873"/>
                    </a:cubicBezTo>
                    <a:cubicBezTo>
                      <a:pt x="1690170" y="831290"/>
                      <a:pt x="1664302" y="847335"/>
                      <a:pt x="1658950" y="869620"/>
                    </a:cubicBezTo>
                    <a:cubicBezTo>
                      <a:pt x="1655381" y="856249"/>
                      <a:pt x="1649137" y="842878"/>
                      <a:pt x="1667870" y="833964"/>
                    </a:cubicBezTo>
                    <a:cubicBezTo>
                      <a:pt x="1658950" y="825941"/>
                      <a:pt x="1650921" y="839312"/>
                      <a:pt x="1641109" y="831290"/>
                    </a:cubicBezTo>
                    <a:cubicBezTo>
                      <a:pt x="1655381" y="823267"/>
                      <a:pt x="1656273" y="803656"/>
                      <a:pt x="1673222" y="797416"/>
                    </a:cubicBezTo>
                    <a:cubicBezTo>
                      <a:pt x="1675898" y="794742"/>
                      <a:pt x="1669654" y="788502"/>
                      <a:pt x="1675898" y="786719"/>
                    </a:cubicBezTo>
                    <a:lnTo>
                      <a:pt x="1680787" y="789012"/>
                    </a:lnTo>
                    <a:lnTo>
                      <a:pt x="1684818" y="799199"/>
                    </a:lnTo>
                    <a:cubicBezTo>
                      <a:pt x="1683480" y="795188"/>
                      <a:pt x="1682588" y="791622"/>
                      <a:pt x="1681361" y="789282"/>
                    </a:cubicBezTo>
                    <a:lnTo>
                      <a:pt x="1680787" y="789012"/>
                    </a:lnTo>
                    <a:lnTo>
                      <a:pt x="1677013" y="779476"/>
                    </a:lnTo>
                    <a:lnTo>
                      <a:pt x="1673652" y="763773"/>
                    </a:lnTo>
                    <a:lnTo>
                      <a:pt x="1676009" y="765771"/>
                    </a:lnTo>
                    <a:cubicBezTo>
                      <a:pt x="1677236" y="766217"/>
                      <a:pt x="1678574" y="765771"/>
                      <a:pt x="1680358" y="763543"/>
                    </a:cubicBezTo>
                    <a:cubicBezTo>
                      <a:pt x="1682142" y="759977"/>
                      <a:pt x="1683034" y="753737"/>
                      <a:pt x="1688386" y="760868"/>
                    </a:cubicBezTo>
                    <a:cubicBezTo>
                      <a:pt x="1695522" y="770674"/>
                      <a:pt x="1699090" y="764434"/>
                      <a:pt x="1702658" y="754628"/>
                    </a:cubicBezTo>
                    <a:close/>
                    <a:moveTo>
                      <a:pt x="1639079" y="737897"/>
                    </a:moveTo>
                    <a:cubicBezTo>
                      <a:pt x="1639498" y="739425"/>
                      <a:pt x="1639498" y="742480"/>
                      <a:pt x="1639079" y="746846"/>
                    </a:cubicBezTo>
                    <a:cubicBezTo>
                      <a:pt x="1639079" y="749465"/>
                      <a:pt x="1639079" y="752084"/>
                      <a:pt x="1639079" y="757322"/>
                    </a:cubicBezTo>
                    <a:cubicBezTo>
                      <a:pt x="1632389" y="749465"/>
                      <a:pt x="1631553" y="743353"/>
                      <a:pt x="1636571" y="738115"/>
                    </a:cubicBezTo>
                    <a:cubicBezTo>
                      <a:pt x="1637825" y="736369"/>
                      <a:pt x="1638661" y="736369"/>
                      <a:pt x="1639079" y="737897"/>
                    </a:cubicBezTo>
                    <a:close/>
                    <a:moveTo>
                      <a:pt x="1659408" y="724528"/>
                    </a:moveTo>
                    <a:cubicBezTo>
                      <a:pt x="1661388" y="724528"/>
                      <a:pt x="1663369" y="725185"/>
                      <a:pt x="1663369" y="726499"/>
                    </a:cubicBezTo>
                    <a:cubicBezTo>
                      <a:pt x="1666009" y="742269"/>
                      <a:pt x="1677453" y="739641"/>
                      <a:pt x="1688897" y="740517"/>
                    </a:cubicBezTo>
                    <a:lnTo>
                      <a:pt x="1654005" y="763089"/>
                    </a:lnTo>
                    <a:lnTo>
                      <a:pt x="1654252" y="763377"/>
                    </a:lnTo>
                    <a:cubicBezTo>
                      <a:pt x="1647161" y="768815"/>
                      <a:pt x="1644501" y="778784"/>
                      <a:pt x="1633865" y="782409"/>
                    </a:cubicBezTo>
                    <a:cubicBezTo>
                      <a:pt x="1633865" y="773346"/>
                      <a:pt x="1626774" y="761565"/>
                      <a:pt x="1643615" y="763377"/>
                    </a:cubicBezTo>
                    <a:cubicBezTo>
                      <a:pt x="1645831" y="763377"/>
                      <a:pt x="1646718" y="762244"/>
                      <a:pt x="1647161" y="760772"/>
                    </a:cubicBezTo>
                    <a:lnTo>
                      <a:pt x="1647929" y="756747"/>
                    </a:lnTo>
                    <a:lnTo>
                      <a:pt x="1647524" y="756286"/>
                    </a:lnTo>
                    <a:cubicBezTo>
                      <a:pt x="1638721" y="743145"/>
                      <a:pt x="1654566" y="737012"/>
                      <a:pt x="1655446" y="726499"/>
                    </a:cubicBezTo>
                    <a:cubicBezTo>
                      <a:pt x="1655446" y="725185"/>
                      <a:pt x="1657427" y="724528"/>
                      <a:pt x="1659408" y="724528"/>
                    </a:cubicBezTo>
                    <a:close/>
                    <a:moveTo>
                      <a:pt x="1629163" y="714612"/>
                    </a:moveTo>
                    <a:cubicBezTo>
                      <a:pt x="1630059" y="714612"/>
                      <a:pt x="1630955" y="714612"/>
                      <a:pt x="1632747" y="714612"/>
                    </a:cubicBezTo>
                    <a:cubicBezTo>
                      <a:pt x="1635435" y="715508"/>
                      <a:pt x="1638571" y="714836"/>
                      <a:pt x="1641595" y="714612"/>
                    </a:cubicBezTo>
                    <a:cubicBezTo>
                      <a:pt x="1644619" y="714388"/>
                      <a:pt x="1647531" y="714612"/>
                      <a:pt x="1649771" y="717300"/>
                    </a:cubicBezTo>
                    <a:cubicBezTo>
                      <a:pt x="1650667" y="718196"/>
                      <a:pt x="1649771" y="720884"/>
                      <a:pt x="1649771" y="720884"/>
                    </a:cubicBezTo>
                    <a:cubicBezTo>
                      <a:pt x="1642603" y="722676"/>
                      <a:pt x="1636331" y="719092"/>
                      <a:pt x="1629163" y="717300"/>
                    </a:cubicBezTo>
                    <a:cubicBezTo>
                      <a:pt x="1629163" y="717300"/>
                      <a:pt x="1629163" y="715508"/>
                      <a:pt x="1629163" y="714612"/>
                    </a:cubicBezTo>
                    <a:close/>
                    <a:moveTo>
                      <a:pt x="1758245" y="676703"/>
                    </a:moveTo>
                    <a:cubicBezTo>
                      <a:pt x="1759014" y="677023"/>
                      <a:pt x="1759892" y="677877"/>
                      <a:pt x="1760331" y="678303"/>
                    </a:cubicBezTo>
                    <a:cubicBezTo>
                      <a:pt x="1761210" y="679157"/>
                      <a:pt x="1762967" y="680863"/>
                      <a:pt x="1762967" y="682570"/>
                    </a:cubicBezTo>
                    <a:cubicBezTo>
                      <a:pt x="1762967" y="685130"/>
                      <a:pt x="1741884" y="704757"/>
                      <a:pt x="1739249" y="704757"/>
                    </a:cubicBezTo>
                    <a:cubicBezTo>
                      <a:pt x="1736614" y="703904"/>
                      <a:pt x="1733100" y="702197"/>
                      <a:pt x="1733100" y="702197"/>
                    </a:cubicBezTo>
                    <a:cubicBezTo>
                      <a:pt x="1733978" y="698784"/>
                      <a:pt x="1734857" y="694517"/>
                      <a:pt x="1737492" y="692810"/>
                    </a:cubicBezTo>
                    <a:cubicBezTo>
                      <a:pt x="1743641" y="687690"/>
                      <a:pt x="1754182" y="687690"/>
                      <a:pt x="1756818" y="678303"/>
                    </a:cubicBezTo>
                    <a:cubicBezTo>
                      <a:pt x="1756818" y="676597"/>
                      <a:pt x="1757476" y="676383"/>
                      <a:pt x="1758245" y="676703"/>
                    </a:cubicBezTo>
                    <a:close/>
                    <a:moveTo>
                      <a:pt x="1816937" y="662085"/>
                    </a:moveTo>
                    <a:cubicBezTo>
                      <a:pt x="1818386" y="661301"/>
                      <a:pt x="1819722" y="661301"/>
                      <a:pt x="1820614" y="664437"/>
                    </a:cubicBezTo>
                    <a:cubicBezTo>
                      <a:pt x="1821505" y="669813"/>
                      <a:pt x="1821505" y="675189"/>
                      <a:pt x="1816158" y="676981"/>
                    </a:cubicBezTo>
                    <a:cubicBezTo>
                      <a:pt x="1803680" y="681461"/>
                      <a:pt x="1790311" y="685045"/>
                      <a:pt x="1773377" y="689525"/>
                    </a:cubicBezTo>
                    <a:cubicBezTo>
                      <a:pt x="1772485" y="690421"/>
                      <a:pt x="1772485" y="686837"/>
                      <a:pt x="1769812" y="684149"/>
                    </a:cubicBezTo>
                    <a:cubicBezTo>
                      <a:pt x="1765355" y="677877"/>
                      <a:pt x="1771594" y="679669"/>
                      <a:pt x="1773377" y="677877"/>
                    </a:cubicBezTo>
                    <a:cubicBezTo>
                      <a:pt x="1784963" y="667125"/>
                      <a:pt x="1799224" y="667125"/>
                      <a:pt x="1812593" y="664437"/>
                    </a:cubicBezTo>
                    <a:cubicBezTo>
                      <a:pt x="1813929" y="664437"/>
                      <a:pt x="1815489" y="662869"/>
                      <a:pt x="1816937" y="662085"/>
                    </a:cubicBezTo>
                    <a:close/>
                    <a:moveTo>
                      <a:pt x="1822997" y="622040"/>
                    </a:moveTo>
                    <a:cubicBezTo>
                      <a:pt x="1828373" y="621130"/>
                      <a:pt x="1834645" y="622950"/>
                      <a:pt x="1833749" y="629322"/>
                    </a:cubicBezTo>
                    <a:cubicBezTo>
                      <a:pt x="1833749" y="633873"/>
                      <a:pt x="1825685" y="638424"/>
                      <a:pt x="1822101" y="635693"/>
                    </a:cubicBezTo>
                    <a:cubicBezTo>
                      <a:pt x="1814037" y="629322"/>
                      <a:pt x="1809557" y="635693"/>
                      <a:pt x="1802389" y="640244"/>
                    </a:cubicBezTo>
                    <a:cubicBezTo>
                      <a:pt x="1802389" y="634783"/>
                      <a:pt x="1802389" y="630232"/>
                      <a:pt x="1802389" y="625681"/>
                    </a:cubicBezTo>
                    <a:cubicBezTo>
                      <a:pt x="1808661" y="624771"/>
                      <a:pt x="1815829" y="623861"/>
                      <a:pt x="1822997" y="622040"/>
                    </a:cubicBezTo>
                    <a:close/>
                    <a:moveTo>
                      <a:pt x="983843" y="13"/>
                    </a:moveTo>
                    <a:cubicBezTo>
                      <a:pt x="988267" y="345"/>
                      <a:pt x="992248" y="6759"/>
                      <a:pt x="999768" y="19586"/>
                    </a:cubicBezTo>
                    <a:cubicBezTo>
                      <a:pt x="1001538" y="22240"/>
                      <a:pt x="1000653" y="28433"/>
                      <a:pt x="1005961" y="28433"/>
                    </a:cubicBezTo>
                    <a:cubicBezTo>
                      <a:pt x="1022771" y="27548"/>
                      <a:pt x="1026310" y="39933"/>
                      <a:pt x="1031618" y="51434"/>
                    </a:cubicBezTo>
                    <a:cubicBezTo>
                      <a:pt x="1035157" y="58511"/>
                      <a:pt x="1041350" y="62050"/>
                      <a:pt x="1048428" y="66473"/>
                    </a:cubicBezTo>
                    <a:cubicBezTo>
                      <a:pt x="1060815" y="75320"/>
                      <a:pt x="1061699" y="85051"/>
                      <a:pt x="1051967" y="96551"/>
                    </a:cubicBezTo>
                    <a:lnTo>
                      <a:pt x="1050670" y="98857"/>
                    </a:lnTo>
                    <a:lnTo>
                      <a:pt x="1063480" y="101058"/>
                    </a:lnTo>
                    <a:cubicBezTo>
                      <a:pt x="1072352" y="105486"/>
                      <a:pt x="1084773" y="105486"/>
                      <a:pt x="1095420" y="107257"/>
                    </a:cubicBezTo>
                    <a:cubicBezTo>
                      <a:pt x="1120262" y="111685"/>
                      <a:pt x="1135344" y="128510"/>
                      <a:pt x="1149540" y="147107"/>
                    </a:cubicBezTo>
                    <a:lnTo>
                      <a:pt x="1155490" y="152826"/>
                    </a:lnTo>
                    <a:lnTo>
                      <a:pt x="1155588" y="152845"/>
                    </a:lnTo>
                    <a:lnTo>
                      <a:pt x="1162848" y="150649"/>
                    </a:lnTo>
                    <a:cubicBezTo>
                      <a:pt x="1165510" y="148878"/>
                      <a:pt x="1169059" y="149764"/>
                      <a:pt x="1172607" y="148878"/>
                    </a:cubicBezTo>
                    <a:cubicBezTo>
                      <a:pt x="1182367" y="147993"/>
                      <a:pt x="1193013" y="149764"/>
                      <a:pt x="1200111" y="138251"/>
                    </a:cubicBezTo>
                    <a:cubicBezTo>
                      <a:pt x="1203660" y="131167"/>
                      <a:pt x="1215194" y="129396"/>
                      <a:pt x="1222291" y="131167"/>
                    </a:cubicBezTo>
                    <a:cubicBezTo>
                      <a:pt x="1229389" y="133824"/>
                      <a:pt x="1236487" y="132938"/>
                      <a:pt x="1244472" y="134709"/>
                    </a:cubicBezTo>
                    <a:cubicBezTo>
                      <a:pt x="1263990" y="137366"/>
                      <a:pt x="1270201" y="142679"/>
                      <a:pt x="1274637" y="163047"/>
                    </a:cubicBezTo>
                    <a:cubicBezTo>
                      <a:pt x="1274637" y="166589"/>
                      <a:pt x="1275524" y="170131"/>
                      <a:pt x="1278186" y="171903"/>
                    </a:cubicBezTo>
                    <a:cubicBezTo>
                      <a:pt x="1305689" y="176330"/>
                      <a:pt x="1330531" y="165704"/>
                      <a:pt x="1354486" y="151535"/>
                    </a:cubicBezTo>
                    <a:cubicBezTo>
                      <a:pt x="1360697" y="147993"/>
                      <a:pt x="1379328" y="151535"/>
                      <a:pt x="1384651" y="158619"/>
                    </a:cubicBezTo>
                    <a:cubicBezTo>
                      <a:pt x="1387313" y="162161"/>
                      <a:pt x="1389087" y="165704"/>
                      <a:pt x="1391749" y="168360"/>
                    </a:cubicBezTo>
                    <a:cubicBezTo>
                      <a:pt x="1394411" y="171903"/>
                      <a:pt x="1397960" y="171903"/>
                      <a:pt x="1402396" y="169246"/>
                    </a:cubicBezTo>
                    <a:cubicBezTo>
                      <a:pt x="1406832" y="165704"/>
                      <a:pt x="1411268" y="164818"/>
                      <a:pt x="1416591" y="168360"/>
                    </a:cubicBezTo>
                    <a:cubicBezTo>
                      <a:pt x="1417478" y="171017"/>
                      <a:pt x="1419253" y="172788"/>
                      <a:pt x="1420140" y="175445"/>
                    </a:cubicBezTo>
                    <a:cubicBezTo>
                      <a:pt x="1427238" y="178987"/>
                      <a:pt x="1432561" y="185186"/>
                      <a:pt x="1439659" y="186957"/>
                    </a:cubicBezTo>
                    <a:cubicBezTo>
                      <a:pt x="1454741" y="191385"/>
                      <a:pt x="1453854" y="197584"/>
                      <a:pt x="1444982" y="207325"/>
                    </a:cubicBezTo>
                    <a:cubicBezTo>
                      <a:pt x="1444095" y="208210"/>
                      <a:pt x="1440546" y="209096"/>
                      <a:pt x="1441433" y="209982"/>
                    </a:cubicBezTo>
                    <a:cubicBezTo>
                      <a:pt x="1443207" y="230349"/>
                      <a:pt x="1421914" y="241862"/>
                      <a:pt x="1419253" y="260458"/>
                    </a:cubicBezTo>
                    <a:cubicBezTo>
                      <a:pt x="1418365" y="272856"/>
                      <a:pt x="1410381" y="270199"/>
                      <a:pt x="1402396" y="266657"/>
                    </a:cubicBezTo>
                    <a:cubicBezTo>
                      <a:pt x="1392636" y="262229"/>
                      <a:pt x="1387313" y="264886"/>
                      <a:pt x="1384651" y="276398"/>
                    </a:cubicBezTo>
                    <a:cubicBezTo>
                      <a:pt x="1382877" y="290567"/>
                      <a:pt x="1375779" y="303850"/>
                      <a:pt x="1370456" y="318019"/>
                    </a:cubicBezTo>
                    <a:cubicBezTo>
                      <a:pt x="1369125" y="322447"/>
                      <a:pt x="1365798" y="325325"/>
                      <a:pt x="1362027" y="327982"/>
                    </a:cubicBezTo>
                    <a:lnTo>
                      <a:pt x="1355344" y="333186"/>
                    </a:lnTo>
                    <a:lnTo>
                      <a:pt x="1356494" y="334453"/>
                    </a:lnTo>
                    <a:lnTo>
                      <a:pt x="1358224" y="334301"/>
                    </a:lnTo>
                    <a:cubicBezTo>
                      <a:pt x="1361543" y="334855"/>
                      <a:pt x="1364862" y="334633"/>
                      <a:pt x="1367075" y="328869"/>
                    </a:cubicBezTo>
                    <a:cubicBezTo>
                      <a:pt x="1367960" y="325322"/>
                      <a:pt x="1370616" y="333303"/>
                      <a:pt x="1369731" y="336850"/>
                    </a:cubicBezTo>
                    <a:cubicBezTo>
                      <a:pt x="1367960" y="347492"/>
                      <a:pt x="1374156" y="353700"/>
                      <a:pt x="1383008" y="356360"/>
                    </a:cubicBezTo>
                    <a:cubicBezTo>
                      <a:pt x="1398940" y="360794"/>
                      <a:pt x="1414873" y="382078"/>
                      <a:pt x="1407792" y="397154"/>
                    </a:cubicBezTo>
                    <a:cubicBezTo>
                      <a:pt x="1404251" y="406022"/>
                      <a:pt x="1405136" y="410456"/>
                      <a:pt x="1409562" y="418438"/>
                    </a:cubicBezTo>
                    <a:cubicBezTo>
                      <a:pt x="1417528" y="433514"/>
                      <a:pt x="1406021" y="450363"/>
                      <a:pt x="1409562" y="466326"/>
                    </a:cubicBezTo>
                    <a:cubicBezTo>
                      <a:pt x="1410447" y="470760"/>
                      <a:pt x="1409562" y="476968"/>
                      <a:pt x="1413988" y="479628"/>
                    </a:cubicBezTo>
                    <a:cubicBezTo>
                      <a:pt x="1415758" y="481402"/>
                      <a:pt x="1418413" y="484949"/>
                      <a:pt x="1419298" y="481402"/>
                    </a:cubicBezTo>
                    <a:cubicBezTo>
                      <a:pt x="1422839" y="463665"/>
                      <a:pt x="1433461" y="476968"/>
                      <a:pt x="1440542" y="476968"/>
                    </a:cubicBezTo>
                    <a:cubicBezTo>
                      <a:pt x="1448508" y="476968"/>
                      <a:pt x="1457359" y="478741"/>
                      <a:pt x="1465326" y="476968"/>
                    </a:cubicBezTo>
                    <a:cubicBezTo>
                      <a:pt x="1475947" y="476081"/>
                      <a:pt x="1482143" y="483176"/>
                      <a:pt x="1487454" y="491157"/>
                    </a:cubicBezTo>
                    <a:cubicBezTo>
                      <a:pt x="1493650" y="496478"/>
                      <a:pt x="1501616" y="500025"/>
                      <a:pt x="1508697" y="492931"/>
                    </a:cubicBezTo>
                    <a:cubicBezTo>
                      <a:pt x="1514008" y="486723"/>
                      <a:pt x="1517549" y="491157"/>
                      <a:pt x="1521089" y="494704"/>
                    </a:cubicBezTo>
                    <a:cubicBezTo>
                      <a:pt x="1525515" y="500025"/>
                      <a:pt x="1520204" y="500025"/>
                      <a:pt x="1517549" y="502686"/>
                    </a:cubicBezTo>
                    <a:cubicBezTo>
                      <a:pt x="1507812" y="510667"/>
                      <a:pt x="1507812" y="519535"/>
                      <a:pt x="1519319" y="526630"/>
                    </a:cubicBezTo>
                    <a:cubicBezTo>
                      <a:pt x="1520204" y="541706"/>
                      <a:pt x="1537022" y="537272"/>
                      <a:pt x="1544103" y="546140"/>
                    </a:cubicBezTo>
                    <a:cubicBezTo>
                      <a:pt x="1545873" y="538158"/>
                      <a:pt x="1546758" y="543479"/>
                      <a:pt x="1548529" y="546140"/>
                    </a:cubicBezTo>
                    <a:cubicBezTo>
                      <a:pt x="1564461" y="567423"/>
                      <a:pt x="1572427" y="569197"/>
                      <a:pt x="1598096" y="559442"/>
                    </a:cubicBezTo>
                    <a:cubicBezTo>
                      <a:pt x="1600752" y="558555"/>
                      <a:pt x="1602522" y="557668"/>
                      <a:pt x="1602522" y="562103"/>
                    </a:cubicBezTo>
                    <a:cubicBezTo>
                      <a:pt x="1603407" y="568310"/>
                      <a:pt x="1610488" y="571858"/>
                      <a:pt x="1612259" y="578065"/>
                    </a:cubicBezTo>
                    <a:cubicBezTo>
                      <a:pt x="1614914" y="587820"/>
                      <a:pt x="1621995" y="596689"/>
                      <a:pt x="1603407" y="598462"/>
                    </a:cubicBezTo>
                    <a:cubicBezTo>
                      <a:pt x="1598096" y="599349"/>
                      <a:pt x="1591015" y="603783"/>
                      <a:pt x="1585705" y="607330"/>
                    </a:cubicBezTo>
                    <a:lnTo>
                      <a:pt x="1585459" y="607546"/>
                    </a:lnTo>
                    <a:lnTo>
                      <a:pt x="1586430" y="611067"/>
                    </a:lnTo>
                    <a:cubicBezTo>
                      <a:pt x="1586430" y="614305"/>
                      <a:pt x="1587236" y="614709"/>
                      <a:pt x="1588157" y="614507"/>
                    </a:cubicBezTo>
                    <a:lnTo>
                      <a:pt x="1589163" y="614423"/>
                    </a:lnTo>
                    <a:lnTo>
                      <a:pt x="1610967" y="603277"/>
                    </a:lnTo>
                    <a:cubicBezTo>
                      <a:pt x="1618943" y="601944"/>
                      <a:pt x="1627362" y="602611"/>
                      <a:pt x="1635781" y="603943"/>
                    </a:cubicBezTo>
                    <a:lnTo>
                      <a:pt x="1636425" y="603943"/>
                    </a:lnTo>
                    <a:lnTo>
                      <a:pt x="1639872" y="586883"/>
                    </a:lnTo>
                    <a:cubicBezTo>
                      <a:pt x="1643190" y="589511"/>
                      <a:pt x="1646508" y="583269"/>
                      <a:pt x="1650200" y="583310"/>
                    </a:cubicBezTo>
                    <a:cubicBezTo>
                      <a:pt x="1651431" y="583323"/>
                      <a:pt x="1652703" y="584035"/>
                      <a:pt x="1654031" y="586007"/>
                    </a:cubicBezTo>
                    <a:cubicBezTo>
                      <a:pt x="1655801" y="589073"/>
                      <a:pt x="1657349" y="592139"/>
                      <a:pt x="1657680" y="595206"/>
                    </a:cubicBezTo>
                    <a:lnTo>
                      <a:pt x="1654234" y="603892"/>
                    </a:lnTo>
                    <a:lnTo>
                      <a:pt x="1658824" y="603568"/>
                    </a:lnTo>
                    <a:cubicBezTo>
                      <a:pt x="1664141" y="605442"/>
                      <a:pt x="1669459" y="611937"/>
                      <a:pt x="1674775" y="603943"/>
                    </a:cubicBezTo>
                    <a:cubicBezTo>
                      <a:pt x="1677434" y="602166"/>
                      <a:pt x="1679206" y="611049"/>
                      <a:pt x="1681865" y="603943"/>
                    </a:cubicBezTo>
                    <a:cubicBezTo>
                      <a:pt x="1682751" y="600390"/>
                      <a:pt x="1684524" y="596837"/>
                      <a:pt x="1688955" y="598614"/>
                    </a:cubicBezTo>
                    <a:cubicBezTo>
                      <a:pt x="1711110" y="611049"/>
                      <a:pt x="1728834" y="595061"/>
                      <a:pt x="1748331" y="588842"/>
                    </a:cubicBezTo>
                    <a:cubicBezTo>
                      <a:pt x="1751876" y="587954"/>
                      <a:pt x="1755421" y="585290"/>
                      <a:pt x="1758966" y="587066"/>
                    </a:cubicBezTo>
                    <a:cubicBezTo>
                      <a:pt x="1764283" y="590619"/>
                      <a:pt x="1767828" y="600390"/>
                      <a:pt x="1775804" y="590619"/>
                    </a:cubicBezTo>
                    <a:cubicBezTo>
                      <a:pt x="1775804" y="590619"/>
                      <a:pt x="1776690" y="590619"/>
                      <a:pt x="1776690" y="591507"/>
                    </a:cubicBezTo>
                    <a:cubicBezTo>
                      <a:pt x="1779349" y="607496"/>
                      <a:pt x="1801504" y="608384"/>
                      <a:pt x="1802390" y="625260"/>
                    </a:cubicBezTo>
                    <a:cubicBezTo>
                      <a:pt x="1785552" y="616378"/>
                      <a:pt x="1769600" y="634143"/>
                      <a:pt x="1751876" y="627037"/>
                    </a:cubicBezTo>
                    <a:cubicBezTo>
                      <a:pt x="1744787" y="624372"/>
                      <a:pt x="1743900" y="637696"/>
                      <a:pt x="1743900" y="643026"/>
                    </a:cubicBezTo>
                    <a:cubicBezTo>
                      <a:pt x="1746559" y="659013"/>
                      <a:pt x="1735924" y="663455"/>
                      <a:pt x="1724403" y="663455"/>
                    </a:cubicBezTo>
                    <a:cubicBezTo>
                      <a:pt x="1712883" y="664343"/>
                      <a:pt x="1709337" y="667896"/>
                      <a:pt x="1710224" y="678555"/>
                    </a:cubicBezTo>
                    <a:cubicBezTo>
                      <a:pt x="1701362" y="677667"/>
                      <a:pt x="1703134" y="687438"/>
                      <a:pt x="1698703" y="690991"/>
                    </a:cubicBezTo>
                    <a:cubicBezTo>
                      <a:pt x="1692500" y="696320"/>
                      <a:pt x="1688068" y="714085"/>
                      <a:pt x="1675662" y="695432"/>
                    </a:cubicBezTo>
                    <a:cubicBezTo>
                      <a:pt x="1668572" y="685661"/>
                      <a:pt x="1661482" y="697208"/>
                      <a:pt x="1656165" y="699873"/>
                    </a:cubicBezTo>
                    <a:cubicBezTo>
                      <a:pt x="1646416" y="704314"/>
                      <a:pt x="1634009" y="701650"/>
                      <a:pt x="1628692" y="714085"/>
                    </a:cubicBezTo>
                    <a:cubicBezTo>
                      <a:pt x="1626033" y="725632"/>
                      <a:pt x="1615399" y="737179"/>
                      <a:pt x="1626919" y="749614"/>
                    </a:cubicBezTo>
                    <a:cubicBezTo>
                      <a:pt x="1632237" y="754944"/>
                      <a:pt x="1625147" y="758497"/>
                      <a:pt x="1624261" y="763826"/>
                    </a:cubicBezTo>
                    <a:cubicBezTo>
                      <a:pt x="1624261" y="773597"/>
                      <a:pt x="1614512" y="781591"/>
                      <a:pt x="1617171" y="793139"/>
                    </a:cubicBezTo>
                    <a:cubicBezTo>
                      <a:pt x="1618058" y="797579"/>
                      <a:pt x="1613626" y="806462"/>
                      <a:pt x="1602992" y="801132"/>
                    </a:cubicBezTo>
                    <a:cubicBezTo>
                      <a:pt x="1593243" y="796691"/>
                      <a:pt x="1581722" y="795803"/>
                      <a:pt x="1579064" y="812680"/>
                    </a:cubicBezTo>
                    <a:cubicBezTo>
                      <a:pt x="1575518" y="832221"/>
                      <a:pt x="1557795" y="819785"/>
                      <a:pt x="1548046" y="823338"/>
                    </a:cubicBezTo>
                    <a:cubicBezTo>
                      <a:pt x="1541843" y="825115"/>
                      <a:pt x="1532980" y="817121"/>
                      <a:pt x="1538298" y="805574"/>
                    </a:cubicBezTo>
                    <a:cubicBezTo>
                      <a:pt x="1540070" y="802021"/>
                      <a:pt x="1535639" y="800244"/>
                      <a:pt x="1532980" y="799356"/>
                    </a:cubicBezTo>
                    <a:cubicBezTo>
                      <a:pt x="1525890" y="798467"/>
                      <a:pt x="1517028" y="801132"/>
                      <a:pt x="1516142" y="805574"/>
                    </a:cubicBezTo>
                    <a:cubicBezTo>
                      <a:pt x="1515256" y="815344"/>
                      <a:pt x="1510825" y="810015"/>
                      <a:pt x="1506394" y="810015"/>
                    </a:cubicBezTo>
                    <a:cubicBezTo>
                      <a:pt x="1487783" y="810015"/>
                      <a:pt x="1471831" y="818009"/>
                      <a:pt x="1459424" y="829556"/>
                    </a:cubicBezTo>
                    <a:cubicBezTo>
                      <a:pt x="1451449" y="837550"/>
                      <a:pt x="1462083" y="848209"/>
                      <a:pt x="1462083" y="858868"/>
                    </a:cubicBezTo>
                    <a:cubicBezTo>
                      <a:pt x="1438155" y="849098"/>
                      <a:pt x="1447018" y="827780"/>
                      <a:pt x="1445245" y="811791"/>
                    </a:cubicBezTo>
                    <a:cubicBezTo>
                      <a:pt x="1444359" y="802021"/>
                      <a:pt x="1434611" y="796691"/>
                      <a:pt x="1425749" y="794915"/>
                    </a:cubicBezTo>
                    <a:cubicBezTo>
                      <a:pt x="1412455" y="792250"/>
                      <a:pt x="1397390" y="789585"/>
                      <a:pt x="1385868" y="780703"/>
                    </a:cubicBezTo>
                    <a:cubicBezTo>
                      <a:pt x="1379665" y="776261"/>
                      <a:pt x="1375234" y="770044"/>
                      <a:pt x="1365486" y="777150"/>
                    </a:cubicBezTo>
                    <a:cubicBezTo>
                      <a:pt x="1360168" y="781591"/>
                      <a:pt x="1350420" y="776261"/>
                      <a:pt x="1345989" y="771821"/>
                    </a:cubicBezTo>
                    <a:cubicBezTo>
                      <a:pt x="1342444" y="767379"/>
                      <a:pt x="1345103" y="760273"/>
                      <a:pt x="1350420" y="756720"/>
                    </a:cubicBezTo>
                    <a:cubicBezTo>
                      <a:pt x="1356624" y="752279"/>
                      <a:pt x="1355737" y="746062"/>
                      <a:pt x="1355737" y="740732"/>
                    </a:cubicBezTo>
                    <a:cubicBezTo>
                      <a:pt x="1355737" y="736735"/>
                      <a:pt x="1356180" y="733404"/>
                      <a:pt x="1357731" y="731183"/>
                    </a:cubicBezTo>
                    <a:lnTo>
                      <a:pt x="1362348" y="729641"/>
                    </a:lnTo>
                    <a:lnTo>
                      <a:pt x="1362071" y="727044"/>
                    </a:lnTo>
                    <a:lnTo>
                      <a:pt x="1362747" y="725223"/>
                    </a:lnTo>
                    <a:lnTo>
                      <a:pt x="1351017" y="717411"/>
                    </a:lnTo>
                    <a:cubicBezTo>
                      <a:pt x="1344706" y="716747"/>
                      <a:pt x="1338284" y="718960"/>
                      <a:pt x="1334740" y="724269"/>
                    </a:cubicBezTo>
                    <a:cubicBezTo>
                      <a:pt x="1333855" y="725154"/>
                      <a:pt x="1332969" y="725154"/>
                      <a:pt x="1332969" y="726039"/>
                    </a:cubicBezTo>
                    <a:cubicBezTo>
                      <a:pt x="1322339" y="728694"/>
                      <a:pt x="1317024" y="741083"/>
                      <a:pt x="1302852" y="737543"/>
                    </a:cubicBezTo>
                    <a:cubicBezTo>
                      <a:pt x="1299308" y="735773"/>
                      <a:pt x="1301080" y="746393"/>
                      <a:pt x="1297537" y="750817"/>
                    </a:cubicBezTo>
                    <a:cubicBezTo>
                      <a:pt x="1297537" y="750817"/>
                      <a:pt x="1296651" y="751702"/>
                      <a:pt x="1295765" y="752587"/>
                    </a:cubicBezTo>
                    <a:cubicBezTo>
                      <a:pt x="1293108" y="753472"/>
                      <a:pt x="1291336" y="754357"/>
                      <a:pt x="1288679" y="756127"/>
                    </a:cubicBezTo>
                    <a:cubicBezTo>
                      <a:pt x="1287793" y="755242"/>
                      <a:pt x="1286907" y="755242"/>
                      <a:pt x="1286021" y="755242"/>
                    </a:cubicBezTo>
                    <a:cubicBezTo>
                      <a:pt x="1275392" y="746393"/>
                      <a:pt x="1261219" y="746393"/>
                      <a:pt x="1251475" y="736658"/>
                    </a:cubicBezTo>
                    <a:cubicBezTo>
                      <a:pt x="1250589" y="736658"/>
                      <a:pt x="1250589" y="735773"/>
                      <a:pt x="1249704" y="734889"/>
                    </a:cubicBezTo>
                    <a:cubicBezTo>
                      <a:pt x="1250589" y="726039"/>
                      <a:pt x="1250589" y="726924"/>
                      <a:pt x="1241731" y="727809"/>
                    </a:cubicBezTo>
                    <a:cubicBezTo>
                      <a:pt x="1229330" y="727809"/>
                      <a:pt x="1217815" y="723384"/>
                      <a:pt x="1210728" y="714535"/>
                    </a:cubicBezTo>
                    <a:cubicBezTo>
                      <a:pt x="1204528" y="708340"/>
                      <a:pt x="1200985" y="708340"/>
                      <a:pt x="1195670" y="712765"/>
                    </a:cubicBezTo>
                    <a:cubicBezTo>
                      <a:pt x="1185926" y="719845"/>
                      <a:pt x="1179725" y="718075"/>
                      <a:pt x="1179725" y="704801"/>
                    </a:cubicBezTo>
                    <a:cubicBezTo>
                      <a:pt x="1179725" y="703031"/>
                      <a:pt x="1183269" y="700376"/>
                      <a:pt x="1177954" y="699491"/>
                    </a:cubicBezTo>
                    <a:cubicBezTo>
                      <a:pt x="1168210" y="697279"/>
                      <a:pt x="1166217" y="693296"/>
                      <a:pt x="1167435" y="689535"/>
                    </a:cubicBezTo>
                    <a:lnTo>
                      <a:pt x="1168719" y="688269"/>
                    </a:lnTo>
                    <a:lnTo>
                      <a:pt x="1163999" y="682475"/>
                    </a:lnTo>
                    <a:lnTo>
                      <a:pt x="1163773" y="682716"/>
                    </a:lnTo>
                    <a:cubicBezTo>
                      <a:pt x="1161668" y="683823"/>
                      <a:pt x="1159894" y="684931"/>
                      <a:pt x="1160781" y="688031"/>
                    </a:cubicBezTo>
                    <a:cubicBezTo>
                      <a:pt x="1153687" y="688031"/>
                      <a:pt x="1157234" y="682715"/>
                      <a:pt x="1156347" y="680058"/>
                    </a:cubicBezTo>
                    <a:cubicBezTo>
                      <a:pt x="1155461" y="676514"/>
                      <a:pt x="1151914" y="672970"/>
                      <a:pt x="1149254" y="672970"/>
                    </a:cubicBezTo>
                    <a:cubicBezTo>
                      <a:pt x="1126201" y="672084"/>
                      <a:pt x="1105807" y="657909"/>
                      <a:pt x="1094281" y="643734"/>
                    </a:cubicBezTo>
                    <a:cubicBezTo>
                      <a:pt x="1087631" y="634875"/>
                      <a:pt x="1078986" y="628231"/>
                      <a:pt x="1070674" y="621143"/>
                    </a:cubicBezTo>
                    <a:lnTo>
                      <a:pt x="1057153" y="605347"/>
                    </a:lnTo>
                    <a:lnTo>
                      <a:pt x="1046004" y="605945"/>
                    </a:lnTo>
                    <a:lnTo>
                      <a:pt x="1043859" y="603561"/>
                    </a:lnTo>
                    <a:lnTo>
                      <a:pt x="1045502" y="606479"/>
                    </a:lnTo>
                    <a:cubicBezTo>
                      <a:pt x="1057917" y="617985"/>
                      <a:pt x="1045502" y="620641"/>
                      <a:pt x="1041068" y="621526"/>
                    </a:cubicBezTo>
                    <a:cubicBezTo>
                      <a:pt x="1018898" y="628607"/>
                      <a:pt x="995841" y="629492"/>
                      <a:pt x="973670" y="622411"/>
                    </a:cubicBezTo>
                    <a:lnTo>
                      <a:pt x="963137" y="594156"/>
                    </a:lnTo>
                    <a:lnTo>
                      <a:pt x="953550" y="600140"/>
                    </a:lnTo>
                    <a:lnTo>
                      <a:pt x="958056" y="605607"/>
                    </a:lnTo>
                    <a:cubicBezTo>
                      <a:pt x="961364" y="609368"/>
                      <a:pt x="964011" y="613573"/>
                      <a:pt x="963570" y="619768"/>
                    </a:cubicBezTo>
                    <a:cubicBezTo>
                      <a:pt x="962688" y="625079"/>
                      <a:pt x="969745" y="621538"/>
                      <a:pt x="973274" y="622423"/>
                    </a:cubicBezTo>
                    <a:cubicBezTo>
                      <a:pt x="977685" y="634815"/>
                      <a:pt x="980332" y="648976"/>
                      <a:pt x="990919" y="657827"/>
                    </a:cubicBezTo>
                    <a:cubicBezTo>
                      <a:pt x="991801" y="658712"/>
                      <a:pt x="992683" y="658712"/>
                      <a:pt x="993565" y="658712"/>
                    </a:cubicBezTo>
                    <a:cubicBezTo>
                      <a:pt x="1009445" y="664022"/>
                      <a:pt x="1010327" y="676414"/>
                      <a:pt x="1008563" y="690575"/>
                    </a:cubicBezTo>
                    <a:cubicBezTo>
                      <a:pt x="1008563" y="697656"/>
                      <a:pt x="1000623" y="696771"/>
                      <a:pt x="997976" y="700311"/>
                    </a:cubicBezTo>
                    <a:cubicBezTo>
                      <a:pt x="991801" y="706507"/>
                      <a:pt x="987390" y="712702"/>
                      <a:pt x="990036" y="722438"/>
                    </a:cubicBezTo>
                    <a:cubicBezTo>
                      <a:pt x="990036" y="723323"/>
                      <a:pt x="990919" y="725093"/>
                      <a:pt x="990919" y="725093"/>
                    </a:cubicBezTo>
                    <a:cubicBezTo>
                      <a:pt x="967099" y="737485"/>
                      <a:pt x="982096" y="761382"/>
                      <a:pt x="975039" y="778199"/>
                    </a:cubicBezTo>
                    <a:cubicBezTo>
                      <a:pt x="973274" y="782624"/>
                      <a:pt x="971510" y="787934"/>
                      <a:pt x="975039" y="791475"/>
                    </a:cubicBezTo>
                    <a:cubicBezTo>
                      <a:pt x="982979" y="800326"/>
                      <a:pt x="982096" y="812717"/>
                      <a:pt x="986507" y="824223"/>
                    </a:cubicBezTo>
                    <a:cubicBezTo>
                      <a:pt x="964672" y="818912"/>
                      <a:pt x="941845" y="821568"/>
                      <a:pt x="921748" y="814266"/>
                    </a:cubicBezTo>
                    <a:lnTo>
                      <a:pt x="920673" y="813629"/>
                    </a:lnTo>
                    <a:lnTo>
                      <a:pt x="907408" y="812697"/>
                    </a:lnTo>
                    <a:lnTo>
                      <a:pt x="912199" y="821833"/>
                    </a:lnTo>
                    <a:cubicBezTo>
                      <a:pt x="917298" y="825154"/>
                      <a:pt x="924170" y="825819"/>
                      <a:pt x="932593" y="824490"/>
                    </a:cubicBezTo>
                    <a:cubicBezTo>
                      <a:pt x="935253" y="823604"/>
                      <a:pt x="940573" y="822718"/>
                      <a:pt x="940573" y="822718"/>
                    </a:cubicBezTo>
                    <a:cubicBezTo>
                      <a:pt x="949440" y="845747"/>
                      <a:pt x="968060" y="819176"/>
                      <a:pt x="980474" y="830690"/>
                    </a:cubicBezTo>
                    <a:cubicBezTo>
                      <a:pt x="985794" y="835118"/>
                      <a:pt x="992001" y="824490"/>
                      <a:pt x="998208" y="821833"/>
                    </a:cubicBezTo>
                    <a:cubicBezTo>
                      <a:pt x="999981" y="820947"/>
                      <a:pt x="997321" y="814747"/>
                      <a:pt x="988454" y="805004"/>
                    </a:cubicBezTo>
                    <a:cubicBezTo>
                      <a:pt x="999981" y="805004"/>
                      <a:pt x="1010622" y="797919"/>
                      <a:pt x="1023922" y="802347"/>
                    </a:cubicBezTo>
                    <a:cubicBezTo>
                      <a:pt x="1037222" y="807661"/>
                      <a:pt x="1038996" y="805890"/>
                      <a:pt x="1038996" y="821833"/>
                    </a:cubicBezTo>
                    <a:cubicBezTo>
                      <a:pt x="1038109" y="824490"/>
                      <a:pt x="1041656" y="827147"/>
                      <a:pt x="1043429" y="828033"/>
                    </a:cubicBezTo>
                    <a:cubicBezTo>
                      <a:pt x="1049636" y="830690"/>
                      <a:pt x="1055843" y="832461"/>
                      <a:pt x="1062936" y="834232"/>
                    </a:cubicBezTo>
                    <a:cubicBezTo>
                      <a:pt x="1054070" y="836004"/>
                      <a:pt x="1047863" y="838661"/>
                      <a:pt x="1058503" y="847518"/>
                    </a:cubicBezTo>
                    <a:cubicBezTo>
                      <a:pt x="1064710" y="851946"/>
                      <a:pt x="1062936" y="865232"/>
                      <a:pt x="1076237" y="862575"/>
                    </a:cubicBezTo>
                    <a:cubicBezTo>
                      <a:pt x="1077123" y="861689"/>
                      <a:pt x="1079784" y="867003"/>
                      <a:pt x="1079784" y="869660"/>
                    </a:cubicBezTo>
                    <a:cubicBezTo>
                      <a:pt x="1080670" y="884717"/>
                      <a:pt x="1089537" y="898003"/>
                      <a:pt x="1094857" y="912174"/>
                    </a:cubicBezTo>
                    <a:cubicBezTo>
                      <a:pt x="1098404" y="922802"/>
                      <a:pt x="1093971" y="924574"/>
                      <a:pt x="1085104" y="928117"/>
                    </a:cubicBezTo>
                    <a:cubicBezTo>
                      <a:pt x="1095744" y="932545"/>
                      <a:pt x="1101064" y="943174"/>
                      <a:pt x="1113478" y="938745"/>
                    </a:cubicBezTo>
                    <a:cubicBezTo>
                      <a:pt x="1115251" y="937859"/>
                      <a:pt x="1119685" y="945831"/>
                      <a:pt x="1123231" y="949373"/>
                    </a:cubicBezTo>
                    <a:cubicBezTo>
                      <a:pt x="1126778" y="954688"/>
                      <a:pt x="1127665" y="963545"/>
                      <a:pt x="1136532" y="962659"/>
                    </a:cubicBezTo>
                    <a:cubicBezTo>
                      <a:pt x="1136532" y="969745"/>
                      <a:pt x="1143625" y="972402"/>
                      <a:pt x="1148059" y="976830"/>
                    </a:cubicBezTo>
                    <a:cubicBezTo>
                      <a:pt x="1152492" y="981259"/>
                      <a:pt x="1152492" y="987459"/>
                      <a:pt x="1148945" y="990116"/>
                    </a:cubicBezTo>
                    <a:cubicBezTo>
                      <a:pt x="1145399" y="992773"/>
                      <a:pt x="1141852" y="987459"/>
                      <a:pt x="1140079" y="983916"/>
                    </a:cubicBezTo>
                    <a:cubicBezTo>
                      <a:pt x="1129438" y="967973"/>
                      <a:pt x="1124118" y="989230"/>
                      <a:pt x="1115251" y="987459"/>
                    </a:cubicBezTo>
                    <a:cubicBezTo>
                      <a:pt x="1113478" y="990116"/>
                      <a:pt x="1111704" y="992773"/>
                      <a:pt x="1108158" y="991001"/>
                    </a:cubicBezTo>
                    <a:cubicBezTo>
                      <a:pt x="1099291" y="996316"/>
                      <a:pt x="1100177" y="998973"/>
                      <a:pt x="1102838" y="1006058"/>
                    </a:cubicBezTo>
                    <a:cubicBezTo>
                      <a:pt x="1105498" y="1012258"/>
                      <a:pt x="1116138" y="1018458"/>
                      <a:pt x="1107271" y="1024658"/>
                    </a:cubicBezTo>
                    <a:cubicBezTo>
                      <a:pt x="1103724" y="1027315"/>
                      <a:pt x="1095744" y="1025544"/>
                      <a:pt x="1089537" y="1018458"/>
                    </a:cubicBezTo>
                    <a:cubicBezTo>
                      <a:pt x="1080670" y="1008715"/>
                      <a:pt x="1065597" y="1002515"/>
                      <a:pt x="1050523" y="1007830"/>
                    </a:cubicBezTo>
                    <a:cubicBezTo>
                      <a:pt x="1041656" y="1011372"/>
                      <a:pt x="1037222" y="1003401"/>
                      <a:pt x="1029242" y="1003401"/>
                    </a:cubicBezTo>
                    <a:cubicBezTo>
                      <a:pt x="1015055" y="1002515"/>
                      <a:pt x="999981" y="1001630"/>
                      <a:pt x="986681" y="994544"/>
                    </a:cubicBezTo>
                    <a:cubicBezTo>
                      <a:pt x="978701" y="990116"/>
                      <a:pt x="972494" y="985687"/>
                      <a:pt x="971607" y="976830"/>
                    </a:cubicBezTo>
                    <a:cubicBezTo>
                      <a:pt x="968947" y="962659"/>
                      <a:pt x="957420" y="960002"/>
                      <a:pt x="946780" y="959116"/>
                    </a:cubicBezTo>
                    <a:cubicBezTo>
                      <a:pt x="940573" y="958230"/>
                      <a:pt x="939686" y="952031"/>
                      <a:pt x="934366" y="952031"/>
                    </a:cubicBezTo>
                    <a:cubicBezTo>
                      <a:pt x="929046" y="941402"/>
                      <a:pt x="920179" y="933431"/>
                      <a:pt x="909539" y="938745"/>
                    </a:cubicBezTo>
                    <a:cubicBezTo>
                      <a:pt x="893578" y="944945"/>
                      <a:pt x="886485" y="944945"/>
                      <a:pt x="882051" y="925460"/>
                    </a:cubicBezTo>
                    <a:cubicBezTo>
                      <a:pt x="881165" y="917488"/>
                      <a:pt x="865204" y="912174"/>
                      <a:pt x="856337" y="905974"/>
                    </a:cubicBezTo>
                    <a:lnTo>
                      <a:pt x="856305" y="905900"/>
                    </a:lnTo>
                    <a:lnTo>
                      <a:pt x="849133" y="910611"/>
                    </a:lnTo>
                    <a:cubicBezTo>
                      <a:pt x="846573" y="911608"/>
                      <a:pt x="844013" y="911608"/>
                      <a:pt x="841879" y="909392"/>
                    </a:cubicBezTo>
                    <a:lnTo>
                      <a:pt x="839388" y="903656"/>
                    </a:lnTo>
                    <a:lnTo>
                      <a:pt x="826584" y="917891"/>
                    </a:lnTo>
                    <a:cubicBezTo>
                      <a:pt x="823924" y="924110"/>
                      <a:pt x="820333" y="929033"/>
                      <a:pt x="816343" y="932304"/>
                    </a:cubicBezTo>
                    <a:lnTo>
                      <a:pt x="812442" y="933694"/>
                    </a:lnTo>
                    <a:lnTo>
                      <a:pt x="808438" y="936865"/>
                    </a:lnTo>
                    <a:lnTo>
                      <a:pt x="804412" y="936555"/>
                    </a:lnTo>
                    <a:lnTo>
                      <a:pt x="803708" y="936806"/>
                    </a:lnTo>
                    <a:lnTo>
                      <a:pt x="803163" y="936459"/>
                    </a:lnTo>
                    <a:lnTo>
                      <a:pt x="791174" y="935535"/>
                    </a:lnTo>
                    <a:cubicBezTo>
                      <a:pt x="786305" y="932875"/>
                      <a:pt x="782320" y="928441"/>
                      <a:pt x="779221" y="923563"/>
                    </a:cubicBezTo>
                    <a:cubicBezTo>
                      <a:pt x="773909" y="915582"/>
                      <a:pt x="770368" y="910262"/>
                      <a:pt x="759744" y="908488"/>
                    </a:cubicBezTo>
                    <a:cubicBezTo>
                      <a:pt x="746463" y="906715"/>
                      <a:pt x="736724" y="896960"/>
                      <a:pt x="729642" y="885432"/>
                    </a:cubicBezTo>
                    <a:cubicBezTo>
                      <a:pt x="726986" y="880998"/>
                      <a:pt x="725215" y="880998"/>
                      <a:pt x="721674" y="880998"/>
                    </a:cubicBezTo>
                    <a:cubicBezTo>
                      <a:pt x="719903" y="879224"/>
                      <a:pt x="731412" y="872130"/>
                      <a:pt x="718132" y="875677"/>
                    </a:cubicBezTo>
                    <a:cubicBezTo>
                      <a:pt x="708393" y="878337"/>
                      <a:pt x="698655" y="877451"/>
                      <a:pt x="696884" y="865036"/>
                    </a:cubicBezTo>
                    <a:cubicBezTo>
                      <a:pt x="695113" y="854394"/>
                      <a:pt x="688916" y="856168"/>
                      <a:pt x="682718" y="856168"/>
                    </a:cubicBezTo>
                    <a:cubicBezTo>
                      <a:pt x="680062" y="852621"/>
                      <a:pt x="677406" y="849074"/>
                      <a:pt x="675636" y="844640"/>
                    </a:cubicBezTo>
                    <a:cubicBezTo>
                      <a:pt x="668553" y="826904"/>
                      <a:pt x="663241" y="824244"/>
                      <a:pt x="643763" y="831338"/>
                    </a:cubicBezTo>
                    <a:cubicBezTo>
                      <a:pt x="644648" y="825574"/>
                      <a:pt x="641550" y="822470"/>
                      <a:pt x="638008" y="819699"/>
                    </a:cubicBezTo>
                    <a:lnTo>
                      <a:pt x="629911" y="810416"/>
                    </a:lnTo>
                    <a:lnTo>
                      <a:pt x="622920" y="813546"/>
                    </a:lnTo>
                    <a:cubicBezTo>
                      <a:pt x="620568" y="814442"/>
                      <a:pt x="618328" y="814218"/>
                      <a:pt x="616088" y="810186"/>
                    </a:cubicBezTo>
                    <a:lnTo>
                      <a:pt x="616536" y="809892"/>
                    </a:lnTo>
                    <a:lnTo>
                      <a:pt x="615432" y="810055"/>
                    </a:lnTo>
                    <a:cubicBezTo>
                      <a:pt x="614547" y="810055"/>
                      <a:pt x="612776" y="810055"/>
                      <a:pt x="611891" y="810055"/>
                    </a:cubicBezTo>
                    <a:cubicBezTo>
                      <a:pt x="599496" y="802961"/>
                      <a:pt x="591528" y="804734"/>
                      <a:pt x="586215" y="818923"/>
                    </a:cubicBezTo>
                    <a:cubicBezTo>
                      <a:pt x="583559" y="826904"/>
                      <a:pt x="580018" y="829564"/>
                      <a:pt x="569394" y="830451"/>
                    </a:cubicBezTo>
                    <a:cubicBezTo>
                      <a:pt x="555228" y="831338"/>
                      <a:pt x="536636" y="829564"/>
                      <a:pt x="527783" y="846413"/>
                    </a:cubicBezTo>
                    <a:cubicBezTo>
                      <a:pt x="525126" y="849960"/>
                      <a:pt x="523356" y="846413"/>
                      <a:pt x="521585" y="846413"/>
                    </a:cubicBezTo>
                    <a:cubicBezTo>
                      <a:pt x="509190" y="847300"/>
                      <a:pt x="502993" y="854394"/>
                      <a:pt x="505649" y="866809"/>
                    </a:cubicBezTo>
                    <a:cubicBezTo>
                      <a:pt x="503878" y="869470"/>
                      <a:pt x="494139" y="861488"/>
                      <a:pt x="498566" y="873017"/>
                    </a:cubicBezTo>
                    <a:cubicBezTo>
                      <a:pt x="500337" y="878337"/>
                      <a:pt x="496795" y="881885"/>
                      <a:pt x="493254" y="884545"/>
                    </a:cubicBezTo>
                    <a:cubicBezTo>
                      <a:pt x="490598" y="887205"/>
                      <a:pt x="486171" y="889866"/>
                      <a:pt x="486171" y="892526"/>
                    </a:cubicBezTo>
                    <a:cubicBezTo>
                      <a:pt x="487057" y="915582"/>
                      <a:pt x="475547" y="911148"/>
                      <a:pt x="463152" y="902281"/>
                    </a:cubicBezTo>
                    <a:cubicBezTo>
                      <a:pt x="462267" y="888979"/>
                      <a:pt x="449872" y="885432"/>
                      <a:pt x="441904" y="885432"/>
                    </a:cubicBezTo>
                    <a:cubicBezTo>
                      <a:pt x="426853" y="884545"/>
                      <a:pt x="415343" y="883658"/>
                      <a:pt x="411802" y="865036"/>
                    </a:cubicBezTo>
                    <a:cubicBezTo>
                      <a:pt x="410917" y="855281"/>
                      <a:pt x="396751" y="855281"/>
                      <a:pt x="393210" y="865036"/>
                    </a:cubicBezTo>
                    <a:cubicBezTo>
                      <a:pt x="390554" y="871243"/>
                      <a:pt x="387012" y="871243"/>
                      <a:pt x="383471" y="869470"/>
                    </a:cubicBezTo>
                    <a:cubicBezTo>
                      <a:pt x="365764" y="861488"/>
                      <a:pt x="346286" y="856168"/>
                      <a:pt x="326809" y="853507"/>
                    </a:cubicBezTo>
                    <a:cubicBezTo>
                      <a:pt x="319726" y="852621"/>
                      <a:pt x="317955" y="846413"/>
                      <a:pt x="312643" y="843753"/>
                    </a:cubicBezTo>
                    <a:cubicBezTo>
                      <a:pt x="317070" y="842866"/>
                      <a:pt x="322382" y="841092"/>
                      <a:pt x="326809" y="840206"/>
                    </a:cubicBezTo>
                    <a:cubicBezTo>
                      <a:pt x="332121" y="839319"/>
                      <a:pt x="346286" y="840206"/>
                      <a:pt x="340974" y="823357"/>
                    </a:cubicBezTo>
                    <a:cubicBezTo>
                      <a:pt x="340089" y="821140"/>
                      <a:pt x="341860" y="817815"/>
                      <a:pt x="342967" y="813713"/>
                    </a:cubicBezTo>
                    <a:lnTo>
                      <a:pt x="341070" y="800105"/>
                    </a:lnTo>
                    <a:lnTo>
                      <a:pt x="335654" y="802310"/>
                    </a:lnTo>
                    <a:lnTo>
                      <a:pt x="336249" y="814951"/>
                    </a:lnTo>
                    <a:cubicBezTo>
                      <a:pt x="333478" y="819708"/>
                      <a:pt x="329265" y="824133"/>
                      <a:pt x="328378" y="829443"/>
                    </a:cubicBezTo>
                    <a:cubicBezTo>
                      <a:pt x="325717" y="840948"/>
                      <a:pt x="298223" y="833868"/>
                      <a:pt x="290241" y="820593"/>
                    </a:cubicBezTo>
                    <a:cubicBezTo>
                      <a:pt x="285806" y="814398"/>
                      <a:pt x="287580" y="808203"/>
                      <a:pt x="282259" y="801123"/>
                    </a:cubicBezTo>
                    <a:cubicBezTo>
                      <a:pt x="273389" y="792273"/>
                      <a:pt x="265407" y="783423"/>
                      <a:pt x="256538" y="775457"/>
                    </a:cubicBezTo>
                    <a:cubicBezTo>
                      <a:pt x="246782" y="765722"/>
                      <a:pt x="234365" y="749792"/>
                      <a:pt x="237913" y="731207"/>
                    </a:cubicBezTo>
                    <a:cubicBezTo>
                      <a:pt x="238800" y="725897"/>
                      <a:pt x="238800" y="723242"/>
                      <a:pt x="233478" y="721472"/>
                    </a:cubicBezTo>
                    <a:cubicBezTo>
                      <a:pt x="228157" y="715277"/>
                      <a:pt x="218401" y="717047"/>
                      <a:pt x="213080" y="709082"/>
                    </a:cubicBezTo>
                    <a:cubicBezTo>
                      <a:pt x="216627" y="700232"/>
                      <a:pt x="227270" y="697577"/>
                      <a:pt x="231705" y="689612"/>
                    </a:cubicBezTo>
                    <a:cubicBezTo>
                      <a:pt x="237913" y="679877"/>
                      <a:pt x="230818" y="665716"/>
                      <a:pt x="244121" y="658636"/>
                    </a:cubicBezTo>
                    <a:cubicBezTo>
                      <a:pt x="245895" y="657751"/>
                      <a:pt x="242348" y="652441"/>
                      <a:pt x="239687" y="652441"/>
                    </a:cubicBezTo>
                    <a:cubicBezTo>
                      <a:pt x="227270" y="652441"/>
                      <a:pt x="230818" y="642706"/>
                      <a:pt x="229931" y="636511"/>
                    </a:cubicBezTo>
                    <a:cubicBezTo>
                      <a:pt x="237026" y="637396"/>
                      <a:pt x="241461" y="633856"/>
                      <a:pt x="240574" y="625891"/>
                    </a:cubicBezTo>
                    <a:cubicBezTo>
                      <a:pt x="245008" y="624121"/>
                      <a:pt x="249443" y="622351"/>
                      <a:pt x="253877" y="622351"/>
                    </a:cubicBezTo>
                    <a:cubicBezTo>
                      <a:pt x="260086" y="621466"/>
                      <a:pt x="259199" y="617926"/>
                      <a:pt x="254764" y="615271"/>
                    </a:cubicBezTo>
                    <a:cubicBezTo>
                      <a:pt x="263633" y="604651"/>
                      <a:pt x="257425" y="575446"/>
                      <a:pt x="250330" y="564826"/>
                    </a:cubicBezTo>
                    <a:cubicBezTo>
                      <a:pt x="238800" y="549780"/>
                      <a:pt x="229931" y="555975"/>
                      <a:pt x="219288" y="562171"/>
                    </a:cubicBezTo>
                    <a:cubicBezTo>
                      <a:pt x="225496" y="548895"/>
                      <a:pt x="214853" y="534735"/>
                      <a:pt x="221062" y="521460"/>
                    </a:cubicBezTo>
                    <a:cubicBezTo>
                      <a:pt x="221949" y="520575"/>
                      <a:pt x="217514" y="517035"/>
                      <a:pt x="217514" y="517035"/>
                    </a:cubicBezTo>
                    <a:cubicBezTo>
                      <a:pt x="212193" y="519690"/>
                      <a:pt x="205097" y="516150"/>
                      <a:pt x="201550" y="523230"/>
                    </a:cubicBezTo>
                    <a:cubicBezTo>
                      <a:pt x="197115" y="530310"/>
                      <a:pt x="197115" y="538275"/>
                      <a:pt x="198889" y="546240"/>
                    </a:cubicBezTo>
                    <a:cubicBezTo>
                      <a:pt x="201550" y="559516"/>
                      <a:pt x="188246" y="578101"/>
                      <a:pt x="176716" y="573676"/>
                    </a:cubicBezTo>
                    <a:cubicBezTo>
                      <a:pt x="169621" y="570136"/>
                      <a:pt x="169621" y="574561"/>
                      <a:pt x="166073" y="576331"/>
                    </a:cubicBezTo>
                    <a:cubicBezTo>
                      <a:pt x="161639" y="578101"/>
                      <a:pt x="160752" y="574561"/>
                      <a:pt x="159865" y="570136"/>
                    </a:cubicBezTo>
                    <a:cubicBezTo>
                      <a:pt x="152770" y="548010"/>
                      <a:pt x="155430" y="525000"/>
                      <a:pt x="145674" y="503760"/>
                    </a:cubicBezTo>
                    <a:cubicBezTo>
                      <a:pt x="139466" y="490485"/>
                      <a:pt x="132371" y="481635"/>
                      <a:pt x="116406" y="479865"/>
                    </a:cubicBezTo>
                    <a:cubicBezTo>
                      <a:pt x="112859" y="479865"/>
                      <a:pt x="103103" y="479865"/>
                      <a:pt x="108424" y="467475"/>
                    </a:cubicBezTo>
                    <a:cubicBezTo>
                      <a:pt x="114632" y="451545"/>
                      <a:pt x="100442" y="445349"/>
                      <a:pt x="88025" y="441809"/>
                    </a:cubicBezTo>
                    <a:cubicBezTo>
                      <a:pt x="89799" y="423224"/>
                      <a:pt x="85364" y="417914"/>
                      <a:pt x="70287" y="424109"/>
                    </a:cubicBezTo>
                    <a:cubicBezTo>
                      <a:pt x="69400" y="416144"/>
                      <a:pt x="64965" y="410834"/>
                      <a:pt x="58757" y="405524"/>
                    </a:cubicBezTo>
                    <a:cubicBezTo>
                      <a:pt x="44566" y="394019"/>
                      <a:pt x="25054" y="387824"/>
                      <a:pt x="17959" y="368354"/>
                    </a:cubicBezTo>
                    <a:cubicBezTo>
                      <a:pt x="17959" y="367469"/>
                      <a:pt x="12637" y="367469"/>
                      <a:pt x="9977" y="367469"/>
                    </a:cubicBezTo>
                    <a:cubicBezTo>
                      <a:pt x="16185" y="355964"/>
                      <a:pt x="2881" y="349769"/>
                      <a:pt x="1108" y="340033"/>
                    </a:cubicBezTo>
                    <a:cubicBezTo>
                      <a:pt x="221" y="334723"/>
                      <a:pt x="-1553" y="331183"/>
                      <a:pt x="2881" y="327643"/>
                    </a:cubicBezTo>
                    <a:cubicBezTo>
                      <a:pt x="6429" y="323218"/>
                      <a:pt x="12637" y="323218"/>
                      <a:pt x="15298" y="325873"/>
                    </a:cubicBezTo>
                    <a:cubicBezTo>
                      <a:pt x="21507" y="331183"/>
                      <a:pt x="25941" y="333838"/>
                      <a:pt x="32149" y="325873"/>
                    </a:cubicBezTo>
                    <a:cubicBezTo>
                      <a:pt x="39245" y="317908"/>
                      <a:pt x="27715" y="316138"/>
                      <a:pt x="27715" y="310828"/>
                    </a:cubicBezTo>
                    <a:cubicBezTo>
                      <a:pt x="37471" y="306403"/>
                      <a:pt x="43679" y="298438"/>
                      <a:pt x="46340" y="287818"/>
                    </a:cubicBezTo>
                    <a:cubicBezTo>
                      <a:pt x="51218" y="289588"/>
                      <a:pt x="52770" y="294456"/>
                      <a:pt x="54766" y="298991"/>
                    </a:cubicBezTo>
                    <a:lnTo>
                      <a:pt x="58361" y="301968"/>
                    </a:lnTo>
                    <a:lnTo>
                      <a:pt x="53937" y="292344"/>
                    </a:lnTo>
                    <a:cubicBezTo>
                      <a:pt x="48623" y="285260"/>
                      <a:pt x="50395" y="278177"/>
                      <a:pt x="55709" y="271093"/>
                    </a:cubicBezTo>
                    <a:cubicBezTo>
                      <a:pt x="60137" y="269322"/>
                      <a:pt x="64566" y="264895"/>
                      <a:pt x="66337" y="260467"/>
                    </a:cubicBezTo>
                    <a:cubicBezTo>
                      <a:pt x="74308" y="251613"/>
                      <a:pt x="68108" y="237446"/>
                      <a:pt x="80508" y="232133"/>
                    </a:cubicBezTo>
                    <a:cubicBezTo>
                      <a:pt x="88480" y="227706"/>
                      <a:pt x="88480" y="217080"/>
                      <a:pt x="94679" y="210882"/>
                    </a:cubicBezTo>
                    <a:cubicBezTo>
                      <a:pt x="99108" y="204684"/>
                      <a:pt x="106194" y="200256"/>
                      <a:pt x="109736" y="209111"/>
                    </a:cubicBezTo>
                    <a:cubicBezTo>
                      <a:pt x="116822" y="229476"/>
                      <a:pt x="137193" y="227706"/>
                      <a:pt x="151364" y="230362"/>
                    </a:cubicBezTo>
                    <a:cubicBezTo>
                      <a:pt x="164650" y="233018"/>
                      <a:pt x="172621" y="240102"/>
                      <a:pt x="183249" y="246300"/>
                    </a:cubicBezTo>
                    <a:cubicBezTo>
                      <a:pt x="184135" y="247186"/>
                      <a:pt x="185906" y="248957"/>
                      <a:pt x="186792" y="249842"/>
                    </a:cubicBezTo>
                    <a:cubicBezTo>
                      <a:pt x="188563" y="251613"/>
                      <a:pt x="189449" y="253384"/>
                      <a:pt x="190335" y="253384"/>
                    </a:cubicBezTo>
                    <a:cubicBezTo>
                      <a:pt x="216020" y="255155"/>
                      <a:pt x="223991" y="274635"/>
                      <a:pt x="232848" y="294115"/>
                    </a:cubicBezTo>
                    <a:cubicBezTo>
                      <a:pt x="237277" y="303855"/>
                      <a:pt x="267391" y="318022"/>
                      <a:pt x="278905" y="317137"/>
                    </a:cubicBezTo>
                    <a:cubicBezTo>
                      <a:pt x="278905" y="314480"/>
                      <a:pt x="286876" y="318022"/>
                      <a:pt x="284219" y="309168"/>
                    </a:cubicBezTo>
                    <a:cubicBezTo>
                      <a:pt x="279790" y="297657"/>
                      <a:pt x="292190" y="291458"/>
                      <a:pt x="300161" y="287031"/>
                    </a:cubicBezTo>
                    <a:cubicBezTo>
                      <a:pt x="309018" y="281718"/>
                      <a:pt x="315218" y="277291"/>
                      <a:pt x="311676" y="264895"/>
                    </a:cubicBezTo>
                    <a:cubicBezTo>
                      <a:pt x="309904" y="256040"/>
                      <a:pt x="316104" y="249842"/>
                      <a:pt x="324961" y="246300"/>
                    </a:cubicBezTo>
                    <a:cubicBezTo>
                      <a:pt x="341789" y="240987"/>
                      <a:pt x="354189" y="232133"/>
                      <a:pt x="355960" y="212653"/>
                    </a:cubicBezTo>
                    <a:cubicBezTo>
                      <a:pt x="356846" y="205569"/>
                      <a:pt x="358618" y="195829"/>
                      <a:pt x="370132" y="199371"/>
                    </a:cubicBezTo>
                    <a:cubicBezTo>
                      <a:pt x="379874" y="202027"/>
                      <a:pt x="393160" y="203798"/>
                      <a:pt x="394045" y="217966"/>
                    </a:cubicBezTo>
                    <a:cubicBezTo>
                      <a:pt x="394931" y="233904"/>
                      <a:pt x="402902" y="246300"/>
                      <a:pt x="413531" y="256926"/>
                    </a:cubicBezTo>
                    <a:cubicBezTo>
                      <a:pt x="416188" y="260467"/>
                      <a:pt x="419731" y="261353"/>
                      <a:pt x="423274" y="264009"/>
                    </a:cubicBezTo>
                    <a:lnTo>
                      <a:pt x="432708" y="276645"/>
                    </a:lnTo>
                    <a:lnTo>
                      <a:pt x="432713" y="276641"/>
                    </a:lnTo>
                    <a:lnTo>
                      <a:pt x="429103" y="268526"/>
                    </a:lnTo>
                    <a:cubicBezTo>
                      <a:pt x="427331" y="266750"/>
                      <a:pt x="427331" y="261424"/>
                      <a:pt x="429103" y="259648"/>
                    </a:cubicBezTo>
                    <a:cubicBezTo>
                      <a:pt x="440617" y="248995"/>
                      <a:pt x="437074" y="233903"/>
                      <a:pt x="442389" y="221475"/>
                    </a:cubicBezTo>
                    <a:cubicBezTo>
                      <a:pt x="457447" y="201057"/>
                      <a:pt x="458333" y="200169"/>
                      <a:pt x="476933" y="219699"/>
                    </a:cubicBezTo>
                    <a:cubicBezTo>
                      <a:pt x="491105" y="233016"/>
                      <a:pt x="507049" y="243669"/>
                      <a:pt x="520335" y="256985"/>
                    </a:cubicBezTo>
                    <a:cubicBezTo>
                      <a:pt x="522107" y="259648"/>
                      <a:pt x="524764" y="262311"/>
                      <a:pt x="527421" y="264087"/>
                    </a:cubicBezTo>
                    <a:cubicBezTo>
                      <a:pt x="534507" y="269413"/>
                      <a:pt x="539822" y="277403"/>
                      <a:pt x="545136" y="285393"/>
                    </a:cubicBezTo>
                    <a:cubicBezTo>
                      <a:pt x="546022" y="286280"/>
                      <a:pt x="547794" y="287168"/>
                      <a:pt x="548680" y="288056"/>
                    </a:cubicBezTo>
                    <a:cubicBezTo>
                      <a:pt x="550451" y="294270"/>
                      <a:pt x="553994" y="298709"/>
                      <a:pt x="561966" y="296046"/>
                    </a:cubicBezTo>
                    <a:cubicBezTo>
                      <a:pt x="567280" y="293382"/>
                      <a:pt x="573481" y="291607"/>
                      <a:pt x="575252" y="283617"/>
                    </a:cubicBezTo>
                    <a:cubicBezTo>
                      <a:pt x="577024" y="275628"/>
                      <a:pt x="577024" y="267638"/>
                      <a:pt x="577024" y="258760"/>
                    </a:cubicBezTo>
                    <a:cubicBezTo>
                      <a:pt x="577024" y="241005"/>
                      <a:pt x="578795" y="223250"/>
                      <a:pt x="594739" y="210822"/>
                    </a:cubicBezTo>
                    <a:cubicBezTo>
                      <a:pt x="605368" y="191291"/>
                      <a:pt x="626626" y="192179"/>
                      <a:pt x="644341" y="186853"/>
                    </a:cubicBezTo>
                    <a:cubicBezTo>
                      <a:pt x="648770" y="185077"/>
                      <a:pt x="656742" y="185965"/>
                      <a:pt x="654970" y="193067"/>
                    </a:cubicBezTo>
                    <a:cubicBezTo>
                      <a:pt x="652313" y="208159"/>
                      <a:pt x="661170" y="214373"/>
                      <a:pt x="671799" y="219699"/>
                    </a:cubicBezTo>
                    <a:cubicBezTo>
                      <a:pt x="674457" y="220587"/>
                      <a:pt x="675342" y="223250"/>
                      <a:pt x="676228" y="225026"/>
                    </a:cubicBezTo>
                    <a:cubicBezTo>
                      <a:pt x="678885" y="232128"/>
                      <a:pt x="678885" y="239230"/>
                      <a:pt x="690400" y="241893"/>
                    </a:cubicBezTo>
                    <a:lnTo>
                      <a:pt x="696460" y="246377"/>
                    </a:lnTo>
                    <a:lnTo>
                      <a:pt x="694316" y="243736"/>
                    </a:lnTo>
                    <a:cubicBezTo>
                      <a:pt x="692104" y="239644"/>
                      <a:pt x="691883" y="235000"/>
                      <a:pt x="697191" y="229250"/>
                    </a:cubicBezTo>
                    <a:cubicBezTo>
                      <a:pt x="698076" y="228365"/>
                      <a:pt x="699845" y="226596"/>
                      <a:pt x="700730" y="225711"/>
                    </a:cubicBezTo>
                    <a:cubicBezTo>
                      <a:pt x="714001" y="215980"/>
                      <a:pt x="723733" y="203595"/>
                      <a:pt x="736119" y="193863"/>
                    </a:cubicBezTo>
                    <a:cubicBezTo>
                      <a:pt x="744081" y="186786"/>
                      <a:pt x="754698" y="190325"/>
                      <a:pt x="764430" y="190325"/>
                    </a:cubicBezTo>
                    <a:cubicBezTo>
                      <a:pt x="765315" y="189440"/>
                      <a:pt x="767085" y="187671"/>
                      <a:pt x="767969" y="186786"/>
                    </a:cubicBezTo>
                    <a:cubicBezTo>
                      <a:pt x="772393" y="183248"/>
                      <a:pt x="775047" y="186786"/>
                      <a:pt x="778586" y="188555"/>
                    </a:cubicBezTo>
                    <a:cubicBezTo>
                      <a:pt x="788318" y="192094"/>
                      <a:pt x="798050" y="191209"/>
                      <a:pt x="803358" y="181478"/>
                    </a:cubicBezTo>
                    <a:cubicBezTo>
                      <a:pt x="809552" y="169093"/>
                      <a:pt x="821053" y="162016"/>
                      <a:pt x="831670" y="154939"/>
                    </a:cubicBezTo>
                    <a:cubicBezTo>
                      <a:pt x="844056" y="140784"/>
                      <a:pt x="832554" y="126630"/>
                      <a:pt x="830785" y="111590"/>
                    </a:cubicBezTo>
                    <a:cubicBezTo>
                      <a:pt x="830785" y="105398"/>
                      <a:pt x="823707" y="93897"/>
                      <a:pt x="828131" y="93013"/>
                    </a:cubicBezTo>
                    <a:cubicBezTo>
                      <a:pt x="841402" y="89474"/>
                      <a:pt x="841402" y="70896"/>
                      <a:pt x="853788" y="70896"/>
                    </a:cubicBezTo>
                    <a:cubicBezTo>
                      <a:pt x="871483" y="70896"/>
                      <a:pt x="882984" y="59396"/>
                      <a:pt x="894486" y="50549"/>
                    </a:cubicBezTo>
                    <a:cubicBezTo>
                      <a:pt x="901563" y="44357"/>
                      <a:pt x="906872" y="40818"/>
                      <a:pt x="916604" y="41703"/>
                    </a:cubicBezTo>
                    <a:cubicBezTo>
                      <a:pt x="926336" y="43472"/>
                      <a:pt x="936952" y="39049"/>
                      <a:pt x="947569" y="36395"/>
                    </a:cubicBezTo>
                    <a:cubicBezTo>
                      <a:pt x="953762" y="34625"/>
                      <a:pt x="959071" y="31971"/>
                      <a:pt x="960840" y="24010"/>
                    </a:cubicBezTo>
                    <a:cubicBezTo>
                      <a:pt x="961725" y="21356"/>
                      <a:pt x="963494" y="18702"/>
                      <a:pt x="965264" y="16932"/>
                    </a:cubicBezTo>
                    <a:cubicBezTo>
                      <a:pt x="974553" y="5432"/>
                      <a:pt x="979419" y="-319"/>
                      <a:pt x="983843" y="13"/>
                    </a:cubicBezTo>
                    <a:close/>
                  </a:path>
                </a:pathLst>
              </a:custGeom>
              <a:solidFill>
                <a:srgbClr val="C00000"/>
              </a:solidFill>
              <a:ln w="28575">
                <a:solidFill>
                  <a:srgbClr val="C000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50" name="Hình tự do: Hình 56">
                <a:extLst>
                  <a:ext uri="{FF2B5EF4-FFF2-40B4-BE49-F238E27FC236}">
                    <a16:creationId xmlns:a16="http://schemas.microsoft.com/office/drawing/2014/main" id="{CB0B81F4-7E8F-4058-933F-1CAC00F112FB}"/>
                  </a:ext>
                </a:extLst>
              </p:cNvPr>
              <p:cNvSpPr>
                <a:spLocks/>
              </p:cNvSpPr>
              <p:nvPr>
                <p:custDataLst>
                  <p:tags r:id="rId19"/>
                </p:custDataLst>
              </p:nvPr>
            </p:nvSpPr>
            <p:spPr bwMode="auto">
              <a:xfrm>
                <a:off x="4980537" y="2820084"/>
                <a:ext cx="542935" cy="1309210"/>
              </a:xfrm>
              <a:custGeom>
                <a:avLst/>
                <a:gdLst>
                  <a:gd name="connsiteX0" fmla="*/ 83064 w 542935"/>
                  <a:gd name="connsiteY0" fmla="*/ 1131623 h 1309210"/>
                  <a:gd name="connsiteX1" fmla="*/ 64358 w 542935"/>
                  <a:gd name="connsiteY1" fmla="*/ 1143224 h 1309210"/>
                  <a:gd name="connsiteX2" fmla="*/ 90449 w 542935"/>
                  <a:gd name="connsiteY2" fmla="*/ 1135906 h 1309210"/>
                  <a:gd name="connsiteX3" fmla="*/ 96264 w 542935"/>
                  <a:gd name="connsiteY3" fmla="*/ 1131751 h 1309210"/>
                  <a:gd name="connsiteX4" fmla="*/ 85860 w 542935"/>
                  <a:gd name="connsiteY4" fmla="*/ 1133642 h 1309210"/>
                  <a:gd name="connsiteX5" fmla="*/ 134295 w 542935"/>
                  <a:gd name="connsiteY5" fmla="*/ 1584 h 1309210"/>
                  <a:gd name="connsiteX6" fmla="*/ 141405 w 542935"/>
                  <a:gd name="connsiteY6" fmla="*/ 6009 h 1309210"/>
                  <a:gd name="connsiteX7" fmla="*/ 155625 w 542935"/>
                  <a:gd name="connsiteY7" fmla="*/ 21055 h 1309210"/>
                  <a:gd name="connsiteX8" fmla="*/ 201840 w 542935"/>
                  <a:gd name="connsiteY8" fmla="*/ 42296 h 1309210"/>
                  <a:gd name="connsiteX9" fmla="*/ 214283 w 542935"/>
                  <a:gd name="connsiteY9" fmla="*/ 45836 h 1309210"/>
                  <a:gd name="connsiteX10" fmla="*/ 231169 w 542935"/>
                  <a:gd name="connsiteY10" fmla="*/ 52917 h 1309210"/>
                  <a:gd name="connsiteX11" fmla="*/ 225836 w 542935"/>
                  <a:gd name="connsiteY11" fmla="*/ 80353 h 1309210"/>
                  <a:gd name="connsiteX12" fmla="*/ 230280 w 542935"/>
                  <a:gd name="connsiteY12" fmla="*/ 101594 h 1309210"/>
                  <a:gd name="connsiteX13" fmla="*/ 277384 w 542935"/>
                  <a:gd name="connsiteY13" fmla="*/ 120180 h 1309210"/>
                  <a:gd name="connsiteX14" fmla="*/ 288938 w 542935"/>
                  <a:gd name="connsiteY14" fmla="*/ 108674 h 1309210"/>
                  <a:gd name="connsiteX15" fmla="*/ 292493 w 542935"/>
                  <a:gd name="connsiteY15" fmla="*/ 92744 h 1309210"/>
                  <a:gd name="connsiteX16" fmla="*/ 316489 w 542935"/>
                  <a:gd name="connsiteY16" fmla="*/ 104249 h 1309210"/>
                  <a:gd name="connsiteX17" fmla="*/ 349373 w 542935"/>
                  <a:gd name="connsiteY17" fmla="*/ 143191 h 1309210"/>
                  <a:gd name="connsiteX18" fmla="*/ 361815 w 542935"/>
                  <a:gd name="connsiteY18" fmla="*/ 163547 h 1309210"/>
                  <a:gd name="connsiteX19" fmla="*/ 369481 w 542935"/>
                  <a:gd name="connsiteY19" fmla="*/ 169190 h 1309210"/>
                  <a:gd name="connsiteX20" fmla="*/ 370573 w 542935"/>
                  <a:gd name="connsiteY20" fmla="*/ 170190 h 1309210"/>
                  <a:gd name="connsiteX21" fmla="*/ 372844 w 542935"/>
                  <a:gd name="connsiteY21" fmla="*/ 170686 h 1309210"/>
                  <a:gd name="connsiteX22" fmla="*/ 385312 w 542935"/>
                  <a:gd name="connsiteY22" fmla="*/ 185091 h 1309210"/>
                  <a:gd name="connsiteX23" fmla="*/ 385358 w 542935"/>
                  <a:gd name="connsiteY23" fmla="*/ 186215 h 1309210"/>
                  <a:gd name="connsiteX24" fmla="*/ 392033 w 542935"/>
                  <a:gd name="connsiteY24" fmla="*/ 194524 h 1309210"/>
                  <a:gd name="connsiteX25" fmla="*/ 390255 w 542935"/>
                  <a:gd name="connsiteY25" fmla="*/ 216650 h 1309210"/>
                  <a:gd name="connsiteX26" fmla="*/ 394699 w 542935"/>
                  <a:gd name="connsiteY26" fmla="*/ 228155 h 1309210"/>
                  <a:gd name="connsiteX27" fmla="*/ 405364 w 542935"/>
                  <a:gd name="connsiteY27" fmla="*/ 236121 h 1309210"/>
                  <a:gd name="connsiteX28" fmla="*/ 392131 w 542935"/>
                  <a:gd name="connsiteY28" fmla="*/ 245411 h 1309210"/>
                  <a:gd name="connsiteX29" fmla="*/ 392148 w 542935"/>
                  <a:gd name="connsiteY29" fmla="*/ 245456 h 1309210"/>
                  <a:gd name="connsiteX30" fmla="*/ 398897 w 542935"/>
                  <a:gd name="connsiteY30" fmla="*/ 249538 h 1309210"/>
                  <a:gd name="connsiteX31" fmla="*/ 405286 w 542935"/>
                  <a:gd name="connsiteY31" fmla="*/ 245567 h 1309210"/>
                  <a:gd name="connsiteX32" fmla="*/ 409718 w 542935"/>
                  <a:gd name="connsiteY32" fmla="*/ 241139 h 1309210"/>
                  <a:gd name="connsiteX33" fmla="*/ 430991 w 542935"/>
                  <a:gd name="connsiteY33" fmla="*/ 261508 h 1309210"/>
                  <a:gd name="connsiteX34" fmla="*/ 434536 w 542935"/>
                  <a:gd name="connsiteY34" fmla="*/ 268482 h 1309210"/>
                  <a:gd name="connsiteX35" fmla="*/ 432390 w 542935"/>
                  <a:gd name="connsiteY35" fmla="*/ 272824 h 1309210"/>
                  <a:gd name="connsiteX36" fmla="*/ 433742 w 542935"/>
                  <a:gd name="connsiteY36" fmla="*/ 275328 h 1309210"/>
                  <a:gd name="connsiteX37" fmla="*/ 428536 w 542935"/>
                  <a:gd name="connsiteY37" fmla="*/ 282413 h 1309210"/>
                  <a:gd name="connsiteX38" fmla="*/ 426781 w 542935"/>
                  <a:gd name="connsiteY38" fmla="*/ 287967 h 1309210"/>
                  <a:gd name="connsiteX39" fmla="*/ 430104 w 542935"/>
                  <a:gd name="connsiteY39" fmla="*/ 303133 h 1309210"/>
                  <a:gd name="connsiteX40" fmla="*/ 446945 w 542935"/>
                  <a:gd name="connsiteY40" fmla="*/ 373097 h 1309210"/>
                  <a:gd name="connsiteX41" fmla="*/ 462013 w 542935"/>
                  <a:gd name="connsiteY41" fmla="*/ 400552 h 1309210"/>
                  <a:gd name="connsiteX42" fmla="*/ 471763 w 542935"/>
                  <a:gd name="connsiteY42" fmla="*/ 438634 h 1309210"/>
                  <a:gd name="connsiteX43" fmla="*/ 475309 w 542935"/>
                  <a:gd name="connsiteY43" fmla="*/ 463431 h 1309210"/>
                  <a:gd name="connsiteX44" fmla="*/ 494809 w 542935"/>
                  <a:gd name="connsiteY44" fmla="*/ 530739 h 1309210"/>
                  <a:gd name="connsiteX45" fmla="*/ 499241 w 542935"/>
                  <a:gd name="connsiteY45" fmla="*/ 552880 h 1309210"/>
                  <a:gd name="connsiteX46" fmla="*/ 486831 w 542935"/>
                  <a:gd name="connsiteY46" fmla="*/ 559079 h 1309210"/>
                  <a:gd name="connsiteX47" fmla="*/ 459354 w 542935"/>
                  <a:gd name="connsiteY47" fmla="*/ 589191 h 1309210"/>
                  <a:gd name="connsiteX48" fmla="*/ 465559 w 542935"/>
                  <a:gd name="connsiteY48" fmla="*/ 603361 h 1309210"/>
                  <a:gd name="connsiteX49" fmla="*/ 477968 w 542935"/>
                  <a:gd name="connsiteY49" fmla="*/ 602475 h 1309210"/>
                  <a:gd name="connsiteX50" fmla="*/ 486831 w 542935"/>
                  <a:gd name="connsiteY50" fmla="*/ 603361 h 1309210"/>
                  <a:gd name="connsiteX51" fmla="*/ 486831 w 542935"/>
                  <a:gd name="connsiteY51" fmla="*/ 611331 h 1309210"/>
                  <a:gd name="connsiteX52" fmla="*/ 493036 w 542935"/>
                  <a:gd name="connsiteY52" fmla="*/ 639671 h 1309210"/>
                  <a:gd name="connsiteX53" fmla="*/ 508104 w 542935"/>
                  <a:gd name="connsiteY53" fmla="*/ 655613 h 1309210"/>
                  <a:gd name="connsiteX54" fmla="*/ 501900 w 542935"/>
                  <a:gd name="connsiteY54" fmla="*/ 690152 h 1309210"/>
                  <a:gd name="connsiteX55" fmla="*/ 491263 w 542935"/>
                  <a:gd name="connsiteY55" fmla="*/ 691038 h 1309210"/>
                  <a:gd name="connsiteX56" fmla="*/ 467331 w 542935"/>
                  <a:gd name="connsiteY56" fmla="*/ 727349 h 1309210"/>
                  <a:gd name="connsiteX57" fmla="*/ 444286 w 542935"/>
                  <a:gd name="connsiteY57" fmla="*/ 742404 h 1309210"/>
                  <a:gd name="connsiteX58" fmla="*/ 440743 w 542935"/>
                  <a:gd name="connsiteY58" fmla="*/ 741165 h 1309210"/>
                  <a:gd name="connsiteX59" fmla="*/ 429410 w 542935"/>
                  <a:gd name="connsiteY59" fmla="*/ 744123 h 1309210"/>
                  <a:gd name="connsiteX60" fmla="*/ 426755 w 542935"/>
                  <a:gd name="connsiteY60" fmla="*/ 744106 h 1309210"/>
                  <a:gd name="connsiteX61" fmla="*/ 437419 w 542935"/>
                  <a:gd name="connsiteY61" fmla="*/ 748322 h 1309210"/>
                  <a:gd name="connsiteX62" fmla="*/ 452568 w 542935"/>
                  <a:gd name="connsiteY62" fmla="*/ 762258 h 1309210"/>
                  <a:gd name="connsiteX63" fmla="*/ 474683 w 542935"/>
                  <a:gd name="connsiteY63" fmla="*/ 776415 h 1309210"/>
                  <a:gd name="connsiteX64" fmla="*/ 506528 w 542935"/>
                  <a:gd name="connsiteY64" fmla="*/ 809155 h 1309210"/>
                  <a:gd name="connsiteX65" fmla="*/ 525989 w 542935"/>
                  <a:gd name="connsiteY65" fmla="*/ 810924 h 1309210"/>
                  <a:gd name="connsiteX66" fmla="*/ 541912 w 542935"/>
                  <a:gd name="connsiteY66" fmla="*/ 825082 h 1309210"/>
                  <a:gd name="connsiteX67" fmla="*/ 537489 w 542935"/>
                  <a:gd name="connsiteY67" fmla="*/ 870208 h 1309210"/>
                  <a:gd name="connsiteX68" fmla="*/ 533951 w 542935"/>
                  <a:gd name="connsiteY68" fmla="*/ 874633 h 1309210"/>
                  <a:gd name="connsiteX69" fmla="*/ 504759 w 542935"/>
                  <a:gd name="connsiteY69" fmla="*/ 910911 h 1309210"/>
                  <a:gd name="connsiteX70" fmla="*/ 504759 w 542935"/>
                  <a:gd name="connsiteY70" fmla="*/ 918875 h 1309210"/>
                  <a:gd name="connsiteX71" fmla="*/ 464068 w 542935"/>
                  <a:gd name="connsiteY71" fmla="*/ 915335 h 1309210"/>
                  <a:gd name="connsiteX72" fmla="*/ 448145 w 542935"/>
                  <a:gd name="connsiteY72" fmla="*/ 933917 h 1309210"/>
                  <a:gd name="connsiteX73" fmla="*/ 448145 w 542935"/>
                  <a:gd name="connsiteY73" fmla="*/ 948074 h 1309210"/>
                  <a:gd name="connsiteX74" fmla="*/ 444054 w 542935"/>
                  <a:gd name="connsiteY74" fmla="*/ 969089 h 1309210"/>
                  <a:gd name="connsiteX75" fmla="*/ 437577 w 542935"/>
                  <a:gd name="connsiteY75" fmla="*/ 971792 h 1309210"/>
                  <a:gd name="connsiteX76" fmla="*/ 437266 w 542935"/>
                  <a:gd name="connsiteY76" fmla="*/ 972282 h 1309210"/>
                  <a:gd name="connsiteX77" fmla="*/ 439138 w 542935"/>
                  <a:gd name="connsiteY77" fmla="*/ 978308 h 1309210"/>
                  <a:gd name="connsiteX78" fmla="*/ 442316 w 542935"/>
                  <a:gd name="connsiteY78" fmla="*/ 977672 h 1309210"/>
                  <a:gd name="connsiteX79" fmla="*/ 452068 w 542935"/>
                  <a:gd name="connsiteY79" fmla="*/ 978559 h 1309210"/>
                  <a:gd name="connsiteX80" fmla="*/ 458274 w 542935"/>
                  <a:gd name="connsiteY80" fmla="*/ 1018449 h 1309210"/>
                  <a:gd name="connsiteX81" fmla="*/ 454728 w 542935"/>
                  <a:gd name="connsiteY81" fmla="*/ 1038838 h 1309210"/>
                  <a:gd name="connsiteX82" fmla="*/ 452068 w 542935"/>
                  <a:gd name="connsiteY82" fmla="*/ 1056567 h 1309210"/>
                  <a:gd name="connsiteX83" fmla="*/ 441429 w 542935"/>
                  <a:gd name="connsiteY83" fmla="*/ 1104437 h 1309210"/>
                  <a:gd name="connsiteX84" fmla="*/ 441429 w 542935"/>
                  <a:gd name="connsiteY84" fmla="*/ 1106210 h 1309210"/>
                  <a:gd name="connsiteX85" fmla="*/ 437883 w 542935"/>
                  <a:gd name="connsiteY85" fmla="*/ 1135463 h 1309210"/>
                  <a:gd name="connsiteX86" fmla="*/ 450295 w 542935"/>
                  <a:gd name="connsiteY86" fmla="*/ 1165603 h 1309210"/>
                  <a:gd name="connsiteX87" fmla="*/ 442316 w 542935"/>
                  <a:gd name="connsiteY87" fmla="*/ 1174467 h 1309210"/>
                  <a:gd name="connsiteX88" fmla="*/ 419264 w 542935"/>
                  <a:gd name="connsiteY88" fmla="*/ 1180673 h 1309210"/>
                  <a:gd name="connsiteX89" fmla="*/ 411285 w 542935"/>
                  <a:gd name="connsiteY89" fmla="*/ 1200175 h 1309210"/>
                  <a:gd name="connsiteX90" fmla="*/ 418378 w 542935"/>
                  <a:gd name="connsiteY90" fmla="*/ 1222337 h 1309210"/>
                  <a:gd name="connsiteX91" fmla="*/ 358976 w 542935"/>
                  <a:gd name="connsiteY91" fmla="*/ 1222337 h 1309210"/>
                  <a:gd name="connsiteX92" fmla="*/ 334151 w 542935"/>
                  <a:gd name="connsiteY92" fmla="*/ 1220564 h 1309210"/>
                  <a:gd name="connsiteX93" fmla="*/ 324399 w 542935"/>
                  <a:gd name="connsiteY93" fmla="*/ 1244498 h 1309210"/>
                  <a:gd name="connsiteX94" fmla="*/ 319079 w 542935"/>
                  <a:gd name="connsiteY94" fmla="*/ 1268433 h 1309210"/>
                  <a:gd name="connsiteX95" fmla="*/ 258791 w 542935"/>
                  <a:gd name="connsiteY95" fmla="*/ 1309210 h 1309210"/>
                  <a:gd name="connsiteX96" fmla="*/ 224214 w 542935"/>
                  <a:gd name="connsiteY96" fmla="*/ 1271979 h 1309210"/>
                  <a:gd name="connsiteX97" fmla="*/ 191410 w 542935"/>
                  <a:gd name="connsiteY97" fmla="*/ 1267546 h 1309210"/>
                  <a:gd name="connsiteX98" fmla="*/ 149740 w 542935"/>
                  <a:gd name="connsiteY98" fmla="*/ 1279070 h 1309210"/>
                  <a:gd name="connsiteX99" fmla="*/ 116050 w 542935"/>
                  <a:gd name="connsiteY99" fmla="*/ 1272865 h 1309210"/>
                  <a:gd name="connsiteX100" fmla="*/ 112503 w 542935"/>
                  <a:gd name="connsiteY100" fmla="*/ 1266660 h 1309210"/>
                  <a:gd name="connsiteX101" fmla="*/ 72607 w 542935"/>
                  <a:gd name="connsiteY101" fmla="*/ 1246271 h 1309210"/>
                  <a:gd name="connsiteX102" fmla="*/ 69060 w 542935"/>
                  <a:gd name="connsiteY102" fmla="*/ 1225882 h 1309210"/>
                  <a:gd name="connsiteX103" fmla="*/ 46009 w 542935"/>
                  <a:gd name="connsiteY103" fmla="*/ 1208153 h 1309210"/>
                  <a:gd name="connsiteX104" fmla="*/ 37142 w 542935"/>
                  <a:gd name="connsiteY104" fmla="*/ 1214358 h 1309210"/>
                  <a:gd name="connsiteX105" fmla="*/ 26503 w 542935"/>
                  <a:gd name="connsiteY105" fmla="*/ 1210812 h 1309210"/>
                  <a:gd name="connsiteX106" fmla="*/ 24730 w 542935"/>
                  <a:gd name="connsiteY106" fmla="*/ 1209040 h 1309210"/>
                  <a:gd name="connsiteX107" fmla="*/ 15864 w 542935"/>
                  <a:gd name="connsiteY107" fmla="*/ 1186878 h 1309210"/>
                  <a:gd name="connsiteX108" fmla="*/ 13204 w 542935"/>
                  <a:gd name="connsiteY108" fmla="*/ 1182446 h 1309210"/>
                  <a:gd name="connsiteX109" fmla="*/ 47782 w 542935"/>
                  <a:gd name="connsiteY109" fmla="*/ 1147873 h 1309210"/>
                  <a:gd name="connsiteX110" fmla="*/ 61634 w 542935"/>
                  <a:gd name="connsiteY110" fmla="*/ 1143988 h 1309210"/>
                  <a:gd name="connsiteX111" fmla="*/ 56748 w 542935"/>
                  <a:gd name="connsiteY111" fmla="*/ 1143300 h 1309210"/>
                  <a:gd name="connsiteX112" fmla="*/ 57619 w 542935"/>
                  <a:gd name="connsiteY112" fmla="*/ 1136431 h 1309210"/>
                  <a:gd name="connsiteX113" fmla="*/ 68299 w 542935"/>
                  <a:gd name="connsiteY113" fmla="*/ 1130420 h 1309210"/>
                  <a:gd name="connsiteX114" fmla="*/ 71066 w 542935"/>
                  <a:gd name="connsiteY114" fmla="*/ 1122960 h 1309210"/>
                  <a:gd name="connsiteX115" fmla="*/ 69939 w 542935"/>
                  <a:gd name="connsiteY115" fmla="*/ 1122146 h 1309210"/>
                  <a:gd name="connsiteX116" fmla="*/ 37212 w 542935"/>
                  <a:gd name="connsiteY116" fmla="*/ 1083236 h 1309210"/>
                  <a:gd name="connsiteX117" fmla="*/ 7138 w 542935"/>
                  <a:gd name="connsiteY117" fmla="*/ 1060243 h 1309210"/>
                  <a:gd name="connsiteX118" fmla="*/ 5369 w 542935"/>
                  <a:gd name="connsiteY118" fmla="*/ 1058475 h 1309210"/>
                  <a:gd name="connsiteX119" fmla="*/ 62 w 542935"/>
                  <a:gd name="connsiteY119" fmla="*/ 987729 h 1309210"/>
                  <a:gd name="connsiteX120" fmla="*/ 22175 w 542935"/>
                  <a:gd name="connsiteY120" fmla="*/ 970927 h 1309210"/>
                  <a:gd name="connsiteX121" fmla="*/ 45173 w 542935"/>
                  <a:gd name="connsiteY121" fmla="*/ 991266 h 1309210"/>
                  <a:gd name="connsiteX122" fmla="*/ 64632 w 542935"/>
                  <a:gd name="connsiteY122" fmla="*/ 993035 h 1309210"/>
                  <a:gd name="connsiteX123" fmla="*/ 97359 w 542935"/>
                  <a:gd name="connsiteY123" fmla="*/ 958546 h 1309210"/>
                  <a:gd name="connsiteX124" fmla="*/ 100897 w 542935"/>
                  <a:gd name="connsiteY124" fmla="*/ 931132 h 1309210"/>
                  <a:gd name="connsiteX125" fmla="*/ 108857 w 542935"/>
                  <a:gd name="connsiteY125" fmla="*/ 909024 h 1309210"/>
                  <a:gd name="connsiteX126" fmla="*/ 105319 w 542935"/>
                  <a:gd name="connsiteY126" fmla="*/ 901065 h 1309210"/>
                  <a:gd name="connsiteX127" fmla="*/ 103550 w 542935"/>
                  <a:gd name="connsiteY127" fmla="*/ 830320 h 1309210"/>
                  <a:gd name="connsiteX128" fmla="*/ 108857 w 542935"/>
                  <a:gd name="connsiteY128" fmla="*/ 821476 h 1309210"/>
                  <a:gd name="connsiteX129" fmla="*/ 116532 w 542935"/>
                  <a:gd name="connsiteY129" fmla="*/ 822182 h 1309210"/>
                  <a:gd name="connsiteX130" fmla="*/ 116339 w 542935"/>
                  <a:gd name="connsiteY130" fmla="*/ 820273 h 1309210"/>
                  <a:gd name="connsiteX131" fmla="*/ 113180 w 542935"/>
                  <a:gd name="connsiteY131" fmla="*/ 813663 h 1309210"/>
                  <a:gd name="connsiteX132" fmla="*/ 106911 w 542935"/>
                  <a:gd name="connsiteY132" fmla="*/ 813247 h 1309210"/>
                  <a:gd name="connsiteX133" fmla="*/ 95190 w 542935"/>
                  <a:gd name="connsiteY133" fmla="*/ 799421 h 1309210"/>
                  <a:gd name="connsiteX134" fmla="*/ 87228 w 542935"/>
                  <a:gd name="connsiteY134" fmla="*/ 793227 h 1309210"/>
                  <a:gd name="connsiteX135" fmla="*/ 86344 w 542935"/>
                  <a:gd name="connsiteY135" fmla="*/ 749870 h 1309210"/>
                  <a:gd name="connsiteX136" fmla="*/ 94305 w 542935"/>
                  <a:gd name="connsiteY136" fmla="*/ 718901 h 1309210"/>
                  <a:gd name="connsiteX137" fmla="*/ 125266 w 542935"/>
                  <a:gd name="connsiteY137" fmla="*/ 649883 h 1309210"/>
                  <a:gd name="connsiteX138" fmla="*/ 138204 w 542935"/>
                  <a:gd name="connsiteY138" fmla="*/ 638712 h 1309210"/>
                  <a:gd name="connsiteX139" fmla="*/ 140998 w 542935"/>
                  <a:gd name="connsiteY139" fmla="*/ 638047 h 1309210"/>
                  <a:gd name="connsiteX140" fmla="*/ 137787 w 542935"/>
                  <a:gd name="connsiteY140" fmla="*/ 635777 h 1309210"/>
                  <a:gd name="connsiteX141" fmla="*/ 141819 w 542935"/>
                  <a:gd name="connsiteY141" fmla="*/ 630687 h 1309210"/>
                  <a:gd name="connsiteX142" fmla="*/ 140116 w 542935"/>
                  <a:gd name="connsiteY142" fmla="*/ 628906 h 1309210"/>
                  <a:gd name="connsiteX143" fmla="*/ 138491 w 542935"/>
                  <a:gd name="connsiteY143" fmla="*/ 630483 h 1309210"/>
                  <a:gd name="connsiteX144" fmla="*/ 126968 w 542935"/>
                  <a:gd name="connsiteY144" fmla="*/ 634358 h 1309210"/>
                  <a:gd name="connsiteX145" fmla="*/ 123422 w 542935"/>
                  <a:gd name="connsiteY145" fmla="*/ 608674 h 1309210"/>
                  <a:gd name="connsiteX146" fmla="*/ 108354 w 542935"/>
                  <a:gd name="connsiteY146" fmla="*/ 543138 h 1309210"/>
                  <a:gd name="connsiteX147" fmla="*/ 79104 w 542935"/>
                  <a:gd name="connsiteY147" fmla="*/ 491772 h 1309210"/>
                  <a:gd name="connsiteX148" fmla="*/ 78218 w 542935"/>
                  <a:gd name="connsiteY148" fmla="*/ 460775 h 1309210"/>
                  <a:gd name="connsiteX149" fmla="*/ 75558 w 542935"/>
                  <a:gd name="connsiteY149" fmla="*/ 451918 h 1309210"/>
                  <a:gd name="connsiteX150" fmla="*/ 72899 w 542935"/>
                  <a:gd name="connsiteY150" fmla="*/ 444833 h 1309210"/>
                  <a:gd name="connsiteX151" fmla="*/ 50740 w 542935"/>
                  <a:gd name="connsiteY151" fmla="*/ 428006 h 1309210"/>
                  <a:gd name="connsiteX152" fmla="*/ 41877 w 542935"/>
                  <a:gd name="connsiteY152" fmla="*/ 418264 h 1309210"/>
                  <a:gd name="connsiteX153" fmla="*/ 40990 w 542935"/>
                  <a:gd name="connsiteY153" fmla="*/ 381068 h 1309210"/>
                  <a:gd name="connsiteX154" fmla="*/ 44536 w 542935"/>
                  <a:gd name="connsiteY154" fmla="*/ 373983 h 1309210"/>
                  <a:gd name="connsiteX155" fmla="*/ 54286 w 542935"/>
                  <a:gd name="connsiteY155" fmla="*/ 330587 h 1309210"/>
                  <a:gd name="connsiteX156" fmla="*/ 67581 w 542935"/>
                  <a:gd name="connsiteY156" fmla="*/ 304904 h 1309210"/>
                  <a:gd name="connsiteX157" fmla="*/ 83536 w 542935"/>
                  <a:gd name="connsiteY157" fmla="*/ 309332 h 1309210"/>
                  <a:gd name="connsiteX158" fmla="*/ 81763 w 542935"/>
                  <a:gd name="connsiteY158" fmla="*/ 296933 h 1309210"/>
                  <a:gd name="connsiteX159" fmla="*/ 113672 w 542935"/>
                  <a:gd name="connsiteY159" fmla="*/ 286306 h 1309210"/>
                  <a:gd name="connsiteX160" fmla="*/ 120085 w 542935"/>
                  <a:gd name="connsiteY160" fmla="*/ 286306 h 1309210"/>
                  <a:gd name="connsiteX161" fmla="*/ 122252 w 542935"/>
                  <a:gd name="connsiteY161" fmla="*/ 276736 h 1309210"/>
                  <a:gd name="connsiteX162" fmla="*/ 100522 w 542935"/>
                  <a:gd name="connsiteY162" fmla="*/ 272408 h 1309210"/>
                  <a:gd name="connsiteX163" fmla="*/ 100522 w 542935"/>
                  <a:gd name="connsiteY163" fmla="*/ 268868 h 1309210"/>
                  <a:gd name="connsiteX164" fmla="*/ 95190 w 542935"/>
                  <a:gd name="connsiteY164" fmla="*/ 233466 h 1309210"/>
                  <a:gd name="connsiteX165" fmla="*/ 97856 w 542935"/>
                  <a:gd name="connsiteY165" fmla="*/ 202489 h 1309210"/>
                  <a:gd name="connsiteX166" fmla="*/ 109410 w 542935"/>
                  <a:gd name="connsiteY166" fmla="*/ 158237 h 1309210"/>
                  <a:gd name="connsiteX167" fmla="*/ 109410 w 542935"/>
                  <a:gd name="connsiteY167" fmla="*/ 141421 h 1309210"/>
                  <a:gd name="connsiteX168" fmla="*/ 86302 w 542935"/>
                  <a:gd name="connsiteY168" fmla="*/ 123720 h 1309210"/>
                  <a:gd name="connsiteX169" fmla="*/ 75637 w 542935"/>
                  <a:gd name="connsiteY169" fmla="*/ 102479 h 1309210"/>
                  <a:gd name="connsiteX170" fmla="*/ 115631 w 542935"/>
                  <a:gd name="connsiteY170" fmla="*/ 98939 h 1309210"/>
                  <a:gd name="connsiteX171" fmla="*/ 118297 w 542935"/>
                  <a:gd name="connsiteY171" fmla="*/ 91859 h 1309210"/>
                  <a:gd name="connsiteX172" fmla="*/ 140516 w 542935"/>
                  <a:gd name="connsiteY172" fmla="*/ 51147 h 1309210"/>
                  <a:gd name="connsiteX173" fmla="*/ 136961 w 542935"/>
                  <a:gd name="connsiteY173" fmla="*/ 13090 h 1309210"/>
                  <a:gd name="connsiteX174" fmla="*/ 134295 w 542935"/>
                  <a:gd name="connsiteY174" fmla="*/ 1584 h 130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42935" h="1309210">
                    <a:moveTo>
                      <a:pt x="83064" y="1131623"/>
                    </a:moveTo>
                    <a:lnTo>
                      <a:pt x="64358" y="1143224"/>
                    </a:lnTo>
                    <a:lnTo>
                      <a:pt x="90449" y="1135906"/>
                    </a:lnTo>
                    <a:lnTo>
                      <a:pt x="96264" y="1131751"/>
                    </a:lnTo>
                    <a:lnTo>
                      <a:pt x="85860" y="1133642"/>
                    </a:lnTo>
                    <a:close/>
                    <a:moveTo>
                      <a:pt x="134295" y="1584"/>
                    </a:moveTo>
                    <a:cubicBezTo>
                      <a:pt x="139627" y="-3726"/>
                      <a:pt x="138739" y="6009"/>
                      <a:pt x="141405" y="6009"/>
                    </a:cubicBezTo>
                    <a:cubicBezTo>
                      <a:pt x="152070" y="6009"/>
                      <a:pt x="152959" y="13090"/>
                      <a:pt x="155625" y="21055"/>
                    </a:cubicBezTo>
                    <a:cubicBezTo>
                      <a:pt x="162735" y="44951"/>
                      <a:pt x="185842" y="35216"/>
                      <a:pt x="201840" y="42296"/>
                    </a:cubicBezTo>
                    <a:cubicBezTo>
                      <a:pt x="205395" y="44066"/>
                      <a:pt x="211616" y="39641"/>
                      <a:pt x="214283" y="45836"/>
                    </a:cubicBezTo>
                    <a:cubicBezTo>
                      <a:pt x="218726" y="50262"/>
                      <a:pt x="225836" y="51147"/>
                      <a:pt x="231169" y="52917"/>
                    </a:cubicBezTo>
                    <a:cubicBezTo>
                      <a:pt x="234724" y="62652"/>
                      <a:pt x="240945" y="72388"/>
                      <a:pt x="225836" y="80353"/>
                    </a:cubicBezTo>
                    <a:cubicBezTo>
                      <a:pt x="221393" y="82123"/>
                      <a:pt x="222281" y="97169"/>
                      <a:pt x="230280" y="101594"/>
                    </a:cubicBezTo>
                    <a:cubicBezTo>
                      <a:pt x="244500" y="109560"/>
                      <a:pt x="257831" y="122835"/>
                      <a:pt x="277384" y="120180"/>
                    </a:cubicBezTo>
                    <a:cubicBezTo>
                      <a:pt x="286271" y="119295"/>
                      <a:pt x="289826" y="118410"/>
                      <a:pt x="288938" y="108674"/>
                    </a:cubicBezTo>
                    <a:cubicBezTo>
                      <a:pt x="288938" y="103364"/>
                      <a:pt x="285383" y="92744"/>
                      <a:pt x="292493" y="92744"/>
                    </a:cubicBezTo>
                    <a:cubicBezTo>
                      <a:pt x="301380" y="92744"/>
                      <a:pt x="313823" y="98054"/>
                      <a:pt x="316489" y="104249"/>
                    </a:cubicBezTo>
                    <a:cubicBezTo>
                      <a:pt x="324488" y="120180"/>
                      <a:pt x="338708" y="129916"/>
                      <a:pt x="349373" y="143191"/>
                    </a:cubicBezTo>
                    <a:cubicBezTo>
                      <a:pt x="354705" y="149386"/>
                      <a:pt x="360038" y="154697"/>
                      <a:pt x="361815" y="163547"/>
                    </a:cubicBezTo>
                    <a:cubicBezTo>
                      <a:pt x="362260" y="167088"/>
                      <a:pt x="365815" y="167973"/>
                      <a:pt x="369481" y="169190"/>
                    </a:cubicBezTo>
                    <a:lnTo>
                      <a:pt x="370573" y="170190"/>
                    </a:lnTo>
                    <a:lnTo>
                      <a:pt x="372844" y="170686"/>
                    </a:lnTo>
                    <a:cubicBezTo>
                      <a:pt x="382188" y="175474"/>
                      <a:pt x="384737" y="180223"/>
                      <a:pt x="385312" y="185091"/>
                    </a:cubicBezTo>
                    <a:lnTo>
                      <a:pt x="385358" y="186215"/>
                    </a:lnTo>
                    <a:lnTo>
                      <a:pt x="392033" y="194524"/>
                    </a:lnTo>
                    <a:cubicBezTo>
                      <a:pt x="391144" y="201604"/>
                      <a:pt x="400032" y="209569"/>
                      <a:pt x="390255" y="216650"/>
                    </a:cubicBezTo>
                    <a:cubicBezTo>
                      <a:pt x="384923" y="220190"/>
                      <a:pt x="388478" y="225500"/>
                      <a:pt x="394699" y="228155"/>
                    </a:cubicBezTo>
                    <a:cubicBezTo>
                      <a:pt x="398254" y="229925"/>
                      <a:pt x="403587" y="229925"/>
                      <a:pt x="405364" y="236121"/>
                    </a:cubicBezTo>
                    <a:lnTo>
                      <a:pt x="392131" y="245411"/>
                    </a:lnTo>
                    <a:lnTo>
                      <a:pt x="392148" y="245456"/>
                    </a:lnTo>
                    <a:lnTo>
                      <a:pt x="398897" y="249538"/>
                    </a:lnTo>
                    <a:lnTo>
                      <a:pt x="405286" y="245567"/>
                    </a:lnTo>
                    <a:cubicBezTo>
                      <a:pt x="407059" y="243796"/>
                      <a:pt x="407945" y="239367"/>
                      <a:pt x="409718" y="241139"/>
                    </a:cubicBezTo>
                    <a:cubicBezTo>
                      <a:pt x="416809" y="248224"/>
                      <a:pt x="426559" y="251766"/>
                      <a:pt x="430991" y="261508"/>
                    </a:cubicBezTo>
                    <a:cubicBezTo>
                      <a:pt x="431877" y="263722"/>
                      <a:pt x="433872" y="265936"/>
                      <a:pt x="434536" y="268482"/>
                    </a:cubicBezTo>
                    <a:lnTo>
                      <a:pt x="432390" y="272824"/>
                    </a:lnTo>
                    <a:lnTo>
                      <a:pt x="433742" y="275328"/>
                    </a:lnTo>
                    <a:lnTo>
                      <a:pt x="428536" y="282413"/>
                    </a:lnTo>
                    <a:lnTo>
                      <a:pt x="426781" y="287967"/>
                    </a:lnTo>
                    <a:cubicBezTo>
                      <a:pt x="427224" y="292727"/>
                      <a:pt x="428775" y="298262"/>
                      <a:pt x="430104" y="303133"/>
                    </a:cubicBezTo>
                    <a:cubicBezTo>
                      <a:pt x="436309" y="326159"/>
                      <a:pt x="448718" y="347414"/>
                      <a:pt x="446945" y="373097"/>
                    </a:cubicBezTo>
                    <a:cubicBezTo>
                      <a:pt x="446059" y="381954"/>
                      <a:pt x="454036" y="392581"/>
                      <a:pt x="462013" y="400552"/>
                    </a:cubicBezTo>
                    <a:cubicBezTo>
                      <a:pt x="473536" y="411179"/>
                      <a:pt x="477081" y="424464"/>
                      <a:pt x="471763" y="438634"/>
                    </a:cubicBezTo>
                    <a:cubicBezTo>
                      <a:pt x="468218" y="448376"/>
                      <a:pt x="469991" y="456346"/>
                      <a:pt x="475309" y="463431"/>
                    </a:cubicBezTo>
                    <a:cubicBezTo>
                      <a:pt x="488604" y="483801"/>
                      <a:pt x="500127" y="504170"/>
                      <a:pt x="494809" y="530739"/>
                    </a:cubicBezTo>
                    <a:cubicBezTo>
                      <a:pt x="493922" y="537824"/>
                      <a:pt x="496581" y="544909"/>
                      <a:pt x="499241" y="552880"/>
                    </a:cubicBezTo>
                    <a:cubicBezTo>
                      <a:pt x="505445" y="567050"/>
                      <a:pt x="489491" y="559079"/>
                      <a:pt x="486831" y="559079"/>
                    </a:cubicBezTo>
                    <a:cubicBezTo>
                      <a:pt x="466445" y="559079"/>
                      <a:pt x="467331" y="578563"/>
                      <a:pt x="459354" y="589191"/>
                    </a:cubicBezTo>
                    <a:cubicBezTo>
                      <a:pt x="454036" y="596276"/>
                      <a:pt x="462013" y="598933"/>
                      <a:pt x="465559" y="603361"/>
                    </a:cubicBezTo>
                    <a:cubicBezTo>
                      <a:pt x="471763" y="612217"/>
                      <a:pt x="474422" y="603361"/>
                      <a:pt x="477968" y="602475"/>
                    </a:cubicBezTo>
                    <a:cubicBezTo>
                      <a:pt x="481513" y="601589"/>
                      <a:pt x="485059" y="600704"/>
                      <a:pt x="486831" y="603361"/>
                    </a:cubicBezTo>
                    <a:cubicBezTo>
                      <a:pt x="487718" y="605132"/>
                      <a:pt x="488604" y="609560"/>
                      <a:pt x="486831" y="611331"/>
                    </a:cubicBezTo>
                    <a:cubicBezTo>
                      <a:pt x="475309" y="623730"/>
                      <a:pt x="485945" y="632586"/>
                      <a:pt x="493036" y="639671"/>
                    </a:cubicBezTo>
                    <a:cubicBezTo>
                      <a:pt x="499241" y="644100"/>
                      <a:pt x="501013" y="652070"/>
                      <a:pt x="508104" y="655613"/>
                    </a:cubicBezTo>
                    <a:cubicBezTo>
                      <a:pt x="499241" y="666240"/>
                      <a:pt x="505445" y="679525"/>
                      <a:pt x="501900" y="690152"/>
                    </a:cubicBezTo>
                    <a:cubicBezTo>
                      <a:pt x="500127" y="696352"/>
                      <a:pt x="495695" y="688381"/>
                      <a:pt x="491263" y="691038"/>
                    </a:cubicBezTo>
                    <a:cubicBezTo>
                      <a:pt x="478854" y="700780"/>
                      <a:pt x="471763" y="713179"/>
                      <a:pt x="467331" y="727349"/>
                    </a:cubicBezTo>
                    <a:cubicBezTo>
                      <a:pt x="464672" y="737976"/>
                      <a:pt x="452263" y="747718"/>
                      <a:pt x="444286" y="742404"/>
                    </a:cubicBezTo>
                    <a:lnTo>
                      <a:pt x="440743" y="741165"/>
                    </a:lnTo>
                    <a:lnTo>
                      <a:pt x="429410" y="744123"/>
                    </a:lnTo>
                    <a:lnTo>
                      <a:pt x="426755" y="744106"/>
                    </a:lnTo>
                    <a:lnTo>
                      <a:pt x="437419" y="748322"/>
                    </a:lnTo>
                    <a:cubicBezTo>
                      <a:pt x="443722" y="750534"/>
                      <a:pt x="449472" y="753852"/>
                      <a:pt x="452568" y="762258"/>
                    </a:cubicBezTo>
                    <a:cubicBezTo>
                      <a:pt x="455222" y="770222"/>
                      <a:pt x="472029" y="766682"/>
                      <a:pt x="474683" y="776415"/>
                    </a:cubicBezTo>
                    <a:cubicBezTo>
                      <a:pt x="479990" y="793227"/>
                      <a:pt x="499451" y="794112"/>
                      <a:pt x="506528" y="809155"/>
                    </a:cubicBezTo>
                    <a:cubicBezTo>
                      <a:pt x="507413" y="811809"/>
                      <a:pt x="519797" y="810924"/>
                      <a:pt x="525989" y="810924"/>
                    </a:cubicBezTo>
                    <a:cubicBezTo>
                      <a:pt x="536605" y="810924"/>
                      <a:pt x="538374" y="812694"/>
                      <a:pt x="541912" y="825082"/>
                    </a:cubicBezTo>
                    <a:cubicBezTo>
                      <a:pt x="546335" y="841894"/>
                      <a:pt x="534835" y="855166"/>
                      <a:pt x="537489" y="870208"/>
                    </a:cubicBezTo>
                    <a:cubicBezTo>
                      <a:pt x="538374" y="875517"/>
                      <a:pt x="536605" y="873748"/>
                      <a:pt x="533951" y="874633"/>
                    </a:cubicBezTo>
                    <a:cubicBezTo>
                      <a:pt x="509182" y="879942"/>
                      <a:pt x="505644" y="883481"/>
                      <a:pt x="504759" y="910911"/>
                    </a:cubicBezTo>
                    <a:cubicBezTo>
                      <a:pt x="504759" y="912681"/>
                      <a:pt x="504759" y="915335"/>
                      <a:pt x="504759" y="918875"/>
                    </a:cubicBezTo>
                    <a:cubicBezTo>
                      <a:pt x="491490" y="917105"/>
                      <a:pt x="479990" y="907372"/>
                      <a:pt x="464068" y="915335"/>
                    </a:cubicBezTo>
                    <a:cubicBezTo>
                      <a:pt x="453452" y="919759"/>
                      <a:pt x="450799" y="925953"/>
                      <a:pt x="448145" y="933917"/>
                    </a:cubicBezTo>
                    <a:cubicBezTo>
                      <a:pt x="447260" y="938341"/>
                      <a:pt x="447260" y="943650"/>
                      <a:pt x="448145" y="948074"/>
                    </a:cubicBezTo>
                    <a:cubicBezTo>
                      <a:pt x="450799" y="957365"/>
                      <a:pt x="448366" y="964444"/>
                      <a:pt x="444054" y="969089"/>
                    </a:cubicBezTo>
                    <a:lnTo>
                      <a:pt x="437577" y="971792"/>
                    </a:lnTo>
                    <a:lnTo>
                      <a:pt x="437266" y="972282"/>
                    </a:lnTo>
                    <a:lnTo>
                      <a:pt x="439138" y="978308"/>
                    </a:lnTo>
                    <a:lnTo>
                      <a:pt x="442316" y="977672"/>
                    </a:lnTo>
                    <a:cubicBezTo>
                      <a:pt x="444975" y="975899"/>
                      <a:pt x="449408" y="975899"/>
                      <a:pt x="452068" y="978559"/>
                    </a:cubicBezTo>
                    <a:cubicBezTo>
                      <a:pt x="458274" y="983877"/>
                      <a:pt x="462707" y="1012244"/>
                      <a:pt x="458274" y="1018449"/>
                    </a:cubicBezTo>
                    <a:cubicBezTo>
                      <a:pt x="452068" y="1024655"/>
                      <a:pt x="450295" y="1029974"/>
                      <a:pt x="454728" y="1038838"/>
                    </a:cubicBezTo>
                    <a:cubicBezTo>
                      <a:pt x="457388" y="1044157"/>
                      <a:pt x="457388" y="1050362"/>
                      <a:pt x="452068" y="1056567"/>
                    </a:cubicBezTo>
                    <a:cubicBezTo>
                      <a:pt x="441429" y="1070751"/>
                      <a:pt x="440542" y="1087594"/>
                      <a:pt x="441429" y="1104437"/>
                    </a:cubicBezTo>
                    <a:cubicBezTo>
                      <a:pt x="441429" y="1105323"/>
                      <a:pt x="441429" y="1106210"/>
                      <a:pt x="441429" y="1106210"/>
                    </a:cubicBezTo>
                    <a:cubicBezTo>
                      <a:pt x="451182" y="1117734"/>
                      <a:pt x="419264" y="1124825"/>
                      <a:pt x="437883" y="1135463"/>
                    </a:cubicBezTo>
                    <a:cubicBezTo>
                      <a:pt x="450295" y="1143441"/>
                      <a:pt x="440542" y="1157625"/>
                      <a:pt x="450295" y="1165603"/>
                    </a:cubicBezTo>
                    <a:cubicBezTo>
                      <a:pt x="455614" y="1170922"/>
                      <a:pt x="441429" y="1168262"/>
                      <a:pt x="442316" y="1174467"/>
                    </a:cubicBezTo>
                    <a:cubicBezTo>
                      <a:pt x="433450" y="1171808"/>
                      <a:pt x="426357" y="1179786"/>
                      <a:pt x="419264" y="1180673"/>
                    </a:cubicBezTo>
                    <a:cubicBezTo>
                      <a:pt x="400646" y="1181559"/>
                      <a:pt x="409512" y="1193083"/>
                      <a:pt x="411285" y="1200175"/>
                    </a:cubicBezTo>
                    <a:cubicBezTo>
                      <a:pt x="413945" y="1206380"/>
                      <a:pt x="410398" y="1214358"/>
                      <a:pt x="418378" y="1222337"/>
                    </a:cubicBezTo>
                    <a:cubicBezTo>
                      <a:pt x="396213" y="1217904"/>
                      <a:pt x="377594" y="1221450"/>
                      <a:pt x="358976" y="1222337"/>
                    </a:cubicBezTo>
                    <a:cubicBezTo>
                      <a:pt x="350997" y="1222337"/>
                      <a:pt x="343017" y="1217904"/>
                      <a:pt x="334151" y="1220564"/>
                    </a:cubicBezTo>
                    <a:cubicBezTo>
                      <a:pt x="319966" y="1225882"/>
                      <a:pt x="319079" y="1233861"/>
                      <a:pt x="324399" y="1244498"/>
                    </a:cubicBezTo>
                    <a:cubicBezTo>
                      <a:pt x="328832" y="1254249"/>
                      <a:pt x="327059" y="1258682"/>
                      <a:pt x="319079" y="1268433"/>
                    </a:cubicBezTo>
                    <a:cubicBezTo>
                      <a:pt x="302234" y="1289708"/>
                      <a:pt x="274750" y="1289708"/>
                      <a:pt x="258791" y="1309210"/>
                    </a:cubicBezTo>
                    <a:cubicBezTo>
                      <a:pt x="257018" y="1290594"/>
                      <a:pt x="248152" y="1276411"/>
                      <a:pt x="224214" y="1271979"/>
                    </a:cubicBezTo>
                    <a:cubicBezTo>
                      <a:pt x="213575" y="1270206"/>
                      <a:pt x="202936" y="1268433"/>
                      <a:pt x="191410" y="1267546"/>
                    </a:cubicBezTo>
                    <a:cubicBezTo>
                      <a:pt x="176338" y="1266660"/>
                      <a:pt x="163039" y="1267546"/>
                      <a:pt x="149740" y="1279070"/>
                    </a:cubicBezTo>
                    <a:cubicBezTo>
                      <a:pt x="139101" y="1288821"/>
                      <a:pt x="126689" y="1277297"/>
                      <a:pt x="116050" y="1272865"/>
                    </a:cubicBezTo>
                    <a:cubicBezTo>
                      <a:pt x="114276" y="1271979"/>
                      <a:pt x="113390" y="1266660"/>
                      <a:pt x="112503" y="1266660"/>
                    </a:cubicBezTo>
                    <a:cubicBezTo>
                      <a:pt x="92998" y="1273752"/>
                      <a:pt x="86792" y="1253363"/>
                      <a:pt x="72607" y="1246271"/>
                    </a:cubicBezTo>
                    <a:cubicBezTo>
                      <a:pt x="86792" y="1237406"/>
                      <a:pt x="80586" y="1232974"/>
                      <a:pt x="69060" y="1225882"/>
                    </a:cubicBezTo>
                    <a:cubicBezTo>
                      <a:pt x="61081" y="1221450"/>
                      <a:pt x="46895" y="1224109"/>
                      <a:pt x="46009" y="1208153"/>
                    </a:cubicBezTo>
                    <a:cubicBezTo>
                      <a:pt x="46009" y="1205494"/>
                      <a:pt x="36256" y="1206380"/>
                      <a:pt x="37142" y="1214358"/>
                    </a:cubicBezTo>
                    <a:cubicBezTo>
                      <a:pt x="33596" y="1213472"/>
                      <a:pt x="30050" y="1211699"/>
                      <a:pt x="26503" y="1210812"/>
                    </a:cubicBezTo>
                    <a:cubicBezTo>
                      <a:pt x="25617" y="1209926"/>
                      <a:pt x="25617" y="1209040"/>
                      <a:pt x="24730" y="1209040"/>
                    </a:cubicBezTo>
                    <a:cubicBezTo>
                      <a:pt x="20297" y="1201948"/>
                      <a:pt x="24730" y="1191310"/>
                      <a:pt x="15864" y="1186878"/>
                    </a:cubicBezTo>
                    <a:cubicBezTo>
                      <a:pt x="14091" y="1185991"/>
                      <a:pt x="14091" y="1184219"/>
                      <a:pt x="13204" y="1182446"/>
                    </a:cubicBezTo>
                    <a:cubicBezTo>
                      <a:pt x="12318" y="1158511"/>
                      <a:pt x="29163" y="1151419"/>
                      <a:pt x="47782" y="1147873"/>
                    </a:cubicBezTo>
                    <a:lnTo>
                      <a:pt x="61634" y="1143988"/>
                    </a:lnTo>
                    <a:lnTo>
                      <a:pt x="56748" y="1143300"/>
                    </a:lnTo>
                    <a:cubicBezTo>
                      <a:pt x="55004" y="1140724"/>
                      <a:pt x="54132" y="1136431"/>
                      <a:pt x="57619" y="1136431"/>
                    </a:cubicBezTo>
                    <a:cubicBezTo>
                      <a:pt x="64158" y="1136860"/>
                      <a:pt x="66773" y="1134069"/>
                      <a:pt x="68299" y="1130420"/>
                    </a:cubicBezTo>
                    <a:lnTo>
                      <a:pt x="71066" y="1122960"/>
                    </a:lnTo>
                    <a:lnTo>
                      <a:pt x="69939" y="1122146"/>
                    </a:lnTo>
                    <a:cubicBezTo>
                      <a:pt x="54902" y="1112418"/>
                      <a:pt x="47826" y="1096500"/>
                      <a:pt x="37212" y="1083236"/>
                    </a:cubicBezTo>
                    <a:cubicBezTo>
                      <a:pt x="28367" y="1073508"/>
                      <a:pt x="20406" y="1063780"/>
                      <a:pt x="7138" y="1060243"/>
                    </a:cubicBezTo>
                    <a:cubicBezTo>
                      <a:pt x="7138" y="1060243"/>
                      <a:pt x="6254" y="1059359"/>
                      <a:pt x="5369" y="1058475"/>
                    </a:cubicBezTo>
                    <a:cubicBezTo>
                      <a:pt x="8023" y="1034598"/>
                      <a:pt x="-822" y="1011606"/>
                      <a:pt x="62" y="987729"/>
                    </a:cubicBezTo>
                    <a:cubicBezTo>
                      <a:pt x="947" y="975348"/>
                      <a:pt x="10676" y="968274"/>
                      <a:pt x="22175" y="970927"/>
                    </a:cubicBezTo>
                    <a:cubicBezTo>
                      <a:pt x="33674" y="973580"/>
                      <a:pt x="41635" y="980654"/>
                      <a:pt x="45173" y="991266"/>
                    </a:cubicBezTo>
                    <a:cubicBezTo>
                      <a:pt x="50480" y="1006300"/>
                      <a:pt x="60209" y="999225"/>
                      <a:pt x="64632" y="993035"/>
                    </a:cubicBezTo>
                    <a:cubicBezTo>
                      <a:pt x="74362" y="979770"/>
                      <a:pt x="84976" y="969158"/>
                      <a:pt x="97359" y="958546"/>
                    </a:cubicBezTo>
                    <a:cubicBezTo>
                      <a:pt x="105319" y="952356"/>
                      <a:pt x="99128" y="939975"/>
                      <a:pt x="100897" y="931132"/>
                    </a:cubicBezTo>
                    <a:cubicBezTo>
                      <a:pt x="113280" y="927595"/>
                      <a:pt x="110626" y="917867"/>
                      <a:pt x="108857" y="909024"/>
                    </a:cubicBezTo>
                    <a:cubicBezTo>
                      <a:pt x="108857" y="906371"/>
                      <a:pt x="104435" y="902834"/>
                      <a:pt x="105319" y="901065"/>
                    </a:cubicBezTo>
                    <a:cubicBezTo>
                      <a:pt x="122125" y="877189"/>
                      <a:pt x="106204" y="854196"/>
                      <a:pt x="103550" y="830320"/>
                    </a:cubicBezTo>
                    <a:cubicBezTo>
                      <a:pt x="102666" y="824129"/>
                      <a:pt x="104435" y="821476"/>
                      <a:pt x="108857" y="821476"/>
                    </a:cubicBezTo>
                    <a:lnTo>
                      <a:pt x="116532" y="822182"/>
                    </a:lnTo>
                    <a:lnTo>
                      <a:pt x="116339" y="820273"/>
                    </a:lnTo>
                    <a:lnTo>
                      <a:pt x="113180" y="813663"/>
                    </a:lnTo>
                    <a:lnTo>
                      <a:pt x="106911" y="813247"/>
                    </a:lnTo>
                    <a:cubicBezTo>
                      <a:pt x="101604" y="811366"/>
                      <a:pt x="97402" y="807385"/>
                      <a:pt x="95190" y="799421"/>
                    </a:cubicBezTo>
                    <a:cubicBezTo>
                      <a:pt x="94305" y="794997"/>
                      <a:pt x="92536" y="792343"/>
                      <a:pt x="87228" y="793227"/>
                    </a:cubicBezTo>
                    <a:cubicBezTo>
                      <a:pt x="90767" y="779070"/>
                      <a:pt x="82805" y="764913"/>
                      <a:pt x="86344" y="749870"/>
                    </a:cubicBezTo>
                    <a:cubicBezTo>
                      <a:pt x="88997" y="739252"/>
                      <a:pt x="88113" y="728634"/>
                      <a:pt x="94305" y="718901"/>
                    </a:cubicBezTo>
                    <a:cubicBezTo>
                      <a:pt x="108459" y="697665"/>
                      <a:pt x="106689" y="669350"/>
                      <a:pt x="125266" y="649883"/>
                    </a:cubicBezTo>
                    <a:cubicBezTo>
                      <a:pt x="130574" y="644574"/>
                      <a:pt x="134112" y="641035"/>
                      <a:pt x="138204" y="638712"/>
                    </a:cubicBezTo>
                    <a:lnTo>
                      <a:pt x="140998" y="638047"/>
                    </a:lnTo>
                    <a:lnTo>
                      <a:pt x="137787" y="635777"/>
                    </a:lnTo>
                    <a:cubicBezTo>
                      <a:pt x="143163" y="634032"/>
                      <a:pt x="143163" y="632287"/>
                      <a:pt x="141819" y="630687"/>
                    </a:cubicBezTo>
                    <a:lnTo>
                      <a:pt x="140116" y="628906"/>
                    </a:lnTo>
                    <a:lnTo>
                      <a:pt x="138491" y="630483"/>
                    </a:lnTo>
                    <a:cubicBezTo>
                      <a:pt x="134724" y="633915"/>
                      <a:pt x="130957" y="636129"/>
                      <a:pt x="126968" y="634358"/>
                    </a:cubicBezTo>
                    <a:cubicBezTo>
                      <a:pt x="117218" y="630815"/>
                      <a:pt x="120763" y="616645"/>
                      <a:pt x="123422" y="608674"/>
                    </a:cubicBezTo>
                    <a:cubicBezTo>
                      <a:pt x="129627" y="583877"/>
                      <a:pt x="112786" y="565279"/>
                      <a:pt x="108354" y="543138"/>
                    </a:cubicBezTo>
                    <a:cubicBezTo>
                      <a:pt x="104808" y="522769"/>
                      <a:pt x="92399" y="506827"/>
                      <a:pt x="79104" y="491772"/>
                    </a:cubicBezTo>
                    <a:cubicBezTo>
                      <a:pt x="69354" y="482030"/>
                      <a:pt x="72899" y="470516"/>
                      <a:pt x="78218" y="460775"/>
                    </a:cubicBezTo>
                    <a:cubicBezTo>
                      <a:pt x="80877" y="455461"/>
                      <a:pt x="85308" y="452804"/>
                      <a:pt x="75558" y="451918"/>
                    </a:cubicBezTo>
                    <a:cubicBezTo>
                      <a:pt x="72013" y="451918"/>
                      <a:pt x="72899" y="447490"/>
                      <a:pt x="72899" y="444833"/>
                    </a:cubicBezTo>
                    <a:cubicBezTo>
                      <a:pt x="72013" y="430663"/>
                      <a:pt x="64922" y="425349"/>
                      <a:pt x="50740" y="428006"/>
                    </a:cubicBezTo>
                    <a:cubicBezTo>
                      <a:pt x="43649" y="429778"/>
                      <a:pt x="40990" y="419150"/>
                      <a:pt x="41877" y="418264"/>
                    </a:cubicBezTo>
                    <a:cubicBezTo>
                      <a:pt x="48968" y="405866"/>
                      <a:pt x="46308" y="393467"/>
                      <a:pt x="40990" y="381068"/>
                    </a:cubicBezTo>
                    <a:cubicBezTo>
                      <a:pt x="40990" y="379297"/>
                      <a:pt x="42763" y="374869"/>
                      <a:pt x="44536" y="373983"/>
                    </a:cubicBezTo>
                    <a:cubicBezTo>
                      <a:pt x="58718" y="361584"/>
                      <a:pt x="56945" y="345643"/>
                      <a:pt x="54286" y="330587"/>
                    </a:cubicBezTo>
                    <a:cubicBezTo>
                      <a:pt x="52513" y="318188"/>
                      <a:pt x="61377" y="311989"/>
                      <a:pt x="67581" y="304904"/>
                    </a:cubicBezTo>
                    <a:cubicBezTo>
                      <a:pt x="72013" y="299590"/>
                      <a:pt x="76445" y="316417"/>
                      <a:pt x="83536" y="309332"/>
                    </a:cubicBezTo>
                    <a:cubicBezTo>
                      <a:pt x="86195" y="305790"/>
                      <a:pt x="73786" y="304018"/>
                      <a:pt x="81763" y="296933"/>
                    </a:cubicBezTo>
                    <a:cubicBezTo>
                      <a:pt x="93286" y="286306"/>
                      <a:pt x="92399" y="284534"/>
                      <a:pt x="113672" y="286306"/>
                    </a:cubicBezTo>
                    <a:lnTo>
                      <a:pt x="120085" y="286306"/>
                    </a:lnTo>
                    <a:lnTo>
                      <a:pt x="122252" y="276736"/>
                    </a:lnTo>
                    <a:lnTo>
                      <a:pt x="100522" y="272408"/>
                    </a:lnTo>
                    <a:cubicBezTo>
                      <a:pt x="98745" y="271523"/>
                      <a:pt x="98745" y="269753"/>
                      <a:pt x="100522" y="268868"/>
                    </a:cubicBezTo>
                    <a:cubicBezTo>
                      <a:pt x="89857" y="262672"/>
                      <a:pt x="86302" y="246742"/>
                      <a:pt x="95190" y="233466"/>
                    </a:cubicBezTo>
                    <a:cubicBezTo>
                      <a:pt x="102300" y="222845"/>
                      <a:pt x="102300" y="214880"/>
                      <a:pt x="97856" y="202489"/>
                    </a:cubicBezTo>
                    <a:cubicBezTo>
                      <a:pt x="94301" y="188328"/>
                      <a:pt x="85414" y="168857"/>
                      <a:pt x="109410" y="158237"/>
                    </a:cubicBezTo>
                    <a:cubicBezTo>
                      <a:pt x="113854" y="156467"/>
                      <a:pt x="118297" y="147616"/>
                      <a:pt x="109410" y="141421"/>
                    </a:cubicBezTo>
                    <a:cubicBezTo>
                      <a:pt x="101411" y="136111"/>
                      <a:pt x="99634" y="121950"/>
                      <a:pt x="86302" y="123720"/>
                    </a:cubicBezTo>
                    <a:cubicBezTo>
                      <a:pt x="82747" y="116640"/>
                      <a:pt x="75637" y="111330"/>
                      <a:pt x="75637" y="102479"/>
                    </a:cubicBezTo>
                    <a:cubicBezTo>
                      <a:pt x="88969" y="100709"/>
                      <a:pt x="102300" y="99824"/>
                      <a:pt x="115631" y="98939"/>
                    </a:cubicBezTo>
                    <a:cubicBezTo>
                      <a:pt x="119186" y="98054"/>
                      <a:pt x="118297" y="94514"/>
                      <a:pt x="118297" y="91859"/>
                    </a:cubicBezTo>
                    <a:cubicBezTo>
                      <a:pt x="125407" y="77698"/>
                      <a:pt x="133406" y="64422"/>
                      <a:pt x="140516" y="51147"/>
                    </a:cubicBezTo>
                    <a:cubicBezTo>
                      <a:pt x="145849" y="42296"/>
                      <a:pt x="149404" y="24595"/>
                      <a:pt x="136961" y="13090"/>
                    </a:cubicBezTo>
                    <a:cubicBezTo>
                      <a:pt x="133406" y="9550"/>
                      <a:pt x="129851" y="5124"/>
                      <a:pt x="134295" y="1584"/>
                    </a:cubicBezTo>
                    <a:close/>
                  </a:path>
                </a:pathLst>
              </a:custGeom>
              <a:solidFill>
                <a:srgbClr val="0000CC"/>
              </a:solidFill>
              <a:ln w="28575">
                <a:solidFill>
                  <a:srgbClr val="0000CC"/>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51" name="Hình tự do: Hình 57">
                <a:extLst>
                  <a:ext uri="{FF2B5EF4-FFF2-40B4-BE49-F238E27FC236}">
                    <a16:creationId xmlns:a16="http://schemas.microsoft.com/office/drawing/2014/main" id="{0626D581-D744-48FB-AA8D-85B5B2373A0E}"/>
                  </a:ext>
                </a:extLst>
              </p:cNvPr>
              <p:cNvSpPr>
                <a:spLocks/>
              </p:cNvSpPr>
              <p:nvPr>
                <p:custDataLst>
                  <p:tags r:id="rId20"/>
                </p:custDataLst>
              </p:nvPr>
            </p:nvSpPr>
            <p:spPr bwMode="auto">
              <a:xfrm>
                <a:off x="4388196" y="760720"/>
                <a:ext cx="602716" cy="537945"/>
              </a:xfrm>
              <a:custGeom>
                <a:avLst/>
                <a:gdLst>
                  <a:gd name="connsiteX0" fmla="*/ 315577 w 602716"/>
                  <a:gd name="connsiteY0" fmla="*/ 378742 h 537945"/>
                  <a:gd name="connsiteX1" fmla="*/ 319218 w 602716"/>
                  <a:gd name="connsiteY1" fmla="*/ 382263 h 537945"/>
                  <a:gd name="connsiteX2" fmla="*/ 301925 w 602716"/>
                  <a:gd name="connsiteY2" fmla="*/ 395468 h 537945"/>
                  <a:gd name="connsiteX3" fmla="*/ 315577 w 602716"/>
                  <a:gd name="connsiteY3" fmla="*/ 378742 h 537945"/>
                  <a:gd name="connsiteX4" fmla="*/ 135241 w 602716"/>
                  <a:gd name="connsiteY4" fmla="*/ 364406 h 537945"/>
                  <a:gd name="connsiteX5" fmla="*/ 137033 w 602716"/>
                  <a:gd name="connsiteY5" fmla="*/ 374732 h 537945"/>
                  <a:gd name="connsiteX6" fmla="*/ 128073 w 602716"/>
                  <a:gd name="connsiteY6" fmla="*/ 368161 h 537945"/>
                  <a:gd name="connsiteX7" fmla="*/ 135241 w 602716"/>
                  <a:gd name="connsiteY7" fmla="*/ 364406 h 537945"/>
                  <a:gd name="connsiteX8" fmla="*/ 370180 w 602716"/>
                  <a:gd name="connsiteY8" fmla="*/ 309548 h 537945"/>
                  <a:gd name="connsiteX9" fmla="*/ 368303 w 602716"/>
                  <a:gd name="connsiteY9" fmla="*/ 310029 h 537945"/>
                  <a:gd name="connsiteX10" fmla="*/ 372109 w 602716"/>
                  <a:gd name="connsiteY10" fmla="*/ 311823 h 537945"/>
                  <a:gd name="connsiteX11" fmla="*/ 382972 w 602716"/>
                  <a:gd name="connsiteY11" fmla="*/ 310004 h 537945"/>
                  <a:gd name="connsiteX12" fmla="*/ 568076 w 602716"/>
                  <a:gd name="connsiteY12" fmla="*/ 292203 h 537945"/>
                  <a:gd name="connsiteX13" fmla="*/ 574375 w 602716"/>
                  <a:gd name="connsiteY13" fmla="*/ 293851 h 537945"/>
                  <a:gd name="connsiteX14" fmla="*/ 588520 w 602716"/>
                  <a:gd name="connsiteY14" fmla="*/ 298243 h 537945"/>
                  <a:gd name="connsiteX15" fmla="*/ 602664 w 602716"/>
                  <a:gd name="connsiteY15" fmla="*/ 307028 h 537945"/>
                  <a:gd name="connsiteX16" fmla="*/ 590288 w 602716"/>
                  <a:gd name="connsiteY16" fmla="*/ 315812 h 537945"/>
                  <a:gd name="connsiteX17" fmla="*/ 576143 w 602716"/>
                  <a:gd name="connsiteY17" fmla="*/ 318447 h 537945"/>
                  <a:gd name="connsiteX18" fmla="*/ 562882 w 602716"/>
                  <a:gd name="connsiteY18" fmla="*/ 314933 h 537945"/>
                  <a:gd name="connsiteX19" fmla="*/ 563766 w 602716"/>
                  <a:gd name="connsiteY19" fmla="*/ 296486 h 537945"/>
                  <a:gd name="connsiteX20" fmla="*/ 568076 w 602716"/>
                  <a:gd name="connsiteY20" fmla="*/ 292203 h 537945"/>
                  <a:gd name="connsiteX21" fmla="*/ 528799 w 602716"/>
                  <a:gd name="connsiteY21" fmla="*/ 225012 h 537945"/>
                  <a:gd name="connsiteX22" fmla="*/ 538979 w 602716"/>
                  <a:gd name="connsiteY22" fmla="*/ 230126 h 537945"/>
                  <a:gd name="connsiteX23" fmla="*/ 538338 w 602716"/>
                  <a:gd name="connsiteY23" fmla="*/ 230528 h 537945"/>
                  <a:gd name="connsiteX24" fmla="*/ 538536 w 602716"/>
                  <a:gd name="connsiteY24" fmla="*/ 230504 h 537945"/>
                  <a:gd name="connsiteX25" fmla="*/ 538556 w 602716"/>
                  <a:gd name="connsiteY25" fmla="*/ 230861 h 537945"/>
                  <a:gd name="connsiteX26" fmla="*/ 538979 w 602716"/>
                  <a:gd name="connsiteY26" fmla="*/ 230126 h 537945"/>
                  <a:gd name="connsiteX27" fmla="*/ 549515 w 602716"/>
                  <a:gd name="connsiteY27" fmla="*/ 239830 h 537945"/>
                  <a:gd name="connsiteX28" fmla="*/ 549515 w 602716"/>
                  <a:gd name="connsiteY28" fmla="*/ 258357 h 537945"/>
                  <a:gd name="connsiteX29" fmla="*/ 546881 w 602716"/>
                  <a:gd name="connsiteY29" fmla="*/ 260121 h 537945"/>
                  <a:gd name="connsiteX30" fmla="*/ 545125 w 602716"/>
                  <a:gd name="connsiteY30" fmla="*/ 275118 h 537945"/>
                  <a:gd name="connsiteX31" fmla="*/ 515273 w 602716"/>
                  <a:gd name="connsiteY31" fmla="*/ 259239 h 537945"/>
                  <a:gd name="connsiteX32" fmla="*/ 513516 w 602716"/>
                  <a:gd name="connsiteY32" fmla="*/ 253063 h 537945"/>
                  <a:gd name="connsiteX33" fmla="*/ 503858 w 602716"/>
                  <a:gd name="connsiteY33" fmla="*/ 236301 h 537945"/>
                  <a:gd name="connsiteX34" fmla="*/ 528799 w 602716"/>
                  <a:gd name="connsiteY34" fmla="*/ 225012 h 537945"/>
                  <a:gd name="connsiteX35" fmla="*/ 84992 w 602716"/>
                  <a:gd name="connsiteY35" fmla="*/ 416 h 537945"/>
                  <a:gd name="connsiteX36" fmla="*/ 95987 w 602716"/>
                  <a:gd name="connsiteY36" fmla="*/ 13608 h 537945"/>
                  <a:gd name="connsiteX37" fmla="*/ 115535 w 602716"/>
                  <a:gd name="connsiteY37" fmla="*/ 32232 h 537945"/>
                  <a:gd name="connsiteX38" fmla="*/ 128419 w 602716"/>
                  <a:gd name="connsiteY38" fmla="*/ 40768 h 537945"/>
                  <a:gd name="connsiteX39" fmla="*/ 129841 w 602716"/>
                  <a:gd name="connsiteY39" fmla="*/ 42048 h 537945"/>
                  <a:gd name="connsiteX40" fmla="*/ 130154 w 602716"/>
                  <a:gd name="connsiteY40" fmla="*/ 42109 h 537945"/>
                  <a:gd name="connsiteX41" fmla="*/ 153569 w 602716"/>
                  <a:gd name="connsiteY41" fmla="*/ 60367 h 537945"/>
                  <a:gd name="connsiteX42" fmla="*/ 158727 w 602716"/>
                  <a:gd name="connsiteY42" fmla="*/ 55039 h 537945"/>
                  <a:gd name="connsiteX43" fmla="*/ 165811 w 602716"/>
                  <a:gd name="connsiteY43" fmla="*/ 59696 h 537945"/>
                  <a:gd name="connsiteX44" fmla="*/ 186181 w 602716"/>
                  <a:gd name="connsiteY44" fmla="*/ 80100 h 537945"/>
                  <a:gd name="connsiteX45" fmla="*/ 189723 w 602716"/>
                  <a:gd name="connsiteY45" fmla="*/ 99617 h 537945"/>
                  <a:gd name="connsiteX46" fmla="*/ 189723 w 602716"/>
                  <a:gd name="connsiteY46" fmla="*/ 123134 h 537945"/>
                  <a:gd name="connsiteX47" fmla="*/ 199626 w 602716"/>
                  <a:gd name="connsiteY47" fmla="*/ 118866 h 537945"/>
                  <a:gd name="connsiteX48" fmla="*/ 199152 w 602716"/>
                  <a:gd name="connsiteY48" fmla="*/ 115076 h 537945"/>
                  <a:gd name="connsiteX49" fmla="*/ 207663 w 602716"/>
                  <a:gd name="connsiteY49" fmla="*/ 108881 h 537945"/>
                  <a:gd name="connsiteX50" fmla="*/ 219158 w 602716"/>
                  <a:gd name="connsiteY50" fmla="*/ 95607 h 537945"/>
                  <a:gd name="connsiteX51" fmla="*/ 221811 w 602716"/>
                  <a:gd name="connsiteY51" fmla="*/ 96492 h 537945"/>
                  <a:gd name="connsiteX52" fmla="*/ 243033 w 602716"/>
                  <a:gd name="connsiteY52" fmla="*/ 111536 h 537945"/>
                  <a:gd name="connsiteX53" fmla="*/ 269560 w 602716"/>
                  <a:gd name="connsiteY53" fmla="*/ 113306 h 537945"/>
                  <a:gd name="connsiteX54" fmla="*/ 308466 w 602716"/>
                  <a:gd name="connsiteY54" fmla="*/ 134544 h 537945"/>
                  <a:gd name="connsiteX55" fmla="*/ 308466 w 602716"/>
                  <a:gd name="connsiteY55" fmla="*/ 134937 h 537945"/>
                  <a:gd name="connsiteX56" fmla="*/ 316107 w 602716"/>
                  <a:gd name="connsiteY56" fmla="*/ 134806 h 537945"/>
                  <a:gd name="connsiteX57" fmla="*/ 315679 w 602716"/>
                  <a:gd name="connsiteY57" fmla="*/ 131273 h 537945"/>
                  <a:gd name="connsiteX58" fmla="*/ 334181 w 602716"/>
                  <a:gd name="connsiteY58" fmla="*/ 117153 h 537945"/>
                  <a:gd name="connsiteX59" fmla="*/ 354446 w 602716"/>
                  <a:gd name="connsiteY59" fmla="*/ 103033 h 537945"/>
                  <a:gd name="connsiteX60" fmla="*/ 373829 w 602716"/>
                  <a:gd name="connsiteY60" fmla="*/ 100386 h 537945"/>
                  <a:gd name="connsiteX61" fmla="*/ 357089 w 602716"/>
                  <a:gd name="connsiteY61" fmla="*/ 141863 h 537945"/>
                  <a:gd name="connsiteX62" fmla="*/ 356421 w 602716"/>
                  <a:gd name="connsiteY62" fmla="*/ 148627 h 537945"/>
                  <a:gd name="connsiteX63" fmla="*/ 366461 w 602716"/>
                  <a:gd name="connsiteY63" fmla="*/ 157416 h 537945"/>
                  <a:gd name="connsiteX64" fmla="*/ 366567 w 602716"/>
                  <a:gd name="connsiteY64" fmla="*/ 157993 h 537945"/>
                  <a:gd name="connsiteX65" fmla="*/ 367661 w 602716"/>
                  <a:gd name="connsiteY65" fmla="*/ 158630 h 537945"/>
                  <a:gd name="connsiteX66" fmla="*/ 392331 w 602716"/>
                  <a:gd name="connsiteY66" fmla="*/ 161278 h 537945"/>
                  <a:gd name="connsiteX67" fmla="*/ 395855 w 602716"/>
                  <a:gd name="connsiteY67" fmla="*/ 171868 h 537945"/>
                  <a:gd name="connsiteX68" fmla="*/ 393212 w 602716"/>
                  <a:gd name="connsiteY68" fmla="*/ 184223 h 537945"/>
                  <a:gd name="connsiteX69" fmla="*/ 390455 w 602716"/>
                  <a:gd name="connsiteY69" fmla="*/ 189747 h 537945"/>
                  <a:gd name="connsiteX70" fmla="*/ 393459 w 602716"/>
                  <a:gd name="connsiteY70" fmla="*/ 184012 h 537945"/>
                  <a:gd name="connsiteX71" fmla="*/ 400030 w 602716"/>
                  <a:gd name="connsiteY71" fmla="*/ 192972 h 537945"/>
                  <a:gd name="connsiteX72" fmla="*/ 395219 w 602716"/>
                  <a:gd name="connsiteY72" fmla="*/ 194092 h 537945"/>
                  <a:gd name="connsiteX73" fmla="*/ 389732 w 602716"/>
                  <a:gd name="connsiteY73" fmla="*/ 191195 h 537945"/>
                  <a:gd name="connsiteX74" fmla="*/ 389688 w 602716"/>
                  <a:gd name="connsiteY74" fmla="*/ 191283 h 537945"/>
                  <a:gd name="connsiteX75" fmla="*/ 387926 w 602716"/>
                  <a:gd name="connsiteY75" fmla="*/ 208933 h 537945"/>
                  <a:gd name="connsiteX76" fmla="*/ 384402 w 602716"/>
                  <a:gd name="connsiteY76" fmla="*/ 218640 h 537945"/>
                  <a:gd name="connsiteX77" fmla="*/ 372948 w 602716"/>
                  <a:gd name="connsiteY77" fmla="*/ 220860 h 537945"/>
                  <a:gd name="connsiteX78" fmla="*/ 372523 w 602716"/>
                  <a:gd name="connsiteY78" fmla="*/ 221617 h 537945"/>
                  <a:gd name="connsiteX79" fmla="*/ 372965 w 602716"/>
                  <a:gd name="connsiteY79" fmla="*/ 222475 h 537945"/>
                  <a:gd name="connsiteX80" fmla="*/ 374127 w 602716"/>
                  <a:gd name="connsiteY80" fmla="*/ 249229 h 537945"/>
                  <a:gd name="connsiteX81" fmla="*/ 378166 w 602716"/>
                  <a:gd name="connsiteY81" fmla="*/ 254704 h 537945"/>
                  <a:gd name="connsiteX82" fmla="*/ 381502 w 602716"/>
                  <a:gd name="connsiteY82" fmla="*/ 251000 h 537945"/>
                  <a:gd name="connsiteX83" fmla="*/ 381612 w 602716"/>
                  <a:gd name="connsiteY83" fmla="*/ 234381 h 537945"/>
                  <a:gd name="connsiteX84" fmla="*/ 381612 w 602716"/>
                  <a:gd name="connsiteY84" fmla="*/ 227290 h 537945"/>
                  <a:gd name="connsiteX85" fmla="*/ 405465 w 602716"/>
                  <a:gd name="connsiteY85" fmla="*/ 194494 h 537945"/>
                  <a:gd name="connsiteX86" fmla="*/ 401931 w 602716"/>
                  <a:gd name="connsiteY86" fmla="*/ 174994 h 537945"/>
                  <a:gd name="connsiteX87" fmla="*/ 451404 w 602716"/>
                  <a:gd name="connsiteY87" fmla="*/ 181199 h 537945"/>
                  <a:gd name="connsiteX88" fmla="*/ 459355 w 602716"/>
                  <a:gd name="connsiteY88" fmla="*/ 201585 h 537945"/>
                  <a:gd name="connsiteX89" fmla="*/ 454054 w 602716"/>
                  <a:gd name="connsiteY89" fmla="*/ 215767 h 537945"/>
                  <a:gd name="connsiteX90" fmla="*/ 453171 w 602716"/>
                  <a:gd name="connsiteY90" fmla="*/ 256540 h 537945"/>
                  <a:gd name="connsiteX91" fmla="*/ 446103 w 602716"/>
                  <a:gd name="connsiteY91" fmla="*/ 276926 h 537945"/>
                  <a:gd name="connsiteX92" fmla="*/ 429318 w 602716"/>
                  <a:gd name="connsiteY92" fmla="*/ 294654 h 537945"/>
                  <a:gd name="connsiteX93" fmla="*/ 423465 w 602716"/>
                  <a:gd name="connsiteY93" fmla="*/ 301412 h 537945"/>
                  <a:gd name="connsiteX94" fmla="*/ 421123 w 602716"/>
                  <a:gd name="connsiteY94" fmla="*/ 299912 h 537945"/>
                  <a:gd name="connsiteX95" fmla="*/ 419888 w 602716"/>
                  <a:gd name="connsiteY95" fmla="*/ 303301 h 537945"/>
                  <a:gd name="connsiteX96" fmla="*/ 414651 w 602716"/>
                  <a:gd name="connsiteY96" fmla="*/ 306407 h 537945"/>
                  <a:gd name="connsiteX97" fmla="*/ 413665 w 602716"/>
                  <a:gd name="connsiteY97" fmla="*/ 309284 h 537945"/>
                  <a:gd name="connsiteX98" fmla="*/ 408913 w 602716"/>
                  <a:gd name="connsiteY98" fmla="*/ 314803 h 537945"/>
                  <a:gd name="connsiteX99" fmla="*/ 397418 w 602716"/>
                  <a:gd name="connsiteY99" fmla="*/ 357187 h 537945"/>
                  <a:gd name="connsiteX100" fmla="*/ 394766 w 602716"/>
                  <a:gd name="connsiteY100" fmla="*/ 377497 h 537945"/>
                  <a:gd name="connsiteX101" fmla="*/ 396534 w 602716"/>
                  <a:gd name="connsiteY101" fmla="*/ 401338 h 537945"/>
                  <a:gd name="connsiteX102" fmla="*/ 395650 w 602716"/>
                  <a:gd name="connsiteY102" fmla="*/ 409285 h 537945"/>
                  <a:gd name="connsiteX103" fmla="*/ 389461 w 602716"/>
                  <a:gd name="connsiteY103" fmla="*/ 406636 h 537945"/>
                  <a:gd name="connsiteX104" fmla="*/ 370009 w 602716"/>
                  <a:gd name="connsiteY104" fmla="*/ 404870 h 537945"/>
                  <a:gd name="connsiteX105" fmla="*/ 352325 w 602716"/>
                  <a:gd name="connsiteY105" fmla="*/ 402221 h 537945"/>
                  <a:gd name="connsiteX106" fmla="*/ 327568 w 602716"/>
                  <a:gd name="connsiteY106" fmla="*/ 381029 h 537945"/>
                  <a:gd name="connsiteX107" fmla="*/ 319610 w 602716"/>
                  <a:gd name="connsiteY107" fmla="*/ 381912 h 537945"/>
                  <a:gd name="connsiteX108" fmla="*/ 316073 w 602716"/>
                  <a:gd name="connsiteY108" fmla="*/ 378380 h 537945"/>
                  <a:gd name="connsiteX109" fmla="*/ 311293 w 602716"/>
                  <a:gd name="connsiteY109" fmla="*/ 369618 h 537945"/>
                  <a:gd name="connsiteX110" fmla="*/ 310918 w 602716"/>
                  <a:gd name="connsiteY110" fmla="*/ 369533 h 537945"/>
                  <a:gd name="connsiteX111" fmla="*/ 310287 w 602716"/>
                  <a:gd name="connsiteY111" fmla="*/ 369511 h 537945"/>
                  <a:gd name="connsiteX112" fmla="*/ 292531 w 602716"/>
                  <a:gd name="connsiteY112" fmla="*/ 374013 h 537945"/>
                  <a:gd name="connsiteX113" fmla="*/ 292345 w 602716"/>
                  <a:gd name="connsiteY113" fmla="*/ 374221 h 537945"/>
                  <a:gd name="connsiteX114" fmla="*/ 302319 w 602716"/>
                  <a:gd name="connsiteY114" fmla="*/ 376033 h 537945"/>
                  <a:gd name="connsiteX115" fmla="*/ 296668 w 602716"/>
                  <a:gd name="connsiteY115" fmla="*/ 385890 h 537945"/>
                  <a:gd name="connsiteX116" fmla="*/ 296890 w 602716"/>
                  <a:gd name="connsiteY116" fmla="*/ 392909 h 537945"/>
                  <a:gd name="connsiteX117" fmla="*/ 299125 w 602716"/>
                  <a:gd name="connsiteY117" fmla="*/ 394749 h 537945"/>
                  <a:gd name="connsiteX118" fmla="*/ 299061 w 602716"/>
                  <a:gd name="connsiteY118" fmla="*/ 396993 h 537945"/>
                  <a:gd name="connsiteX119" fmla="*/ 306420 w 602716"/>
                  <a:gd name="connsiteY119" fmla="*/ 399069 h 537945"/>
                  <a:gd name="connsiteX120" fmla="*/ 316504 w 602716"/>
                  <a:gd name="connsiteY120" fmla="*/ 393753 h 537945"/>
                  <a:gd name="connsiteX121" fmla="*/ 345759 w 602716"/>
                  <a:gd name="connsiteY121" fmla="*/ 407929 h 537945"/>
                  <a:gd name="connsiteX122" fmla="*/ 367923 w 602716"/>
                  <a:gd name="connsiteY122" fmla="*/ 413245 h 537945"/>
                  <a:gd name="connsiteX123" fmla="*/ 387427 w 602716"/>
                  <a:gd name="connsiteY123" fmla="*/ 413245 h 537945"/>
                  <a:gd name="connsiteX124" fmla="*/ 396292 w 602716"/>
                  <a:gd name="connsiteY124" fmla="*/ 438053 h 537945"/>
                  <a:gd name="connsiteX125" fmla="*/ 386540 w 602716"/>
                  <a:gd name="connsiteY125" fmla="*/ 439825 h 537945"/>
                  <a:gd name="connsiteX126" fmla="*/ 367036 w 602716"/>
                  <a:gd name="connsiteY126" fmla="*/ 435395 h 537945"/>
                  <a:gd name="connsiteX127" fmla="*/ 312071 w 602716"/>
                  <a:gd name="connsiteY127" fmla="*/ 470834 h 537945"/>
                  <a:gd name="connsiteX128" fmla="*/ 301433 w 602716"/>
                  <a:gd name="connsiteY128" fmla="*/ 481466 h 537945"/>
                  <a:gd name="connsiteX129" fmla="*/ 294340 w 602716"/>
                  <a:gd name="connsiteY129" fmla="*/ 485010 h 537945"/>
                  <a:gd name="connsiteX130" fmla="*/ 261538 w 602716"/>
                  <a:gd name="connsiteY130" fmla="*/ 532854 h 537945"/>
                  <a:gd name="connsiteX131" fmla="*/ 258879 w 602716"/>
                  <a:gd name="connsiteY131" fmla="*/ 527538 h 537945"/>
                  <a:gd name="connsiteX132" fmla="*/ 253559 w 602716"/>
                  <a:gd name="connsiteY132" fmla="*/ 512476 h 537945"/>
                  <a:gd name="connsiteX133" fmla="*/ 263311 w 602716"/>
                  <a:gd name="connsiteY133" fmla="*/ 489440 h 537945"/>
                  <a:gd name="connsiteX134" fmla="*/ 269589 w 602716"/>
                  <a:gd name="connsiteY134" fmla="*/ 472524 h 537945"/>
                  <a:gd name="connsiteX135" fmla="*/ 263537 w 602716"/>
                  <a:gd name="connsiteY135" fmla="*/ 471575 h 537945"/>
                  <a:gd name="connsiteX136" fmla="*/ 251899 w 602716"/>
                  <a:gd name="connsiteY136" fmla="*/ 495586 h 537945"/>
                  <a:gd name="connsiteX137" fmla="*/ 246583 w 602716"/>
                  <a:gd name="connsiteY137" fmla="*/ 518531 h 537945"/>
                  <a:gd name="connsiteX138" fmla="*/ 240381 w 602716"/>
                  <a:gd name="connsiteY138" fmla="*/ 537063 h 537945"/>
                  <a:gd name="connsiteX139" fmla="*/ 234179 w 602716"/>
                  <a:gd name="connsiteY139" fmla="*/ 534416 h 537945"/>
                  <a:gd name="connsiteX140" fmla="*/ 236837 w 602716"/>
                  <a:gd name="connsiteY140" fmla="*/ 509706 h 537945"/>
                  <a:gd name="connsiteX141" fmla="*/ 243925 w 602716"/>
                  <a:gd name="connsiteY141" fmla="*/ 488526 h 537945"/>
                  <a:gd name="connsiteX142" fmla="*/ 228863 w 602716"/>
                  <a:gd name="connsiteY142" fmla="*/ 484996 h 537945"/>
                  <a:gd name="connsiteX143" fmla="*/ 184563 w 602716"/>
                  <a:gd name="connsiteY143" fmla="*/ 470876 h 537945"/>
                  <a:gd name="connsiteX144" fmla="*/ 131403 w 602716"/>
                  <a:gd name="connsiteY144" fmla="*/ 442636 h 537945"/>
                  <a:gd name="connsiteX145" fmla="*/ 82674 w 602716"/>
                  <a:gd name="connsiteY145" fmla="*/ 396747 h 537945"/>
                  <a:gd name="connsiteX146" fmla="*/ 108368 w 602716"/>
                  <a:gd name="connsiteY146" fmla="*/ 404689 h 537945"/>
                  <a:gd name="connsiteX147" fmla="*/ 131403 w 602716"/>
                  <a:gd name="connsiteY147" fmla="*/ 407337 h 537945"/>
                  <a:gd name="connsiteX148" fmla="*/ 131403 w 602716"/>
                  <a:gd name="connsiteY148" fmla="*/ 387922 h 537945"/>
                  <a:gd name="connsiteX149" fmla="*/ 132289 w 602716"/>
                  <a:gd name="connsiteY149" fmla="*/ 384392 h 537945"/>
                  <a:gd name="connsiteX150" fmla="*/ 142921 w 602716"/>
                  <a:gd name="connsiteY150" fmla="*/ 390569 h 537945"/>
                  <a:gd name="connsiteX151" fmla="*/ 147351 w 602716"/>
                  <a:gd name="connsiteY151" fmla="*/ 375567 h 537945"/>
                  <a:gd name="connsiteX152" fmla="*/ 149123 w 602716"/>
                  <a:gd name="connsiteY152" fmla="*/ 366742 h 537945"/>
                  <a:gd name="connsiteX153" fmla="*/ 153553 w 602716"/>
                  <a:gd name="connsiteY153" fmla="*/ 365308 h 537945"/>
                  <a:gd name="connsiteX154" fmla="*/ 157983 w 602716"/>
                  <a:gd name="connsiteY154" fmla="*/ 368507 h 537945"/>
                  <a:gd name="connsiteX155" fmla="*/ 169413 w 602716"/>
                  <a:gd name="connsiteY155" fmla="*/ 375997 h 537945"/>
                  <a:gd name="connsiteX156" fmla="*/ 175676 w 602716"/>
                  <a:gd name="connsiteY156" fmla="*/ 366948 h 537945"/>
                  <a:gd name="connsiteX157" fmla="*/ 177436 w 602716"/>
                  <a:gd name="connsiteY157" fmla="*/ 361594 h 537945"/>
                  <a:gd name="connsiteX158" fmla="*/ 176592 w 602716"/>
                  <a:gd name="connsiteY158" fmla="*/ 360193 h 537945"/>
                  <a:gd name="connsiteX159" fmla="*/ 156134 w 602716"/>
                  <a:gd name="connsiteY159" fmla="*/ 339830 h 537945"/>
                  <a:gd name="connsiteX160" fmla="*/ 157580 w 602716"/>
                  <a:gd name="connsiteY160" fmla="*/ 322566 h 537945"/>
                  <a:gd name="connsiteX161" fmla="*/ 163306 w 602716"/>
                  <a:gd name="connsiteY161" fmla="*/ 314299 h 537945"/>
                  <a:gd name="connsiteX162" fmla="*/ 163033 w 602716"/>
                  <a:gd name="connsiteY162" fmla="*/ 313776 h 537945"/>
                  <a:gd name="connsiteX163" fmla="*/ 158561 w 602716"/>
                  <a:gd name="connsiteY163" fmla="*/ 301554 h 537945"/>
                  <a:gd name="connsiteX164" fmla="*/ 150756 w 602716"/>
                  <a:gd name="connsiteY164" fmla="*/ 321399 h 537945"/>
                  <a:gd name="connsiteX165" fmla="*/ 143671 w 602716"/>
                  <a:gd name="connsiteY165" fmla="*/ 315189 h 537945"/>
                  <a:gd name="connsiteX166" fmla="*/ 119759 w 602716"/>
                  <a:gd name="connsiteY166" fmla="*/ 282365 h 537945"/>
                  <a:gd name="connsiteX167" fmla="*/ 107360 w 602716"/>
                  <a:gd name="connsiteY167" fmla="*/ 236235 h 537945"/>
                  <a:gd name="connsiteX168" fmla="*/ 101161 w 602716"/>
                  <a:gd name="connsiteY168" fmla="*/ 231799 h 537945"/>
                  <a:gd name="connsiteX169" fmla="*/ 82563 w 602716"/>
                  <a:gd name="connsiteY169" fmla="*/ 211395 h 537945"/>
                  <a:gd name="connsiteX170" fmla="*/ 87877 w 602716"/>
                  <a:gd name="connsiteY170" fmla="*/ 212282 h 537945"/>
                  <a:gd name="connsiteX171" fmla="*/ 88153 w 602716"/>
                  <a:gd name="connsiteY171" fmla="*/ 211306 h 537945"/>
                  <a:gd name="connsiteX172" fmla="*/ 82885 w 602716"/>
                  <a:gd name="connsiteY172" fmla="*/ 208307 h 537945"/>
                  <a:gd name="connsiteX173" fmla="*/ 74044 w 602716"/>
                  <a:gd name="connsiteY173" fmla="*/ 199828 h 537945"/>
                  <a:gd name="connsiteX174" fmla="*/ 71715 w 602716"/>
                  <a:gd name="connsiteY174" fmla="*/ 199419 h 537945"/>
                  <a:gd name="connsiteX175" fmla="*/ 68393 w 602716"/>
                  <a:gd name="connsiteY175" fmla="*/ 186555 h 537945"/>
                  <a:gd name="connsiteX176" fmla="*/ 49795 w 602716"/>
                  <a:gd name="connsiteY176" fmla="*/ 174136 h 537945"/>
                  <a:gd name="connsiteX177" fmla="*/ 18798 w 602716"/>
                  <a:gd name="connsiteY177" fmla="*/ 172361 h 537945"/>
                  <a:gd name="connsiteX178" fmla="*/ 1086 w 602716"/>
                  <a:gd name="connsiteY178" fmla="*/ 155506 h 537945"/>
                  <a:gd name="connsiteX179" fmla="*/ 1971 w 602716"/>
                  <a:gd name="connsiteY179" fmla="*/ 129779 h 537945"/>
                  <a:gd name="connsiteX180" fmla="*/ 7285 w 602716"/>
                  <a:gd name="connsiteY180" fmla="*/ 114698 h 537945"/>
                  <a:gd name="connsiteX181" fmla="*/ 17913 w 602716"/>
                  <a:gd name="connsiteY181" fmla="*/ 94294 h 537945"/>
                  <a:gd name="connsiteX182" fmla="*/ 28540 w 602716"/>
                  <a:gd name="connsiteY182" fmla="*/ 86310 h 537945"/>
                  <a:gd name="connsiteX183" fmla="*/ 33826 w 602716"/>
                  <a:gd name="connsiteY183" fmla="*/ 91604 h 537945"/>
                  <a:gd name="connsiteX184" fmla="*/ 32477 w 602716"/>
                  <a:gd name="connsiteY184" fmla="*/ 85543 h 537945"/>
                  <a:gd name="connsiteX185" fmla="*/ 37886 w 602716"/>
                  <a:gd name="connsiteY185" fmla="*/ 76616 h 537945"/>
                  <a:gd name="connsiteX186" fmla="*/ 43944 w 602716"/>
                  <a:gd name="connsiteY186" fmla="*/ 72797 h 537945"/>
                  <a:gd name="connsiteX187" fmla="*/ 32013 w 602716"/>
                  <a:gd name="connsiteY187" fmla="*/ 63271 h 537945"/>
                  <a:gd name="connsiteX188" fmla="*/ 30236 w 602716"/>
                  <a:gd name="connsiteY188" fmla="*/ 61497 h 537945"/>
                  <a:gd name="connsiteX189" fmla="*/ 10688 w 602716"/>
                  <a:gd name="connsiteY189" fmla="*/ 34892 h 537945"/>
                  <a:gd name="connsiteX190" fmla="*/ 10688 w 602716"/>
                  <a:gd name="connsiteY190" fmla="*/ 17155 h 537945"/>
                  <a:gd name="connsiteX191" fmla="*/ 24016 w 602716"/>
                  <a:gd name="connsiteY191" fmla="*/ 10061 h 537945"/>
                  <a:gd name="connsiteX192" fmla="*/ 64000 w 602716"/>
                  <a:gd name="connsiteY192" fmla="*/ 3853 h 537945"/>
                  <a:gd name="connsiteX193" fmla="*/ 84992 w 602716"/>
                  <a:gd name="connsiteY193" fmla="*/ 416 h 53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02716" h="537945">
                    <a:moveTo>
                      <a:pt x="315577" y="378742"/>
                    </a:moveTo>
                    <a:cubicBezTo>
                      <a:pt x="316488" y="379622"/>
                      <a:pt x="318308" y="381383"/>
                      <a:pt x="319218" y="382263"/>
                    </a:cubicBezTo>
                    <a:cubicBezTo>
                      <a:pt x="315577" y="389306"/>
                      <a:pt x="309206" y="392827"/>
                      <a:pt x="301925" y="395468"/>
                    </a:cubicBezTo>
                    <a:cubicBezTo>
                      <a:pt x="300104" y="384904"/>
                      <a:pt x="305565" y="380503"/>
                      <a:pt x="315577" y="378742"/>
                    </a:cubicBezTo>
                    <a:close/>
                    <a:moveTo>
                      <a:pt x="135241" y="364406"/>
                    </a:moveTo>
                    <a:cubicBezTo>
                      <a:pt x="135241" y="368161"/>
                      <a:pt x="142409" y="371916"/>
                      <a:pt x="137033" y="374732"/>
                    </a:cubicBezTo>
                    <a:cubicBezTo>
                      <a:pt x="132553" y="377548"/>
                      <a:pt x="129865" y="371916"/>
                      <a:pt x="128073" y="368161"/>
                    </a:cubicBezTo>
                    <a:cubicBezTo>
                      <a:pt x="130761" y="367222"/>
                      <a:pt x="133449" y="365345"/>
                      <a:pt x="135241" y="364406"/>
                    </a:cubicBezTo>
                    <a:close/>
                    <a:moveTo>
                      <a:pt x="370180" y="309548"/>
                    </a:moveTo>
                    <a:lnTo>
                      <a:pt x="368303" y="310029"/>
                    </a:lnTo>
                    <a:lnTo>
                      <a:pt x="372109" y="311823"/>
                    </a:lnTo>
                    <a:lnTo>
                      <a:pt x="382972" y="310004"/>
                    </a:lnTo>
                    <a:close/>
                    <a:moveTo>
                      <a:pt x="568076" y="292203"/>
                    </a:moveTo>
                    <a:cubicBezTo>
                      <a:pt x="569734" y="291655"/>
                      <a:pt x="571723" y="292094"/>
                      <a:pt x="574375" y="293851"/>
                    </a:cubicBezTo>
                    <a:cubicBezTo>
                      <a:pt x="578795" y="296486"/>
                      <a:pt x="584983" y="295608"/>
                      <a:pt x="588520" y="298243"/>
                    </a:cubicBezTo>
                    <a:cubicBezTo>
                      <a:pt x="592940" y="300879"/>
                      <a:pt x="603549" y="296486"/>
                      <a:pt x="602664" y="307028"/>
                    </a:cubicBezTo>
                    <a:cubicBezTo>
                      <a:pt x="601781" y="314933"/>
                      <a:pt x="594708" y="313177"/>
                      <a:pt x="590288" y="315812"/>
                    </a:cubicBezTo>
                    <a:cubicBezTo>
                      <a:pt x="584983" y="318447"/>
                      <a:pt x="580563" y="317569"/>
                      <a:pt x="576143" y="318447"/>
                    </a:cubicBezTo>
                    <a:cubicBezTo>
                      <a:pt x="571723" y="317569"/>
                      <a:pt x="563766" y="320204"/>
                      <a:pt x="562882" y="314933"/>
                    </a:cubicBezTo>
                    <a:cubicBezTo>
                      <a:pt x="561113" y="309663"/>
                      <a:pt x="559346" y="302635"/>
                      <a:pt x="563766" y="296486"/>
                    </a:cubicBezTo>
                    <a:cubicBezTo>
                      <a:pt x="565092" y="294290"/>
                      <a:pt x="566418" y="292753"/>
                      <a:pt x="568076" y="292203"/>
                    </a:cubicBezTo>
                    <a:close/>
                    <a:moveTo>
                      <a:pt x="528799" y="225012"/>
                    </a:moveTo>
                    <a:cubicBezTo>
                      <a:pt x="532064" y="225660"/>
                      <a:pt x="535467" y="227259"/>
                      <a:pt x="538979" y="230126"/>
                    </a:cubicBezTo>
                    <a:lnTo>
                      <a:pt x="538338" y="230528"/>
                    </a:lnTo>
                    <a:lnTo>
                      <a:pt x="538536" y="230504"/>
                    </a:lnTo>
                    <a:lnTo>
                      <a:pt x="538556" y="230861"/>
                    </a:lnTo>
                    <a:lnTo>
                      <a:pt x="538979" y="230126"/>
                    </a:lnTo>
                    <a:cubicBezTo>
                      <a:pt x="543369" y="231008"/>
                      <a:pt x="544247" y="237183"/>
                      <a:pt x="549515" y="239830"/>
                    </a:cubicBezTo>
                    <a:cubicBezTo>
                      <a:pt x="557417" y="244241"/>
                      <a:pt x="565319" y="252181"/>
                      <a:pt x="549515" y="258357"/>
                    </a:cubicBezTo>
                    <a:cubicBezTo>
                      <a:pt x="548637" y="259239"/>
                      <a:pt x="546881" y="260121"/>
                      <a:pt x="546881" y="260121"/>
                    </a:cubicBezTo>
                    <a:cubicBezTo>
                      <a:pt x="549515" y="265414"/>
                      <a:pt x="552149" y="276000"/>
                      <a:pt x="545125" y="275118"/>
                    </a:cubicBezTo>
                    <a:cubicBezTo>
                      <a:pt x="534589" y="273354"/>
                      <a:pt x="524931" y="265414"/>
                      <a:pt x="515273" y="259239"/>
                    </a:cubicBezTo>
                    <a:cubicBezTo>
                      <a:pt x="513516" y="258357"/>
                      <a:pt x="514395" y="254828"/>
                      <a:pt x="513516" y="253063"/>
                    </a:cubicBezTo>
                    <a:cubicBezTo>
                      <a:pt x="510004" y="247770"/>
                      <a:pt x="492444" y="248652"/>
                      <a:pt x="503858" y="236301"/>
                    </a:cubicBezTo>
                    <a:cubicBezTo>
                      <a:pt x="510443" y="229685"/>
                      <a:pt x="519004" y="223068"/>
                      <a:pt x="528799" y="225012"/>
                    </a:cubicBezTo>
                    <a:close/>
                    <a:moveTo>
                      <a:pt x="84992" y="416"/>
                    </a:moveTo>
                    <a:cubicBezTo>
                      <a:pt x="90878" y="1636"/>
                      <a:pt x="95099" y="5627"/>
                      <a:pt x="95987" y="13608"/>
                    </a:cubicBezTo>
                    <a:cubicBezTo>
                      <a:pt x="97764" y="28684"/>
                      <a:pt x="109315" y="30458"/>
                      <a:pt x="115535" y="32232"/>
                    </a:cubicBezTo>
                    <a:cubicBezTo>
                      <a:pt x="121311" y="34006"/>
                      <a:pt x="125087" y="37331"/>
                      <a:pt x="128419" y="40768"/>
                    </a:cubicBezTo>
                    <a:lnTo>
                      <a:pt x="129841" y="42048"/>
                    </a:lnTo>
                    <a:lnTo>
                      <a:pt x="130154" y="42109"/>
                    </a:lnTo>
                    <a:lnTo>
                      <a:pt x="153569" y="60367"/>
                    </a:lnTo>
                    <a:lnTo>
                      <a:pt x="158727" y="55039"/>
                    </a:lnTo>
                    <a:cubicBezTo>
                      <a:pt x="161383" y="54595"/>
                      <a:pt x="164040" y="56147"/>
                      <a:pt x="165811" y="59696"/>
                    </a:cubicBezTo>
                    <a:cubicBezTo>
                      <a:pt x="171125" y="69454"/>
                      <a:pt x="179981" y="73890"/>
                      <a:pt x="186181" y="80100"/>
                    </a:cubicBezTo>
                    <a:cubicBezTo>
                      <a:pt x="190609" y="84536"/>
                      <a:pt x="190609" y="93407"/>
                      <a:pt x="189723" y="99617"/>
                    </a:cubicBezTo>
                    <a:lnTo>
                      <a:pt x="189723" y="123134"/>
                    </a:lnTo>
                    <a:lnTo>
                      <a:pt x="199626" y="118866"/>
                    </a:lnTo>
                    <a:lnTo>
                      <a:pt x="199152" y="115076"/>
                    </a:lnTo>
                    <a:cubicBezTo>
                      <a:pt x="200368" y="112200"/>
                      <a:pt x="203242" y="110209"/>
                      <a:pt x="207663" y="108881"/>
                    </a:cubicBezTo>
                    <a:cubicBezTo>
                      <a:pt x="212969" y="107111"/>
                      <a:pt x="215621" y="100917"/>
                      <a:pt x="219158" y="95607"/>
                    </a:cubicBezTo>
                    <a:cubicBezTo>
                      <a:pt x="220043" y="95607"/>
                      <a:pt x="221811" y="95607"/>
                      <a:pt x="221811" y="96492"/>
                    </a:cubicBezTo>
                    <a:cubicBezTo>
                      <a:pt x="225348" y="106226"/>
                      <a:pt x="228001" y="113306"/>
                      <a:pt x="243033" y="111536"/>
                    </a:cubicBezTo>
                    <a:cubicBezTo>
                      <a:pt x="250107" y="109766"/>
                      <a:pt x="260717" y="110651"/>
                      <a:pt x="269560" y="113306"/>
                    </a:cubicBezTo>
                    <a:cubicBezTo>
                      <a:pt x="280171" y="124810"/>
                      <a:pt x="296971" y="125695"/>
                      <a:pt x="308466" y="134544"/>
                    </a:cubicBezTo>
                    <a:lnTo>
                      <a:pt x="308466" y="134937"/>
                    </a:lnTo>
                    <a:lnTo>
                      <a:pt x="316107" y="134806"/>
                    </a:lnTo>
                    <a:lnTo>
                      <a:pt x="315679" y="131273"/>
                    </a:lnTo>
                    <a:cubicBezTo>
                      <a:pt x="320084" y="125096"/>
                      <a:pt x="320084" y="114506"/>
                      <a:pt x="334181" y="117153"/>
                    </a:cubicBezTo>
                    <a:cubicBezTo>
                      <a:pt x="342111" y="118918"/>
                      <a:pt x="348278" y="108328"/>
                      <a:pt x="354446" y="103033"/>
                    </a:cubicBezTo>
                    <a:cubicBezTo>
                      <a:pt x="359732" y="106563"/>
                      <a:pt x="365018" y="108328"/>
                      <a:pt x="373829" y="100386"/>
                    </a:cubicBezTo>
                    <a:cubicBezTo>
                      <a:pt x="365899" y="117153"/>
                      <a:pt x="366780" y="130391"/>
                      <a:pt x="357089" y="141863"/>
                    </a:cubicBezTo>
                    <a:lnTo>
                      <a:pt x="356421" y="148627"/>
                    </a:lnTo>
                    <a:lnTo>
                      <a:pt x="366461" y="157416"/>
                    </a:lnTo>
                    <a:lnTo>
                      <a:pt x="366567" y="157993"/>
                    </a:lnTo>
                    <a:lnTo>
                      <a:pt x="367661" y="158630"/>
                    </a:lnTo>
                    <a:cubicBezTo>
                      <a:pt x="375591" y="159513"/>
                      <a:pt x="383521" y="162160"/>
                      <a:pt x="392331" y="161278"/>
                    </a:cubicBezTo>
                    <a:cubicBezTo>
                      <a:pt x="395855" y="160395"/>
                      <a:pt x="406428" y="166573"/>
                      <a:pt x="395855" y="171868"/>
                    </a:cubicBezTo>
                    <a:cubicBezTo>
                      <a:pt x="387045" y="176280"/>
                      <a:pt x="395855" y="180693"/>
                      <a:pt x="393212" y="184223"/>
                    </a:cubicBezTo>
                    <a:lnTo>
                      <a:pt x="390455" y="189747"/>
                    </a:lnTo>
                    <a:lnTo>
                      <a:pt x="393459" y="184012"/>
                    </a:lnTo>
                    <a:cubicBezTo>
                      <a:pt x="397214" y="185804"/>
                      <a:pt x="402846" y="188492"/>
                      <a:pt x="400030" y="192972"/>
                    </a:cubicBezTo>
                    <a:cubicBezTo>
                      <a:pt x="398622" y="195660"/>
                      <a:pt x="396979" y="195212"/>
                      <a:pt x="395219" y="194092"/>
                    </a:cubicBezTo>
                    <a:lnTo>
                      <a:pt x="389732" y="191195"/>
                    </a:lnTo>
                    <a:lnTo>
                      <a:pt x="389688" y="191283"/>
                    </a:lnTo>
                    <a:cubicBezTo>
                      <a:pt x="390569" y="197460"/>
                      <a:pt x="380877" y="201873"/>
                      <a:pt x="387926" y="208933"/>
                    </a:cubicBezTo>
                    <a:cubicBezTo>
                      <a:pt x="390569" y="212463"/>
                      <a:pt x="386164" y="218640"/>
                      <a:pt x="384402" y="218640"/>
                    </a:cubicBezTo>
                    <a:cubicBezTo>
                      <a:pt x="378896" y="218419"/>
                      <a:pt x="375261" y="219302"/>
                      <a:pt x="372948" y="220860"/>
                    </a:cubicBezTo>
                    <a:lnTo>
                      <a:pt x="372523" y="221617"/>
                    </a:lnTo>
                    <a:lnTo>
                      <a:pt x="372965" y="222475"/>
                    </a:lnTo>
                    <a:lnTo>
                      <a:pt x="374127" y="249229"/>
                    </a:lnTo>
                    <a:lnTo>
                      <a:pt x="378166" y="254704"/>
                    </a:lnTo>
                    <a:lnTo>
                      <a:pt x="381502" y="251000"/>
                    </a:lnTo>
                    <a:cubicBezTo>
                      <a:pt x="382496" y="245904"/>
                      <a:pt x="381612" y="240143"/>
                      <a:pt x="381612" y="234381"/>
                    </a:cubicBezTo>
                    <a:cubicBezTo>
                      <a:pt x="381612" y="231722"/>
                      <a:pt x="380728" y="227290"/>
                      <a:pt x="381612" y="227290"/>
                    </a:cubicBezTo>
                    <a:cubicBezTo>
                      <a:pt x="405465" y="228176"/>
                      <a:pt x="394864" y="203358"/>
                      <a:pt x="405465" y="194494"/>
                    </a:cubicBezTo>
                    <a:cubicBezTo>
                      <a:pt x="413416" y="188290"/>
                      <a:pt x="400164" y="182085"/>
                      <a:pt x="401931" y="174994"/>
                    </a:cubicBezTo>
                    <a:cubicBezTo>
                      <a:pt x="418717" y="169676"/>
                      <a:pt x="435502" y="178540"/>
                      <a:pt x="451404" y="181199"/>
                    </a:cubicBezTo>
                    <a:cubicBezTo>
                      <a:pt x="458472" y="182971"/>
                      <a:pt x="463772" y="191835"/>
                      <a:pt x="459355" y="201585"/>
                    </a:cubicBezTo>
                    <a:cubicBezTo>
                      <a:pt x="457588" y="206017"/>
                      <a:pt x="454938" y="210449"/>
                      <a:pt x="454054" y="215767"/>
                    </a:cubicBezTo>
                    <a:cubicBezTo>
                      <a:pt x="450521" y="229063"/>
                      <a:pt x="444336" y="241472"/>
                      <a:pt x="453171" y="256540"/>
                    </a:cubicBezTo>
                    <a:cubicBezTo>
                      <a:pt x="456705" y="260972"/>
                      <a:pt x="456705" y="271608"/>
                      <a:pt x="446103" y="276926"/>
                    </a:cubicBezTo>
                    <a:cubicBezTo>
                      <a:pt x="439919" y="279586"/>
                      <a:pt x="432852" y="285790"/>
                      <a:pt x="429318" y="294654"/>
                    </a:cubicBezTo>
                    <a:cubicBezTo>
                      <a:pt x="428435" y="297313"/>
                      <a:pt x="426226" y="300415"/>
                      <a:pt x="423465" y="301412"/>
                    </a:cubicBezTo>
                    <a:lnTo>
                      <a:pt x="421123" y="299912"/>
                    </a:lnTo>
                    <a:lnTo>
                      <a:pt x="419888" y="303301"/>
                    </a:lnTo>
                    <a:lnTo>
                      <a:pt x="414651" y="306407"/>
                    </a:lnTo>
                    <a:lnTo>
                      <a:pt x="413665" y="309284"/>
                    </a:lnTo>
                    <a:cubicBezTo>
                      <a:pt x="412450" y="311492"/>
                      <a:pt x="410681" y="313920"/>
                      <a:pt x="408913" y="314803"/>
                    </a:cubicBezTo>
                    <a:cubicBezTo>
                      <a:pt x="392113" y="325399"/>
                      <a:pt x="391229" y="340410"/>
                      <a:pt x="397418" y="357187"/>
                    </a:cubicBezTo>
                    <a:cubicBezTo>
                      <a:pt x="399187" y="364251"/>
                      <a:pt x="400955" y="370432"/>
                      <a:pt x="394766" y="377497"/>
                    </a:cubicBezTo>
                    <a:cubicBezTo>
                      <a:pt x="389461" y="383678"/>
                      <a:pt x="392997" y="393391"/>
                      <a:pt x="396534" y="401338"/>
                    </a:cubicBezTo>
                    <a:cubicBezTo>
                      <a:pt x="397418" y="403104"/>
                      <a:pt x="397418" y="407519"/>
                      <a:pt x="395650" y="409285"/>
                    </a:cubicBezTo>
                    <a:cubicBezTo>
                      <a:pt x="393882" y="411934"/>
                      <a:pt x="390345" y="409285"/>
                      <a:pt x="389461" y="406636"/>
                    </a:cubicBezTo>
                    <a:cubicBezTo>
                      <a:pt x="383271" y="396923"/>
                      <a:pt x="372661" y="402221"/>
                      <a:pt x="370009" y="404870"/>
                    </a:cubicBezTo>
                    <a:cubicBezTo>
                      <a:pt x="361167" y="414583"/>
                      <a:pt x="357630" y="406636"/>
                      <a:pt x="352325" y="402221"/>
                    </a:cubicBezTo>
                    <a:cubicBezTo>
                      <a:pt x="343483" y="395157"/>
                      <a:pt x="335525" y="388093"/>
                      <a:pt x="327568" y="381029"/>
                    </a:cubicBezTo>
                    <a:cubicBezTo>
                      <a:pt x="323147" y="377497"/>
                      <a:pt x="322262" y="381912"/>
                      <a:pt x="319610" y="381912"/>
                    </a:cubicBezTo>
                    <a:cubicBezTo>
                      <a:pt x="316073" y="382795"/>
                      <a:pt x="315189" y="381912"/>
                      <a:pt x="316073" y="378380"/>
                    </a:cubicBezTo>
                    <a:cubicBezTo>
                      <a:pt x="315189" y="373744"/>
                      <a:pt x="313476" y="371095"/>
                      <a:pt x="311293" y="369618"/>
                    </a:cubicBezTo>
                    <a:lnTo>
                      <a:pt x="310918" y="369533"/>
                    </a:lnTo>
                    <a:lnTo>
                      <a:pt x="310287" y="369511"/>
                    </a:lnTo>
                    <a:cubicBezTo>
                      <a:pt x="304169" y="369641"/>
                      <a:pt x="298184" y="370742"/>
                      <a:pt x="292531" y="374013"/>
                    </a:cubicBezTo>
                    <a:lnTo>
                      <a:pt x="292345" y="374221"/>
                    </a:lnTo>
                    <a:lnTo>
                      <a:pt x="302319" y="376033"/>
                    </a:lnTo>
                    <a:cubicBezTo>
                      <a:pt x="300989" y="379134"/>
                      <a:pt x="298330" y="382457"/>
                      <a:pt x="296668" y="385890"/>
                    </a:cubicBezTo>
                    <a:lnTo>
                      <a:pt x="296890" y="392909"/>
                    </a:lnTo>
                    <a:lnTo>
                      <a:pt x="299125" y="394749"/>
                    </a:lnTo>
                    <a:lnTo>
                      <a:pt x="299061" y="396993"/>
                    </a:lnTo>
                    <a:lnTo>
                      <a:pt x="306420" y="399069"/>
                    </a:lnTo>
                    <a:cubicBezTo>
                      <a:pt x="309633" y="397519"/>
                      <a:pt x="312958" y="394639"/>
                      <a:pt x="316504" y="393753"/>
                    </a:cubicBezTo>
                    <a:cubicBezTo>
                      <a:pt x="329802" y="390209"/>
                      <a:pt x="338667" y="398183"/>
                      <a:pt x="345759" y="407929"/>
                    </a:cubicBezTo>
                    <a:cubicBezTo>
                      <a:pt x="351965" y="416789"/>
                      <a:pt x="356398" y="425649"/>
                      <a:pt x="367923" y="413245"/>
                    </a:cubicBezTo>
                    <a:cubicBezTo>
                      <a:pt x="373242" y="407929"/>
                      <a:pt x="382108" y="407929"/>
                      <a:pt x="387427" y="413245"/>
                    </a:cubicBezTo>
                    <a:cubicBezTo>
                      <a:pt x="392746" y="420333"/>
                      <a:pt x="398065" y="428307"/>
                      <a:pt x="396292" y="438053"/>
                    </a:cubicBezTo>
                    <a:cubicBezTo>
                      <a:pt x="395406" y="440711"/>
                      <a:pt x="390973" y="446027"/>
                      <a:pt x="386540" y="439825"/>
                    </a:cubicBezTo>
                    <a:cubicBezTo>
                      <a:pt x="381221" y="431851"/>
                      <a:pt x="374129" y="432737"/>
                      <a:pt x="367036" y="435395"/>
                    </a:cubicBezTo>
                    <a:cubicBezTo>
                      <a:pt x="346646" y="444255"/>
                      <a:pt x="324483" y="450457"/>
                      <a:pt x="312071" y="470834"/>
                    </a:cubicBezTo>
                    <a:cubicBezTo>
                      <a:pt x="308525" y="473492"/>
                      <a:pt x="306752" y="478808"/>
                      <a:pt x="301433" y="481466"/>
                    </a:cubicBezTo>
                    <a:cubicBezTo>
                      <a:pt x="299659" y="484124"/>
                      <a:pt x="297000" y="485010"/>
                      <a:pt x="294340" y="485010"/>
                    </a:cubicBezTo>
                    <a:cubicBezTo>
                      <a:pt x="286361" y="502730"/>
                      <a:pt x="278383" y="520450"/>
                      <a:pt x="261538" y="532854"/>
                    </a:cubicBezTo>
                    <a:cubicBezTo>
                      <a:pt x="258879" y="531968"/>
                      <a:pt x="257106" y="530196"/>
                      <a:pt x="258879" y="527538"/>
                    </a:cubicBezTo>
                    <a:cubicBezTo>
                      <a:pt x="255333" y="523108"/>
                      <a:pt x="248240" y="520450"/>
                      <a:pt x="253559" y="512476"/>
                    </a:cubicBezTo>
                    <a:cubicBezTo>
                      <a:pt x="258879" y="505388"/>
                      <a:pt x="258879" y="495642"/>
                      <a:pt x="263311" y="489440"/>
                    </a:cubicBezTo>
                    <a:lnTo>
                      <a:pt x="269589" y="472524"/>
                    </a:lnTo>
                    <a:lnTo>
                      <a:pt x="263537" y="471575"/>
                    </a:lnTo>
                    <a:lnTo>
                      <a:pt x="251899" y="495586"/>
                    </a:lnTo>
                    <a:cubicBezTo>
                      <a:pt x="245697" y="502646"/>
                      <a:pt x="243039" y="513236"/>
                      <a:pt x="246583" y="518531"/>
                    </a:cubicBezTo>
                    <a:cubicBezTo>
                      <a:pt x="252785" y="529121"/>
                      <a:pt x="234179" y="528238"/>
                      <a:pt x="240381" y="537063"/>
                    </a:cubicBezTo>
                    <a:cubicBezTo>
                      <a:pt x="236837" y="538828"/>
                      <a:pt x="235065" y="537946"/>
                      <a:pt x="234179" y="534416"/>
                    </a:cubicBezTo>
                    <a:cubicBezTo>
                      <a:pt x="233293" y="525591"/>
                      <a:pt x="225319" y="516766"/>
                      <a:pt x="236837" y="509706"/>
                    </a:cubicBezTo>
                    <a:cubicBezTo>
                      <a:pt x="243925" y="505293"/>
                      <a:pt x="246583" y="496468"/>
                      <a:pt x="243925" y="488526"/>
                    </a:cubicBezTo>
                    <a:cubicBezTo>
                      <a:pt x="242153" y="480584"/>
                      <a:pt x="233293" y="484114"/>
                      <a:pt x="228863" y="484996"/>
                    </a:cubicBezTo>
                    <a:cubicBezTo>
                      <a:pt x="211144" y="489408"/>
                      <a:pt x="199625" y="474406"/>
                      <a:pt x="184563" y="470876"/>
                    </a:cubicBezTo>
                    <a:cubicBezTo>
                      <a:pt x="167729" y="460286"/>
                      <a:pt x="151781" y="447931"/>
                      <a:pt x="131403" y="442636"/>
                    </a:cubicBezTo>
                    <a:cubicBezTo>
                      <a:pt x="122544" y="419692"/>
                      <a:pt x="100394" y="410867"/>
                      <a:pt x="82674" y="396747"/>
                    </a:cubicBezTo>
                    <a:cubicBezTo>
                      <a:pt x="93306" y="391452"/>
                      <a:pt x="98622" y="391452"/>
                      <a:pt x="108368" y="404689"/>
                    </a:cubicBezTo>
                    <a:cubicBezTo>
                      <a:pt x="116342" y="415279"/>
                      <a:pt x="123430" y="411749"/>
                      <a:pt x="131403" y="407337"/>
                    </a:cubicBezTo>
                    <a:cubicBezTo>
                      <a:pt x="140263" y="401159"/>
                      <a:pt x="136719" y="394099"/>
                      <a:pt x="131403" y="387922"/>
                    </a:cubicBezTo>
                    <a:cubicBezTo>
                      <a:pt x="131403" y="387039"/>
                      <a:pt x="132289" y="385274"/>
                      <a:pt x="132289" y="384392"/>
                    </a:cubicBezTo>
                    <a:cubicBezTo>
                      <a:pt x="139377" y="379097"/>
                      <a:pt x="134947" y="395864"/>
                      <a:pt x="142921" y="390569"/>
                    </a:cubicBezTo>
                    <a:cubicBezTo>
                      <a:pt x="147351" y="387039"/>
                      <a:pt x="151781" y="381744"/>
                      <a:pt x="147351" y="375567"/>
                    </a:cubicBezTo>
                    <a:cubicBezTo>
                      <a:pt x="144693" y="372037"/>
                      <a:pt x="146465" y="369390"/>
                      <a:pt x="149123" y="366742"/>
                    </a:cubicBezTo>
                    <a:cubicBezTo>
                      <a:pt x="150895" y="364977"/>
                      <a:pt x="152224" y="364756"/>
                      <a:pt x="153553" y="365308"/>
                    </a:cubicBezTo>
                    <a:cubicBezTo>
                      <a:pt x="154882" y="365860"/>
                      <a:pt x="156211" y="367183"/>
                      <a:pt x="157983" y="368507"/>
                    </a:cubicBezTo>
                    <a:lnTo>
                      <a:pt x="169413" y="375997"/>
                    </a:lnTo>
                    <a:lnTo>
                      <a:pt x="175676" y="366948"/>
                    </a:lnTo>
                    <a:lnTo>
                      <a:pt x="177436" y="361594"/>
                    </a:lnTo>
                    <a:lnTo>
                      <a:pt x="176592" y="360193"/>
                    </a:lnTo>
                    <a:cubicBezTo>
                      <a:pt x="174813" y="351340"/>
                      <a:pt x="170366" y="339830"/>
                      <a:pt x="156134" y="339830"/>
                    </a:cubicBezTo>
                    <a:cubicBezTo>
                      <a:pt x="155245" y="333633"/>
                      <a:pt x="155690" y="327878"/>
                      <a:pt x="157580" y="322566"/>
                    </a:cubicBezTo>
                    <a:lnTo>
                      <a:pt x="163306" y="314299"/>
                    </a:lnTo>
                    <a:lnTo>
                      <a:pt x="163033" y="313776"/>
                    </a:lnTo>
                    <a:lnTo>
                      <a:pt x="158561" y="301554"/>
                    </a:lnTo>
                    <a:lnTo>
                      <a:pt x="150756" y="321399"/>
                    </a:lnTo>
                    <a:cubicBezTo>
                      <a:pt x="148985" y="319625"/>
                      <a:pt x="146328" y="316963"/>
                      <a:pt x="143671" y="315189"/>
                    </a:cubicBezTo>
                    <a:cubicBezTo>
                      <a:pt x="126844" y="309866"/>
                      <a:pt x="122416" y="298334"/>
                      <a:pt x="119759" y="282365"/>
                    </a:cubicBezTo>
                    <a:cubicBezTo>
                      <a:pt x="116217" y="266397"/>
                      <a:pt x="107360" y="252203"/>
                      <a:pt x="107360" y="236235"/>
                    </a:cubicBezTo>
                    <a:cubicBezTo>
                      <a:pt x="107360" y="233573"/>
                      <a:pt x="105589" y="232686"/>
                      <a:pt x="101161" y="231799"/>
                    </a:cubicBezTo>
                    <a:cubicBezTo>
                      <a:pt x="90534" y="230912"/>
                      <a:pt x="79906" y="226476"/>
                      <a:pt x="82563" y="211395"/>
                    </a:cubicBezTo>
                    <a:cubicBezTo>
                      <a:pt x="84334" y="211395"/>
                      <a:pt x="86991" y="217605"/>
                      <a:pt x="87877" y="212282"/>
                    </a:cubicBezTo>
                    <a:lnTo>
                      <a:pt x="88153" y="211306"/>
                    </a:lnTo>
                    <a:lnTo>
                      <a:pt x="82885" y="208307"/>
                    </a:lnTo>
                    <a:lnTo>
                      <a:pt x="74044" y="199828"/>
                    </a:lnTo>
                    <a:lnTo>
                      <a:pt x="71715" y="199419"/>
                    </a:lnTo>
                    <a:cubicBezTo>
                      <a:pt x="69501" y="196757"/>
                      <a:pt x="68836" y="192322"/>
                      <a:pt x="68393" y="186555"/>
                    </a:cubicBezTo>
                    <a:cubicBezTo>
                      <a:pt x="68393" y="183894"/>
                      <a:pt x="56880" y="174136"/>
                      <a:pt x="49795" y="174136"/>
                    </a:cubicBezTo>
                    <a:cubicBezTo>
                      <a:pt x="39168" y="174136"/>
                      <a:pt x="30311" y="165264"/>
                      <a:pt x="18798" y="172361"/>
                    </a:cubicBezTo>
                    <a:cubicBezTo>
                      <a:pt x="6400" y="179458"/>
                      <a:pt x="-3342" y="168813"/>
                      <a:pt x="1086" y="155506"/>
                    </a:cubicBezTo>
                    <a:cubicBezTo>
                      <a:pt x="3743" y="146635"/>
                      <a:pt x="4628" y="138650"/>
                      <a:pt x="1971" y="129779"/>
                    </a:cubicBezTo>
                    <a:cubicBezTo>
                      <a:pt x="1086" y="125344"/>
                      <a:pt x="1086" y="118246"/>
                      <a:pt x="7285" y="114698"/>
                    </a:cubicBezTo>
                    <a:cubicBezTo>
                      <a:pt x="15256" y="110262"/>
                      <a:pt x="21455" y="104940"/>
                      <a:pt x="17913" y="94294"/>
                    </a:cubicBezTo>
                    <a:cubicBezTo>
                      <a:pt x="15256" y="84536"/>
                      <a:pt x="24998" y="88084"/>
                      <a:pt x="28540" y="86310"/>
                    </a:cubicBezTo>
                    <a:lnTo>
                      <a:pt x="33826" y="91604"/>
                    </a:lnTo>
                    <a:lnTo>
                      <a:pt x="32477" y="85543"/>
                    </a:lnTo>
                    <a:cubicBezTo>
                      <a:pt x="33050" y="81352"/>
                      <a:pt x="35198" y="78695"/>
                      <a:pt x="37886" y="76616"/>
                    </a:cubicBezTo>
                    <a:lnTo>
                      <a:pt x="43944" y="72797"/>
                    </a:lnTo>
                    <a:lnTo>
                      <a:pt x="32013" y="63271"/>
                    </a:lnTo>
                    <a:cubicBezTo>
                      <a:pt x="31125" y="62384"/>
                      <a:pt x="31125" y="61497"/>
                      <a:pt x="30236" y="61497"/>
                    </a:cubicBezTo>
                    <a:cubicBezTo>
                      <a:pt x="30236" y="47308"/>
                      <a:pt x="24905" y="37553"/>
                      <a:pt x="10688" y="34892"/>
                    </a:cubicBezTo>
                    <a:cubicBezTo>
                      <a:pt x="10688" y="29571"/>
                      <a:pt x="9800" y="23363"/>
                      <a:pt x="10688" y="17155"/>
                    </a:cubicBezTo>
                    <a:cubicBezTo>
                      <a:pt x="12465" y="12721"/>
                      <a:pt x="14242" y="4740"/>
                      <a:pt x="24016" y="10061"/>
                    </a:cubicBezTo>
                    <a:cubicBezTo>
                      <a:pt x="38233" y="18042"/>
                      <a:pt x="51561" y="8287"/>
                      <a:pt x="64000" y="3853"/>
                    </a:cubicBezTo>
                    <a:cubicBezTo>
                      <a:pt x="71553" y="749"/>
                      <a:pt x="79105" y="-803"/>
                      <a:pt x="84992" y="416"/>
                    </a:cubicBezTo>
                    <a:close/>
                  </a:path>
                </a:pathLst>
              </a:custGeom>
              <a:solidFill>
                <a:srgbClr val="01B0F0"/>
              </a:solidFill>
              <a:ln w="28575">
                <a:solidFill>
                  <a:srgbClr val="00B0F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grpSp>
        <p:sp>
          <p:nvSpPr>
            <p:cNvPr id="2" name="Freeform: Shape 1">
              <a:extLst>
                <a:ext uri="{FF2B5EF4-FFF2-40B4-BE49-F238E27FC236}">
                  <a16:creationId xmlns:a16="http://schemas.microsoft.com/office/drawing/2014/main" id="{AAE018B8-7966-5A7F-33CE-D2D3159547AC}"/>
                </a:ext>
              </a:extLst>
            </p:cNvPr>
            <p:cNvSpPr/>
            <p:nvPr/>
          </p:nvSpPr>
          <p:spPr>
            <a:xfrm>
              <a:off x="6889096" y="924910"/>
              <a:ext cx="706209" cy="408645"/>
            </a:xfrm>
            <a:custGeom>
              <a:avLst/>
              <a:gdLst>
                <a:gd name="connsiteX0" fmla="*/ 405082 w 674178"/>
                <a:gd name="connsiteY0" fmla="*/ 42041 h 399393"/>
                <a:gd name="connsiteX1" fmla="*/ 352531 w 674178"/>
                <a:gd name="connsiteY1" fmla="*/ 63062 h 399393"/>
                <a:gd name="connsiteX2" fmla="*/ 310489 w 674178"/>
                <a:gd name="connsiteY2" fmla="*/ 73572 h 399393"/>
                <a:gd name="connsiteX3" fmla="*/ 299979 w 674178"/>
                <a:gd name="connsiteY3" fmla="*/ 115614 h 399393"/>
                <a:gd name="connsiteX4" fmla="*/ 278958 w 674178"/>
                <a:gd name="connsiteY4" fmla="*/ 168166 h 399393"/>
                <a:gd name="connsiteX5" fmla="*/ 215896 w 674178"/>
                <a:gd name="connsiteY5" fmla="*/ 189186 h 399393"/>
                <a:gd name="connsiteX6" fmla="*/ 100282 w 674178"/>
                <a:gd name="connsiteY6" fmla="*/ 220717 h 399393"/>
                <a:gd name="connsiteX7" fmla="*/ 68751 w 674178"/>
                <a:gd name="connsiteY7" fmla="*/ 231228 h 399393"/>
                <a:gd name="connsiteX8" fmla="*/ 5689 w 674178"/>
                <a:gd name="connsiteY8" fmla="*/ 199697 h 399393"/>
                <a:gd name="connsiteX9" fmla="*/ 16200 w 674178"/>
                <a:gd name="connsiteY9" fmla="*/ 241738 h 399393"/>
                <a:gd name="connsiteX10" fmla="*/ 47731 w 674178"/>
                <a:gd name="connsiteY10" fmla="*/ 252248 h 399393"/>
                <a:gd name="connsiteX11" fmla="*/ 58241 w 674178"/>
                <a:gd name="connsiteY11" fmla="*/ 325821 h 399393"/>
                <a:gd name="connsiteX12" fmla="*/ 100282 w 674178"/>
                <a:gd name="connsiteY12" fmla="*/ 346841 h 399393"/>
                <a:gd name="connsiteX13" fmla="*/ 142324 w 674178"/>
                <a:gd name="connsiteY13" fmla="*/ 399393 h 399393"/>
                <a:gd name="connsiteX14" fmla="*/ 184365 w 674178"/>
                <a:gd name="connsiteY14" fmla="*/ 378372 h 399393"/>
                <a:gd name="connsiteX15" fmla="*/ 215896 w 674178"/>
                <a:gd name="connsiteY15" fmla="*/ 357352 h 399393"/>
                <a:gd name="connsiteX16" fmla="*/ 257937 w 674178"/>
                <a:gd name="connsiteY16" fmla="*/ 346841 h 399393"/>
                <a:gd name="connsiteX17" fmla="*/ 289469 w 674178"/>
                <a:gd name="connsiteY17" fmla="*/ 357352 h 399393"/>
                <a:gd name="connsiteX18" fmla="*/ 352531 w 674178"/>
                <a:gd name="connsiteY18" fmla="*/ 399393 h 399393"/>
                <a:gd name="connsiteX19" fmla="*/ 436613 w 674178"/>
                <a:gd name="connsiteY19" fmla="*/ 378372 h 399393"/>
                <a:gd name="connsiteX20" fmla="*/ 447124 w 674178"/>
                <a:gd name="connsiteY20" fmla="*/ 346841 h 399393"/>
                <a:gd name="connsiteX21" fmla="*/ 457634 w 674178"/>
                <a:gd name="connsiteY21" fmla="*/ 283779 h 399393"/>
                <a:gd name="connsiteX22" fmla="*/ 489165 w 674178"/>
                <a:gd name="connsiteY22" fmla="*/ 262759 h 399393"/>
                <a:gd name="connsiteX23" fmla="*/ 478655 w 674178"/>
                <a:gd name="connsiteY23" fmla="*/ 231228 h 399393"/>
                <a:gd name="connsiteX24" fmla="*/ 415593 w 674178"/>
                <a:gd name="connsiteY24" fmla="*/ 210207 h 399393"/>
                <a:gd name="connsiteX25" fmla="*/ 436613 w 674178"/>
                <a:gd name="connsiteY25" fmla="*/ 168166 h 399393"/>
                <a:gd name="connsiteX26" fmla="*/ 447124 w 674178"/>
                <a:gd name="connsiteY26" fmla="*/ 136635 h 399393"/>
                <a:gd name="connsiteX27" fmla="*/ 478655 w 674178"/>
                <a:gd name="connsiteY27" fmla="*/ 115614 h 399393"/>
                <a:gd name="connsiteX28" fmla="*/ 667841 w 674178"/>
                <a:gd name="connsiteY28" fmla="*/ 157655 h 399393"/>
                <a:gd name="connsiteX29" fmla="*/ 657331 w 674178"/>
                <a:gd name="connsiteY29" fmla="*/ 105104 h 399393"/>
                <a:gd name="connsiteX30" fmla="*/ 636310 w 674178"/>
                <a:gd name="connsiteY30" fmla="*/ 73572 h 399393"/>
                <a:gd name="connsiteX31" fmla="*/ 604779 w 674178"/>
                <a:gd name="connsiteY31" fmla="*/ 0 h 399393"/>
                <a:gd name="connsiteX32" fmla="*/ 510186 w 674178"/>
                <a:gd name="connsiteY32" fmla="*/ 10510 h 399393"/>
                <a:gd name="connsiteX33" fmla="*/ 478655 w 674178"/>
                <a:gd name="connsiteY33" fmla="*/ 31531 h 399393"/>
                <a:gd name="connsiteX34" fmla="*/ 405082 w 674178"/>
                <a:gd name="connsiteY34" fmla="*/ 42041 h 39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4178" h="399393">
                  <a:moveTo>
                    <a:pt x="405082" y="42041"/>
                  </a:moveTo>
                  <a:cubicBezTo>
                    <a:pt x="384061" y="47296"/>
                    <a:pt x="370429" y="57096"/>
                    <a:pt x="352531" y="63062"/>
                  </a:cubicBezTo>
                  <a:cubicBezTo>
                    <a:pt x="338827" y="67630"/>
                    <a:pt x="320703" y="63358"/>
                    <a:pt x="310489" y="73572"/>
                  </a:cubicBezTo>
                  <a:cubicBezTo>
                    <a:pt x="300275" y="83786"/>
                    <a:pt x="304547" y="101910"/>
                    <a:pt x="299979" y="115614"/>
                  </a:cubicBezTo>
                  <a:cubicBezTo>
                    <a:pt x="294013" y="133513"/>
                    <a:pt x="293157" y="155742"/>
                    <a:pt x="278958" y="168166"/>
                  </a:cubicBezTo>
                  <a:cubicBezTo>
                    <a:pt x="262283" y="182757"/>
                    <a:pt x="235714" y="179277"/>
                    <a:pt x="215896" y="189186"/>
                  </a:cubicBezTo>
                  <a:cubicBezTo>
                    <a:pt x="151697" y="221286"/>
                    <a:pt x="189365" y="207991"/>
                    <a:pt x="100282" y="220717"/>
                  </a:cubicBezTo>
                  <a:cubicBezTo>
                    <a:pt x="89772" y="224221"/>
                    <a:pt x="79566" y="233631"/>
                    <a:pt x="68751" y="231228"/>
                  </a:cubicBezTo>
                  <a:cubicBezTo>
                    <a:pt x="45809" y="226130"/>
                    <a:pt x="28734" y="195088"/>
                    <a:pt x="5689" y="199697"/>
                  </a:cubicBezTo>
                  <a:cubicBezTo>
                    <a:pt x="-8476" y="202530"/>
                    <a:pt x="7176" y="230458"/>
                    <a:pt x="16200" y="241738"/>
                  </a:cubicBezTo>
                  <a:cubicBezTo>
                    <a:pt x="23121" y="250389"/>
                    <a:pt x="37221" y="248745"/>
                    <a:pt x="47731" y="252248"/>
                  </a:cubicBezTo>
                  <a:cubicBezTo>
                    <a:pt x="51234" y="276772"/>
                    <a:pt x="46210" y="304165"/>
                    <a:pt x="58241" y="325821"/>
                  </a:cubicBezTo>
                  <a:cubicBezTo>
                    <a:pt x="65850" y="339517"/>
                    <a:pt x="90252" y="334805"/>
                    <a:pt x="100282" y="346841"/>
                  </a:cubicBezTo>
                  <a:cubicBezTo>
                    <a:pt x="156117" y="413843"/>
                    <a:pt x="64388" y="373415"/>
                    <a:pt x="142324" y="399393"/>
                  </a:cubicBezTo>
                  <a:cubicBezTo>
                    <a:pt x="156338" y="392386"/>
                    <a:pt x="170762" y="386145"/>
                    <a:pt x="184365" y="378372"/>
                  </a:cubicBezTo>
                  <a:cubicBezTo>
                    <a:pt x="195332" y="372105"/>
                    <a:pt x="204286" y="362328"/>
                    <a:pt x="215896" y="357352"/>
                  </a:cubicBezTo>
                  <a:cubicBezTo>
                    <a:pt x="229173" y="351662"/>
                    <a:pt x="243923" y="350345"/>
                    <a:pt x="257937" y="346841"/>
                  </a:cubicBezTo>
                  <a:cubicBezTo>
                    <a:pt x="268448" y="350345"/>
                    <a:pt x="279784" y="351971"/>
                    <a:pt x="289469" y="357352"/>
                  </a:cubicBezTo>
                  <a:cubicBezTo>
                    <a:pt x="311553" y="369621"/>
                    <a:pt x="352531" y="399393"/>
                    <a:pt x="352531" y="399393"/>
                  </a:cubicBezTo>
                  <a:cubicBezTo>
                    <a:pt x="380558" y="392386"/>
                    <a:pt x="411359" y="392402"/>
                    <a:pt x="436613" y="378372"/>
                  </a:cubicBezTo>
                  <a:cubicBezTo>
                    <a:pt x="446298" y="372992"/>
                    <a:pt x="444721" y="357656"/>
                    <a:pt x="447124" y="346841"/>
                  </a:cubicBezTo>
                  <a:cubicBezTo>
                    <a:pt x="451747" y="326038"/>
                    <a:pt x="448104" y="302840"/>
                    <a:pt x="457634" y="283779"/>
                  </a:cubicBezTo>
                  <a:cubicBezTo>
                    <a:pt x="463283" y="272481"/>
                    <a:pt x="478655" y="269766"/>
                    <a:pt x="489165" y="262759"/>
                  </a:cubicBezTo>
                  <a:cubicBezTo>
                    <a:pt x="485662" y="252249"/>
                    <a:pt x="487670" y="237667"/>
                    <a:pt x="478655" y="231228"/>
                  </a:cubicBezTo>
                  <a:cubicBezTo>
                    <a:pt x="460625" y="218349"/>
                    <a:pt x="415593" y="210207"/>
                    <a:pt x="415593" y="210207"/>
                  </a:cubicBezTo>
                  <a:cubicBezTo>
                    <a:pt x="422600" y="196193"/>
                    <a:pt x="430441" y="182567"/>
                    <a:pt x="436613" y="168166"/>
                  </a:cubicBezTo>
                  <a:cubicBezTo>
                    <a:pt x="440977" y="157983"/>
                    <a:pt x="440203" y="145286"/>
                    <a:pt x="447124" y="136635"/>
                  </a:cubicBezTo>
                  <a:cubicBezTo>
                    <a:pt x="455015" y="126771"/>
                    <a:pt x="468145" y="122621"/>
                    <a:pt x="478655" y="115614"/>
                  </a:cubicBezTo>
                  <a:cubicBezTo>
                    <a:pt x="497404" y="209363"/>
                    <a:pt x="482890" y="227011"/>
                    <a:pt x="667841" y="157655"/>
                  </a:cubicBezTo>
                  <a:cubicBezTo>
                    <a:pt x="684567" y="151383"/>
                    <a:pt x="663603" y="121830"/>
                    <a:pt x="657331" y="105104"/>
                  </a:cubicBezTo>
                  <a:cubicBezTo>
                    <a:pt x="652896" y="93276"/>
                    <a:pt x="641959" y="84871"/>
                    <a:pt x="636310" y="73572"/>
                  </a:cubicBezTo>
                  <a:cubicBezTo>
                    <a:pt x="624378" y="49707"/>
                    <a:pt x="615289" y="24524"/>
                    <a:pt x="604779" y="0"/>
                  </a:cubicBezTo>
                  <a:cubicBezTo>
                    <a:pt x="573248" y="3503"/>
                    <a:pt x="540964" y="2816"/>
                    <a:pt x="510186" y="10510"/>
                  </a:cubicBezTo>
                  <a:cubicBezTo>
                    <a:pt x="497931" y="13574"/>
                    <a:pt x="491042" y="29054"/>
                    <a:pt x="478655" y="31531"/>
                  </a:cubicBezTo>
                  <a:cubicBezTo>
                    <a:pt x="454607" y="36341"/>
                    <a:pt x="426103" y="36786"/>
                    <a:pt x="405082" y="42041"/>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1A02A33C-740C-9728-BC0C-2D249764396F}"/>
                </a:ext>
              </a:extLst>
            </p:cNvPr>
            <p:cNvSpPr/>
            <p:nvPr/>
          </p:nvSpPr>
          <p:spPr>
            <a:xfrm>
              <a:off x="7365719" y="1198072"/>
              <a:ext cx="108092" cy="126231"/>
            </a:xfrm>
            <a:custGeom>
              <a:avLst/>
              <a:gdLst>
                <a:gd name="connsiteX0" fmla="*/ 86115 w 108092"/>
                <a:gd name="connsiteY0" fmla="*/ 107 h 126231"/>
                <a:gd name="connsiteX1" fmla="*/ 12543 w 108092"/>
                <a:gd name="connsiteY1" fmla="*/ 94700 h 126231"/>
                <a:gd name="connsiteX2" fmla="*/ 44074 w 108092"/>
                <a:gd name="connsiteY2" fmla="*/ 126231 h 126231"/>
                <a:gd name="connsiteX3" fmla="*/ 86115 w 108092"/>
                <a:gd name="connsiteY3" fmla="*/ 115721 h 126231"/>
                <a:gd name="connsiteX4" fmla="*/ 96626 w 108092"/>
                <a:gd name="connsiteY4" fmla="*/ 84190 h 126231"/>
                <a:gd name="connsiteX5" fmla="*/ 86115 w 108092"/>
                <a:gd name="connsiteY5" fmla="*/ 107 h 1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2" h="126231">
                  <a:moveTo>
                    <a:pt x="86115" y="107"/>
                  </a:moveTo>
                  <a:cubicBezTo>
                    <a:pt x="72101" y="1859"/>
                    <a:pt x="-36255" y="36142"/>
                    <a:pt x="12543" y="94700"/>
                  </a:cubicBezTo>
                  <a:cubicBezTo>
                    <a:pt x="22059" y="106119"/>
                    <a:pt x="33564" y="115721"/>
                    <a:pt x="44074" y="126231"/>
                  </a:cubicBezTo>
                  <a:cubicBezTo>
                    <a:pt x="58088" y="122728"/>
                    <a:pt x="74835" y="124745"/>
                    <a:pt x="86115" y="115721"/>
                  </a:cubicBezTo>
                  <a:cubicBezTo>
                    <a:pt x="94766" y="108800"/>
                    <a:pt x="92736" y="94563"/>
                    <a:pt x="96626" y="84190"/>
                  </a:cubicBezTo>
                  <a:cubicBezTo>
                    <a:pt x="121550" y="17727"/>
                    <a:pt x="100129" y="-1645"/>
                    <a:pt x="86115" y="107"/>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D046D17-B89F-C8C1-5FA4-03F758072FD0}"/>
                </a:ext>
              </a:extLst>
            </p:cNvPr>
            <p:cNvSpPr/>
            <p:nvPr/>
          </p:nvSpPr>
          <p:spPr>
            <a:xfrm>
              <a:off x="6871408" y="1165524"/>
              <a:ext cx="109119" cy="64186"/>
            </a:xfrm>
            <a:custGeom>
              <a:avLst/>
              <a:gdLst>
                <a:gd name="connsiteX0" fmla="*/ 65420 w 109119"/>
                <a:gd name="connsiteY0" fmla="*/ 1124 h 64186"/>
                <a:gd name="connsiteX1" fmla="*/ 12868 w 109119"/>
                <a:gd name="connsiteY1" fmla="*/ 22145 h 64186"/>
                <a:gd name="connsiteX2" fmla="*/ 2358 w 109119"/>
                <a:gd name="connsiteY2" fmla="*/ 53676 h 64186"/>
                <a:gd name="connsiteX3" fmla="*/ 44399 w 109119"/>
                <a:gd name="connsiteY3" fmla="*/ 64186 h 64186"/>
                <a:gd name="connsiteX4" fmla="*/ 107461 w 109119"/>
                <a:gd name="connsiteY4" fmla="*/ 53676 h 64186"/>
                <a:gd name="connsiteX5" fmla="*/ 65420 w 109119"/>
                <a:gd name="connsiteY5" fmla="*/ 1124 h 6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19" h="64186">
                  <a:moveTo>
                    <a:pt x="65420" y="1124"/>
                  </a:moveTo>
                  <a:cubicBezTo>
                    <a:pt x="49655" y="-4131"/>
                    <a:pt x="27362" y="10067"/>
                    <a:pt x="12868" y="22145"/>
                  </a:cubicBezTo>
                  <a:cubicBezTo>
                    <a:pt x="4357" y="29238"/>
                    <a:pt x="-4289" y="44813"/>
                    <a:pt x="2358" y="53676"/>
                  </a:cubicBezTo>
                  <a:cubicBezTo>
                    <a:pt x="11025" y="65232"/>
                    <a:pt x="30385" y="60683"/>
                    <a:pt x="44399" y="64186"/>
                  </a:cubicBezTo>
                  <a:cubicBezTo>
                    <a:pt x="65420" y="60683"/>
                    <a:pt x="94148" y="70317"/>
                    <a:pt x="107461" y="53676"/>
                  </a:cubicBezTo>
                  <a:cubicBezTo>
                    <a:pt x="117249" y="41441"/>
                    <a:pt x="81185" y="6379"/>
                    <a:pt x="65420" y="1124"/>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7056E9AD-AFB8-4308-7632-1A806DFE46EC}"/>
                </a:ext>
              </a:extLst>
            </p:cNvPr>
            <p:cNvSpPr/>
            <p:nvPr/>
          </p:nvSpPr>
          <p:spPr>
            <a:xfrm>
              <a:off x="7294179" y="1032594"/>
              <a:ext cx="158121" cy="163142"/>
            </a:xfrm>
            <a:custGeom>
              <a:avLst/>
              <a:gdLst>
                <a:gd name="connsiteX0" fmla="*/ 157655 w 158121"/>
                <a:gd name="connsiteY0" fmla="*/ 7932 h 163142"/>
                <a:gd name="connsiteX1" fmla="*/ 73573 w 158121"/>
                <a:gd name="connsiteY1" fmla="*/ 18442 h 163142"/>
                <a:gd name="connsiteX2" fmla="*/ 31531 w 158121"/>
                <a:gd name="connsiteY2" fmla="*/ 28953 h 163142"/>
                <a:gd name="connsiteX3" fmla="*/ 0 w 158121"/>
                <a:gd name="connsiteY3" fmla="*/ 70994 h 163142"/>
                <a:gd name="connsiteX4" fmla="*/ 21021 w 158121"/>
                <a:gd name="connsiteY4" fmla="*/ 155077 h 163142"/>
                <a:gd name="connsiteX5" fmla="*/ 105104 w 158121"/>
                <a:gd name="connsiteY5" fmla="*/ 144566 h 163142"/>
                <a:gd name="connsiteX6" fmla="*/ 157655 w 158121"/>
                <a:gd name="connsiteY6" fmla="*/ 7932 h 16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1" h="163142">
                  <a:moveTo>
                    <a:pt x="157655" y="7932"/>
                  </a:moveTo>
                  <a:cubicBezTo>
                    <a:pt x="152400" y="-13089"/>
                    <a:pt x="101434" y="13798"/>
                    <a:pt x="73573" y="18442"/>
                  </a:cubicBezTo>
                  <a:cubicBezTo>
                    <a:pt x="59324" y="20817"/>
                    <a:pt x="43286" y="20557"/>
                    <a:pt x="31531" y="28953"/>
                  </a:cubicBezTo>
                  <a:cubicBezTo>
                    <a:pt x="17277" y="39135"/>
                    <a:pt x="10510" y="56980"/>
                    <a:pt x="0" y="70994"/>
                  </a:cubicBezTo>
                  <a:cubicBezTo>
                    <a:pt x="7007" y="99022"/>
                    <a:pt x="-2647" y="138510"/>
                    <a:pt x="21021" y="155077"/>
                  </a:cubicBezTo>
                  <a:cubicBezTo>
                    <a:pt x="44161" y="171275"/>
                    <a:pt x="81881" y="160644"/>
                    <a:pt x="105104" y="144566"/>
                  </a:cubicBezTo>
                  <a:cubicBezTo>
                    <a:pt x="122445" y="132560"/>
                    <a:pt x="162910" y="28953"/>
                    <a:pt x="157655" y="7932"/>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BD6B3BF-AC6B-ECDE-6B07-F35C3CEF445E}"/>
                </a:ext>
              </a:extLst>
            </p:cNvPr>
            <p:cNvSpPr/>
            <p:nvPr/>
          </p:nvSpPr>
          <p:spPr>
            <a:xfrm>
              <a:off x="7220607" y="1282262"/>
              <a:ext cx="117718" cy="73572"/>
            </a:xfrm>
            <a:custGeom>
              <a:avLst/>
              <a:gdLst>
                <a:gd name="connsiteX0" fmla="*/ 0 w 117718"/>
                <a:gd name="connsiteY0" fmla="*/ 0 h 73572"/>
                <a:gd name="connsiteX1" fmla="*/ 10510 w 117718"/>
                <a:gd name="connsiteY1" fmla="*/ 52552 h 73572"/>
                <a:gd name="connsiteX2" fmla="*/ 73572 w 117718"/>
                <a:gd name="connsiteY2" fmla="*/ 73572 h 73572"/>
                <a:gd name="connsiteX3" fmla="*/ 115614 w 117718"/>
                <a:gd name="connsiteY3" fmla="*/ 31531 h 73572"/>
                <a:gd name="connsiteX4" fmla="*/ 84083 w 117718"/>
                <a:gd name="connsiteY4" fmla="*/ 0 h 73572"/>
                <a:gd name="connsiteX5" fmla="*/ 0 w 117718"/>
                <a:gd name="connsiteY5" fmla="*/ 0 h 7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718" h="73572">
                  <a:moveTo>
                    <a:pt x="0" y="0"/>
                  </a:moveTo>
                  <a:cubicBezTo>
                    <a:pt x="3503" y="17517"/>
                    <a:pt x="-2122" y="39920"/>
                    <a:pt x="10510" y="52552"/>
                  </a:cubicBezTo>
                  <a:cubicBezTo>
                    <a:pt x="26178" y="68220"/>
                    <a:pt x="73572" y="73572"/>
                    <a:pt x="73572" y="73572"/>
                  </a:cubicBezTo>
                  <a:cubicBezTo>
                    <a:pt x="90388" y="67967"/>
                    <a:pt x="126825" y="65164"/>
                    <a:pt x="115614" y="31531"/>
                  </a:cubicBezTo>
                  <a:cubicBezTo>
                    <a:pt x="110914" y="17430"/>
                    <a:pt x="94593" y="10510"/>
                    <a:pt x="84083" y="0"/>
                  </a:cubicBezTo>
                  <a:lnTo>
                    <a:pt x="0" y="0"/>
                  </a:ln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9F24E9B5-3C13-C7B5-9043-7D6A1BAF347D}"/>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0000" b="90000" l="10000" r="90000"/>
                    </a14:imgEffect>
                  </a14:imgLayer>
                </a14:imgProps>
              </a:ext>
            </a:extLst>
          </a:blip>
          <a:srcRect l="16397" t="21679" r="15241" b="21793"/>
          <a:stretch/>
        </p:blipFill>
        <p:spPr>
          <a:xfrm>
            <a:off x="290393" y="786188"/>
            <a:ext cx="4857642" cy="3490565"/>
          </a:xfrm>
          <a:prstGeom prst="rect">
            <a:avLst/>
          </a:prstGeom>
        </p:spPr>
      </p:pic>
      <p:sp>
        <p:nvSpPr>
          <p:cNvPr id="20" name="Title 1">
            <a:extLst>
              <a:ext uri="{FF2B5EF4-FFF2-40B4-BE49-F238E27FC236}">
                <a16:creationId xmlns:a16="http://schemas.microsoft.com/office/drawing/2014/main" id="{334784F9-FB80-B03D-BA91-4428C84FC066}"/>
              </a:ext>
            </a:extLst>
          </p:cNvPr>
          <p:cNvSpPr txBox="1">
            <a:spLocks/>
          </p:cNvSpPr>
          <p:nvPr/>
        </p:nvSpPr>
        <p:spPr>
          <a:xfrm>
            <a:off x="622112" y="1861614"/>
            <a:ext cx="4076234" cy="1107996"/>
          </a:xfrm>
          <a:prstGeom prst="rect">
            <a:avLst/>
          </a:prstGeom>
          <a:ln>
            <a:noFill/>
          </a:ln>
          <a:effectLst>
            <a:outerShdw blurRad="50800" dist="38100" dir="5400000" algn="t" rotWithShape="0">
              <a:prstClr val="black">
                <a:alpha val="40000"/>
              </a:prstClr>
            </a:outerShdw>
          </a:effectLst>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lnSpc>
                <a:spcPct val="100000"/>
              </a:lnSpc>
              <a:defRPr/>
            </a:pPr>
            <a:r>
              <a:rPr lang="en-US" sz="3600" b="1" dirty="0">
                <a:solidFill>
                  <a:srgbClr val="FF0000"/>
                </a:solidFill>
                <a:latin typeface="#9Slide02 Tieu de dai" panose="02000000000000000000" pitchFamily="2" charset="0"/>
                <a:ea typeface="#9Slide02 Tieu de dai" panose="02000000000000000000" pitchFamily="2" charset="0"/>
                <a:cs typeface="Calibri" panose="020F0502020204030204" pitchFamily="34" charset="0"/>
                <a:sym typeface="Arial"/>
              </a:rPr>
              <a:t>CÁC VÙNG KINH TẾ CỦA NƯỚC TA</a:t>
            </a:r>
          </a:p>
        </p:txBody>
      </p:sp>
    </p:spTree>
    <p:extLst>
      <p:ext uri="{BB962C8B-B14F-4D97-AF65-F5344CB8AC3E}">
        <p14:creationId xmlns:p14="http://schemas.microsoft.com/office/powerpoint/2010/main" val="2600190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5CF3FB-B03F-AFF2-C5BE-D30BBC231A1C}"/>
              </a:ext>
            </a:extLst>
          </p:cNvPr>
          <p:cNvGrpSpPr/>
          <p:nvPr/>
        </p:nvGrpSpPr>
        <p:grpSpPr>
          <a:xfrm>
            <a:off x="36224" y="4431"/>
            <a:ext cx="12155775" cy="612347"/>
            <a:chOff x="36224" y="4431"/>
            <a:chExt cx="12155775" cy="612347"/>
          </a:xfrm>
        </p:grpSpPr>
        <p:grpSp>
          <p:nvGrpSpPr>
            <p:cNvPr id="5" name="Group 4">
              <a:extLst>
                <a:ext uri="{FF2B5EF4-FFF2-40B4-BE49-F238E27FC236}">
                  <a16:creationId xmlns:a16="http://schemas.microsoft.com/office/drawing/2014/main" id="{840388EC-9E39-D9E9-E660-6F9C3DE16783}"/>
                </a:ext>
              </a:extLst>
            </p:cNvPr>
            <p:cNvGrpSpPr/>
            <p:nvPr/>
          </p:nvGrpSpPr>
          <p:grpSpPr>
            <a:xfrm>
              <a:off x="36224" y="22964"/>
              <a:ext cx="12155775" cy="593814"/>
              <a:chOff x="-2717606" y="-7552"/>
              <a:chExt cx="8296957" cy="724282"/>
            </a:xfrm>
          </p:grpSpPr>
          <p:sp>
            <p:nvSpPr>
              <p:cNvPr id="7" name="Rectangle: Rounded Corners 17">
                <a:extLst>
                  <a:ext uri="{FF2B5EF4-FFF2-40B4-BE49-F238E27FC236}">
                    <a16:creationId xmlns:a16="http://schemas.microsoft.com/office/drawing/2014/main" id="{7AE5517C-F4CB-998D-EA01-C1A7D1D4A0A5}"/>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0D50E733-2CA2-E812-6A5E-BED7A13A6FCF}"/>
                  </a:ext>
                </a:extLst>
              </p:cNvPr>
              <p:cNvSpPr txBox="1"/>
              <p:nvPr/>
            </p:nvSpPr>
            <p:spPr>
              <a:xfrm>
                <a:off x="-2375344" y="78552"/>
                <a:ext cx="6161230"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6"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A244D9AA-D8F6-78B7-8029-B3E2C2C417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4" name="Picture 2" descr="Vector Cánh Đồng Cây Chè Tự Nhiên Hình minh họa Sẵn có - Tải xuống Hình ảnh  Ngay bây giờ - Chè - Chi Trà, Hình minh họa, Hình vuông - iStock">
            <a:extLst>
              <a:ext uri="{FF2B5EF4-FFF2-40B4-BE49-F238E27FC236}">
                <a16:creationId xmlns:a16="http://schemas.microsoft.com/office/drawing/2014/main" id="{9F568971-16A8-EC16-CDBD-A2F8A8F0D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8399" y1="42157" x2="38399" y2="42157"/>
                      </a14:backgroundRemoval>
                    </a14:imgEffect>
                  </a14:imgLayer>
                </a14:imgProps>
              </a:ext>
              <a:ext uri="{28A0092B-C50C-407E-A947-70E740481C1C}">
                <a14:useLocalDpi xmlns:a14="http://schemas.microsoft.com/office/drawing/2010/main" val="0"/>
              </a:ext>
            </a:extLst>
          </a:blip>
          <a:srcRect l="8680" t="20424" r="10210" b="22761"/>
          <a:stretch/>
        </p:blipFill>
        <p:spPr bwMode="auto">
          <a:xfrm>
            <a:off x="8844457" y="797533"/>
            <a:ext cx="2758226" cy="193206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ình ảnh Con Trâu PNG, Vector, PSD, và biểu tượng để tải về miễn phí |  pngtree">
            <a:extLst>
              <a:ext uri="{FF2B5EF4-FFF2-40B4-BE49-F238E27FC236}">
                <a16:creationId xmlns:a16="http://schemas.microsoft.com/office/drawing/2014/main" id="{75FE1A52-9581-9ACF-9A62-4739F08F2C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75" t="10193" r="8856" b="9221"/>
          <a:stretch/>
        </p:blipFill>
        <p:spPr bwMode="auto">
          <a:xfrm>
            <a:off x="537668" y="3929406"/>
            <a:ext cx="2457375" cy="24188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DE8663-BCC1-5EFA-625B-251491AD0F5F}"/>
              </a:ext>
            </a:extLst>
          </p:cNvPr>
          <p:cNvSpPr txBox="1"/>
          <p:nvPr/>
        </p:nvSpPr>
        <p:spPr>
          <a:xfrm>
            <a:off x="377207" y="797533"/>
            <a:ext cx="7902152" cy="2256323"/>
          </a:xfrm>
          <a:prstGeom prst="rect">
            <a:avLst/>
          </a:prstGeom>
          <a:noFill/>
        </p:spPr>
        <p:txBody>
          <a:bodyPr wrap="square">
            <a:spAutoFit/>
          </a:bodyPr>
          <a:lstStyle/>
          <a:p>
            <a:pPr marR="0" indent="-635" algn="just">
              <a:lnSpc>
                <a:spcPct val="115000"/>
              </a:lnSpc>
              <a:spcBef>
                <a:spcPts val="0"/>
              </a:spcBef>
              <a:spcAft>
                <a:spcPts val="600"/>
              </a:spcAft>
            </a:pPr>
            <a:r>
              <a:rPr lang="vi-VN" sz="2400" b="1" dirty="0">
                <a:solidFill>
                  <a:srgbClr val="009900"/>
                </a:solidFill>
                <a:latin typeface="#9Slide03 SFU Futura_12" panose="00000400000000000000" pitchFamily="2" charset="0"/>
                <a:ea typeface="Times New Roman" panose="02020603050405020304" pitchFamily="18" charset="0"/>
              </a:rPr>
              <a:t>Tổng sản phẩm trên địa bàn (GRDP) của vùng tăng liên tục, chiếm khoảng 8,7% tổng sản phẩm trong nước (GDP) cả nước (năm 2021). </a:t>
            </a:r>
            <a:endParaRPr lang="en-US" sz="2400" b="1" dirty="0">
              <a:solidFill>
                <a:srgbClr val="009900"/>
              </a:solidFill>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vi-VN" sz="2400" b="1" dirty="0">
                <a:solidFill>
                  <a:srgbClr val="009900"/>
                </a:solidFill>
                <a:latin typeface="#9Slide03 SFU Futura_12" panose="00000400000000000000" pitchFamily="2" charset="0"/>
                <a:ea typeface="Times New Roman" panose="02020603050405020304" pitchFamily="18" charset="0"/>
              </a:rPr>
              <a:t>Cơ cấu kinh tế chuyển dịch theo hướng tăng tỉ trọng công nghiệp; dịch vụ chiếm tỉ trọng cao. </a:t>
            </a:r>
          </a:p>
        </p:txBody>
      </p:sp>
      <p:sp>
        <p:nvSpPr>
          <p:cNvPr id="11" name="TextBox 10">
            <a:extLst>
              <a:ext uri="{FF2B5EF4-FFF2-40B4-BE49-F238E27FC236}">
                <a16:creationId xmlns:a16="http://schemas.microsoft.com/office/drawing/2014/main" id="{88B6FD99-3FE0-A6A7-AF59-74D49D9EC4B9}"/>
              </a:ext>
            </a:extLst>
          </p:cNvPr>
          <p:cNvSpPr txBox="1"/>
          <p:nvPr/>
        </p:nvSpPr>
        <p:spPr>
          <a:xfrm>
            <a:off x="3582862" y="3234611"/>
            <a:ext cx="7712966" cy="3336619"/>
          </a:xfrm>
          <a:prstGeom prst="rect">
            <a:avLst/>
          </a:prstGeom>
          <a:solidFill>
            <a:schemeClr val="accent4">
              <a:lumMod val="20000"/>
              <a:lumOff val="80000"/>
            </a:schemeClr>
          </a:solidFill>
        </p:spPr>
        <p:txBody>
          <a:bodyPr wrap="square">
            <a:spAutoFit/>
          </a:bodyPr>
          <a:lstStyle/>
          <a:p>
            <a:pPr marR="0" indent="-635" algn="just">
              <a:lnSpc>
                <a:spcPct val="115000"/>
              </a:lnSpc>
              <a:spcBef>
                <a:spcPts val="0"/>
              </a:spcBef>
              <a:spcAft>
                <a:spcPts val="600"/>
              </a:spcAft>
            </a:pPr>
            <a:r>
              <a:rPr lang="vi-VN" sz="2400" b="1" dirty="0">
                <a:solidFill>
                  <a:srgbClr val="FF0000"/>
                </a:solidFill>
                <a:latin typeface="#9Slide03 SFU Futura_12" panose="00000400000000000000" pitchFamily="2" charset="0"/>
                <a:ea typeface="Times New Roman" panose="02020603050405020304" pitchFamily="18" charset="0"/>
              </a:rPr>
              <a:t>a. Nông nghiệp, lâm nghiệp và thuỷ sản</a:t>
            </a:r>
          </a:p>
          <a:p>
            <a:pPr marR="0" indent="-635" algn="just">
              <a:lnSpc>
                <a:spcPct val="115000"/>
              </a:lnSpc>
              <a:spcBef>
                <a:spcPts val="0"/>
              </a:spcBef>
              <a:spcAft>
                <a:spcPts val="600"/>
              </a:spcAft>
            </a:pPr>
            <a:r>
              <a:rPr lang="vi-VN" sz="2400" b="1" dirty="0">
                <a:latin typeface="#9Slide03 SFU Futura_12" panose="00000400000000000000" pitchFamily="2" charset="0"/>
                <a:ea typeface="Times New Roman" panose="02020603050405020304" pitchFamily="18" charset="0"/>
              </a:rPr>
              <a:t>Nông nghiệp trong vùng đang phát triển theo hướng</a:t>
            </a:r>
            <a:r>
              <a:rPr lang="en-US" sz="2400" b="1" dirty="0">
                <a:latin typeface="#9Slide03 SFU Futura_12" panose="00000400000000000000" pitchFamily="2" charset="0"/>
                <a:ea typeface="Times New Roman" panose="02020603050405020304" pitchFamily="18" charset="0"/>
              </a:rPr>
              <a:t>:</a:t>
            </a:r>
          </a:p>
          <a:p>
            <a:pPr marL="342265" marR="0" indent="-342900" algn="just">
              <a:lnSpc>
                <a:spcPct val="115000"/>
              </a:lnSpc>
              <a:spcBef>
                <a:spcPts val="0"/>
              </a:spcBef>
              <a:spcAft>
                <a:spcPts val="600"/>
              </a:spcAft>
              <a:buFontTx/>
              <a:buChar char="-"/>
            </a:pPr>
            <a:r>
              <a:rPr lang="en-US" sz="2400" b="1" dirty="0">
                <a:latin typeface="#9Slide03 SFU Futura_12" panose="00000400000000000000" pitchFamily="2" charset="0"/>
                <a:ea typeface="Times New Roman" panose="02020603050405020304" pitchFamily="18" charset="0"/>
              </a:rPr>
              <a:t>S</a:t>
            </a:r>
            <a:r>
              <a:rPr lang="vi-VN" sz="2400" b="1" dirty="0">
                <a:latin typeface="#9Slide03 SFU Futura_12" panose="00000400000000000000" pitchFamily="2" charset="0"/>
                <a:ea typeface="Times New Roman" panose="02020603050405020304" pitchFamily="18" charset="0"/>
              </a:rPr>
              <a:t>ản xuất hàng hoá, </a:t>
            </a:r>
            <a:endParaRPr lang="en-US" sz="2400" b="1" dirty="0">
              <a:latin typeface="#9Slide03 SFU Futura_12" panose="00000400000000000000" pitchFamily="2" charset="0"/>
              <a:ea typeface="Times New Roman" panose="02020603050405020304" pitchFamily="18" charset="0"/>
            </a:endParaRPr>
          </a:p>
          <a:p>
            <a:pPr marL="342265" marR="0" indent="-342900" algn="just">
              <a:lnSpc>
                <a:spcPct val="115000"/>
              </a:lnSpc>
              <a:spcBef>
                <a:spcPts val="0"/>
              </a:spcBef>
              <a:spcAft>
                <a:spcPts val="600"/>
              </a:spcAft>
              <a:buFontTx/>
              <a:buChar char="-"/>
            </a:pPr>
            <a:r>
              <a:rPr lang="en-US" sz="2400" b="1" dirty="0">
                <a:latin typeface="#9Slide03 SFU Futura_12" panose="00000400000000000000" pitchFamily="2" charset="0"/>
                <a:ea typeface="Times New Roman" panose="02020603050405020304" pitchFamily="18" charset="0"/>
              </a:rPr>
              <a:t>Á</a:t>
            </a:r>
            <a:r>
              <a:rPr lang="vi-VN" sz="2400" b="1" dirty="0">
                <a:latin typeface="#9Slide03 SFU Futura_12" panose="00000400000000000000" pitchFamily="2" charset="0"/>
                <a:ea typeface="Times New Roman" panose="02020603050405020304" pitchFamily="18" charset="0"/>
              </a:rPr>
              <a:t>p dụng khoa học công nghệ trong sản xuất và chế biến, </a:t>
            </a:r>
            <a:endParaRPr lang="en-US" sz="2400" b="1" dirty="0">
              <a:latin typeface="#9Slide03 SFU Futura_12" panose="00000400000000000000" pitchFamily="2" charset="0"/>
              <a:ea typeface="Times New Roman" panose="02020603050405020304" pitchFamily="18" charset="0"/>
            </a:endParaRPr>
          </a:p>
          <a:p>
            <a:pPr marL="342265" marR="0" indent="-342900" algn="just">
              <a:lnSpc>
                <a:spcPct val="115000"/>
              </a:lnSpc>
              <a:spcBef>
                <a:spcPts val="0"/>
              </a:spcBef>
              <a:spcAft>
                <a:spcPts val="600"/>
              </a:spcAft>
              <a:buFontTx/>
              <a:buChar char="-"/>
            </a:pPr>
            <a:r>
              <a:rPr lang="en-US" sz="2400" b="1" dirty="0">
                <a:latin typeface="#9Slide03 SFU Futura_12" panose="00000400000000000000" pitchFamily="2" charset="0"/>
                <a:ea typeface="Times New Roman" panose="02020603050405020304" pitchFamily="18" charset="0"/>
              </a:rPr>
              <a:t>Ư</a:t>
            </a:r>
            <a:r>
              <a:rPr lang="vi-VN" sz="2400" b="1" dirty="0">
                <a:latin typeface="#9Slide03 SFU Futura_12" panose="00000400000000000000" pitchFamily="2" charset="0"/>
                <a:ea typeface="Times New Roman" panose="02020603050405020304" pitchFamily="18" charset="0"/>
              </a:rPr>
              <a:t>u tiên phát triển nông nghiệp an toàn và nông nghiệp hữu cơ.</a:t>
            </a:r>
          </a:p>
        </p:txBody>
      </p:sp>
    </p:spTree>
    <p:extLst>
      <p:ext uri="{BB962C8B-B14F-4D97-AF65-F5344CB8AC3E}">
        <p14:creationId xmlns:p14="http://schemas.microsoft.com/office/powerpoint/2010/main" val="197799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F8AE43-4B5B-883E-4DA4-E3838D48815A}"/>
              </a:ext>
            </a:extLst>
          </p:cNvPr>
          <p:cNvSpPr txBox="1"/>
          <p:nvPr/>
        </p:nvSpPr>
        <p:spPr>
          <a:xfrm>
            <a:off x="343816" y="1133131"/>
            <a:ext cx="6981894" cy="4881657"/>
          </a:xfrm>
          <a:prstGeom prst="rect">
            <a:avLst/>
          </a:prstGeom>
          <a:solidFill>
            <a:schemeClr val="accent4">
              <a:lumMod val="20000"/>
              <a:lumOff val="80000"/>
            </a:schemeClr>
          </a:solidFill>
        </p:spPr>
        <p:txBody>
          <a:bodyPr wrap="square">
            <a:spAutoFit/>
          </a:bodyPr>
          <a:lstStyle/>
          <a:p>
            <a:pPr marR="0" indent="-635" algn="just">
              <a:lnSpc>
                <a:spcPct val="115000"/>
              </a:lnSpc>
              <a:spcBef>
                <a:spcPts val="0"/>
              </a:spcBef>
              <a:spcAft>
                <a:spcPts val="600"/>
              </a:spcAft>
            </a:pPr>
            <a:r>
              <a:rPr lang="vi-VN" sz="2400" b="1" dirty="0">
                <a:solidFill>
                  <a:srgbClr val="0000CC"/>
                </a:solidFill>
                <a:latin typeface="#9Slide03 SFU Futura_12" panose="00000400000000000000" pitchFamily="2" charset="0"/>
                <a:ea typeface="Times New Roman" panose="02020603050405020304" pitchFamily="18" charset="0"/>
              </a:rPr>
              <a:t>– Nông nghiệp:</a:t>
            </a:r>
          </a:p>
          <a:p>
            <a:pPr marR="0" indent="-635" algn="just">
              <a:lnSpc>
                <a:spcPct val="115000"/>
              </a:lnSpc>
              <a:spcBef>
                <a:spcPts val="0"/>
              </a:spcBef>
              <a:spcAft>
                <a:spcPts val="600"/>
              </a:spcAft>
            </a:pPr>
            <a:r>
              <a:rPr lang="vi-VN" sz="2400" b="1" dirty="0">
                <a:solidFill>
                  <a:srgbClr val="7030A0"/>
                </a:solidFill>
                <a:latin typeface="#9Slide03 SFU Futura_12" panose="00000400000000000000" pitchFamily="2" charset="0"/>
                <a:ea typeface="Times New Roman" panose="02020603050405020304" pitchFamily="18" charset="0"/>
              </a:rPr>
              <a:t>+</a:t>
            </a:r>
            <a:r>
              <a:rPr lang="en-US" sz="2400" b="1" dirty="0">
                <a:solidFill>
                  <a:srgbClr val="7030A0"/>
                </a:solidFill>
                <a:latin typeface="#9Slide03 SFU Futura_12" panose="00000400000000000000" pitchFamily="2" charset="0"/>
                <a:ea typeface="Times New Roman" panose="02020603050405020304" pitchFamily="18" charset="0"/>
              </a:rPr>
              <a:t> </a:t>
            </a:r>
            <a:r>
              <a:rPr lang="vi-VN" sz="2400" b="1" dirty="0">
                <a:solidFill>
                  <a:srgbClr val="7030A0"/>
                </a:solidFill>
                <a:latin typeface="#9Slide03 SFU Futura_12" panose="00000400000000000000" pitchFamily="2" charset="0"/>
                <a:ea typeface="Times New Roman" panose="02020603050405020304" pitchFamily="18" charset="0"/>
              </a:rPr>
              <a:t>Trồng trọt: </a:t>
            </a:r>
            <a:r>
              <a:rPr lang="vi-VN" sz="2400" b="1" dirty="0">
                <a:latin typeface="#9Slide03 SFU Futura_12" panose="00000400000000000000" pitchFamily="2" charset="0"/>
                <a:ea typeface="Times New Roman" panose="02020603050405020304" pitchFamily="18" charset="0"/>
              </a:rPr>
              <a:t>Lúa và ngô là các cây lương thực chính của vùng. </a:t>
            </a:r>
            <a:r>
              <a:rPr lang="en-US" sz="2400" b="1" dirty="0">
                <a:latin typeface="#9Slide03 SFU Futura_12" panose="00000400000000000000" pitchFamily="2" charset="0"/>
                <a:ea typeface="Times New Roman" panose="02020603050405020304" pitchFamily="18" charset="0"/>
              </a:rPr>
              <a:t>N</a:t>
            </a:r>
            <a:r>
              <a:rPr lang="vi-VN" sz="2400" b="1" dirty="0">
                <a:latin typeface="#9Slide03 SFU Futura_12" panose="00000400000000000000" pitchFamily="2" charset="0"/>
                <a:ea typeface="Times New Roman" panose="02020603050405020304" pitchFamily="18" charset="0"/>
              </a:rPr>
              <a:t>hiều vùng đất dốc được cải tạo thành ruộng bậc thang để trồng lúa. </a:t>
            </a:r>
            <a:r>
              <a:rPr lang="en-US" sz="2400" b="1" dirty="0" err="1">
                <a:latin typeface="#9Slide03 SFU Futura_12" panose="00000400000000000000" pitchFamily="2" charset="0"/>
                <a:ea typeface="Times New Roman" panose="02020603050405020304" pitchFamily="18" charset="0"/>
              </a:rPr>
              <a:t>Vùng</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có diện tích trồng ngô lớn nhất cả nước</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Vùng</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có thể mạnh trồng cây công nghiệp, cây ăn quả và cây dược liệu. </a:t>
            </a:r>
            <a:endParaRPr lang="en-US" sz="2400" b="1" dirty="0">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vi-VN" sz="2400" b="1" dirty="0">
                <a:solidFill>
                  <a:srgbClr val="7030A0"/>
                </a:solidFill>
                <a:latin typeface="#9Slide03 SFU Futura_12" panose="00000400000000000000" pitchFamily="2" charset="0"/>
                <a:ea typeface="Times New Roman" panose="02020603050405020304" pitchFamily="18" charset="0"/>
              </a:rPr>
              <a:t>+ Chăn nuôi: </a:t>
            </a:r>
            <a:r>
              <a:rPr lang="en-US" sz="2400" b="1" dirty="0" err="1">
                <a:latin typeface="#9Slide03 SFU Futura_12" panose="00000400000000000000" pitchFamily="2" charset="0"/>
                <a:ea typeface="Times New Roman" panose="02020603050405020304" pitchFamily="18" charset="0"/>
              </a:rPr>
              <a:t>có</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thế mạnh chăn nuôi gia súc. Số lượng trâu</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lớn nhất cả nước</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Đàn bò có xu hướng tăng, đứng thứ hai cả nước</a:t>
            </a:r>
            <a:r>
              <a:rPr lang="en-US" sz="2400" b="1" dirty="0">
                <a:latin typeface="#9Slide03 SFU Futura_12" panose="00000400000000000000" pitchFamily="2" charset="0"/>
                <a:ea typeface="Times New Roman" panose="02020603050405020304" pitchFamily="18" charset="0"/>
              </a:rPr>
              <a:t>. B</a:t>
            </a:r>
            <a:r>
              <a:rPr lang="vi-VN" sz="2400" b="1" dirty="0">
                <a:latin typeface="#9Slide03 SFU Futura_12" panose="00000400000000000000" pitchFamily="2" charset="0"/>
                <a:ea typeface="Times New Roman" panose="02020603050405020304" pitchFamily="18" charset="0"/>
              </a:rPr>
              <a:t>ò sữa cũng được chú trọng phát triển</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Chăn nuôi theo hình thức trang trại, ứng dụng công nghệ cao</a:t>
            </a:r>
            <a:r>
              <a:rPr lang="en-US" sz="2400" b="1" dirty="0">
                <a:latin typeface="#9Slide03 SFU Futura_12" panose="00000400000000000000" pitchFamily="2" charset="0"/>
                <a:ea typeface="Times New Roman" panose="02020603050405020304" pitchFamily="18" charset="0"/>
              </a:rPr>
              <a:t>.</a:t>
            </a:r>
            <a:endParaRPr lang="vi-VN" sz="2400" b="1" dirty="0">
              <a:latin typeface="#9Slide03 SFU Futura_12" panose="00000400000000000000" pitchFamily="2" charset="0"/>
              <a:ea typeface="Times New Roman" panose="02020603050405020304" pitchFamily="18" charset="0"/>
            </a:endParaRPr>
          </a:p>
        </p:txBody>
      </p:sp>
      <p:grpSp>
        <p:nvGrpSpPr>
          <p:cNvPr id="4" name="Group 3">
            <a:extLst>
              <a:ext uri="{FF2B5EF4-FFF2-40B4-BE49-F238E27FC236}">
                <a16:creationId xmlns:a16="http://schemas.microsoft.com/office/drawing/2014/main" id="{245CF3FB-B03F-AFF2-C5BE-D30BBC231A1C}"/>
              </a:ext>
            </a:extLst>
          </p:cNvPr>
          <p:cNvGrpSpPr/>
          <p:nvPr/>
        </p:nvGrpSpPr>
        <p:grpSpPr>
          <a:xfrm>
            <a:off x="36224" y="4431"/>
            <a:ext cx="12155775" cy="612347"/>
            <a:chOff x="36224" y="4431"/>
            <a:chExt cx="12155775" cy="612347"/>
          </a:xfrm>
        </p:grpSpPr>
        <p:grpSp>
          <p:nvGrpSpPr>
            <p:cNvPr id="5" name="Group 4">
              <a:extLst>
                <a:ext uri="{FF2B5EF4-FFF2-40B4-BE49-F238E27FC236}">
                  <a16:creationId xmlns:a16="http://schemas.microsoft.com/office/drawing/2014/main" id="{840388EC-9E39-D9E9-E660-6F9C3DE16783}"/>
                </a:ext>
              </a:extLst>
            </p:cNvPr>
            <p:cNvGrpSpPr/>
            <p:nvPr/>
          </p:nvGrpSpPr>
          <p:grpSpPr>
            <a:xfrm>
              <a:off x="36224" y="22964"/>
              <a:ext cx="12155775" cy="593814"/>
              <a:chOff x="-2717606" y="-7552"/>
              <a:chExt cx="8296957" cy="724282"/>
            </a:xfrm>
          </p:grpSpPr>
          <p:sp>
            <p:nvSpPr>
              <p:cNvPr id="7" name="Rectangle: Rounded Corners 17">
                <a:extLst>
                  <a:ext uri="{FF2B5EF4-FFF2-40B4-BE49-F238E27FC236}">
                    <a16:creationId xmlns:a16="http://schemas.microsoft.com/office/drawing/2014/main" id="{7AE5517C-F4CB-998D-EA01-C1A7D1D4A0A5}"/>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0D50E733-2CA2-E812-6A5E-BED7A13A6FCF}"/>
                  </a:ext>
                </a:extLst>
              </p:cNvPr>
              <p:cNvSpPr txBox="1"/>
              <p:nvPr/>
            </p:nvSpPr>
            <p:spPr>
              <a:xfrm>
                <a:off x="-2375344" y="78552"/>
                <a:ext cx="6161230"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6"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A244D9AA-D8F6-78B7-8029-B3E2C2C417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659BE5BB-54D3-D009-3E82-9C589E25EC2A}"/>
              </a:ext>
            </a:extLst>
          </p:cNvPr>
          <p:cNvSpPr txBox="1"/>
          <p:nvPr/>
        </p:nvSpPr>
        <p:spPr>
          <a:xfrm>
            <a:off x="7556939" y="2465970"/>
            <a:ext cx="4513454" cy="1625253"/>
          </a:xfrm>
          <a:prstGeom prst="rect">
            <a:avLst/>
          </a:prstGeom>
          <a:solidFill>
            <a:schemeClr val="accent5">
              <a:lumMod val="20000"/>
              <a:lumOff val="80000"/>
            </a:schemeClr>
          </a:solidFill>
        </p:spPr>
        <p:txBody>
          <a:bodyPr wrap="square">
            <a:spAutoFit/>
          </a:bodyPr>
          <a:lstStyle/>
          <a:p>
            <a:pPr marR="0" indent="-635" algn="just">
              <a:lnSpc>
                <a:spcPct val="115000"/>
              </a:lnSpc>
              <a:spcBef>
                <a:spcPts val="0"/>
              </a:spcBef>
              <a:spcAft>
                <a:spcPts val="600"/>
              </a:spcAft>
            </a:pPr>
            <a:r>
              <a:rPr lang="vi-VN" sz="2400" b="1" dirty="0">
                <a:latin typeface="#9Slide03 SFU Futura_12" panose="00000400000000000000" pitchFamily="2" charset="0"/>
                <a:ea typeface="Times New Roman" panose="02020603050405020304" pitchFamily="18" charset="0"/>
              </a:rPr>
              <a:t> </a:t>
            </a:r>
            <a:r>
              <a:rPr lang="vi-VN" sz="1600" b="1" dirty="0">
                <a:latin typeface="#9Slide03 SFU Futura_12" panose="00000400000000000000" pitchFamily="2" charset="0"/>
                <a:ea typeface="Times New Roman" panose="02020603050405020304" pitchFamily="18" charset="0"/>
              </a:rPr>
              <a:t>Vùng đã phát triển các khu vực sản xuất tập trung như: chè (Thái Nguyên, Phú Thọ, Hà Giang, Tuyên Quang), hồi (Lạng Sơn), quế (Yên Bái), thảo quả (Hà Giang, Lào Cai,...), cây ăn quả (Bắc Giang, Sơn La, Hoà Bình, Lạng Sơn),...</a:t>
            </a:r>
            <a:endParaRPr lang="vi-VN" sz="1800" b="1" dirty="0">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A03CD40E-3296-DF03-5D5C-CE902C203B28}"/>
              </a:ext>
            </a:extLst>
          </p:cNvPr>
          <p:cNvSpPr txBox="1"/>
          <p:nvPr/>
        </p:nvSpPr>
        <p:spPr>
          <a:xfrm>
            <a:off x="7556939" y="6115891"/>
            <a:ext cx="4382813" cy="584775"/>
          </a:xfrm>
          <a:prstGeom prst="rect">
            <a:avLst/>
          </a:prstGeom>
          <a:solidFill>
            <a:schemeClr val="accent5">
              <a:lumMod val="20000"/>
              <a:lumOff val="80000"/>
            </a:schemeClr>
          </a:solidFill>
        </p:spPr>
        <p:txBody>
          <a:bodyPr wrap="square">
            <a:spAutoFit/>
          </a:bodyPr>
          <a:lstStyle/>
          <a:p>
            <a:r>
              <a:rPr lang="en-US" sz="1600" b="1" dirty="0">
                <a:latin typeface="#9Slide03 SFU Futura_12" panose="00000400000000000000" pitchFamily="2" charset="0"/>
                <a:ea typeface="Times New Roman" panose="02020603050405020304" pitchFamily="18" charset="0"/>
              </a:rPr>
              <a:t>C</a:t>
            </a:r>
            <a:r>
              <a:rPr lang="vi-VN" sz="1600" b="1" dirty="0">
                <a:latin typeface="#9Slide03 SFU Futura_12" panose="00000400000000000000" pitchFamily="2" charset="0"/>
                <a:ea typeface="Times New Roman" panose="02020603050405020304" pitchFamily="18" charset="0"/>
              </a:rPr>
              <a:t>hiếm 55,1% tổng đàn trâu, gần 19% tổng đàn bò cả nước năm 2021. </a:t>
            </a:r>
            <a:endParaRPr lang="en-US" sz="1600" dirty="0"/>
          </a:p>
        </p:txBody>
      </p:sp>
      <p:pic>
        <p:nvPicPr>
          <p:cNvPr id="2" name="Picture 1">
            <a:extLst>
              <a:ext uri="{FF2B5EF4-FFF2-40B4-BE49-F238E27FC236}">
                <a16:creationId xmlns:a16="http://schemas.microsoft.com/office/drawing/2014/main" id="{523577B0-28BD-F46D-0D54-99AE778DF183}"/>
              </a:ext>
            </a:extLst>
          </p:cNvPr>
          <p:cNvPicPr>
            <a:picLocks noChangeAspect="1"/>
          </p:cNvPicPr>
          <p:nvPr/>
        </p:nvPicPr>
        <p:blipFill>
          <a:blip r:embed="rId4"/>
          <a:stretch>
            <a:fillRect/>
          </a:stretch>
        </p:blipFill>
        <p:spPr>
          <a:xfrm>
            <a:off x="7734629" y="742109"/>
            <a:ext cx="1609068" cy="1609068"/>
          </a:xfrm>
          <a:prstGeom prst="rect">
            <a:avLst/>
          </a:prstGeom>
        </p:spPr>
      </p:pic>
      <p:pic>
        <p:nvPicPr>
          <p:cNvPr id="10" name="Picture 9">
            <a:extLst>
              <a:ext uri="{FF2B5EF4-FFF2-40B4-BE49-F238E27FC236}">
                <a16:creationId xmlns:a16="http://schemas.microsoft.com/office/drawing/2014/main" id="{4777E22D-3221-5CBE-A8CC-2874EEBFE806}"/>
              </a:ext>
            </a:extLst>
          </p:cNvPr>
          <p:cNvPicPr>
            <a:picLocks noChangeAspect="1"/>
          </p:cNvPicPr>
          <p:nvPr/>
        </p:nvPicPr>
        <p:blipFill>
          <a:blip r:embed="rId5"/>
          <a:stretch>
            <a:fillRect/>
          </a:stretch>
        </p:blipFill>
        <p:spPr>
          <a:xfrm>
            <a:off x="9932103" y="616778"/>
            <a:ext cx="1892206" cy="1892206"/>
          </a:xfrm>
          <a:prstGeom prst="rect">
            <a:avLst/>
          </a:prstGeom>
        </p:spPr>
      </p:pic>
      <p:pic>
        <p:nvPicPr>
          <p:cNvPr id="12" name="Picture 11">
            <a:extLst>
              <a:ext uri="{FF2B5EF4-FFF2-40B4-BE49-F238E27FC236}">
                <a16:creationId xmlns:a16="http://schemas.microsoft.com/office/drawing/2014/main" id="{2CDE58E6-2A32-521E-4168-2F06014EB4B7}"/>
              </a:ext>
            </a:extLst>
          </p:cNvPr>
          <p:cNvPicPr>
            <a:picLocks noChangeAspect="1"/>
          </p:cNvPicPr>
          <p:nvPr/>
        </p:nvPicPr>
        <p:blipFill rotWithShape="1">
          <a:blip r:embed="rId6"/>
          <a:srcRect l="5709" t="15196" r="3012" b="14581"/>
          <a:stretch/>
        </p:blipFill>
        <p:spPr>
          <a:xfrm>
            <a:off x="7556939" y="4455454"/>
            <a:ext cx="1870840" cy="1507080"/>
          </a:xfrm>
          <a:prstGeom prst="rect">
            <a:avLst/>
          </a:prstGeom>
        </p:spPr>
      </p:pic>
      <p:pic>
        <p:nvPicPr>
          <p:cNvPr id="14" name="Picture 13">
            <a:extLst>
              <a:ext uri="{FF2B5EF4-FFF2-40B4-BE49-F238E27FC236}">
                <a16:creationId xmlns:a16="http://schemas.microsoft.com/office/drawing/2014/main" id="{88B60A99-4C74-F4BE-A717-F5044BEF51AC}"/>
              </a:ext>
            </a:extLst>
          </p:cNvPr>
          <p:cNvPicPr>
            <a:picLocks noChangeAspect="1"/>
          </p:cNvPicPr>
          <p:nvPr/>
        </p:nvPicPr>
        <p:blipFill>
          <a:blip r:embed="rId7"/>
          <a:stretch>
            <a:fillRect/>
          </a:stretch>
        </p:blipFill>
        <p:spPr>
          <a:xfrm>
            <a:off x="9538309" y="4091223"/>
            <a:ext cx="1981029" cy="1981029"/>
          </a:xfrm>
          <a:prstGeom prst="rect">
            <a:avLst/>
          </a:prstGeom>
        </p:spPr>
      </p:pic>
    </p:spTree>
    <p:extLst>
      <p:ext uri="{BB962C8B-B14F-4D97-AF65-F5344CB8AC3E}">
        <p14:creationId xmlns:p14="http://schemas.microsoft.com/office/powerpoint/2010/main" val="1422308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47DEE-D62D-D3E9-C0BB-42E1BF479824}"/>
              </a:ext>
            </a:extLst>
          </p:cNvPr>
          <p:cNvSpPr txBox="1"/>
          <p:nvPr/>
        </p:nvSpPr>
        <p:spPr>
          <a:xfrm>
            <a:off x="537668" y="1680446"/>
            <a:ext cx="6755230" cy="4109138"/>
          </a:xfrm>
          <a:prstGeom prst="rect">
            <a:avLst/>
          </a:prstGeom>
          <a:solidFill>
            <a:schemeClr val="accent4">
              <a:lumMod val="20000"/>
              <a:lumOff val="80000"/>
            </a:schemeClr>
          </a:solidFill>
        </p:spPr>
        <p:txBody>
          <a:bodyPr wrap="square">
            <a:spAutoFit/>
          </a:bodyPr>
          <a:lstStyle/>
          <a:p>
            <a:pPr marL="0" marR="0" indent="-1270" algn="just">
              <a:lnSpc>
                <a:spcPct val="115000"/>
              </a:lnSpc>
              <a:spcBef>
                <a:spcPts val="0"/>
              </a:spcBef>
              <a:spcAft>
                <a:spcPts val="600"/>
              </a:spcAft>
            </a:pPr>
            <a:r>
              <a:rPr lang="en-US" sz="2400" b="1" dirty="0">
                <a:solidFill>
                  <a:srgbClr val="0000CC"/>
                </a:solidFill>
                <a:effectLst/>
                <a:latin typeface="#9Slide03 SFU Futura_12" panose="00000400000000000000" pitchFamily="2" charset="0"/>
                <a:ea typeface="Times New Roman" panose="02020603050405020304" pitchFamily="18" charset="0"/>
              </a:rPr>
              <a:t>– Lâm </a:t>
            </a:r>
            <a:r>
              <a:rPr lang="en-US" sz="2400" b="1" dirty="0" err="1">
                <a:solidFill>
                  <a:srgbClr val="0000CC"/>
                </a:solidFill>
                <a:effectLst/>
                <a:latin typeface="#9Slide03 SFU Futura_12" panose="00000400000000000000" pitchFamily="2" charset="0"/>
                <a:ea typeface="Times New Roman" panose="02020603050405020304" pitchFamily="18" charset="0"/>
              </a:rPr>
              <a:t>nghiệp</a:t>
            </a:r>
            <a:r>
              <a:rPr lang="en-US" sz="2400" b="1" dirty="0">
                <a:solidFill>
                  <a:srgbClr val="0000CC"/>
                </a:solidFill>
                <a:effectLst/>
                <a:latin typeface="#9Slide03 SFU Futura_12" panose="00000400000000000000" pitchFamily="2" charset="0"/>
                <a:ea typeface="Times New Roman" panose="02020603050405020304" pitchFamily="18" charset="0"/>
              </a:rPr>
              <a:t>:</a:t>
            </a:r>
            <a:r>
              <a:rPr lang="en-US" sz="2400" dirty="0">
                <a:solidFill>
                  <a:srgbClr val="0000CC"/>
                </a:solidFill>
                <a:effectLst/>
                <a:latin typeface="#9Slide03 SFU Futura_12" panose="00000400000000000000" pitchFamily="2" charset="0"/>
                <a:ea typeface="Times New Roman" panose="02020603050405020304" pitchFamily="18" charset="0"/>
              </a:rPr>
              <a:t> </a:t>
            </a:r>
          </a:p>
          <a:p>
            <a:pPr indent="-1270" algn="just">
              <a:lnSpc>
                <a:spcPct val="115000"/>
              </a:lnSpc>
              <a:spcAft>
                <a:spcPts val="600"/>
              </a:spcAft>
            </a:pPr>
            <a:r>
              <a:rPr lang="en-US" sz="2400" dirty="0">
                <a:latin typeface="#9Slide03 SFU Futura_12" panose="00000400000000000000" pitchFamily="2" charset="0"/>
                <a:ea typeface="Times New Roman" panose="02020603050405020304" pitchFamily="18" charset="0"/>
              </a:rPr>
              <a:t>+ T</a:t>
            </a:r>
            <a:r>
              <a:rPr lang="vi-VN" sz="2400" dirty="0">
                <a:latin typeface="#9Slide03 SFU Futura_12" panose="00000400000000000000" pitchFamily="2" charset="0"/>
                <a:ea typeface="Times New Roman" panose="02020603050405020304" pitchFamily="18" charset="0"/>
              </a:rPr>
              <a:t>ổng diện tích rừng khoảng 5,4 triệu hạ (chiếm hơn 36% cả nước).</a:t>
            </a:r>
          </a:p>
          <a:p>
            <a:pPr indent="-1270" algn="just">
              <a:lnSpc>
                <a:spcPct val="115000"/>
              </a:lnSpc>
              <a:spcAft>
                <a:spcPts val="600"/>
              </a:spcAft>
            </a:pPr>
            <a:r>
              <a:rPr lang="vi-VN" sz="2400" dirty="0">
                <a:latin typeface="#9Slide03 SFU Futura_12" panose="00000400000000000000" pitchFamily="2" charset="0"/>
                <a:ea typeface="Times New Roman" panose="02020603050405020304" pitchFamily="18" charset="0"/>
              </a:rPr>
              <a:t>+ Khai thác, chế biến lâm sản: Sản lượng gỗ khai thác ngày càng tang</a:t>
            </a:r>
            <a:r>
              <a:rPr lang="en-US" sz="2400" dirty="0">
                <a:latin typeface="#9Slide03 SFU Futura_12" panose="00000400000000000000" pitchFamily="2" charset="0"/>
                <a:ea typeface="Times New Roman" panose="02020603050405020304" pitchFamily="18" charset="0"/>
              </a:rPr>
              <a:t>.</a:t>
            </a:r>
            <a:endParaRPr lang="vi-VN" sz="2400" dirty="0">
              <a:latin typeface="#9Slide03 SFU Futura_12" panose="00000400000000000000" pitchFamily="2" charset="0"/>
              <a:ea typeface="Times New Roman" panose="02020603050405020304" pitchFamily="18" charset="0"/>
            </a:endParaRPr>
          </a:p>
          <a:p>
            <a:pPr indent="-1270" algn="just">
              <a:lnSpc>
                <a:spcPct val="115000"/>
              </a:lnSpc>
              <a:spcAft>
                <a:spcPts val="600"/>
              </a:spcAft>
            </a:pPr>
            <a:r>
              <a:rPr lang="vi-VN" sz="2400" dirty="0">
                <a:latin typeface="#9Slide03 SFU Futura_12" panose="00000400000000000000" pitchFamily="2" charset="0"/>
                <a:ea typeface="Times New Roman" panose="02020603050405020304" pitchFamily="18" charset="0"/>
              </a:rPr>
              <a:t>+ Trồng rừng, khoanh nuôi và bảo vệ rừng: Chính sách giao đất và giao rừng đã góp phần tạo công ăn việc làm, ổn định đời sống cho người dân và góp phần bảo vệ, phát triển rừng. </a:t>
            </a:r>
          </a:p>
        </p:txBody>
      </p:sp>
      <p:grpSp>
        <p:nvGrpSpPr>
          <p:cNvPr id="4" name="Group 3">
            <a:extLst>
              <a:ext uri="{FF2B5EF4-FFF2-40B4-BE49-F238E27FC236}">
                <a16:creationId xmlns:a16="http://schemas.microsoft.com/office/drawing/2014/main" id="{26A847F4-71F2-3869-0114-ACD196C08182}"/>
              </a:ext>
            </a:extLst>
          </p:cNvPr>
          <p:cNvGrpSpPr/>
          <p:nvPr/>
        </p:nvGrpSpPr>
        <p:grpSpPr>
          <a:xfrm>
            <a:off x="36224" y="4431"/>
            <a:ext cx="12155775" cy="612347"/>
            <a:chOff x="36224" y="4431"/>
            <a:chExt cx="12155775" cy="612347"/>
          </a:xfrm>
        </p:grpSpPr>
        <p:grpSp>
          <p:nvGrpSpPr>
            <p:cNvPr id="5" name="Group 4">
              <a:extLst>
                <a:ext uri="{FF2B5EF4-FFF2-40B4-BE49-F238E27FC236}">
                  <a16:creationId xmlns:a16="http://schemas.microsoft.com/office/drawing/2014/main" id="{7B573463-CE26-DE02-DB9A-3DD82435F9CB}"/>
                </a:ext>
              </a:extLst>
            </p:cNvPr>
            <p:cNvGrpSpPr/>
            <p:nvPr/>
          </p:nvGrpSpPr>
          <p:grpSpPr>
            <a:xfrm>
              <a:off x="36224" y="22964"/>
              <a:ext cx="12155775" cy="593814"/>
              <a:chOff x="-2717606" y="-7552"/>
              <a:chExt cx="8296957" cy="724282"/>
            </a:xfrm>
          </p:grpSpPr>
          <p:sp>
            <p:nvSpPr>
              <p:cNvPr id="7" name="Rectangle: Rounded Corners 17">
                <a:extLst>
                  <a:ext uri="{FF2B5EF4-FFF2-40B4-BE49-F238E27FC236}">
                    <a16:creationId xmlns:a16="http://schemas.microsoft.com/office/drawing/2014/main" id="{AA3E5B02-FA8F-9348-E87B-13C49897786F}"/>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691FC91F-53F6-C977-337B-2FBD2863E7DA}"/>
                  </a:ext>
                </a:extLst>
              </p:cNvPr>
              <p:cNvSpPr txBox="1"/>
              <p:nvPr/>
            </p:nvSpPr>
            <p:spPr>
              <a:xfrm>
                <a:off x="-2375344" y="78552"/>
                <a:ext cx="6197099"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6"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4F1715AC-49AC-1D63-5C70-F983533C93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descr="Hình ảnh Hoạt Hình Vẽ Minh Họa Cho Bài Hát Trong Rừng Các Vector.,tự  Nhiên,xinh PNG Miễn Phí Tải Về - Lovepik">
            <a:extLst>
              <a:ext uri="{FF2B5EF4-FFF2-40B4-BE49-F238E27FC236}">
                <a16:creationId xmlns:a16="http://schemas.microsoft.com/office/drawing/2014/main" id="{4F4DC1E6-D6FB-67AA-BFC1-AF95D6BF17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628" r="99186">
                        <a14:foregroundMark x1="6279" y1="31163" x2="1744" y2="67674"/>
                        <a14:foregroundMark x1="1744" y1="67674" x2="1744" y2="67674"/>
                        <a14:foregroundMark x1="96279" y1="54651" x2="99186" y2="76395"/>
                        <a14:foregroundMark x1="77674" y1="21279" x2="78721" y2="22907"/>
                        <a14:foregroundMark x1="79767" y1="17209" x2="79302" y2="26512"/>
                        <a14:foregroundMark x1="79302" y1="26512" x2="78023" y2="22558"/>
                      </a14:backgroundRemoval>
                    </a14:imgEffect>
                  </a14:imgLayer>
                </a14:imgProps>
              </a:ext>
              <a:ext uri="{28A0092B-C50C-407E-A947-70E740481C1C}">
                <a14:useLocalDpi xmlns:a14="http://schemas.microsoft.com/office/drawing/2010/main" val="0"/>
              </a:ext>
            </a:extLst>
          </a:blip>
          <a:srcRect t="12358" b="22602"/>
          <a:stretch/>
        </p:blipFill>
        <p:spPr bwMode="auto">
          <a:xfrm>
            <a:off x="8186330" y="687372"/>
            <a:ext cx="3969446" cy="25817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8C7D922-05AA-AA53-7E91-1CAF032CC2DB}"/>
              </a:ext>
            </a:extLst>
          </p:cNvPr>
          <p:cNvPicPr>
            <a:picLocks noChangeAspect="1"/>
          </p:cNvPicPr>
          <p:nvPr/>
        </p:nvPicPr>
        <p:blipFill>
          <a:blip r:embed="rId6"/>
          <a:stretch>
            <a:fillRect/>
          </a:stretch>
        </p:blipFill>
        <p:spPr>
          <a:xfrm>
            <a:off x="8186330" y="3735015"/>
            <a:ext cx="3884062" cy="3083741"/>
          </a:xfrm>
          <a:prstGeom prst="rect">
            <a:avLst/>
          </a:prstGeom>
        </p:spPr>
      </p:pic>
      <p:sp>
        <p:nvSpPr>
          <p:cNvPr id="9" name="TextBox 8">
            <a:extLst>
              <a:ext uri="{FF2B5EF4-FFF2-40B4-BE49-F238E27FC236}">
                <a16:creationId xmlns:a16="http://schemas.microsoft.com/office/drawing/2014/main" id="{D4AAB2B3-FDC8-E59D-079E-331C06D917E1}"/>
              </a:ext>
            </a:extLst>
          </p:cNvPr>
          <p:cNvSpPr txBox="1"/>
          <p:nvPr/>
        </p:nvSpPr>
        <p:spPr>
          <a:xfrm>
            <a:off x="366697" y="660529"/>
            <a:ext cx="6101254" cy="480453"/>
          </a:xfrm>
          <a:prstGeom prst="rect">
            <a:avLst/>
          </a:prstGeom>
          <a:noFill/>
        </p:spPr>
        <p:txBody>
          <a:bodyPr wrap="square">
            <a:spAutoFit/>
          </a:bodyPr>
          <a:lstStyle/>
          <a:p>
            <a:pPr marR="0" indent="-635" algn="just">
              <a:lnSpc>
                <a:spcPct val="115000"/>
              </a:lnSpc>
              <a:spcBef>
                <a:spcPts val="0"/>
              </a:spcBef>
              <a:spcAft>
                <a:spcPts val="600"/>
              </a:spcAft>
            </a:pPr>
            <a:r>
              <a:rPr lang="vi-VN" sz="2400" b="1" dirty="0">
                <a:solidFill>
                  <a:srgbClr val="FF0000"/>
                </a:solidFill>
                <a:latin typeface="#9Slide03 SFU Futura_12" panose="00000400000000000000" pitchFamily="2" charset="0"/>
                <a:ea typeface="Times New Roman" panose="02020603050405020304" pitchFamily="18" charset="0"/>
              </a:rPr>
              <a:t>a. Nông nghiệp, lâm nghiệp và thuỷ sản</a:t>
            </a:r>
          </a:p>
        </p:txBody>
      </p:sp>
    </p:spTree>
    <p:extLst>
      <p:ext uri="{BB962C8B-B14F-4D97-AF65-F5344CB8AC3E}">
        <p14:creationId xmlns:p14="http://schemas.microsoft.com/office/powerpoint/2010/main" val="33895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47DEE-D62D-D3E9-C0BB-42E1BF479824}"/>
              </a:ext>
            </a:extLst>
          </p:cNvPr>
          <p:cNvSpPr txBox="1"/>
          <p:nvPr/>
        </p:nvSpPr>
        <p:spPr>
          <a:xfrm>
            <a:off x="240573" y="1184733"/>
            <a:ext cx="7694737" cy="5383333"/>
          </a:xfrm>
          <a:prstGeom prst="rect">
            <a:avLst/>
          </a:prstGeom>
          <a:solidFill>
            <a:schemeClr val="accent4">
              <a:lumMod val="20000"/>
              <a:lumOff val="80000"/>
            </a:schemeClr>
          </a:solidFill>
        </p:spPr>
        <p:txBody>
          <a:bodyPr wrap="square">
            <a:spAutoFit/>
          </a:bodyPr>
          <a:lstStyle/>
          <a:p>
            <a:pPr marL="341630" indent="-342900" algn="just">
              <a:lnSpc>
                <a:spcPct val="115000"/>
              </a:lnSpc>
              <a:spcAft>
                <a:spcPts val="600"/>
              </a:spcAft>
              <a:buFontTx/>
              <a:buChar char="-"/>
            </a:pPr>
            <a:r>
              <a:rPr lang="vi-VN" sz="2400" b="1" dirty="0">
                <a:solidFill>
                  <a:srgbClr val="0000CC"/>
                </a:solidFill>
                <a:latin typeface="#9Slide03 SFU Futura_12" panose="00000400000000000000" pitchFamily="2" charset="0"/>
                <a:ea typeface="Times New Roman" panose="02020603050405020304" pitchFamily="18" charset="0"/>
              </a:rPr>
              <a:t>Thuỷ sản:</a:t>
            </a:r>
            <a:endParaRPr lang="en-US" sz="2400" b="1" dirty="0">
              <a:solidFill>
                <a:srgbClr val="0000CC"/>
              </a:solidFill>
              <a:latin typeface="#9Slide03 SFU Futura_12" panose="00000400000000000000" pitchFamily="2" charset="0"/>
              <a:ea typeface="Times New Roman" panose="02020603050405020304" pitchFamily="18" charset="0"/>
            </a:endParaRPr>
          </a:p>
          <a:p>
            <a:pPr algn="just">
              <a:lnSpc>
                <a:spcPct val="115000"/>
              </a:lnSpc>
              <a:spcAft>
                <a:spcPts val="600"/>
              </a:spcAft>
            </a:pPr>
            <a:r>
              <a:rPr lang="en-US" sz="2400" b="1" dirty="0">
                <a:solidFill>
                  <a:srgbClr val="0000CC"/>
                </a:solidFill>
                <a:latin typeface="#9Slide03 SFU Futura_12" panose="00000400000000000000" pitchFamily="2" charset="0"/>
                <a:ea typeface="Times New Roman" panose="02020603050405020304" pitchFamily="18" charset="0"/>
              </a:rPr>
              <a:t>+ </a:t>
            </a:r>
            <a:r>
              <a:rPr lang="vi-VN" sz="2400" dirty="0">
                <a:latin typeface="#9Slide03 SFU Futura_12" panose="00000400000000000000" pitchFamily="2" charset="0"/>
                <a:ea typeface="Times New Roman" panose="02020603050405020304" pitchFamily="18" charset="0"/>
              </a:rPr>
              <a:t>Hoạt động khai thác thuỷ sản trên hệ thống sông, hồ (tập trung ở sông Đà, sông Hồng, hồ Thác Bà, hồ Hoà Bình,..) đem lại nguồn thu nhập đáng kể cho một bộ phận người dân. </a:t>
            </a:r>
            <a:endParaRPr lang="en-US" sz="2400" dirty="0">
              <a:latin typeface="#9Slide03 SFU Futura_12" panose="00000400000000000000" pitchFamily="2" charset="0"/>
              <a:ea typeface="Times New Roman" panose="02020603050405020304" pitchFamily="18" charset="0"/>
            </a:endParaRPr>
          </a:p>
          <a:p>
            <a:pPr algn="just">
              <a:lnSpc>
                <a:spcPct val="115000"/>
              </a:lnSpc>
              <a:spcAft>
                <a:spcPts val="600"/>
              </a:spcAft>
            </a:pPr>
            <a:r>
              <a:rPr lang="en-US" sz="2400" dirty="0">
                <a:latin typeface="#9Slide03 SFU Futura_12" panose="00000400000000000000" pitchFamily="2" charset="0"/>
                <a:ea typeface="Times New Roman" panose="02020603050405020304" pitchFamily="18" charset="0"/>
              </a:rPr>
              <a:t>+ </a:t>
            </a:r>
            <a:r>
              <a:rPr lang="vi-VN" sz="2400" dirty="0">
                <a:latin typeface="#9Slide03 SFU Futura_12" panose="00000400000000000000" pitchFamily="2" charset="0"/>
                <a:ea typeface="Times New Roman" panose="02020603050405020304" pitchFamily="18" charset="0"/>
              </a:rPr>
              <a:t>Nuôi trồng thuỷ sản ở các sông, hồ ngày càng có hiệu quả, góp phần cung cấp thực phẩm cho người dân trong vùng, đồng thời tạo ra những mặt hàng đặc sản có giá trị kinh tế cao (cá hồi, cá tầm, cá lăng...). </a:t>
            </a:r>
            <a:endParaRPr lang="en-US" sz="2400" dirty="0">
              <a:latin typeface="#9Slide03 SFU Futura_12" panose="00000400000000000000" pitchFamily="2" charset="0"/>
              <a:ea typeface="Times New Roman" panose="02020603050405020304" pitchFamily="18" charset="0"/>
            </a:endParaRPr>
          </a:p>
          <a:p>
            <a:pPr algn="just">
              <a:lnSpc>
                <a:spcPct val="115000"/>
              </a:lnSpc>
              <a:spcAft>
                <a:spcPts val="600"/>
              </a:spcAft>
            </a:pPr>
            <a:r>
              <a:rPr lang="en-US" sz="2400" dirty="0">
                <a:latin typeface="#9Slide03 SFU Futura_12" panose="00000400000000000000" pitchFamily="2" charset="0"/>
                <a:ea typeface="Times New Roman" panose="02020603050405020304" pitchFamily="18" charset="0"/>
              </a:rPr>
              <a:t>+ </a:t>
            </a:r>
            <a:r>
              <a:rPr lang="vi-VN" sz="2400" dirty="0">
                <a:latin typeface="#9Slide03 SFU Futura_12" panose="00000400000000000000" pitchFamily="2" charset="0"/>
                <a:ea typeface="Times New Roman" panose="02020603050405020304" pitchFamily="18" charset="0"/>
              </a:rPr>
              <a:t>Nhiều trang trại nuôi thuỷ sản được đầu tư công nghệ cao với quy mô lớn ở một số địa phương như Lào Cai, Hoà Bình, Cao Bằng...</a:t>
            </a:r>
          </a:p>
        </p:txBody>
      </p:sp>
      <p:grpSp>
        <p:nvGrpSpPr>
          <p:cNvPr id="4" name="Group 3">
            <a:extLst>
              <a:ext uri="{FF2B5EF4-FFF2-40B4-BE49-F238E27FC236}">
                <a16:creationId xmlns:a16="http://schemas.microsoft.com/office/drawing/2014/main" id="{26A847F4-71F2-3869-0114-ACD196C08182}"/>
              </a:ext>
            </a:extLst>
          </p:cNvPr>
          <p:cNvGrpSpPr/>
          <p:nvPr/>
        </p:nvGrpSpPr>
        <p:grpSpPr>
          <a:xfrm>
            <a:off x="36224" y="4431"/>
            <a:ext cx="12155775" cy="612347"/>
            <a:chOff x="36224" y="4431"/>
            <a:chExt cx="12155775" cy="612347"/>
          </a:xfrm>
        </p:grpSpPr>
        <p:grpSp>
          <p:nvGrpSpPr>
            <p:cNvPr id="5" name="Group 4">
              <a:extLst>
                <a:ext uri="{FF2B5EF4-FFF2-40B4-BE49-F238E27FC236}">
                  <a16:creationId xmlns:a16="http://schemas.microsoft.com/office/drawing/2014/main" id="{7B573463-CE26-DE02-DB9A-3DD82435F9CB}"/>
                </a:ext>
              </a:extLst>
            </p:cNvPr>
            <p:cNvGrpSpPr/>
            <p:nvPr/>
          </p:nvGrpSpPr>
          <p:grpSpPr>
            <a:xfrm>
              <a:off x="36224" y="22964"/>
              <a:ext cx="12155775" cy="593814"/>
              <a:chOff x="-2717606" y="-7552"/>
              <a:chExt cx="8296957" cy="724282"/>
            </a:xfrm>
          </p:grpSpPr>
          <p:sp>
            <p:nvSpPr>
              <p:cNvPr id="7" name="Rectangle: Rounded Corners 17">
                <a:extLst>
                  <a:ext uri="{FF2B5EF4-FFF2-40B4-BE49-F238E27FC236}">
                    <a16:creationId xmlns:a16="http://schemas.microsoft.com/office/drawing/2014/main" id="{AA3E5B02-FA8F-9348-E87B-13C49897786F}"/>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691FC91F-53F6-C977-337B-2FBD2863E7DA}"/>
                  </a:ext>
                </a:extLst>
              </p:cNvPr>
              <p:cNvSpPr txBox="1"/>
              <p:nvPr/>
            </p:nvSpPr>
            <p:spPr>
              <a:xfrm>
                <a:off x="-2375344" y="78552"/>
                <a:ext cx="6197099"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6"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4F1715AC-49AC-1D63-5C70-F983533C93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descr="Hình ảnh Hoạt Hình Vẽ Minh Họa Cho Bài Hát Trong Rừng Các Vector.,tự  Nhiên,xinh PNG Miễn Phí Tải Về - Lovepik">
            <a:extLst>
              <a:ext uri="{FF2B5EF4-FFF2-40B4-BE49-F238E27FC236}">
                <a16:creationId xmlns:a16="http://schemas.microsoft.com/office/drawing/2014/main" id="{4F4DC1E6-D6FB-67AA-BFC1-AF95D6BF17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628" r="99186">
                        <a14:foregroundMark x1="6279" y1="31163" x2="1744" y2="67674"/>
                        <a14:foregroundMark x1="1744" y1="67674" x2="1744" y2="67674"/>
                        <a14:foregroundMark x1="96279" y1="54651" x2="99186" y2="76395"/>
                        <a14:foregroundMark x1="77674" y1="21279" x2="78721" y2="22907"/>
                        <a14:foregroundMark x1="79767" y1="17209" x2="79302" y2="26512"/>
                        <a14:foregroundMark x1="79302" y1="26512" x2="78023" y2="22558"/>
                      </a14:backgroundRemoval>
                    </a14:imgEffect>
                  </a14:imgLayer>
                </a14:imgProps>
              </a:ext>
              <a:ext uri="{28A0092B-C50C-407E-A947-70E740481C1C}">
                <a14:useLocalDpi xmlns:a14="http://schemas.microsoft.com/office/drawing/2010/main" val="0"/>
              </a:ext>
            </a:extLst>
          </a:blip>
          <a:srcRect t="12358" b="22602"/>
          <a:stretch/>
        </p:blipFill>
        <p:spPr bwMode="auto">
          <a:xfrm>
            <a:off x="8186330" y="687372"/>
            <a:ext cx="3969446" cy="25817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8C7D922-05AA-AA53-7E91-1CAF032CC2DB}"/>
              </a:ext>
            </a:extLst>
          </p:cNvPr>
          <p:cNvPicPr>
            <a:picLocks noChangeAspect="1"/>
          </p:cNvPicPr>
          <p:nvPr/>
        </p:nvPicPr>
        <p:blipFill>
          <a:blip r:embed="rId6"/>
          <a:stretch>
            <a:fillRect/>
          </a:stretch>
        </p:blipFill>
        <p:spPr>
          <a:xfrm>
            <a:off x="8186330" y="3735015"/>
            <a:ext cx="3884062" cy="3083741"/>
          </a:xfrm>
          <a:prstGeom prst="rect">
            <a:avLst/>
          </a:prstGeom>
        </p:spPr>
      </p:pic>
      <p:sp>
        <p:nvSpPr>
          <p:cNvPr id="2" name="TextBox 1">
            <a:extLst>
              <a:ext uri="{FF2B5EF4-FFF2-40B4-BE49-F238E27FC236}">
                <a16:creationId xmlns:a16="http://schemas.microsoft.com/office/drawing/2014/main" id="{4C4DE654-0A5C-A46D-6EA7-46AC6C84641E}"/>
              </a:ext>
            </a:extLst>
          </p:cNvPr>
          <p:cNvSpPr txBox="1"/>
          <p:nvPr/>
        </p:nvSpPr>
        <p:spPr>
          <a:xfrm>
            <a:off x="366697" y="660529"/>
            <a:ext cx="6101254" cy="480453"/>
          </a:xfrm>
          <a:prstGeom prst="rect">
            <a:avLst/>
          </a:prstGeom>
          <a:noFill/>
        </p:spPr>
        <p:txBody>
          <a:bodyPr wrap="square">
            <a:spAutoFit/>
          </a:bodyPr>
          <a:lstStyle/>
          <a:p>
            <a:pPr marR="0" indent="-635" algn="just">
              <a:lnSpc>
                <a:spcPct val="115000"/>
              </a:lnSpc>
              <a:spcBef>
                <a:spcPts val="0"/>
              </a:spcBef>
              <a:spcAft>
                <a:spcPts val="600"/>
              </a:spcAft>
            </a:pPr>
            <a:r>
              <a:rPr lang="vi-VN" sz="2400" b="1" dirty="0">
                <a:solidFill>
                  <a:srgbClr val="FF0000"/>
                </a:solidFill>
                <a:latin typeface="#9Slide03 SFU Futura_12" panose="00000400000000000000" pitchFamily="2" charset="0"/>
                <a:ea typeface="Times New Roman" panose="02020603050405020304" pitchFamily="18" charset="0"/>
              </a:rPr>
              <a:t>a. Nông nghiệp, lâm nghiệp và thuỷ sản</a:t>
            </a:r>
          </a:p>
        </p:txBody>
      </p:sp>
    </p:spTree>
    <p:extLst>
      <p:ext uri="{BB962C8B-B14F-4D97-AF65-F5344CB8AC3E}">
        <p14:creationId xmlns:p14="http://schemas.microsoft.com/office/powerpoint/2010/main" val="305072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8E134D-FF8D-E647-2508-42BE73DF40CD}"/>
              </a:ext>
            </a:extLst>
          </p:cNvPr>
          <p:cNvSpPr txBox="1"/>
          <p:nvPr/>
        </p:nvSpPr>
        <p:spPr>
          <a:xfrm>
            <a:off x="366697" y="917985"/>
            <a:ext cx="5435012" cy="2333267"/>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b) </a:t>
            </a:r>
            <a:r>
              <a:rPr lang="en-US" sz="2400" b="1" dirty="0" err="1">
                <a:solidFill>
                  <a:srgbClr val="FF0000"/>
                </a:solidFill>
                <a:effectLst/>
                <a:latin typeface="#9Slide03 SFU Futura_12" panose="00000400000000000000" pitchFamily="2" charset="0"/>
                <a:ea typeface="Times New Roman" panose="02020603050405020304" pitchFamily="18" charset="0"/>
              </a:rPr>
              <a:t>Công</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endParaRPr lang="en-US" sz="2000" b="1" dirty="0">
              <a:solidFill>
                <a:srgbClr val="FF0000"/>
              </a:solidFill>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Tăng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trưởng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nhanh</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chóng</a:t>
            </a:r>
            <a:r>
              <a:rPr lang="en-US" sz="2400" dirty="0">
                <a:effectLst/>
                <a:latin typeface="#9Slide03 SFU Futura_12" panose="00000400000000000000" pitchFamily="2" charset="0"/>
                <a:ea typeface="Times New Roman" panose="02020603050405020304" pitchFamily="18" charset="0"/>
              </a:rPr>
              <a:t> do </a:t>
            </a:r>
            <a:r>
              <a:rPr lang="en-US" sz="2400" dirty="0" err="1">
                <a:effectLst/>
                <a:latin typeface="#9Slide03 SFU Futura_12" panose="00000400000000000000" pitchFamily="2" charset="0"/>
                <a:ea typeface="Times New Roman" panose="02020603050405020304" pitchFamily="18" charset="0"/>
              </a:rPr>
              <a:t>thu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hút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đầu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tư</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đối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mới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về</a:t>
            </a:r>
            <a:r>
              <a:rPr lang="en-US" sz="2400" dirty="0">
                <a:effectLst/>
                <a:latin typeface="#9Slide03 SFU Futura_12" panose="00000400000000000000" pitchFamily="2" charset="0"/>
                <a:ea typeface="Times New Roman" panose="02020603050405020304" pitchFamily="18" charset="0"/>
              </a:rPr>
              <a:t> khoa </a:t>
            </a:r>
            <a:r>
              <a:rPr lang="en-US" sz="2400" dirty="0" err="1">
                <a:effectLst/>
                <a:latin typeface="#9Slide03 SFU Futura_12" panose="00000400000000000000" pitchFamily="2" charset="0"/>
                <a:ea typeface="Times New Roman" panose="02020603050405020304" pitchFamily="18" charset="0"/>
              </a:rPr>
              <a:t>học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công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nghệ</a:t>
            </a:r>
            <a:r>
              <a:rPr lang="en-US" sz="2400" dirty="0">
                <a:latin typeface="#9Slide03 SFU Futura_12" panose="00000400000000000000" pitchFamily="2" charset="0"/>
                <a:ea typeface="Times New Roman" panose="02020603050405020304" pitchFamily="18" charset="0"/>
              </a:rPr>
              <a:t>.</a:t>
            </a: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Cơ</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cấu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khá</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dạng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và</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phù</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hợp</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với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thế</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mạnh</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đặc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trưng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của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vùng</a:t>
            </a:r>
            <a:r>
              <a:rPr lang="en-US" sz="2400" dirty="0">
                <a:effectLst/>
                <a:latin typeface="#9Slide03 SFU Futura_12" panose="00000400000000000000" pitchFamily="2" charset="0"/>
                <a:ea typeface="Times New Roman" panose="02020603050405020304" pitchFamily="18" charset="0"/>
              </a:rPr>
              <a:t>.</a:t>
            </a:r>
            <a:endParaRPr lang="en-US" sz="2000" dirty="0">
              <a:effectLst/>
              <a:latin typeface="#9Slide03 SFU Futura_12" panose="00000400000000000000" pitchFamily="2" charset="0"/>
              <a:ea typeface="Times New Roman" panose="02020603050405020304" pitchFamily="18" charset="0"/>
            </a:endParaRPr>
          </a:p>
        </p:txBody>
      </p:sp>
      <p:grpSp>
        <p:nvGrpSpPr>
          <p:cNvPr id="2" name="Group 1">
            <a:extLst>
              <a:ext uri="{FF2B5EF4-FFF2-40B4-BE49-F238E27FC236}">
                <a16:creationId xmlns:a16="http://schemas.microsoft.com/office/drawing/2014/main" id="{578656CF-CAC1-2E7F-290B-EE1B34A97F47}"/>
              </a:ext>
            </a:extLst>
          </p:cNvPr>
          <p:cNvGrpSpPr/>
          <p:nvPr/>
        </p:nvGrpSpPr>
        <p:grpSpPr>
          <a:xfrm>
            <a:off x="36224" y="4431"/>
            <a:ext cx="12155775" cy="612347"/>
            <a:chOff x="36224" y="4431"/>
            <a:chExt cx="12155775" cy="612347"/>
          </a:xfrm>
        </p:grpSpPr>
        <p:grpSp>
          <p:nvGrpSpPr>
            <p:cNvPr id="4" name="Group 3">
              <a:extLst>
                <a:ext uri="{FF2B5EF4-FFF2-40B4-BE49-F238E27FC236}">
                  <a16:creationId xmlns:a16="http://schemas.microsoft.com/office/drawing/2014/main" id="{D4394F49-7AC5-8117-0D02-B28A95EC889C}"/>
                </a:ext>
              </a:extLst>
            </p:cNvPr>
            <p:cNvGrpSpPr/>
            <p:nvPr/>
          </p:nvGrpSpPr>
          <p:grpSpPr>
            <a:xfrm>
              <a:off x="36224" y="22964"/>
              <a:ext cx="12155775" cy="593814"/>
              <a:chOff x="-2717606" y="-7552"/>
              <a:chExt cx="8296957" cy="724282"/>
            </a:xfrm>
          </p:grpSpPr>
          <p:sp>
            <p:nvSpPr>
              <p:cNvPr id="6" name="Rectangle: Rounded Corners 17">
                <a:extLst>
                  <a:ext uri="{FF2B5EF4-FFF2-40B4-BE49-F238E27FC236}">
                    <a16:creationId xmlns:a16="http://schemas.microsoft.com/office/drawing/2014/main" id="{8F589650-D539-A4E5-2656-50DDC3574FC1}"/>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7" name="TextBox 6">
                <a:extLst>
                  <a:ext uri="{FF2B5EF4-FFF2-40B4-BE49-F238E27FC236}">
                    <a16:creationId xmlns:a16="http://schemas.microsoft.com/office/drawing/2014/main" id="{A16E3EAF-E807-C343-B9D6-D1BFE609D56A}"/>
                  </a:ext>
                </a:extLst>
              </p:cNvPr>
              <p:cNvSpPr txBox="1"/>
              <p:nvPr/>
            </p:nvSpPr>
            <p:spPr>
              <a:xfrm>
                <a:off x="-2375344" y="78552"/>
                <a:ext cx="6103839"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5"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1B657268-E2EB-4098-CEE5-299ABDBE7A8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87F8F28-D43B-4BCA-C86B-0FFBC6CB9230}"/>
              </a:ext>
            </a:extLst>
          </p:cNvPr>
          <p:cNvSpPr txBox="1"/>
          <p:nvPr/>
        </p:nvSpPr>
        <p:spPr>
          <a:xfrm>
            <a:off x="366697" y="3552459"/>
            <a:ext cx="11152641" cy="2767168"/>
          </a:xfrm>
          <a:prstGeom prst="rect">
            <a:avLst/>
          </a:prstGeom>
          <a:solidFill>
            <a:schemeClr val="accent4">
              <a:lumMod val="20000"/>
              <a:lumOff val="80000"/>
            </a:schemeClr>
          </a:solidFill>
        </p:spPr>
        <p:txBody>
          <a:bodyPr wrap="square">
            <a:spAutoFit/>
          </a:bodyPr>
          <a:lstStyle/>
          <a:p>
            <a:pPr marR="0" indent="-635" algn="just">
              <a:lnSpc>
                <a:spcPct val="115000"/>
              </a:lnSpc>
              <a:spcBef>
                <a:spcPts val="0"/>
              </a:spcBef>
              <a:spcAft>
                <a:spcPts val="600"/>
              </a:spcAft>
            </a:pP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Công</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nghiệp</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khai</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khoáng</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phát</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triển</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dựa</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vào</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thế</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mạnh</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nguồn</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khoáng</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sản</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đa</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dạng</a:t>
            </a:r>
            <a:r>
              <a:rPr lang="en-US" sz="2400" b="1" dirty="0">
                <a:solidFill>
                  <a:srgbClr val="0000CC"/>
                </a:solidFill>
                <a:latin typeface="#9Slide03 SFU Futura_12" panose="00000400000000000000" pitchFamily="2" charset="0"/>
                <a:ea typeface="Times New Roman" panose="02020603050405020304" pitchFamily="18" charset="0"/>
              </a:rPr>
              <a:t>. </a:t>
            </a:r>
            <a:endParaRPr lang="en-US" sz="2400" b="1" dirty="0">
              <a:solidFill>
                <a:srgbClr val="0000CC"/>
              </a:solidFill>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b="1" dirty="0">
                <a:solidFill>
                  <a:srgbClr val="0000CC"/>
                </a:solidFill>
                <a:effectLst/>
                <a:latin typeface="#9Slide03 SFU Futura_12" panose="00000400000000000000" pitchFamily="2" charset="0"/>
                <a:ea typeface="Times New Roman" panose="02020603050405020304" pitchFamily="18" charset="0"/>
              </a:rPr>
              <a:t>+ </a:t>
            </a:r>
            <a:r>
              <a:rPr lang="en-US" sz="2400" b="1" dirty="0" err="1">
                <a:solidFill>
                  <a:srgbClr val="0000CC"/>
                </a:solidFill>
                <a:effectLst/>
                <a:latin typeface="#9Slide03 SFU Futura_12" panose="00000400000000000000" pitchFamily="2" charset="0"/>
                <a:ea typeface="Times New Roman" panose="02020603050405020304" pitchFamily="18" charset="0"/>
              </a:rPr>
              <a:t>Công</a:t>
            </a:r>
            <a:r>
              <a:rPr lang="en-US" sz="2400" b="1" dirty="0">
                <a:solidFill>
                  <a:srgbClr val="0000CC"/>
                </a:solidFill>
                <a:effectLst/>
                <a:latin typeface="#9Slide03 SFU Futura_12" panose="00000400000000000000" pitchFamily="2" charset="0"/>
                <a:ea typeface="Times New Roman" panose="02020603050405020304" pitchFamily="18" charset="0"/>
              </a:rPr>
              <a:t> </a:t>
            </a:r>
            <a:r>
              <a:rPr lang="en-US" sz="2400" b="1" dirty="0" err="1">
                <a:solidFill>
                  <a:srgbClr val="0000CC"/>
                </a:solidFill>
                <a:effectLst/>
                <a:latin typeface="#9Slide03 SFU Futura_12" panose="00000400000000000000" pitchFamily="2" charset="0"/>
                <a:ea typeface="Times New Roman" panose="02020603050405020304" pitchFamily="18" charset="0"/>
              </a:rPr>
              <a:t>nghiệp</a:t>
            </a:r>
            <a:r>
              <a:rPr lang="en-US" sz="2400" b="1" dirty="0">
                <a:solidFill>
                  <a:srgbClr val="0000CC"/>
                </a:solidFill>
                <a:effectLst/>
                <a:latin typeface="#9Slide03 SFU Futura_12" panose="00000400000000000000" pitchFamily="2" charset="0"/>
                <a:ea typeface="Times New Roman" panose="02020603050405020304" pitchFamily="18" charset="0"/>
              </a:rPr>
              <a:t> </a:t>
            </a:r>
            <a:r>
              <a:rPr lang="en-US" sz="2400" b="1" dirty="0" err="1">
                <a:solidFill>
                  <a:srgbClr val="0000CC"/>
                </a:solidFill>
                <a:effectLst/>
                <a:latin typeface="#9Slide03 SFU Futura_12" panose="00000400000000000000" pitchFamily="2" charset="0"/>
                <a:ea typeface="Times New Roman" panose="02020603050405020304" pitchFamily="18" charset="0"/>
              </a:rPr>
              <a:t>sản</a:t>
            </a:r>
            <a:r>
              <a:rPr lang="en-US" sz="2400" b="1" dirty="0">
                <a:solidFill>
                  <a:srgbClr val="0000CC"/>
                </a:solidFill>
                <a:effectLst/>
                <a:latin typeface="#9Slide03 SFU Futura_12" panose="00000400000000000000" pitchFamily="2" charset="0"/>
                <a:ea typeface="Times New Roman" panose="02020603050405020304" pitchFamily="18" charset="0"/>
              </a:rPr>
              <a:t> </a:t>
            </a:r>
            <a:r>
              <a:rPr lang="en-US" sz="2400" b="1" dirty="0" err="1">
                <a:solidFill>
                  <a:srgbClr val="0000CC"/>
                </a:solidFill>
                <a:effectLst/>
                <a:latin typeface="#9Slide03 SFU Futura_12" panose="00000400000000000000" pitchFamily="2" charset="0"/>
                <a:ea typeface="Times New Roman" panose="02020603050405020304" pitchFamily="18" charset="0"/>
              </a:rPr>
              <a:t>xuất</a:t>
            </a:r>
            <a:r>
              <a:rPr lang="en-US" sz="2400" b="1" dirty="0">
                <a:solidFill>
                  <a:srgbClr val="0000CC"/>
                </a:solidFill>
                <a:effectLst/>
                <a:latin typeface="#9Slide03 SFU Futura_12" panose="00000400000000000000" pitchFamily="2" charset="0"/>
                <a:ea typeface="Times New Roman" panose="02020603050405020304" pitchFamily="18" charset="0"/>
              </a:rPr>
              <a:t> </a:t>
            </a:r>
            <a:r>
              <a:rPr lang="en-US" sz="2400" b="1" dirty="0" err="1">
                <a:solidFill>
                  <a:srgbClr val="0000CC"/>
                </a:solidFill>
                <a:effectLst/>
                <a:latin typeface="#9Slide03 SFU Futura_12" panose="00000400000000000000" pitchFamily="2" charset="0"/>
                <a:ea typeface="Times New Roman" panose="02020603050405020304" pitchFamily="18" charset="0"/>
              </a:rPr>
              <a:t>điện</a:t>
            </a:r>
            <a:r>
              <a:rPr lang="en-US" sz="2400" b="1" dirty="0">
                <a:solidFill>
                  <a:srgbClr val="0000CC"/>
                </a:solidFill>
                <a:effectLst/>
                <a:latin typeface="#9Slide03 SFU Futura_12" panose="00000400000000000000" pitchFamily="2" charset="0"/>
                <a:ea typeface="Times New Roman" panose="02020603050405020304" pitchFamily="18" charset="0"/>
              </a:rPr>
              <a:t>:</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đóng</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góp</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quan</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trọng</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cho</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phát</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triển</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kinh</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tế</a:t>
            </a:r>
            <a:r>
              <a:rPr lang="en-US" sz="2400" b="1" dirty="0">
                <a:solidFill>
                  <a:srgbClr val="0000CC"/>
                </a:solidFill>
                <a:latin typeface="#9Slide03 SFU Futura_12" panose="00000400000000000000" pitchFamily="2" charset="0"/>
                <a:ea typeface="Times New Roman" panose="02020603050405020304" pitchFamily="18" charset="0"/>
              </a:rPr>
              <a:t> - </a:t>
            </a:r>
            <a:r>
              <a:rPr lang="en-US" sz="2400" b="1" dirty="0" err="1">
                <a:solidFill>
                  <a:srgbClr val="0000CC"/>
                </a:solidFill>
                <a:latin typeface="#9Slide03 SFU Futura_12" panose="00000400000000000000" pitchFamily="2" charset="0"/>
                <a:ea typeface="Times New Roman" panose="02020603050405020304" pitchFamily="18" charset="0"/>
              </a:rPr>
              <a:t>xã</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hội</a:t>
            </a:r>
            <a:r>
              <a:rPr lang="en-US" sz="2400" b="1" dirty="0">
                <a:solidFill>
                  <a:srgbClr val="0000CC"/>
                </a:solidFill>
                <a:latin typeface="#9Slide03 SFU Futura_12" panose="00000400000000000000" pitchFamily="2" charset="0"/>
                <a:ea typeface="Times New Roman" panose="02020603050405020304" pitchFamily="18" charset="0"/>
              </a:rPr>
              <a:t> </a:t>
            </a:r>
            <a:endParaRPr lang="en-US" sz="2000" b="1" dirty="0">
              <a:solidFill>
                <a:srgbClr val="0000CC"/>
              </a:solidFill>
              <a:effectLst/>
              <a:latin typeface="#9Slide03 SFU Futura_12" panose="00000400000000000000" pitchFamily="2" charset="0"/>
              <a:ea typeface="Times New Roman" panose="02020603050405020304" pitchFamily="18" charset="0"/>
            </a:endParaRPr>
          </a:p>
          <a:p>
            <a:pPr algn="just">
              <a:lnSpc>
                <a:spcPct val="115000"/>
              </a:lnSpc>
            </a:pPr>
            <a:r>
              <a:rPr lang="vi-VN" dirty="0">
                <a:latin typeface="#9Slide03 SFU Futura_12" panose="00000400000000000000" pitchFamily="2" charset="0"/>
                <a:ea typeface="Times New Roman" panose="02020603050405020304" pitchFamily="18" charset="0"/>
              </a:rPr>
              <a:t>Trong vùng phát triển cả thuỷ điện và nhiệt điện. Các nhà máy thuỷ điện lớn như Hoà Bình (1 920 MW), Sơn La (2 400 MW), Lai Châu (1 200 MW), Tuyên Quang (342 MW),... ngoài vai trò sản xuất điện còn góp phần kiểm soát lũ cho Đồng bằng sông Hồng, tạo cảnh quan phát triển du lịch. Một số nhà máy nhiệt điện trong vùng là An Khánh (Thái Nguyên), Sơn Động (Bắc Giang), Na Dương (Lạng Sơn),…</a:t>
            </a:r>
            <a:endParaRPr lang="en-US" dirty="0">
              <a:effectLst/>
              <a:latin typeface="#9Slide03 SFU Futura_12" panose="00000400000000000000" pitchFamily="2" charset="0"/>
              <a:ea typeface="Times New Roman" panose="02020603050405020304" pitchFamily="18" charset="0"/>
            </a:endParaRPr>
          </a:p>
        </p:txBody>
      </p:sp>
      <p:pic>
        <p:nvPicPr>
          <p:cNvPr id="1026" name="Picture 2" descr="Gỡ nút thắt năng suất lao động - CafeLand.Vn">
            <a:extLst>
              <a:ext uri="{FF2B5EF4-FFF2-40B4-BE49-F238E27FC236}">
                <a16:creationId xmlns:a16="http://schemas.microsoft.com/office/drawing/2014/main" id="{912D7780-9CE6-4456-DBC4-8F7784C2AA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32" t="7104" r="9421" b="10887"/>
          <a:stretch/>
        </p:blipFill>
        <p:spPr bwMode="auto">
          <a:xfrm>
            <a:off x="7041931" y="733315"/>
            <a:ext cx="3857296" cy="251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3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8E134D-FF8D-E647-2508-42BE73DF40CD}"/>
              </a:ext>
            </a:extLst>
          </p:cNvPr>
          <p:cNvSpPr txBox="1"/>
          <p:nvPr/>
        </p:nvSpPr>
        <p:spPr>
          <a:xfrm>
            <a:off x="125845" y="878910"/>
            <a:ext cx="6653326" cy="5100179"/>
          </a:xfrm>
          <a:prstGeom prst="rect">
            <a:avLst/>
          </a:prstGeom>
          <a:solidFill>
            <a:schemeClr val="accent4">
              <a:lumMod val="20000"/>
              <a:lumOff val="80000"/>
            </a:schemeClr>
          </a:solidFill>
        </p:spPr>
        <p:txBody>
          <a:bodyPr wrap="square">
            <a:spAutoFit/>
          </a:bodyPr>
          <a:lstStyle/>
          <a:p>
            <a:pPr marR="0" indent="-635" algn="just">
              <a:lnSpc>
                <a:spcPct val="115000"/>
              </a:lnSpc>
              <a:spcBef>
                <a:spcPts val="0"/>
              </a:spcBef>
              <a:spcAft>
                <a:spcPts val="600"/>
              </a:spcAft>
            </a:pPr>
            <a:r>
              <a:rPr lang="en-US" sz="2800" b="1" dirty="0">
                <a:solidFill>
                  <a:srgbClr val="FF0000"/>
                </a:solidFill>
                <a:effectLst/>
                <a:latin typeface="#9Slide03 SFU Futura_12" panose="00000400000000000000" pitchFamily="2" charset="0"/>
                <a:ea typeface="Times New Roman" panose="02020603050405020304" pitchFamily="18" charset="0"/>
              </a:rPr>
              <a:t>b) </a:t>
            </a:r>
            <a:r>
              <a:rPr lang="en-US" sz="2800" b="1" dirty="0" err="1">
                <a:solidFill>
                  <a:srgbClr val="FF0000"/>
                </a:solidFill>
                <a:effectLst/>
                <a:latin typeface="#9Slide03 SFU Futura_12" panose="00000400000000000000" pitchFamily="2" charset="0"/>
                <a:ea typeface="Times New Roman" panose="02020603050405020304" pitchFamily="18" charset="0"/>
              </a:rPr>
              <a:t>Công</a:t>
            </a:r>
            <a:r>
              <a:rPr lang="en-US" sz="2800" b="1" dirty="0">
                <a:solidFill>
                  <a:srgbClr val="FF0000"/>
                </a:solidFill>
                <a:effectLst/>
                <a:latin typeface="#9Slide03 SFU Futura_12" panose="00000400000000000000" pitchFamily="2" charset="0"/>
                <a:ea typeface="Times New Roman" panose="02020603050405020304" pitchFamily="18" charset="0"/>
              </a:rPr>
              <a:t> </a:t>
            </a:r>
            <a:r>
              <a:rPr lang="en-US" sz="2800" b="1" dirty="0" err="1">
                <a:solidFill>
                  <a:srgbClr val="FF0000"/>
                </a:solidFill>
                <a:effectLst/>
                <a:latin typeface="#9Slide03 SFU Futura_12" panose="00000400000000000000" pitchFamily="2" charset="0"/>
                <a:ea typeface="Times New Roman" panose="02020603050405020304" pitchFamily="18" charset="0"/>
              </a:rPr>
              <a:t>nghiệp</a:t>
            </a:r>
            <a:endParaRPr lang="en-US" sz="2400" b="1" dirty="0">
              <a:solidFill>
                <a:srgbClr val="FF0000"/>
              </a:solidFill>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800" b="1" dirty="0">
                <a:solidFill>
                  <a:srgbClr val="0000CC"/>
                </a:solidFill>
                <a:effectLst/>
                <a:latin typeface="#9Slide03 SFU Futura_12" panose="00000400000000000000" pitchFamily="2" charset="0"/>
                <a:ea typeface="Times New Roman" panose="02020603050405020304" pitchFamily="18" charset="0"/>
              </a:rPr>
              <a:t>+</a:t>
            </a:r>
            <a:r>
              <a:rPr lang="vi-VN" sz="2400" b="1" dirty="0">
                <a:solidFill>
                  <a:srgbClr val="0000CC"/>
                </a:solidFill>
                <a:effectLst/>
                <a:latin typeface="#9Slide03 SFU Futura_12" panose="00000400000000000000" pitchFamily="2" charset="0"/>
                <a:ea typeface="Times New Roman" panose="02020603050405020304" pitchFamily="18" charset="0"/>
              </a:rPr>
              <a:t> Công nghiệp sản xuất, chế biến thực phẩm </a:t>
            </a:r>
            <a:r>
              <a:rPr lang="vi-VN" sz="2400" dirty="0">
                <a:effectLst/>
                <a:latin typeface="#9Slide03 SFU Futura_12" panose="00000400000000000000" pitchFamily="2" charset="0"/>
                <a:ea typeface="Times New Roman" panose="02020603050405020304" pitchFamily="18" charset="0"/>
              </a:rPr>
              <a:t>phát triển, gồm chế biến sữa, chế biến hoa quả, chế biến chè, trên cơ sở sử dụng nguồn nguyên liệu dồi dào trong vùng. </a:t>
            </a:r>
            <a:endParaRPr lang="en-US" sz="24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b="1" dirty="0">
                <a:solidFill>
                  <a:srgbClr val="0000CC"/>
                </a:solidFill>
                <a:latin typeface="#9Slide03 SFU Futura_12" panose="00000400000000000000" pitchFamily="2" charset="0"/>
                <a:ea typeface="Times New Roman" panose="02020603050405020304" pitchFamily="18" charset="0"/>
              </a:rPr>
              <a:t>+</a:t>
            </a:r>
            <a:r>
              <a:rPr lang="vi-VN" sz="2400" b="1" dirty="0">
                <a:solidFill>
                  <a:srgbClr val="0000CC"/>
                </a:solidFill>
                <a:effectLst/>
                <a:latin typeface="#9Slide03 SFU Futura_12" panose="00000400000000000000" pitchFamily="2" charset="0"/>
                <a:ea typeface="Times New Roman" panose="02020603050405020304" pitchFamily="18" charset="0"/>
              </a:rPr>
              <a:t> Công nghiệp sản xuất sản phẩm điện tử, máy vi tính, dệt và sản xuất trang phục</a:t>
            </a:r>
            <a:r>
              <a:rPr lang="vi-VN" sz="2400" dirty="0">
                <a:effectLst/>
                <a:latin typeface="#9Slide03 SFU Futura_12" panose="00000400000000000000" pitchFamily="2" charset="0"/>
                <a:ea typeface="Times New Roman" panose="02020603050405020304" pitchFamily="18" charset="0"/>
              </a:rPr>
              <a:t>... phát triển nhanh nhờ thu hút đầu tư trực tiếp từ nước ngoài.</a:t>
            </a:r>
          </a:p>
          <a:p>
            <a:pPr marR="0" indent="-635" algn="just">
              <a:lnSpc>
                <a:spcPct val="115000"/>
              </a:lnSpc>
              <a:spcBef>
                <a:spcPts val="0"/>
              </a:spcBef>
              <a:spcAft>
                <a:spcPts val="600"/>
              </a:spcAft>
            </a:pPr>
            <a:r>
              <a:rPr lang="en-US" sz="2400" dirty="0">
                <a:effectLst/>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Vùng đã hình thành nên các </a:t>
            </a:r>
            <a:r>
              <a:rPr lang="vi-VN" sz="2400" b="1" dirty="0">
                <a:solidFill>
                  <a:srgbClr val="0000CC"/>
                </a:solidFill>
                <a:effectLst/>
                <a:latin typeface="#9Slide03 SFU Futura_12" panose="00000400000000000000" pitchFamily="2" charset="0"/>
                <a:ea typeface="Times New Roman" panose="02020603050405020304" pitchFamily="18" charset="0"/>
              </a:rPr>
              <a:t>trung tâm công nghiệp</a:t>
            </a:r>
            <a:r>
              <a:rPr lang="vi-VN" sz="2400" dirty="0">
                <a:effectLst/>
                <a:latin typeface="#9Slide03 SFU Futura_12" panose="00000400000000000000" pitchFamily="2" charset="0"/>
                <a:ea typeface="Times New Roman" panose="02020603050405020304" pitchFamily="18" charset="0"/>
              </a:rPr>
              <a:t> là Bắc Giang, Thái Nguyên, Việt Trì, Hoà Bình.</a:t>
            </a:r>
          </a:p>
        </p:txBody>
      </p:sp>
      <p:grpSp>
        <p:nvGrpSpPr>
          <p:cNvPr id="2" name="Group 1">
            <a:extLst>
              <a:ext uri="{FF2B5EF4-FFF2-40B4-BE49-F238E27FC236}">
                <a16:creationId xmlns:a16="http://schemas.microsoft.com/office/drawing/2014/main" id="{578656CF-CAC1-2E7F-290B-EE1B34A97F47}"/>
              </a:ext>
            </a:extLst>
          </p:cNvPr>
          <p:cNvGrpSpPr/>
          <p:nvPr/>
        </p:nvGrpSpPr>
        <p:grpSpPr>
          <a:xfrm>
            <a:off x="36224" y="4431"/>
            <a:ext cx="12155775" cy="612347"/>
            <a:chOff x="36224" y="4431"/>
            <a:chExt cx="12155775" cy="612347"/>
          </a:xfrm>
        </p:grpSpPr>
        <p:grpSp>
          <p:nvGrpSpPr>
            <p:cNvPr id="4" name="Group 3">
              <a:extLst>
                <a:ext uri="{FF2B5EF4-FFF2-40B4-BE49-F238E27FC236}">
                  <a16:creationId xmlns:a16="http://schemas.microsoft.com/office/drawing/2014/main" id="{D4394F49-7AC5-8117-0D02-B28A95EC889C}"/>
                </a:ext>
              </a:extLst>
            </p:cNvPr>
            <p:cNvGrpSpPr/>
            <p:nvPr/>
          </p:nvGrpSpPr>
          <p:grpSpPr>
            <a:xfrm>
              <a:off x="36224" y="22964"/>
              <a:ext cx="12155775" cy="593814"/>
              <a:chOff x="-2717606" y="-7552"/>
              <a:chExt cx="8296957" cy="724282"/>
            </a:xfrm>
          </p:grpSpPr>
          <p:sp>
            <p:nvSpPr>
              <p:cNvPr id="6" name="Rectangle: Rounded Corners 17">
                <a:extLst>
                  <a:ext uri="{FF2B5EF4-FFF2-40B4-BE49-F238E27FC236}">
                    <a16:creationId xmlns:a16="http://schemas.microsoft.com/office/drawing/2014/main" id="{8F589650-D539-A4E5-2656-50DDC3574FC1}"/>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7" name="TextBox 6">
                <a:extLst>
                  <a:ext uri="{FF2B5EF4-FFF2-40B4-BE49-F238E27FC236}">
                    <a16:creationId xmlns:a16="http://schemas.microsoft.com/office/drawing/2014/main" id="{A16E3EAF-E807-C343-B9D6-D1BFE609D56A}"/>
                  </a:ext>
                </a:extLst>
              </p:cNvPr>
              <p:cNvSpPr txBox="1"/>
              <p:nvPr/>
            </p:nvSpPr>
            <p:spPr>
              <a:xfrm>
                <a:off x="-2375344" y="78552"/>
                <a:ext cx="5852754"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5"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1B657268-E2EB-4098-CEE5-299ABDBE7A8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62CE28FF-418E-12B9-1840-864BE41FC251}"/>
              </a:ext>
            </a:extLst>
          </p:cNvPr>
          <p:cNvGrpSpPr/>
          <p:nvPr/>
        </p:nvGrpSpPr>
        <p:grpSpPr>
          <a:xfrm>
            <a:off x="6779172" y="1184336"/>
            <a:ext cx="5286983" cy="5051929"/>
            <a:chOff x="6211614" y="1089743"/>
            <a:chExt cx="5286983" cy="5051929"/>
          </a:xfrm>
        </p:grpSpPr>
        <p:pic>
          <p:nvPicPr>
            <p:cNvPr id="8" name="Picture 7">
              <a:extLst>
                <a:ext uri="{FF2B5EF4-FFF2-40B4-BE49-F238E27FC236}">
                  <a16:creationId xmlns:a16="http://schemas.microsoft.com/office/drawing/2014/main" id="{A003DF13-F251-38F9-A9CE-E64F7D627ECE}"/>
                </a:ext>
              </a:extLst>
            </p:cNvPr>
            <p:cNvPicPr>
              <a:picLocks noChangeAspect="1"/>
            </p:cNvPicPr>
            <p:nvPr/>
          </p:nvPicPr>
          <p:blipFill>
            <a:blip r:embed="rId4"/>
            <a:stretch>
              <a:fillRect/>
            </a:stretch>
          </p:blipFill>
          <p:spPr>
            <a:xfrm>
              <a:off x="6534382" y="1089743"/>
              <a:ext cx="4964215" cy="4964215"/>
            </a:xfrm>
            <a:prstGeom prst="rect">
              <a:avLst/>
            </a:prstGeom>
          </p:spPr>
        </p:pic>
        <p:sp>
          <p:nvSpPr>
            <p:cNvPr id="9" name="Rectangle 8">
              <a:extLst>
                <a:ext uri="{FF2B5EF4-FFF2-40B4-BE49-F238E27FC236}">
                  <a16:creationId xmlns:a16="http://schemas.microsoft.com/office/drawing/2014/main" id="{3445C49E-7857-68E2-A385-D1F5B43D4081}"/>
                </a:ext>
              </a:extLst>
            </p:cNvPr>
            <p:cNvSpPr/>
            <p:nvPr/>
          </p:nvSpPr>
          <p:spPr>
            <a:xfrm>
              <a:off x="9448801" y="4141076"/>
              <a:ext cx="1051035" cy="523220"/>
            </a:xfrm>
            <a:prstGeom prst="rect">
              <a:avLst/>
            </a:prstGeom>
            <a:solidFill>
              <a:srgbClr val="51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6FE0DC-9BF1-8FDE-0B05-E31659467361}"/>
                </a:ext>
              </a:extLst>
            </p:cNvPr>
            <p:cNvSpPr/>
            <p:nvPr/>
          </p:nvSpPr>
          <p:spPr>
            <a:xfrm rot="10800000" flipV="1">
              <a:off x="6211614" y="5768257"/>
              <a:ext cx="1051035" cy="3734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4427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66A205-B739-51C9-DAD9-584EC65E33A4}"/>
              </a:ext>
            </a:extLst>
          </p:cNvPr>
          <p:cNvSpPr txBox="1"/>
          <p:nvPr/>
        </p:nvSpPr>
        <p:spPr>
          <a:xfrm>
            <a:off x="203206" y="885366"/>
            <a:ext cx="7074626" cy="2660985"/>
          </a:xfrm>
          <a:prstGeom prst="rect">
            <a:avLst/>
          </a:prstGeom>
          <a:solidFill>
            <a:schemeClr val="bg1">
              <a:lumMod val="95000"/>
            </a:schemeClr>
          </a:solid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c) </a:t>
            </a:r>
            <a:r>
              <a:rPr lang="en-US" sz="2400" b="1" dirty="0" err="1">
                <a:solidFill>
                  <a:srgbClr val="FF0000"/>
                </a:solidFill>
                <a:effectLst/>
                <a:latin typeface="#9Slide03 SFU Futura_12" panose="00000400000000000000" pitchFamily="2" charset="0"/>
                <a:ea typeface="Times New Roman" panose="02020603050405020304" pitchFamily="18" charset="0"/>
              </a:rPr>
              <a:t>Dịch</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vụ</a:t>
            </a:r>
            <a:endParaRPr lang="en-US" sz="2400" dirty="0">
              <a:solidFill>
                <a:srgbClr val="FF0000"/>
              </a:solidFill>
              <a:effectLst/>
              <a:latin typeface="#9Slide03 SFU Futura_12" panose="00000400000000000000" pitchFamily="2" charset="0"/>
              <a:ea typeface="Times New Roman" panose="02020603050405020304" pitchFamily="18" charset="0"/>
            </a:endParaRPr>
          </a:p>
          <a:p>
            <a:pPr marL="342265" marR="0" indent="-342900" algn="just">
              <a:lnSpc>
                <a:spcPct val="115000"/>
              </a:lnSpc>
              <a:spcBef>
                <a:spcPts val="0"/>
              </a:spcBef>
              <a:spcAft>
                <a:spcPts val="600"/>
              </a:spcAft>
              <a:buFontTx/>
              <a:buChar char="-"/>
            </a:pPr>
            <a:r>
              <a:rPr lang="en-US" sz="2200" dirty="0">
                <a:latin typeface="#9Slide03 SFU Futura_12" panose="00000400000000000000" pitchFamily="2" charset="0"/>
              </a:rPr>
              <a:t>N</a:t>
            </a:r>
            <a:r>
              <a:rPr lang="vi-VN" sz="2200" dirty="0">
                <a:latin typeface="#9Slide03 SFU Futura_12" panose="00000400000000000000" pitchFamily="2" charset="0"/>
              </a:rPr>
              <a:t>gày càng phát triển và đóng vai trò quan trọng.</a:t>
            </a:r>
            <a:endParaRPr lang="en-US" sz="2200" dirty="0">
              <a:latin typeface="#9Slide03 SFU Futura_12" panose="00000400000000000000" pitchFamily="2" charset="0"/>
            </a:endParaRPr>
          </a:p>
          <a:p>
            <a:pPr marL="342265" marR="0" indent="-342900" algn="just">
              <a:lnSpc>
                <a:spcPct val="115000"/>
              </a:lnSpc>
              <a:spcBef>
                <a:spcPts val="0"/>
              </a:spcBef>
              <a:spcAft>
                <a:spcPts val="600"/>
              </a:spcAft>
              <a:buFontTx/>
              <a:buChar char="-"/>
            </a:pPr>
            <a:r>
              <a:rPr lang="vi-VN" sz="2200" dirty="0">
                <a:latin typeface="#9Slide03 SFU Futura_12" panose="00000400000000000000" pitchFamily="2" charset="0"/>
              </a:rPr>
              <a:t>Tổng sản phẩm ngành dịch vụ năm 2021 chiếm 34,5% GRDP của vùng. </a:t>
            </a:r>
            <a:endParaRPr lang="en-US" sz="2200" dirty="0">
              <a:latin typeface="#9Slide03 SFU Futura_12" panose="00000400000000000000" pitchFamily="2" charset="0"/>
            </a:endParaRPr>
          </a:p>
          <a:p>
            <a:pPr marL="342265" marR="0" indent="-342900" algn="just">
              <a:lnSpc>
                <a:spcPct val="115000"/>
              </a:lnSpc>
              <a:spcBef>
                <a:spcPts val="0"/>
              </a:spcBef>
              <a:spcAft>
                <a:spcPts val="600"/>
              </a:spcAft>
              <a:buFontTx/>
              <a:buChar char="-"/>
            </a:pPr>
            <a:r>
              <a:rPr lang="vi-VN" sz="2200" dirty="0">
                <a:latin typeface="#9Slide03 SFU Futura_12" panose="00000400000000000000" pitchFamily="2" charset="0"/>
              </a:rPr>
              <a:t>Các lĩnh vực giao thông vận tải, thương mại, du lịch được chú trọng phát triển ở tất cả các địa phương.</a:t>
            </a:r>
          </a:p>
        </p:txBody>
      </p:sp>
      <p:grpSp>
        <p:nvGrpSpPr>
          <p:cNvPr id="2" name="Group 1">
            <a:extLst>
              <a:ext uri="{FF2B5EF4-FFF2-40B4-BE49-F238E27FC236}">
                <a16:creationId xmlns:a16="http://schemas.microsoft.com/office/drawing/2014/main" id="{E43BD114-9ABF-DBC5-ACAE-A8FA24DD0EEF}"/>
              </a:ext>
            </a:extLst>
          </p:cNvPr>
          <p:cNvGrpSpPr/>
          <p:nvPr/>
        </p:nvGrpSpPr>
        <p:grpSpPr>
          <a:xfrm>
            <a:off x="36224" y="4431"/>
            <a:ext cx="12155775" cy="612347"/>
            <a:chOff x="36224" y="4431"/>
            <a:chExt cx="12155775" cy="612347"/>
          </a:xfrm>
        </p:grpSpPr>
        <p:grpSp>
          <p:nvGrpSpPr>
            <p:cNvPr id="4" name="Group 3">
              <a:extLst>
                <a:ext uri="{FF2B5EF4-FFF2-40B4-BE49-F238E27FC236}">
                  <a16:creationId xmlns:a16="http://schemas.microsoft.com/office/drawing/2014/main" id="{36D2143B-89A8-2071-9130-A4A59A098841}"/>
                </a:ext>
              </a:extLst>
            </p:cNvPr>
            <p:cNvGrpSpPr/>
            <p:nvPr/>
          </p:nvGrpSpPr>
          <p:grpSpPr>
            <a:xfrm>
              <a:off x="36224" y="22964"/>
              <a:ext cx="12155775" cy="593814"/>
              <a:chOff x="-2717606" y="-7552"/>
              <a:chExt cx="8296957" cy="724282"/>
            </a:xfrm>
          </p:grpSpPr>
          <p:sp>
            <p:nvSpPr>
              <p:cNvPr id="6" name="Rectangle: Rounded Corners 17">
                <a:extLst>
                  <a:ext uri="{FF2B5EF4-FFF2-40B4-BE49-F238E27FC236}">
                    <a16:creationId xmlns:a16="http://schemas.microsoft.com/office/drawing/2014/main" id="{BF9BF323-C6A4-AAE7-F1C3-B69FD96EEF27}"/>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7" name="TextBox 6">
                <a:extLst>
                  <a:ext uri="{FF2B5EF4-FFF2-40B4-BE49-F238E27FC236}">
                    <a16:creationId xmlns:a16="http://schemas.microsoft.com/office/drawing/2014/main" id="{C3B242FF-9B8D-3B8D-ED60-EA295AD57F2B}"/>
                  </a:ext>
                </a:extLst>
              </p:cNvPr>
              <p:cNvSpPr txBox="1"/>
              <p:nvPr/>
            </p:nvSpPr>
            <p:spPr>
              <a:xfrm>
                <a:off x="-2375344" y="78552"/>
                <a:ext cx="592449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4.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5"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33ED5556-1A92-750E-29B9-D9E65D6193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ấy lại đà tăng trưởng xuất khẩu - Nhịp sống kinh tế Việt Nam &amp; Thế giới">
            <a:extLst>
              <a:ext uri="{FF2B5EF4-FFF2-40B4-BE49-F238E27FC236}">
                <a16:creationId xmlns:a16="http://schemas.microsoft.com/office/drawing/2014/main" id="{9DB89491-6096-A25D-D99B-EDBBC5D2E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10"/>
          <a:stretch/>
        </p:blipFill>
        <p:spPr bwMode="auto">
          <a:xfrm>
            <a:off x="7415630" y="786653"/>
            <a:ext cx="4573164" cy="29578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vel Icons PNG Images | 230000+ Vector Icon Packs | Free Download On  Pngtree">
            <a:extLst>
              <a:ext uri="{FF2B5EF4-FFF2-40B4-BE49-F238E27FC236}">
                <a16:creationId xmlns:a16="http://schemas.microsoft.com/office/drawing/2014/main" id="{4E2097A8-7086-41EE-E5E3-CF371B10BC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89" b="90000" l="5556" r="96944">
                        <a14:foregroundMark x1="15556" y1="44167" x2="27222" y2="70556"/>
                        <a14:foregroundMark x1="66944" y1="61944" x2="62222" y2="76389"/>
                        <a14:foregroundMark x1="87778" y1="31111" x2="92500" y2="44722"/>
                        <a14:foregroundMark x1="86389" y1="35278" x2="80556" y2="50278"/>
                        <a14:foregroundMark x1="45000" y1="74167" x2="87222" y2="70278"/>
                        <a14:foregroundMark x1="78333" y1="60833" x2="76667" y2="68889"/>
                        <a14:foregroundMark x1="74722" y1="56389" x2="38611" y2="71111"/>
                        <a14:foregroundMark x1="38611" y1="71111" x2="37778" y2="70556"/>
                        <a14:foregroundMark x1="40556" y1="71389" x2="46111" y2="82222"/>
                        <a14:foregroundMark x1="43333" y1="71389" x2="66389" y2="68889"/>
                        <a14:foregroundMark x1="66389" y1="68889" x2="78889" y2="61389"/>
                        <a14:foregroundMark x1="77500" y1="57222" x2="54722" y2="76667"/>
                        <a14:foregroundMark x1="54722" y1="76667" x2="50000" y2="78333"/>
                        <a14:foregroundMark x1="6111" y1="15000" x2="17778" y2="15000"/>
                        <a14:foregroundMark x1="16111" y1="8889" x2="21111" y2="12222"/>
                        <a14:foregroundMark x1="96944" y1="33611" x2="93333"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203206" y="4425084"/>
            <a:ext cx="2339358" cy="23393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54B356-456C-1A3C-9097-692BC920CBD8}"/>
              </a:ext>
            </a:extLst>
          </p:cNvPr>
          <p:cNvSpPr txBox="1"/>
          <p:nvPr/>
        </p:nvSpPr>
        <p:spPr>
          <a:xfrm>
            <a:off x="2621166" y="4068828"/>
            <a:ext cx="9313331" cy="2339358"/>
          </a:xfrm>
          <a:prstGeom prst="rect">
            <a:avLst/>
          </a:prstGeom>
          <a:noFill/>
        </p:spPr>
        <p:txBody>
          <a:bodyPr wrap="square">
            <a:spAutoFit/>
          </a:bodyPr>
          <a:lstStyle/>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rPr>
              <a:t>+</a:t>
            </a:r>
            <a:r>
              <a:rPr lang="vi-VN" sz="2000" b="1" dirty="0">
                <a:solidFill>
                  <a:srgbClr val="0000CC"/>
                </a:solidFill>
                <a:latin typeface="#9Slide03 SFU Futura_12" panose="00000400000000000000" pitchFamily="2" charset="0"/>
              </a:rPr>
              <a:t> Giao thông vận tải: </a:t>
            </a:r>
            <a:r>
              <a:rPr lang="vi-VN" sz="2000" dirty="0">
                <a:solidFill>
                  <a:srgbClr val="0000CC"/>
                </a:solidFill>
                <a:latin typeface="#9Slide03 SFU Futura_12" panose="00000400000000000000" pitchFamily="2" charset="0"/>
              </a:rPr>
              <a:t>đang phát triển đồng bộ, hiện đại hoá các phương tiện vận tải và nâng cao chất lượng dịch vụ.</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rPr>
              <a:t>+ </a:t>
            </a:r>
            <a:r>
              <a:rPr lang="vi-VN" sz="2000" b="1" dirty="0">
                <a:solidFill>
                  <a:srgbClr val="0000CC"/>
                </a:solidFill>
                <a:latin typeface="#9Slide03 SFU Futura_12" panose="00000400000000000000" pitchFamily="2" charset="0"/>
              </a:rPr>
              <a:t>Thương mại: </a:t>
            </a:r>
            <a:r>
              <a:rPr lang="vi-VN" sz="2000" dirty="0">
                <a:solidFill>
                  <a:srgbClr val="0000CC"/>
                </a:solidFill>
                <a:latin typeface="#9Slide03 SFU Futura_12" panose="00000400000000000000" pitchFamily="2" charset="0"/>
              </a:rPr>
              <a:t>nội thương ngày càng phát triển và đa dạng với nhiều hình thức</a:t>
            </a:r>
            <a:r>
              <a:rPr lang="en-US" sz="2000" dirty="0">
                <a:solidFill>
                  <a:srgbClr val="0000CC"/>
                </a:solidFill>
                <a:latin typeface="#9Slide03 SFU Futura_12" panose="00000400000000000000" pitchFamily="2" charset="0"/>
              </a:rPr>
              <a:t>; N</a:t>
            </a:r>
            <a:r>
              <a:rPr lang="vi-VN" sz="2000" dirty="0">
                <a:solidFill>
                  <a:srgbClr val="0000CC"/>
                </a:solidFill>
                <a:latin typeface="#9Slide03 SFU Futura_12" panose="00000400000000000000" pitchFamily="2" charset="0"/>
              </a:rPr>
              <a:t>goại thương chú trọng khai thác thế mạnh kinh tế cửa khẩu</a:t>
            </a:r>
            <a:r>
              <a:rPr lang="en-US" sz="2000" dirty="0">
                <a:solidFill>
                  <a:srgbClr val="0000CC"/>
                </a:solidFill>
                <a:latin typeface="#9Slide03 SFU Futura_12" panose="00000400000000000000" pitchFamily="2" charset="0"/>
              </a:rPr>
              <a:t>.</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rPr>
              <a:t>+ </a:t>
            </a:r>
            <a:r>
              <a:rPr lang="vi-VN" sz="2000" b="1" dirty="0">
                <a:solidFill>
                  <a:srgbClr val="0000CC"/>
                </a:solidFill>
                <a:latin typeface="#9Slide03 SFU Futura_12" panose="00000400000000000000" pitchFamily="2" charset="0"/>
              </a:rPr>
              <a:t>Du lịch: </a:t>
            </a:r>
            <a:r>
              <a:rPr lang="vi-VN" sz="2000" dirty="0">
                <a:solidFill>
                  <a:srgbClr val="0000CC"/>
                </a:solidFill>
                <a:latin typeface="#9Slide03 SFU Futura_12" panose="00000400000000000000" pitchFamily="2" charset="0"/>
              </a:rPr>
              <a:t>trở thành thế mạnh kinh tế của vùng, với nhiều loại hình và điểm du lịch nổi tiếng. </a:t>
            </a:r>
            <a:r>
              <a:rPr lang="en-US" sz="2000" dirty="0" err="1">
                <a:solidFill>
                  <a:srgbClr val="0000CC"/>
                </a:solidFill>
                <a:latin typeface="#9Slide03 SFU Futura_12" panose="00000400000000000000" pitchFamily="2" charset="0"/>
              </a:rPr>
              <a:t>Phát</a:t>
            </a:r>
            <a:r>
              <a:rPr lang="en-US" sz="2000" dirty="0">
                <a:solidFill>
                  <a:srgbClr val="0000CC"/>
                </a:solidFill>
                <a:latin typeface="#9Slide03 SFU Futura_12" panose="00000400000000000000" pitchFamily="2" charset="0"/>
              </a:rPr>
              <a:t> </a:t>
            </a:r>
            <a:r>
              <a:rPr lang="en-US" sz="2000" dirty="0" err="1">
                <a:solidFill>
                  <a:srgbClr val="0000CC"/>
                </a:solidFill>
                <a:latin typeface="#9Slide03 SFU Futura_12" panose="00000400000000000000" pitchFamily="2" charset="0"/>
              </a:rPr>
              <a:t>triển</a:t>
            </a:r>
            <a:r>
              <a:rPr lang="en-US" sz="2000" dirty="0">
                <a:solidFill>
                  <a:srgbClr val="0000CC"/>
                </a:solidFill>
                <a:latin typeface="#9Slide03 SFU Futura_12" panose="00000400000000000000" pitchFamily="2" charset="0"/>
              </a:rPr>
              <a:t> d</a:t>
            </a:r>
            <a:r>
              <a:rPr lang="vi-VN" sz="2000" dirty="0">
                <a:solidFill>
                  <a:srgbClr val="0000CC"/>
                </a:solidFill>
                <a:latin typeface="#9Slide03 SFU Futura_12" panose="00000400000000000000" pitchFamily="2" charset="0"/>
              </a:rPr>
              <a:t>u lịch sinh thái</a:t>
            </a:r>
            <a:r>
              <a:rPr lang="en-US" sz="2000" dirty="0">
                <a:solidFill>
                  <a:srgbClr val="0000CC"/>
                </a:solidFill>
                <a:latin typeface="#9Slide03 SFU Futura_12" panose="00000400000000000000" pitchFamily="2" charset="0"/>
              </a:rPr>
              <a:t>, d</a:t>
            </a:r>
            <a:r>
              <a:rPr lang="vi-VN" sz="2000" dirty="0">
                <a:solidFill>
                  <a:srgbClr val="0000CC"/>
                </a:solidFill>
                <a:latin typeface="#9Slide03 SFU Futura_12" panose="00000400000000000000" pitchFamily="2" charset="0"/>
              </a:rPr>
              <a:t>u lịch văn hoá</a:t>
            </a:r>
            <a:r>
              <a:rPr lang="en-US" sz="2000" dirty="0">
                <a:solidFill>
                  <a:srgbClr val="0000CC"/>
                </a:solidFill>
                <a:latin typeface="#9Slide03 SFU Futura_12" panose="00000400000000000000" pitchFamily="2" charset="0"/>
              </a:rPr>
              <a:t>.</a:t>
            </a:r>
          </a:p>
        </p:txBody>
      </p:sp>
    </p:spTree>
    <p:extLst>
      <p:ext uri="{BB962C8B-B14F-4D97-AF65-F5344CB8AC3E}">
        <p14:creationId xmlns:p14="http://schemas.microsoft.com/office/powerpoint/2010/main" val="424887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Đồi chè">
            <a:extLst>
              <a:ext uri="{FF2B5EF4-FFF2-40B4-BE49-F238E27FC236}">
                <a16:creationId xmlns:a16="http://schemas.microsoft.com/office/drawing/2014/main" id="{963974B0-1734-B6FD-5241-5D339F2365DE}"/>
              </a:ext>
            </a:extLst>
          </p:cNvPr>
          <p:cNvPicPr>
            <a:picLocks noChangeAspect="1"/>
          </p:cNvPicPr>
          <p:nvPr/>
        </p:nvPicPr>
        <p:blipFill>
          <a:blip r:embed="rId2" cstate="print">
            <a:extLst>
              <a:ext uri="{28A0092B-C50C-407E-A947-70E740481C1C}">
                <a14:useLocalDpi xmlns:a14="http://schemas.microsoft.com/office/drawing/2010/main" val="0"/>
              </a:ext>
            </a:extLst>
          </a:blip>
          <a:srcRect t="13385" r="-2" b="4766"/>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3" name="Picture 2" descr="A green field with a hill in the background&#10;&#10;Description automatically generated">
            <a:extLst>
              <a:ext uri="{FF2B5EF4-FFF2-40B4-BE49-F238E27FC236}">
                <a16:creationId xmlns:a16="http://schemas.microsoft.com/office/drawing/2014/main" id="{73D8B648-5C94-84E6-BD07-34C7F3DE3265}"/>
              </a:ext>
            </a:extLst>
          </p:cNvPr>
          <p:cNvPicPr>
            <a:picLocks noChangeAspect="1"/>
          </p:cNvPicPr>
          <p:nvPr/>
        </p:nvPicPr>
        <p:blipFill>
          <a:blip r:embed="rId3" cstate="print">
            <a:extLst>
              <a:ext uri="{28A0092B-C50C-407E-A947-70E740481C1C}">
                <a14:useLocalDpi xmlns:a14="http://schemas.microsoft.com/office/drawing/2010/main" val="0"/>
              </a:ext>
            </a:extLst>
          </a:blip>
          <a:srcRect t="23109" r="-2" b="2931"/>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E3A211AC-2DD5-FD97-ECF7-DC851526935F}"/>
              </a:ext>
            </a:extLst>
          </p:cNvPr>
          <p:cNvSpPr txBox="1"/>
          <p:nvPr/>
        </p:nvSpPr>
        <p:spPr>
          <a:xfrm>
            <a:off x="422423" y="2461037"/>
            <a:ext cx="4832803" cy="3664351"/>
          </a:xfrm>
          <a:prstGeom prst="rect">
            <a:avLst/>
          </a:prstGeom>
        </p:spPr>
        <p:txBody>
          <a:bodyPr vert="horz" lIns="91440" tIns="45720" rIns="91440" bIns="45720" rtlCol="0">
            <a:normAutofit/>
          </a:bodyPr>
          <a:lstStyle/>
          <a:p>
            <a:pPr marR="0" indent="-228600">
              <a:lnSpc>
                <a:spcPct val="90000"/>
              </a:lnSpc>
              <a:spcBef>
                <a:spcPts val="0"/>
              </a:spcBef>
              <a:spcAft>
                <a:spcPts val="600"/>
              </a:spcAft>
              <a:buFont typeface="Arial" panose="020B0604020202020204" pitchFamily="34" charset="0"/>
              <a:buChar char="•"/>
            </a:pPr>
            <a:endParaRPr lang="en-US" sz="2000" dirty="0">
              <a:effectLst/>
            </a:endParaRPr>
          </a:p>
        </p:txBody>
      </p:sp>
      <p:sp>
        <p:nvSpPr>
          <p:cNvPr id="7" name="TextBox 6">
            <a:extLst>
              <a:ext uri="{FF2B5EF4-FFF2-40B4-BE49-F238E27FC236}">
                <a16:creationId xmlns:a16="http://schemas.microsoft.com/office/drawing/2014/main" id="{CD9C1D2E-0A7B-FDAD-F0DE-94B84B0832C8}"/>
              </a:ext>
            </a:extLst>
          </p:cNvPr>
          <p:cNvSpPr txBox="1"/>
          <p:nvPr/>
        </p:nvSpPr>
        <p:spPr>
          <a:xfrm>
            <a:off x="489007" y="1133931"/>
            <a:ext cx="4522033" cy="867930"/>
          </a:xfrm>
          <a:prstGeom prst="rect">
            <a:avLst/>
          </a:prstGeom>
          <a:noFill/>
        </p:spPr>
        <p:txBody>
          <a:bodyPr wrap="square">
            <a:spAutoFit/>
          </a:bodyPr>
          <a:lstStyle/>
          <a:p>
            <a:pPr marR="0">
              <a:lnSpc>
                <a:spcPct val="90000"/>
              </a:lnSpc>
              <a:spcBef>
                <a:spcPts val="0"/>
              </a:spcBef>
              <a:spcAft>
                <a:spcPts val="600"/>
              </a:spcAft>
            </a:pPr>
            <a:r>
              <a:rPr lang="en-US" sz="2800" dirty="0">
                <a:solidFill>
                  <a:srgbClr val="ED7D31"/>
                </a:solidFill>
                <a:effectLst/>
                <a:latin typeface="#9Slide03 SFU Futura_05" panose="00000800000000000000" pitchFamily="2" charset="0"/>
              </a:rPr>
              <a:t>ĐỒI CHÈ MỘC CHÂU, SƠN LA</a:t>
            </a:r>
          </a:p>
        </p:txBody>
      </p:sp>
      <p:sp>
        <p:nvSpPr>
          <p:cNvPr id="9" name="TextBox 8">
            <a:extLst>
              <a:ext uri="{FF2B5EF4-FFF2-40B4-BE49-F238E27FC236}">
                <a16:creationId xmlns:a16="http://schemas.microsoft.com/office/drawing/2014/main" id="{B52C5C28-0F5B-D86A-94AA-15F720B943A4}"/>
              </a:ext>
            </a:extLst>
          </p:cNvPr>
          <p:cNvSpPr txBox="1"/>
          <p:nvPr/>
        </p:nvSpPr>
        <p:spPr>
          <a:xfrm>
            <a:off x="449544" y="2589315"/>
            <a:ext cx="4424813" cy="2806922"/>
          </a:xfrm>
          <a:prstGeom prst="rect">
            <a:avLst/>
          </a:prstGeom>
          <a:noFill/>
        </p:spPr>
        <p:txBody>
          <a:bodyPr wrap="square">
            <a:spAutoFit/>
          </a:bodyPr>
          <a:lstStyle/>
          <a:p>
            <a:pPr marR="0" algn="just">
              <a:lnSpc>
                <a:spcPct val="90000"/>
              </a:lnSpc>
              <a:spcBef>
                <a:spcPts val="0"/>
              </a:spcBef>
              <a:spcAft>
                <a:spcPts val="600"/>
              </a:spcAft>
            </a:pPr>
            <a:r>
              <a:rPr lang="en-US" sz="2800" dirty="0" err="1">
                <a:effectLst/>
                <a:latin typeface="#9Slide03 SFU Futura_12" panose="00000400000000000000" pitchFamily="2" charset="0"/>
              </a:rPr>
              <a:t>Chè</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được</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trồng</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nhiều</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nhất</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là</a:t>
            </a:r>
            <a:r>
              <a:rPr lang="en-US" sz="2800" dirty="0">
                <a:effectLst/>
                <a:latin typeface="#9Slide03 SFU Futura_12" panose="00000400000000000000" pitchFamily="2" charset="0"/>
              </a:rPr>
              <a:t> ở </a:t>
            </a:r>
            <a:r>
              <a:rPr lang="en-US" sz="2800" dirty="0" err="1">
                <a:effectLst/>
                <a:latin typeface="#9Slide03 SFU Futura_12" panose="00000400000000000000" pitchFamily="2" charset="0"/>
              </a:rPr>
              <a:t>thị</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trấn</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nông</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trường</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Mộc</a:t>
            </a:r>
            <a:r>
              <a:rPr lang="en-US" sz="2800" dirty="0">
                <a:effectLst/>
                <a:latin typeface="#9Slide03 SFU Futura_12" panose="00000400000000000000" pitchFamily="2" charset="0"/>
              </a:rPr>
              <a:t> Châu. </a:t>
            </a:r>
            <a:r>
              <a:rPr lang="en-US" sz="2800" dirty="0" err="1">
                <a:effectLst/>
                <a:latin typeface="#9Slide03 SFU Futura_12" panose="00000400000000000000" pitchFamily="2" charset="0"/>
              </a:rPr>
              <a:t>Nơi</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đây</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cũng</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là</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một</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trong</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số</a:t>
            </a:r>
            <a:r>
              <a:rPr lang="en-US" sz="2800" dirty="0">
                <a:effectLst/>
                <a:latin typeface="#9Slide03 SFU Futura_12" panose="00000400000000000000" pitchFamily="2" charset="0"/>
              </a:rPr>
              <a:t> 3 </a:t>
            </a:r>
            <a:r>
              <a:rPr lang="en-US" sz="2800" dirty="0" err="1">
                <a:effectLst/>
                <a:latin typeface="#9Slide03 SFU Futura_12" panose="00000400000000000000" pitchFamily="2" charset="0"/>
              </a:rPr>
              <a:t>khu</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vực</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sở</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hữu</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đồi</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chè</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trái</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tim</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ấn</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tượng</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và</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thu</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hút</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nhiều</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khách</a:t>
            </a:r>
            <a:r>
              <a:rPr lang="en-US" sz="2800" dirty="0">
                <a:effectLst/>
                <a:latin typeface="#9Slide03 SFU Futura_12" panose="00000400000000000000" pitchFamily="2" charset="0"/>
              </a:rPr>
              <a:t> du </a:t>
            </a:r>
            <a:r>
              <a:rPr lang="en-US" sz="2800" dirty="0" err="1">
                <a:effectLst/>
                <a:latin typeface="#9Slide03 SFU Futura_12" panose="00000400000000000000" pitchFamily="2" charset="0"/>
              </a:rPr>
              <a:t>lịch</a:t>
            </a:r>
            <a:r>
              <a:rPr lang="en-US" sz="2800" dirty="0">
                <a:effectLst/>
                <a:latin typeface="#9Slide03 SFU Futura_12" panose="00000400000000000000" pitchFamily="2" charset="0"/>
              </a:rPr>
              <a:t> </a:t>
            </a:r>
            <a:r>
              <a:rPr lang="en-US" sz="2800" dirty="0" err="1">
                <a:effectLst/>
                <a:latin typeface="#9Slide03 SFU Futura_12" panose="00000400000000000000" pitchFamily="2" charset="0"/>
              </a:rPr>
              <a:t>nhất</a:t>
            </a:r>
            <a:r>
              <a:rPr lang="en-US" sz="2800" dirty="0">
                <a:effectLst/>
                <a:latin typeface="#9Slide03 SFU Futura_12" panose="00000400000000000000" pitchFamily="2" charset="0"/>
              </a:rPr>
              <a:t>.</a:t>
            </a:r>
          </a:p>
        </p:txBody>
      </p:sp>
      <p:sp>
        <p:nvSpPr>
          <p:cNvPr id="4" name="Rectangle 3">
            <a:extLst>
              <a:ext uri="{FF2B5EF4-FFF2-40B4-BE49-F238E27FC236}">
                <a16:creationId xmlns:a16="http://schemas.microsoft.com/office/drawing/2014/main" id="{17D7A415-71D3-5554-4044-023BBC7D3E22}"/>
              </a:ext>
            </a:extLst>
          </p:cNvPr>
          <p:cNvSpPr/>
          <p:nvPr/>
        </p:nvSpPr>
        <p:spPr>
          <a:xfrm>
            <a:off x="305219" y="43843"/>
            <a:ext cx="3728389" cy="877163"/>
          </a:xfrm>
          <a:prstGeom prst="rect">
            <a:avLst/>
          </a:prstGeom>
          <a:noFill/>
        </p:spPr>
        <p:txBody>
          <a:bodyPr wrap="square" lIns="137160" tIns="68580" rIns="137160" bIns="68580">
            <a:spAutoFit/>
          </a:bodyPr>
          <a:lstStyle/>
          <a:p>
            <a:pPr algn="ctr"/>
            <a:r>
              <a:rPr lang="en-US" sz="48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Em </a:t>
            </a:r>
            <a:r>
              <a:rPr lang="en-US" sz="3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Có</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Biết</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6" name="Picture 5">
            <a:extLst>
              <a:ext uri="{FF2B5EF4-FFF2-40B4-BE49-F238E27FC236}">
                <a16:creationId xmlns:a16="http://schemas.microsoft.com/office/drawing/2014/main" id="{B195473D-FEFB-B6F8-5311-09C42BE969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6019" r="94444">
                        <a14:foregroundMark x1="27500" y1="34537" x2="27500" y2="34537"/>
                        <a14:foregroundMark x1="19167" y1="35370" x2="20648" y2="30278"/>
                        <a14:foregroundMark x1="20648" y1="30278" x2="26852" y2="27130"/>
                        <a14:foregroundMark x1="26852" y1="27130" x2="34167" y2="29352"/>
                        <a14:foregroundMark x1="34167" y1="29352" x2="35370" y2="34167"/>
                        <a14:foregroundMark x1="35370" y1="34167" x2="31574" y2="39537"/>
                        <a14:foregroundMark x1="31574" y1="39537" x2="23796" y2="37315"/>
                        <a14:foregroundMark x1="23796" y1="37315" x2="21019" y2="34444"/>
                        <a14:foregroundMark x1="8981" y1="64352" x2="7407" y2="74444"/>
                        <a14:foregroundMark x1="6852" y1="84907" x2="6019" y2="86204"/>
                        <a14:foregroundMark x1="42685" y1="70000" x2="63889" y2="73241"/>
                        <a14:foregroundMark x1="45833" y1="67407" x2="60648" y2="78241"/>
                        <a14:foregroundMark x1="40648" y1="72500" x2="36944" y2="75463"/>
                        <a14:foregroundMark x1="36944" y1="75463" x2="38426" y2="69722"/>
                        <a14:foregroundMark x1="38426" y1="69722" x2="42130" y2="67778"/>
                        <a14:foregroundMark x1="39722" y1="69722" x2="38981" y2="72130"/>
                        <a14:foregroundMark x1="36667" y1="60833" x2="33333" y2="67963"/>
                        <a14:foregroundMark x1="70648" y1="43056" x2="70648" y2="46296"/>
                        <a14:foregroundMark x1="67222" y1="56481" x2="71852" y2="67685"/>
                        <a14:foregroundMark x1="71852" y1="67685" x2="72500" y2="67685"/>
                        <a14:foregroundMark x1="94444" y1="85833" x2="94444" y2="85833"/>
                      </a14:backgroundRemoval>
                    </a14:imgEffect>
                  </a14:imgLayer>
                </a14:imgProps>
              </a:ext>
            </a:extLst>
          </a:blip>
          <a:srcRect l="5185" t="18519" r="5926" b="11852"/>
          <a:stretch/>
        </p:blipFill>
        <p:spPr>
          <a:xfrm>
            <a:off x="128016" y="50993"/>
            <a:ext cx="947434" cy="793473"/>
          </a:xfrm>
          <a:prstGeom prst="rect">
            <a:avLst/>
          </a:prstGeom>
        </p:spPr>
      </p:pic>
    </p:spTree>
    <p:extLst>
      <p:ext uri="{BB962C8B-B14F-4D97-AF65-F5344CB8AC3E}">
        <p14:creationId xmlns:p14="http://schemas.microsoft.com/office/powerpoint/2010/main" val="2514117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496820" y="868760"/>
            <a:ext cx="3702969" cy="10089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9Slide03 SFU Futura_05" panose="00000800000000000000" pitchFamily="2" charset="0"/>
                <a:cs typeface="Arial" panose="020B0604020202020204" pitchFamily="34" charset="0"/>
              </a:rPr>
              <a:t>TRÒ CHƠI</a:t>
            </a:r>
            <a:endParaRPr lang="en-US" sz="4800" b="1" dirty="0">
              <a:solidFill>
                <a:srgbClr val="0070C0"/>
              </a:solidFill>
              <a:latin typeface="#9Slide03 SFU Futura_05" panose="000008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18899" y="1357752"/>
            <a:ext cx="7146407"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1DB920"/>
                </a:solidFill>
                <a:latin typeface="#9Slide03 SFU Futura_05" panose="00000800000000000000" pitchFamily="2" charset="0"/>
                <a:cs typeface="Arial" panose="020B0604020202020204" pitchFamily="34" charset="0"/>
              </a:rPr>
              <a:t>AI NHANH HƠN</a:t>
            </a: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43923" y="3888612"/>
            <a:ext cx="2398461" cy="2863385"/>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9Slide03 SFU Futura_12" panose="00000400000000000000" pitchFamily="2" charset="0"/>
              </a:rPr>
              <a:t>GV chia </a:t>
            </a:r>
            <a:r>
              <a:rPr lang="en-US" sz="2400" dirty="0" err="1">
                <a:solidFill>
                  <a:schemeClr val="tx1"/>
                </a:solidFill>
                <a:latin typeface="#9Slide03 SFU Futura_12" panose="00000400000000000000" pitchFamily="2" charset="0"/>
              </a:rPr>
              <a:t>lớp</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thành</a:t>
            </a:r>
            <a:r>
              <a:rPr lang="en-US" sz="2400" dirty="0">
                <a:solidFill>
                  <a:schemeClr val="tx1"/>
                </a:solidFill>
                <a:latin typeface="#9Slide03 SFU Futura_12" panose="00000400000000000000" pitchFamily="2" charset="0"/>
              </a:rPr>
              <a:t> 2 </a:t>
            </a:r>
            <a:r>
              <a:rPr lang="en-US" sz="2400" dirty="0" err="1">
                <a:solidFill>
                  <a:schemeClr val="tx1"/>
                </a:solidFill>
                <a:latin typeface="#9Slide03 SFU Futura_12" panose="00000400000000000000" pitchFamily="2" charset="0"/>
              </a:rPr>
              <a:t>đội</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Các</a:t>
            </a:r>
            <a:r>
              <a:rPr lang="en-US" sz="2400" dirty="0">
                <a:solidFill>
                  <a:schemeClr val="tx1"/>
                </a:solidFill>
                <a:latin typeface="#9Slide03 SFU Futura_12" panose="00000400000000000000" pitchFamily="2" charset="0"/>
              </a:rPr>
              <a:t> HS </a:t>
            </a:r>
            <a:r>
              <a:rPr lang="en-US" sz="2400" dirty="0" err="1">
                <a:solidFill>
                  <a:schemeClr val="tx1"/>
                </a:solidFill>
                <a:latin typeface="#9Slide03 SFU Futura_12" panose="00000400000000000000" pitchFamily="2" charset="0"/>
              </a:rPr>
              <a:t>trong</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đội</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đếm</a:t>
            </a:r>
            <a:r>
              <a:rPr lang="en-US" sz="2400" dirty="0">
                <a:solidFill>
                  <a:schemeClr val="tx1"/>
                </a:solidFill>
                <a:latin typeface="#9Slide03 SFU Futura_12" panose="00000400000000000000" pitchFamily="2" charset="0"/>
              </a:rPr>
              <a:t> STT </a:t>
            </a:r>
            <a:r>
              <a:rPr lang="en-US" sz="2400" dirty="0" err="1">
                <a:solidFill>
                  <a:schemeClr val="tx1"/>
                </a:solidFill>
                <a:latin typeface="#9Slide03 SFU Futura_12" panose="00000400000000000000" pitchFamily="2" charset="0"/>
              </a:rPr>
              <a:t>từ</a:t>
            </a:r>
            <a:r>
              <a:rPr lang="en-US" sz="2400" dirty="0">
                <a:solidFill>
                  <a:schemeClr val="tx1"/>
                </a:solidFill>
                <a:latin typeface="#9Slide03 SFU Futura_12" panose="00000400000000000000" pitchFamily="2" charset="0"/>
              </a:rPr>
              <a:t> 1 – </a:t>
            </a:r>
            <a:r>
              <a:rPr lang="en-US" sz="2400" dirty="0" err="1">
                <a:solidFill>
                  <a:schemeClr val="tx1"/>
                </a:solidFill>
                <a:latin typeface="#9Slide03 SFU Futura_12" panose="00000400000000000000" pitchFamily="2" charset="0"/>
              </a:rPr>
              <a:t>hết</a:t>
            </a:r>
            <a:r>
              <a:rPr lang="en-US" sz="2400" dirty="0">
                <a:solidFill>
                  <a:schemeClr val="tx1"/>
                </a:solidFill>
                <a:latin typeface="#9Slide03 SFU Futura_12" panose="00000400000000000000" pitchFamily="2" charset="0"/>
              </a:rPr>
              <a:t>. </a:t>
            </a: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713150" y="3888612"/>
            <a:ext cx="2859304" cy="281968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CC"/>
                </a:solidFill>
                <a:latin typeface="#9Slide03 SFU Futura_12" panose="00000400000000000000" pitchFamily="2" charset="0"/>
              </a:rPr>
              <a:t>GV quay </a:t>
            </a:r>
            <a:r>
              <a:rPr lang="en-US" sz="2400" dirty="0" err="1">
                <a:solidFill>
                  <a:srgbClr val="0000CC"/>
                </a:solidFill>
                <a:latin typeface="#9Slide03 SFU Futura_12" panose="00000400000000000000" pitchFamily="2" charset="0"/>
              </a:rPr>
              <a:t>số</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ngẫu</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nhiên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để</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gọi</a:t>
            </a:r>
            <a:r>
              <a:rPr lang="en-US" sz="2400" dirty="0">
                <a:solidFill>
                  <a:srgbClr val="0000CC"/>
                </a:solidFill>
                <a:latin typeface="#9Slide03 SFU Futura_12" panose="00000400000000000000" pitchFamily="2" charset="0"/>
              </a:rPr>
              <a:t> 2 HS (</a:t>
            </a:r>
            <a:r>
              <a:rPr lang="en-US" sz="2400" dirty="0" err="1">
                <a:solidFill>
                  <a:srgbClr val="0000CC"/>
                </a:solidFill>
                <a:latin typeface="#9Slide03 SFU Futura_12" panose="00000400000000000000" pitchFamily="2" charset="0"/>
              </a:rPr>
              <a:t>mỗi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đội</a:t>
            </a:r>
            <a:r>
              <a:rPr lang="en-US" sz="2400" dirty="0">
                <a:solidFill>
                  <a:srgbClr val="0000CC"/>
                </a:solidFill>
                <a:latin typeface="#9Slide03 SFU Futura_12" panose="00000400000000000000" pitchFamily="2" charset="0"/>
              </a:rPr>
              <a:t> 1 HS) </a:t>
            </a:r>
            <a:r>
              <a:rPr lang="en-US" sz="2400" dirty="0" err="1">
                <a:solidFill>
                  <a:srgbClr val="0000CC"/>
                </a:solidFill>
                <a:latin typeface="#9Slide03 SFU Futura_12" panose="00000400000000000000" pitchFamily="2" charset="0"/>
              </a:rPr>
              <a:t>đứng</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lên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trả</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lời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câu</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hỏi</a:t>
            </a:r>
            <a:r>
              <a:rPr lang="en-US" sz="2400" dirty="0">
                <a:solidFill>
                  <a:srgbClr val="0000CC"/>
                </a:solidFill>
                <a:latin typeface="#9Slide03 SFU Futura_12" panose="00000400000000000000" pitchFamily="2" charset="0"/>
              </a:rPr>
              <a:t> </a:t>
            </a:r>
            <a:r>
              <a:rPr lang="vi-VN" sz="2400" dirty="0">
                <a:solidFill>
                  <a:srgbClr val="0000CC"/>
                </a:solidFill>
                <a:latin typeface="#9Slide03 SFU Futura_12" panose="00000400000000000000" pitchFamily="2" charset="0"/>
              </a:rPr>
              <a:t>theo hình thức đối kháng t</a:t>
            </a:r>
            <a:r>
              <a:rPr lang="en-US" sz="2400" dirty="0" err="1">
                <a:solidFill>
                  <a:srgbClr val="0000CC"/>
                </a:solidFill>
                <a:latin typeface="#9Slide03 SFU Futura_12" panose="00000400000000000000" pitchFamily="2" charset="0"/>
              </a:rPr>
              <a:t>rực</a:t>
            </a:r>
            <a:r>
              <a:rPr lang="vi-VN" sz="2400" dirty="0">
                <a:solidFill>
                  <a:srgbClr val="0000CC"/>
                </a:solidFill>
                <a:latin typeface="#9Slide03 SFU Futura_12" panose="00000400000000000000" pitchFamily="2" charset="0"/>
              </a:rPr>
              <a:t> tiếp</a:t>
            </a:r>
            <a:endParaRPr lang="en-US" sz="3200" b="1" dirty="0">
              <a:solidFill>
                <a:srgbClr val="0000CC"/>
              </a:solidFill>
              <a:latin typeface="#9Slide03 SFU Futura_12" panose="00000400000000000000" pitchFamily="2" charset="0"/>
              <a:cs typeface="Arial" panose="020B0604020202020204" pitchFamily="34"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1975" y="18416"/>
            <a:ext cx="828502" cy="88221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BE55959A-1F2C-46C2-9FCD-F989F5DD87B7}"/>
              </a:ext>
            </a:extLst>
          </p:cNvPr>
          <p:cNvSpPr/>
          <p:nvPr/>
        </p:nvSpPr>
        <p:spPr>
          <a:xfrm>
            <a:off x="5843221" y="3914139"/>
            <a:ext cx="2859304" cy="2816008"/>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9Slide03 SFU Futura_12" panose="00000400000000000000" pitchFamily="2" charset="0"/>
              </a:rPr>
              <a:t>HS </a:t>
            </a:r>
            <a:r>
              <a:rPr lang="en-US" sz="2400" dirty="0" err="1">
                <a:solidFill>
                  <a:schemeClr val="tx1"/>
                </a:solidFill>
                <a:latin typeface="#9Slide03 SFU Futura_12" panose="00000400000000000000" pitchFamily="2" charset="0"/>
              </a:rPr>
              <a:t>nào</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giơ</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tay</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trả</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lời</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trước</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và</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trả</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lời</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đúng</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thì</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điểm</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được</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tính</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cho</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đội</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đó</a:t>
            </a:r>
            <a:r>
              <a:rPr lang="en-US" sz="2400" dirty="0">
                <a:solidFill>
                  <a:schemeClr val="tx1"/>
                </a:solidFill>
                <a:latin typeface="#9Slide03 SFU Futura_12" panose="00000400000000000000" pitchFamily="2" charset="0"/>
              </a:rPr>
              <a:t>. Sai </a:t>
            </a:r>
            <a:r>
              <a:rPr lang="en-US" sz="2400" dirty="0" err="1">
                <a:solidFill>
                  <a:schemeClr val="tx1"/>
                </a:solidFill>
                <a:latin typeface="#9Slide03 SFU Futura_12" panose="00000400000000000000" pitchFamily="2" charset="0"/>
              </a:rPr>
              <a:t>thì</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đội</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còn</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lại</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trả</a:t>
            </a:r>
            <a:r>
              <a:rPr lang="en-US" sz="2400" dirty="0">
                <a:solidFill>
                  <a:schemeClr val="tx1"/>
                </a:solidFill>
                <a:latin typeface="#9Slide03 SFU Futura_12" panose="00000400000000000000" pitchFamily="2" charset="0"/>
              </a:rPr>
              <a:t> </a:t>
            </a:r>
            <a:r>
              <a:rPr lang="en-US" sz="2400" dirty="0" err="1">
                <a:solidFill>
                  <a:schemeClr val="tx1"/>
                </a:solidFill>
                <a:latin typeface="#9Slide03 SFU Futura_12" panose="00000400000000000000" pitchFamily="2" charset="0"/>
              </a:rPr>
              <a:t>lời</a:t>
            </a:r>
            <a:r>
              <a:rPr lang="en-US" sz="2400" dirty="0">
                <a:solidFill>
                  <a:schemeClr val="tx1"/>
                </a:solidFill>
                <a:latin typeface="#9Slide03 SFU Futura_12" panose="00000400000000000000" pitchFamily="2" charset="0"/>
              </a:rPr>
              <a:t>. </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8994603" y="3932311"/>
            <a:ext cx="3063246" cy="279783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00CC"/>
                </a:solidFill>
                <a:latin typeface="#9Slide03 SFU Futura_12" panose="00000400000000000000" pitchFamily="2" charset="0"/>
              </a:rPr>
              <a:t>Cả</a:t>
            </a:r>
            <a:r>
              <a:rPr lang="en-US" sz="2400" dirty="0">
                <a:solidFill>
                  <a:srgbClr val="0000CC"/>
                </a:solidFill>
                <a:latin typeface="#9Slide03 SFU Futura_12" panose="00000400000000000000" pitchFamily="2" charset="0"/>
              </a:rPr>
              <a:t> 2 </a:t>
            </a:r>
            <a:r>
              <a:rPr lang="en-US" sz="2400" dirty="0" err="1">
                <a:solidFill>
                  <a:srgbClr val="0000CC"/>
                </a:solidFill>
                <a:latin typeface="#9Slide03 SFU Futura_12" panose="00000400000000000000" pitchFamily="2" charset="0"/>
              </a:rPr>
              <a:t>bạn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đứng</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lên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đều</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sai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thì</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cơ</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hội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dành</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cho</a:t>
            </a:r>
            <a:r>
              <a:rPr lang="en-US" sz="2400" dirty="0">
                <a:solidFill>
                  <a:srgbClr val="0000CC"/>
                </a:solidFill>
                <a:latin typeface="#9Slide03 SFU Futura_12" panose="00000400000000000000" pitchFamily="2" charset="0"/>
              </a:rPr>
              <a:t> 1 </a:t>
            </a:r>
            <a:r>
              <a:rPr lang="en-US" sz="2400" dirty="0" err="1">
                <a:solidFill>
                  <a:srgbClr val="0000CC"/>
                </a:solidFill>
                <a:latin typeface="#9Slide03 SFU Futura_12" panose="00000400000000000000" pitchFamily="2" charset="0"/>
              </a:rPr>
              <a:t>bạn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giơ</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tay</a:t>
            </a:r>
            <a:r>
              <a:rPr lang="en-US" sz="2400" dirty="0">
                <a:solidFill>
                  <a:srgbClr val="0000CC"/>
                </a:solidFill>
                <a:latin typeface="#9Slide03 SFU Futura_12" panose="00000400000000000000" pitchFamily="2" charset="0"/>
              </a:rPr>
              <a:t> ở </a:t>
            </a:r>
            <a:r>
              <a:rPr lang="en-US" sz="2400" dirty="0" err="1">
                <a:solidFill>
                  <a:srgbClr val="0000CC"/>
                </a:solidFill>
                <a:latin typeface="#9Slide03 SFU Futura_12" panose="00000400000000000000" pitchFamily="2" charset="0"/>
              </a:rPr>
              <a:t>dưới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trả</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lời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đúng</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thì</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điểm</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được</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tính</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cho</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đội</a:t>
            </a:r>
            <a:r>
              <a:rPr lang="en-US" sz="2400" dirty="0">
                <a:solidFill>
                  <a:srgbClr val="0000CC"/>
                </a:solidFill>
                <a:latin typeface="#9Slide03 SFU Futura_12" panose="00000400000000000000" pitchFamily="2" charset="0"/>
              </a:rPr>
              <a:t>. </a:t>
            </a:r>
            <a:endParaRPr lang="en-US" sz="3200" b="1" dirty="0">
              <a:solidFill>
                <a:srgbClr val="0000CC"/>
              </a:solidFill>
              <a:latin typeface="#9Slide03 SFU Futura_12" panose="00000400000000000000" pitchFamily="2" charset="0"/>
              <a:cs typeface="Arial" panose="020B0604020202020204" pitchFamily="34" charset="0"/>
            </a:endParaRPr>
          </a:p>
        </p:txBody>
      </p:sp>
      <p:pic>
        <p:nvPicPr>
          <p:cNvPr id="3" name="Picture 2" descr="Sinh viên miễn phí tiền bản Quyền Lớp Clip nghệ thuật - Giơ tay lên học  sinh png tải về - Miễn phí trong suốt Hành Vi Con Người png Tải về.">
            <a:extLst>
              <a:ext uri="{FF2B5EF4-FFF2-40B4-BE49-F238E27FC236}">
                <a16:creationId xmlns:a16="http://schemas.microsoft.com/office/drawing/2014/main" id="{06295322-03D3-7BC4-2174-D8333B7866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94" b="99412" l="1556" r="94889">
                        <a14:foregroundMark x1="26000" y1="8088" x2="26889" y2="24118"/>
                        <a14:foregroundMark x1="31000" y1="10147" x2="26000" y2="30735"/>
                        <a14:foregroundMark x1="10000" y1="48676" x2="6778" y2="60294"/>
                        <a14:foregroundMark x1="9889" y1="60000" x2="36667" y2="61912"/>
                        <a14:foregroundMark x1="36667" y1="61912" x2="40444" y2="60441"/>
                        <a14:foregroundMark x1="19333" y1="76912" x2="23444" y2="85294"/>
                        <a14:foregroundMark x1="23667" y1="74412" x2="28444" y2="88529"/>
                        <a14:foregroundMark x1="7444" y1="94412" x2="36000" y2="97647"/>
                        <a14:foregroundMark x1="36000" y1="97647" x2="39778" y2="96765"/>
                        <a14:foregroundMark x1="4000" y1="84853" x2="3444" y2="90735"/>
                        <a14:foregroundMark x1="1556" y1="88529" x2="3000" y2="87353"/>
                        <a14:foregroundMark x1="70111" y1="74559" x2="77778" y2="87794"/>
                        <a14:foregroundMark x1="77778" y1="87794" x2="77778" y2="83235"/>
                        <a14:foregroundMark x1="76111" y1="10147" x2="76444" y2="40294"/>
                        <a14:foregroundMark x1="71667" y1="8824" x2="70556" y2="42059"/>
                        <a14:foregroundMark x1="73111" y1="24118" x2="83000" y2="55000"/>
                        <a14:foregroundMark x1="88333" y1="50000" x2="94444" y2="60294"/>
                        <a14:foregroundMark x1="94000" y1="50735" x2="94000" y2="50735"/>
                        <a14:foregroundMark x1="73556" y1="69118" x2="72778" y2="78235"/>
                        <a14:foregroundMark x1="68556" y1="78971" x2="69556" y2="87647"/>
                        <a14:foregroundMark x1="88000" y1="87206" x2="94889" y2="86029"/>
                        <a14:foregroundMark x1="94889" y1="86029" x2="94889" y2="86029"/>
                        <a14:foregroundMark x1="94667" y1="84853" x2="92222" y2="90294"/>
                        <a14:foregroundMark x1="64556" y1="95147" x2="91444" y2="95735"/>
                        <a14:foregroundMark x1="66111" y1="76029" x2="66111" y2="85735"/>
                        <a14:foregroundMark x1="59444" y1="59853" x2="88778" y2="59853"/>
                        <a14:foregroundMark x1="41667" y1="58676" x2="33444" y2="58676"/>
                        <a14:foregroundMark x1="42222" y1="93529" x2="42000" y2="98971"/>
                        <a14:foregroundMark x1="28222" y1="5441" x2="28444" y2="9706"/>
                        <a14:foregroundMark x1="59222" y1="91029" x2="59778" y2="99412"/>
                        <a14:foregroundMark x1="59889" y1="96912" x2="82778" y2="95147"/>
                        <a14:foregroundMark x1="93000" y1="81912" x2="93333" y2="85588"/>
                      </a14:backgroundRemoval>
                    </a14:imgEffect>
                  </a14:imgLayer>
                </a14:imgProps>
              </a:ext>
              <a:ext uri="{28A0092B-C50C-407E-A947-70E740481C1C}">
                <a14:useLocalDpi xmlns:a14="http://schemas.microsoft.com/office/drawing/2010/main" val="0"/>
              </a:ext>
            </a:extLst>
          </a:blip>
          <a:srcRect/>
          <a:stretch>
            <a:fillRect/>
          </a:stretch>
        </p:blipFill>
        <p:spPr bwMode="auto">
          <a:xfrm>
            <a:off x="7471278" y="113738"/>
            <a:ext cx="4586571" cy="3465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92B85B-7EFE-5EC0-B41B-4001795DFB39}"/>
              </a:ext>
            </a:extLst>
          </p:cNvPr>
          <p:cNvSpPr txBox="1"/>
          <p:nvPr/>
        </p:nvSpPr>
        <p:spPr>
          <a:xfrm>
            <a:off x="890477" y="149702"/>
            <a:ext cx="3369289" cy="707886"/>
          </a:xfrm>
          <a:prstGeom prst="rect">
            <a:avLst/>
          </a:prstGeom>
          <a:noFill/>
        </p:spPr>
        <p:txBody>
          <a:bodyPr wrap="square">
            <a:spAutoFit/>
          </a:bodyPr>
          <a:lstStyle/>
          <a:p>
            <a:r>
              <a:rPr lang="en-US" sz="4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LUYỆN TẬP</a:t>
            </a:r>
            <a:endParaRPr lang="en-US" sz="4000" dirty="0">
              <a:solidFill>
                <a:srgbClr val="FF0000"/>
              </a:solidFill>
            </a:endParaRPr>
          </a:p>
        </p:txBody>
      </p:sp>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9" grpId="0" animBg="1"/>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6101">
            <a:off x="3846796" y="4470531"/>
            <a:ext cx="10224041" cy="6234511"/>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4027211" y="4812616"/>
            <a:ext cx="11305795" cy="6894153"/>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7883996" y="2872987"/>
            <a:ext cx="4035878" cy="4035878"/>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411771" y="5965468"/>
            <a:ext cx="8219740" cy="5012309"/>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5B4461F0-59C6-DA0F-FDE6-68879FE3D3EC}"/>
              </a:ext>
            </a:extLst>
          </p:cNvPr>
          <p:cNvGrpSpPr/>
          <p:nvPr/>
        </p:nvGrpSpPr>
        <p:grpSpPr>
          <a:xfrm>
            <a:off x="460376" y="222526"/>
            <a:ext cx="8795136" cy="2650461"/>
            <a:chOff x="597835" y="1720432"/>
            <a:chExt cx="8795136" cy="2650461"/>
          </a:xfrm>
        </p:grpSpPr>
        <p:grpSp>
          <p:nvGrpSpPr>
            <p:cNvPr id="13" name="Group 12">
              <a:extLst>
                <a:ext uri="{FF2B5EF4-FFF2-40B4-BE49-F238E27FC236}">
                  <a16:creationId xmlns:a16="http://schemas.microsoft.com/office/drawing/2014/main" id="{8F5F0D31-1A7B-3167-2E65-9647A960BCA2}"/>
                </a:ext>
              </a:extLst>
            </p:cNvPr>
            <p:cNvGrpSpPr/>
            <p:nvPr/>
          </p:nvGrpSpPr>
          <p:grpSpPr>
            <a:xfrm>
              <a:off x="597835" y="1720432"/>
              <a:ext cx="8795136" cy="2650461"/>
              <a:chOff x="693353" y="2151721"/>
              <a:chExt cx="8795136" cy="2650461"/>
            </a:xfrm>
          </p:grpSpPr>
          <p:sp>
            <p:nvSpPr>
              <p:cNvPr id="15" name="Rectangle: Rounded Corners 14">
                <a:extLst>
                  <a:ext uri="{FF2B5EF4-FFF2-40B4-BE49-F238E27FC236}">
                    <a16:creationId xmlns:a16="http://schemas.microsoft.com/office/drawing/2014/main" id="{6BAE8B8B-63EA-A8D7-7B40-E8FB140579C3}"/>
                  </a:ext>
                </a:extLst>
              </p:cNvPr>
              <p:cNvSpPr/>
              <p:nvPr/>
            </p:nvSpPr>
            <p:spPr>
              <a:xfrm>
                <a:off x="757097" y="2912232"/>
                <a:ext cx="8731392" cy="18899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6" name="TextBox 15">
                <a:extLst>
                  <a:ext uri="{FF2B5EF4-FFF2-40B4-BE49-F238E27FC236}">
                    <a16:creationId xmlns:a16="http://schemas.microsoft.com/office/drawing/2014/main" id="{91758C75-EE7A-D9E7-13E1-78208A4E7695}"/>
                  </a:ext>
                </a:extLst>
              </p:cNvPr>
              <p:cNvSpPr txBox="1"/>
              <p:nvPr/>
            </p:nvSpPr>
            <p:spPr>
              <a:xfrm>
                <a:off x="1075394" y="3327047"/>
                <a:ext cx="8201222" cy="769441"/>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Đông Bắc hay Tây Bắc cao hơn?</a:t>
                </a:r>
                <a:endParaRPr lang="en-US" sz="3200" dirty="0">
                  <a:solidFill>
                    <a:prstClr val="black"/>
                  </a:solidFill>
                  <a:latin typeface="#9Slide03 SFU Futura_12" panose="020B0604020202020204" charset="0"/>
                </a:endParaRPr>
              </a:p>
            </p:txBody>
          </p:sp>
          <p:grpSp>
            <p:nvGrpSpPr>
              <p:cNvPr id="17" name="Group 16">
                <a:extLst>
                  <a:ext uri="{FF2B5EF4-FFF2-40B4-BE49-F238E27FC236}">
                    <a16:creationId xmlns:a16="http://schemas.microsoft.com/office/drawing/2014/main" id="{67A8EF28-348B-0C76-2508-ACC3A336CCFC}"/>
                  </a:ext>
                </a:extLst>
              </p:cNvPr>
              <p:cNvGrpSpPr/>
              <p:nvPr/>
            </p:nvGrpSpPr>
            <p:grpSpPr>
              <a:xfrm>
                <a:off x="693353" y="2151721"/>
                <a:ext cx="3524435" cy="1016017"/>
                <a:chOff x="693353" y="2151721"/>
                <a:chExt cx="3524435" cy="1016017"/>
              </a:xfrm>
            </p:grpSpPr>
            <p:sp>
              <p:nvSpPr>
                <p:cNvPr id="18" name="Rectangle 17">
                  <a:extLst>
                    <a:ext uri="{FF2B5EF4-FFF2-40B4-BE49-F238E27FC236}">
                      <a16:creationId xmlns:a16="http://schemas.microsoft.com/office/drawing/2014/main" id="{ACDC70BC-897B-2060-9FD8-F0434A9DD433}"/>
                    </a:ext>
                  </a:extLst>
                </p:cNvPr>
                <p:cNvSpPr/>
                <p:nvPr/>
              </p:nvSpPr>
              <p:spPr>
                <a:xfrm>
                  <a:off x="1375748" y="2213909"/>
                  <a:ext cx="2678667"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19" name="TextBox 18">
                  <a:extLst>
                    <a:ext uri="{FF2B5EF4-FFF2-40B4-BE49-F238E27FC236}">
                      <a16:creationId xmlns:a16="http://schemas.microsoft.com/office/drawing/2014/main" id="{C1F98721-1B17-77BB-57A2-5A19A403C503}"/>
                    </a:ext>
                  </a:extLst>
                </p:cNvPr>
                <p:cNvSpPr txBox="1"/>
                <p:nvPr/>
              </p:nvSpPr>
              <p:spPr>
                <a:xfrm>
                  <a:off x="1669944" y="2152075"/>
                  <a:ext cx="2547844" cy="1015663"/>
                </a:xfrm>
                <a:prstGeom prst="rect">
                  <a:avLst/>
                </a:prstGeom>
                <a:noFill/>
              </p:spPr>
              <p:txBody>
                <a:bodyPr wrap="square">
                  <a:spAutoFit/>
                </a:bodyPr>
                <a:lstStyle/>
                <a:p>
                  <a:pPr defTabSz="609630"/>
                  <a:r>
                    <a:rPr lang="en-US" sz="6000" b="1" dirty="0" err="1">
                      <a:solidFill>
                        <a:srgbClr val="0000CC"/>
                      </a:solidFill>
                      <a:latin typeface="#9Slide05 SVNClementine" panose="020F0502020204030203" charset="0"/>
                      <a:cs typeface="Arial" panose="020B0604020202020204" pitchFamily="34" charset="0"/>
                    </a:rPr>
                    <a:t>Câu</a:t>
                  </a:r>
                  <a:r>
                    <a:rPr lang="en-US" sz="6000" b="1" dirty="0">
                      <a:solidFill>
                        <a:srgbClr val="0000CC"/>
                      </a:solidFill>
                      <a:latin typeface="#9Slide05 SVNClementine" panose="020F0502020204030203" charset="0"/>
                      <a:cs typeface="Arial" panose="020B0604020202020204" pitchFamily="34" charset="0"/>
                    </a:rPr>
                    <a:t> </a:t>
                  </a:r>
                  <a:r>
                    <a:rPr lang="en-US" sz="6000" b="1" dirty="0" err="1">
                      <a:solidFill>
                        <a:srgbClr val="0000CC"/>
                      </a:solidFill>
                      <a:latin typeface="#9Slide05 SVNClementine" panose="020F0502020204030203" charset="0"/>
                      <a:cs typeface="Arial" panose="020B0604020202020204" pitchFamily="34" charset="0"/>
                    </a:rPr>
                    <a:t>hỏi</a:t>
                  </a:r>
                  <a:r>
                    <a:rPr lang="en-US" b="1" dirty="0">
                      <a:solidFill>
                        <a:srgbClr val="0000CC"/>
                      </a:solidFill>
                      <a:latin typeface="#9Slide05 Great Vibes" panose="02000507080000020002" pitchFamily="2" charset="0"/>
                      <a:cs typeface="Arial" panose="020B0604020202020204" pitchFamily="34" charset="0"/>
                    </a:rPr>
                    <a:t>:</a:t>
                  </a:r>
                  <a:endParaRPr lang="en-US" dirty="0">
                    <a:solidFill>
                      <a:srgbClr val="0000CC"/>
                    </a:solidFill>
                    <a:latin typeface="Calibri"/>
                  </a:endParaRPr>
                </a:p>
              </p:txBody>
            </p:sp>
            <p:sp>
              <p:nvSpPr>
                <p:cNvPr id="20" name="Oval 19">
                  <a:extLst>
                    <a:ext uri="{FF2B5EF4-FFF2-40B4-BE49-F238E27FC236}">
                      <a16:creationId xmlns:a16="http://schemas.microsoft.com/office/drawing/2014/main" id="{E6A4EB45-35F2-4D54-4678-D363BD523B41}"/>
                    </a:ext>
                  </a:extLst>
                </p:cNvPr>
                <p:cNvSpPr/>
                <p:nvPr/>
              </p:nvSpPr>
              <p:spPr>
                <a:xfrm>
                  <a:off x="693353" y="2151721"/>
                  <a:ext cx="947736" cy="958172"/>
                </a:xfrm>
                <a:prstGeom prst="ellipse">
                  <a:avLst/>
                </a:prstGeom>
                <a:solidFill>
                  <a:srgbClr val="FFF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14" name="TextBox 13">
              <a:extLst>
                <a:ext uri="{FF2B5EF4-FFF2-40B4-BE49-F238E27FC236}">
                  <a16:creationId xmlns:a16="http://schemas.microsoft.com/office/drawing/2014/main" id="{0F57DE33-9DF7-07A3-3A64-B6EE38A26A93}"/>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1</a:t>
              </a:r>
              <a:endParaRPr lang="en-US" sz="5400" dirty="0">
                <a:solidFill>
                  <a:srgbClr val="0000CC"/>
                </a:solidFill>
                <a:latin typeface="Calibri"/>
              </a:endParaRPr>
            </a:p>
          </p:txBody>
        </p:sp>
      </p:grpSp>
      <p:grpSp>
        <p:nvGrpSpPr>
          <p:cNvPr id="24" name="Group 23">
            <a:extLst>
              <a:ext uri="{FF2B5EF4-FFF2-40B4-BE49-F238E27FC236}">
                <a16:creationId xmlns:a16="http://schemas.microsoft.com/office/drawing/2014/main" id="{A7177DE7-0315-349F-B8FE-E76D5E7FB459}"/>
              </a:ext>
            </a:extLst>
          </p:cNvPr>
          <p:cNvGrpSpPr/>
          <p:nvPr/>
        </p:nvGrpSpPr>
        <p:grpSpPr>
          <a:xfrm>
            <a:off x="152877" y="3238171"/>
            <a:ext cx="5943123" cy="3396805"/>
            <a:chOff x="152877" y="3238171"/>
            <a:chExt cx="5943123" cy="3396805"/>
          </a:xfrm>
        </p:grpSpPr>
        <p:sp>
          <p:nvSpPr>
            <p:cNvPr id="6" name="Rectangle 5">
              <a:extLst>
                <a:ext uri="{FF2B5EF4-FFF2-40B4-BE49-F238E27FC236}">
                  <a16:creationId xmlns:a16="http://schemas.microsoft.com/office/drawing/2014/main" id="{076FAF4E-86CA-AC93-E365-515C80B0F551}"/>
                </a:ext>
              </a:extLst>
            </p:cNvPr>
            <p:cNvSpPr/>
            <p:nvPr/>
          </p:nvSpPr>
          <p:spPr>
            <a:xfrm>
              <a:off x="535259" y="3429000"/>
              <a:ext cx="5560741" cy="3205976"/>
            </a:xfrm>
            <a:prstGeom prst="rect">
              <a:avLst/>
            </a:prstGeom>
            <a:solidFill>
              <a:srgbClr val="CAEE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44721F-6BCF-6912-C1DB-1A159A4F5D1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2167" r="93583">
                          <a14:foregroundMark x1="2167" y1="53750" x2="2167" y2="53750"/>
                          <a14:foregroundMark x1="4333" y1="53750" x2="4333" y2="53750"/>
                          <a14:foregroundMark x1="44083" y1="75250" x2="44083" y2="75250"/>
                          <a14:foregroundMark x1="54000" y1="75000" x2="55667" y2="74667"/>
                          <a14:foregroundMark x1="62917" y1="73500" x2="62917" y2="73500"/>
                          <a14:foregroundMark x1="64500" y1="73500" x2="65000" y2="73500"/>
                          <a14:foregroundMark x1="66750" y1="73667" x2="66750" y2="73667"/>
                          <a14:foregroundMark x1="92250" y1="54333" x2="93250" y2="63833"/>
                          <a14:foregroundMark x1="93250" y1="63833" x2="93583" y2="64583"/>
                        </a14:backgroundRemoval>
                      </a14:imgEffect>
                    </a14:imgLayer>
                  </a14:imgProps>
                </a:ext>
              </a:extLst>
            </a:blip>
            <a:srcRect t="22969" b="23300"/>
            <a:stretch/>
          </p:blipFill>
          <p:spPr>
            <a:xfrm rot="20380787">
              <a:off x="152877" y="3238171"/>
              <a:ext cx="1643451" cy="883049"/>
            </a:xfrm>
            <a:prstGeom prst="rect">
              <a:avLst/>
            </a:prstGeom>
          </p:spPr>
        </p:pic>
      </p:grpSp>
      <p:sp>
        <p:nvSpPr>
          <p:cNvPr id="23" name="TextBox 22">
            <a:extLst>
              <a:ext uri="{FF2B5EF4-FFF2-40B4-BE49-F238E27FC236}">
                <a16:creationId xmlns:a16="http://schemas.microsoft.com/office/drawing/2014/main" id="{80837B17-238F-5F4A-6887-9DB770928946}"/>
              </a:ext>
            </a:extLst>
          </p:cNvPr>
          <p:cNvSpPr txBox="1"/>
          <p:nvPr/>
        </p:nvSpPr>
        <p:spPr>
          <a:xfrm>
            <a:off x="1471856" y="4647924"/>
            <a:ext cx="4143748" cy="707886"/>
          </a:xfrm>
          <a:prstGeom prst="rect">
            <a:avLst/>
          </a:prstGeom>
          <a:noFill/>
        </p:spPr>
        <p:txBody>
          <a:bodyPr wrap="square">
            <a:spAutoFit/>
          </a:bodyPr>
          <a:lstStyle/>
          <a:p>
            <a:r>
              <a:rPr lang="vi-VN" sz="4000" b="0" i="0" dirty="0">
                <a:solidFill>
                  <a:srgbClr val="0000CC"/>
                </a:solidFill>
                <a:effectLst/>
                <a:latin typeface="#9Slide03 SFU Futura_12" panose="020B0604020202020204" charset="0"/>
                <a:cs typeface="#9Slide03 SFU Futura_12" panose="020B0604020202020204" charset="0"/>
              </a:rPr>
              <a:t>Tây Bắc cao hơn</a:t>
            </a:r>
            <a:endParaRPr lang="en-US" sz="40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E55959A-1F2C-46C2-9FCD-F989F5DD87B7}"/>
              </a:ext>
            </a:extLst>
          </p:cNvPr>
          <p:cNvSpPr/>
          <p:nvPr/>
        </p:nvSpPr>
        <p:spPr>
          <a:xfrm>
            <a:off x="126664" y="2325464"/>
            <a:ext cx="2636738"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Hoạt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động</a:t>
            </a:r>
            <a:r>
              <a:rPr lang="en-US" sz="2600" b="1" dirty="0">
                <a:solidFill>
                  <a:srgbClr val="0033CC"/>
                </a:solidFill>
                <a:latin typeface="#9Slide03 SFU Futura_12" panose="00000400000000000000" pitchFamily="2" charset="0"/>
                <a:cs typeface="Arial" panose="020B0604020202020204" pitchFamily="34" charset="0"/>
              </a:rPr>
              <a:t>: CẶP</a:t>
            </a:r>
          </a:p>
        </p:txBody>
      </p:sp>
      <p:sp>
        <p:nvSpPr>
          <p:cNvPr id="3" name="Rectangle: Rounded Corners 7">
            <a:extLst>
              <a:ext uri="{FF2B5EF4-FFF2-40B4-BE49-F238E27FC236}">
                <a16:creationId xmlns:a16="http://schemas.microsoft.com/office/drawing/2014/main" id="{53C967EF-6321-45EB-B34B-D99D778ACFBD}"/>
              </a:ext>
            </a:extLst>
          </p:cNvPr>
          <p:cNvSpPr/>
          <p:nvPr/>
        </p:nvSpPr>
        <p:spPr>
          <a:xfrm>
            <a:off x="5638821" y="2351003"/>
            <a:ext cx="2682842"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Hoàn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thành</a:t>
            </a:r>
            <a:r>
              <a:rPr lang="en-US" sz="2600" b="1" dirty="0">
                <a:solidFill>
                  <a:srgbClr val="0033CC"/>
                </a:solidFill>
                <a:latin typeface="#9Slide03 SFU Futura_12" panose="00000400000000000000" pitchFamily="2" charset="0"/>
                <a:cs typeface="Arial" panose="020B0604020202020204" pitchFamily="34" charset="0"/>
              </a:rPr>
              <a:t> PHT</a:t>
            </a:r>
          </a:p>
        </p:txBody>
      </p:sp>
      <p:sp>
        <p:nvSpPr>
          <p:cNvPr id="4" name="Rectangle: Rounded Corners 7">
            <a:extLst>
              <a:ext uri="{FF2B5EF4-FFF2-40B4-BE49-F238E27FC236}">
                <a16:creationId xmlns:a16="http://schemas.microsoft.com/office/drawing/2014/main" id="{D5397E9F-57CE-4CBC-BF7D-C7F3ACC44961}"/>
              </a:ext>
            </a:extLst>
          </p:cNvPr>
          <p:cNvSpPr/>
          <p:nvPr/>
        </p:nvSpPr>
        <p:spPr>
          <a:xfrm>
            <a:off x="1208844" y="4716602"/>
            <a:ext cx="2717480" cy="1065915"/>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 </a:t>
            </a:r>
            <a:r>
              <a:rPr lang="en-US" sz="3200" b="1" dirty="0">
                <a:solidFill>
                  <a:srgbClr val="FF0000"/>
                </a:solidFill>
                <a:latin typeface="#9Slide03 SFU Futura_12" panose="00000400000000000000" pitchFamily="2" charset="0"/>
                <a:cs typeface="Arial" panose="020B0604020202020204" pitchFamily="34" charset="0"/>
              </a:rPr>
              <a:t>5</a:t>
            </a:r>
            <a:r>
              <a:rPr lang="en-US" sz="2600" b="1" dirty="0">
                <a:solidFill>
                  <a:schemeClr val="tx1"/>
                </a:solidFill>
                <a:latin typeface="#9Slide03 SFU Futura_12" panose="00000400000000000000" pitchFamily="2" charset="0"/>
                <a:cs typeface="Arial" panose="020B0604020202020204" pitchFamily="34" charset="0"/>
              </a:rPr>
              <a:t> PHÚT</a:t>
            </a:r>
          </a:p>
        </p:txBody>
      </p:sp>
      <p:sp>
        <p:nvSpPr>
          <p:cNvPr id="5" name="Rectangle: Rounded Corners 7">
            <a:extLst>
              <a:ext uri="{FF2B5EF4-FFF2-40B4-BE49-F238E27FC236}">
                <a16:creationId xmlns:a16="http://schemas.microsoft.com/office/drawing/2014/main" id="{C22CBC91-7E69-41A0-A1C7-59D20020A212}"/>
              </a:ext>
            </a:extLst>
          </p:cNvPr>
          <p:cNvSpPr/>
          <p:nvPr/>
        </p:nvSpPr>
        <p:spPr>
          <a:xfrm>
            <a:off x="4414255" y="4740059"/>
            <a:ext cx="2732955" cy="1065915"/>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giờ</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đổi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bài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chấm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chéo</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6400801" y="3429000"/>
            <a:ext cx="1031957" cy="106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898796" y="5781848"/>
            <a:ext cx="1099406" cy="10760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22CBC91-7E69-41A0-A1C7-59D20020A212}"/>
              </a:ext>
            </a:extLst>
          </p:cNvPr>
          <p:cNvSpPr/>
          <p:nvPr/>
        </p:nvSpPr>
        <p:spPr>
          <a:xfrm>
            <a:off x="2831603" y="2345179"/>
            <a:ext cx="2717480"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Đọc</a:t>
            </a:r>
            <a:r>
              <a:rPr lang="en-US" sz="2600" b="1" dirty="0">
                <a:solidFill>
                  <a:srgbClr val="0033CC"/>
                </a:solidFill>
                <a:latin typeface="#9Slide03 SFU Futura_12" panose="00000400000000000000" pitchFamily="2" charset="0"/>
                <a:cs typeface="Arial" panose="020B0604020202020204" pitchFamily="34" charset="0"/>
              </a:rPr>
              <a:t> SGK, </a:t>
            </a:r>
            <a:r>
              <a:rPr lang="en-US" sz="2600" b="1" dirty="0" err="1">
                <a:solidFill>
                  <a:srgbClr val="0033CC"/>
                </a:solidFill>
                <a:latin typeface="#9Slide03 SFU Futura_12" panose="00000400000000000000" pitchFamily="2" charset="0"/>
                <a:cs typeface="Arial" panose="020B0604020202020204" pitchFamily="34" charset="0"/>
              </a:rPr>
              <a:t>xem</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bản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đồ</a:t>
            </a:r>
            <a:endParaRPr lang="en-US" sz="2600" b="1" dirty="0">
              <a:solidFill>
                <a:srgbClr val="0033CC"/>
              </a:solidFill>
              <a:latin typeface="#9Slide03 SFU Futura_12" panose="00000400000000000000" pitchFamily="2" charset="0"/>
              <a:cs typeface="Arial" panose="020B0604020202020204" pitchFamily="34" charset="0"/>
            </a:endParaRPr>
          </a:p>
        </p:txBody>
      </p:sp>
      <p:pic>
        <p:nvPicPr>
          <p:cNvPr id="9" name="Picture 4" descr="ĐỀ CƯƠNG ÔN TẬP MÔN CÔNG NGHỆ 8-HK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t="13671" r="8666" b="17070"/>
          <a:stretch/>
        </p:blipFill>
        <p:spPr bwMode="auto">
          <a:xfrm>
            <a:off x="3182988" y="3336891"/>
            <a:ext cx="1599365" cy="1212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Cách giơ tay xung phong lên bảng nhận xét gì về bạ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2953" y="5819619"/>
            <a:ext cx="1617848" cy="1038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versation, Debate, Discussion, Talking, Two People Talking Icon #432048  - PNG Images - PNGi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000" y="3296596"/>
            <a:ext cx="1317295" cy="10743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67862" y="6850"/>
            <a:ext cx="11603423" cy="758939"/>
            <a:chOff x="79865" y="-9335"/>
            <a:chExt cx="10444312" cy="758939"/>
          </a:xfrm>
        </p:grpSpPr>
        <p:grpSp>
          <p:nvGrpSpPr>
            <p:cNvPr id="13" name="Group 12"/>
            <p:cNvGrpSpPr/>
            <p:nvPr/>
          </p:nvGrpSpPr>
          <p:grpSpPr>
            <a:xfrm>
              <a:off x="79865" y="48331"/>
              <a:ext cx="10444312" cy="701273"/>
              <a:chOff x="-2491246" y="23612"/>
              <a:chExt cx="7919948" cy="701273"/>
            </a:xfrm>
          </p:grpSpPr>
          <p:sp>
            <p:nvSpPr>
              <p:cNvPr id="15" name="Rectangle: Rounded Corners 17">
                <a:extLst>
                  <a:ext uri="{FF2B5EF4-FFF2-40B4-BE49-F238E27FC236}">
                    <a16:creationId xmlns:a16="http://schemas.microsoft.com/office/drawing/2014/main" id="{FAD1B7D5-53C9-4DD5-8454-63D6FF634185}"/>
                  </a:ext>
                </a:extLst>
              </p:cNvPr>
              <p:cNvSpPr/>
              <p:nvPr/>
            </p:nvSpPr>
            <p:spPr>
              <a:xfrm>
                <a:off x="-2491246" y="23612"/>
                <a:ext cx="7919948"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6" name="TextBox 15">
                <a:extLst>
                  <a:ext uri="{FF2B5EF4-FFF2-40B4-BE49-F238E27FC236}">
                    <a16:creationId xmlns:a16="http://schemas.microsoft.com/office/drawing/2014/main" id="{4EC68D7C-3C39-4B6F-8758-427A97DB07ED}"/>
                  </a:ext>
                </a:extLst>
              </p:cNvPr>
              <p:cNvSpPr txBox="1"/>
              <p:nvPr/>
            </p:nvSpPr>
            <p:spPr>
              <a:xfrm>
                <a:off x="-2167302" y="78554"/>
                <a:ext cx="753735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9Slide03 SFU Futura_05" panose="00000800000000000000" pitchFamily="2" charset="0"/>
                  </a:rPr>
                  <a:t>1. </a:t>
                </a:r>
                <a:r>
                  <a:rPr lang="en-US" sz="3600" b="1" noProof="0" dirty="0">
                    <a:solidFill>
                      <a:schemeClr val="bg1"/>
                    </a:solidFill>
                    <a:latin typeface="#9Slide03 SFU Futura_05" panose="00000800000000000000" pitchFamily="2" charset="0"/>
                  </a:rPr>
                  <a:t>VỊ TRÍ</a:t>
                </a:r>
                <a:r>
                  <a:rPr lang="en-US" sz="3600" b="1" dirty="0">
                    <a:solidFill>
                      <a:schemeClr val="bg1"/>
                    </a:solidFill>
                    <a:latin typeface="#9Slide03 SFU Futura_05" panose="00000800000000000000" pitchFamily="2" charset="0"/>
                  </a:rPr>
                  <a:t> ĐỊA LÍ VÀ PHẠM VI LÃNH THỔ</a:t>
                </a:r>
                <a:endParaRPr kumimoji="0" lang="vi-VN" sz="36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4"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215326" y="-9335"/>
              <a:ext cx="523757" cy="749207"/>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Frame · Solutions: GIS"/>
          <p:cNvPicPr>
            <a:picLocks noChangeAspect="1" noChangeArrowheads="1"/>
          </p:cNvPicPr>
          <p:nvPr/>
        </p:nvPicPr>
        <p:blipFill rotWithShape="1">
          <a:blip r:embed="rId12">
            <a:extLst>
              <a:ext uri="{28A0092B-C50C-407E-A947-70E740481C1C}">
                <a14:useLocalDpi xmlns:a14="http://schemas.microsoft.com/office/drawing/2010/main" val="0"/>
              </a:ext>
            </a:extLst>
          </a:blip>
          <a:srcRect b="26485"/>
          <a:stretch/>
        </p:blipFill>
        <p:spPr bwMode="auto">
          <a:xfrm>
            <a:off x="8129841" y="2345179"/>
            <a:ext cx="4326725" cy="364569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196F538-988E-9C6C-3C08-F80CD0C9F06B}"/>
              </a:ext>
            </a:extLst>
          </p:cNvPr>
          <p:cNvGrpSpPr/>
          <p:nvPr/>
        </p:nvGrpSpPr>
        <p:grpSpPr>
          <a:xfrm>
            <a:off x="1659600" y="1101740"/>
            <a:ext cx="4121132" cy="944171"/>
            <a:chOff x="506882" y="1093553"/>
            <a:chExt cx="4121132" cy="944171"/>
          </a:xfrm>
        </p:grpSpPr>
        <p:sp>
          <p:nvSpPr>
            <p:cNvPr id="18" name="Lưu đồ: Điểm Kết Thúc 147">
              <a:extLst>
                <a:ext uri="{FF2B5EF4-FFF2-40B4-BE49-F238E27FC236}">
                  <a16:creationId xmlns:a16="http://schemas.microsoft.com/office/drawing/2014/main" id="{3E7AD79D-5CDD-6006-4C93-518B41928782}"/>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19" name="Picture 2" descr="Copyediting | AnnaProofing">
              <a:extLst>
                <a:ext uri="{FF2B5EF4-FFF2-40B4-BE49-F238E27FC236}">
                  <a16:creationId xmlns:a16="http://schemas.microsoft.com/office/drawing/2014/main" id="{4AE2A7E4-A3F6-FD9E-F9EC-A5BFA2C73082}"/>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118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fade">
                                      <p:cBhvr>
                                        <p:cTn id="4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6101">
            <a:off x="3846796" y="4470531"/>
            <a:ext cx="10224041" cy="6234511"/>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4027211" y="4812616"/>
            <a:ext cx="11305795" cy="6894153"/>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7883996" y="2872987"/>
            <a:ext cx="4035878" cy="4035878"/>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411771" y="5965468"/>
            <a:ext cx="8219740" cy="5012309"/>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5B4461F0-59C6-DA0F-FDE6-68879FE3D3EC}"/>
              </a:ext>
            </a:extLst>
          </p:cNvPr>
          <p:cNvGrpSpPr/>
          <p:nvPr/>
        </p:nvGrpSpPr>
        <p:grpSpPr>
          <a:xfrm>
            <a:off x="460376" y="222526"/>
            <a:ext cx="8795136" cy="2650461"/>
            <a:chOff x="597835" y="1720432"/>
            <a:chExt cx="8795136" cy="2650461"/>
          </a:xfrm>
        </p:grpSpPr>
        <p:grpSp>
          <p:nvGrpSpPr>
            <p:cNvPr id="13" name="Group 12">
              <a:extLst>
                <a:ext uri="{FF2B5EF4-FFF2-40B4-BE49-F238E27FC236}">
                  <a16:creationId xmlns:a16="http://schemas.microsoft.com/office/drawing/2014/main" id="{8F5F0D31-1A7B-3167-2E65-9647A960BCA2}"/>
                </a:ext>
              </a:extLst>
            </p:cNvPr>
            <p:cNvGrpSpPr/>
            <p:nvPr/>
          </p:nvGrpSpPr>
          <p:grpSpPr>
            <a:xfrm>
              <a:off x="597835" y="1720432"/>
              <a:ext cx="8795136" cy="2650461"/>
              <a:chOff x="693353" y="2151721"/>
              <a:chExt cx="8795136" cy="2650461"/>
            </a:xfrm>
          </p:grpSpPr>
          <p:sp>
            <p:nvSpPr>
              <p:cNvPr id="15" name="Rectangle: Rounded Corners 14">
                <a:extLst>
                  <a:ext uri="{FF2B5EF4-FFF2-40B4-BE49-F238E27FC236}">
                    <a16:creationId xmlns:a16="http://schemas.microsoft.com/office/drawing/2014/main" id="{6BAE8B8B-63EA-A8D7-7B40-E8FB140579C3}"/>
                  </a:ext>
                </a:extLst>
              </p:cNvPr>
              <p:cNvSpPr/>
              <p:nvPr/>
            </p:nvSpPr>
            <p:spPr>
              <a:xfrm>
                <a:off x="757097" y="2912232"/>
                <a:ext cx="8731392" cy="18899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6" name="TextBox 15">
                <a:extLst>
                  <a:ext uri="{FF2B5EF4-FFF2-40B4-BE49-F238E27FC236}">
                    <a16:creationId xmlns:a16="http://schemas.microsoft.com/office/drawing/2014/main" id="{91758C75-EE7A-D9E7-13E1-78208A4E7695}"/>
                  </a:ext>
                </a:extLst>
              </p:cNvPr>
              <p:cNvSpPr txBox="1"/>
              <p:nvPr/>
            </p:nvSpPr>
            <p:spPr>
              <a:xfrm>
                <a:off x="1022182" y="3202838"/>
                <a:ext cx="8201222" cy="1446550"/>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Kể tên các nhà máy thủy điện lớn của vùng</a:t>
                </a:r>
                <a:r>
                  <a:rPr lang="en-US" sz="4400" dirty="0">
                    <a:solidFill>
                      <a:srgbClr val="C00000"/>
                    </a:solidFill>
                    <a:latin typeface="#9Slide03 SFU Futura_12" panose="020B0604020202020204" charset="0"/>
                    <a:cs typeface="#9Slide03 SFU Futura_12" panose="020B0604020202020204" charset="0"/>
                  </a:rPr>
                  <a:t> TDMNBB</a:t>
                </a:r>
                <a:endParaRPr lang="en-US" sz="3200" dirty="0">
                  <a:solidFill>
                    <a:prstClr val="black"/>
                  </a:solidFill>
                  <a:latin typeface="#9Slide03 SFU Futura_12" panose="020B0604020202020204" charset="0"/>
                </a:endParaRPr>
              </a:p>
            </p:txBody>
          </p:sp>
          <p:grpSp>
            <p:nvGrpSpPr>
              <p:cNvPr id="17" name="Group 16">
                <a:extLst>
                  <a:ext uri="{FF2B5EF4-FFF2-40B4-BE49-F238E27FC236}">
                    <a16:creationId xmlns:a16="http://schemas.microsoft.com/office/drawing/2014/main" id="{67A8EF28-348B-0C76-2508-ACC3A336CCFC}"/>
                  </a:ext>
                </a:extLst>
              </p:cNvPr>
              <p:cNvGrpSpPr/>
              <p:nvPr/>
            </p:nvGrpSpPr>
            <p:grpSpPr>
              <a:xfrm>
                <a:off x="693353" y="2151721"/>
                <a:ext cx="3524435" cy="1016017"/>
                <a:chOff x="693353" y="2151721"/>
                <a:chExt cx="3524435" cy="1016017"/>
              </a:xfrm>
            </p:grpSpPr>
            <p:sp>
              <p:nvSpPr>
                <p:cNvPr id="18" name="Rectangle 17">
                  <a:extLst>
                    <a:ext uri="{FF2B5EF4-FFF2-40B4-BE49-F238E27FC236}">
                      <a16:creationId xmlns:a16="http://schemas.microsoft.com/office/drawing/2014/main" id="{ACDC70BC-897B-2060-9FD8-F0434A9DD433}"/>
                    </a:ext>
                  </a:extLst>
                </p:cNvPr>
                <p:cNvSpPr/>
                <p:nvPr/>
              </p:nvSpPr>
              <p:spPr>
                <a:xfrm>
                  <a:off x="1375748" y="2213909"/>
                  <a:ext cx="2678667"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19" name="TextBox 18">
                  <a:extLst>
                    <a:ext uri="{FF2B5EF4-FFF2-40B4-BE49-F238E27FC236}">
                      <a16:creationId xmlns:a16="http://schemas.microsoft.com/office/drawing/2014/main" id="{C1F98721-1B17-77BB-57A2-5A19A403C503}"/>
                    </a:ext>
                  </a:extLst>
                </p:cNvPr>
                <p:cNvSpPr txBox="1"/>
                <p:nvPr/>
              </p:nvSpPr>
              <p:spPr>
                <a:xfrm>
                  <a:off x="1669944" y="2152075"/>
                  <a:ext cx="2547844" cy="1015663"/>
                </a:xfrm>
                <a:prstGeom prst="rect">
                  <a:avLst/>
                </a:prstGeom>
                <a:noFill/>
              </p:spPr>
              <p:txBody>
                <a:bodyPr wrap="square">
                  <a:spAutoFit/>
                </a:bodyPr>
                <a:lstStyle/>
                <a:p>
                  <a:pPr defTabSz="609630"/>
                  <a:r>
                    <a:rPr lang="en-US" sz="6000" b="1" dirty="0" err="1">
                      <a:solidFill>
                        <a:srgbClr val="0000CC"/>
                      </a:solidFill>
                      <a:latin typeface="#9Slide05 SVNClementine" panose="020F0502020204030203" charset="0"/>
                      <a:cs typeface="Arial" panose="020B0604020202020204" pitchFamily="34" charset="0"/>
                    </a:rPr>
                    <a:t>Câu</a:t>
                  </a:r>
                  <a:r>
                    <a:rPr lang="en-US" sz="6000" b="1" dirty="0">
                      <a:solidFill>
                        <a:srgbClr val="0000CC"/>
                      </a:solidFill>
                      <a:latin typeface="#9Slide05 SVNClementine" panose="020F0502020204030203" charset="0"/>
                      <a:cs typeface="Arial" panose="020B0604020202020204" pitchFamily="34" charset="0"/>
                    </a:rPr>
                    <a:t> </a:t>
                  </a:r>
                  <a:r>
                    <a:rPr lang="en-US" sz="6000" b="1" dirty="0" err="1">
                      <a:solidFill>
                        <a:srgbClr val="0000CC"/>
                      </a:solidFill>
                      <a:latin typeface="#9Slide05 SVNClementine" panose="020F0502020204030203" charset="0"/>
                      <a:cs typeface="Arial" panose="020B0604020202020204" pitchFamily="34" charset="0"/>
                    </a:rPr>
                    <a:t>hỏi</a:t>
                  </a:r>
                  <a:r>
                    <a:rPr lang="en-US" b="1" dirty="0">
                      <a:solidFill>
                        <a:srgbClr val="0000CC"/>
                      </a:solidFill>
                      <a:latin typeface="#9Slide05 Great Vibes" panose="02000507080000020002" pitchFamily="2" charset="0"/>
                      <a:cs typeface="Arial" panose="020B0604020202020204" pitchFamily="34" charset="0"/>
                    </a:rPr>
                    <a:t>:</a:t>
                  </a:r>
                  <a:endParaRPr lang="en-US" dirty="0">
                    <a:solidFill>
                      <a:srgbClr val="0000CC"/>
                    </a:solidFill>
                    <a:latin typeface="Calibri"/>
                  </a:endParaRPr>
                </a:p>
              </p:txBody>
            </p:sp>
            <p:sp>
              <p:nvSpPr>
                <p:cNvPr id="20" name="Oval 19">
                  <a:extLst>
                    <a:ext uri="{FF2B5EF4-FFF2-40B4-BE49-F238E27FC236}">
                      <a16:creationId xmlns:a16="http://schemas.microsoft.com/office/drawing/2014/main" id="{E6A4EB45-35F2-4D54-4678-D363BD523B41}"/>
                    </a:ext>
                  </a:extLst>
                </p:cNvPr>
                <p:cNvSpPr/>
                <p:nvPr/>
              </p:nvSpPr>
              <p:spPr>
                <a:xfrm>
                  <a:off x="693353" y="2151721"/>
                  <a:ext cx="947736" cy="958172"/>
                </a:xfrm>
                <a:prstGeom prst="ellipse">
                  <a:avLst/>
                </a:prstGeom>
                <a:solidFill>
                  <a:srgbClr val="FFF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14" name="TextBox 13">
              <a:extLst>
                <a:ext uri="{FF2B5EF4-FFF2-40B4-BE49-F238E27FC236}">
                  <a16:creationId xmlns:a16="http://schemas.microsoft.com/office/drawing/2014/main" id="{0F57DE33-9DF7-07A3-3A64-B6EE38A26A93}"/>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2</a:t>
              </a:r>
              <a:endParaRPr lang="en-US" sz="5400" dirty="0">
                <a:solidFill>
                  <a:srgbClr val="0000CC"/>
                </a:solidFill>
                <a:latin typeface="Calibri"/>
              </a:endParaRPr>
            </a:p>
          </p:txBody>
        </p:sp>
      </p:grpSp>
      <p:grpSp>
        <p:nvGrpSpPr>
          <p:cNvPr id="24" name="Group 23">
            <a:extLst>
              <a:ext uri="{FF2B5EF4-FFF2-40B4-BE49-F238E27FC236}">
                <a16:creationId xmlns:a16="http://schemas.microsoft.com/office/drawing/2014/main" id="{A7177DE7-0315-349F-B8FE-E76D5E7FB459}"/>
              </a:ext>
            </a:extLst>
          </p:cNvPr>
          <p:cNvGrpSpPr/>
          <p:nvPr/>
        </p:nvGrpSpPr>
        <p:grpSpPr>
          <a:xfrm>
            <a:off x="152877" y="3238171"/>
            <a:ext cx="5943123" cy="3396805"/>
            <a:chOff x="152877" y="3238171"/>
            <a:chExt cx="5943123" cy="3396805"/>
          </a:xfrm>
        </p:grpSpPr>
        <p:sp>
          <p:nvSpPr>
            <p:cNvPr id="6" name="Rectangle 5">
              <a:extLst>
                <a:ext uri="{FF2B5EF4-FFF2-40B4-BE49-F238E27FC236}">
                  <a16:creationId xmlns:a16="http://schemas.microsoft.com/office/drawing/2014/main" id="{076FAF4E-86CA-AC93-E365-515C80B0F551}"/>
                </a:ext>
              </a:extLst>
            </p:cNvPr>
            <p:cNvSpPr/>
            <p:nvPr/>
          </p:nvSpPr>
          <p:spPr>
            <a:xfrm>
              <a:off x="535259" y="3429000"/>
              <a:ext cx="5560741" cy="3205976"/>
            </a:xfrm>
            <a:prstGeom prst="rect">
              <a:avLst/>
            </a:prstGeom>
            <a:solidFill>
              <a:srgbClr val="CAEE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44721F-6BCF-6912-C1DB-1A159A4F5D1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2167" r="93583">
                          <a14:foregroundMark x1="2167" y1="53750" x2="2167" y2="53750"/>
                          <a14:foregroundMark x1="4333" y1="53750" x2="4333" y2="53750"/>
                          <a14:foregroundMark x1="44083" y1="75250" x2="44083" y2="75250"/>
                          <a14:foregroundMark x1="54000" y1="75000" x2="55667" y2="74667"/>
                          <a14:foregroundMark x1="62917" y1="73500" x2="62917" y2="73500"/>
                          <a14:foregroundMark x1="64500" y1="73500" x2="65000" y2="73500"/>
                          <a14:foregroundMark x1="66750" y1="73667" x2="66750" y2="73667"/>
                          <a14:foregroundMark x1="92250" y1="54333" x2="93250" y2="63833"/>
                          <a14:foregroundMark x1="93250" y1="63833" x2="93583" y2="64583"/>
                        </a14:backgroundRemoval>
                      </a14:imgEffect>
                    </a14:imgLayer>
                  </a14:imgProps>
                </a:ext>
              </a:extLst>
            </a:blip>
            <a:srcRect t="22969" b="23300"/>
            <a:stretch/>
          </p:blipFill>
          <p:spPr>
            <a:xfrm rot="20380787">
              <a:off x="152877" y="3238171"/>
              <a:ext cx="1643451" cy="883049"/>
            </a:xfrm>
            <a:prstGeom prst="rect">
              <a:avLst/>
            </a:prstGeom>
          </p:spPr>
        </p:pic>
      </p:grpSp>
      <p:sp>
        <p:nvSpPr>
          <p:cNvPr id="23" name="TextBox 22">
            <a:extLst>
              <a:ext uri="{FF2B5EF4-FFF2-40B4-BE49-F238E27FC236}">
                <a16:creationId xmlns:a16="http://schemas.microsoft.com/office/drawing/2014/main" id="{80837B17-238F-5F4A-6887-9DB770928946}"/>
              </a:ext>
            </a:extLst>
          </p:cNvPr>
          <p:cNvSpPr txBox="1"/>
          <p:nvPr/>
        </p:nvSpPr>
        <p:spPr>
          <a:xfrm>
            <a:off x="683514" y="4309987"/>
            <a:ext cx="5388498" cy="1938992"/>
          </a:xfrm>
          <a:prstGeom prst="rect">
            <a:avLst/>
          </a:prstGeom>
          <a:noFill/>
        </p:spPr>
        <p:txBody>
          <a:bodyPr wrap="square">
            <a:spAutoFit/>
          </a:bodyPr>
          <a:lstStyle/>
          <a:p>
            <a:r>
              <a:rPr lang="vi-VN" sz="4000" b="0" i="0" dirty="0">
                <a:solidFill>
                  <a:srgbClr val="0000CC"/>
                </a:solidFill>
                <a:effectLst/>
                <a:latin typeface="#9Slide03 SFU Futura_12" panose="020B0604020202020204" charset="0"/>
                <a:cs typeface="#9Slide03 SFU Futura_12" panose="020B0604020202020204" charset="0"/>
              </a:rPr>
              <a:t>Sơn La (2400 MW), Hoà Bình (1 920 MW), Lai Châu (1 200 MW)</a:t>
            </a:r>
            <a:endParaRPr lang="en-US" sz="4000" dirty="0">
              <a:solidFill>
                <a:srgbClr val="0000CC"/>
              </a:solidFill>
            </a:endParaRPr>
          </a:p>
        </p:txBody>
      </p:sp>
    </p:spTree>
    <p:extLst>
      <p:ext uri="{BB962C8B-B14F-4D97-AF65-F5344CB8AC3E}">
        <p14:creationId xmlns:p14="http://schemas.microsoft.com/office/powerpoint/2010/main" val="244086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6101">
            <a:off x="3846796" y="4470531"/>
            <a:ext cx="10224041" cy="6234511"/>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4027211" y="4812616"/>
            <a:ext cx="11305795" cy="6894153"/>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7883996" y="2872987"/>
            <a:ext cx="4035878" cy="4035878"/>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411771" y="5965468"/>
            <a:ext cx="8219740" cy="5012309"/>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5B4461F0-59C6-DA0F-FDE6-68879FE3D3EC}"/>
              </a:ext>
            </a:extLst>
          </p:cNvPr>
          <p:cNvGrpSpPr/>
          <p:nvPr/>
        </p:nvGrpSpPr>
        <p:grpSpPr>
          <a:xfrm>
            <a:off x="460376" y="222526"/>
            <a:ext cx="8765268" cy="4182911"/>
            <a:chOff x="597835" y="1720432"/>
            <a:chExt cx="8765268" cy="4182911"/>
          </a:xfrm>
        </p:grpSpPr>
        <p:grpSp>
          <p:nvGrpSpPr>
            <p:cNvPr id="13" name="Group 12">
              <a:extLst>
                <a:ext uri="{FF2B5EF4-FFF2-40B4-BE49-F238E27FC236}">
                  <a16:creationId xmlns:a16="http://schemas.microsoft.com/office/drawing/2014/main" id="{8F5F0D31-1A7B-3167-2E65-9647A960BCA2}"/>
                </a:ext>
              </a:extLst>
            </p:cNvPr>
            <p:cNvGrpSpPr/>
            <p:nvPr/>
          </p:nvGrpSpPr>
          <p:grpSpPr>
            <a:xfrm>
              <a:off x="597835" y="1720432"/>
              <a:ext cx="8765268" cy="4182911"/>
              <a:chOff x="693353" y="2151721"/>
              <a:chExt cx="8765268" cy="4182911"/>
            </a:xfrm>
          </p:grpSpPr>
          <p:sp>
            <p:nvSpPr>
              <p:cNvPr id="15" name="Rectangle: Rounded Corners 14">
                <a:extLst>
                  <a:ext uri="{FF2B5EF4-FFF2-40B4-BE49-F238E27FC236}">
                    <a16:creationId xmlns:a16="http://schemas.microsoft.com/office/drawing/2014/main" id="{6BAE8B8B-63EA-A8D7-7B40-E8FB140579C3}"/>
                  </a:ext>
                </a:extLst>
              </p:cNvPr>
              <p:cNvSpPr/>
              <p:nvPr/>
            </p:nvSpPr>
            <p:spPr>
              <a:xfrm>
                <a:off x="727229" y="2912231"/>
                <a:ext cx="8731392" cy="342240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6" name="TextBox 15">
                <a:extLst>
                  <a:ext uri="{FF2B5EF4-FFF2-40B4-BE49-F238E27FC236}">
                    <a16:creationId xmlns:a16="http://schemas.microsoft.com/office/drawing/2014/main" id="{91758C75-EE7A-D9E7-13E1-78208A4E7695}"/>
                  </a:ext>
                </a:extLst>
              </p:cNvPr>
              <p:cNvSpPr txBox="1"/>
              <p:nvPr/>
            </p:nvSpPr>
            <p:spPr>
              <a:xfrm>
                <a:off x="992314" y="3245658"/>
                <a:ext cx="8201222" cy="2800767"/>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TDMNBB có diện tích cây nào sau đây lớn nhất cả nước?</a:t>
                </a:r>
              </a:p>
              <a:p>
                <a:pPr algn="l"/>
                <a:r>
                  <a:rPr lang="vi-VN" sz="4400" b="0" i="0" dirty="0">
                    <a:solidFill>
                      <a:srgbClr val="C00000"/>
                    </a:solidFill>
                    <a:effectLst/>
                    <a:latin typeface="#9Slide03 SFU Futura_12" panose="020B0604020202020204" charset="0"/>
                    <a:cs typeface="#9Slide03 SFU Futura_12" panose="020B0604020202020204" charset="0"/>
                  </a:rPr>
                  <a:t>A.Cao su.       B. Cà phê.         </a:t>
                </a:r>
                <a:endParaRPr lang="en-US" sz="4400" b="0" i="0" dirty="0">
                  <a:solidFill>
                    <a:srgbClr val="C00000"/>
                  </a:solidFill>
                  <a:effectLst/>
                  <a:latin typeface="#9Slide03 SFU Futura_12" panose="020B0604020202020204" charset="0"/>
                  <a:cs typeface="#9Slide03 SFU Futura_12" panose="020B0604020202020204" charset="0"/>
                </a:endParaRPr>
              </a:p>
              <a:p>
                <a:pPr algn="l"/>
                <a:r>
                  <a:rPr lang="vi-VN" sz="4400" b="0" i="0" dirty="0">
                    <a:solidFill>
                      <a:srgbClr val="C00000"/>
                    </a:solidFill>
                    <a:effectLst/>
                    <a:latin typeface="#9Slide03 SFU Futura_12" panose="020B0604020202020204" charset="0"/>
                    <a:cs typeface="#9Slide03 SFU Futura_12" panose="020B0604020202020204" charset="0"/>
                  </a:rPr>
                  <a:t>C. Chè.         </a:t>
                </a:r>
                <a:r>
                  <a:rPr lang="en-US" sz="4400" b="0" i="0" dirty="0">
                    <a:solidFill>
                      <a:srgbClr val="C00000"/>
                    </a:solidFill>
                    <a:effectLst/>
                    <a:latin typeface="#9Slide03 SFU Futura_12" panose="020B0604020202020204" charset="0"/>
                    <a:cs typeface="#9Slide03 SFU Futura_12" panose="020B0604020202020204" charset="0"/>
                  </a:rPr>
                  <a:t>  </a:t>
                </a:r>
                <a:r>
                  <a:rPr lang="vi-VN" sz="4400" b="0" i="0" dirty="0">
                    <a:solidFill>
                      <a:srgbClr val="C00000"/>
                    </a:solidFill>
                    <a:effectLst/>
                    <a:latin typeface="#9Slide03 SFU Futura_12" panose="020B0604020202020204" charset="0"/>
                    <a:cs typeface="#9Slide03 SFU Futura_12" panose="020B0604020202020204" charset="0"/>
                  </a:rPr>
                  <a:t>D. Cây ăn quả</a:t>
                </a:r>
                <a:r>
                  <a:rPr lang="en-US" sz="4400" b="0" i="0" dirty="0">
                    <a:solidFill>
                      <a:srgbClr val="C00000"/>
                    </a:solidFill>
                    <a:effectLst/>
                    <a:latin typeface="#9Slide03 SFU Futura_12" panose="020B0604020202020204" charset="0"/>
                    <a:cs typeface="#9Slide03 SFU Futura_12" panose="020B0604020202020204" charset="0"/>
                  </a:rPr>
                  <a:t>.</a:t>
                </a:r>
                <a:endParaRPr lang="vi-VN" sz="4400" b="0" i="0" dirty="0">
                  <a:solidFill>
                    <a:srgbClr val="C00000"/>
                  </a:solidFill>
                  <a:effectLst/>
                  <a:latin typeface="#9Slide03 SFU Futura_12" panose="020B0604020202020204" charset="0"/>
                  <a:cs typeface="#9Slide03 SFU Futura_12" panose="020B0604020202020204" charset="0"/>
                </a:endParaRPr>
              </a:p>
            </p:txBody>
          </p:sp>
          <p:grpSp>
            <p:nvGrpSpPr>
              <p:cNvPr id="17" name="Group 16">
                <a:extLst>
                  <a:ext uri="{FF2B5EF4-FFF2-40B4-BE49-F238E27FC236}">
                    <a16:creationId xmlns:a16="http://schemas.microsoft.com/office/drawing/2014/main" id="{67A8EF28-348B-0C76-2508-ACC3A336CCFC}"/>
                  </a:ext>
                </a:extLst>
              </p:cNvPr>
              <p:cNvGrpSpPr/>
              <p:nvPr/>
            </p:nvGrpSpPr>
            <p:grpSpPr>
              <a:xfrm>
                <a:off x="693353" y="2151721"/>
                <a:ext cx="3524435" cy="1016017"/>
                <a:chOff x="693353" y="2151721"/>
                <a:chExt cx="3524435" cy="1016017"/>
              </a:xfrm>
            </p:grpSpPr>
            <p:sp>
              <p:nvSpPr>
                <p:cNvPr id="18" name="Rectangle 17">
                  <a:extLst>
                    <a:ext uri="{FF2B5EF4-FFF2-40B4-BE49-F238E27FC236}">
                      <a16:creationId xmlns:a16="http://schemas.microsoft.com/office/drawing/2014/main" id="{ACDC70BC-897B-2060-9FD8-F0434A9DD433}"/>
                    </a:ext>
                  </a:extLst>
                </p:cNvPr>
                <p:cNvSpPr/>
                <p:nvPr/>
              </p:nvSpPr>
              <p:spPr>
                <a:xfrm>
                  <a:off x="1375748" y="2213909"/>
                  <a:ext cx="2678667"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19" name="TextBox 18">
                  <a:extLst>
                    <a:ext uri="{FF2B5EF4-FFF2-40B4-BE49-F238E27FC236}">
                      <a16:creationId xmlns:a16="http://schemas.microsoft.com/office/drawing/2014/main" id="{C1F98721-1B17-77BB-57A2-5A19A403C503}"/>
                    </a:ext>
                  </a:extLst>
                </p:cNvPr>
                <p:cNvSpPr txBox="1"/>
                <p:nvPr/>
              </p:nvSpPr>
              <p:spPr>
                <a:xfrm>
                  <a:off x="1669944" y="2152075"/>
                  <a:ext cx="2547844" cy="1015663"/>
                </a:xfrm>
                <a:prstGeom prst="rect">
                  <a:avLst/>
                </a:prstGeom>
                <a:noFill/>
              </p:spPr>
              <p:txBody>
                <a:bodyPr wrap="square">
                  <a:spAutoFit/>
                </a:bodyPr>
                <a:lstStyle/>
                <a:p>
                  <a:pPr defTabSz="609630"/>
                  <a:r>
                    <a:rPr lang="en-US" sz="6000" b="1" dirty="0" err="1">
                      <a:solidFill>
                        <a:srgbClr val="0000CC"/>
                      </a:solidFill>
                      <a:latin typeface="#9Slide05 SVNClementine" panose="020F0502020204030203" charset="0"/>
                      <a:cs typeface="Arial" panose="020B0604020202020204" pitchFamily="34" charset="0"/>
                    </a:rPr>
                    <a:t>Câu</a:t>
                  </a:r>
                  <a:r>
                    <a:rPr lang="en-US" sz="6000" b="1" dirty="0">
                      <a:solidFill>
                        <a:srgbClr val="0000CC"/>
                      </a:solidFill>
                      <a:latin typeface="#9Slide05 SVNClementine" panose="020F0502020204030203" charset="0"/>
                      <a:cs typeface="Arial" panose="020B0604020202020204" pitchFamily="34" charset="0"/>
                    </a:rPr>
                    <a:t> </a:t>
                  </a:r>
                  <a:r>
                    <a:rPr lang="en-US" sz="6000" b="1" dirty="0" err="1">
                      <a:solidFill>
                        <a:srgbClr val="0000CC"/>
                      </a:solidFill>
                      <a:latin typeface="#9Slide05 SVNClementine" panose="020F0502020204030203" charset="0"/>
                      <a:cs typeface="Arial" panose="020B0604020202020204" pitchFamily="34" charset="0"/>
                    </a:rPr>
                    <a:t>hỏi</a:t>
                  </a:r>
                  <a:r>
                    <a:rPr lang="en-US" b="1" dirty="0">
                      <a:solidFill>
                        <a:srgbClr val="0000CC"/>
                      </a:solidFill>
                      <a:latin typeface="#9Slide05 Great Vibes" panose="02000507080000020002" pitchFamily="2" charset="0"/>
                      <a:cs typeface="Arial" panose="020B0604020202020204" pitchFamily="34" charset="0"/>
                    </a:rPr>
                    <a:t>:</a:t>
                  </a:r>
                  <a:endParaRPr lang="en-US" dirty="0">
                    <a:solidFill>
                      <a:srgbClr val="0000CC"/>
                    </a:solidFill>
                    <a:latin typeface="Calibri"/>
                  </a:endParaRPr>
                </a:p>
              </p:txBody>
            </p:sp>
            <p:sp>
              <p:nvSpPr>
                <p:cNvPr id="20" name="Oval 19">
                  <a:extLst>
                    <a:ext uri="{FF2B5EF4-FFF2-40B4-BE49-F238E27FC236}">
                      <a16:creationId xmlns:a16="http://schemas.microsoft.com/office/drawing/2014/main" id="{E6A4EB45-35F2-4D54-4678-D363BD523B41}"/>
                    </a:ext>
                  </a:extLst>
                </p:cNvPr>
                <p:cNvSpPr/>
                <p:nvPr/>
              </p:nvSpPr>
              <p:spPr>
                <a:xfrm>
                  <a:off x="693353" y="2151721"/>
                  <a:ext cx="947736" cy="958172"/>
                </a:xfrm>
                <a:prstGeom prst="ellipse">
                  <a:avLst/>
                </a:prstGeom>
                <a:solidFill>
                  <a:srgbClr val="FFF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14" name="TextBox 13">
              <a:extLst>
                <a:ext uri="{FF2B5EF4-FFF2-40B4-BE49-F238E27FC236}">
                  <a16:creationId xmlns:a16="http://schemas.microsoft.com/office/drawing/2014/main" id="{0F57DE33-9DF7-07A3-3A64-B6EE38A26A93}"/>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3</a:t>
              </a:r>
              <a:endParaRPr lang="en-US" sz="5400" dirty="0">
                <a:solidFill>
                  <a:srgbClr val="0000CC"/>
                </a:solidFill>
                <a:latin typeface="Calibri"/>
              </a:endParaRPr>
            </a:p>
          </p:txBody>
        </p:sp>
      </p:grpSp>
      <p:grpSp>
        <p:nvGrpSpPr>
          <p:cNvPr id="24" name="Group 23">
            <a:extLst>
              <a:ext uri="{FF2B5EF4-FFF2-40B4-BE49-F238E27FC236}">
                <a16:creationId xmlns:a16="http://schemas.microsoft.com/office/drawing/2014/main" id="{A7177DE7-0315-349F-B8FE-E76D5E7FB459}"/>
              </a:ext>
            </a:extLst>
          </p:cNvPr>
          <p:cNvGrpSpPr/>
          <p:nvPr/>
        </p:nvGrpSpPr>
        <p:grpSpPr>
          <a:xfrm>
            <a:off x="321045" y="4605474"/>
            <a:ext cx="3986961" cy="2029501"/>
            <a:chOff x="321045" y="4605474"/>
            <a:chExt cx="3986961" cy="2029501"/>
          </a:xfrm>
        </p:grpSpPr>
        <p:sp>
          <p:nvSpPr>
            <p:cNvPr id="6" name="Rectangle 5">
              <a:extLst>
                <a:ext uri="{FF2B5EF4-FFF2-40B4-BE49-F238E27FC236}">
                  <a16:creationId xmlns:a16="http://schemas.microsoft.com/office/drawing/2014/main" id="{076FAF4E-86CA-AC93-E365-515C80B0F551}"/>
                </a:ext>
              </a:extLst>
            </p:cNvPr>
            <p:cNvSpPr/>
            <p:nvPr/>
          </p:nvSpPr>
          <p:spPr>
            <a:xfrm>
              <a:off x="535260" y="4672578"/>
              <a:ext cx="3772746" cy="1962397"/>
            </a:xfrm>
            <a:prstGeom prst="rect">
              <a:avLst/>
            </a:prstGeom>
            <a:solidFill>
              <a:srgbClr val="CAEE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44721F-6BCF-6912-C1DB-1A159A4F5D1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2167" r="93583">
                          <a14:foregroundMark x1="2167" y1="53750" x2="2167" y2="53750"/>
                          <a14:foregroundMark x1="4333" y1="53750" x2="4333" y2="53750"/>
                          <a14:foregroundMark x1="44083" y1="75250" x2="44083" y2="75250"/>
                          <a14:foregroundMark x1="54000" y1="75000" x2="55667" y2="74667"/>
                          <a14:foregroundMark x1="62917" y1="73500" x2="62917" y2="73500"/>
                          <a14:foregroundMark x1="64500" y1="73500" x2="65000" y2="73500"/>
                          <a14:foregroundMark x1="66750" y1="73667" x2="66750" y2="73667"/>
                          <a14:foregroundMark x1="92250" y1="54333" x2="93250" y2="63833"/>
                          <a14:foregroundMark x1="93250" y1="63833" x2="93583" y2="64583"/>
                        </a14:backgroundRemoval>
                      </a14:imgEffect>
                    </a14:imgLayer>
                  </a14:imgProps>
                </a:ext>
              </a:extLst>
            </a:blip>
            <a:srcRect t="22969" b="23300"/>
            <a:stretch/>
          </p:blipFill>
          <p:spPr>
            <a:xfrm rot="20380787">
              <a:off x="321045" y="4605474"/>
              <a:ext cx="1643451" cy="883049"/>
            </a:xfrm>
            <a:prstGeom prst="rect">
              <a:avLst/>
            </a:prstGeom>
          </p:spPr>
        </p:pic>
      </p:grpSp>
      <p:sp>
        <p:nvSpPr>
          <p:cNvPr id="23" name="TextBox 22">
            <a:extLst>
              <a:ext uri="{FF2B5EF4-FFF2-40B4-BE49-F238E27FC236}">
                <a16:creationId xmlns:a16="http://schemas.microsoft.com/office/drawing/2014/main" id="{80837B17-238F-5F4A-6887-9DB770928946}"/>
              </a:ext>
            </a:extLst>
          </p:cNvPr>
          <p:cNvSpPr txBox="1"/>
          <p:nvPr/>
        </p:nvSpPr>
        <p:spPr>
          <a:xfrm>
            <a:off x="1598740" y="5548753"/>
            <a:ext cx="2578905" cy="707886"/>
          </a:xfrm>
          <a:prstGeom prst="rect">
            <a:avLst/>
          </a:prstGeom>
          <a:noFill/>
        </p:spPr>
        <p:txBody>
          <a:bodyPr wrap="square">
            <a:spAutoFit/>
          </a:bodyPr>
          <a:lstStyle/>
          <a:p>
            <a:r>
              <a:rPr lang="en-US" sz="4000" b="0" i="0" dirty="0">
                <a:solidFill>
                  <a:srgbClr val="0000CC"/>
                </a:solidFill>
                <a:effectLst/>
                <a:latin typeface="#9Slide03 SFU Futura_12" panose="020B0604020202020204" charset="0"/>
                <a:cs typeface="#9Slide03 SFU Futura_12" panose="020B0604020202020204" charset="0"/>
              </a:rPr>
              <a:t>C. </a:t>
            </a:r>
            <a:r>
              <a:rPr lang="en-US" sz="4000" b="0" i="0" dirty="0" err="1">
                <a:solidFill>
                  <a:srgbClr val="0000CC"/>
                </a:solidFill>
                <a:effectLst/>
                <a:latin typeface="#9Slide03 SFU Futura_12" panose="020B0604020202020204" charset="0"/>
                <a:cs typeface="#9Slide03 SFU Futura_12" panose="020B0604020202020204" charset="0"/>
              </a:rPr>
              <a:t>Chè</a:t>
            </a:r>
            <a:endParaRPr lang="en-US" sz="4000" dirty="0">
              <a:solidFill>
                <a:srgbClr val="0000CC"/>
              </a:solidFill>
            </a:endParaRPr>
          </a:p>
        </p:txBody>
      </p:sp>
    </p:spTree>
    <p:extLst>
      <p:ext uri="{BB962C8B-B14F-4D97-AF65-F5344CB8AC3E}">
        <p14:creationId xmlns:p14="http://schemas.microsoft.com/office/powerpoint/2010/main" val="29715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6101">
            <a:off x="3846796" y="4470531"/>
            <a:ext cx="10224041" cy="6234511"/>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4027211" y="4812616"/>
            <a:ext cx="11305795" cy="6894153"/>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7883996" y="2872987"/>
            <a:ext cx="4035878" cy="4035878"/>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411771" y="5965468"/>
            <a:ext cx="8219740" cy="5012309"/>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5B4461F0-59C6-DA0F-FDE6-68879FE3D3EC}"/>
              </a:ext>
            </a:extLst>
          </p:cNvPr>
          <p:cNvGrpSpPr/>
          <p:nvPr/>
        </p:nvGrpSpPr>
        <p:grpSpPr>
          <a:xfrm>
            <a:off x="460376" y="222526"/>
            <a:ext cx="8795136" cy="2650461"/>
            <a:chOff x="597835" y="1720432"/>
            <a:chExt cx="8795136" cy="2650461"/>
          </a:xfrm>
        </p:grpSpPr>
        <p:grpSp>
          <p:nvGrpSpPr>
            <p:cNvPr id="13" name="Group 12">
              <a:extLst>
                <a:ext uri="{FF2B5EF4-FFF2-40B4-BE49-F238E27FC236}">
                  <a16:creationId xmlns:a16="http://schemas.microsoft.com/office/drawing/2014/main" id="{8F5F0D31-1A7B-3167-2E65-9647A960BCA2}"/>
                </a:ext>
              </a:extLst>
            </p:cNvPr>
            <p:cNvGrpSpPr/>
            <p:nvPr/>
          </p:nvGrpSpPr>
          <p:grpSpPr>
            <a:xfrm>
              <a:off x="597835" y="1720432"/>
              <a:ext cx="8795136" cy="2650461"/>
              <a:chOff x="693353" y="2151721"/>
              <a:chExt cx="8795136" cy="2650461"/>
            </a:xfrm>
          </p:grpSpPr>
          <p:sp>
            <p:nvSpPr>
              <p:cNvPr id="15" name="Rectangle: Rounded Corners 14">
                <a:extLst>
                  <a:ext uri="{FF2B5EF4-FFF2-40B4-BE49-F238E27FC236}">
                    <a16:creationId xmlns:a16="http://schemas.microsoft.com/office/drawing/2014/main" id="{6BAE8B8B-63EA-A8D7-7B40-E8FB140579C3}"/>
                  </a:ext>
                </a:extLst>
              </p:cNvPr>
              <p:cNvSpPr/>
              <p:nvPr/>
            </p:nvSpPr>
            <p:spPr>
              <a:xfrm>
                <a:off x="757097" y="2912232"/>
                <a:ext cx="8731392" cy="18899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6" name="TextBox 15">
                <a:extLst>
                  <a:ext uri="{FF2B5EF4-FFF2-40B4-BE49-F238E27FC236}">
                    <a16:creationId xmlns:a16="http://schemas.microsoft.com/office/drawing/2014/main" id="{91758C75-EE7A-D9E7-13E1-78208A4E7695}"/>
                  </a:ext>
                </a:extLst>
              </p:cNvPr>
              <p:cNvSpPr txBox="1"/>
              <p:nvPr/>
            </p:nvSpPr>
            <p:spPr>
              <a:xfrm>
                <a:off x="1136387" y="3184929"/>
                <a:ext cx="8201222" cy="1446550"/>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Hãy nêu 4 ý về dân cư và chất lượng cuộc sống của vùng</a:t>
                </a:r>
                <a:endParaRPr lang="en-US" sz="3200" dirty="0">
                  <a:solidFill>
                    <a:prstClr val="black"/>
                  </a:solidFill>
                  <a:latin typeface="#9Slide03 SFU Futura_12" panose="020B0604020202020204" charset="0"/>
                </a:endParaRPr>
              </a:p>
            </p:txBody>
          </p:sp>
          <p:grpSp>
            <p:nvGrpSpPr>
              <p:cNvPr id="17" name="Group 16">
                <a:extLst>
                  <a:ext uri="{FF2B5EF4-FFF2-40B4-BE49-F238E27FC236}">
                    <a16:creationId xmlns:a16="http://schemas.microsoft.com/office/drawing/2014/main" id="{67A8EF28-348B-0C76-2508-ACC3A336CCFC}"/>
                  </a:ext>
                </a:extLst>
              </p:cNvPr>
              <p:cNvGrpSpPr/>
              <p:nvPr/>
            </p:nvGrpSpPr>
            <p:grpSpPr>
              <a:xfrm>
                <a:off x="693353" y="2151721"/>
                <a:ext cx="3524435" cy="1016017"/>
                <a:chOff x="693353" y="2151721"/>
                <a:chExt cx="3524435" cy="1016017"/>
              </a:xfrm>
            </p:grpSpPr>
            <p:sp>
              <p:nvSpPr>
                <p:cNvPr id="18" name="Rectangle 17">
                  <a:extLst>
                    <a:ext uri="{FF2B5EF4-FFF2-40B4-BE49-F238E27FC236}">
                      <a16:creationId xmlns:a16="http://schemas.microsoft.com/office/drawing/2014/main" id="{ACDC70BC-897B-2060-9FD8-F0434A9DD433}"/>
                    </a:ext>
                  </a:extLst>
                </p:cNvPr>
                <p:cNvSpPr/>
                <p:nvPr/>
              </p:nvSpPr>
              <p:spPr>
                <a:xfrm>
                  <a:off x="1375748" y="2213909"/>
                  <a:ext cx="2678667"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19" name="TextBox 18">
                  <a:extLst>
                    <a:ext uri="{FF2B5EF4-FFF2-40B4-BE49-F238E27FC236}">
                      <a16:creationId xmlns:a16="http://schemas.microsoft.com/office/drawing/2014/main" id="{C1F98721-1B17-77BB-57A2-5A19A403C503}"/>
                    </a:ext>
                  </a:extLst>
                </p:cNvPr>
                <p:cNvSpPr txBox="1"/>
                <p:nvPr/>
              </p:nvSpPr>
              <p:spPr>
                <a:xfrm>
                  <a:off x="1669944" y="2152075"/>
                  <a:ext cx="2547844" cy="1015663"/>
                </a:xfrm>
                <a:prstGeom prst="rect">
                  <a:avLst/>
                </a:prstGeom>
                <a:noFill/>
              </p:spPr>
              <p:txBody>
                <a:bodyPr wrap="square">
                  <a:spAutoFit/>
                </a:bodyPr>
                <a:lstStyle/>
                <a:p>
                  <a:pPr defTabSz="609630"/>
                  <a:r>
                    <a:rPr lang="en-US" sz="6000" b="1" dirty="0" err="1">
                      <a:solidFill>
                        <a:srgbClr val="0000CC"/>
                      </a:solidFill>
                      <a:latin typeface="#9Slide05 SVNClementine" panose="020F0502020204030203" charset="0"/>
                      <a:cs typeface="Arial" panose="020B0604020202020204" pitchFamily="34" charset="0"/>
                    </a:rPr>
                    <a:t>Câu</a:t>
                  </a:r>
                  <a:r>
                    <a:rPr lang="en-US" sz="6000" b="1" dirty="0">
                      <a:solidFill>
                        <a:srgbClr val="0000CC"/>
                      </a:solidFill>
                      <a:latin typeface="#9Slide05 SVNClementine" panose="020F0502020204030203" charset="0"/>
                      <a:cs typeface="Arial" panose="020B0604020202020204" pitchFamily="34" charset="0"/>
                    </a:rPr>
                    <a:t> </a:t>
                  </a:r>
                  <a:r>
                    <a:rPr lang="en-US" sz="6000" b="1" dirty="0" err="1">
                      <a:solidFill>
                        <a:srgbClr val="0000CC"/>
                      </a:solidFill>
                      <a:latin typeface="#9Slide05 SVNClementine" panose="020F0502020204030203" charset="0"/>
                      <a:cs typeface="Arial" panose="020B0604020202020204" pitchFamily="34" charset="0"/>
                    </a:rPr>
                    <a:t>hỏi</a:t>
                  </a:r>
                  <a:r>
                    <a:rPr lang="en-US" b="1" dirty="0">
                      <a:solidFill>
                        <a:srgbClr val="0000CC"/>
                      </a:solidFill>
                      <a:latin typeface="#9Slide05 Great Vibes" panose="02000507080000020002" pitchFamily="2" charset="0"/>
                      <a:cs typeface="Arial" panose="020B0604020202020204" pitchFamily="34" charset="0"/>
                    </a:rPr>
                    <a:t>:</a:t>
                  </a:r>
                  <a:endParaRPr lang="en-US" dirty="0">
                    <a:solidFill>
                      <a:srgbClr val="0000CC"/>
                    </a:solidFill>
                    <a:latin typeface="Calibri"/>
                  </a:endParaRPr>
                </a:p>
              </p:txBody>
            </p:sp>
            <p:sp>
              <p:nvSpPr>
                <p:cNvPr id="20" name="Oval 19">
                  <a:extLst>
                    <a:ext uri="{FF2B5EF4-FFF2-40B4-BE49-F238E27FC236}">
                      <a16:creationId xmlns:a16="http://schemas.microsoft.com/office/drawing/2014/main" id="{E6A4EB45-35F2-4D54-4678-D363BD523B41}"/>
                    </a:ext>
                  </a:extLst>
                </p:cNvPr>
                <p:cNvSpPr/>
                <p:nvPr/>
              </p:nvSpPr>
              <p:spPr>
                <a:xfrm>
                  <a:off x="693353" y="2151721"/>
                  <a:ext cx="947736" cy="958172"/>
                </a:xfrm>
                <a:prstGeom prst="ellipse">
                  <a:avLst/>
                </a:prstGeom>
                <a:solidFill>
                  <a:srgbClr val="FFF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14" name="TextBox 13">
              <a:extLst>
                <a:ext uri="{FF2B5EF4-FFF2-40B4-BE49-F238E27FC236}">
                  <a16:creationId xmlns:a16="http://schemas.microsoft.com/office/drawing/2014/main" id="{0F57DE33-9DF7-07A3-3A64-B6EE38A26A93}"/>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4</a:t>
              </a:r>
              <a:endParaRPr lang="en-US" sz="5400" dirty="0">
                <a:solidFill>
                  <a:srgbClr val="0000CC"/>
                </a:solidFill>
                <a:latin typeface="Calibri"/>
              </a:endParaRPr>
            </a:p>
          </p:txBody>
        </p:sp>
      </p:grpSp>
      <p:grpSp>
        <p:nvGrpSpPr>
          <p:cNvPr id="24" name="Group 23">
            <a:extLst>
              <a:ext uri="{FF2B5EF4-FFF2-40B4-BE49-F238E27FC236}">
                <a16:creationId xmlns:a16="http://schemas.microsoft.com/office/drawing/2014/main" id="{A7177DE7-0315-349F-B8FE-E76D5E7FB459}"/>
              </a:ext>
            </a:extLst>
          </p:cNvPr>
          <p:cNvGrpSpPr/>
          <p:nvPr/>
        </p:nvGrpSpPr>
        <p:grpSpPr>
          <a:xfrm>
            <a:off x="152877" y="3238171"/>
            <a:ext cx="5943123" cy="3396805"/>
            <a:chOff x="152877" y="3238171"/>
            <a:chExt cx="5943123" cy="3396805"/>
          </a:xfrm>
        </p:grpSpPr>
        <p:sp>
          <p:nvSpPr>
            <p:cNvPr id="6" name="Rectangle 5">
              <a:extLst>
                <a:ext uri="{FF2B5EF4-FFF2-40B4-BE49-F238E27FC236}">
                  <a16:creationId xmlns:a16="http://schemas.microsoft.com/office/drawing/2014/main" id="{076FAF4E-86CA-AC93-E365-515C80B0F551}"/>
                </a:ext>
              </a:extLst>
            </p:cNvPr>
            <p:cNvSpPr/>
            <p:nvPr/>
          </p:nvSpPr>
          <p:spPr>
            <a:xfrm>
              <a:off x="535259" y="3429000"/>
              <a:ext cx="5560741" cy="3205976"/>
            </a:xfrm>
            <a:prstGeom prst="rect">
              <a:avLst/>
            </a:prstGeom>
            <a:solidFill>
              <a:srgbClr val="CAEE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44721F-6BCF-6912-C1DB-1A159A4F5D1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2167" r="93583">
                          <a14:foregroundMark x1="2167" y1="53750" x2="2167" y2="53750"/>
                          <a14:foregroundMark x1="4333" y1="53750" x2="4333" y2="53750"/>
                          <a14:foregroundMark x1="44083" y1="75250" x2="44083" y2="75250"/>
                          <a14:foregroundMark x1="54000" y1="75000" x2="55667" y2="74667"/>
                          <a14:foregroundMark x1="62917" y1="73500" x2="62917" y2="73500"/>
                          <a14:foregroundMark x1="64500" y1="73500" x2="65000" y2="73500"/>
                          <a14:foregroundMark x1="66750" y1="73667" x2="66750" y2="73667"/>
                          <a14:foregroundMark x1="92250" y1="54333" x2="93250" y2="63833"/>
                          <a14:foregroundMark x1="93250" y1="63833" x2="93583" y2="64583"/>
                        </a14:backgroundRemoval>
                      </a14:imgEffect>
                    </a14:imgLayer>
                  </a14:imgProps>
                </a:ext>
              </a:extLst>
            </a:blip>
            <a:srcRect t="22969" b="23300"/>
            <a:stretch/>
          </p:blipFill>
          <p:spPr>
            <a:xfrm rot="20380787">
              <a:off x="152877" y="3238171"/>
              <a:ext cx="1643451" cy="883049"/>
            </a:xfrm>
            <a:prstGeom prst="rect">
              <a:avLst/>
            </a:prstGeom>
          </p:spPr>
        </p:pic>
      </p:grpSp>
      <p:sp>
        <p:nvSpPr>
          <p:cNvPr id="23" name="TextBox 22">
            <a:extLst>
              <a:ext uri="{FF2B5EF4-FFF2-40B4-BE49-F238E27FC236}">
                <a16:creationId xmlns:a16="http://schemas.microsoft.com/office/drawing/2014/main" id="{80837B17-238F-5F4A-6887-9DB770928946}"/>
              </a:ext>
            </a:extLst>
          </p:cNvPr>
          <p:cNvSpPr txBox="1"/>
          <p:nvPr/>
        </p:nvSpPr>
        <p:spPr>
          <a:xfrm>
            <a:off x="1471856" y="4647924"/>
            <a:ext cx="3278564" cy="707886"/>
          </a:xfrm>
          <a:prstGeom prst="rect">
            <a:avLst/>
          </a:prstGeom>
          <a:noFill/>
        </p:spPr>
        <p:txBody>
          <a:bodyPr wrap="square">
            <a:spAutoFit/>
          </a:bodyPr>
          <a:lstStyle/>
          <a:p>
            <a:r>
              <a:rPr lang="en-US" sz="4000" b="0" i="0" dirty="0">
                <a:solidFill>
                  <a:srgbClr val="0000CC"/>
                </a:solidFill>
                <a:effectLst/>
                <a:latin typeface="#9Slide03 SFU Futura_12" panose="020B0604020202020204" charset="0"/>
                <a:cs typeface="#9Slide03 SFU Futura_12" panose="020B0604020202020204" charset="0"/>
              </a:rPr>
              <a:t>…. </a:t>
            </a:r>
            <a:endParaRPr lang="en-US" sz="4000" dirty="0">
              <a:solidFill>
                <a:srgbClr val="0000CC"/>
              </a:solidFill>
            </a:endParaRPr>
          </a:p>
        </p:txBody>
      </p:sp>
    </p:spTree>
    <p:extLst>
      <p:ext uri="{BB962C8B-B14F-4D97-AF65-F5344CB8AC3E}">
        <p14:creationId xmlns:p14="http://schemas.microsoft.com/office/powerpoint/2010/main" val="41416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6101">
            <a:off x="3846796" y="4470531"/>
            <a:ext cx="10224041" cy="6234511"/>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4027211" y="4812616"/>
            <a:ext cx="11305795" cy="6894153"/>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7883996" y="2872987"/>
            <a:ext cx="4035878" cy="4035878"/>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411771" y="5965468"/>
            <a:ext cx="8219740" cy="5012309"/>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5B4461F0-59C6-DA0F-FDE6-68879FE3D3EC}"/>
              </a:ext>
            </a:extLst>
          </p:cNvPr>
          <p:cNvGrpSpPr/>
          <p:nvPr/>
        </p:nvGrpSpPr>
        <p:grpSpPr>
          <a:xfrm>
            <a:off x="460376" y="222526"/>
            <a:ext cx="8795136" cy="2650461"/>
            <a:chOff x="597835" y="1720432"/>
            <a:chExt cx="8795136" cy="2650461"/>
          </a:xfrm>
        </p:grpSpPr>
        <p:grpSp>
          <p:nvGrpSpPr>
            <p:cNvPr id="13" name="Group 12">
              <a:extLst>
                <a:ext uri="{FF2B5EF4-FFF2-40B4-BE49-F238E27FC236}">
                  <a16:creationId xmlns:a16="http://schemas.microsoft.com/office/drawing/2014/main" id="{8F5F0D31-1A7B-3167-2E65-9647A960BCA2}"/>
                </a:ext>
              </a:extLst>
            </p:cNvPr>
            <p:cNvGrpSpPr/>
            <p:nvPr/>
          </p:nvGrpSpPr>
          <p:grpSpPr>
            <a:xfrm>
              <a:off x="597835" y="1720432"/>
              <a:ext cx="8795136" cy="2650461"/>
              <a:chOff x="693353" y="2151721"/>
              <a:chExt cx="8795136" cy="2650461"/>
            </a:xfrm>
          </p:grpSpPr>
          <p:sp>
            <p:nvSpPr>
              <p:cNvPr id="15" name="Rectangle: Rounded Corners 14">
                <a:extLst>
                  <a:ext uri="{FF2B5EF4-FFF2-40B4-BE49-F238E27FC236}">
                    <a16:creationId xmlns:a16="http://schemas.microsoft.com/office/drawing/2014/main" id="{6BAE8B8B-63EA-A8D7-7B40-E8FB140579C3}"/>
                  </a:ext>
                </a:extLst>
              </p:cNvPr>
              <p:cNvSpPr/>
              <p:nvPr/>
            </p:nvSpPr>
            <p:spPr>
              <a:xfrm>
                <a:off x="757097" y="2912232"/>
                <a:ext cx="8731392" cy="18899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6" name="TextBox 15">
                <a:extLst>
                  <a:ext uri="{FF2B5EF4-FFF2-40B4-BE49-F238E27FC236}">
                    <a16:creationId xmlns:a16="http://schemas.microsoft.com/office/drawing/2014/main" id="{91758C75-EE7A-D9E7-13E1-78208A4E7695}"/>
                  </a:ext>
                </a:extLst>
              </p:cNvPr>
              <p:cNvSpPr txBox="1"/>
              <p:nvPr/>
            </p:nvSpPr>
            <p:spPr>
              <a:xfrm>
                <a:off x="1136387" y="3184929"/>
                <a:ext cx="8201222" cy="1446550"/>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Vật nuôi nào của vùng chiếm số lượng lớn nhất cả nước?</a:t>
                </a:r>
                <a:endParaRPr lang="en-US" sz="3200" dirty="0">
                  <a:solidFill>
                    <a:prstClr val="black"/>
                  </a:solidFill>
                  <a:latin typeface="#9Slide03 SFU Futura_12" panose="020B0604020202020204" charset="0"/>
                </a:endParaRPr>
              </a:p>
            </p:txBody>
          </p:sp>
          <p:grpSp>
            <p:nvGrpSpPr>
              <p:cNvPr id="17" name="Group 16">
                <a:extLst>
                  <a:ext uri="{FF2B5EF4-FFF2-40B4-BE49-F238E27FC236}">
                    <a16:creationId xmlns:a16="http://schemas.microsoft.com/office/drawing/2014/main" id="{67A8EF28-348B-0C76-2508-ACC3A336CCFC}"/>
                  </a:ext>
                </a:extLst>
              </p:cNvPr>
              <p:cNvGrpSpPr/>
              <p:nvPr/>
            </p:nvGrpSpPr>
            <p:grpSpPr>
              <a:xfrm>
                <a:off x="693353" y="2151721"/>
                <a:ext cx="3524435" cy="1016017"/>
                <a:chOff x="693353" y="2151721"/>
                <a:chExt cx="3524435" cy="1016017"/>
              </a:xfrm>
            </p:grpSpPr>
            <p:sp>
              <p:nvSpPr>
                <p:cNvPr id="18" name="Rectangle 17">
                  <a:extLst>
                    <a:ext uri="{FF2B5EF4-FFF2-40B4-BE49-F238E27FC236}">
                      <a16:creationId xmlns:a16="http://schemas.microsoft.com/office/drawing/2014/main" id="{ACDC70BC-897B-2060-9FD8-F0434A9DD433}"/>
                    </a:ext>
                  </a:extLst>
                </p:cNvPr>
                <p:cNvSpPr/>
                <p:nvPr/>
              </p:nvSpPr>
              <p:spPr>
                <a:xfrm>
                  <a:off x="1375748" y="2213909"/>
                  <a:ext cx="2678667"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19" name="TextBox 18">
                  <a:extLst>
                    <a:ext uri="{FF2B5EF4-FFF2-40B4-BE49-F238E27FC236}">
                      <a16:creationId xmlns:a16="http://schemas.microsoft.com/office/drawing/2014/main" id="{C1F98721-1B17-77BB-57A2-5A19A403C503}"/>
                    </a:ext>
                  </a:extLst>
                </p:cNvPr>
                <p:cNvSpPr txBox="1"/>
                <p:nvPr/>
              </p:nvSpPr>
              <p:spPr>
                <a:xfrm>
                  <a:off x="1669944" y="2152075"/>
                  <a:ext cx="2547844" cy="1015663"/>
                </a:xfrm>
                <a:prstGeom prst="rect">
                  <a:avLst/>
                </a:prstGeom>
                <a:noFill/>
              </p:spPr>
              <p:txBody>
                <a:bodyPr wrap="square">
                  <a:spAutoFit/>
                </a:bodyPr>
                <a:lstStyle/>
                <a:p>
                  <a:pPr defTabSz="609630"/>
                  <a:r>
                    <a:rPr lang="en-US" sz="6000" b="1" dirty="0" err="1">
                      <a:solidFill>
                        <a:srgbClr val="0000CC"/>
                      </a:solidFill>
                      <a:latin typeface="#9Slide05 SVNClementine" panose="020F0502020204030203" charset="0"/>
                      <a:cs typeface="Arial" panose="020B0604020202020204" pitchFamily="34" charset="0"/>
                    </a:rPr>
                    <a:t>Câu</a:t>
                  </a:r>
                  <a:r>
                    <a:rPr lang="en-US" sz="6000" b="1" dirty="0">
                      <a:solidFill>
                        <a:srgbClr val="0000CC"/>
                      </a:solidFill>
                      <a:latin typeface="#9Slide05 SVNClementine" panose="020F0502020204030203" charset="0"/>
                      <a:cs typeface="Arial" panose="020B0604020202020204" pitchFamily="34" charset="0"/>
                    </a:rPr>
                    <a:t> </a:t>
                  </a:r>
                  <a:r>
                    <a:rPr lang="en-US" sz="6000" b="1" dirty="0" err="1">
                      <a:solidFill>
                        <a:srgbClr val="0000CC"/>
                      </a:solidFill>
                      <a:latin typeface="#9Slide05 SVNClementine" panose="020F0502020204030203" charset="0"/>
                      <a:cs typeface="Arial" panose="020B0604020202020204" pitchFamily="34" charset="0"/>
                    </a:rPr>
                    <a:t>hỏi</a:t>
                  </a:r>
                  <a:r>
                    <a:rPr lang="en-US" b="1" dirty="0">
                      <a:solidFill>
                        <a:srgbClr val="0000CC"/>
                      </a:solidFill>
                      <a:latin typeface="#9Slide05 Great Vibes" panose="02000507080000020002" pitchFamily="2" charset="0"/>
                      <a:cs typeface="Arial" panose="020B0604020202020204" pitchFamily="34" charset="0"/>
                    </a:rPr>
                    <a:t>:</a:t>
                  </a:r>
                  <a:endParaRPr lang="en-US" dirty="0">
                    <a:solidFill>
                      <a:srgbClr val="0000CC"/>
                    </a:solidFill>
                    <a:latin typeface="Calibri"/>
                  </a:endParaRPr>
                </a:p>
              </p:txBody>
            </p:sp>
            <p:sp>
              <p:nvSpPr>
                <p:cNvPr id="20" name="Oval 19">
                  <a:extLst>
                    <a:ext uri="{FF2B5EF4-FFF2-40B4-BE49-F238E27FC236}">
                      <a16:creationId xmlns:a16="http://schemas.microsoft.com/office/drawing/2014/main" id="{E6A4EB45-35F2-4D54-4678-D363BD523B41}"/>
                    </a:ext>
                  </a:extLst>
                </p:cNvPr>
                <p:cNvSpPr/>
                <p:nvPr/>
              </p:nvSpPr>
              <p:spPr>
                <a:xfrm>
                  <a:off x="693353" y="2151721"/>
                  <a:ext cx="947736" cy="958172"/>
                </a:xfrm>
                <a:prstGeom prst="ellipse">
                  <a:avLst/>
                </a:prstGeom>
                <a:solidFill>
                  <a:srgbClr val="FFF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14" name="TextBox 13">
              <a:extLst>
                <a:ext uri="{FF2B5EF4-FFF2-40B4-BE49-F238E27FC236}">
                  <a16:creationId xmlns:a16="http://schemas.microsoft.com/office/drawing/2014/main" id="{0F57DE33-9DF7-07A3-3A64-B6EE38A26A93}"/>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5</a:t>
              </a:r>
              <a:endParaRPr lang="en-US" sz="5400" dirty="0">
                <a:solidFill>
                  <a:srgbClr val="0000CC"/>
                </a:solidFill>
                <a:latin typeface="Calibri"/>
              </a:endParaRPr>
            </a:p>
          </p:txBody>
        </p:sp>
      </p:grpSp>
      <p:grpSp>
        <p:nvGrpSpPr>
          <p:cNvPr id="24" name="Group 23">
            <a:extLst>
              <a:ext uri="{FF2B5EF4-FFF2-40B4-BE49-F238E27FC236}">
                <a16:creationId xmlns:a16="http://schemas.microsoft.com/office/drawing/2014/main" id="{A7177DE7-0315-349F-B8FE-E76D5E7FB459}"/>
              </a:ext>
            </a:extLst>
          </p:cNvPr>
          <p:cNvGrpSpPr/>
          <p:nvPr/>
        </p:nvGrpSpPr>
        <p:grpSpPr>
          <a:xfrm>
            <a:off x="152877" y="3238171"/>
            <a:ext cx="5943123" cy="3396805"/>
            <a:chOff x="152877" y="3238171"/>
            <a:chExt cx="5943123" cy="3396805"/>
          </a:xfrm>
        </p:grpSpPr>
        <p:sp>
          <p:nvSpPr>
            <p:cNvPr id="6" name="Rectangle 5">
              <a:extLst>
                <a:ext uri="{FF2B5EF4-FFF2-40B4-BE49-F238E27FC236}">
                  <a16:creationId xmlns:a16="http://schemas.microsoft.com/office/drawing/2014/main" id="{076FAF4E-86CA-AC93-E365-515C80B0F551}"/>
                </a:ext>
              </a:extLst>
            </p:cNvPr>
            <p:cNvSpPr/>
            <p:nvPr/>
          </p:nvSpPr>
          <p:spPr>
            <a:xfrm>
              <a:off x="535259" y="3429000"/>
              <a:ext cx="5560741" cy="3205976"/>
            </a:xfrm>
            <a:prstGeom prst="rect">
              <a:avLst/>
            </a:prstGeom>
            <a:solidFill>
              <a:srgbClr val="CAEE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44721F-6BCF-6912-C1DB-1A159A4F5D1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2167" r="93583">
                          <a14:foregroundMark x1="2167" y1="53750" x2="2167" y2="53750"/>
                          <a14:foregroundMark x1="4333" y1="53750" x2="4333" y2="53750"/>
                          <a14:foregroundMark x1="44083" y1="75250" x2="44083" y2="75250"/>
                          <a14:foregroundMark x1="54000" y1="75000" x2="55667" y2="74667"/>
                          <a14:foregroundMark x1="62917" y1="73500" x2="62917" y2="73500"/>
                          <a14:foregroundMark x1="64500" y1="73500" x2="65000" y2="73500"/>
                          <a14:foregroundMark x1="66750" y1="73667" x2="66750" y2="73667"/>
                          <a14:foregroundMark x1="92250" y1="54333" x2="93250" y2="63833"/>
                          <a14:foregroundMark x1="93250" y1="63833" x2="93583" y2="64583"/>
                        </a14:backgroundRemoval>
                      </a14:imgEffect>
                    </a14:imgLayer>
                  </a14:imgProps>
                </a:ext>
              </a:extLst>
            </a:blip>
            <a:srcRect t="22969" b="23300"/>
            <a:stretch/>
          </p:blipFill>
          <p:spPr>
            <a:xfrm rot="20380787">
              <a:off x="152877" y="3238171"/>
              <a:ext cx="1643451" cy="883049"/>
            </a:xfrm>
            <a:prstGeom prst="rect">
              <a:avLst/>
            </a:prstGeom>
          </p:spPr>
        </p:pic>
      </p:grpSp>
      <p:sp>
        <p:nvSpPr>
          <p:cNvPr id="23" name="TextBox 22">
            <a:extLst>
              <a:ext uri="{FF2B5EF4-FFF2-40B4-BE49-F238E27FC236}">
                <a16:creationId xmlns:a16="http://schemas.microsoft.com/office/drawing/2014/main" id="{80837B17-238F-5F4A-6887-9DB770928946}"/>
              </a:ext>
            </a:extLst>
          </p:cNvPr>
          <p:cNvSpPr txBox="1"/>
          <p:nvPr/>
        </p:nvSpPr>
        <p:spPr>
          <a:xfrm>
            <a:off x="1471856" y="4647924"/>
            <a:ext cx="4143748" cy="1323439"/>
          </a:xfrm>
          <a:prstGeom prst="rect">
            <a:avLst/>
          </a:prstGeom>
          <a:noFill/>
        </p:spPr>
        <p:txBody>
          <a:bodyPr wrap="square">
            <a:spAutoFit/>
          </a:bodyPr>
          <a:lstStyle/>
          <a:p>
            <a:r>
              <a:rPr lang="en-US" sz="8000" b="0" i="0" dirty="0" err="1">
                <a:solidFill>
                  <a:srgbClr val="0000CC"/>
                </a:solidFill>
                <a:effectLst/>
                <a:latin typeface="#9Slide03 SFU Futura_12" panose="020B0604020202020204" charset="0"/>
                <a:cs typeface="#9Slide03 SFU Futura_12" panose="020B0604020202020204" charset="0"/>
              </a:rPr>
              <a:t>Trâu</a:t>
            </a:r>
            <a:endParaRPr lang="en-US" sz="8000" dirty="0">
              <a:solidFill>
                <a:srgbClr val="0000CC"/>
              </a:solidFill>
            </a:endParaRPr>
          </a:p>
        </p:txBody>
      </p:sp>
    </p:spTree>
    <p:extLst>
      <p:ext uri="{BB962C8B-B14F-4D97-AF65-F5344CB8AC3E}">
        <p14:creationId xmlns:p14="http://schemas.microsoft.com/office/powerpoint/2010/main" val="225506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6101">
            <a:off x="3846796" y="4470531"/>
            <a:ext cx="10224041" cy="6234511"/>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4027211" y="4812616"/>
            <a:ext cx="11305795" cy="6894153"/>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7883996" y="2872987"/>
            <a:ext cx="4035878" cy="4035878"/>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411771" y="5965468"/>
            <a:ext cx="8219740" cy="5012309"/>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BAE8B8B-63EA-A8D7-7B40-E8FB140579C3}"/>
              </a:ext>
            </a:extLst>
          </p:cNvPr>
          <p:cNvSpPr/>
          <p:nvPr/>
        </p:nvSpPr>
        <p:spPr>
          <a:xfrm>
            <a:off x="524120" y="983037"/>
            <a:ext cx="8731392" cy="18899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6" name="TextBox 15">
            <a:extLst>
              <a:ext uri="{FF2B5EF4-FFF2-40B4-BE49-F238E27FC236}">
                <a16:creationId xmlns:a16="http://schemas.microsoft.com/office/drawing/2014/main" id="{91758C75-EE7A-D9E7-13E1-78208A4E7695}"/>
              </a:ext>
            </a:extLst>
          </p:cNvPr>
          <p:cNvSpPr txBox="1"/>
          <p:nvPr/>
        </p:nvSpPr>
        <p:spPr>
          <a:xfrm>
            <a:off x="647147" y="1358377"/>
            <a:ext cx="8201222" cy="769441"/>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Kể tên 7 tỉnh thuộc vùng TDMNBB</a:t>
            </a:r>
            <a:endParaRPr lang="en-US" sz="3200" dirty="0">
              <a:solidFill>
                <a:prstClr val="black"/>
              </a:solidFill>
              <a:latin typeface="#9Slide03 SFU Futura_12" panose="020B0604020202020204" charset="0"/>
            </a:endParaRPr>
          </a:p>
        </p:txBody>
      </p:sp>
      <p:grpSp>
        <p:nvGrpSpPr>
          <p:cNvPr id="17" name="Group 16">
            <a:extLst>
              <a:ext uri="{FF2B5EF4-FFF2-40B4-BE49-F238E27FC236}">
                <a16:creationId xmlns:a16="http://schemas.microsoft.com/office/drawing/2014/main" id="{67A8EF28-348B-0C76-2508-ACC3A336CCFC}"/>
              </a:ext>
            </a:extLst>
          </p:cNvPr>
          <p:cNvGrpSpPr/>
          <p:nvPr/>
        </p:nvGrpSpPr>
        <p:grpSpPr>
          <a:xfrm>
            <a:off x="460376" y="222526"/>
            <a:ext cx="3524435" cy="1016017"/>
            <a:chOff x="693353" y="2151721"/>
            <a:chExt cx="3524435" cy="1016017"/>
          </a:xfrm>
        </p:grpSpPr>
        <p:sp>
          <p:nvSpPr>
            <p:cNvPr id="18" name="Rectangle 17">
              <a:extLst>
                <a:ext uri="{FF2B5EF4-FFF2-40B4-BE49-F238E27FC236}">
                  <a16:creationId xmlns:a16="http://schemas.microsoft.com/office/drawing/2014/main" id="{ACDC70BC-897B-2060-9FD8-F0434A9DD433}"/>
                </a:ext>
              </a:extLst>
            </p:cNvPr>
            <p:cNvSpPr/>
            <p:nvPr/>
          </p:nvSpPr>
          <p:spPr>
            <a:xfrm>
              <a:off x="1375748" y="2213909"/>
              <a:ext cx="2678667"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19" name="TextBox 18">
              <a:extLst>
                <a:ext uri="{FF2B5EF4-FFF2-40B4-BE49-F238E27FC236}">
                  <a16:creationId xmlns:a16="http://schemas.microsoft.com/office/drawing/2014/main" id="{C1F98721-1B17-77BB-57A2-5A19A403C503}"/>
                </a:ext>
              </a:extLst>
            </p:cNvPr>
            <p:cNvSpPr txBox="1"/>
            <p:nvPr/>
          </p:nvSpPr>
          <p:spPr>
            <a:xfrm>
              <a:off x="1669944" y="2152075"/>
              <a:ext cx="2547844" cy="1015663"/>
            </a:xfrm>
            <a:prstGeom prst="rect">
              <a:avLst/>
            </a:prstGeom>
            <a:noFill/>
          </p:spPr>
          <p:txBody>
            <a:bodyPr wrap="square">
              <a:spAutoFit/>
            </a:bodyPr>
            <a:lstStyle/>
            <a:p>
              <a:pPr defTabSz="609630"/>
              <a:r>
                <a:rPr lang="en-US" sz="6000" b="1" dirty="0" err="1">
                  <a:solidFill>
                    <a:srgbClr val="0000CC"/>
                  </a:solidFill>
                  <a:latin typeface="#9Slide05 SVNClementine" panose="020F0502020204030203" charset="0"/>
                  <a:cs typeface="Arial" panose="020B0604020202020204" pitchFamily="34" charset="0"/>
                </a:rPr>
                <a:t>Câu</a:t>
              </a:r>
              <a:r>
                <a:rPr lang="en-US" sz="6000" b="1" dirty="0">
                  <a:solidFill>
                    <a:srgbClr val="0000CC"/>
                  </a:solidFill>
                  <a:latin typeface="#9Slide05 SVNClementine" panose="020F0502020204030203" charset="0"/>
                  <a:cs typeface="Arial" panose="020B0604020202020204" pitchFamily="34" charset="0"/>
                </a:rPr>
                <a:t> </a:t>
              </a:r>
              <a:r>
                <a:rPr lang="en-US" sz="6000" b="1" dirty="0" err="1">
                  <a:solidFill>
                    <a:srgbClr val="0000CC"/>
                  </a:solidFill>
                  <a:latin typeface="#9Slide05 SVNClementine" panose="020F0502020204030203" charset="0"/>
                  <a:cs typeface="Arial" panose="020B0604020202020204" pitchFamily="34" charset="0"/>
                </a:rPr>
                <a:t>hỏi</a:t>
              </a:r>
              <a:r>
                <a:rPr lang="en-US" b="1" dirty="0">
                  <a:solidFill>
                    <a:srgbClr val="0000CC"/>
                  </a:solidFill>
                  <a:latin typeface="#9Slide05 Great Vibes" panose="02000507080000020002" pitchFamily="2" charset="0"/>
                  <a:cs typeface="Arial" panose="020B0604020202020204" pitchFamily="34" charset="0"/>
                </a:rPr>
                <a:t>:</a:t>
              </a:r>
              <a:endParaRPr lang="en-US" dirty="0">
                <a:solidFill>
                  <a:srgbClr val="0000CC"/>
                </a:solidFill>
                <a:latin typeface="Calibri"/>
              </a:endParaRPr>
            </a:p>
          </p:txBody>
        </p:sp>
        <p:sp>
          <p:nvSpPr>
            <p:cNvPr id="20" name="Oval 19">
              <a:extLst>
                <a:ext uri="{FF2B5EF4-FFF2-40B4-BE49-F238E27FC236}">
                  <a16:creationId xmlns:a16="http://schemas.microsoft.com/office/drawing/2014/main" id="{E6A4EB45-35F2-4D54-4678-D363BD523B41}"/>
                </a:ext>
              </a:extLst>
            </p:cNvPr>
            <p:cNvSpPr/>
            <p:nvPr/>
          </p:nvSpPr>
          <p:spPr>
            <a:xfrm>
              <a:off x="693353" y="2151721"/>
              <a:ext cx="947736" cy="958172"/>
            </a:xfrm>
            <a:prstGeom prst="ellipse">
              <a:avLst/>
            </a:prstGeom>
            <a:solidFill>
              <a:srgbClr val="FFF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sp>
        <p:nvSpPr>
          <p:cNvPr id="14" name="TextBox 13">
            <a:extLst>
              <a:ext uri="{FF2B5EF4-FFF2-40B4-BE49-F238E27FC236}">
                <a16:creationId xmlns:a16="http://schemas.microsoft.com/office/drawing/2014/main" id="{0F57DE33-9DF7-07A3-3A64-B6EE38A26A93}"/>
              </a:ext>
            </a:extLst>
          </p:cNvPr>
          <p:cNvSpPr txBox="1"/>
          <p:nvPr/>
        </p:nvSpPr>
        <p:spPr>
          <a:xfrm>
            <a:off x="647147" y="249614"/>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6</a:t>
            </a:r>
            <a:endParaRPr lang="en-US" sz="5400" dirty="0">
              <a:solidFill>
                <a:srgbClr val="0000CC"/>
              </a:solidFill>
              <a:latin typeface="Calibri"/>
            </a:endParaRPr>
          </a:p>
        </p:txBody>
      </p:sp>
      <p:grpSp>
        <p:nvGrpSpPr>
          <p:cNvPr id="24" name="Group 23">
            <a:extLst>
              <a:ext uri="{FF2B5EF4-FFF2-40B4-BE49-F238E27FC236}">
                <a16:creationId xmlns:a16="http://schemas.microsoft.com/office/drawing/2014/main" id="{A7177DE7-0315-349F-B8FE-E76D5E7FB459}"/>
              </a:ext>
            </a:extLst>
          </p:cNvPr>
          <p:cNvGrpSpPr/>
          <p:nvPr/>
        </p:nvGrpSpPr>
        <p:grpSpPr>
          <a:xfrm>
            <a:off x="152877" y="3238171"/>
            <a:ext cx="5943123" cy="3396805"/>
            <a:chOff x="152877" y="3238171"/>
            <a:chExt cx="5943123" cy="3396805"/>
          </a:xfrm>
        </p:grpSpPr>
        <p:sp>
          <p:nvSpPr>
            <p:cNvPr id="6" name="Rectangle 5">
              <a:extLst>
                <a:ext uri="{FF2B5EF4-FFF2-40B4-BE49-F238E27FC236}">
                  <a16:creationId xmlns:a16="http://schemas.microsoft.com/office/drawing/2014/main" id="{076FAF4E-86CA-AC93-E365-515C80B0F551}"/>
                </a:ext>
              </a:extLst>
            </p:cNvPr>
            <p:cNvSpPr/>
            <p:nvPr/>
          </p:nvSpPr>
          <p:spPr>
            <a:xfrm>
              <a:off x="535259" y="3429000"/>
              <a:ext cx="5560741" cy="3205976"/>
            </a:xfrm>
            <a:prstGeom prst="rect">
              <a:avLst/>
            </a:prstGeom>
            <a:solidFill>
              <a:srgbClr val="CAEE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44721F-6BCF-6912-C1DB-1A159A4F5D1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2167" r="93583">
                          <a14:foregroundMark x1="2167" y1="53750" x2="2167" y2="53750"/>
                          <a14:foregroundMark x1="4333" y1="53750" x2="4333" y2="53750"/>
                          <a14:foregroundMark x1="44083" y1="75250" x2="44083" y2="75250"/>
                          <a14:foregroundMark x1="54000" y1="75000" x2="55667" y2="74667"/>
                          <a14:foregroundMark x1="62917" y1="73500" x2="62917" y2="73500"/>
                          <a14:foregroundMark x1="64500" y1="73500" x2="65000" y2="73500"/>
                          <a14:foregroundMark x1="66750" y1="73667" x2="66750" y2="73667"/>
                          <a14:foregroundMark x1="92250" y1="54333" x2="93250" y2="63833"/>
                          <a14:foregroundMark x1="93250" y1="63833" x2="93583" y2="64583"/>
                        </a14:backgroundRemoval>
                      </a14:imgEffect>
                    </a14:imgLayer>
                  </a14:imgProps>
                </a:ext>
              </a:extLst>
            </a:blip>
            <a:srcRect t="22969" b="23300"/>
            <a:stretch/>
          </p:blipFill>
          <p:spPr>
            <a:xfrm rot="20380787">
              <a:off x="152877" y="3238171"/>
              <a:ext cx="1643451" cy="883049"/>
            </a:xfrm>
            <a:prstGeom prst="rect">
              <a:avLst/>
            </a:prstGeom>
          </p:spPr>
        </p:pic>
      </p:grpSp>
      <p:sp>
        <p:nvSpPr>
          <p:cNvPr id="23" name="TextBox 22">
            <a:extLst>
              <a:ext uri="{FF2B5EF4-FFF2-40B4-BE49-F238E27FC236}">
                <a16:creationId xmlns:a16="http://schemas.microsoft.com/office/drawing/2014/main" id="{80837B17-238F-5F4A-6887-9DB770928946}"/>
              </a:ext>
            </a:extLst>
          </p:cNvPr>
          <p:cNvSpPr txBox="1"/>
          <p:nvPr/>
        </p:nvSpPr>
        <p:spPr>
          <a:xfrm>
            <a:off x="1749564" y="3732779"/>
            <a:ext cx="4143748" cy="2677656"/>
          </a:xfrm>
          <a:prstGeom prst="rect">
            <a:avLst/>
          </a:prstGeom>
          <a:noFill/>
        </p:spPr>
        <p:txBody>
          <a:bodyPr wrap="square">
            <a:spAutoFit/>
          </a:bodyPr>
          <a:lstStyle/>
          <a:p>
            <a:pPr algn="just"/>
            <a:r>
              <a:rPr lang="vi-VN" sz="2800" b="0" i="0" dirty="0">
                <a:solidFill>
                  <a:srgbClr val="0000CC"/>
                </a:solidFill>
                <a:effectLst/>
                <a:latin typeface="#9Slide03 SFU Futura_12" panose="020B0604020202020204" charset="0"/>
                <a:cs typeface="#9Slide03 SFU Futura_12" panose="020B0604020202020204" charset="0"/>
              </a:rPr>
              <a:t>Lạng Sơn, Cao Bằng, Hà Giang, Lào Cai, Lai Châu, Điện Biên, Sơn La, Bắc Giang, Thái Nguyên, Bắc Kạn, Tuyên Quang, Phú Thọ, Yên Bái, Hoà Bình</a:t>
            </a:r>
            <a:endParaRPr lang="en-US" sz="2800" dirty="0">
              <a:solidFill>
                <a:srgbClr val="0000CC"/>
              </a:solidFill>
            </a:endParaRPr>
          </a:p>
        </p:txBody>
      </p:sp>
    </p:spTree>
    <p:extLst>
      <p:ext uri="{BB962C8B-B14F-4D97-AF65-F5344CB8AC3E}">
        <p14:creationId xmlns:p14="http://schemas.microsoft.com/office/powerpoint/2010/main" val="228211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6101">
            <a:off x="3846796" y="4470531"/>
            <a:ext cx="10224041" cy="6234511"/>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4027211" y="4812616"/>
            <a:ext cx="11305795" cy="6894153"/>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7883996" y="2872987"/>
            <a:ext cx="4035878" cy="4035878"/>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411771" y="5965468"/>
            <a:ext cx="8219740" cy="5012309"/>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5B4461F0-59C6-DA0F-FDE6-68879FE3D3EC}"/>
              </a:ext>
            </a:extLst>
          </p:cNvPr>
          <p:cNvGrpSpPr/>
          <p:nvPr/>
        </p:nvGrpSpPr>
        <p:grpSpPr>
          <a:xfrm>
            <a:off x="460376" y="222526"/>
            <a:ext cx="8795136" cy="2650461"/>
            <a:chOff x="597835" y="1720432"/>
            <a:chExt cx="8795136" cy="2650461"/>
          </a:xfrm>
        </p:grpSpPr>
        <p:grpSp>
          <p:nvGrpSpPr>
            <p:cNvPr id="13" name="Group 12">
              <a:extLst>
                <a:ext uri="{FF2B5EF4-FFF2-40B4-BE49-F238E27FC236}">
                  <a16:creationId xmlns:a16="http://schemas.microsoft.com/office/drawing/2014/main" id="{8F5F0D31-1A7B-3167-2E65-9647A960BCA2}"/>
                </a:ext>
              </a:extLst>
            </p:cNvPr>
            <p:cNvGrpSpPr/>
            <p:nvPr/>
          </p:nvGrpSpPr>
          <p:grpSpPr>
            <a:xfrm>
              <a:off x="597835" y="1720432"/>
              <a:ext cx="8795136" cy="2650461"/>
              <a:chOff x="693353" y="2151721"/>
              <a:chExt cx="8795136" cy="2650461"/>
            </a:xfrm>
          </p:grpSpPr>
          <p:sp>
            <p:nvSpPr>
              <p:cNvPr id="15" name="Rectangle: Rounded Corners 14">
                <a:extLst>
                  <a:ext uri="{FF2B5EF4-FFF2-40B4-BE49-F238E27FC236}">
                    <a16:creationId xmlns:a16="http://schemas.microsoft.com/office/drawing/2014/main" id="{6BAE8B8B-63EA-A8D7-7B40-E8FB140579C3}"/>
                  </a:ext>
                </a:extLst>
              </p:cNvPr>
              <p:cNvSpPr/>
              <p:nvPr/>
            </p:nvSpPr>
            <p:spPr>
              <a:xfrm>
                <a:off x="757097" y="2912232"/>
                <a:ext cx="8731392" cy="18899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6" name="TextBox 15">
                <a:extLst>
                  <a:ext uri="{FF2B5EF4-FFF2-40B4-BE49-F238E27FC236}">
                    <a16:creationId xmlns:a16="http://schemas.microsoft.com/office/drawing/2014/main" id="{91758C75-EE7A-D9E7-13E1-78208A4E7695}"/>
                  </a:ext>
                </a:extLst>
              </p:cNvPr>
              <p:cNvSpPr txBox="1"/>
              <p:nvPr/>
            </p:nvSpPr>
            <p:spPr>
              <a:xfrm>
                <a:off x="1136387" y="3184929"/>
                <a:ext cx="8201222" cy="769441"/>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TDMNBB có khí hậu gì?</a:t>
                </a:r>
                <a:endParaRPr lang="en-US" sz="3200" dirty="0">
                  <a:solidFill>
                    <a:prstClr val="black"/>
                  </a:solidFill>
                  <a:latin typeface="#9Slide03 SFU Futura_12" panose="020B0604020202020204" charset="0"/>
                </a:endParaRPr>
              </a:p>
            </p:txBody>
          </p:sp>
          <p:grpSp>
            <p:nvGrpSpPr>
              <p:cNvPr id="17" name="Group 16">
                <a:extLst>
                  <a:ext uri="{FF2B5EF4-FFF2-40B4-BE49-F238E27FC236}">
                    <a16:creationId xmlns:a16="http://schemas.microsoft.com/office/drawing/2014/main" id="{67A8EF28-348B-0C76-2508-ACC3A336CCFC}"/>
                  </a:ext>
                </a:extLst>
              </p:cNvPr>
              <p:cNvGrpSpPr/>
              <p:nvPr/>
            </p:nvGrpSpPr>
            <p:grpSpPr>
              <a:xfrm>
                <a:off x="693353" y="2151721"/>
                <a:ext cx="3524435" cy="1016017"/>
                <a:chOff x="693353" y="2151721"/>
                <a:chExt cx="3524435" cy="1016017"/>
              </a:xfrm>
            </p:grpSpPr>
            <p:sp>
              <p:nvSpPr>
                <p:cNvPr id="18" name="Rectangle 17">
                  <a:extLst>
                    <a:ext uri="{FF2B5EF4-FFF2-40B4-BE49-F238E27FC236}">
                      <a16:creationId xmlns:a16="http://schemas.microsoft.com/office/drawing/2014/main" id="{ACDC70BC-897B-2060-9FD8-F0434A9DD433}"/>
                    </a:ext>
                  </a:extLst>
                </p:cNvPr>
                <p:cNvSpPr/>
                <p:nvPr/>
              </p:nvSpPr>
              <p:spPr>
                <a:xfrm>
                  <a:off x="1375748" y="2213909"/>
                  <a:ext cx="2678667"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19" name="TextBox 18">
                  <a:extLst>
                    <a:ext uri="{FF2B5EF4-FFF2-40B4-BE49-F238E27FC236}">
                      <a16:creationId xmlns:a16="http://schemas.microsoft.com/office/drawing/2014/main" id="{C1F98721-1B17-77BB-57A2-5A19A403C503}"/>
                    </a:ext>
                  </a:extLst>
                </p:cNvPr>
                <p:cNvSpPr txBox="1"/>
                <p:nvPr/>
              </p:nvSpPr>
              <p:spPr>
                <a:xfrm>
                  <a:off x="1669944" y="2152075"/>
                  <a:ext cx="2547844" cy="1015663"/>
                </a:xfrm>
                <a:prstGeom prst="rect">
                  <a:avLst/>
                </a:prstGeom>
                <a:noFill/>
              </p:spPr>
              <p:txBody>
                <a:bodyPr wrap="square">
                  <a:spAutoFit/>
                </a:bodyPr>
                <a:lstStyle/>
                <a:p>
                  <a:pPr defTabSz="609630"/>
                  <a:r>
                    <a:rPr lang="en-US" sz="6000" b="1" dirty="0" err="1">
                      <a:solidFill>
                        <a:srgbClr val="0000CC"/>
                      </a:solidFill>
                      <a:latin typeface="#9Slide05 SVNClementine" panose="020F0502020204030203" charset="0"/>
                      <a:cs typeface="Arial" panose="020B0604020202020204" pitchFamily="34" charset="0"/>
                    </a:rPr>
                    <a:t>Câu</a:t>
                  </a:r>
                  <a:r>
                    <a:rPr lang="en-US" sz="6000" b="1" dirty="0">
                      <a:solidFill>
                        <a:srgbClr val="0000CC"/>
                      </a:solidFill>
                      <a:latin typeface="#9Slide05 SVNClementine" panose="020F0502020204030203" charset="0"/>
                      <a:cs typeface="Arial" panose="020B0604020202020204" pitchFamily="34" charset="0"/>
                    </a:rPr>
                    <a:t> </a:t>
                  </a:r>
                  <a:r>
                    <a:rPr lang="en-US" sz="6000" b="1" dirty="0" err="1">
                      <a:solidFill>
                        <a:srgbClr val="0000CC"/>
                      </a:solidFill>
                      <a:latin typeface="#9Slide05 SVNClementine" panose="020F0502020204030203" charset="0"/>
                      <a:cs typeface="Arial" panose="020B0604020202020204" pitchFamily="34" charset="0"/>
                    </a:rPr>
                    <a:t>hỏi</a:t>
                  </a:r>
                  <a:r>
                    <a:rPr lang="en-US" b="1" dirty="0">
                      <a:solidFill>
                        <a:srgbClr val="0000CC"/>
                      </a:solidFill>
                      <a:latin typeface="#9Slide05 Great Vibes" panose="02000507080000020002" pitchFamily="2" charset="0"/>
                      <a:cs typeface="Arial" panose="020B0604020202020204" pitchFamily="34" charset="0"/>
                    </a:rPr>
                    <a:t>:</a:t>
                  </a:r>
                  <a:endParaRPr lang="en-US" dirty="0">
                    <a:solidFill>
                      <a:srgbClr val="0000CC"/>
                    </a:solidFill>
                    <a:latin typeface="Calibri"/>
                  </a:endParaRPr>
                </a:p>
              </p:txBody>
            </p:sp>
            <p:sp>
              <p:nvSpPr>
                <p:cNvPr id="20" name="Oval 19">
                  <a:extLst>
                    <a:ext uri="{FF2B5EF4-FFF2-40B4-BE49-F238E27FC236}">
                      <a16:creationId xmlns:a16="http://schemas.microsoft.com/office/drawing/2014/main" id="{E6A4EB45-35F2-4D54-4678-D363BD523B41}"/>
                    </a:ext>
                  </a:extLst>
                </p:cNvPr>
                <p:cNvSpPr/>
                <p:nvPr/>
              </p:nvSpPr>
              <p:spPr>
                <a:xfrm>
                  <a:off x="693353" y="2151721"/>
                  <a:ext cx="947736" cy="958172"/>
                </a:xfrm>
                <a:prstGeom prst="ellipse">
                  <a:avLst/>
                </a:prstGeom>
                <a:solidFill>
                  <a:srgbClr val="FFF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14" name="TextBox 13">
              <a:extLst>
                <a:ext uri="{FF2B5EF4-FFF2-40B4-BE49-F238E27FC236}">
                  <a16:creationId xmlns:a16="http://schemas.microsoft.com/office/drawing/2014/main" id="{0F57DE33-9DF7-07A3-3A64-B6EE38A26A93}"/>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7</a:t>
              </a:r>
              <a:endParaRPr lang="en-US" sz="5400" dirty="0">
                <a:solidFill>
                  <a:srgbClr val="0000CC"/>
                </a:solidFill>
                <a:latin typeface="Calibri"/>
              </a:endParaRPr>
            </a:p>
          </p:txBody>
        </p:sp>
      </p:grpSp>
      <p:grpSp>
        <p:nvGrpSpPr>
          <p:cNvPr id="24" name="Group 23">
            <a:extLst>
              <a:ext uri="{FF2B5EF4-FFF2-40B4-BE49-F238E27FC236}">
                <a16:creationId xmlns:a16="http://schemas.microsoft.com/office/drawing/2014/main" id="{A7177DE7-0315-349F-B8FE-E76D5E7FB459}"/>
              </a:ext>
            </a:extLst>
          </p:cNvPr>
          <p:cNvGrpSpPr/>
          <p:nvPr/>
        </p:nvGrpSpPr>
        <p:grpSpPr>
          <a:xfrm>
            <a:off x="152877" y="3238171"/>
            <a:ext cx="5943123" cy="3396805"/>
            <a:chOff x="152877" y="3238171"/>
            <a:chExt cx="5943123" cy="3396805"/>
          </a:xfrm>
        </p:grpSpPr>
        <p:sp>
          <p:nvSpPr>
            <p:cNvPr id="6" name="Rectangle 5">
              <a:extLst>
                <a:ext uri="{FF2B5EF4-FFF2-40B4-BE49-F238E27FC236}">
                  <a16:creationId xmlns:a16="http://schemas.microsoft.com/office/drawing/2014/main" id="{076FAF4E-86CA-AC93-E365-515C80B0F551}"/>
                </a:ext>
              </a:extLst>
            </p:cNvPr>
            <p:cNvSpPr/>
            <p:nvPr/>
          </p:nvSpPr>
          <p:spPr>
            <a:xfrm>
              <a:off x="535259" y="3429000"/>
              <a:ext cx="5560741" cy="3205976"/>
            </a:xfrm>
            <a:prstGeom prst="rect">
              <a:avLst/>
            </a:prstGeom>
            <a:solidFill>
              <a:srgbClr val="CAEE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44721F-6BCF-6912-C1DB-1A159A4F5D1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2167" r="93583">
                          <a14:foregroundMark x1="2167" y1="53750" x2="2167" y2="53750"/>
                          <a14:foregroundMark x1="4333" y1="53750" x2="4333" y2="53750"/>
                          <a14:foregroundMark x1="44083" y1="75250" x2="44083" y2="75250"/>
                          <a14:foregroundMark x1="54000" y1="75000" x2="55667" y2="74667"/>
                          <a14:foregroundMark x1="62917" y1="73500" x2="62917" y2="73500"/>
                          <a14:foregroundMark x1="64500" y1="73500" x2="65000" y2="73500"/>
                          <a14:foregroundMark x1="66750" y1="73667" x2="66750" y2="73667"/>
                          <a14:foregroundMark x1="92250" y1="54333" x2="93250" y2="63833"/>
                          <a14:foregroundMark x1="93250" y1="63833" x2="93583" y2="64583"/>
                        </a14:backgroundRemoval>
                      </a14:imgEffect>
                    </a14:imgLayer>
                  </a14:imgProps>
                </a:ext>
              </a:extLst>
            </a:blip>
            <a:srcRect t="22969" b="23300"/>
            <a:stretch/>
          </p:blipFill>
          <p:spPr>
            <a:xfrm rot="20380787">
              <a:off x="152877" y="3238171"/>
              <a:ext cx="1643451" cy="883049"/>
            </a:xfrm>
            <a:prstGeom prst="rect">
              <a:avLst/>
            </a:prstGeom>
          </p:spPr>
        </p:pic>
      </p:grpSp>
      <p:sp>
        <p:nvSpPr>
          <p:cNvPr id="23" name="TextBox 22">
            <a:extLst>
              <a:ext uri="{FF2B5EF4-FFF2-40B4-BE49-F238E27FC236}">
                <a16:creationId xmlns:a16="http://schemas.microsoft.com/office/drawing/2014/main" id="{80837B17-238F-5F4A-6887-9DB770928946}"/>
              </a:ext>
            </a:extLst>
          </p:cNvPr>
          <p:cNvSpPr txBox="1"/>
          <p:nvPr/>
        </p:nvSpPr>
        <p:spPr>
          <a:xfrm>
            <a:off x="659022" y="4379101"/>
            <a:ext cx="5344141" cy="1938992"/>
          </a:xfrm>
          <a:prstGeom prst="rect">
            <a:avLst/>
          </a:prstGeom>
          <a:noFill/>
        </p:spPr>
        <p:txBody>
          <a:bodyPr wrap="square">
            <a:spAutoFit/>
          </a:bodyPr>
          <a:lstStyle/>
          <a:p>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Nhiệt</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đới</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ẩm</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gió</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mùa</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có</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mùa</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đông</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lạnh</a:t>
            </a:r>
            <a:r>
              <a:rPr lang="en-US" sz="4000" dirty="0">
                <a:solidFill>
                  <a:srgbClr val="0000CC"/>
                </a:solidFill>
                <a:latin typeface="#9Slide03 SFU Futura_12" panose="020B0604020202020204" charset="0"/>
                <a:cs typeface="#9Slide03 SFU Futura_12" panose="020B0604020202020204" charset="0"/>
              </a:rPr>
              <a:t>.</a:t>
            </a:r>
          </a:p>
          <a:p>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Phân</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hóa</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theo</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độ</a:t>
            </a:r>
            <a:r>
              <a:rPr lang="en-US" sz="4000" b="0" i="0" dirty="0">
                <a:solidFill>
                  <a:srgbClr val="0000CC"/>
                </a:solidFill>
                <a:effectLst/>
                <a:latin typeface="#9Slide03 SFU Futura_12" panose="020B0604020202020204" charset="0"/>
                <a:cs typeface="#9Slide03 SFU Futura_12" panose="020B0604020202020204" charset="0"/>
              </a:rPr>
              <a:t> </a:t>
            </a:r>
            <a:r>
              <a:rPr lang="en-US" sz="4000" b="0" i="0" dirty="0" err="1">
                <a:solidFill>
                  <a:srgbClr val="0000CC"/>
                </a:solidFill>
                <a:effectLst/>
                <a:latin typeface="#9Slide03 SFU Futura_12" panose="020B0604020202020204" charset="0"/>
                <a:cs typeface="#9Slide03 SFU Futura_12" panose="020B0604020202020204" charset="0"/>
              </a:rPr>
              <a:t>cao</a:t>
            </a:r>
            <a:endParaRPr lang="en-US" sz="4000" dirty="0">
              <a:solidFill>
                <a:srgbClr val="0000CC"/>
              </a:solidFill>
            </a:endParaRPr>
          </a:p>
        </p:txBody>
      </p:sp>
    </p:spTree>
    <p:extLst>
      <p:ext uri="{BB962C8B-B14F-4D97-AF65-F5344CB8AC3E}">
        <p14:creationId xmlns:p14="http://schemas.microsoft.com/office/powerpoint/2010/main" val="4389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6135F8-B048-4A4E-B57E-D5F8239CC83A}"/>
              </a:ext>
            </a:extLst>
          </p:cNvPr>
          <p:cNvSpPr txBox="1"/>
          <p:nvPr/>
        </p:nvSpPr>
        <p:spPr>
          <a:xfrm>
            <a:off x="721840" y="137079"/>
            <a:ext cx="1929381" cy="2391424"/>
          </a:xfrm>
          <a:prstGeom prst="rect">
            <a:avLst/>
          </a:prstGeom>
          <a:noFill/>
        </p:spPr>
        <p:txBody>
          <a:bodyPr wrap="square">
            <a:spAutoFit/>
          </a:bodyPr>
          <a:lstStyle/>
          <a:p>
            <a:pPr>
              <a:lnSpc>
                <a:spcPct val="90000"/>
              </a:lnSpc>
              <a:spcAft>
                <a:spcPts val="600"/>
              </a:spcAft>
            </a:pPr>
            <a:r>
              <a:rPr lang="en-US" sz="16600" b="1" spc="-50" dirty="0">
                <a:solidFill>
                  <a:srgbClr val="ED7D31"/>
                </a:solidFill>
                <a:latin typeface="#9Slide03 SFU Futura_05" panose="00000800000000000000" pitchFamily="2" charset="0"/>
              </a:rPr>
              <a:t>-</a:t>
            </a:r>
            <a:endParaRPr lang="en-US" sz="8800" b="1" spc="-50" dirty="0">
              <a:solidFill>
                <a:srgbClr val="ED7D31"/>
              </a:solidFill>
              <a:latin typeface="#9Slide03 SFU Futura_05" panose="00000800000000000000" pitchFamily="2" charset="0"/>
            </a:endParaRPr>
          </a:p>
        </p:txBody>
      </p:sp>
      <p:sp>
        <p:nvSpPr>
          <p:cNvPr id="15" name="TextBox 14">
            <a:extLst>
              <a:ext uri="{FF2B5EF4-FFF2-40B4-BE49-F238E27FC236}">
                <a16:creationId xmlns:a16="http://schemas.microsoft.com/office/drawing/2014/main" id="{4A09605F-E2E3-4F1B-A0BC-5AE08974F79D}"/>
              </a:ext>
            </a:extLst>
          </p:cNvPr>
          <p:cNvSpPr txBox="1"/>
          <p:nvPr/>
        </p:nvSpPr>
        <p:spPr>
          <a:xfrm>
            <a:off x="-153146" y="2546029"/>
            <a:ext cx="4076647" cy="1920526"/>
          </a:xfrm>
          <a:prstGeom prst="rect">
            <a:avLst/>
          </a:prstGeom>
          <a:noFill/>
        </p:spPr>
        <p:txBody>
          <a:bodyPr wrap="square">
            <a:spAutoFit/>
          </a:bodyPr>
          <a:lstStyle/>
          <a:p>
            <a:pPr algn="ctr">
              <a:lnSpc>
                <a:spcPct val="90000"/>
              </a:lnSpc>
              <a:spcAft>
                <a:spcPts val="600"/>
              </a:spcAft>
            </a:pPr>
            <a:r>
              <a:rPr lang="en-US" sz="6600" b="1" dirty="0">
                <a:solidFill>
                  <a:srgbClr val="0070C0"/>
                </a:solidFill>
                <a:effectLst/>
                <a:latin typeface="#9Slide03 SFU Futura_05" panose="00000800000000000000" pitchFamily="2" charset="0"/>
              </a:rPr>
              <a:t>VẬN DỤNG</a:t>
            </a:r>
            <a:endParaRPr lang="en-US" sz="5400" dirty="0">
              <a:solidFill>
                <a:srgbClr val="0070C0"/>
              </a:solidFill>
              <a:effectLst/>
              <a:latin typeface="#9Slide03 SFU Futura_05" panose="00000800000000000000" pitchFamily="2" charset="0"/>
            </a:endParaRPr>
          </a:p>
        </p:txBody>
      </p:sp>
      <p:pic>
        <p:nvPicPr>
          <p:cNvPr id="1026" name="Picture 2" descr="Câu hỏi gợi ý dành cho bạn để luyện tập trước buổi phỏng vấn - JobHopin">
            <a:extLst>
              <a:ext uri="{FF2B5EF4-FFF2-40B4-BE49-F238E27FC236}">
                <a16:creationId xmlns:a16="http://schemas.microsoft.com/office/drawing/2014/main" id="{CFFE77D7-F059-6B10-4FE6-D882D3795B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7" r="6479"/>
          <a:stretch/>
        </p:blipFill>
        <p:spPr bwMode="auto">
          <a:xfrm>
            <a:off x="3402499" y="137079"/>
            <a:ext cx="8577431" cy="638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73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A117D4-06D7-6F60-9104-59C3AD3D6889}"/>
              </a:ext>
            </a:extLst>
          </p:cNvPr>
          <p:cNvGrpSpPr/>
          <p:nvPr/>
        </p:nvGrpSpPr>
        <p:grpSpPr>
          <a:xfrm>
            <a:off x="87334" y="34761"/>
            <a:ext cx="4121132" cy="944171"/>
            <a:chOff x="506882" y="1093553"/>
            <a:chExt cx="4121132" cy="944171"/>
          </a:xfrm>
        </p:grpSpPr>
        <p:sp>
          <p:nvSpPr>
            <p:cNvPr id="14" name="Lưu đồ: Điểm Kết Thúc 147">
              <a:extLst>
                <a:ext uri="{FF2B5EF4-FFF2-40B4-BE49-F238E27FC236}">
                  <a16:creationId xmlns:a16="http://schemas.microsoft.com/office/drawing/2014/main" id="{B5183A6E-3055-43C9-996A-2D190FFB60FF}"/>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đào tạo hướng dẫn png | PNGEgg">
            <a:extLst>
              <a:ext uri="{FF2B5EF4-FFF2-40B4-BE49-F238E27FC236}">
                <a16:creationId xmlns:a16="http://schemas.microsoft.com/office/drawing/2014/main" id="{0EC1CBCC-68B6-3613-314A-7D1D9AFF7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0" b="97654" l="0" r="99138">
                        <a14:foregroundMark x1="29023" y1="15836" x2="28448" y2="23754"/>
                        <a14:foregroundMark x1="45115" y1="6452" x2="70977" y2="6452"/>
                        <a14:foregroundMark x1="58621" y1="1173" x2="58621" y2="2053"/>
                        <a14:foregroundMark x1="63218" y1="67449" x2="64943" y2="80352"/>
                        <a14:foregroundMark x1="93966" y1="44575" x2="93966" y2="45748"/>
                        <a14:foregroundMark x1="84770" y1="61290" x2="87356" y2="70968"/>
                        <a14:foregroundMark x1="97701" y1="62170" x2="97701" y2="62170"/>
                        <a14:foregroundMark x1="80747" y1="82405" x2="98276" y2="83871"/>
                        <a14:foregroundMark x1="98276" y1="83871" x2="99425" y2="83284"/>
                        <a14:foregroundMark x1="76149" y1="82698" x2="85920" y2="85924"/>
                        <a14:foregroundMark x1="55172" y1="94428" x2="71264" y2="98240"/>
                        <a14:foregroundMark x1="71264" y1="98240" x2="70115" y2="90029"/>
                        <a14:foregroundMark x1="64655" y1="88856" x2="72414" y2="95015"/>
                        <a14:foregroundMark x1="71264" y1="90323" x2="73851" y2="94428"/>
                        <a14:foregroundMark x1="38218" y1="89150" x2="30747" y2="92082"/>
                        <a14:foregroundMark x1="11207" y1="81232" x2="11207" y2="81232"/>
                        <a14:foregroundMark x1="11207" y1="47214" x2="11207" y2="47214"/>
                        <a14:foregroundMark x1="9770" y1="46628" x2="13218" y2="57771"/>
                        <a14:foregroundMark x1="5747" y1="62170" x2="8621" y2="75367"/>
                        <a14:foregroundMark x1="0" y1="66862" x2="0" y2="66862"/>
                        <a14:foregroundMark x1="42241" y1="54545" x2="43103" y2="57771"/>
                      </a14:backgroundRemoval>
                    </a14:imgEffect>
                  </a14:imgLayer>
                </a14:imgProps>
              </a:ext>
              <a:ext uri="{28A0092B-C50C-407E-A947-70E740481C1C}">
                <a14:useLocalDpi xmlns:a14="http://schemas.microsoft.com/office/drawing/2010/main" val="0"/>
              </a:ext>
            </a:extLst>
          </a:blip>
          <a:srcRect/>
          <a:stretch>
            <a:fillRect/>
          </a:stretch>
        </p:blipFill>
        <p:spPr bwMode="auto">
          <a:xfrm>
            <a:off x="339904" y="1468509"/>
            <a:ext cx="4942740" cy="4843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E8DDE7-8AD6-7F41-6974-9E0EE447C37C}"/>
              </a:ext>
            </a:extLst>
          </p:cNvPr>
          <p:cNvSpPr txBox="1"/>
          <p:nvPr/>
        </p:nvSpPr>
        <p:spPr>
          <a:xfrm>
            <a:off x="5757890" y="2215196"/>
            <a:ext cx="6094206" cy="1825436"/>
          </a:xfrm>
          <a:prstGeom prst="rect">
            <a:avLst/>
          </a:prstGeom>
          <a:noFill/>
        </p:spPr>
        <p:txBody>
          <a:bodyPr wrap="square">
            <a:spAutoFit/>
          </a:bodyPr>
          <a:lstStyle/>
          <a:p>
            <a:pPr marL="454025" marR="0" algn="l">
              <a:lnSpc>
                <a:spcPct val="115000"/>
              </a:lnSpc>
              <a:spcBef>
                <a:spcPts val="0"/>
              </a:spcBef>
              <a:spcAft>
                <a:spcPts val="0"/>
              </a:spcAft>
            </a:pPr>
            <a:r>
              <a:rPr lang="en-US" sz="2800" b="1" dirty="0">
                <a:solidFill>
                  <a:srgbClr val="FF0000"/>
                </a:solidFill>
                <a:effectLst/>
                <a:highlight>
                  <a:srgbClr val="FFFF00"/>
                </a:highlight>
                <a:latin typeface="#9Slide03 SFU Futura_12" panose="00000400000000000000" pitchFamily="2" charset="0"/>
                <a:ea typeface="Times New Roman" panose="02020603050405020304" pitchFamily="18" charset="0"/>
              </a:rPr>
              <a:t> </a:t>
            </a:r>
            <a:r>
              <a:rPr lang="vi-VN" sz="2400" b="1" dirty="0">
                <a:solidFill>
                  <a:srgbClr val="FF0000"/>
                </a:solidFill>
                <a:effectLst/>
                <a:highlight>
                  <a:srgbClr val="FFFF00"/>
                </a:highlight>
                <a:latin typeface="#9Slide03 SFU Futura_12" panose="00000400000000000000" pitchFamily="2" charset="0"/>
                <a:ea typeface="Times New Roman" panose="02020603050405020304" pitchFamily="18" charset="0"/>
              </a:rPr>
              <a:t>Đưa ra những giải pháp nhằm nâng cao đời sống nhân dân của vùng theo hình thức khăn trải bàn</a:t>
            </a:r>
            <a:r>
              <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rPr>
              <a:t>.</a:t>
            </a:r>
          </a:p>
          <a:p>
            <a:pPr marL="454025" marR="0" algn="l">
              <a:lnSpc>
                <a:spcPct val="115000"/>
              </a:lnSpc>
              <a:spcBef>
                <a:spcPts val="0"/>
              </a:spcBef>
              <a:spcAft>
                <a:spcPts val="0"/>
              </a:spcAft>
            </a:pPr>
            <a:endPar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endParaRPr>
          </a:p>
        </p:txBody>
      </p:sp>
      <p:sp>
        <p:nvSpPr>
          <p:cNvPr id="6" name="TextBox 5">
            <a:extLst>
              <a:ext uri="{FF2B5EF4-FFF2-40B4-BE49-F238E27FC236}">
                <a16:creationId xmlns:a16="http://schemas.microsoft.com/office/drawing/2014/main" id="{FD44D9E5-C44D-35CC-CEE1-DF0F75356303}"/>
              </a:ext>
            </a:extLst>
          </p:cNvPr>
          <p:cNvSpPr txBox="1"/>
          <p:nvPr/>
        </p:nvSpPr>
        <p:spPr>
          <a:xfrm>
            <a:off x="5457211" y="2215195"/>
            <a:ext cx="606350" cy="1421928"/>
          </a:xfrm>
          <a:prstGeom prst="rect">
            <a:avLst/>
          </a:prstGeom>
          <a:noFill/>
        </p:spPr>
        <p:txBody>
          <a:bodyPr wrap="square">
            <a:spAutoFit/>
          </a:bodyPr>
          <a:lstStyle/>
          <a:p>
            <a:pPr algn="ctr">
              <a:lnSpc>
                <a:spcPct val="90000"/>
              </a:lnSpc>
              <a:spcAft>
                <a:spcPts val="600"/>
              </a:spcAft>
            </a:pPr>
            <a:r>
              <a:rPr lang="en-US" sz="9600" b="1" dirty="0">
                <a:solidFill>
                  <a:srgbClr val="FF0000"/>
                </a:solidFill>
                <a:latin typeface="#9Slide03 SFU Futura_05" panose="00000800000000000000" pitchFamily="2" charset="0"/>
              </a:rPr>
              <a:t>1</a:t>
            </a:r>
            <a:endParaRPr lang="en-US" sz="9600" dirty="0">
              <a:solidFill>
                <a:srgbClr val="FF0000"/>
              </a:solidFill>
              <a:effectLst/>
              <a:latin typeface="#9Slide03 SFU Futura_05" panose="00000800000000000000" pitchFamily="2" charset="0"/>
            </a:endParaRPr>
          </a:p>
        </p:txBody>
      </p:sp>
      <p:sp>
        <p:nvSpPr>
          <p:cNvPr id="7" name="TextBox 6">
            <a:extLst>
              <a:ext uri="{FF2B5EF4-FFF2-40B4-BE49-F238E27FC236}">
                <a16:creationId xmlns:a16="http://schemas.microsoft.com/office/drawing/2014/main" id="{5D061290-B4E3-7497-FB2F-C4C64F28C8BA}"/>
              </a:ext>
            </a:extLst>
          </p:cNvPr>
          <p:cNvSpPr txBox="1"/>
          <p:nvPr/>
        </p:nvSpPr>
        <p:spPr>
          <a:xfrm>
            <a:off x="5454715" y="3819698"/>
            <a:ext cx="606350" cy="1311128"/>
          </a:xfrm>
          <a:prstGeom prst="rect">
            <a:avLst/>
          </a:prstGeom>
          <a:noFill/>
        </p:spPr>
        <p:txBody>
          <a:bodyPr wrap="square">
            <a:spAutoFit/>
          </a:bodyPr>
          <a:lstStyle/>
          <a:p>
            <a:pPr algn="ctr">
              <a:lnSpc>
                <a:spcPct val="90000"/>
              </a:lnSpc>
              <a:spcAft>
                <a:spcPts val="600"/>
              </a:spcAft>
            </a:pPr>
            <a:r>
              <a:rPr lang="en-US" sz="8800" b="1" dirty="0">
                <a:solidFill>
                  <a:srgbClr val="FF0000"/>
                </a:solidFill>
                <a:latin typeface="#9Slide03 SFU Futura_05" panose="00000800000000000000" pitchFamily="2" charset="0"/>
              </a:rPr>
              <a:t>2</a:t>
            </a:r>
            <a:endParaRPr lang="en-US" sz="8800" dirty="0">
              <a:solidFill>
                <a:srgbClr val="FF0000"/>
              </a:solidFill>
              <a:effectLst/>
              <a:latin typeface="#9Slide03 SFU Futura_05" panose="00000800000000000000" pitchFamily="2" charset="0"/>
            </a:endParaRPr>
          </a:p>
        </p:txBody>
      </p:sp>
      <p:sp>
        <p:nvSpPr>
          <p:cNvPr id="2" name="TextBox 1">
            <a:extLst>
              <a:ext uri="{FF2B5EF4-FFF2-40B4-BE49-F238E27FC236}">
                <a16:creationId xmlns:a16="http://schemas.microsoft.com/office/drawing/2014/main" id="{F6AB0D92-CC14-5721-8453-76BF7E8B9C14}"/>
              </a:ext>
            </a:extLst>
          </p:cNvPr>
          <p:cNvSpPr txBox="1"/>
          <p:nvPr/>
        </p:nvSpPr>
        <p:spPr>
          <a:xfrm>
            <a:off x="5757890" y="3333562"/>
            <a:ext cx="6094206" cy="1754648"/>
          </a:xfrm>
          <a:prstGeom prst="rect">
            <a:avLst/>
          </a:prstGeom>
          <a:noFill/>
        </p:spPr>
        <p:txBody>
          <a:bodyPr wrap="square">
            <a:spAutoFit/>
          </a:bodyPr>
          <a:lstStyle/>
          <a:p>
            <a:pPr marL="454025" marR="0" algn="l">
              <a:lnSpc>
                <a:spcPct val="115000"/>
              </a:lnSpc>
              <a:spcBef>
                <a:spcPts val="0"/>
              </a:spcBef>
              <a:spcAft>
                <a:spcPts val="0"/>
              </a:spcAft>
            </a:pPr>
            <a:endPar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endParaRPr>
          </a:p>
          <a:p>
            <a:pPr marL="454025" marR="0" algn="l">
              <a:lnSpc>
                <a:spcPct val="115000"/>
              </a:lnSpc>
              <a:spcBef>
                <a:spcPts val="0"/>
              </a:spcBef>
              <a:spcAft>
                <a:spcPts val="0"/>
              </a:spcAft>
            </a:pPr>
            <a:r>
              <a:rPr lang="vi-VN" sz="2400" b="1" dirty="0">
                <a:solidFill>
                  <a:srgbClr val="0070C0"/>
                </a:solidFill>
                <a:effectLst/>
                <a:highlight>
                  <a:srgbClr val="FFFF00"/>
                </a:highlight>
                <a:latin typeface="#9Slide03 SFU Futura_12" panose="00000400000000000000" pitchFamily="2" charset="0"/>
                <a:ea typeface="Times New Roman" panose="02020603050405020304" pitchFamily="18" charset="0"/>
              </a:rPr>
              <a:t>Sưu tầm thông tin và trình bày về một dân tộc sinh sống ở vùng Trung du và miền núi Bắc Bộ</a:t>
            </a:r>
            <a:r>
              <a:rPr lang="en-US" sz="2400" b="1" dirty="0">
                <a:solidFill>
                  <a:srgbClr val="000000"/>
                </a:solidFill>
                <a:effectLst/>
                <a:highlight>
                  <a:srgbClr val="FFFF00"/>
                </a:highlight>
                <a:latin typeface="#9Slide03 SFU Futura_12" panose="00000400000000000000" pitchFamily="2" charset="0"/>
                <a:ea typeface="Times New Roman" panose="02020603050405020304" pitchFamily="18" charset="0"/>
              </a:rPr>
              <a:t>.</a:t>
            </a:r>
            <a:endParaRPr lang="en-US" sz="2000" b="1" dirty="0">
              <a:effectLst/>
              <a:highlight>
                <a:srgbClr val="FFFF00"/>
              </a:highlight>
              <a:latin typeface="#9Slide03 SFU Futura_12" panose="00000400000000000000" pitchFamily="2" charset="0"/>
              <a:ea typeface="Times New Roman" panose="02020603050405020304" pitchFamily="18" charset="0"/>
            </a:endParaRPr>
          </a:p>
        </p:txBody>
      </p:sp>
      <p:sp>
        <p:nvSpPr>
          <p:cNvPr id="9" name="Rectangle: Rounded Corners 7">
            <a:extLst>
              <a:ext uri="{FF2B5EF4-FFF2-40B4-BE49-F238E27FC236}">
                <a16:creationId xmlns:a16="http://schemas.microsoft.com/office/drawing/2014/main" id="{BC6989DC-6A32-3699-5813-CB0F15F9B06C}"/>
              </a:ext>
            </a:extLst>
          </p:cNvPr>
          <p:cNvSpPr/>
          <p:nvPr/>
        </p:nvSpPr>
        <p:spPr>
          <a:xfrm>
            <a:off x="1623598" y="925337"/>
            <a:ext cx="5719521" cy="1128504"/>
          </a:xfrm>
          <a:prstGeom prst="roundRect">
            <a:avLst/>
          </a:prstGeom>
          <a:solidFill>
            <a:srgbClr val="F9FDF0"/>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chemeClr val="tx1"/>
              </a:solidFill>
              <a:latin typeface="#9Slide03 SFU Futura_12" panose="020B0604020202020204" charset="0"/>
              <a:cs typeface="Arial" panose="020B0604020202020204" pitchFamily="34" charset="0"/>
            </a:endParaRPr>
          </a:p>
        </p:txBody>
      </p:sp>
      <p:sp>
        <p:nvSpPr>
          <p:cNvPr id="10" name="TextBox 9">
            <a:extLst>
              <a:ext uri="{FF2B5EF4-FFF2-40B4-BE49-F238E27FC236}">
                <a16:creationId xmlns:a16="http://schemas.microsoft.com/office/drawing/2014/main" id="{760DAD30-1CE0-A523-7DD4-95512FBB676B}"/>
              </a:ext>
            </a:extLst>
          </p:cNvPr>
          <p:cNvSpPr txBox="1"/>
          <p:nvPr/>
        </p:nvSpPr>
        <p:spPr>
          <a:xfrm>
            <a:off x="1631448" y="1055385"/>
            <a:ext cx="5555554" cy="830997"/>
          </a:xfrm>
          <a:prstGeom prst="rect">
            <a:avLst/>
          </a:prstGeom>
          <a:noFill/>
        </p:spPr>
        <p:txBody>
          <a:bodyPr wrap="square">
            <a:spAutoFit/>
          </a:bodyPr>
          <a:lstStyle/>
          <a:p>
            <a:pPr algn="ctr"/>
            <a:r>
              <a:rPr lang="vi-VN" sz="2400" b="1" dirty="0">
                <a:solidFill>
                  <a:schemeClr val="tx1"/>
                </a:solidFill>
                <a:latin typeface="#9Slide03 SFU Futura_12" panose="020B0604020202020204" charset="0"/>
                <a:cs typeface="Arial" panose="020B0604020202020204" pitchFamily="34" charset="0"/>
              </a:rPr>
              <a:t>C</a:t>
            </a:r>
            <a:r>
              <a:rPr lang="en-US" sz="2400" b="1" dirty="0" err="1">
                <a:solidFill>
                  <a:schemeClr val="tx1"/>
                </a:solidFill>
                <a:latin typeface="#9Slide03 SFU Futura_12" panose="020B0604020202020204" charset="0"/>
                <a:cs typeface="Arial" panose="020B0604020202020204" pitchFamily="34" charset="0"/>
              </a:rPr>
              <a:t>ác</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nhóm</a:t>
            </a:r>
            <a:r>
              <a:rPr lang="en-US" sz="2400" b="1" dirty="0">
                <a:solidFill>
                  <a:schemeClr val="tx1"/>
                </a:solidFill>
                <a:latin typeface="#9Slide03 SFU Futura_12" panose="020B0604020202020204" charset="0"/>
                <a:cs typeface="Arial" panose="020B0604020202020204" pitchFamily="34" charset="0"/>
              </a:rPr>
              <a:t> c</a:t>
            </a:r>
            <a:r>
              <a:rPr lang="vi-VN" sz="2400" b="1" dirty="0">
                <a:solidFill>
                  <a:schemeClr val="tx1"/>
                </a:solidFill>
                <a:latin typeface="#9Slide03 SFU Futura_12" panose="020B0604020202020204" charset="0"/>
                <a:cs typeface="Arial" panose="020B0604020202020204" pitchFamily="34" charset="0"/>
              </a:rPr>
              <a:t>họn 1 trong </a:t>
            </a:r>
            <a:r>
              <a:rPr lang="en-US" sz="2400" b="1" dirty="0">
                <a:solidFill>
                  <a:schemeClr val="tx1"/>
                </a:solidFill>
                <a:latin typeface="#9Slide03 SFU Futura_12" panose="020B0604020202020204" charset="0"/>
                <a:cs typeface="Arial" panose="020B0604020202020204" pitchFamily="34" charset="0"/>
              </a:rPr>
              <a:t>3</a:t>
            </a:r>
            <a:r>
              <a:rPr lang="vi-VN" sz="2400" b="1" dirty="0">
                <a:solidFill>
                  <a:schemeClr val="tx1"/>
                </a:solidFill>
                <a:latin typeface="#9Slide03 SFU Futura_12" panose="020B0604020202020204" charset="0"/>
                <a:cs typeface="Arial" panose="020B0604020202020204" pitchFamily="34" charset="0"/>
              </a:rPr>
              <a:t> nhiệm vụ</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thảo</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luận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trong</a:t>
            </a:r>
            <a:r>
              <a:rPr lang="en-US" sz="2400" b="1" dirty="0">
                <a:solidFill>
                  <a:schemeClr val="tx1"/>
                </a:solidFill>
                <a:latin typeface="#9Slide03 SFU Futura_12" panose="020B0604020202020204" charset="0"/>
                <a:cs typeface="Arial" panose="020B0604020202020204" pitchFamily="34" charset="0"/>
              </a:rPr>
              <a:t> 5 </a:t>
            </a:r>
            <a:r>
              <a:rPr lang="en-US" sz="2400" b="1" dirty="0" err="1">
                <a:solidFill>
                  <a:schemeClr val="tx1"/>
                </a:solidFill>
                <a:latin typeface="#9Slide03 SFU Futura_12" panose="020B0604020202020204" charset="0"/>
                <a:cs typeface="Arial" panose="020B0604020202020204" pitchFamily="34" charset="0"/>
              </a:rPr>
              <a:t>phút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sau</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đó</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trình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bày</a:t>
            </a:r>
            <a:r>
              <a:rPr lang="en-US" sz="2400" b="1" dirty="0">
                <a:solidFill>
                  <a:schemeClr val="tx1"/>
                </a:solidFill>
                <a:latin typeface="#9Slide03 SFU Futura_12" panose="020B0604020202020204" charset="0"/>
                <a:cs typeface="Arial" panose="020B0604020202020204" pitchFamily="34" charset="0"/>
              </a:rPr>
              <a:t>:</a:t>
            </a:r>
            <a:endParaRPr lang="vi-VN" sz="2400" b="1" dirty="0">
              <a:solidFill>
                <a:schemeClr val="tx1"/>
              </a:solidFill>
              <a:latin typeface="#9Slide03 SFU Futura_12" panose="020B0604020202020204" charset="0"/>
              <a:cs typeface="Arial" panose="020B0604020202020204" pitchFamily="34" charset="0"/>
            </a:endParaRPr>
          </a:p>
        </p:txBody>
      </p:sp>
      <p:sp>
        <p:nvSpPr>
          <p:cNvPr id="12" name="TextBox 11">
            <a:extLst>
              <a:ext uri="{FF2B5EF4-FFF2-40B4-BE49-F238E27FC236}">
                <a16:creationId xmlns:a16="http://schemas.microsoft.com/office/drawing/2014/main" id="{71828C85-2FCD-4150-FD95-74B56F7F3097}"/>
              </a:ext>
            </a:extLst>
          </p:cNvPr>
          <p:cNvSpPr txBox="1"/>
          <p:nvPr/>
        </p:nvSpPr>
        <p:spPr>
          <a:xfrm>
            <a:off x="5454715" y="5241625"/>
            <a:ext cx="606350" cy="1311128"/>
          </a:xfrm>
          <a:prstGeom prst="rect">
            <a:avLst/>
          </a:prstGeom>
          <a:noFill/>
        </p:spPr>
        <p:txBody>
          <a:bodyPr wrap="square">
            <a:spAutoFit/>
          </a:bodyPr>
          <a:lstStyle/>
          <a:p>
            <a:pPr algn="ctr">
              <a:lnSpc>
                <a:spcPct val="90000"/>
              </a:lnSpc>
              <a:spcAft>
                <a:spcPts val="600"/>
              </a:spcAft>
            </a:pPr>
            <a:r>
              <a:rPr lang="en-US" sz="8800" b="1" dirty="0">
                <a:solidFill>
                  <a:srgbClr val="FF0000"/>
                </a:solidFill>
                <a:latin typeface="#9Slide03 SFU Futura_05" panose="00000800000000000000" pitchFamily="2" charset="0"/>
              </a:rPr>
              <a:t>3</a:t>
            </a:r>
            <a:endParaRPr lang="en-US" sz="8800" dirty="0">
              <a:solidFill>
                <a:srgbClr val="FF0000"/>
              </a:solidFill>
              <a:effectLst/>
              <a:latin typeface="#9Slide03 SFU Futura_05" panose="00000800000000000000" pitchFamily="2" charset="0"/>
            </a:endParaRPr>
          </a:p>
        </p:txBody>
      </p:sp>
      <p:sp>
        <p:nvSpPr>
          <p:cNvPr id="13" name="TextBox 12">
            <a:extLst>
              <a:ext uri="{FF2B5EF4-FFF2-40B4-BE49-F238E27FC236}">
                <a16:creationId xmlns:a16="http://schemas.microsoft.com/office/drawing/2014/main" id="{7B12A9BE-2F3C-66F8-0AA4-C1B599F7B037}"/>
              </a:ext>
            </a:extLst>
          </p:cNvPr>
          <p:cNvSpPr txBox="1"/>
          <p:nvPr/>
        </p:nvSpPr>
        <p:spPr>
          <a:xfrm>
            <a:off x="5757890" y="4829059"/>
            <a:ext cx="6255434" cy="2005421"/>
          </a:xfrm>
          <a:prstGeom prst="rect">
            <a:avLst/>
          </a:prstGeom>
          <a:noFill/>
        </p:spPr>
        <p:txBody>
          <a:bodyPr wrap="square">
            <a:spAutoFit/>
          </a:bodyPr>
          <a:lstStyle/>
          <a:p>
            <a:pPr marL="454025" marR="0" algn="l">
              <a:lnSpc>
                <a:spcPct val="115000"/>
              </a:lnSpc>
              <a:spcBef>
                <a:spcPts val="0"/>
              </a:spcBef>
              <a:spcAft>
                <a:spcPts val="0"/>
              </a:spcAft>
            </a:pPr>
            <a:endParaRPr lang="en-US" sz="2200" b="1" dirty="0">
              <a:solidFill>
                <a:srgbClr val="FF0000"/>
              </a:solidFill>
              <a:effectLst/>
              <a:highlight>
                <a:srgbClr val="FFFF00"/>
              </a:highlight>
              <a:latin typeface="#9Slide03 SFU Futura_12" panose="00000400000000000000" pitchFamily="2" charset="0"/>
              <a:ea typeface="Times New Roman" panose="02020603050405020304" pitchFamily="18" charset="0"/>
            </a:endParaRPr>
          </a:p>
          <a:p>
            <a:pPr marL="454025" marR="0" algn="l">
              <a:lnSpc>
                <a:spcPct val="115000"/>
              </a:lnSpc>
              <a:spcBef>
                <a:spcPts val="0"/>
              </a:spcBef>
              <a:spcAft>
                <a:spcPts val="0"/>
              </a:spcAft>
            </a:pPr>
            <a:r>
              <a:rPr lang="en-US" sz="2200" b="1" dirty="0">
                <a:effectLst/>
                <a:highlight>
                  <a:srgbClr val="FFFF00"/>
                </a:highlight>
                <a:latin typeface="#9Slide03 SFU Futura_12" panose="00000400000000000000" pitchFamily="2" charset="0"/>
                <a:ea typeface="Times New Roman" panose="02020603050405020304" pitchFamily="18" charset="0"/>
              </a:rPr>
              <a:t>Thu </a:t>
            </a:r>
            <a:r>
              <a:rPr lang="en-US" sz="2200" b="1" dirty="0" err="1">
                <a:effectLst/>
                <a:highlight>
                  <a:srgbClr val="FFFF00"/>
                </a:highlight>
                <a:latin typeface="#9Slide03 SFU Futura_12" panose="00000400000000000000" pitchFamily="2" charset="0"/>
                <a:ea typeface="Times New Roman" panose="02020603050405020304" pitchFamily="18" charset="0"/>
              </a:rPr>
              <a:t>thập</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thông</a:t>
            </a:r>
            <a:r>
              <a:rPr lang="en-US" sz="2200" b="1" dirty="0">
                <a:effectLst/>
                <a:highlight>
                  <a:srgbClr val="FFFF00"/>
                </a:highlight>
                <a:latin typeface="#9Slide03 SFU Futura_12" panose="00000400000000000000" pitchFamily="2" charset="0"/>
                <a:ea typeface="Times New Roman" panose="02020603050405020304" pitchFamily="18" charset="0"/>
              </a:rPr>
              <a:t> tin, </a:t>
            </a:r>
            <a:r>
              <a:rPr lang="en-US" sz="2200" b="1" dirty="0" err="1">
                <a:effectLst/>
                <a:highlight>
                  <a:srgbClr val="FFFF00"/>
                </a:highlight>
                <a:latin typeface="#9Slide03 SFU Futura_12" panose="00000400000000000000" pitchFamily="2" charset="0"/>
                <a:ea typeface="Times New Roman" panose="02020603050405020304" pitchFamily="18" charset="0"/>
              </a:rPr>
              <a:t>giới</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thiệu</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về</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một</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trong</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các</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nhà</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máy</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thủy</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điện</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của</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vùng</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Tên</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nhà</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máy</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năm</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xây</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dựng</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năm</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khánh</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thành</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quy</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mô</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công</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suất</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vai</a:t>
            </a:r>
            <a:r>
              <a:rPr lang="en-US" sz="2200" b="1" dirty="0">
                <a:effectLst/>
                <a:highlight>
                  <a:srgbClr val="FFFF00"/>
                </a:highlight>
                <a:latin typeface="#9Slide03 SFU Futura_12" panose="00000400000000000000" pitchFamily="2" charset="0"/>
                <a:ea typeface="Times New Roman" panose="02020603050405020304" pitchFamily="18" charset="0"/>
              </a:rPr>
              <a:t> </a:t>
            </a:r>
            <a:r>
              <a:rPr lang="en-US" sz="2200" b="1" dirty="0" err="1">
                <a:effectLst/>
                <a:highlight>
                  <a:srgbClr val="FFFF00"/>
                </a:highlight>
                <a:latin typeface="#9Slide03 SFU Futura_12" panose="00000400000000000000" pitchFamily="2" charset="0"/>
                <a:ea typeface="Times New Roman" panose="02020603050405020304" pitchFamily="18" charset="0"/>
              </a:rPr>
              <a:t>trò</a:t>
            </a:r>
            <a:r>
              <a:rPr lang="en-US" sz="2200" b="1" dirty="0">
                <a:effectLst/>
                <a:highlight>
                  <a:srgbClr val="FFFF00"/>
                </a:highlight>
                <a:latin typeface="#9Slide03 SFU Futura_12" panose="00000400000000000000" pitchFamily="2" charset="0"/>
                <a:ea typeface="Times New Roman" panose="02020603050405020304" pitchFamily="18" charset="0"/>
              </a:rPr>
              <a:t>).</a:t>
            </a:r>
          </a:p>
        </p:txBody>
      </p:sp>
    </p:spTree>
    <p:extLst>
      <p:ext uri="{BB962C8B-B14F-4D97-AF65-F5344CB8AC3E}">
        <p14:creationId xmlns:p14="http://schemas.microsoft.com/office/powerpoint/2010/main" val="746956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7514FD-E98D-036A-4E31-E5313AC27658}"/>
              </a:ext>
            </a:extLst>
          </p:cNvPr>
          <p:cNvGrpSpPr/>
          <p:nvPr/>
        </p:nvGrpSpPr>
        <p:grpSpPr>
          <a:xfrm>
            <a:off x="75253" y="48462"/>
            <a:ext cx="3894604" cy="766134"/>
            <a:chOff x="614455" y="1073425"/>
            <a:chExt cx="3894604" cy="766134"/>
          </a:xfrm>
        </p:grpSpPr>
        <p:sp>
          <p:nvSpPr>
            <p:cNvPr id="4" name="Lưu đồ: Điểm Kết Thúc 147">
              <a:extLst>
                <a:ext uri="{FF2B5EF4-FFF2-40B4-BE49-F238E27FC236}">
                  <a16:creationId xmlns:a16="http://schemas.microsoft.com/office/drawing/2014/main" id="{B66591BB-0A36-42C7-EA66-EC161DED5993}"/>
                </a:ext>
              </a:extLst>
            </p:cNvPr>
            <p:cNvSpPr/>
            <p:nvPr/>
          </p:nvSpPr>
          <p:spPr>
            <a:xfrm>
              <a:off x="861614" y="1195269"/>
              <a:ext cx="3647445" cy="644290"/>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9Slide05 SVNUT Triumph" panose="00000500000000000000" pitchFamily="2" charset="0"/>
                </a:rPr>
                <a:t>Phiếu</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học</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tập</a:t>
              </a:r>
              <a:endParaRPr lang="en-US" sz="3200" dirty="0">
                <a:solidFill>
                  <a:srgbClr val="FFFF00"/>
                </a:solidFill>
                <a:latin typeface="#9Slide05 SVNUT Triumph" panose="00000500000000000000" pitchFamily="2" charset="0"/>
              </a:endParaRPr>
            </a:p>
          </p:txBody>
        </p:sp>
        <p:pic>
          <p:nvPicPr>
            <p:cNvPr id="5" name="Picture 2" descr="Copyediting | AnnaProofing">
              <a:extLst>
                <a:ext uri="{FF2B5EF4-FFF2-40B4-BE49-F238E27FC236}">
                  <a16:creationId xmlns:a16="http://schemas.microsoft.com/office/drawing/2014/main" id="{27B5DF25-0BFF-36BC-6891-CE34CD50504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4455" y="1073425"/>
              <a:ext cx="719493" cy="76613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731C084-F236-C64D-138F-CACCD3293607}"/>
              </a:ext>
            </a:extLst>
          </p:cNvPr>
          <p:cNvSpPr txBox="1"/>
          <p:nvPr/>
        </p:nvSpPr>
        <p:spPr>
          <a:xfrm>
            <a:off x="205627" y="982176"/>
            <a:ext cx="7528460" cy="5262979"/>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endParaRPr lang="en-US" sz="2400" b="1" dirty="0">
              <a:solidFill>
                <a:srgbClr val="FF0000"/>
              </a:solidFill>
              <a:latin typeface="#9Slide03 SFU Futura_12" panose="00000400000000000000" pitchFamily="2" charset="0"/>
            </a:endParaRPr>
          </a:p>
          <a:p>
            <a:pPr algn="just"/>
            <a:r>
              <a:rPr lang="en-US" sz="2400" b="1" dirty="0">
                <a:solidFill>
                  <a:srgbClr val="FF0000"/>
                </a:solidFill>
                <a:latin typeface="#9Slide03 SFU Futura_12" panose="00000400000000000000" pitchFamily="2" charset="0"/>
              </a:rPr>
              <a:t>+ </a:t>
            </a:r>
            <a:r>
              <a:rPr lang="en-US" sz="2400" b="1" dirty="0" err="1">
                <a:solidFill>
                  <a:srgbClr val="FF0000"/>
                </a:solidFill>
                <a:latin typeface="#9Slide03 SFU Futura_12" panose="00000400000000000000" pitchFamily="2" charset="0"/>
              </a:rPr>
              <a:t>Tô</a:t>
            </a:r>
            <a:r>
              <a:rPr lang="en-US" sz="2400" b="1" dirty="0">
                <a:solidFill>
                  <a:srgbClr val="FF0000"/>
                </a:solidFill>
                <a:latin typeface="#9Slide03 SFU Futura_12" panose="00000400000000000000" pitchFamily="2" charset="0"/>
              </a:rPr>
              <a:t> </a:t>
            </a:r>
            <a:r>
              <a:rPr lang="en-US" sz="2400" b="1" dirty="0" err="1">
                <a:solidFill>
                  <a:srgbClr val="FF0000"/>
                </a:solidFill>
                <a:latin typeface="#9Slide03 SFU Futura_12" panose="00000400000000000000" pitchFamily="2" charset="0"/>
              </a:rPr>
              <a:t>màu</a:t>
            </a:r>
            <a:r>
              <a:rPr lang="en-US" sz="2400" b="1" dirty="0">
                <a:solidFill>
                  <a:srgbClr val="FF0000"/>
                </a:solidFill>
                <a:latin typeface="#9Slide03 SFU Futura_12" panose="00000400000000000000" pitchFamily="2" charset="0"/>
              </a:rPr>
              <a:t> </a:t>
            </a:r>
            <a:r>
              <a:rPr lang="en-US" sz="2400" b="1" dirty="0" err="1">
                <a:solidFill>
                  <a:srgbClr val="FF0000"/>
                </a:solidFill>
                <a:latin typeface="#9Slide03 SFU Futura_12" panose="00000400000000000000" pitchFamily="2" charset="0"/>
              </a:rPr>
              <a:t>vùng</a:t>
            </a:r>
            <a:r>
              <a:rPr lang="en-US" sz="2400" b="1" dirty="0">
                <a:solidFill>
                  <a:srgbClr val="FF0000"/>
                </a:solidFill>
                <a:latin typeface="#9Slide03 SFU Futura_12" panose="00000400000000000000" pitchFamily="2" charset="0"/>
              </a:rPr>
              <a:t> Trung du </a:t>
            </a:r>
            <a:r>
              <a:rPr lang="en-US" sz="2400" b="1" dirty="0" err="1">
                <a:solidFill>
                  <a:srgbClr val="FF0000"/>
                </a:solidFill>
                <a:latin typeface="#9Slide03 SFU Futura_12" panose="00000400000000000000" pitchFamily="2" charset="0"/>
              </a:rPr>
              <a:t>và</a:t>
            </a:r>
            <a:r>
              <a:rPr lang="en-US" sz="2400" b="1" dirty="0">
                <a:solidFill>
                  <a:srgbClr val="FF0000"/>
                </a:solidFill>
                <a:latin typeface="#9Slide03 SFU Futura_12" panose="00000400000000000000" pitchFamily="2" charset="0"/>
              </a:rPr>
              <a:t> </a:t>
            </a:r>
            <a:r>
              <a:rPr lang="en-US" sz="2400" b="1" dirty="0" err="1">
                <a:solidFill>
                  <a:srgbClr val="FF0000"/>
                </a:solidFill>
                <a:latin typeface="#9Slide03 SFU Futura_12" panose="00000400000000000000" pitchFamily="2" charset="0"/>
              </a:rPr>
              <a:t>miền</a:t>
            </a:r>
            <a:r>
              <a:rPr lang="en-US" sz="2400" b="1" dirty="0">
                <a:solidFill>
                  <a:srgbClr val="FF0000"/>
                </a:solidFill>
                <a:latin typeface="#9Slide03 SFU Futura_12" panose="00000400000000000000" pitchFamily="2" charset="0"/>
              </a:rPr>
              <a:t> </a:t>
            </a:r>
            <a:r>
              <a:rPr lang="en-US" sz="2400" b="1" dirty="0" err="1">
                <a:solidFill>
                  <a:srgbClr val="FF0000"/>
                </a:solidFill>
                <a:latin typeface="#9Slide03 SFU Futura_12" panose="00000400000000000000" pitchFamily="2" charset="0"/>
              </a:rPr>
              <a:t>núi</a:t>
            </a:r>
            <a:r>
              <a:rPr lang="en-US" sz="2400" b="1" dirty="0">
                <a:solidFill>
                  <a:srgbClr val="FF0000"/>
                </a:solidFill>
                <a:latin typeface="#9Slide03 SFU Futura_12" panose="00000400000000000000" pitchFamily="2" charset="0"/>
              </a:rPr>
              <a:t> </a:t>
            </a:r>
            <a:r>
              <a:rPr lang="en-US" sz="2400" b="1" dirty="0" err="1">
                <a:solidFill>
                  <a:srgbClr val="FF0000"/>
                </a:solidFill>
                <a:latin typeface="#9Slide03 SFU Futura_12" panose="00000400000000000000" pitchFamily="2" charset="0"/>
              </a:rPr>
              <a:t>Bắc</a:t>
            </a:r>
            <a:r>
              <a:rPr lang="en-US" sz="2400" b="1" dirty="0">
                <a:solidFill>
                  <a:srgbClr val="FF0000"/>
                </a:solidFill>
                <a:latin typeface="#9Slide03 SFU Futura_12" panose="00000400000000000000" pitchFamily="2" charset="0"/>
              </a:rPr>
              <a:t> </a:t>
            </a:r>
            <a:r>
              <a:rPr lang="en-US" sz="2400" b="1" dirty="0" err="1">
                <a:solidFill>
                  <a:srgbClr val="FF0000"/>
                </a:solidFill>
                <a:latin typeface="#9Slide03 SFU Futura_12" panose="00000400000000000000" pitchFamily="2" charset="0"/>
              </a:rPr>
              <a:t>Bộ</a:t>
            </a:r>
            <a:r>
              <a:rPr lang="en-US" sz="2400" b="1" dirty="0">
                <a:solidFill>
                  <a:srgbClr val="FF0000"/>
                </a:solidFill>
                <a:latin typeface="#9Slide03 SFU Futura_12" panose="00000400000000000000" pitchFamily="2" charset="0"/>
              </a:rPr>
              <a:t>.</a:t>
            </a:r>
          </a:p>
          <a:p>
            <a:pPr algn="just"/>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Ghi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tên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các</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tỉnh</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thuộc</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vùng</a:t>
            </a:r>
            <a:r>
              <a:rPr lang="en-US" sz="2400" dirty="0">
                <a:solidFill>
                  <a:srgbClr val="0000CC"/>
                </a:solidFill>
                <a:latin typeface="#9Slide03 SFU Futura_12" panose="00000400000000000000" pitchFamily="2" charset="0"/>
              </a:rPr>
              <a:t> TDMNBB: …………………</a:t>
            </a:r>
          </a:p>
          <a:p>
            <a:pPr algn="just"/>
            <a:r>
              <a:rPr lang="en-US" sz="2400" dirty="0">
                <a:solidFill>
                  <a:srgbClr val="0000CC"/>
                </a:solidFill>
                <a:latin typeface="#9Slide03 SFU Futura_12" panose="00000400000000000000" pitchFamily="2" charset="0"/>
              </a:rPr>
              <a:t>……………………………………………………………...</a:t>
            </a:r>
          </a:p>
          <a:p>
            <a:pPr algn="just"/>
            <a:r>
              <a:rPr lang="en-US" sz="2400" dirty="0">
                <a:solidFill>
                  <a:srgbClr val="0000CC"/>
                </a:solidFill>
                <a:latin typeface="#9Slide03 SFU Futura_12" panose="00000400000000000000" pitchFamily="2" charset="0"/>
              </a:rPr>
              <a:t>………………………………………………………………</a:t>
            </a:r>
          </a:p>
          <a:p>
            <a:pPr algn="just"/>
            <a:r>
              <a:rPr lang="en-US" sz="2400" dirty="0">
                <a:solidFill>
                  <a:srgbClr val="0000CC"/>
                </a:solidFill>
                <a:latin typeface="#9Slide03 SFU Futura_12" panose="00000400000000000000" pitchFamily="2" charset="0"/>
              </a:rPr>
              <a:t>………………………………………………………………</a:t>
            </a:r>
          </a:p>
          <a:p>
            <a:pPr algn="just"/>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Diện</a:t>
            </a:r>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tích</a:t>
            </a:r>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vùng</a:t>
            </a:r>
            <a:r>
              <a:rPr lang="en-US" sz="2400" dirty="0">
                <a:solidFill>
                  <a:srgbClr val="009900"/>
                </a:solidFill>
                <a:latin typeface="#9Slide03 SFU Futura_12" panose="00000400000000000000" pitchFamily="2" charset="0"/>
              </a:rPr>
              <a:t>: ………………………………………….</a:t>
            </a:r>
          </a:p>
          <a:p>
            <a:pPr algn="just"/>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Vùng</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tiếp</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giáp</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với</a:t>
            </a:r>
            <a:r>
              <a:rPr lang="en-US" sz="2400" dirty="0">
                <a:solidFill>
                  <a:srgbClr val="CC00CC"/>
                </a:solidFill>
                <a:latin typeface="#9Slide03 SFU Futura_12" panose="00000400000000000000" pitchFamily="2" charset="0"/>
              </a:rPr>
              <a:t> :……………………………………..</a:t>
            </a:r>
          </a:p>
          <a:p>
            <a:pPr algn="just"/>
            <a:r>
              <a:rPr lang="en-US" sz="2400" dirty="0">
                <a:solidFill>
                  <a:srgbClr val="CC00CC"/>
                </a:solidFill>
                <a:latin typeface="#9Slide03 SFU Futura_12" panose="00000400000000000000" pitchFamily="2" charset="0"/>
              </a:rPr>
              <a:t>……………………………………………………………</a:t>
            </a:r>
          </a:p>
          <a:p>
            <a:pPr algn="just"/>
            <a:r>
              <a:rPr lang="en-US" sz="2400" dirty="0">
                <a:latin typeface="#9Slide03 SFU Futura_12" panose="00000400000000000000" pitchFamily="2" charset="0"/>
              </a:rPr>
              <a:t>+ </a:t>
            </a:r>
            <a:r>
              <a:rPr lang="en-US" sz="2400" dirty="0" err="1">
                <a:latin typeface="#9Slide03 SFU Futura_12" panose="00000400000000000000" pitchFamily="2" charset="0"/>
              </a:rPr>
              <a:t>Các</a:t>
            </a:r>
            <a:r>
              <a:rPr lang="en-US" sz="2400" dirty="0">
                <a:latin typeface="#9Slide03 SFU Futura_12" panose="00000400000000000000" pitchFamily="2" charset="0"/>
              </a:rPr>
              <a:t> </a:t>
            </a:r>
            <a:r>
              <a:rPr lang="en-US" sz="2400" dirty="0" err="1">
                <a:latin typeface="#9Slide03 SFU Futura_12" panose="00000400000000000000" pitchFamily="2" charset="0"/>
              </a:rPr>
              <a:t>cửa</a:t>
            </a:r>
            <a:r>
              <a:rPr lang="en-US" sz="2400" dirty="0">
                <a:latin typeface="#9Slide03 SFU Futura_12" panose="00000400000000000000" pitchFamily="2" charset="0"/>
              </a:rPr>
              <a:t> </a:t>
            </a:r>
            <a:r>
              <a:rPr lang="en-US" sz="2400" dirty="0" err="1">
                <a:latin typeface="#9Slide03 SFU Futura_12" panose="00000400000000000000" pitchFamily="2" charset="0"/>
              </a:rPr>
              <a:t>khẩu</a:t>
            </a:r>
            <a:r>
              <a:rPr lang="en-US" sz="2400" dirty="0">
                <a:latin typeface="#9Slide03 SFU Futura_12" panose="00000400000000000000" pitchFamily="2" charset="0"/>
              </a:rPr>
              <a:t> </a:t>
            </a:r>
            <a:r>
              <a:rPr lang="en-US" sz="2400" dirty="0" err="1">
                <a:latin typeface="#9Slide03 SFU Futura_12" panose="00000400000000000000" pitchFamily="2" charset="0"/>
              </a:rPr>
              <a:t>quốc</a:t>
            </a:r>
            <a:r>
              <a:rPr lang="en-US" sz="2400" dirty="0">
                <a:latin typeface="#9Slide03 SFU Futura_12" panose="00000400000000000000" pitchFamily="2" charset="0"/>
              </a:rPr>
              <a:t> </a:t>
            </a:r>
            <a:r>
              <a:rPr lang="en-US" sz="2400" dirty="0" err="1">
                <a:latin typeface="#9Slide03 SFU Futura_12" panose="00000400000000000000" pitchFamily="2" charset="0"/>
              </a:rPr>
              <a:t>tế</a:t>
            </a:r>
            <a:r>
              <a:rPr lang="en-US" sz="2400" dirty="0">
                <a:latin typeface="#9Slide03 SFU Futura_12" panose="00000400000000000000" pitchFamily="2" charset="0"/>
              </a:rPr>
              <a:t> </a:t>
            </a:r>
            <a:r>
              <a:rPr lang="en-US" sz="2400" dirty="0" err="1">
                <a:latin typeface="#9Slide03 SFU Futura_12" panose="00000400000000000000" pitchFamily="2" charset="0"/>
              </a:rPr>
              <a:t>quan</a:t>
            </a:r>
            <a:r>
              <a:rPr lang="en-US" sz="2400" dirty="0">
                <a:latin typeface="#9Slide03 SFU Futura_12" panose="00000400000000000000" pitchFamily="2" charset="0"/>
              </a:rPr>
              <a:t> </a:t>
            </a:r>
            <a:r>
              <a:rPr lang="en-US" sz="2400" dirty="0" err="1">
                <a:latin typeface="#9Slide03 SFU Futura_12" panose="00000400000000000000" pitchFamily="2" charset="0"/>
              </a:rPr>
              <a:t>trọng</a:t>
            </a:r>
            <a:r>
              <a:rPr lang="en-US" sz="2400" dirty="0">
                <a:latin typeface="#9Slide03 SFU Futura_12" panose="00000400000000000000" pitchFamily="2" charset="0"/>
              </a:rPr>
              <a:t>: (</a:t>
            </a:r>
            <a:r>
              <a:rPr lang="en-US" sz="2400" dirty="0" err="1">
                <a:latin typeface="#9Slide03 SFU Futura_12" panose="00000400000000000000" pitchFamily="2" charset="0"/>
              </a:rPr>
              <a:t>Xem</a:t>
            </a:r>
            <a:r>
              <a:rPr lang="en-US" sz="2400" dirty="0">
                <a:latin typeface="#9Slide03 SFU Futura_12" panose="00000400000000000000" pitchFamily="2" charset="0"/>
              </a:rPr>
              <a:t> </a:t>
            </a:r>
            <a:r>
              <a:rPr lang="en-US" sz="2400" dirty="0" err="1">
                <a:latin typeface="#9Slide03 SFU Futura_12" panose="00000400000000000000" pitchFamily="2" charset="0"/>
              </a:rPr>
              <a:t>trong</a:t>
            </a:r>
            <a:r>
              <a:rPr lang="en-US" sz="2400" dirty="0">
                <a:latin typeface="#9Slide03 SFU Futura_12" panose="00000400000000000000" pitchFamily="2" charset="0"/>
              </a:rPr>
              <a:t> </a:t>
            </a:r>
            <a:r>
              <a:rPr lang="en-US" sz="2400" dirty="0" err="1">
                <a:latin typeface="#9Slide03 SFU Futura_12" panose="00000400000000000000" pitchFamily="2" charset="0"/>
              </a:rPr>
              <a:t>AtLat</a:t>
            </a:r>
            <a:r>
              <a:rPr lang="en-US" sz="2400" dirty="0">
                <a:latin typeface="#9Slide03 SFU Futura_12" panose="00000400000000000000" pitchFamily="2" charset="0"/>
              </a:rPr>
              <a:t> </a:t>
            </a:r>
            <a:r>
              <a:rPr lang="en-US" sz="2400" dirty="0" err="1">
                <a:latin typeface="#9Slide03 SFU Futura_12" panose="00000400000000000000" pitchFamily="2" charset="0"/>
              </a:rPr>
              <a:t>hoặc</a:t>
            </a:r>
            <a:r>
              <a:rPr lang="en-US" sz="2400" dirty="0">
                <a:latin typeface="#9Slide03 SFU Futura_12" panose="00000400000000000000" pitchFamily="2" charset="0"/>
              </a:rPr>
              <a:t> </a:t>
            </a:r>
            <a:r>
              <a:rPr lang="en-US" sz="2400" dirty="0" err="1">
                <a:latin typeface="#9Slide03 SFU Futura_12" panose="00000400000000000000" pitchFamily="2" charset="0"/>
              </a:rPr>
              <a:t>bản</a:t>
            </a:r>
            <a:r>
              <a:rPr lang="en-US" sz="2400" dirty="0">
                <a:latin typeface="#9Slide03 SFU Futura_12" panose="00000400000000000000" pitchFamily="2" charset="0"/>
              </a:rPr>
              <a:t> </a:t>
            </a:r>
            <a:r>
              <a:rPr lang="en-US" sz="2400" dirty="0" err="1">
                <a:latin typeface="#9Slide03 SFU Futura_12" panose="00000400000000000000" pitchFamily="2" charset="0"/>
              </a:rPr>
              <a:t>đồ</a:t>
            </a:r>
            <a:r>
              <a:rPr lang="en-US" sz="2400" dirty="0">
                <a:latin typeface="#9Slide03 SFU Futura_12" panose="00000400000000000000" pitchFamily="2" charset="0"/>
              </a:rPr>
              <a:t> SGK) …………………………..</a:t>
            </a:r>
          </a:p>
          <a:p>
            <a:pPr algn="just"/>
            <a:r>
              <a:rPr lang="en-US" sz="2400" dirty="0">
                <a:solidFill>
                  <a:srgbClr val="7030A0"/>
                </a:solidFill>
                <a:latin typeface="#9Slide03 SFU Futura_12" panose="00000400000000000000" pitchFamily="2" charset="0"/>
              </a:rPr>
              <a:t>+ Ý </a:t>
            </a:r>
            <a:r>
              <a:rPr lang="en-US" sz="2400" dirty="0" err="1">
                <a:solidFill>
                  <a:srgbClr val="7030A0"/>
                </a:solidFill>
                <a:latin typeface="#9Slide03 SFU Futura_12" panose="00000400000000000000" pitchFamily="2" charset="0"/>
              </a:rPr>
              <a:t>nghĩa</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của</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vị</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trí</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và</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phạm</a:t>
            </a:r>
            <a:r>
              <a:rPr lang="en-US" sz="2400" dirty="0">
                <a:solidFill>
                  <a:srgbClr val="7030A0"/>
                </a:solidFill>
                <a:latin typeface="#9Slide03 SFU Futura_12" panose="00000400000000000000" pitchFamily="2" charset="0"/>
              </a:rPr>
              <a:t> vi </a:t>
            </a:r>
            <a:r>
              <a:rPr lang="en-US" sz="2400" dirty="0" err="1">
                <a:solidFill>
                  <a:srgbClr val="7030A0"/>
                </a:solidFill>
                <a:latin typeface="#9Slide03 SFU Futura_12" panose="00000400000000000000" pitchFamily="2" charset="0"/>
              </a:rPr>
              <a:t>lãnh</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thổ</a:t>
            </a:r>
            <a:r>
              <a:rPr lang="en-US" sz="2400" dirty="0">
                <a:solidFill>
                  <a:srgbClr val="7030A0"/>
                </a:solidFill>
                <a:latin typeface="#9Slide03 SFU Futura_12" panose="00000400000000000000" pitchFamily="2" charset="0"/>
              </a:rPr>
              <a:t>: ……….............</a:t>
            </a:r>
          </a:p>
          <a:p>
            <a:pPr algn="just"/>
            <a:r>
              <a:rPr lang="en-US" sz="2400" dirty="0">
                <a:solidFill>
                  <a:srgbClr val="7030A0"/>
                </a:solidFill>
                <a:latin typeface="#9Slide03 SFU Futura_12" panose="00000400000000000000" pitchFamily="2" charset="0"/>
              </a:rPr>
              <a:t>………………………………………………………………</a:t>
            </a:r>
          </a:p>
          <a:p>
            <a:pPr algn="just"/>
            <a:r>
              <a:rPr lang="en-US" sz="2400" dirty="0">
                <a:solidFill>
                  <a:srgbClr val="7030A0"/>
                </a:solidFill>
                <a:latin typeface="#9Slide03 SFU Futura_12" panose="00000400000000000000" pitchFamily="2" charset="0"/>
              </a:rPr>
              <a:t>………………………………………………………………</a:t>
            </a:r>
          </a:p>
        </p:txBody>
      </p:sp>
      <p:sp>
        <p:nvSpPr>
          <p:cNvPr id="11" name="TextBox 10">
            <a:extLst>
              <a:ext uri="{FF2B5EF4-FFF2-40B4-BE49-F238E27FC236}">
                <a16:creationId xmlns:a16="http://schemas.microsoft.com/office/drawing/2014/main" id="{E50552C7-FD40-A279-1D54-31046108DB38}"/>
              </a:ext>
            </a:extLst>
          </p:cNvPr>
          <p:cNvSpPr txBox="1"/>
          <p:nvPr/>
        </p:nvSpPr>
        <p:spPr>
          <a:xfrm>
            <a:off x="411254" y="2118746"/>
            <a:ext cx="7528460" cy="830997"/>
          </a:xfrm>
          <a:prstGeom prst="rect">
            <a:avLst/>
          </a:prstGeom>
          <a:noFill/>
        </p:spPr>
        <p:txBody>
          <a:bodyPr wrap="square">
            <a:spAutoFit/>
          </a:bodyPr>
          <a:lstStyle/>
          <a:p>
            <a:r>
              <a:rPr lang="en-US" sz="2400" dirty="0" err="1">
                <a:solidFill>
                  <a:srgbClr val="0000CC"/>
                </a:solidFill>
                <a:effectLst/>
                <a:latin typeface="#9Slide05 SVNLobster" panose="02040603050506020204" pitchFamily="18" charset="0"/>
                <a:ea typeface="Times New Roman" panose="02020603050405020304" pitchFamily="18" charset="0"/>
              </a:rPr>
              <a:t>Lạng</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Sơn</a:t>
            </a:r>
            <a:r>
              <a:rPr lang="en-US" sz="2400" dirty="0">
                <a:solidFill>
                  <a:srgbClr val="0000CC"/>
                </a:solidFill>
                <a:effectLst/>
                <a:latin typeface="#9Slide05 SVNLobster" panose="02040603050506020204" pitchFamily="18" charset="0"/>
                <a:ea typeface="Times New Roman" panose="02020603050405020304" pitchFamily="18" charset="0"/>
              </a:rPr>
              <a:t>, Cao </a:t>
            </a:r>
            <a:r>
              <a:rPr lang="en-US" sz="2400" dirty="0" err="1">
                <a:solidFill>
                  <a:srgbClr val="0000CC"/>
                </a:solidFill>
                <a:effectLst/>
                <a:latin typeface="#9Slide05 SVNLobster" panose="02040603050506020204" pitchFamily="18" charset="0"/>
                <a:ea typeface="Times New Roman" panose="02020603050405020304" pitchFamily="18" charset="0"/>
              </a:rPr>
              <a:t>Bằng</a:t>
            </a:r>
            <a:r>
              <a:rPr lang="en-US" sz="2400" dirty="0">
                <a:solidFill>
                  <a:srgbClr val="0000CC"/>
                </a:solidFill>
                <a:effectLst/>
                <a:latin typeface="#9Slide05 SVNLobster" panose="02040603050506020204" pitchFamily="18" charset="0"/>
                <a:ea typeface="Times New Roman" panose="02020603050405020304" pitchFamily="18" charset="0"/>
              </a:rPr>
              <a:t>, Hà Giang, </a:t>
            </a:r>
            <a:r>
              <a:rPr lang="en-US" sz="2400" dirty="0" err="1">
                <a:solidFill>
                  <a:srgbClr val="0000CC"/>
                </a:solidFill>
                <a:effectLst/>
                <a:latin typeface="#9Slide05 SVNLobster" panose="02040603050506020204" pitchFamily="18" charset="0"/>
                <a:ea typeface="Times New Roman" panose="02020603050405020304" pitchFamily="18" charset="0"/>
              </a:rPr>
              <a:t>Lào</a:t>
            </a:r>
            <a:r>
              <a:rPr lang="en-US" sz="2400" dirty="0">
                <a:solidFill>
                  <a:srgbClr val="0000CC"/>
                </a:solidFill>
                <a:effectLst/>
                <a:latin typeface="#9Slide05 SVNLobster" panose="02040603050506020204" pitchFamily="18" charset="0"/>
                <a:ea typeface="Times New Roman" panose="02020603050405020304" pitchFamily="18" charset="0"/>
              </a:rPr>
              <a:t> Cai, Lai Châu, </a:t>
            </a:r>
            <a:r>
              <a:rPr lang="en-US" sz="2400" dirty="0" err="1">
                <a:solidFill>
                  <a:srgbClr val="0000CC"/>
                </a:solidFill>
                <a:effectLst/>
                <a:latin typeface="#9Slide05 SVNLobster" panose="02040603050506020204" pitchFamily="18" charset="0"/>
                <a:ea typeface="Times New Roman" panose="02020603050405020304" pitchFamily="18" charset="0"/>
              </a:rPr>
              <a:t>Điện</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Biên</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Sơn</a:t>
            </a:r>
            <a:r>
              <a:rPr lang="en-US" sz="2400" dirty="0">
                <a:solidFill>
                  <a:srgbClr val="0000CC"/>
                </a:solidFill>
                <a:effectLst/>
                <a:latin typeface="#9Slide05 SVNLobster" panose="02040603050506020204" pitchFamily="18" charset="0"/>
                <a:ea typeface="Times New Roman" panose="02020603050405020304" pitchFamily="18" charset="0"/>
              </a:rPr>
              <a:t> La, </a:t>
            </a:r>
            <a:r>
              <a:rPr lang="en-US" sz="2400" dirty="0" err="1">
                <a:solidFill>
                  <a:srgbClr val="0000CC"/>
                </a:solidFill>
                <a:effectLst/>
                <a:latin typeface="#9Slide05 SVNLobster" panose="02040603050506020204" pitchFamily="18" charset="0"/>
                <a:ea typeface="Times New Roman" panose="02020603050405020304" pitchFamily="18" charset="0"/>
              </a:rPr>
              <a:t>Bắc</a:t>
            </a:r>
            <a:r>
              <a:rPr lang="en-US" sz="2400" dirty="0">
                <a:solidFill>
                  <a:srgbClr val="0000CC"/>
                </a:solidFill>
                <a:effectLst/>
                <a:latin typeface="#9Slide05 SVNLobster" panose="02040603050506020204" pitchFamily="18" charset="0"/>
                <a:ea typeface="Times New Roman" panose="02020603050405020304" pitchFamily="18" charset="0"/>
              </a:rPr>
              <a:t> Giang, Thái </a:t>
            </a:r>
            <a:r>
              <a:rPr lang="en-US" sz="2400" dirty="0" err="1">
                <a:solidFill>
                  <a:srgbClr val="0000CC"/>
                </a:solidFill>
                <a:effectLst/>
                <a:latin typeface="#9Slide05 SVNLobster" panose="02040603050506020204" pitchFamily="18" charset="0"/>
                <a:ea typeface="Times New Roman" panose="02020603050405020304" pitchFamily="18" charset="0"/>
              </a:rPr>
              <a:t>Nguyên</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Bắc</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Kạn</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Tuyên</a:t>
            </a:r>
            <a:r>
              <a:rPr lang="en-US" sz="2400" dirty="0">
                <a:solidFill>
                  <a:srgbClr val="0000CC"/>
                </a:solidFill>
                <a:effectLst/>
                <a:latin typeface="#9Slide05 SVNLobster" panose="02040603050506020204" pitchFamily="18" charset="0"/>
                <a:ea typeface="Times New Roman" panose="02020603050405020304" pitchFamily="18" charset="0"/>
              </a:rPr>
              <a:t> Quang, </a:t>
            </a:r>
            <a:r>
              <a:rPr lang="en-US" sz="2400" dirty="0" err="1">
                <a:solidFill>
                  <a:srgbClr val="0000CC"/>
                </a:solidFill>
                <a:effectLst/>
                <a:latin typeface="#9Slide05 SVNLobster" panose="02040603050506020204" pitchFamily="18" charset="0"/>
                <a:ea typeface="Times New Roman" panose="02020603050405020304" pitchFamily="18" charset="0"/>
              </a:rPr>
              <a:t>Phú</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Thọ</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Yên</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Bái</a:t>
            </a:r>
            <a:r>
              <a:rPr lang="en-US" sz="2400" dirty="0">
                <a:solidFill>
                  <a:srgbClr val="0000CC"/>
                </a:solidFill>
                <a:effectLst/>
                <a:latin typeface="#9Slide05 SVNLobster" panose="02040603050506020204" pitchFamily="18" charset="0"/>
                <a:ea typeface="Times New Roman" panose="02020603050405020304" pitchFamily="18" charset="0"/>
              </a:rPr>
              <a:t>, </a:t>
            </a:r>
            <a:r>
              <a:rPr lang="en-US" sz="2400" dirty="0" err="1">
                <a:solidFill>
                  <a:srgbClr val="0000CC"/>
                </a:solidFill>
                <a:effectLst/>
                <a:latin typeface="#9Slide05 SVNLobster" panose="02040603050506020204" pitchFamily="18" charset="0"/>
                <a:ea typeface="Times New Roman" panose="02020603050405020304" pitchFamily="18" charset="0"/>
              </a:rPr>
              <a:t>Hoà</a:t>
            </a:r>
            <a:r>
              <a:rPr lang="en-US" sz="2400" dirty="0">
                <a:solidFill>
                  <a:srgbClr val="0000CC"/>
                </a:solidFill>
                <a:effectLst/>
                <a:latin typeface="#9Slide05 SVNLobster" panose="02040603050506020204" pitchFamily="18" charset="0"/>
                <a:ea typeface="Times New Roman" panose="02020603050405020304" pitchFamily="18" charset="0"/>
              </a:rPr>
              <a:t> Bình.</a:t>
            </a:r>
            <a:endParaRPr lang="en-US" sz="2400" dirty="0">
              <a:solidFill>
                <a:srgbClr val="0000CC"/>
              </a:solidFill>
              <a:latin typeface="#9Slide05 SVNLobster" panose="02040603050506020204" pitchFamily="18" charset="0"/>
            </a:endParaRPr>
          </a:p>
        </p:txBody>
      </p:sp>
      <p:sp>
        <p:nvSpPr>
          <p:cNvPr id="13" name="TextBox 12">
            <a:extLst>
              <a:ext uri="{FF2B5EF4-FFF2-40B4-BE49-F238E27FC236}">
                <a16:creationId xmlns:a16="http://schemas.microsoft.com/office/drawing/2014/main" id="{AC5E6700-1091-9AAC-AFC4-5C3D192CC054}"/>
              </a:ext>
            </a:extLst>
          </p:cNvPr>
          <p:cNvSpPr txBox="1"/>
          <p:nvPr/>
        </p:nvSpPr>
        <p:spPr>
          <a:xfrm>
            <a:off x="5519370" y="1595526"/>
            <a:ext cx="1660635" cy="523220"/>
          </a:xfrm>
          <a:prstGeom prst="rect">
            <a:avLst/>
          </a:prstGeom>
          <a:noFill/>
        </p:spPr>
        <p:txBody>
          <a:bodyPr wrap="square">
            <a:spAutoFit/>
          </a:bodyPr>
          <a:lstStyle/>
          <a:p>
            <a:r>
              <a:rPr lang="en-US" sz="2800" dirty="0" err="1">
                <a:solidFill>
                  <a:srgbClr val="0000CC"/>
                </a:solidFill>
                <a:latin typeface="#9Slide05 SVNLobster" panose="02040603050506020204" pitchFamily="18" charset="0"/>
                <a:ea typeface="Times New Roman" panose="02020603050405020304" pitchFamily="18" charset="0"/>
              </a:rPr>
              <a:t>G</a:t>
            </a:r>
            <a:r>
              <a:rPr lang="en-US" sz="2800" dirty="0" err="1">
                <a:solidFill>
                  <a:srgbClr val="0000CC"/>
                </a:solidFill>
                <a:effectLst/>
                <a:latin typeface="#9Slide05 SVNLobster" panose="02040603050506020204" pitchFamily="18" charset="0"/>
                <a:ea typeface="Times New Roman" panose="02020603050405020304" pitchFamily="18" charset="0"/>
              </a:rPr>
              <a:t>ồm</a:t>
            </a:r>
            <a:r>
              <a:rPr lang="en-US" sz="2800" dirty="0">
                <a:solidFill>
                  <a:srgbClr val="0000CC"/>
                </a:solidFill>
                <a:effectLst/>
                <a:latin typeface="#9Slide05 SVNLobster" panose="02040603050506020204" pitchFamily="18" charset="0"/>
                <a:ea typeface="Times New Roman" panose="02020603050405020304" pitchFamily="18" charset="0"/>
              </a:rPr>
              <a:t> 14 </a:t>
            </a:r>
            <a:r>
              <a:rPr lang="en-US" sz="2800" dirty="0" err="1">
                <a:solidFill>
                  <a:srgbClr val="0000CC"/>
                </a:solidFill>
                <a:effectLst/>
                <a:latin typeface="#9Slide05 SVNLobster" panose="02040603050506020204" pitchFamily="18" charset="0"/>
                <a:ea typeface="Times New Roman" panose="02020603050405020304" pitchFamily="18" charset="0"/>
              </a:rPr>
              <a:t>tỉnh</a:t>
            </a:r>
            <a:r>
              <a:rPr lang="en-US" sz="2800" dirty="0">
                <a:solidFill>
                  <a:srgbClr val="0000CC"/>
                </a:solidFill>
                <a:effectLst/>
                <a:latin typeface="#9Slide05 SVNLobster" panose="02040603050506020204" pitchFamily="18" charset="0"/>
                <a:ea typeface="Times New Roman" panose="02020603050405020304" pitchFamily="18" charset="0"/>
              </a:rPr>
              <a:t>: </a:t>
            </a:r>
            <a:endParaRPr lang="en-US" sz="2800" dirty="0">
              <a:solidFill>
                <a:srgbClr val="0000CC"/>
              </a:solidFill>
              <a:latin typeface="#9Slide05 SVNLobster" panose="02040603050506020204" pitchFamily="18" charset="0"/>
            </a:endParaRPr>
          </a:p>
        </p:txBody>
      </p:sp>
      <p:sp>
        <p:nvSpPr>
          <p:cNvPr id="15" name="TextBox 14">
            <a:extLst>
              <a:ext uri="{FF2B5EF4-FFF2-40B4-BE49-F238E27FC236}">
                <a16:creationId xmlns:a16="http://schemas.microsoft.com/office/drawing/2014/main" id="{6FC3FE8D-3031-2851-B6D0-3DFFB8981EE1}"/>
              </a:ext>
            </a:extLst>
          </p:cNvPr>
          <p:cNvSpPr txBox="1"/>
          <p:nvPr/>
        </p:nvSpPr>
        <p:spPr>
          <a:xfrm>
            <a:off x="2690827" y="3060911"/>
            <a:ext cx="5037509" cy="523220"/>
          </a:xfrm>
          <a:prstGeom prst="rect">
            <a:avLst/>
          </a:prstGeom>
          <a:noFill/>
        </p:spPr>
        <p:txBody>
          <a:bodyPr wrap="square">
            <a:spAutoFit/>
          </a:bodyPr>
          <a:lstStyle/>
          <a:p>
            <a:r>
              <a:rPr lang="en-US" sz="2800" dirty="0" err="1">
                <a:solidFill>
                  <a:srgbClr val="009900"/>
                </a:solidFill>
                <a:effectLst/>
                <a:latin typeface="#9Slide05 SVNLobster" panose="02040603050506020204" pitchFamily="18" charset="0"/>
                <a:ea typeface="Times New Roman" panose="02020603050405020304" pitchFamily="18" charset="0"/>
              </a:rPr>
              <a:t>hơn</a:t>
            </a:r>
            <a:r>
              <a:rPr lang="en-US" sz="2800" dirty="0">
                <a:solidFill>
                  <a:srgbClr val="009900"/>
                </a:solidFill>
                <a:effectLst/>
                <a:latin typeface="#9Slide05 SVNLobster" panose="02040603050506020204" pitchFamily="18" charset="0"/>
                <a:ea typeface="Times New Roman" panose="02020603050405020304" pitchFamily="18" charset="0"/>
              </a:rPr>
              <a:t> 95 </a:t>
            </a:r>
            <a:r>
              <a:rPr lang="en-US" sz="2800" dirty="0" err="1">
                <a:solidFill>
                  <a:srgbClr val="009900"/>
                </a:solidFill>
                <a:effectLst/>
                <a:latin typeface="#9Slide05 SVNLobster" panose="02040603050506020204" pitchFamily="18" charset="0"/>
                <a:ea typeface="Times New Roman" panose="02020603050405020304" pitchFamily="18" charset="0"/>
              </a:rPr>
              <a:t>nghìn</a:t>
            </a:r>
            <a:r>
              <a:rPr lang="en-US" sz="2800" dirty="0">
                <a:solidFill>
                  <a:srgbClr val="009900"/>
                </a:solidFill>
                <a:effectLst/>
                <a:latin typeface="#9Slide05 SVNLobster" panose="02040603050506020204" pitchFamily="18" charset="0"/>
                <a:ea typeface="Times New Roman" panose="02020603050405020304" pitchFamily="18" charset="0"/>
              </a:rPr>
              <a:t> km</a:t>
            </a:r>
            <a:r>
              <a:rPr lang="en-US" sz="2800" baseline="30000" dirty="0">
                <a:solidFill>
                  <a:srgbClr val="009900"/>
                </a:solidFill>
                <a:effectLst/>
                <a:latin typeface="#9Slide05 SVNLobster" panose="02040603050506020204" pitchFamily="18" charset="0"/>
                <a:ea typeface="Times New Roman" panose="02020603050405020304" pitchFamily="18" charset="0"/>
              </a:rPr>
              <a:t>2</a:t>
            </a:r>
            <a:r>
              <a:rPr lang="en-US" sz="2800" dirty="0">
                <a:solidFill>
                  <a:srgbClr val="009900"/>
                </a:solidFill>
                <a:effectLst/>
                <a:latin typeface="#9Slide05 SVNLobster" panose="02040603050506020204" pitchFamily="18" charset="0"/>
                <a:ea typeface="Times New Roman" panose="02020603050405020304" pitchFamily="18" charset="0"/>
              </a:rPr>
              <a:t> (</a:t>
            </a:r>
            <a:r>
              <a:rPr lang="en-US" sz="2800" dirty="0" err="1">
                <a:solidFill>
                  <a:srgbClr val="009900"/>
                </a:solidFill>
                <a:effectLst/>
                <a:latin typeface="#9Slide05 SVNLobster" panose="02040603050506020204" pitchFamily="18" charset="0"/>
                <a:ea typeface="Times New Roman" panose="02020603050405020304" pitchFamily="18" charset="0"/>
              </a:rPr>
              <a:t>chiếm</a:t>
            </a:r>
            <a:r>
              <a:rPr lang="en-US" sz="2800" dirty="0">
                <a:solidFill>
                  <a:srgbClr val="009900"/>
                </a:solidFill>
                <a:effectLst/>
                <a:latin typeface="#9Slide05 SVNLobster" panose="02040603050506020204" pitchFamily="18" charset="0"/>
                <a:ea typeface="Times New Roman" panose="02020603050405020304" pitchFamily="18" charset="0"/>
              </a:rPr>
              <a:t> 28,7% </a:t>
            </a:r>
            <a:r>
              <a:rPr lang="en-US" sz="2800" dirty="0" err="1">
                <a:solidFill>
                  <a:srgbClr val="009900"/>
                </a:solidFill>
                <a:effectLst/>
                <a:latin typeface="#9Slide05 SVNLobster" panose="02040603050506020204" pitchFamily="18" charset="0"/>
                <a:ea typeface="Times New Roman" panose="02020603050405020304" pitchFamily="18" charset="0"/>
              </a:rPr>
              <a:t>cả</a:t>
            </a:r>
            <a:r>
              <a:rPr lang="en-US" sz="2800" dirty="0">
                <a:solidFill>
                  <a:srgbClr val="009900"/>
                </a:solidFill>
                <a:effectLst/>
                <a:latin typeface="#9Slide05 SVNLobster" panose="02040603050506020204" pitchFamily="18" charset="0"/>
                <a:ea typeface="Times New Roman" panose="02020603050405020304" pitchFamily="18" charset="0"/>
              </a:rPr>
              <a:t> </a:t>
            </a:r>
            <a:r>
              <a:rPr lang="en-US" sz="2800" dirty="0" err="1">
                <a:solidFill>
                  <a:srgbClr val="009900"/>
                </a:solidFill>
                <a:effectLst/>
                <a:latin typeface="#9Slide05 SVNLobster" panose="02040603050506020204" pitchFamily="18" charset="0"/>
                <a:ea typeface="Times New Roman" panose="02020603050405020304" pitchFamily="18" charset="0"/>
              </a:rPr>
              <a:t>nước</a:t>
            </a:r>
            <a:r>
              <a:rPr lang="en-US" sz="2800" dirty="0">
                <a:solidFill>
                  <a:srgbClr val="009900"/>
                </a:solidFill>
                <a:effectLst/>
                <a:latin typeface="#9Slide05 SVNLobster" panose="02040603050506020204" pitchFamily="18" charset="0"/>
                <a:ea typeface="Times New Roman" panose="02020603050405020304" pitchFamily="18" charset="0"/>
              </a:rPr>
              <a:t> )</a:t>
            </a:r>
            <a:endParaRPr lang="en-US" sz="2800" dirty="0">
              <a:solidFill>
                <a:srgbClr val="009900"/>
              </a:solidFill>
              <a:latin typeface="#9Slide05 SVNLobster" panose="02040603050506020204" pitchFamily="18" charset="0"/>
            </a:endParaRPr>
          </a:p>
        </p:txBody>
      </p:sp>
      <p:sp>
        <p:nvSpPr>
          <p:cNvPr id="17" name="TextBox 16">
            <a:extLst>
              <a:ext uri="{FF2B5EF4-FFF2-40B4-BE49-F238E27FC236}">
                <a16:creationId xmlns:a16="http://schemas.microsoft.com/office/drawing/2014/main" id="{A9D546E4-94AA-154D-1B7E-716B5D574393}"/>
              </a:ext>
            </a:extLst>
          </p:cNvPr>
          <p:cNvSpPr txBox="1"/>
          <p:nvPr/>
        </p:nvSpPr>
        <p:spPr>
          <a:xfrm>
            <a:off x="3157863" y="3490431"/>
            <a:ext cx="4570473" cy="523220"/>
          </a:xfrm>
          <a:prstGeom prst="rect">
            <a:avLst/>
          </a:prstGeom>
          <a:noFill/>
        </p:spPr>
        <p:txBody>
          <a:bodyPr wrap="square">
            <a:spAutoFit/>
          </a:bodyPr>
          <a:lstStyle/>
          <a:p>
            <a:r>
              <a:rPr lang="en-US" sz="2800" dirty="0" err="1">
                <a:solidFill>
                  <a:srgbClr val="CC00CC"/>
                </a:solidFill>
                <a:effectLst/>
                <a:latin typeface="#9Slide05 SVNLobster" panose="02040603050506020204" pitchFamily="18" charset="0"/>
                <a:ea typeface="Times New Roman" panose="02020603050405020304" pitchFamily="18" charset="0"/>
              </a:rPr>
              <a:t>Đồng</a:t>
            </a:r>
            <a:r>
              <a:rPr lang="en-US" sz="2800" dirty="0">
                <a:solidFill>
                  <a:srgbClr val="CC00CC"/>
                </a:solidFill>
                <a:effectLst/>
                <a:latin typeface="#9Slide05 SVNLobster" panose="02040603050506020204" pitchFamily="18" charset="0"/>
                <a:ea typeface="Times New Roman" panose="02020603050405020304" pitchFamily="18" charset="0"/>
              </a:rPr>
              <a:t> </a:t>
            </a:r>
            <a:r>
              <a:rPr lang="en-US" sz="2800" dirty="0" err="1">
                <a:solidFill>
                  <a:srgbClr val="CC00CC"/>
                </a:solidFill>
                <a:effectLst/>
                <a:latin typeface="#9Slide05 SVNLobster" panose="02040603050506020204" pitchFamily="18" charset="0"/>
                <a:ea typeface="Times New Roman" panose="02020603050405020304" pitchFamily="18" charset="0"/>
              </a:rPr>
              <a:t>bằng</a:t>
            </a:r>
            <a:r>
              <a:rPr lang="en-US" sz="2800" dirty="0">
                <a:solidFill>
                  <a:srgbClr val="CC00CC"/>
                </a:solidFill>
                <a:effectLst/>
                <a:latin typeface="#9Slide05 SVNLobster" panose="02040603050506020204" pitchFamily="18" charset="0"/>
                <a:ea typeface="Times New Roman" panose="02020603050405020304" pitchFamily="18" charset="0"/>
              </a:rPr>
              <a:t> </a:t>
            </a:r>
            <a:r>
              <a:rPr lang="en-US" sz="2800" dirty="0" err="1">
                <a:solidFill>
                  <a:srgbClr val="CC00CC"/>
                </a:solidFill>
                <a:effectLst/>
                <a:latin typeface="#9Slide05 SVNLobster" panose="02040603050506020204" pitchFamily="18" charset="0"/>
                <a:ea typeface="Times New Roman" panose="02020603050405020304" pitchFamily="18" charset="0"/>
              </a:rPr>
              <a:t>sông</a:t>
            </a:r>
            <a:r>
              <a:rPr lang="en-US" sz="2800" dirty="0">
                <a:solidFill>
                  <a:srgbClr val="CC00CC"/>
                </a:solidFill>
                <a:effectLst/>
                <a:latin typeface="#9Slide05 SVNLobster" panose="02040603050506020204" pitchFamily="18" charset="0"/>
                <a:ea typeface="Times New Roman" panose="02020603050405020304" pitchFamily="18" charset="0"/>
              </a:rPr>
              <a:t> </a:t>
            </a:r>
            <a:r>
              <a:rPr lang="en-US" sz="2800" dirty="0" err="1">
                <a:solidFill>
                  <a:srgbClr val="CC00CC"/>
                </a:solidFill>
                <a:effectLst/>
                <a:latin typeface="#9Slide05 SVNLobster" panose="02040603050506020204" pitchFamily="18" charset="0"/>
                <a:ea typeface="Times New Roman" panose="02020603050405020304" pitchFamily="18" charset="0"/>
              </a:rPr>
              <a:t>Hồng</a:t>
            </a:r>
            <a:r>
              <a:rPr lang="en-US" sz="2800" dirty="0">
                <a:solidFill>
                  <a:srgbClr val="CC00CC"/>
                </a:solidFill>
                <a:effectLst/>
                <a:latin typeface="#9Slide05 SVNLobster" panose="02040603050506020204" pitchFamily="18" charset="0"/>
                <a:ea typeface="Times New Roman" panose="02020603050405020304" pitchFamily="18" charset="0"/>
              </a:rPr>
              <a:t>, </a:t>
            </a:r>
            <a:r>
              <a:rPr lang="en-US" sz="2800" dirty="0" err="1">
                <a:solidFill>
                  <a:srgbClr val="CC00CC"/>
                </a:solidFill>
                <a:effectLst/>
                <a:latin typeface="#9Slide05 SVNLobster" panose="02040603050506020204" pitchFamily="18" charset="0"/>
                <a:ea typeface="Times New Roman" panose="02020603050405020304" pitchFamily="18" charset="0"/>
              </a:rPr>
              <a:t>Bắc</a:t>
            </a:r>
            <a:r>
              <a:rPr lang="en-US" sz="2800" dirty="0">
                <a:solidFill>
                  <a:srgbClr val="CC00CC"/>
                </a:solidFill>
                <a:effectLst/>
                <a:latin typeface="#9Slide05 SVNLobster" panose="02040603050506020204" pitchFamily="18" charset="0"/>
                <a:ea typeface="Times New Roman" panose="02020603050405020304" pitchFamily="18" charset="0"/>
              </a:rPr>
              <a:t> Trung </a:t>
            </a:r>
            <a:r>
              <a:rPr lang="en-US" sz="2800" dirty="0" err="1">
                <a:solidFill>
                  <a:srgbClr val="CC00CC"/>
                </a:solidFill>
                <a:effectLst/>
                <a:latin typeface="#9Slide05 SVNLobster" panose="02040603050506020204" pitchFamily="18" charset="0"/>
                <a:ea typeface="Times New Roman" panose="02020603050405020304" pitchFamily="18" charset="0"/>
              </a:rPr>
              <a:t>Bộ</a:t>
            </a:r>
            <a:endParaRPr lang="en-US" sz="2800" dirty="0">
              <a:solidFill>
                <a:srgbClr val="CC00CC"/>
              </a:solidFill>
              <a:latin typeface="#9Slide05 SVNLobster" panose="02040603050506020204" pitchFamily="18" charset="0"/>
            </a:endParaRPr>
          </a:p>
        </p:txBody>
      </p:sp>
      <p:sp>
        <p:nvSpPr>
          <p:cNvPr id="19" name="TextBox 18">
            <a:extLst>
              <a:ext uri="{FF2B5EF4-FFF2-40B4-BE49-F238E27FC236}">
                <a16:creationId xmlns:a16="http://schemas.microsoft.com/office/drawing/2014/main" id="{FFBDDB1C-DE8C-779A-4395-0818C0DF51B0}"/>
              </a:ext>
            </a:extLst>
          </p:cNvPr>
          <p:cNvSpPr txBox="1"/>
          <p:nvPr/>
        </p:nvSpPr>
        <p:spPr>
          <a:xfrm>
            <a:off x="3125301" y="3791331"/>
            <a:ext cx="3874589" cy="543610"/>
          </a:xfrm>
          <a:prstGeom prst="rect">
            <a:avLst/>
          </a:prstGeom>
          <a:noFill/>
        </p:spPr>
        <p:txBody>
          <a:bodyPr wrap="square">
            <a:spAutoFit/>
          </a:bodyPr>
          <a:lstStyle/>
          <a:p>
            <a:pPr marL="0" marR="0" indent="0" algn="just">
              <a:lnSpc>
                <a:spcPct val="115000"/>
              </a:lnSpc>
              <a:spcBef>
                <a:spcPts val="0"/>
              </a:spcBef>
              <a:spcAft>
                <a:spcPts val="600"/>
              </a:spcAft>
            </a:pPr>
            <a:r>
              <a:rPr lang="en-US" sz="2800" dirty="0">
                <a:solidFill>
                  <a:srgbClr val="CC00CC"/>
                </a:solidFill>
                <a:effectLst/>
                <a:latin typeface="#9Slide05 SVNLobster" panose="02040603050506020204" pitchFamily="18" charset="0"/>
                <a:ea typeface="Times New Roman" panose="02020603050405020304" pitchFamily="18" charset="0"/>
              </a:rPr>
              <a:t>Trung </a:t>
            </a:r>
            <a:r>
              <a:rPr lang="en-US" sz="2800" dirty="0" err="1">
                <a:solidFill>
                  <a:srgbClr val="CC00CC"/>
                </a:solidFill>
                <a:effectLst/>
                <a:latin typeface="#9Slide05 SVNLobster" panose="02040603050506020204" pitchFamily="18" charset="0"/>
                <a:ea typeface="Times New Roman" panose="02020603050405020304" pitchFamily="18" charset="0"/>
              </a:rPr>
              <a:t>Quốc</a:t>
            </a:r>
            <a:r>
              <a:rPr lang="en-US" sz="2800" dirty="0">
                <a:solidFill>
                  <a:srgbClr val="CC00CC"/>
                </a:solidFill>
                <a:effectLst/>
                <a:latin typeface="#9Slide05 SVNLobster" panose="02040603050506020204" pitchFamily="18" charset="0"/>
                <a:ea typeface="Times New Roman" panose="02020603050405020304" pitchFamily="18" charset="0"/>
              </a:rPr>
              <a:t>, </a:t>
            </a:r>
            <a:r>
              <a:rPr lang="en-US" sz="2800" dirty="0" err="1">
                <a:solidFill>
                  <a:srgbClr val="CC00CC"/>
                </a:solidFill>
                <a:effectLst/>
                <a:latin typeface="#9Slide05 SVNLobster" panose="02040603050506020204" pitchFamily="18" charset="0"/>
                <a:ea typeface="Times New Roman" panose="02020603050405020304" pitchFamily="18" charset="0"/>
              </a:rPr>
              <a:t>Lào</a:t>
            </a:r>
            <a:r>
              <a:rPr lang="en-US" sz="2800" dirty="0">
                <a:solidFill>
                  <a:srgbClr val="CC00CC"/>
                </a:solidFill>
                <a:effectLst/>
                <a:latin typeface="#9Slide05 SVNLobster" panose="02040603050506020204" pitchFamily="18" charset="0"/>
                <a:ea typeface="Times New Roman" panose="02020603050405020304" pitchFamily="18" charset="0"/>
              </a:rPr>
              <a:t>.</a:t>
            </a:r>
            <a:endParaRPr lang="en-US" sz="2400" dirty="0">
              <a:solidFill>
                <a:srgbClr val="CC00CC"/>
              </a:solidFill>
              <a:effectLst/>
              <a:latin typeface="#9Slide05 SVNLobster" panose="020406030505060202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D202AFED-EF63-5546-8CE6-A7683A6CB262}"/>
              </a:ext>
            </a:extLst>
          </p:cNvPr>
          <p:cNvSpPr txBox="1"/>
          <p:nvPr/>
        </p:nvSpPr>
        <p:spPr>
          <a:xfrm>
            <a:off x="3239050" y="4542141"/>
            <a:ext cx="3647090" cy="523220"/>
          </a:xfrm>
          <a:prstGeom prst="rect">
            <a:avLst/>
          </a:prstGeom>
          <a:noFill/>
        </p:spPr>
        <p:txBody>
          <a:bodyPr wrap="square">
            <a:spAutoFit/>
          </a:bodyPr>
          <a:lstStyle/>
          <a:p>
            <a:r>
              <a:rPr lang="en-US" sz="2800" dirty="0" err="1">
                <a:effectLst/>
                <a:latin typeface="#9Slide05 SVNLobster" panose="02040603050506020204" pitchFamily="18" charset="0"/>
                <a:ea typeface="Times New Roman" panose="02020603050405020304" pitchFamily="18" charset="0"/>
              </a:rPr>
              <a:t>Hữu</a:t>
            </a:r>
            <a:r>
              <a:rPr lang="en-US" sz="2800" dirty="0">
                <a:effectLst/>
                <a:latin typeface="#9Slide05 SVNLobster" panose="02040603050506020204" pitchFamily="18" charset="0"/>
                <a:ea typeface="Times New Roman" panose="02020603050405020304" pitchFamily="18" charset="0"/>
              </a:rPr>
              <a:t> </a:t>
            </a:r>
            <a:r>
              <a:rPr lang="en-US" sz="2800" dirty="0" err="1">
                <a:effectLst/>
                <a:latin typeface="#9Slide05 SVNLobster" panose="02040603050506020204" pitchFamily="18" charset="0"/>
                <a:ea typeface="Times New Roman" panose="02020603050405020304" pitchFamily="18" charset="0"/>
              </a:rPr>
              <a:t>Nghị</a:t>
            </a:r>
            <a:r>
              <a:rPr lang="en-US" sz="2800" dirty="0">
                <a:effectLst/>
                <a:latin typeface="#9Slide05 SVNLobster" panose="02040603050506020204" pitchFamily="18" charset="0"/>
                <a:ea typeface="Times New Roman" panose="02020603050405020304" pitchFamily="18" charset="0"/>
              </a:rPr>
              <a:t>, </a:t>
            </a:r>
            <a:r>
              <a:rPr lang="en-US" sz="2800" dirty="0" err="1">
                <a:effectLst/>
                <a:latin typeface="#9Slide05 SVNLobster" panose="02040603050506020204" pitchFamily="18" charset="0"/>
                <a:ea typeface="Times New Roman" panose="02020603050405020304" pitchFamily="18" charset="0"/>
              </a:rPr>
              <a:t>Lào</a:t>
            </a:r>
            <a:r>
              <a:rPr lang="en-US" sz="2800" dirty="0">
                <a:effectLst/>
                <a:latin typeface="#9Slide05 SVNLobster" panose="02040603050506020204" pitchFamily="18" charset="0"/>
                <a:ea typeface="Times New Roman" panose="02020603050405020304" pitchFamily="18" charset="0"/>
              </a:rPr>
              <a:t> Cai, </a:t>
            </a:r>
            <a:r>
              <a:rPr lang="en-US" sz="2800" dirty="0" err="1">
                <a:effectLst/>
                <a:latin typeface="#9Slide05 SVNLobster" panose="02040603050506020204" pitchFamily="18" charset="0"/>
                <a:ea typeface="Times New Roman" panose="02020603050405020304" pitchFamily="18" charset="0"/>
              </a:rPr>
              <a:t>Tây</a:t>
            </a:r>
            <a:r>
              <a:rPr lang="en-US" sz="2800" dirty="0">
                <a:effectLst/>
                <a:latin typeface="#9Slide05 SVNLobster" panose="02040603050506020204" pitchFamily="18" charset="0"/>
                <a:ea typeface="Times New Roman" panose="02020603050405020304" pitchFamily="18" charset="0"/>
              </a:rPr>
              <a:t> Trang</a:t>
            </a:r>
            <a:endParaRPr lang="en-US" sz="2800" dirty="0">
              <a:latin typeface="#9Slide05 SVNLobster" panose="02040603050506020204" pitchFamily="18" charset="0"/>
            </a:endParaRPr>
          </a:p>
        </p:txBody>
      </p:sp>
      <p:sp>
        <p:nvSpPr>
          <p:cNvPr id="23" name="TextBox 22">
            <a:extLst>
              <a:ext uri="{FF2B5EF4-FFF2-40B4-BE49-F238E27FC236}">
                <a16:creationId xmlns:a16="http://schemas.microsoft.com/office/drawing/2014/main" id="{D58769E5-CEAB-32EB-E6A6-2FF0DF3CA55E}"/>
              </a:ext>
            </a:extLst>
          </p:cNvPr>
          <p:cNvSpPr txBox="1"/>
          <p:nvPr/>
        </p:nvSpPr>
        <p:spPr>
          <a:xfrm>
            <a:off x="411254" y="5327222"/>
            <a:ext cx="6539138" cy="830997"/>
          </a:xfrm>
          <a:prstGeom prst="rect">
            <a:avLst/>
          </a:prstGeom>
          <a:noFill/>
        </p:spPr>
        <p:txBody>
          <a:bodyPr wrap="square">
            <a:spAutoFit/>
          </a:bodyPr>
          <a:lstStyle/>
          <a:p>
            <a:pPr algn="just">
              <a:spcAft>
                <a:spcPts val="600"/>
              </a:spcAft>
            </a:pPr>
            <a:r>
              <a:rPr lang="en-US" sz="2400" dirty="0">
                <a:solidFill>
                  <a:srgbClr val="7030A0"/>
                </a:solidFill>
                <a:latin typeface="#9Slide05 SVNLobster" panose="02040603050506020204" pitchFamily="18" charset="0"/>
                <a:ea typeface="Times New Roman" panose="02020603050405020304" pitchFamily="18" charset="0"/>
              </a:rPr>
              <a:t>T</a:t>
            </a:r>
            <a:r>
              <a:rPr lang="vi-VN" sz="2400" dirty="0">
                <a:solidFill>
                  <a:srgbClr val="7030A0"/>
                </a:solidFill>
                <a:latin typeface="#9Slide05 SVNLobster" panose="02040603050506020204" pitchFamily="18" charset="0"/>
                <a:ea typeface="Times New Roman" panose="02020603050405020304" pitchFamily="18" charset="0"/>
              </a:rPr>
              <a:t>huận lợi giao thương quốc tế và kết nối với các vùng khác trong cả nước, có ý nghĩa quan trọng về quốc phòng an ninh</a:t>
            </a:r>
            <a:endParaRPr lang="en-US" sz="2400" dirty="0">
              <a:solidFill>
                <a:srgbClr val="7030A0"/>
              </a:solidFill>
              <a:effectLst/>
              <a:latin typeface="#9Slide05 SVNLobster" panose="02040603050506020204" pitchFamily="18" charset="0"/>
              <a:ea typeface="Times New Roman" panose="02020603050405020304" pitchFamily="18" charset="0"/>
            </a:endParaRPr>
          </a:p>
        </p:txBody>
      </p:sp>
      <p:grpSp>
        <p:nvGrpSpPr>
          <p:cNvPr id="27" name="Group 26">
            <a:extLst>
              <a:ext uri="{FF2B5EF4-FFF2-40B4-BE49-F238E27FC236}">
                <a16:creationId xmlns:a16="http://schemas.microsoft.com/office/drawing/2014/main" id="{22F2DFBC-ACA5-5C05-5BB8-54061A35B520}"/>
              </a:ext>
            </a:extLst>
          </p:cNvPr>
          <p:cNvGrpSpPr/>
          <p:nvPr/>
        </p:nvGrpSpPr>
        <p:grpSpPr>
          <a:xfrm>
            <a:off x="7939714" y="52550"/>
            <a:ext cx="4252286" cy="6761075"/>
            <a:chOff x="7939714" y="52550"/>
            <a:chExt cx="4252286" cy="6761075"/>
          </a:xfrm>
        </p:grpSpPr>
        <p:pic>
          <p:nvPicPr>
            <p:cNvPr id="2" name="Picture 1" descr="Vietnam Map Outline | Blank Map of Vietnam | Vietnam map, Map outline, Map">
              <a:extLst>
                <a:ext uri="{FF2B5EF4-FFF2-40B4-BE49-F238E27FC236}">
                  <a16:creationId xmlns:a16="http://schemas.microsoft.com/office/drawing/2014/main" id="{ECDEE5A4-2FAC-BF22-ED3C-48E0361A8C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9714" y="52550"/>
              <a:ext cx="4252286" cy="6761075"/>
            </a:xfrm>
            <a:prstGeom prst="rect">
              <a:avLst/>
            </a:prstGeom>
            <a:noFill/>
            <a:ln>
              <a:noFill/>
            </a:ln>
          </p:spPr>
        </p:pic>
        <p:sp>
          <p:nvSpPr>
            <p:cNvPr id="25" name="Rectangle: Rounded Corners 24">
              <a:extLst>
                <a:ext uri="{FF2B5EF4-FFF2-40B4-BE49-F238E27FC236}">
                  <a16:creationId xmlns:a16="http://schemas.microsoft.com/office/drawing/2014/main" id="{76445101-22D0-A5EE-C0FD-EA6B1451E34C}"/>
                </a:ext>
              </a:extLst>
            </p:cNvPr>
            <p:cNvSpPr/>
            <p:nvPr/>
          </p:nvSpPr>
          <p:spPr>
            <a:xfrm>
              <a:off x="11098924" y="73570"/>
              <a:ext cx="1059864" cy="5255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F2364F21-A8F7-1F06-D2F1-0E8B3EFAF0F9}"/>
                </a:ext>
              </a:extLst>
            </p:cNvPr>
            <p:cNvSpPr/>
            <p:nvPr/>
          </p:nvSpPr>
          <p:spPr>
            <a:xfrm>
              <a:off x="10930759" y="6421821"/>
              <a:ext cx="1244796" cy="35936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6C57FAB0-3ED0-EE2A-6422-E09637B87B03}"/>
              </a:ext>
            </a:extLst>
          </p:cNvPr>
          <p:cNvSpPr/>
          <p:nvPr/>
        </p:nvSpPr>
        <p:spPr>
          <a:xfrm>
            <a:off x="8306474" y="153749"/>
            <a:ext cx="2261724" cy="1347324"/>
          </a:xfrm>
          <a:custGeom>
            <a:avLst/>
            <a:gdLst>
              <a:gd name="connsiteX0" fmla="*/ 1452521 w 2261724"/>
              <a:gd name="connsiteY0" fmla="*/ 1314955 h 1347324"/>
              <a:gd name="connsiteX1" fmla="*/ 1472751 w 2261724"/>
              <a:gd name="connsiteY1" fmla="*/ 1323047 h 1347324"/>
              <a:gd name="connsiteX2" fmla="*/ 1509165 w 2261724"/>
              <a:gd name="connsiteY2" fmla="*/ 1331139 h 1347324"/>
              <a:gd name="connsiteX3" fmla="*/ 1537487 w 2261724"/>
              <a:gd name="connsiteY3" fmla="*/ 1347324 h 1347324"/>
              <a:gd name="connsiteX4" fmla="*/ 1545579 w 2261724"/>
              <a:gd name="connsiteY4" fmla="*/ 1335186 h 1347324"/>
              <a:gd name="connsiteX5" fmla="*/ 1533441 w 2261724"/>
              <a:gd name="connsiteY5" fmla="*/ 1298771 h 1347324"/>
              <a:gd name="connsiteX6" fmla="*/ 1537487 w 2261724"/>
              <a:gd name="connsiteY6" fmla="*/ 1274495 h 1347324"/>
              <a:gd name="connsiteX7" fmla="*/ 1557717 w 2261724"/>
              <a:gd name="connsiteY7" fmla="*/ 1298771 h 1347324"/>
              <a:gd name="connsiteX8" fmla="*/ 1602223 w 2261724"/>
              <a:gd name="connsiteY8" fmla="*/ 1294725 h 1347324"/>
              <a:gd name="connsiteX9" fmla="*/ 1594131 w 2261724"/>
              <a:gd name="connsiteY9" fmla="*/ 1278541 h 1347324"/>
              <a:gd name="connsiteX10" fmla="*/ 1581993 w 2261724"/>
              <a:gd name="connsiteY10" fmla="*/ 1270449 h 1347324"/>
              <a:gd name="connsiteX11" fmla="*/ 1565809 w 2261724"/>
              <a:gd name="connsiteY11" fmla="*/ 1234035 h 1347324"/>
              <a:gd name="connsiteX12" fmla="*/ 1561763 w 2261724"/>
              <a:gd name="connsiteY12" fmla="*/ 1217851 h 1347324"/>
              <a:gd name="connsiteX13" fmla="*/ 1545579 w 2261724"/>
              <a:gd name="connsiteY13" fmla="*/ 1213805 h 1347324"/>
              <a:gd name="connsiteX14" fmla="*/ 1525349 w 2261724"/>
              <a:gd name="connsiteY14" fmla="*/ 1193575 h 1347324"/>
              <a:gd name="connsiteX15" fmla="*/ 1521303 w 2261724"/>
              <a:gd name="connsiteY15" fmla="*/ 1161207 h 1347324"/>
              <a:gd name="connsiteX16" fmla="*/ 1505119 w 2261724"/>
              <a:gd name="connsiteY16" fmla="*/ 1149069 h 1347324"/>
              <a:gd name="connsiteX17" fmla="*/ 1497027 w 2261724"/>
              <a:gd name="connsiteY17" fmla="*/ 1128839 h 1347324"/>
              <a:gd name="connsiteX18" fmla="*/ 1484889 w 2261724"/>
              <a:gd name="connsiteY18" fmla="*/ 1088378 h 1347324"/>
              <a:gd name="connsiteX19" fmla="*/ 1472751 w 2261724"/>
              <a:gd name="connsiteY19" fmla="*/ 1080286 h 1347324"/>
              <a:gd name="connsiteX20" fmla="*/ 1464659 w 2261724"/>
              <a:gd name="connsiteY20" fmla="*/ 1068148 h 1347324"/>
              <a:gd name="connsiteX21" fmla="*/ 1460613 w 2261724"/>
              <a:gd name="connsiteY21" fmla="*/ 1056010 h 1347324"/>
              <a:gd name="connsiteX22" fmla="*/ 1436337 w 2261724"/>
              <a:gd name="connsiteY22" fmla="*/ 1051964 h 1347324"/>
              <a:gd name="connsiteX23" fmla="*/ 1408014 w 2261724"/>
              <a:gd name="connsiteY23" fmla="*/ 1035780 h 1347324"/>
              <a:gd name="connsiteX24" fmla="*/ 1363508 w 2261724"/>
              <a:gd name="connsiteY24" fmla="*/ 1023642 h 1347324"/>
              <a:gd name="connsiteX25" fmla="*/ 1359462 w 2261724"/>
              <a:gd name="connsiteY25" fmla="*/ 1003412 h 1347324"/>
              <a:gd name="connsiteX26" fmla="*/ 1355416 w 2261724"/>
              <a:gd name="connsiteY26" fmla="*/ 966998 h 1347324"/>
              <a:gd name="connsiteX27" fmla="*/ 1379692 w 2261724"/>
              <a:gd name="connsiteY27" fmla="*/ 950814 h 1347324"/>
              <a:gd name="connsiteX28" fmla="*/ 1395876 w 2261724"/>
              <a:gd name="connsiteY28" fmla="*/ 926538 h 1347324"/>
              <a:gd name="connsiteX29" fmla="*/ 1399922 w 2261724"/>
              <a:gd name="connsiteY29" fmla="*/ 914400 h 1347324"/>
              <a:gd name="connsiteX30" fmla="*/ 1408014 w 2261724"/>
              <a:gd name="connsiteY30" fmla="*/ 898216 h 1347324"/>
              <a:gd name="connsiteX31" fmla="*/ 1391830 w 2261724"/>
              <a:gd name="connsiteY31" fmla="*/ 886078 h 1347324"/>
              <a:gd name="connsiteX32" fmla="*/ 1387784 w 2261724"/>
              <a:gd name="connsiteY32" fmla="*/ 869893 h 1347324"/>
              <a:gd name="connsiteX33" fmla="*/ 1379692 w 2261724"/>
              <a:gd name="connsiteY33" fmla="*/ 853709 h 1347324"/>
              <a:gd name="connsiteX34" fmla="*/ 1375646 w 2261724"/>
              <a:gd name="connsiteY34" fmla="*/ 841571 h 1347324"/>
              <a:gd name="connsiteX35" fmla="*/ 1391830 w 2261724"/>
              <a:gd name="connsiteY35" fmla="*/ 833479 h 1347324"/>
              <a:gd name="connsiteX36" fmla="*/ 1412061 w 2261724"/>
              <a:gd name="connsiteY36" fmla="*/ 829433 h 1347324"/>
              <a:gd name="connsiteX37" fmla="*/ 1432291 w 2261724"/>
              <a:gd name="connsiteY37" fmla="*/ 821341 h 1347324"/>
              <a:gd name="connsiteX38" fmla="*/ 1440383 w 2261724"/>
              <a:gd name="connsiteY38" fmla="*/ 809203 h 1347324"/>
              <a:gd name="connsiteX39" fmla="*/ 1444429 w 2261724"/>
              <a:gd name="connsiteY39" fmla="*/ 797065 h 1347324"/>
              <a:gd name="connsiteX40" fmla="*/ 1456567 w 2261724"/>
              <a:gd name="connsiteY40" fmla="*/ 788973 h 1347324"/>
              <a:gd name="connsiteX41" fmla="*/ 1476797 w 2261724"/>
              <a:gd name="connsiteY41" fmla="*/ 793019 h 1347324"/>
              <a:gd name="connsiteX42" fmla="*/ 1488935 w 2261724"/>
              <a:gd name="connsiteY42" fmla="*/ 817295 h 1347324"/>
              <a:gd name="connsiteX43" fmla="*/ 1513211 w 2261724"/>
              <a:gd name="connsiteY43" fmla="*/ 829433 h 1347324"/>
              <a:gd name="connsiteX44" fmla="*/ 1545579 w 2261724"/>
              <a:gd name="connsiteY44" fmla="*/ 853709 h 1347324"/>
              <a:gd name="connsiteX45" fmla="*/ 1577947 w 2261724"/>
              <a:gd name="connsiteY45" fmla="*/ 857755 h 1347324"/>
              <a:gd name="connsiteX46" fmla="*/ 1594131 w 2261724"/>
              <a:gd name="connsiteY46" fmla="*/ 865847 h 1347324"/>
              <a:gd name="connsiteX47" fmla="*/ 1622453 w 2261724"/>
              <a:gd name="connsiteY47" fmla="*/ 877986 h 1347324"/>
              <a:gd name="connsiteX48" fmla="*/ 1634591 w 2261724"/>
              <a:gd name="connsiteY48" fmla="*/ 890124 h 1347324"/>
              <a:gd name="connsiteX49" fmla="*/ 1638638 w 2261724"/>
              <a:gd name="connsiteY49" fmla="*/ 906308 h 1347324"/>
              <a:gd name="connsiteX50" fmla="*/ 1650776 w 2261724"/>
              <a:gd name="connsiteY50" fmla="*/ 914400 h 1347324"/>
              <a:gd name="connsiteX51" fmla="*/ 1666960 w 2261724"/>
              <a:gd name="connsiteY51" fmla="*/ 926538 h 1347324"/>
              <a:gd name="connsiteX52" fmla="*/ 1695282 w 2261724"/>
              <a:gd name="connsiteY52" fmla="*/ 934630 h 1347324"/>
              <a:gd name="connsiteX53" fmla="*/ 1719558 w 2261724"/>
              <a:gd name="connsiteY53" fmla="*/ 942722 h 1347324"/>
              <a:gd name="connsiteX54" fmla="*/ 1731696 w 2261724"/>
              <a:gd name="connsiteY54" fmla="*/ 946768 h 1347324"/>
              <a:gd name="connsiteX55" fmla="*/ 1764064 w 2261724"/>
              <a:gd name="connsiteY55" fmla="*/ 954860 h 1347324"/>
              <a:gd name="connsiteX56" fmla="*/ 1776202 w 2261724"/>
              <a:gd name="connsiteY56" fmla="*/ 966998 h 1347324"/>
              <a:gd name="connsiteX57" fmla="*/ 1792386 w 2261724"/>
              <a:gd name="connsiteY57" fmla="*/ 975090 h 1347324"/>
              <a:gd name="connsiteX58" fmla="*/ 1820708 w 2261724"/>
              <a:gd name="connsiteY58" fmla="*/ 991274 h 1347324"/>
              <a:gd name="connsiteX59" fmla="*/ 1832846 w 2261724"/>
              <a:gd name="connsiteY59" fmla="*/ 983182 h 1347324"/>
              <a:gd name="connsiteX60" fmla="*/ 1836892 w 2261724"/>
              <a:gd name="connsiteY60" fmla="*/ 954860 h 1347324"/>
              <a:gd name="connsiteX61" fmla="*/ 1982549 w 2261724"/>
              <a:gd name="connsiteY61" fmla="*/ 962952 h 1347324"/>
              <a:gd name="connsiteX62" fmla="*/ 2006825 w 2261724"/>
              <a:gd name="connsiteY62" fmla="*/ 966998 h 1347324"/>
              <a:gd name="connsiteX63" fmla="*/ 2027055 w 2261724"/>
              <a:gd name="connsiteY63" fmla="*/ 971044 h 1347324"/>
              <a:gd name="connsiteX64" fmla="*/ 2063469 w 2261724"/>
              <a:gd name="connsiteY64" fmla="*/ 958906 h 1347324"/>
              <a:gd name="connsiteX65" fmla="*/ 2103930 w 2261724"/>
              <a:gd name="connsiteY65" fmla="*/ 934630 h 1347324"/>
              <a:gd name="connsiteX66" fmla="*/ 2116068 w 2261724"/>
              <a:gd name="connsiteY66" fmla="*/ 914400 h 1347324"/>
              <a:gd name="connsiteX67" fmla="*/ 2128206 w 2261724"/>
              <a:gd name="connsiteY67" fmla="*/ 906308 h 1347324"/>
              <a:gd name="connsiteX68" fmla="*/ 2124160 w 2261724"/>
              <a:gd name="connsiteY68" fmla="*/ 890124 h 1347324"/>
              <a:gd name="connsiteX69" fmla="*/ 2188896 w 2261724"/>
              <a:gd name="connsiteY69" fmla="*/ 882032 h 1347324"/>
              <a:gd name="connsiteX70" fmla="*/ 2201034 w 2261724"/>
              <a:gd name="connsiteY70" fmla="*/ 873939 h 1347324"/>
              <a:gd name="connsiteX71" fmla="*/ 2209126 w 2261724"/>
              <a:gd name="connsiteY71" fmla="*/ 861801 h 1347324"/>
              <a:gd name="connsiteX72" fmla="*/ 2201034 w 2261724"/>
              <a:gd name="connsiteY72" fmla="*/ 849663 h 1347324"/>
              <a:gd name="connsiteX73" fmla="*/ 2188896 w 2261724"/>
              <a:gd name="connsiteY73" fmla="*/ 809203 h 1347324"/>
              <a:gd name="connsiteX74" fmla="*/ 2257678 w 2261724"/>
              <a:gd name="connsiteY74" fmla="*/ 788973 h 1347324"/>
              <a:gd name="connsiteX75" fmla="*/ 2261724 w 2261724"/>
              <a:gd name="connsiteY75" fmla="*/ 772789 h 1347324"/>
              <a:gd name="connsiteX76" fmla="*/ 2253632 w 2261724"/>
              <a:gd name="connsiteY76" fmla="*/ 760651 h 1347324"/>
              <a:gd name="connsiteX77" fmla="*/ 2233402 w 2261724"/>
              <a:gd name="connsiteY77" fmla="*/ 732329 h 1347324"/>
              <a:gd name="connsiteX78" fmla="*/ 2188896 w 2261724"/>
              <a:gd name="connsiteY78" fmla="*/ 724237 h 1347324"/>
              <a:gd name="connsiteX79" fmla="*/ 2144390 w 2261724"/>
              <a:gd name="connsiteY79" fmla="*/ 708053 h 1347324"/>
              <a:gd name="connsiteX80" fmla="*/ 2116068 w 2261724"/>
              <a:gd name="connsiteY80" fmla="*/ 675685 h 1347324"/>
              <a:gd name="connsiteX81" fmla="*/ 2099884 w 2261724"/>
              <a:gd name="connsiteY81" fmla="*/ 639270 h 1347324"/>
              <a:gd name="connsiteX82" fmla="*/ 2095838 w 2261724"/>
              <a:gd name="connsiteY82" fmla="*/ 627132 h 1347324"/>
              <a:gd name="connsiteX83" fmla="*/ 2083699 w 2261724"/>
              <a:gd name="connsiteY83" fmla="*/ 623086 h 1347324"/>
              <a:gd name="connsiteX84" fmla="*/ 2051331 w 2261724"/>
              <a:gd name="connsiteY84" fmla="*/ 619040 h 1347324"/>
              <a:gd name="connsiteX85" fmla="*/ 2031101 w 2261724"/>
              <a:gd name="connsiteY85" fmla="*/ 610948 h 1347324"/>
              <a:gd name="connsiteX86" fmla="*/ 1974457 w 2261724"/>
              <a:gd name="connsiteY86" fmla="*/ 594764 h 1347324"/>
              <a:gd name="connsiteX87" fmla="*/ 1970411 w 2261724"/>
              <a:gd name="connsiteY87" fmla="*/ 538120 h 1347324"/>
              <a:gd name="connsiteX88" fmla="*/ 1966365 w 2261724"/>
              <a:gd name="connsiteY88" fmla="*/ 497660 h 1347324"/>
              <a:gd name="connsiteX89" fmla="*/ 1962319 w 2261724"/>
              <a:gd name="connsiteY89" fmla="*/ 481476 h 1347324"/>
              <a:gd name="connsiteX90" fmla="*/ 1921859 w 2261724"/>
              <a:gd name="connsiteY90" fmla="*/ 445062 h 1347324"/>
              <a:gd name="connsiteX91" fmla="*/ 1917813 w 2261724"/>
              <a:gd name="connsiteY91" fmla="*/ 360095 h 1347324"/>
              <a:gd name="connsiteX92" fmla="*/ 1925905 w 2261724"/>
              <a:gd name="connsiteY92" fmla="*/ 347957 h 1347324"/>
              <a:gd name="connsiteX93" fmla="*/ 1938043 w 2261724"/>
              <a:gd name="connsiteY93" fmla="*/ 343911 h 1347324"/>
              <a:gd name="connsiteX94" fmla="*/ 1966365 w 2261724"/>
              <a:gd name="connsiteY94" fmla="*/ 347957 h 1347324"/>
              <a:gd name="connsiteX95" fmla="*/ 1982549 w 2261724"/>
              <a:gd name="connsiteY95" fmla="*/ 315589 h 1347324"/>
              <a:gd name="connsiteX96" fmla="*/ 1990641 w 2261724"/>
              <a:gd name="connsiteY96" fmla="*/ 299405 h 1347324"/>
              <a:gd name="connsiteX97" fmla="*/ 1994687 w 2261724"/>
              <a:gd name="connsiteY97" fmla="*/ 287267 h 1347324"/>
              <a:gd name="connsiteX98" fmla="*/ 2027055 w 2261724"/>
              <a:gd name="connsiteY98" fmla="*/ 267037 h 1347324"/>
              <a:gd name="connsiteX99" fmla="*/ 1982549 w 2261724"/>
              <a:gd name="connsiteY99" fmla="*/ 238715 h 1347324"/>
              <a:gd name="connsiteX100" fmla="*/ 1966365 w 2261724"/>
              <a:gd name="connsiteY100" fmla="*/ 222531 h 1347324"/>
              <a:gd name="connsiteX101" fmla="*/ 1905675 w 2261724"/>
              <a:gd name="connsiteY101" fmla="*/ 210393 h 1347324"/>
              <a:gd name="connsiteX102" fmla="*/ 1901629 w 2261724"/>
              <a:gd name="connsiteY102" fmla="*/ 186116 h 1347324"/>
              <a:gd name="connsiteX103" fmla="*/ 1877353 w 2261724"/>
              <a:gd name="connsiteY103" fmla="*/ 202301 h 1347324"/>
              <a:gd name="connsiteX104" fmla="*/ 1861168 w 2261724"/>
              <a:gd name="connsiteY104" fmla="*/ 210393 h 1347324"/>
              <a:gd name="connsiteX105" fmla="*/ 1849030 w 2261724"/>
              <a:gd name="connsiteY105" fmla="*/ 218485 h 1347324"/>
              <a:gd name="connsiteX106" fmla="*/ 1824754 w 2261724"/>
              <a:gd name="connsiteY106" fmla="*/ 226577 h 1347324"/>
              <a:gd name="connsiteX107" fmla="*/ 1812616 w 2261724"/>
              <a:gd name="connsiteY107" fmla="*/ 230623 h 1347324"/>
              <a:gd name="connsiteX108" fmla="*/ 1796432 w 2261724"/>
              <a:gd name="connsiteY108" fmla="*/ 226577 h 1347324"/>
              <a:gd name="connsiteX109" fmla="*/ 1772156 w 2261724"/>
              <a:gd name="connsiteY109" fmla="*/ 202301 h 1347324"/>
              <a:gd name="connsiteX110" fmla="*/ 1760018 w 2261724"/>
              <a:gd name="connsiteY110" fmla="*/ 190163 h 1347324"/>
              <a:gd name="connsiteX111" fmla="*/ 1751926 w 2261724"/>
              <a:gd name="connsiteY111" fmla="*/ 178024 h 1347324"/>
              <a:gd name="connsiteX112" fmla="*/ 1727650 w 2261724"/>
              <a:gd name="connsiteY112" fmla="*/ 165886 h 1347324"/>
              <a:gd name="connsiteX113" fmla="*/ 1711466 w 2261724"/>
              <a:gd name="connsiteY113" fmla="*/ 157794 h 1347324"/>
              <a:gd name="connsiteX114" fmla="*/ 1699328 w 2261724"/>
              <a:gd name="connsiteY114" fmla="*/ 161840 h 1347324"/>
              <a:gd name="connsiteX115" fmla="*/ 1679098 w 2261724"/>
              <a:gd name="connsiteY115" fmla="*/ 182070 h 1347324"/>
              <a:gd name="connsiteX116" fmla="*/ 1626499 w 2261724"/>
              <a:gd name="connsiteY116" fmla="*/ 198255 h 1347324"/>
              <a:gd name="connsiteX117" fmla="*/ 1581993 w 2261724"/>
              <a:gd name="connsiteY117" fmla="*/ 214439 h 1347324"/>
              <a:gd name="connsiteX118" fmla="*/ 1598177 w 2261724"/>
              <a:gd name="connsiteY118" fmla="*/ 198255 h 1347324"/>
              <a:gd name="connsiteX119" fmla="*/ 1594131 w 2261724"/>
              <a:gd name="connsiteY119" fmla="*/ 186116 h 1347324"/>
              <a:gd name="connsiteX120" fmla="*/ 1586039 w 2261724"/>
              <a:gd name="connsiteY120" fmla="*/ 165886 h 1347324"/>
              <a:gd name="connsiteX121" fmla="*/ 1553671 w 2261724"/>
              <a:gd name="connsiteY121" fmla="*/ 153748 h 1347324"/>
              <a:gd name="connsiteX122" fmla="*/ 1537487 w 2261724"/>
              <a:gd name="connsiteY122" fmla="*/ 149702 h 1347324"/>
              <a:gd name="connsiteX123" fmla="*/ 1505119 w 2261724"/>
              <a:gd name="connsiteY123" fmla="*/ 137564 h 1347324"/>
              <a:gd name="connsiteX124" fmla="*/ 1468705 w 2261724"/>
              <a:gd name="connsiteY124" fmla="*/ 125426 h 1347324"/>
              <a:gd name="connsiteX125" fmla="*/ 1444429 w 2261724"/>
              <a:gd name="connsiteY125" fmla="*/ 80920 h 1347324"/>
              <a:gd name="connsiteX126" fmla="*/ 1432291 w 2261724"/>
              <a:gd name="connsiteY126" fmla="*/ 76874 h 1347324"/>
              <a:gd name="connsiteX127" fmla="*/ 1416107 w 2261724"/>
              <a:gd name="connsiteY127" fmla="*/ 48552 h 1347324"/>
              <a:gd name="connsiteX128" fmla="*/ 1412061 w 2261724"/>
              <a:gd name="connsiteY128" fmla="*/ 36414 h 1347324"/>
              <a:gd name="connsiteX129" fmla="*/ 1383738 w 2261724"/>
              <a:gd name="connsiteY129" fmla="*/ 0 h 1347324"/>
              <a:gd name="connsiteX130" fmla="*/ 1359462 w 2261724"/>
              <a:gd name="connsiteY130" fmla="*/ 8092 h 1347324"/>
              <a:gd name="connsiteX131" fmla="*/ 1351370 w 2261724"/>
              <a:gd name="connsiteY131" fmla="*/ 24276 h 1347324"/>
              <a:gd name="connsiteX132" fmla="*/ 1347324 w 2261724"/>
              <a:gd name="connsiteY132" fmla="*/ 36414 h 1347324"/>
              <a:gd name="connsiteX133" fmla="*/ 1327094 w 2261724"/>
              <a:gd name="connsiteY133" fmla="*/ 40460 h 1347324"/>
              <a:gd name="connsiteX134" fmla="*/ 1302818 w 2261724"/>
              <a:gd name="connsiteY134" fmla="*/ 44506 h 1347324"/>
              <a:gd name="connsiteX135" fmla="*/ 1290680 w 2261724"/>
              <a:gd name="connsiteY135" fmla="*/ 52598 h 1347324"/>
              <a:gd name="connsiteX136" fmla="*/ 1262358 w 2261724"/>
              <a:gd name="connsiteY136" fmla="*/ 64736 h 1347324"/>
              <a:gd name="connsiteX137" fmla="*/ 1217852 w 2261724"/>
              <a:gd name="connsiteY137" fmla="*/ 72828 h 1347324"/>
              <a:gd name="connsiteX138" fmla="*/ 1181438 w 2261724"/>
              <a:gd name="connsiteY138" fmla="*/ 84966 h 1347324"/>
              <a:gd name="connsiteX139" fmla="*/ 1165253 w 2261724"/>
              <a:gd name="connsiteY139" fmla="*/ 97104 h 1347324"/>
              <a:gd name="connsiteX140" fmla="*/ 1140977 w 2261724"/>
              <a:gd name="connsiteY140" fmla="*/ 101150 h 1347324"/>
              <a:gd name="connsiteX141" fmla="*/ 1149069 w 2261724"/>
              <a:gd name="connsiteY141" fmla="*/ 153748 h 1347324"/>
              <a:gd name="connsiteX142" fmla="*/ 1145023 w 2261724"/>
              <a:gd name="connsiteY142" fmla="*/ 198255 h 1347324"/>
              <a:gd name="connsiteX143" fmla="*/ 1108609 w 2261724"/>
              <a:gd name="connsiteY143" fmla="*/ 210393 h 1347324"/>
              <a:gd name="connsiteX144" fmla="*/ 1064103 w 2261724"/>
              <a:gd name="connsiteY144" fmla="*/ 246807 h 1347324"/>
              <a:gd name="connsiteX145" fmla="*/ 995321 w 2261724"/>
              <a:gd name="connsiteY145" fmla="*/ 254899 h 1347324"/>
              <a:gd name="connsiteX146" fmla="*/ 979137 w 2261724"/>
              <a:gd name="connsiteY146" fmla="*/ 267037 h 1347324"/>
              <a:gd name="connsiteX147" fmla="*/ 966999 w 2261724"/>
              <a:gd name="connsiteY147" fmla="*/ 275129 h 1347324"/>
              <a:gd name="connsiteX148" fmla="*/ 934630 w 2261724"/>
              <a:gd name="connsiteY148" fmla="*/ 299405 h 1347324"/>
              <a:gd name="connsiteX149" fmla="*/ 902262 w 2261724"/>
              <a:gd name="connsiteY149" fmla="*/ 242761 h 1347324"/>
              <a:gd name="connsiteX150" fmla="*/ 861802 w 2261724"/>
              <a:gd name="connsiteY150" fmla="*/ 246807 h 1347324"/>
              <a:gd name="connsiteX151" fmla="*/ 829434 w 2261724"/>
              <a:gd name="connsiteY151" fmla="*/ 267037 h 1347324"/>
              <a:gd name="connsiteX152" fmla="*/ 817296 w 2261724"/>
              <a:gd name="connsiteY152" fmla="*/ 275129 h 1347324"/>
              <a:gd name="connsiteX153" fmla="*/ 801112 w 2261724"/>
              <a:gd name="connsiteY153" fmla="*/ 291313 h 1347324"/>
              <a:gd name="connsiteX154" fmla="*/ 797066 w 2261724"/>
              <a:gd name="connsiteY154" fmla="*/ 307497 h 1347324"/>
              <a:gd name="connsiteX155" fmla="*/ 788974 w 2261724"/>
              <a:gd name="connsiteY155" fmla="*/ 319635 h 1347324"/>
              <a:gd name="connsiteX156" fmla="*/ 780882 w 2261724"/>
              <a:gd name="connsiteY156" fmla="*/ 335819 h 1347324"/>
              <a:gd name="connsiteX157" fmla="*/ 776836 w 2261724"/>
              <a:gd name="connsiteY157" fmla="*/ 356049 h 1347324"/>
              <a:gd name="connsiteX158" fmla="*/ 756606 w 2261724"/>
              <a:gd name="connsiteY158" fmla="*/ 376279 h 1347324"/>
              <a:gd name="connsiteX159" fmla="*/ 740422 w 2261724"/>
              <a:gd name="connsiteY159" fmla="*/ 380325 h 1347324"/>
              <a:gd name="connsiteX160" fmla="*/ 712099 w 2261724"/>
              <a:gd name="connsiteY160" fmla="*/ 343911 h 1347324"/>
              <a:gd name="connsiteX161" fmla="*/ 691869 w 2261724"/>
              <a:gd name="connsiteY161" fmla="*/ 319635 h 1347324"/>
              <a:gd name="connsiteX162" fmla="*/ 667593 w 2261724"/>
              <a:gd name="connsiteY162" fmla="*/ 287267 h 1347324"/>
              <a:gd name="connsiteX163" fmla="*/ 655455 w 2261724"/>
              <a:gd name="connsiteY163" fmla="*/ 275129 h 1347324"/>
              <a:gd name="connsiteX164" fmla="*/ 647363 w 2261724"/>
              <a:gd name="connsiteY164" fmla="*/ 262991 h 1347324"/>
              <a:gd name="connsiteX165" fmla="*/ 627133 w 2261724"/>
              <a:gd name="connsiteY165" fmla="*/ 254899 h 1347324"/>
              <a:gd name="connsiteX166" fmla="*/ 610949 w 2261724"/>
              <a:gd name="connsiteY166" fmla="*/ 311543 h 1347324"/>
              <a:gd name="connsiteX167" fmla="*/ 602857 w 2261724"/>
              <a:gd name="connsiteY167" fmla="*/ 327727 h 1347324"/>
              <a:gd name="connsiteX168" fmla="*/ 554305 w 2261724"/>
              <a:gd name="connsiteY168" fmla="*/ 319635 h 1347324"/>
              <a:gd name="connsiteX169" fmla="*/ 546213 w 2261724"/>
              <a:gd name="connsiteY169" fmla="*/ 287267 h 1347324"/>
              <a:gd name="connsiteX170" fmla="*/ 517891 w 2261724"/>
              <a:gd name="connsiteY170" fmla="*/ 254899 h 1347324"/>
              <a:gd name="connsiteX171" fmla="*/ 497661 w 2261724"/>
              <a:gd name="connsiteY171" fmla="*/ 246807 h 1347324"/>
              <a:gd name="connsiteX172" fmla="*/ 493614 w 2261724"/>
              <a:gd name="connsiteY172" fmla="*/ 258945 h 1347324"/>
              <a:gd name="connsiteX173" fmla="*/ 485522 w 2261724"/>
              <a:gd name="connsiteY173" fmla="*/ 279175 h 1347324"/>
              <a:gd name="connsiteX174" fmla="*/ 457200 w 2261724"/>
              <a:gd name="connsiteY174" fmla="*/ 299405 h 1347324"/>
              <a:gd name="connsiteX175" fmla="*/ 441016 w 2261724"/>
              <a:gd name="connsiteY175" fmla="*/ 311543 h 1347324"/>
              <a:gd name="connsiteX176" fmla="*/ 428878 w 2261724"/>
              <a:gd name="connsiteY176" fmla="*/ 319635 h 1347324"/>
              <a:gd name="connsiteX177" fmla="*/ 412694 w 2261724"/>
              <a:gd name="connsiteY177" fmla="*/ 339865 h 1347324"/>
              <a:gd name="connsiteX178" fmla="*/ 408648 w 2261724"/>
              <a:gd name="connsiteY178" fmla="*/ 352003 h 1347324"/>
              <a:gd name="connsiteX179" fmla="*/ 392464 w 2261724"/>
              <a:gd name="connsiteY179" fmla="*/ 380325 h 1347324"/>
              <a:gd name="connsiteX180" fmla="*/ 372234 w 2261724"/>
              <a:gd name="connsiteY180" fmla="*/ 396509 h 1347324"/>
              <a:gd name="connsiteX181" fmla="*/ 360096 w 2261724"/>
              <a:gd name="connsiteY181" fmla="*/ 408647 h 1347324"/>
              <a:gd name="connsiteX182" fmla="*/ 327728 w 2261724"/>
              <a:gd name="connsiteY182" fmla="*/ 404601 h 1347324"/>
              <a:gd name="connsiteX183" fmla="*/ 315590 w 2261724"/>
              <a:gd name="connsiteY183" fmla="*/ 388417 h 1347324"/>
              <a:gd name="connsiteX184" fmla="*/ 303452 w 2261724"/>
              <a:gd name="connsiteY184" fmla="*/ 368187 h 1347324"/>
              <a:gd name="connsiteX185" fmla="*/ 299406 w 2261724"/>
              <a:gd name="connsiteY185" fmla="*/ 356049 h 1347324"/>
              <a:gd name="connsiteX186" fmla="*/ 279176 w 2261724"/>
              <a:gd name="connsiteY186" fmla="*/ 331773 h 1347324"/>
              <a:gd name="connsiteX187" fmla="*/ 267038 w 2261724"/>
              <a:gd name="connsiteY187" fmla="*/ 327727 h 1347324"/>
              <a:gd name="connsiteX188" fmla="*/ 254899 w 2261724"/>
              <a:gd name="connsiteY188" fmla="*/ 319635 h 1347324"/>
              <a:gd name="connsiteX189" fmla="*/ 242761 w 2261724"/>
              <a:gd name="connsiteY189" fmla="*/ 315589 h 1347324"/>
              <a:gd name="connsiteX190" fmla="*/ 222531 w 2261724"/>
              <a:gd name="connsiteY190" fmla="*/ 307497 h 1347324"/>
              <a:gd name="connsiteX191" fmla="*/ 182071 w 2261724"/>
              <a:gd name="connsiteY191" fmla="*/ 287267 h 1347324"/>
              <a:gd name="connsiteX192" fmla="*/ 169933 w 2261724"/>
              <a:gd name="connsiteY192" fmla="*/ 275129 h 1347324"/>
              <a:gd name="connsiteX193" fmla="*/ 93059 w 2261724"/>
              <a:gd name="connsiteY193" fmla="*/ 275129 h 1347324"/>
              <a:gd name="connsiteX194" fmla="*/ 80921 w 2261724"/>
              <a:gd name="connsiteY194" fmla="*/ 279175 h 1347324"/>
              <a:gd name="connsiteX195" fmla="*/ 76875 w 2261724"/>
              <a:gd name="connsiteY195" fmla="*/ 291313 h 1347324"/>
              <a:gd name="connsiteX196" fmla="*/ 89013 w 2261724"/>
              <a:gd name="connsiteY196" fmla="*/ 323681 h 1347324"/>
              <a:gd name="connsiteX197" fmla="*/ 84967 w 2261724"/>
              <a:gd name="connsiteY197" fmla="*/ 352003 h 1347324"/>
              <a:gd name="connsiteX198" fmla="*/ 68783 w 2261724"/>
              <a:gd name="connsiteY198" fmla="*/ 364141 h 1347324"/>
              <a:gd name="connsiteX199" fmla="*/ 44507 w 2261724"/>
              <a:gd name="connsiteY199" fmla="*/ 376279 h 1347324"/>
              <a:gd name="connsiteX200" fmla="*/ 36414 w 2261724"/>
              <a:gd name="connsiteY200" fmla="*/ 384371 h 1347324"/>
              <a:gd name="connsiteX201" fmla="*/ 24276 w 2261724"/>
              <a:gd name="connsiteY201" fmla="*/ 416739 h 1347324"/>
              <a:gd name="connsiteX202" fmla="*/ 0 w 2261724"/>
              <a:gd name="connsiteY202" fmla="*/ 424832 h 1347324"/>
              <a:gd name="connsiteX203" fmla="*/ 12138 w 2261724"/>
              <a:gd name="connsiteY203" fmla="*/ 453154 h 1347324"/>
              <a:gd name="connsiteX204" fmla="*/ 16184 w 2261724"/>
              <a:gd name="connsiteY204" fmla="*/ 473384 h 1347324"/>
              <a:gd name="connsiteX205" fmla="*/ 20230 w 2261724"/>
              <a:gd name="connsiteY205" fmla="*/ 489568 h 1347324"/>
              <a:gd name="connsiteX206" fmla="*/ 36414 w 2261724"/>
              <a:gd name="connsiteY206" fmla="*/ 493614 h 1347324"/>
              <a:gd name="connsiteX207" fmla="*/ 44507 w 2261724"/>
              <a:gd name="connsiteY207" fmla="*/ 505752 h 1347324"/>
              <a:gd name="connsiteX208" fmla="*/ 56645 w 2261724"/>
              <a:gd name="connsiteY208" fmla="*/ 509798 h 1347324"/>
              <a:gd name="connsiteX209" fmla="*/ 97105 w 2261724"/>
              <a:gd name="connsiteY209" fmla="*/ 534074 h 1347324"/>
              <a:gd name="connsiteX210" fmla="*/ 97105 w 2261724"/>
              <a:gd name="connsiteY210" fmla="*/ 534074 h 1347324"/>
              <a:gd name="connsiteX211" fmla="*/ 129473 w 2261724"/>
              <a:gd name="connsiteY211" fmla="*/ 574534 h 1347324"/>
              <a:gd name="connsiteX212" fmla="*/ 133519 w 2261724"/>
              <a:gd name="connsiteY212" fmla="*/ 590718 h 1347324"/>
              <a:gd name="connsiteX213" fmla="*/ 137565 w 2261724"/>
              <a:gd name="connsiteY213" fmla="*/ 602856 h 1347324"/>
              <a:gd name="connsiteX214" fmla="*/ 141611 w 2261724"/>
              <a:gd name="connsiteY214" fmla="*/ 619040 h 1347324"/>
              <a:gd name="connsiteX215" fmla="*/ 169933 w 2261724"/>
              <a:gd name="connsiteY215" fmla="*/ 631178 h 1347324"/>
              <a:gd name="connsiteX216" fmla="*/ 182071 w 2261724"/>
              <a:gd name="connsiteY216" fmla="*/ 639270 h 1347324"/>
              <a:gd name="connsiteX217" fmla="*/ 198255 w 2261724"/>
              <a:gd name="connsiteY217" fmla="*/ 704007 h 1347324"/>
              <a:gd name="connsiteX218" fmla="*/ 202301 w 2261724"/>
              <a:gd name="connsiteY218" fmla="*/ 732329 h 1347324"/>
              <a:gd name="connsiteX219" fmla="*/ 214439 w 2261724"/>
              <a:gd name="connsiteY219" fmla="*/ 740421 h 1347324"/>
              <a:gd name="connsiteX220" fmla="*/ 258945 w 2261724"/>
              <a:gd name="connsiteY220" fmla="*/ 732329 h 1347324"/>
              <a:gd name="connsiteX221" fmla="*/ 267038 w 2261724"/>
              <a:gd name="connsiteY221" fmla="*/ 724237 h 1347324"/>
              <a:gd name="connsiteX222" fmla="*/ 279176 w 2261724"/>
              <a:gd name="connsiteY222" fmla="*/ 699961 h 1347324"/>
              <a:gd name="connsiteX223" fmla="*/ 279176 w 2261724"/>
              <a:gd name="connsiteY223" fmla="*/ 667593 h 1347324"/>
              <a:gd name="connsiteX224" fmla="*/ 295360 w 2261724"/>
              <a:gd name="connsiteY224" fmla="*/ 671639 h 1347324"/>
              <a:gd name="connsiteX225" fmla="*/ 303452 w 2261724"/>
              <a:gd name="connsiteY225" fmla="*/ 732329 h 1347324"/>
              <a:gd name="connsiteX226" fmla="*/ 335820 w 2261724"/>
              <a:gd name="connsiteY226" fmla="*/ 728283 h 1347324"/>
              <a:gd name="connsiteX227" fmla="*/ 347958 w 2261724"/>
              <a:gd name="connsiteY227" fmla="*/ 724237 h 1347324"/>
              <a:gd name="connsiteX228" fmla="*/ 356050 w 2261724"/>
              <a:gd name="connsiteY228" fmla="*/ 736375 h 1347324"/>
              <a:gd name="connsiteX229" fmla="*/ 339866 w 2261724"/>
              <a:gd name="connsiteY229" fmla="*/ 788973 h 1347324"/>
              <a:gd name="connsiteX230" fmla="*/ 327728 w 2261724"/>
              <a:gd name="connsiteY230" fmla="*/ 797065 h 1347324"/>
              <a:gd name="connsiteX231" fmla="*/ 299406 w 2261724"/>
              <a:gd name="connsiteY231" fmla="*/ 829433 h 1347324"/>
              <a:gd name="connsiteX232" fmla="*/ 275130 w 2261724"/>
              <a:gd name="connsiteY232" fmla="*/ 853709 h 1347324"/>
              <a:gd name="connsiteX233" fmla="*/ 303452 w 2261724"/>
              <a:gd name="connsiteY233" fmla="*/ 857755 h 1347324"/>
              <a:gd name="connsiteX234" fmla="*/ 311544 w 2261724"/>
              <a:gd name="connsiteY234" fmla="*/ 873939 h 1347324"/>
              <a:gd name="connsiteX235" fmla="*/ 307498 w 2261724"/>
              <a:gd name="connsiteY235" fmla="*/ 890124 h 1347324"/>
              <a:gd name="connsiteX236" fmla="*/ 283222 w 2261724"/>
              <a:gd name="connsiteY236" fmla="*/ 902262 h 1347324"/>
              <a:gd name="connsiteX237" fmla="*/ 275130 w 2261724"/>
              <a:gd name="connsiteY237" fmla="*/ 914400 h 1347324"/>
              <a:gd name="connsiteX238" fmla="*/ 262991 w 2261724"/>
              <a:gd name="connsiteY238" fmla="*/ 930584 h 1347324"/>
              <a:gd name="connsiteX239" fmla="*/ 279176 w 2261724"/>
              <a:gd name="connsiteY239" fmla="*/ 942722 h 1347324"/>
              <a:gd name="connsiteX240" fmla="*/ 319636 w 2261724"/>
              <a:gd name="connsiteY240" fmla="*/ 962952 h 1347324"/>
              <a:gd name="connsiteX241" fmla="*/ 323682 w 2261724"/>
              <a:gd name="connsiteY241" fmla="*/ 991274 h 1347324"/>
              <a:gd name="connsiteX242" fmla="*/ 327728 w 2261724"/>
              <a:gd name="connsiteY242" fmla="*/ 1003412 h 1347324"/>
              <a:gd name="connsiteX243" fmla="*/ 343912 w 2261724"/>
              <a:gd name="connsiteY243" fmla="*/ 1011504 h 1347324"/>
              <a:gd name="connsiteX244" fmla="*/ 360096 w 2261724"/>
              <a:gd name="connsiteY244" fmla="*/ 1035780 h 1347324"/>
              <a:gd name="connsiteX245" fmla="*/ 384372 w 2261724"/>
              <a:gd name="connsiteY245" fmla="*/ 1060056 h 1347324"/>
              <a:gd name="connsiteX246" fmla="*/ 400556 w 2261724"/>
              <a:gd name="connsiteY246" fmla="*/ 1088378 h 1347324"/>
              <a:gd name="connsiteX247" fmla="*/ 432924 w 2261724"/>
              <a:gd name="connsiteY247" fmla="*/ 1096470 h 1347324"/>
              <a:gd name="connsiteX248" fmla="*/ 457200 w 2261724"/>
              <a:gd name="connsiteY248" fmla="*/ 1088378 h 1347324"/>
              <a:gd name="connsiteX249" fmla="*/ 465292 w 2261724"/>
              <a:gd name="connsiteY249" fmla="*/ 1104563 h 1347324"/>
              <a:gd name="connsiteX250" fmla="*/ 489568 w 2261724"/>
              <a:gd name="connsiteY250" fmla="*/ 1124793 h 1347324"/>
              <a:gd name="connsiteX251" fmla="*/ 517891 w 2261724"/>
              <a:gd name="connsiteY251" fmla="*/ 1132885 h 1347324"/>
              <a:gd name="connsiteX252" fmla="*/ 534075 w 2261724"/>
              <a:gd name="connsiteY252" fmla="*/ 1136931 h 1347324"/>
              <a:gd name="connsiteX253" fmla="*/ 582627 w 2261724"/>
              <a:gd name="connsiteY253" fmla="*/ 1140977 h 1347324"/>
              <a:gd name="connsiteX254" fmla="*/ 602857 w 2261724"/>
              <a:gd name="connsiteY254" fmla="*/ 1153115 h 1347324"/>
              <a:gd name="connsiteX255" fmla="*/ 627133 w 2261724"/>
              <a:gd name="connsiteY255" fmla="*/ 1169299 h 1347324"/>
              <a:gd name="connsiteX256" fmla="*/ 659501 w 2261724"/>
              <a:gd name="connsiteY256" fmla="*/ 1177391 h 1347324"/>
              <a:gd name="connsiteX257" fmla="*/ 675685 w 2261724"/>
              <a:gd name="connsiteY257" fmla="*/ 1169299 h 1347324"/>
              <a:gd name="connsiteX258" fmla="*/ 699961 w 2261724"/>
              <a:gd name="connsiteY258" fmla="*/ 1132885 h 1347324"/>
              <a:gd name="connsiteX259" fmla="*/ 740422 w 2261724"/>
              <a:gd name="connsiteY259" fmla="*/ 1128839 h 1347324"/>
              <a:gd name="connsiteX260" fmla="*/ 736376 w 2261724"/>
              <a:gd name="connsiteY260" fmla="*/ 1108609 h 1347324"/>
              <a:gd name="connsiteX261" fmla="*/ 728284 w 2261724"/>
              <a:gd name="connsiteY261" fmla="*/ 1096470 h 1347324"/>
              <a:gd name="connsiteX262" fmla="*/ 740422 w 2261724"/>
              <a:gd name="connsiteY262" fmla="*/ 1072194 h 1347324"/>
              <a:gd name="connsiteX263" fmla="*/ 809204 w 2261724"/>
              <a:gd name="connsiteY263" fmla="*/ 1080286 h 1347324"/>
              <a:gd name="connsiteX264" fmla="*/ 922492 w 2261724"/>
              <a:gd name="connsiteY264" fmla="*/ 1092424 h 1347324"/>
              <a:gd name="connsiteX265" fmla="*/ 934630 w 2261724"/>
              <a:gd name="connsiteY265" fmla="*/ 1128839 h 1347324"/>
              <a:gd name="connsiteX266" fmla="*/ 946768 w 2261724"/>
              <a:gd name="connsiteY266" fmla="*/ 1136931 h 1347324"/>
              <a:gd name="connsiteX267" fmla="*/ 1027689 w 2261724"/>
              <a:gd name="connsiteY267" fmla="*/ 1145023 h 1347324"/>
              <a:gd name="connsiteX268" fmla="*/ 1056011 w 2261724"/>
              <a:gd name="connsiteY268" fmla="*/ 1177391 h 1347324"/>
              <a:gd name="connsiteX269" fmla="*/ 1064103 w 2261724"/>
              <a:gd name="connsiteY269" fmla="*/ 1193575 h 1347324"/>
              <a:gd name="connsiteX270" fmla="*/ 1031735 w 2261724"/>
              <a:gd name="connsiteY270" fmla="*/ 1201667 h 1347324"/>
              <a:gd name="connsiteX271" fmla="*/ 1019597 w 2261724"/>
              <a:gd name="connsiteY271" fmla="*/ 1205713 h 1347324"/>
              <a:gd name="connsiteX272" fmla="*/ 1068149 w 2261724"/>
              <a:gd name="connsiteY272" fmla="*/ 1201667 h 1347324"/>
              <a:gd name="connsiteX273" fmla="*/ 1112655 w 2261724"/>
              <a:gd name="connsiteY273" fmla="*/ 1209759 h 1347324"/>
              <a:gd name="connsiteX274" fmla="*/ 1120747 w 2261724"/>
              <a:gd name="connsiteY274" fmla="*/ 1221897 h 1347324"/>
              <a:gd name="connsiteX275" fmla="*/ 1136931 w 2261724"/>
              <a:gd name="connsiteY275" fmla="*/ 1201667 h 1347324"/>
              <a:gd name="connsiteX276" fmla="*/ 1161207 w 2261724"/>
              <a:gd name="connsiteY276" fmla="*/ 1193575 h 1347324"/>
              <a:gd name="connsiteX277" fmla="*/ 1173345 w 2261724"/>
              <a:gd name="connsiteY277" fmla="*/ 1189529 h 1347324"/>
              <a:gd name="connsiteX278" fmla="*/ 1193576 w 2261724"/>
              <a:gd name="connsiteY278" fmla="*/ 1193575 h 1347324"/>
              <a:gd name="connsiteX279" fmla="*/ 1205714 w 2261724"/>
              <a:gd name="connsiteY279" fmla="*/ 1209759 h 1347324"/>
              <a:gd name="connsiteX280" fmla="*/ 1229990 w 2261724"/>
              <a:gd name="connsiteY280" fmla="*/ 1229989 h 1347324"/>
              <a:gd name="connsiteX281" fmla="*/ 1270450 w 2261724"/>
              <a:gd name="connsiteY281" fmla="*/ 1234035 h 1347324"/>
              <a:gd name="connsiteX282" fmla="*/ 1274496 w 2261724"/>
              <a:gd name="connsiteY282" fmla="*/ 1258311 h 1347324"/>
              <a:gd name="connsiteX283" fmla="*/ 1302818 w 2261724"/>
              <a:gd name="connsiteY283" fmla="*/ 1262357 h 1347324"/>
              <a:gd name="connsiteX284" fmla="*/ 1331140 w 2261724"/>
              <a:gd name="connsiteY284" fmla="*/ 1278541 h 1347324"/>
              <a:gd name="connsiteX285" fmla="*/ 1347324 w 2261724"/>
              <a:gd name="connsiteY285" fmla="*/ 1298771 h 1347324"/>
              <a:gd name="connsiteX286" fmla="*/ 1359462 w 2261724"/>
              <a:gd name="connsiteY286" fmla="*/ 1314955 h 1347324"/>
              <a:gd name="connsiteX287" fmla="*/ 1452521 w 2261724"/>
              <a:gd name="connsiteY287" fmla="*/ 1314955 h 134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2261724" h="1347324">
                <a:moveTo>
                  <a:pt x="1452521" y="1314955"/>
                </a:moveTo>
                <a:cubicBezTo>
                  <a:pt x="1471403" y="1316304"/>
                  <a:pt x="1465744" y="1321136"/>
                  <a:pt x="1472751" y="1323047"/>
                </a:cubicBezTo>
                <a:cubicBezTo>
                  <a:pt x="1497194" y="1329713"/>
                  <a:pt x="1491345" y="1323501"/>
                  <a:pt x="1509165" y="1331139"/>
                </a:cubicBezTo>
                <a:cubicBezTo>
                  <a:pt x="1523535" y="1337298"/>
                  <a:pt x="1525299" y="1339199"/>
                  <a:pt x="1537487" y="1347324"/>
                </a:cubicBezTo>
                <a:cubicBezTo>
                  <a:pt x="1540184" y="1343278"/>
                  <a:pt x="1545042" y="1340019"/>
                  <a:pt x="1545579" y="1335186"/>
                </a:cubicBezTo>
                <a:cubicBezTo>
                  <a:pt x="1547656" y="1316496"/>
                  <a:pt x="1541981" y="1311581"/>
                  <a:pt x="1533441" y="1298771"/>
                </a:cubicBezTo>
                <a:cubicBezTo>
                  <a:pt x="1534790" y="1290679"/>
                  <a:pt x="1530924" y="1279417"/>
                  <a:pt x="1537487" y="1274495"/>
                </a:cubicBezTo>
                <a:cubicBezTo>
                  <a:pt x="1540948" y="1271899"/>
                  <a:pt x="1556747" y="1297316"/>
                  <a:pt x="1557717" y="1298771"/>
                </a:cubicBezTo>
                <a:cubicBezTo>
                  <a:pt x="1572552" y="1297422"/>
                  <a:pt x="1589201" y="1301959"/>
                  <a:pt x="1602223" y="1294725"/>
                </a:cubicBezTo>
                <a:cubicBezTo>
                  <a:pt x="1607495" y="1291796"/>
                  <a:pt x="1597992" y="1283174"/>
                  <a:pt x="1594131" y="1278541"/>
                </a:cubicBezTo>
                <a:cubicBezTo>
                  <a:pt x="1591018" y="1274805"/>
                  <a:pt x="1586039" y="1273146"/>
                  <a:pt x="1581993" y="1270449"/>
                </a:cubicBezTo>
                <a:cubicBezTo>
                  <a:pt x="1572939" y="1225177"/>
                  <a:pt x="1585687" y="1273792"/>
                  <a:pt x="1565809" y="1234035"/>
                </a:cubicBezTo>
                <a:cubicBezTo>
                  <a:pt x="1563322" y="1229061"/>
                  <a:pt x="1565695" y="1221783"/>
                  <a:pt x="1561763" y="1217851"/>
                </a:cubicBezTo>
                <a:cubicBezTo>
                  <a:pt x="1557831" y="1213919"/>
                  <a:pt x="1550974" y="1215154"/>
                  <a:pt x="1545579" y="1213805"/>
                </a:cubicBezTo>
                <a:cubicBezTo>
                  <a:pt x="1537187" y="1208211"/>
                  <a:pt x="1528346" y="1204564"/>
                  <a:pt x="1525349" y="1193575"/>
                </a:cubicBezTo>
                <a:cubicBezTo>
                  <a:pt x="1522488" y="1183085"/>
                  <a:pt x="1525802" y="1171106"/>
                  <a:pt x="1521303" y="1161207"/>
                </a:cubicBezTo>
                <a:cubicBezTo>
                  <a:pt x="1518513" y="1155068"/>
                  <a:pt x="1510514" y="1153115"/>
                  <a:pt x="1505119" y="1149069"/>
                </a:cubicBezTo>
                <a:cubicBezTo>
                  <a:pt x="1502422" y="1142326"/>
                  <a:pt x="1498938" y="1135846"/>
                  <a:pt x="1497027" y="1128839"/>
                </a:cubicBezTo>
                <a:cubicBezTo>
                  <a:pt x="1492412" y="1111918"/>
                  <a:pt x="1496339" y="1102118"/>
                  <a:pt x="1484889" y="1088378"/>
                </a:cubicBezTo>
                <a:cubicBezTo>
                  <a:pt x="1481776" y="1084642"/>
                  <a:pt x="1476797" y="1082983"/>
                  <a:pt x="1472751" y="1080286"/>
                </a:cubicBezTo>
                <a:cubicBezTo>
                  <a:pt x="1470054" y="1076240"/>
                  <a:pt x="1466834" y="1072497"/>
                  <a:pt x="1464659" y="1068148"/>
                </a:cubicBezTo>
                <a:cubicBezTo>
                  <a:pt x="1462752" y="1064333"/>
                  <a:pt x="1464316" y="1058126"/>
                  <a:pt x="1460613" y="1056010"/>
                </a:cubicBezTo>
                <a:cubicBezTo>
                  <a:pt x="1453490" y="1051940"/>
                  <a:pt x="1444429" y="1053313"/>
                  <a:pt x="1436337" y="1051964"/>
                </a:cubicBezTo>
                <a:cubicBezTo>
                  <a:pt x="1425387" y="1044664"/>
                  <a:pt x="1420850" y="1040914"/>
                  <a:pt x="1408014" y="1035780"/>
                </a:cubicBezTo>
                <a:cubicBezTo>
                  <a:pt x="1387480" y="1027566"/>
                  <a:pt x="1383826" y="1027706"/>
                  <a:pt x="1363508" y="1023642"/>
                </a:cubicBezTo>
                <a:cubicBezTo>
                  <a:pt x="1362159" y="1016899"/>
                  <a:pt x="1361877" y="1009851"/>
                  <a:pt x="1359462" y="1003412"/>
                </a:cubicBezTo>
                <a:cubicBezTo>
                  <a:pt x="1353627" y="987853"/>
                  <a:pt x="1339086" y="990327"/>
                  <a:pt x="1355416" y="966998"/>
                </a:cubicBezTo>
                <a:cubicBezTo>
                  <a:pt x="1360993" y="959031"/>
                  <a:pt x="1379692" y="950814"/>
                  <a:pt x="1379692" y="950814"/>
                </a:cubicBezTo>
                <a:cubicBezTo>
                  <a:pt x="1389312" y="921953"/>
                  <a:pt x="1375671" y="956845"/>
                  <a:pt x="1395876" y="926538"/>
                </a:cubicBezTo>
                <a:cubicBezTo>
                  <a:pt x="1398242" y="922989"/>
                  <a:pt x="1398242" y="918320"/>
                  <a:pt x="1399922" y="914400"/>
                </a:cubicBezTo>
                <a:cubicBezTo>
                  <a:pt x="1402298" y="908856"/>
                  <a:pt x="1405317" y="903611"/>
                  <a:pt x="1408014" y="898216"/>
                </a:cubicBezTo>
                <a:cubicBezTo>
                  <a:pt x="1402619" y="894170"/>
                  <a:pt x="1395749" y="891565"/>
                  <a:pt x="1391830" y="886078"/>
                </a:cubicBezTo>
                <a:cubicBezTo>
                  <a:pt x="1388598" y="881553"/>
                  <a:pt x="1389737" y="875100"/>
                  <a:pt x="1387784" y="869893"/>
                </a:cubicBezTo>
                <a:cubicBezTo>
                  <a:pt x="1385666" y="864246"/>
                  <a:pt x="1382068" y="859253"/>
                  <a:pt x="1379692" y="853709"/>
                </a:cubicBezTo>
                <a:cubicBezTo>
                  <a:pt x="1378012" y="849789"/>
                  <a:pt x="1376995" y="845617"/>
                  <a:pt x="1375646" y="841571"/>
                </a:cubicBezTo>
                <a:cubicBezTo>
                  <a:pt x="1381041" y="838874"/>
                  <a:pt x="1386108" y="835386"/>
                  <a:pt x="1391830" y="833479"/>
                </a:cubicBezTo>
                <a:cubicBezTo>
                  <a:pt x="1398354" y="831304"/>
                  <a:pt x="1405474" y="831409"/>
                  <a:pt x="1412061" y="829433"/>
                </a:cubicBezTo>
                <a:cubicBezTo>
                  <a:pt x="1419018" y="827346"/>
                  <a:pt x="1425548" y="824038"/>
                  <a:pt x="1432291" y="821341"/>
                </a:cubicBezTo>
                <a:cubicBezTo>
                  <a:pt x="1434988" y="817295"/>
                  <a:pt x="1438208" y="813552"/>
                  <a:pt x="1440383" y="809203"/>
                </a:cubicBezTo>
                <a:cubicBezTo>
                  <a:pt x="1442290" y="805388"/>
                  <a:pt x="1441765" y="800395"/>
                  <a:pt x="1444429" y="797065"/>
                </a:cubicBezTo>
                <a:cubicBezTo>
                  <a:pt x="1447467" y="793268"/>
                  <a:pt x="1452521" y="791670"/>
                  <a:pt x="1456567" y="788973"/>
                </a:cubicBezTo>
                <a:cubicBezTo>
                  <a:pt x="1463310" y="790322"/>
                  <a:pt x="1470826" y="789607"/>
                  <a:pt x="1476797" y="793019"/>
                </a:cubicBezTo>
                <a:cubicBezTo>
                  <a:pt x="1501015" y="806858"/>
                  <a:pt x="1471282" y="802164"/>
                  <a:pt x="1488935" y="817295"/>
                </a:cubicBezTo>
                <a:cubicBezTo>
                  <a:pt x="1495804" y="823183"/>
                  <a:pt x="1505683" y="824415"/>
                  <a:pt x="1513211" y="829433"/>
                </a:cubicBezTo>
                <a:cubicBezTo>
                  <a:pt x="1532451" y="842260"/>
                  <a:pt x="1518324" y="845323"/>
                  <a:pt x="1545579" y="853709"/>
                </a:cubicBezTo>
                <a:cubicBezTo>
                  <a:pt x="1555971" y="856907"/>
                  <a:pt x="1567158" y="856406"/>
                  <a:pt x="1577947" y="857755"/>
                </a:cubicBezTo>
                <a:cubicBezTo>
                  <a:pt x="1583342" y="860452"/>
                  <a:pt x="1588587" y="863471"/>
                  <a:pt x="1594131" y="865847"/>
                </a:cubicBezTo>
                <a:cubicBezTo>
                  <a:pt x="1607341" y="871508"/>
                  <a:pt x="1609031" y="868399"/>
                  <a:pt x="1622453" y="877986"/>
                </a:cubicBezTo>
                <a:cubicBezTo>
                  <a:pt x="1627109" y="881312"/>
                  <a:pt x="1630545" y="886078"/>
                  <a:pt x="1634591" y="890124"/>
                </a:cubicBezTo>
                <a:cubicBezTo>
                  <a:pt x="1635940" y="895519"/>
                  <a:pt x="1635553" y="901681"/>
                  <a:pt x="1638638" y="906308"/>
                </a:cubicBezTo>
                <a:cubicBezTo>
                  <a:pt x="1641335" y="910354"/>
                  <a:pt x="1646819" y="911574"/>
                  <a:pt x="1650776" y="914400"/>
                </a:cubicBezTo>
                <a:cubicBezTo>
                  <a:pt x="1656263" y="918319"/>
                  <a:pt x="1661105" y="923192"/>
                  <a:pt x="1666960" y="926538"/>
                </a:cubicBezTo>
                <a:cubicBezTo>
                  <a:pt x="1671970" y="929401"/>
                  <a:pt x="1691133" y="933385"/>
                  <a:pt x="1695282" y="934630"/>
                </a:cubicBezTo>
                <a:cubicBezTo>
                  <a:pt x="1703452" y="937081"/>
                  <a:pt x="1711466" y="940025"/>
                  <a:pt x="1719558" y="942722"/>
                </a:cubicBezTo>
                <a:cubicBezTo>
                  <a:pt x="1723604" y="944071"/>
                  <a:pt x="1727514" y="945932"/>
                  <a:pt x="1731696" y="946768"/>
                </a:cubicBezTo>
                <a:cubicBezTo>
                  <a:pt x="1756108" y="951650"/>
                  <a:pt x="1745402" y="948639"/>
                  <a:pt x="1764064" y="954860"/>
                </a:cubicBezTo>
                <a:cubicBezTo>
                  <a:pt x="1768110" y="958906"/>
                  <a:pt x="1771546" y="963672"/>
                  <a:pt x="1776202" y="966998"/>
                </a:cubicBezTo>
                <a:cubicBezTo>
                  <a:pt x="1781110" y="970504"/>
                  <a:pt x="1787091" y="972202"/>
                  <a:pt x="1792386" y="975090"/>
                </a:cubicBezTo>
                <a:cubicBezTo>
                  <a:pt x="1801932" y="980297"/>
                  <a:pt x="1811267" y="985879"/>
                  <a:pt x="1820708" y="991274"/>
                </a:cubicBezTo>
                <a:cubicBezTo>
                  <a:pt x="1824754" y="988577"/>
                  <a:pt x="1830871" y="987626"/>
                  <a:pt x="1832846" y="983182"/>
                </a:cubicBezTo>
                <a:cubicBezTo>
                  <a:pt x="1836719" y="974467"/>
                  <a:pt x="1827758" y="957600"/>
                  <a:pt x="1836892" y="954860"/>
                </a:cubicBezTo>
                <a:cubicBezTo>
                  <a:pt x="1838615" y="954343"/>
                  <a:pt x="1975943" y="962563"/>
                  <a:pt x="1982549" y="962952"/>
                </a:cubicBezTo>
                <a:lnTo>
                  <a:pt x="2006825" y="966998"/>
                </a:lnTo>
                <a:cubicBezTo>
                  <a:pt x="2013591" y="968228"/>
                  <a:pt x="2020247" y="972017"/>
                  <a:pt x="2027055" y="971044"/>
                </a:cubicBezTo>
                <a:cubicBezTo>
                  <a:pt x="2039721" y="969235"/>
                  <a:pt x="2051331" y="962952"/>
                  <a:pt x="2063469" y="958906"/>
                </a:cubicBezTo>
                <a:cubicBezTo>
                  <a:pt x="2082407" y="921029"/>
                  <a:pt x="2054881" y="965842"/>
                  <a:pt x="2103930" y="934630"/>
                </a:cubicBezTo>
                <a:cubicBezTo>
                  <a:pt x="2110565" y="930408"/>
                  <a:pt x="2110950" y="920371"/>
                  <a:pt x="2116068" y="914400"/>
                </a:cubicBezTo>
                <a:cubicBezTo>
                  <a:pt x="2119233" y="910708"/>
                  <a:pt x="2124160" y="909005"/>
                  <a:pt x="2128206" y="906308"/>
                </a:cubicBezTo>
                <a:cubicBezTo>
                  <a:pt x="2126857" y="900913"/>
                  <a:pt x="2118997" y="892189"/>
                  <a:pt x="2124160" y="890124"/>
                </a:cubicBezTo>
                <a:cubicBezTo>
                  <a:pt x="2144351" y="882048"/>
                  <a:pt x="2167616" y="886512"/>
                  <a:pt x="2188896" y="882032"/>
                </a:cubicBezTo>
                <a:cubicBezTo>
                  <a:pt x="2193655" y="881030"/>
                  <a:pt x="2196988" y="876637"/>
                  <a:pt x="2201034" y="873939"/>
                </a:cubicBezTo>
                <a:cubicBezTo>
                  <a:pt x="2203731" y="869893"/>
                  <a:pt x="2209126" y="866664"/>
                  <a:pt x="2209126" y="861801"/>
                </a:cubicBezTo>
                <a:cubicBezTo>
                  <a:pt x="2209126" y="856938"/>
                  <a:pt x="2203009" y="854107"/>
                  <a:pt x="2201034" y="849663"/>
                </a:cubicBezTo>
                <a:cubicBezTo>
                  <a:pt x="2195405" y="836998"/>
                  <a:pt x="2192259" y="822653"/>
                  <a:pt x="2188896" y="809203"/>
                </a:cubicBezTo>
                <a:cubicBezTo>
                  <a:pt x="2204654" y="806577"/>
                  <a:pt x="2242815" y="806313"/>
                  <a:pt x="2257678" y="788973"/>
                </a:cubicBezTo>
                <a:cubicBezTo>
                  <a:pt x="2261297" y="784751"/>
                  <a:pt x="2260375" y="778184"/>
                  <a:pt x="2261724" y="772789"/>
                </a:cubicBezTo>
                <a:cubicBezTo>
                  <a:pt x="2259027" y="768743"/>
                  <a:pt x="2255807" y="765000"/>
                  <a:pt x="2253632" y="760651"/>
                </a:cubicBezTo>
                <a:cubicBezTo>
                  <a:pt x="2246005" y="745396"/>
                  <a:pt x="2254693" y="744157"/>
                  <a:pt x="2233402" y="732329"/>
                </a:cubicBezTo>
                <a:cubicBezTo>
                  <a:pt x="2230978" y="730983"/>
                  <a:pt x="2189117" y="724274"/>
                  <a:pt x="2188896" y="724237"/>
                </a:cubicBezTo>
                <a:cubicBezTo>
                  <a:pt x="2138976" y="686797"/>
                  <a:pt x="2216308" y="740743"/>
                  <a:pt x="2144390" y="708053"/>
                </a:cubicBezTo>
                <a:cubicBezTo>
                  <a:pt x="2136443" y="704441"/>
                  <a:pt x="2121289" y="682646"/>
                  <a:pt x="2116068" y="675685"/>
                </a:cubicBezTo>
                <a:cubicBezTo>
                  <a:pt x="2108573" y="638211"/>
                  <a:pt x="2118233" y="671382"/>
                  <a:pt x="2099884" y="639270"/>
                </a:cubicBezTo>
                <a:cubicBezTo>
                  <a:pt x="2097768" y="635567"/>
                  <a:pt x="2098854" y="630148"/>
                  <a:pt x="2095838" y="627132"/>
                </a:cubicBezTo>
                <a:cubicBezTo>
                  <a:pt x="2092822" y="624116"/>
                  <a:pt x="2087895" y="623849"/>
                  <a:pt x="2083699" y="623086"/>
                </a:cubicBezTo>
                <a:cubicBezTo>
                  <a:pt x="2073001" y="621141"/>
                  <a:pt x="2062120" y="620389"/>
                  <a:pt x="2051331" y="619040"/>
                </a:cubicBezTo>
                <a:cubicBezTo>
                  <a:pt x="2044588" y="616343"/>
                  <a:pt x="2038119" y="612819"/>
                  <a:pt x="2031101" y="610948"/>
                </a:cubicBezTo>
                <a:cubicBezTo>
                  <a:pt x="1971477" y="595048"/>
                  <a:pt x="2008753" y="611912"/>
                  <a:pt x="1974457" y="594764"/>
                </a:cubicBezTo>
                <a:cubicBezTo>
                  <a:pt x="1956637" y="568035"/>
                  <a:pt x="1970411" y="594198"/>
                  <a:pt x="1970411" y="538120"/>
                </a:cubicBezTo>
                <a:cubicBezTo>
                  <a:pt x="1970411" y="524566"/>
                  <a:pt x="1968282" y="511078"/>
                  <a:pt x="1966365" y="497660"/>
                </a:cubicBezTo>
                <a:cubicBezTo>
                  <a:pt x="1965579" y="492155"/>
                  <a:pt x="1965508" y="486031"/>
                  <a:pt x="1962319" y="481476"/>
                </a:cubicBezTo>
                <a:cubicBezTo>
                  <a:pt x="1951618" y="466190"/>
                  <a:pt x="1936389" y="455959"/>
                  <a:pt x="1921859" y="445062"/>
                </a:cubicBezTo>
                <a:cubicBezTo>
                  <a:pt x="1907391" y="408892"/>
                  <a:pt x="1908390" y="419772"/>
                  <a:pt x="1917813" y="360095"/>
                </a:cubicBezTo>
                <a:cubicBezTo>
                  <a:pt x="1918571" y="355292"/>
                  <a:pt x="1922108" y="350995"/>
                  <a:pt x="1925905" y="347957"/>
                </a:cubicBezTo>
                <a:cubicBezTo>
                  <a:pt x="1929235" y="345293"/>
                  <a:pt x="1933997" y="345260"/>
                  <a:pt x="1938043" y="343911"/>
                </a:cubicBezTo>
                <a:cubicBezTo>
                  <a:pt x="1947484" y="345260"/>
                  <a:pt x="1957511" y="351499"/>
                  <a:pt x="1966365" y="347957"/>
                </a:cubicBezTo>
                <a:cubicBezTo>
                  <a:pt x="1975461" y="344319"/>
                  <a:pt x="1978856" y="324206"/>
                  <a:pt x="1982549" y="315589"/>
                </a:cubicBezTo>
                <a:cubicBezTo>
                  <a:pt x="1984925" y="310045"/>
                  <a:pt x="1988265" y="304949"/>
                  <a:pt x="1990641" y="299405"/>
                </a:cubicBezTo>
                <a:cubicBezTo>
                  <a:pt x="1992321" y="295485"/>
                  <a:pt x="1991911" y="290505"/>
                  <a:pt x="1994687" y="287267"/>
                </a:cubicBezTo>
                <a:cubicBezTo>
                  <a:pt x="2007881" y="271874"/>
                  <a:pt x="2011844" y="272107"/>
                  <a:pt x="2027055" y="267037"/>
                </a:cubicBezTo>
                <a:cubicBezTo>
                  <a:pt x="2011822" y="221339"/>
                  <a:pt x="2032135" y="257787"/>
                  <a:pt x="1982549" y="238715"/>
                </a:cubicBezTo>
                <a:cubicBezTo>
                  <a:pt x="1975428" y="235976"/>
                  <a:pt x="1973524" y="225168"/>
                  <a:pt x="1966365" y="222531"/>
                </a:cubicBezTo>
                <a:cubicBezTo>
                  <a:pt x="1947006" y="215399"/>
                  <a:pt x="1905675" y="210393"/>
                  <a:pt x="1905675" y="210393"/>
                </a:cubicBezTo>
                <a:cubicBezTo>
                  <a:pt x="1904326" y="202301"/>
                  <a:pt x="1909517" y="188370"/>
                  <a:pt x="1901629" y="186116"/>
                </a:cubicBezTo>
                <a:cubicBezTo>
                  <a:pt x="1892278" y="183444"/>
                  <a:pt x="1886052" y="197952"/>
                  <a:pt x="1877353" y="202301"/>
                </a:cubicBezTo>
                <a:cubicBezTo>
                  <a:pt x="1871958" y="204998"/>
                  <a:pt x="1866405" y="207401"/>
                  <a:pt x="1861168" y="210393"/>
                </a:cubicBezTo>
                <a:cubicBezTo>
                  <a:pt x="1856946" y="212806"/>
                  <a:pt x="1853474" y="216510"/>
                  <a:pt x="1849030" y="218485"/>
                </a:cubicBezTo>
                <a:cubicBezTo>
                  <a:pt x="1841235" y="221949"/>
                  <a:pt x="1832846" y="223880"/>
                  <a:pt x="1824754" y="226577"/>
                </a:cubicBezTo>
                <a:lnTo>
                  <a:pt x="1812616" y="230623"/>
                </a:lnTo>
                <a:cubicBezTo>
                  <a:pt x="1807221" y="229274"/>
                  <a:pt x="1800987" y="229766"/>
                  <a:pt x="1796432" y="226577"/>
                </a:cubicBezTo>
                <a:cubicBezTo>
                  <a:pt x="1787057" y="220014"/>
                  <a:pt x="1780248" y="210393"/>
                  <a:pt x="1772156" y="202301"/>
                </a:cubicBezTo>
                <a:cubicBezTo>
                  <a:pt x="1768110" y="198255"/>
                  <a:pt x="1763192" y="194924"/>
                  <a:pt x="1760018" y="190163"/>
                </a:cubicBezTo>
                <a:cubicBezTo>
                  <a:pt x="1757321" y="186117"/>
                  <a:pt x="1755365" y="181463"/>
                  <a:pt x="1751926" y="178024"/>
                </a:cubicBezTo>
                <a:cubicBezTo>
                  <a:pt x="1742208" y="168305"/>
                  <a:pt x="1739167" y="170822"/>
                  <a:pt x="1727650" y="165886"/>
                </a:cubicBezTo>
                <a:cubicBezTo>
                  <a:pt x="1722106" y="163510"/>
                  <a:pt x="1716861" y="160491"/>
                  <a:pt x="1711466" y="157794"/>
                </a:cubicBezTo>
                <a:cubicBezTo>
                  <a:pt x="1707420" y="159143"/>
                  <a:pt x="1702658" y="159176"/>
                  <a:pt x="1699328" y="161840"/>
                </a:cubicBezTo>
                <a:cubicBezTo>
                  <a:pt x="1678579" y="178439"/>
                  <a:pt x="1705241" y="170866"/>
                  <a:pt x="1679098" y="182070"/>
                </a:cubicBezTo>
                <a:cubicBezTo>
                  <a:pt x="1648895" y="195014"/>
                  <a:pt x="1671885" y="171024"/>
                  <a:pt x="1626499" y="198255"/>
                </a:cubicBezTo>
                <a:cubicBezTo>
                  <a:pt x="1599234" y="214614"/>
                  <a:pt x="1614026" y="209100"/>
                  <a:pt x="1581993" y="214439"/>
                </a:cubicBezTo>
                <a:cubicBezTo>
                  <a:pt x="1572744" y="186693"/>
                  <a:pt x="1578648" y="217786"/>
                  <a:pt x="1598177" y="198255"/>
                </a:cubicBezTo>
                <a:cubicBezTo>
                  <a:pt x="1601193" y="195239"/>
                  <a:pt x="1595629" y="190110"/>
                  <a:pt x="1594131" y="186116"/>
                </a:cubicBezTo>
                <a:cubicBezTo>
                  <a:pt x="1591581" y="179316"/>
                  <a:pt x="1590260" y="171796"/>
                  <a:pt x="1586039" y="165886"/>
                </a:cubicBezTo>
                <a:cubicBezTo>
                  <a:pt x="1578966" y="155984"/>
                  <a:pt x="1563414" y="155913"/>
                  <a:pt x="1553671" y="153748"/>
                </a:cubicBezTo>
                <a:cubicBezTo>
                  <a:pt x="1548243" y="152542"/>
                  <a:pt x="1542882" y="151051"/>
                  <a:pt x="1537487" y="149702"/>
                </a:cubicBezTo>
                <a:cubicBezTo>
                  <a:pt x="1512557" y="133082"/>
                  <a:pt x="1540117" y="149230"/>
                  <a:pt x="1505119" y="137564"/>
                </a:cubicBezTo>
                <a:cubicBezTo>
                  <a:pt x="1454866" y="120813"/>
                  <a:pt x="1526681" y="137021"/>
                  <a:pt x="1468705" y="125426"/>
                </a:cubicBezTo>
                <a:cubicBezTo>
                  <a:pt x="1458969" y="76747"/>
                  <a:pt x="1474180" y="89420"/>
                  <a:pt x="1444429" y="80920"/>
                </a:cubicBezTo>
                <a:cubicBezTo>
                  <a:pt x="1440328" y="79748"/>
                  <a:pt x="1436337" y="78223"/>
                  <a:pt x="1432291" y="76874"/>
                </a:cubicBezTo>
                <a:cubicBezTo>
                  <a:pt x="1423014" y="49044"/>
                  <a:pt x="1435703" y="82845"/>
                  <a:pt x="1416107" y="48552"/>
                </a:cubicBezTo>
                <a:cubicBezTo>
                  <a:pt x="1413991" y="44849"/>
                  <a:pt x="1414132" y="40142"/>
                  <a:pt x="1412061" y="36414"/>
                </a:cubicBezTo>
                <a:cubicBezTo>
                  <a:pt x="1399962" y="14638"/>
                  <a:pt x="1398481" y="14743"/>
                  <a:pt x="1383738" y="0"/>
                </a:cubicBezTo>
                <a:cubicBezTo>
                  <a:pt x="1375646" y="2697"/>
                  <a:pt x="1366286" y="2974"/>
                  <a:pt x="1359462" y="8092"/>
                </a:cubicBezTo>
                <a:cubicBezTo>
                  <a:pt x="1354637" y="11711"/>
                  <a:pt x="1353746" y="18732"/>
                  <a:pt x="1351370" y="24276"/>
                </a:cubicBezTo>
                <a:cubicBezTo>
                  <a:pt x="1349690" y="28196"/>
                  <a:pt x="1350873" y="34048"/>
                  <a:pt x="1347324" y="36414"/>
                </a:cubicBezTo>
                <a:cubicBezTo>
                  <a:pt x="1341602" y="40229"/>
                  <a:pt x="1333860" y="39230"/>
                  <a:pt x="1327094" y="40460"/>
                </a:cubicBezTo>
                <a:cubicBezTo>
                  <a:pt x="1319023" y="41928"/>
                  <a:pt x="1310910" y="43157"/>
                  <a:pt x="1302818" y="44506"/>
                </a:cubicBezTo>
                <a:cubicBezTo>
                  <a:pt x="1298772" y="47203"/>
                  <a:pt x="1294902" y="50185"/>
                  <a:pt x="1290680" y="52598"/>
                </a:cubicBezTo>
                <a:cubicBezTo>
                  <a:pt x="1283100" y="56929"/>
                  <a:pt x="1271436" y="62791"/>
                  <a:pt x="1262358" y="64736"/>
                </a:cubicBezTo>
                <a:cubicBezTo>
                  <a:pt x="1247614" y="67895"/>
                  <a:pt x="1232480" y="69171"/>
                  <a:pt x="1217852" y="72828"/>
                </a:cubicBezTo>
                <a:cubicBezTo>
                  <a:pt x="1205439" y="75931"/>
                  <a:pt x="1181438" y="84966"/>
                  <a:pt x="1181438" y="84966"/>
                </a:cubicBezTo>
                <a:cubicBezTo>
                  <a:pt x="1176043" y="89012"/>
                  <a:pt x="1171514" y="94600"/>
                  <a:pt x="1165253" y="97104"/>
                </a:cubicBezTo>
                <a:cubicBezTo>
                  <a:pt x="1157636" y="100151"/>
                  <a:pt x="1144961" y="93979"/>
                  <a:pt x="1140977" y="101150"/>
                </a:cubicBezTo>
                <a:cubicBezTo>
                  <a:pt x="1138816" y="105040"/>
                  <a:pt x="1147356" y="145182"/>
                  <a:pt x="1149069" y="153748"/>
                </a:cubicBezTo>
                <a:cubicBezTo>
                  <a:pt x="1147720" y="168584"/>
                  <a:pt x="1150371" y="184351"/>
                  <a:pt x="1145023" y="198255"/>
                </a:cubicBezTo>
                <a:cubicBezTo>
                  <a:pt x="1142231" y="205514"/>
                  <a:pt x="1112471" y="209621"/>
                  <a:pt x="1108609" y="210393"/>
                </a:cubicBezTo>
                <a:cubicBezTo>
                  <a:pt x="1093762" y="225240"/>
                  <a:pt x="1084976" y="243676"/>
                  <a:pt x="1064103" y="246807"/>
                </a:cubicBezTo>
                <a:cubicBezTo>
                  <a:pt x="1041273" y="250232"/>
                  <a:pt x="1018248" y="252202"/>
                  <a:pt x="995321" y="254899"/>
                </a:cubicBezTo>
                <a:cubicBezTo>
                  <a:pt x="989926" y="258945"/>
                  <a:pt x="984624" y="263118"/>
                  <a:pt x="979137" y="267037"/>
                </a:cubicBezTo>
                <a:cubicBezTo>
                  <a:pt x="975180" y="269863"/>
                  <a:pt x="970889" y="272211"/>
                  <a:pt x="966999" y="275129"/>
                </a:cubicBezTo>
                <a:cubicBezTo>
                  <a:pt x="928555" y="303961"/>
                  <a:pt x="962071" y="281111"/>
                  <a:pt x="934630" y="299405"/>
                </a:cubicBezTo>
                <a:cubicBezTo>
                  <a:pt x="856354" y="288223"/>
                  <a:pt x="967052" y="313441"/>
                  <a:pt x="902262" y="242761"/>
                </a:cubicBezTo>
                <a:cubicBezTo>
                  <a:pt x="893103" y="232770"/>
                  <a:pt x="875289" y="245458"/>
                  <a:pt x="861802" y="246807"/>
                </a:cubicBezTo>
                <a:cubicBezTo>
                  <a:pt x="851013" y="253550"/>
                  <a:pt x="840020" y="259979"/>
                  <a:pt x="829434" y="267037"/>
                </a:cubicBezTo>
                <a:cubicBezTo>
                  <a:pt x="825388" y="269734"/>
                  <a:pt x="820988" y="271964"/>
                  <a:pt x="817296" y="275129"/>
                </a:cubicBezTo>
                <a:cubicBezTo>
                  <a:pt x="811503" y="280094"/>
                  <a:pt x="806507" y="285918"/>
                  <a:pt x="801112" y="291313"/>
                </a:cubicBezTo>
                <a:cubicBezTo>
                  <a:pt x="799763" y="296708"/>
                  <a:pt x="799256" y="302386"/>
                  <a:pt x="797066" y="307497"/>
                </a:cubicBezTo>
                <a:cubicBezTo>
                  <a:pt x="795150" y="311967"/>
                  <a:pt x="791387" y="315413"/>
                  <a:pt x="788974" y="319635"/>
                </a:cubicBezTo>
                <a:cubicBezTo>
                  <a:pt x="785982" y="324872"/>
                  <a:pt x="783579" y="330424"/>
                  <a:pt x="780882" y="335819"/>
                </a:cubicBezTo>
                <a:cubicBezTo>
                  <a:pt x="779533" y="342562"/>
                  <a:pt x="779251" y="349610"/>
                  <a:pt x="776836" y="356049"/>
                </a:cubicBezTo>
                <a:cubicBezTo>
                  <a:pt x="773393" y="365231"/>
                  <a:pt x="765444" y="372491"/>
                  <a:pt x="756606" y="376279"/>
                </a:cubicBezTo>
                <a:cubicBezTo>
                  <a:pt x="751495" y="378469"/>
                  <a:pt x="745817" y="378976"/>
                  <a:pt x="740422" y="380325"/>
                </a:cubicBezTo>
                <a:cubicBezTo>
                  <a:pt x="721064" y="351288"/>
                  <a:pt x="731115" y="362926"/>
                  <a:pt x="712099" y="343911"/>
                </a:cubicBezTo>
                <a:cubicBezTo>
                  <a:pt x="703638" y="318527"/>
                  <a:pt x="715075" y="345161"/>
                  <a:pt x="691869" y="319635"/>
                </a:cubicBezTo>
                <a:cubicBezTo>
                  <a:pt x="682797" y="309656"/>
                  <a:pt x="677130" y="296804"/>
                  <a:pt x="667593" y="287267"/>
                </a:cubicBezTo>
                <a:cubicBezTo>
                  <a:pt x="663547" y="283221"/>
                  <a:pt x="659118" y="279525"/>
                  <a:pt x="655455" y="275129"/>
                </a:cubicBezTo>
                <a:cubicBezTo>
                  <a:pt x="652342" y="271393"/>
                  <a:pt x="651320" y="265817"/>
                  <a:pt x="647363" y="262991"/>
                </a:cubicBezTo>
                <a:cubicBezTo>
                  <a:pt x="641453" y="258770"/>
                  <a:pt x="633876" y="257596"/>
                  <a:pt x="627133" y="254899"/>
                </a:cubicBezTo>
                <a:cubicBezTo>
                  <a:pt x="608429" y="282955"/>
                  <a:pt x="626881" y="251797"/>
                  <a:pt x="610949" y="311543"/>
                </a:cubicBezTo>
                <a:cubicBezTo>
                  <a:pt x="609395" y="317371"/>
                  <a:pt x="605554" y="322332"/>
                  <a:pt x="602857" y="327727"/>
                </a:cubicBezTo>
                <a:cubicBezTo>
                  <a:pt x="586673" y="325030"/>
                  <a:pt x="567656" y="329172"/>
                  <a:pt x="554305" y="319635"/>
                </a:cubicBezTo>
                <a:cubicBezTo>
                  <a:pt x="545255" y="313171"/>
                  <a:pt x="552382" y="296521"/>
                  <a:pt x="546213" y="287267"/>
                </a:cubicBezTo>
                <a:cubicBezTo>
                  <a:pt x="527332" y="258945"/>
                  <a:pt x="538121" y="268386"/>
                  <a:pt x="517891" y="254899"/>
                </a:cubicBezTo>
                <a:cubicBezTo>
                  <a:pt x="512526" y="246852"/>
                  <a:pt x="509945" y="234523"/>
                  <a:pt x="497661" y="246807"/>
                </a:cubicBezTo>
                <a:cubicBezTo>
                  <a:pt x="494645" y="249823"/>
                  <a:pt x="495112" y="254952"/>
                  <a:pt x="493614" y="258945"/>
                </a:cubicBezTo>
                <a:cubicBezTo>
                  <a:pt x="491064" y="265745"/>
                  <a:pt x="489371" y="273016"/>
                  <a:pt x="485522" y="279175"/>
                </a:cubicBezTo>
                <a:cubicBezTo>
                  <a:pt x="476622" y="293414"/>
                  <a:pt x="470593" y="291035"/>
                  <a:pt x="457200" y="299405"/>
                </a:cubicBezTo>
                <a:cubicBezTo>
                  <a:pt x="451482" y="302979"/>
                  <a:pt x="446503" y="307624"/>
                  <a:pt x="441016" y="311543"/>
                </a:cubicBezTo>
                <a:cubicBezTo>
                  <a:pt x="437059" y="314369"/>
                  <a:pt x="432924" y="316938"/>
                  <a:pt x="428878" y="319635"/>
                </a:cubicBezTo>
                <a:cubicBezTo>
                  <a:pt x="418708" y="350144"/>
                  <a:pt x="433609" y="313721"/>
                  <a:pt x="412694" y="339865"/>
                </a:cubicBezTo>
                <a:cubicBezTo>
                  <a:pt x="410030" y="343195"/>
                  <a:pt x="410328" y="348083"/>
                  <a:pt x="408648" y="352003"/>
                </a:cubicBezTo>
                <a:cubicBezTo>
                  <a:pt x="406268" y="357556"/>
                  <a:pt x="397543" y="375246"/>
                  <a:pt x="392464" y="380325"/>
                </a:cubicBezTo>
                <a:cubicBezTo>
                  <a:pt x="386358" y="386431"/>
                  <a:pt x="378733" y="390822"/>
                  <a:pt x="372234" y="396509"/>
                </a:cubicBezTo>
                <a:cubicBezTo>
                  <a:pt x="367928" y="400277"/>
                  <a:pt x="364142" y="404601"/>
                  <a:pt x="360096" y="408647"/>
                </a:cubicBezTo>
                <a:cubicBezTo>
                  <a:pt x="349307" y="407298"/>
                  <a:pt x="337627" y="409100"/>
                  <a:pt x="327728" y="404601"/>
                </a:cubicBezTo>
                <a:cubicBezTo>
                  <a:pt x="321589" y="401811"/>
                  <a:pt x="319331" y="394028"/>
                  <a:pt x="315590" y="388417"/>
                </a:cubicBezTo>
                <a:cubicBezTo>
                  <a:pt x="311228" y="381874"/>
                  <a:pt x="306969" y="375221"/>
                  <a:pt x="303452" y="368187"/>
                </a:cubicBezTo>
                <a:cubicBezTo>
                  <a:pt x="301545" y="364372"/>
                  <a:pt x="301313" y="359864"/>
                  <a:pt x="299406" y="356049"/>
                </a:cubicBezTo>
                <a:cubicBezTo>
                  <a:pt x="295674" y="348585"/>
                  <a:pt x="285887" y="336247"/>
                  <a:pt x="279176" y="331773"/>
                </a:cubicBezTo>
                <a:cubicBezTo>
                  <a:pt x="275627" y="329407"/>
                  <a:pt x="270853" y="329634"/>
                  <a:pt x="267038" y="327727"/>
                </a:cubicBezTo>
                <a:cubicBezTo>
                  <a:pt x="262688" y="325552"/>
                  <a:pt x="259249" y="321810"/>
                  <a:pt x="254899" y="319635"/>
                </a:cubicBezTo>
                <a:cubicBezTo>
                  <a:pt x="251084" y="317728"/>
                  <a:pt x="246754" y="317086"/>
                  <a:pt x="242761" y="315589"/>
                </a:cubicBezTo>
                <a:cubicBezTo>
                  <a:pt x="235961" y="313039"/>
                  <a:pt x="228907" y="310975"/>
                  <a:pt x="222531" y="307497"/>
                </a:cubicBezTo>
                <a:cubicBezTo>
                  <a:pt x="181771" y="285264"/>
                  <a:pt x="214470" y="295367"/>
                  <a:pt x="182071" y="287267"/>
                </a:cubicBezTo>
                <a:cubicBezTo>
                  <a:pt x="178025" y="283221"/>
                  <a:pt x="175051" y="277688"/>
                  <a:pt x="169933" y="275129"/>
                </a:cubicBezTo>
                <a:cubicBezTo>
                  <a:pt x="151507" y="265916"/>
                  <a:pt x="100503" y="274597"/>
                  <a:pt x="93059" y="275129"/>
                </a:cubicBezTo>
                <a:cubicBezTo>
                  <a:pt x="89013" y="276478"/>
                  <a:pt x="83937" y="276159"/>
                  <a:pt x="80921" y="279175"/>
                </a:cubicBezTo>
                <a:cubicBezTo>
                  <a:pt x="77905" y="282191"/>
                  <a:pt x="76875" y="287048"/>
                  <a:pt x="76875" y="291313"/>
                </a:cubicBezTo>
                <a:cubicBezTo>
                  <a:pt x="76875" y="302331"/>
                  <a:pt x="84409" y="314474"/>
                  <a:pt x="89013" y="323681"/>
                </a:cubicBezTo>
                <a:cubicBezTo>
                  <a:pt x="87664" y="333122"/>
                  <a:pt x="89232" y="343473"/>
                  <a:pt x="84967" y="352003"/>
                </a:cubicBezTo>
                <a:cubicBezTo>
                  <a:pt x="81951" y="358034"/>
                  <a:pt x="74270" y="360222"/>
                  <a:pt x="68783" y="364141"/>
                </a:cubicBezTo>
                <a:cubicBezTo>
                  <a:pt x="55057" y="373945"/>
                  <a:pt x="59538" y="371269"/>
                  <a:pt x="44507" y="376279"/>
                </a:cubicBezTo>
                <a:cubicBezTo>
                  <a:pt x="41809" y="378976"/>
                  <a:pt x="38120" y="380959"/>
                  <a:pt x="36414" y="384371"/>
                </a:cubicBezTo>
                <a:cubicBezTo>
                  <a:pt x="31843" y="393511"/>
                  <a:pt x="33837" y="409568"/>
                  <a:pt x="24276" y="416739"/>
                </a:cubicBezTo>
                <a:cubicBezTo>
                  <a:pt x="17452" y="421857"/>
                  <a:pt x="0" y="424832"/>
                  <a:pt x="0" y="424832"/>
                </a:cubicBezTo>
                <a:cubicBezTo>
                  <a:pt x="5790" y="436411"/>
                  <a:pt x="9161" y="441247"/>
                  <a:pt x="12138" y="453154"/>
                </a:cubicBezTo>
                <a:cubicBezTo>
                  <a:pt x="13806" y="459826"/>
                  <a:pt x="14692" y="466671"/>
                  <a:pt x="16184" y="473384"/>
                </a:cubicBezTo>
                <a:cubicBezTo>
                  <a:pt x="17390" y="478812"/>
                  <a:pt x="16298" y="485636"/>
                  <a:pt x="20230" y="489568"/>
                </a:cubicBezTo>
                <a:cubicBezTo>
                  <a:pt x="24162" y="493500"/>
                  <a:pt x="31019" y="492265"/>
                  <a:pt x="36414" y="493614"/>
                </a:cubicBezTo>
                <a:cubicBezTo>
                  <a:pt x="39112" y="497660"/>
                  <a:pt x="40710" y="502714"/>
                  <a:pt x="44507" y="505752"/>
                </a:cubicBezTo>
                <a:cubicBezTo>
                  <a:pt x="47837" y="508416"/>
                  <a:pt x="52890" y="507776"/>
                  <a:pt x="56645" y="509798"/>
                </a:cubicBezTo>
                <a:cubicBezTo>
                  <a:pt x="70493" y="517255"/>
                  <a:pt x="83618" y="525982"/>
                  <a:pt x="97105" y="534074"/>
                </a:cubicBezTo>
                <a:lnTo>
                  <a:pt x="97105" y="534074"/>
                </a:lnTo>
                <a:cubicBezTo>
                  <a:pt x="115620" y="552589"/>
                  <a:pt x="121547" y="553398"/>
                  <a:pt x="129473" y="574534"/>
                </a:cubicBezTo>
                <a:cubicBezTo>
                  <a:pt x="131425" y="579741"/>
                  <a:pt x="131991" y="585371"/>
                  <a:pt x="133519" y="590718"/>
                </a:cubicBezTo>
                <a:cubicBezTo>
                  <a:pt x="134691" y="594819"/>
                  <a:pt x="136393" y="598755"/>
                  <a:pt x="137565" y="602856"/>
                </a:cubicBezTo>
                <a:cubicBezTo>
                  <a:pt x="139093" y="608203"/>
                  <a:pt x="137426" y="615378"/>
                  <a:pt x="141611" y="619040"/>
                </a:cubicBezTo>
                <a:cubicBezTo>
                  <a:pt x="149341" y="625804"/>
                  <a:pt x="160746" y="626585"/>
                  <a:pt x="169933" y="631178"/>
                </a:cubicBezTo>
                <a:cubicBezTo>
                  <a:pt x="174282" y="633353"/>
                  <a:pt x="178025" y="636573"/>
                  <a:pt x="182071" y="639270"/>
                </a:cubicBezTo>
                <a:cubicBezTo>
                  <a:pt x="187466" y="660849"/>
                  <a:pt x="195109" y="681987"/>
                  <a:pt x="198255" y="704007"/>
                </a:cubicBezTo>
                <a:cubicBezTo>
                  <a:pt x="199604" y="713448"/>
                  <a:pt x="198428" y="723614"/>
                  <a:pt x="202301" y="732329"/>
                </a:cubicBezTo>
                <a:cubicBezTo>
                  <a:pt x="204276" y="736773"/>
                  <a:pt x="210393" y="737724"/>
                  <a:pt x="214439" y="740421"/>
                </a:cubicBezTo>
                <a:cubicBezTo>
                  <a:pt x="229274" y="737724"/>
                  <a:pt x="244533" y="736763"/>
                  <a:pt x="258945" y="732329"/>
                </a:cubicBezTo>
                <a:cubicBezTo>
                  <a:pt x="262591" y="731207"/>
                  <a:pt x="264655" y="727216"/>
                  <a:pt x="267038" y="724237"/>
                </a:cubicBezTo>
                <a:cubicBezTo>
                  <a:pt x="276001" y="713033"/>
                  <a:pt x="274903" y="712780"/>
                  <a:pt x="279176" y="699961"/>
                </a:cubicBezTo>
                <a:cubicBezTo>
                  <a:pt x="276302" y="691339"/>
                  <a:pt x="268897" y="675816"/>
                  <a:pt x="279176" y="667593"/>
                </a:cubicBezTo>
                <a:cubicBezTo>
                  <a:pt x="283518" y="664119"/>
                  <a:pt x="289965" y="670290"/>
                  <a:pt x="295360" y="671639"/>
                </a:cubicBezTo>
                <a:cubicBezTo>
                  <a:pt x="294673" y="678509"/>
                  <a:pt x="281938" y="724506"/>
                  <a:pt x="303452" y="732329"/>
                </a:cubicBezTo>
                <a:cubicBezTo>
                  <a:pt x="313671" y="736045"/>
                  <a:pt x="325031" y="729632"/>
                  <a:pt x="335820" y="728283"/>
                </a:cubicBezTo>
                <a:cubicBezTo>
                  <a:pt x="339866" y="726934"/>
                  <a:pt x="343998" y="722653"/>
                  <a:pt x="347958" y="724237"/>
                </a:cubicBezTo>
                <a:cubicBezTo>
                  <a:pt x="352473" y="726043"/>
                  <a:pt x="355513" y="731542"/>
                  <a:pt x="356050" y="736375"/>
                </a:cubicBezTo>
                <a:cubicBezTo>
                  <a:pt x="357533" y="749726"/>
                  <a:pt x="346198" y="779474"/>
                  <a:pt x="339866" y="788973"/>
                </a:cubicBezTo>
                <a:cubicBezTo>
                  <a:pt x="337169" y="793019"/>
                  <a:pt x="331774" y="794368"/>
                  <a:pt x="327728" y="797065"/>
                </a:cubicBezTo>
                <a:cubicBezTo>
                  <a:pt x="312290" y="827940"/>
                  <a:pt x="329334" y="799505"/>
                  <a:pt x="299406" y="829433"/>
                </a:cubicBezTo>
                <a:cubicBezTo>
                  <a:pt x="269295" y="859544"/>
                  <a:pt x="303736" y="834639"/>
                  <a:pt x="275130" y="853709"/>
                </a:cubicBezTo>
                <a:cubicBezTo>
                  <a:pt x="284571" y="855058"/>
                  <a:pt x="295116" y="853124"/>
                  <a:pt x="303452" y="857755"/>
                </a:cubicBezTo>
                <a:cubicBezTo>
                  <a:pt x="308724" y="860684"/>
                  <a:pt x="310796" y="867954"/>
                  <a:pt x="311544" y="873939"/>
                </a:cubicBezTo>
                <a:cubicBezTo>
                  <a:pt x="312234" y="879457"/>
                  <a:pt x="310583" y="885497"/>
                  <a:pt x="307498" y="890124"/>
                </a:cubicBezTo>
                <a:cubicBezTo>
                  <a:pt x="303016" y="896847"/>
                  <a:pt x="290146" y="899954"/>
                  <a:pt x="283222" y="902262"/>
                </a:cubicBezTo>
                <a:cubicBezTo>
                  <a:pt x="280525" y="906308"/>
                  <a:pt x="277956" y="910443"/>
                  <a:pt x="275130" y="914400"/>
                </a:cubicBezTo>
                <a:cubicBezTo>
                  <a:pt x="271210" y="919887"/>
                  <a:pt x="262037" y="923908"/>
                  <a:pt x="262991" y="930584"/>
                </a:cubicBezTo>
                <a:cubicBezTo>
                  <a:pt x="263945" y="937260"/>
                  <a:pt x="273651" y="938855"/>
                  <a:pt x="279176" y="942722"/>
                </a:cubicBezTo>
                <a:cubicBezTo>
                  <a:pt x="305939" y="961456"/>
                  <a:pt x="295241" y="956853"/>
                  <a:pt x="319636" y="962952"/>
                </a:cubicBezTo>
                <a:cubicBezTo>
                  <a:pt x="320985" y="972393"/>
                  <a:pt x="321812" y="981923"/>
                  <a:pt x="323682" y="991274"/>
                </a:cubicBezTo>
                <a:cubicBezTo>
                  <a:pt x="324518" y="995456"/>
                  <a:pt x="324712" y="1000396"/>
                  <a:pt x="327728" y="1003412"/>
                </a:cubicBezTo>
                <a:cubicBezTo>
                  <a:pt x="331993" y="1007677"/>
                  <a:pt x="338517" y="1008807"/>
                  <a:pt x="343912" y="1011504"/>
                </a:cubicBezTo>
                <a:cubicBezTo>
                  <a:pt x="349307" y="1019596"/>
                  <a:pt x="352316" y="1029945"/>
                  <a:pt x="360096" y="1035780"/>
                </a:cubicBezTo>
                <a:cubicBezTo>
                  <a:pt x="377187" y="1048598"/>
                  <a:pt x="374691" y="1043921"/>
                  <a:pt x="384372" y="1060056"/>
                </a:cubicBezTo>
                <a:cubicBezTo>
                  <a:pt x="389966" y="1069380"/>
                  <a:pt x="391857" y="1081854"/>
                  <a:pt x="400556" y="1088378"/>
                </a:cubicBezTo>
                <a:cubicBezTo>
                  <a:pt x="409453" y="1095051"/>
                  <a:pt x="422135" y="1093773"/>
                  <a:pt x="432924" y="1096470"/>
                </a:cubicBezTo>
                <a:cubicBezTo>
                  <a:pt x="441016" y="1093773"/>
                  <a:pt x="448925" y="1086309"/>
                  <a:pt x="457200" y="1088378"/>
                </a:cubicBezTo>
                <a:cubicBezTo>
                  <a:pt x="463052" y="1089841"/>
                  <a:pt x="461786" y="1099655"/>
                  <a:pt x="465292" y="1104563"/>
                </a:cubicBezTo>
                <a:cubicBezTo>
                  <a:pt x="469335" y="1110223"/>
                  <a:pt x="482471" y="1121954"/>
                  <a:pt x="489568" y="1124793"/>
                </a:cubicBezTo>
                <a:cubicBezTo>
                  <a:pt x="498685" y="1128440"/>
                  <a:pt x="508418" y="1130302"/>
                  <a:pt x="517891" y="1132885"/>
                </a:cubicBezTo>
                <a:cubicBezTo>
                  <a:pt x="523256" y="1134348"/>
                  <a:pt x="528557" y="1136241"/>
                  <a:pt x="534075" y="1136931"/>
                </a:cubicBezTo>
                <a:cubicBezTo>
                  <a:pt x="550190" y="1138945"/>
                  <a:pt x="566443" y="1139628"/>
                  <a:pt x="582627" y="1140977"/>
                </a:cubicBezTo>
                <a:cubicBezTo>
                  <a:pt x="589370" y="1145023"/>
                  <a:pt x="596222" y="1148893"/>
                  <a:pt x="602857" y="1153115"/>
                </a:cubicBezTo>
                <a:cubicBezTo>
                  <a:pt x="611062" y="1158336"/>
                  <a:pt x="618194" y="1165468"/>
                  <a:pt x="627133" y="1169299"/>
                </a:cubicBezTo>
                <a:cubicBezTo>
                  <a:pt x="637355" y="1173680"/>
                  <a:pt x="659501" y="1177391"/>
                  <a:pt x="659501" y="1177391"/>
                </a:cubicBezTo>
                <a:cubicBezTo>
                  <a:pt x="664896" y="1174694"/>
                  <a:pt x="672179" y="1174207"/>
                  <a:pt x="675685" y="1169299"/>
                </a:cubicBezTo>
                <a:cubicBezTo>
                  <a:pt x="691877" y="1146631"/>
                  <a:pt x="661236" y="1145793"/>
                  <a:pt x="699961" y="1132885"/>
                </a:cubicBezTo>
                <a:cubicBezTo>
                  <a:pt x="712820" y="1128599"/>
                  <a:pt x="726935" y="1130188"/>
                  <a:pt x="740422" y="1128839"/>
                </a:cubicBezTo>
                <a:cubicBezTo>
                  <a:pt x="754631" y="1100420"/>
                  <a:pt x="751259" y="1120516"/>
                  <a:pt x="736376" y="1108609"/>
                </a:cubicBezTo>
                <a:cubicBezTo>
                  <a:pt x="732579" y="1105571"/>
                  <a:pt x="730981" y="1100516"/>
                  <a:pt x="728284" y="1096470"/>
                </a:cubicBezTo>
                <a:cubicBezTo>
                  <a:pt x="732330" y="1088378"/>
                  <a:pt x="731787" y="1074893"/>
                  <a:pt x="740422" y="1072194"/>
                </a:cubicBezTo>
                <a:cubicBezTo>
                  <a:pt x="776847" y="1060811"/>
                  <a:pt x="782828" y="1076989"/>
                  <a:pt x="809204" y="1080286"/>
                </a:cubicBezTo>
                <a:cubicBezTo>
                  <a:pt x="846890" y="1084997"/>
                  <a:pt x="884729" y="1088378"/>
                  <a:pt x="922492" y="1092424"/>
                </a:cubicBezTo>
                <a:cubicBezTo>
                  <a:pt x="926538" y="1104562"/>
                  <a:pt x="923984" y="1121742"/>
                  <a:pt x="934630" y="1128839"/>
                </a:cubicBezTo>
                <a:cubicBezTo>
                  <a:pt x="938676" y="1131536"/>
                  <a:pt x="942215" y="1135224"/>
                  <a:pt x="946768" y="1136931"/>
                </a:cubicBezTo>
                <a:cubicBezTo>
                  <a:pt x="964113" y="1143435"/>
                  <a:pt x="1027257" y="1144994"/>
                  <a:pt x="1027689" y="1145023"/>
                </a:cubicBezTo>
                <a:cubicBezTo>
                  <a:pt x="1039387" y="1156721"/>
                  <a:pt x="1046132" y="1162572"/>
                  <a:pt x="1056011" y="1177391"/>
                </a:cubicBezTo>
                <a:cubicBezTo>
                  <a:pt x="1059357" y="1182409"/>
                  <a:pt x="1061406" y="1188180"/>
                  <a:pt x="1064103" y="1193575"/>
                </a:cubicBezTo>
                <a:cubicBezTo>
                  <a:pt x="1053314" y="1196272"/>
                  <a:pt x="1042465" y="1198741"/>
                  <a:pt x="1031735" y="1201667"/>
                </a:cubicBezTo>
                <a:cubicBezTo>
                  <a:pt x="1027620" y="1202789"/>
                  <a:pt x="1015332" y="1205713"/>
                  <a:pt x="1019597" y="1205713"/>
                </a:cubicBezTo>
                <a:cubicBezTo>
                  <a:pt x="1035837" y="1205713"/>
                  <a:pt x="1051965" y="1203016"/>
                  <a:pt x="1068149" y="1201667"/>
                </a:cubicBezTo>
                <a:cubicBezTo>
                  <a:pt x="1082984" y="1204364"/>
                  <a:pt x="1098581" y="1204346"/>
                  <a:pt x="1112655" y="1209759"/>
                </a:cubicBezTo>
                <a:cubicBezTo>
                  <a:pt x="1117194" y="1211505"/>
                  <a:pt x="1116134" y="1223435"/>
                  <a:pt x="1120747" y="1221897"/>
                </a:cubicBezTo>
                <a:cubicBezTo>
                  <a:pt x="1128940" y="1219166"/>
                  <a:pt x="1129856" y="1206619"/>
                  <a:pt x="1136931" y="1201667"/>
                </a:cubicBezTo>
                <a:cubicBezTo>
                  <a:pt x="1143919" y="1196776"/>
                  <a:pt x="1153115" y="1196272"/>
                  <a:pt x="1161207" y="1193575"/>
                </a:cubicBezTo>
                <a:lnTo>
                  <a:pt x="1173345" y="1189529"/>
                </a:lnTo>
                <a:cubicBezTo>
                  <a:pt x="1180089" y="1190878"/>
                  <a:pt x="1187744" y="1189930"/>
                  <a:pt x="1193576" y="1193575"/>
                </a:cubicBezTo>
                <a:cubicBezTo>
                  <a:pt x="1199294" y="1197149"/>
                  <a:pt x="1201325" y="1204639"/>
                  <a:pt x="1205714" y="1209759"/>
                </a:cubicBezTo>
                <a:cubicBezTo>
                  <a:pt x="1209255" y="1213890"/>
                  <a:pt x="1223319" y="1228450"/>
                  <a:pt x="1229990" y="1229989"/>
                </a:cubicBezTo>
                <a:cubicBezTo>
                  <a:pt x="1243197" y="1233037"/>
                  <a:pt x="1256963" y="1232686"/>
                  <a:pt x="1270450" y="1234035"/>
                </a:cubicBezTo>
                <a:cubicBezTo>
                  <a:pt x="1271799" y="1242127"/>
                  <a:pt x="1268322" y="1252909"/>
                  <a:pt x="1274496" y="1258311"/>
                </a:cubicBezTo>
                <a:cubicBezTo>
                  <a:pt x="1281673" y="1264591"/>
                  <a:pt x="1293618" y="1259848"/>
                  <a:pt x="1302818" y="1262357"/>
                </a:cubicBezTo>
                <a:cubicBezTo>
                  <a:pt x="1311505" y="1264726"/>
                  <a:pt x="1323534" y="1273470"/>
                  <a:pt x="1331140" y="1278541"/>
                </a:cubicBezTo>
                <a:cubicBezTo>
                  <a:pt x="1339017" y="1302171"/>
                  <a:pt x="1329023" y="1280470"/>
                  <a:pt x="1347324" y="1298771"/>
                </a:cubicBezTo>
                <a:cubicBezTo>
                  <a:pt x="1352092" y="1303539"/>
                  <a:pt x="1352920" y="1313320"/>
                  <a:pt x="1359462" y="1314955"/>
                </a:cubicBezTo>
                <a:cubicBezTo>
                  <a:pt x="1376597" y="1319239"/>
                  <a:pt x="1433639" y="1313606"/>
                  <a:pt x="1452521" y="1314955"/>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0452933-B896-37E6-15AA-3DF89BFD885F}"/>
              </a:ext>
            </a:extLst>
          </p:cNvPr>
          <p:cNvSpPr txBox="1"/>
          <p:nvPr/>
        </p:nvSpPr>
        <p:spPr>
          <a:xfrm>
            <a:off x="8686095" y="411865"/>
            <a:ext cx="1796003" cy="646331"/>
          </a:xfrm>
          <a:prstGeom prst="rect">
            <a:avLst/>
          </a:prstGeom>
          <a:noFill/>
        </p:spPr>
        <p:txBody>
          <a:bodyPr wrap="square">
            <a:spAutoFit/>
          </a:bodyPr>
          <a:lstStyle/>
          <a:p>
            <a:r>
              <a:rPr lang="en-US" sz="1800" b="1" dirty="0">
                <a:solidFill>
                  <a:schemeClr val="bg1"/>
                </a:solidFill>
                <a:latin typeface="#9Slide03 SFU Futura_12" panose="00000400000000000000" pitchFamily="2" charset="0"/>
              </a:rPr>
              <a:t>Trung du </a:t>
            </a:r>
            <a:r>
              <a:rPr lang="en-US" sz="1800" b="1" dirty="0" err="1">
                <a:solidFill>
                  <a:schemeClr val="bg1"/>
                </a:solidFill>
                <a:latin typeface="#9Slide03 SFU Futura_12" panose="00000400000000000000" pitchFamily="2" charset="0"/>
              </a:rPr>
              <a:t>và</a:t>
            </a:r>
            <a:r>
              <a:rPr lang="en-US" sz="1800" b="1" dirty="0">
                <a:solidFill>
                  <a:schemeClr val="bg1"/>
                </a:solidFill>
                <a:latin typeface="#9Slide03 SFU Futura_12" panose="00000400000000000000" pitchFamily="2" charset="0"/>
              </a:rPr>
              <a:t> </a:t>
            </a:r>
            <a:r>
              <a:rPr lang="en-US" sz="1800" b="1" dirty="0" err="1">
                <a:solidFill>
                  <a:schemeClr val="bg1"/>
                </a:solidFill>
                <a:latin typeface="#9Slide03 SFU Futura_12" panose="00000400000000000000" pitchFamily="2" charset="0"/>
              </a:rPr>
              <a:t>miền</a:t>
            </a:r>
            <a:r>
              <a:rPr lang="en-US" sz="1800" b="1" dirty="0">
                <a:solidFill>
                  <a:schemeClr val="bg1"/>
                </a:solidFill>
                <a:latin typeface="#9Slide03 SFU Futura_12" panose="00000400000000000000" pitchFamily="2" charset="0"/>
              </a:rPr>
              <a:t> </a:t>
            </a:r>
            <a:r>
              <a:rPr lang="en-US" sz="1800" b="1" dirty="0" err="1">
                <a:solidFill>
                  <a:schemeClr val="bg1"/>
                </a:solidFill>
                <a:latin typeface="#9Slide03 SFU Futura_12" panose="00000400000000000000" pitchFamily="2" charset="0"/>
              </a:rPr>
              <a:t>núi</a:t>
            </a:r>
            <a:r>
              <a:rPr lang="en-US" sz="1800" b="1" dirty="0">
                <a:solidFill>
                  <a:schemeClr val="bg1"/>
                </a:solidFill>
                <a:latin typeface="#9Slide03 SFU Futura_12" panose="00000400000000000000" pitchFamily="2" charset="0"/>
              </a:rPr>
              <a:t> </a:t>
            </a:r>
            <a:r>
              <a:rPr lang="en-US" sz="1800" b="1" dirty="0" err="1">
                <a:solidFill>
                  <a:schemeClr val="bg1"/>
                </a:solidFill>
                <a:latin typeface="#9Slide03 SFU Futura_12" panose="00000400000000000000" pitchFamily="2" charset="0"/>
              </a:rPr>
              <a:t>Bắc</a:t>
            </a:r>
            <a:r>
              <a:rPr lang="en-US" sz="1800" b="1" dirty="0">
                <a:solidFill>
                  <a:schemeClr val="bg1"/>
                </a:solidFill>
                <a:latin typeface="#9Slide03 SFU Futura_12" panose="00000400000000000000" pitchFamily="2" charset="0"/>
              </a:rPr>
              <a:t> </a:t>
            </a:r>
            <a:r>
              <a:rPr lang="en-US" sz="1800" b="1" dirty="0" err="1">
                <a:solidFill>
                  <a:schemeClr val="bg1"/>
                </a:solidFill>
                <a:latin typeface="#9Slide03 SFU Futura_12" panose="00000400000000000000" pitchFamily="2" charset="0"/>
              </a:rPr>
              <a:t>Bộ</a:t>
            </a:r>
            <a:endParaRPr lang="en-US" dirty="0">
              <a:solidFill>
                <a:schemeClr val="bg1"/>
              </a:solidFill>
            </a:endParaRPr>
          </a:p>
        </p:txBody>
      </p:sp>
    </p:spTree>
    <p:extLst>
      <p:ext uri="{BB962C8B-B14F-4D97-AF65-F5344CB8AC3E}">
        <p14:creationId xmlns:p14="http://schemas.microsoft.com/office/powerpoint/2010/main" val="34022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28"/>
                                        </p:tgtEl>
                                        <p:attrNameLst>
                                          <p:attrName>fillcolor</p:attrName>
                                        </p:attrNameLst>
                                      </p:cBhvr>
                                      <p:to>
                                        <a:srgbClr val="009900"/>
                                      </p:to>
                                    </p:animClr>
                                    <p:set>
                                      <p:cBhvr>
                                        <p:cTn id="15" dur="2000" fill="hold"/>
                                        <p:tgtEl>
                                          <p:spTgt spid="28"/>
                                        </p:tgtEl>
                                        <p:attrNameLst>
                                          <p:attrName>fill.type</p:attrName>
                                        </p:attrNameLst>
                                      </p:cBhvr>
                                      <p:to>
                                        <p:strVal val="solid"/>
                                      </p:to>
                                    </p:set>
                                    <p:set>
                                      <p:cBhvr>
                                        <p:cTn id="16" dur="2000" fill="hold"/>
                                        <p:tgtEl>
                                          <p:spTgt spid="28"/>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8"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FCA3E02-AE1C-50D9-4D95-76584F63F0BC}"/>
              </a:ext>
            </a:extLst>
          </p:cNvPr>
          <p:cNvGraphicFramePr>
            <a:graphicFrameLocks noGrp="1"/>
          </p:cNvGraphicFramePr>
          <p:nvPr>
            <p:extLst>
              <p:ext uri="{D42A27DB-BD31-4B8C-83A1-F6EECF244321}">
                <p14:modId xmlns:p14="http://schemas.microsoft.com/office/powerpoint/2010/main" val="679319899"/>
              </p:ext>
            </p:extLst>
          </p:nvPr>
        </p:nvGraphicFramePr>
        <p:xfrm>
          <a:off x="637543" y="3211248"/>
          <a:ext cx="10953135" cy="3136266"/>
        </p:xfrm>
        <a:graphic>
          <a:graphicData uri="http://schemas.openxmlformats.org/drawingml/2006/table">
            <a:tbl>
              <a:tblPr firstRow="1" firstCol="1" bandRow="1">
                <a:tableStyleId>{616DA210-FB5B-4158-B5E0-FEB733F419BA}</a:tableStyleId>
              </a:tblPr>
              <a:tblGrid>
                <a:gridCol w="1881280">
                  <a:extLst>
                    <a:ext uri="{9D8B030D-6E8A-4147-A177-3AD203B41FA5}">
                      <a16:colId xmlns:a16="http://schemas.microsoft.com/office/drawing/2014/main" val="2670297786"/>
                    </a:ext>
                  </a:extLst>
                </a:gridCol>
                <a:gridCol w="2070896">
                  <a:extLst>
                    <a:ext uri="{9D8B030D-6E8A-4147-A177-3AD203B41FA5}">
                      <a16:colId xmlns:a16="http://schemas.microsoft.com/office/drawing/2014/main" val="3697536260"/>
                    </a:ext>
                  </a:extLst>
                </a:gridCol>
                <a:gridCol w="1093011">
                  <a:extLst>
                    <a:ext uri="{9D8B030D-6E8A-4147-A177-3AD203B41FA5}">
                      <a16:colId xmlns:a16="http://schemas.microsoft.com/office/drawing/2014/main" val="3966451185"/>
                    </a:ext>
                  </a:extLst>
                </a:gridCol>
                <a:gridCol w="2725078">
                  <a:extLst>
                    <a:ext uri="{9D8B030D-6E8A-4147-A177-3AD203B41FA5}">
                      <a16:colId xmlns:a16="http://schemas.microsoft.com/office/drawing/2014/main" val="2775743328"/>
                    </a:ext>
                  </a:extLst>
                </a:gridCol>
                <a:gridCol w="3182870">
                  <a:extLst>
                    <a:ext uri="{9D8B030D-6E8A-4147-A177-3AD203B41FA5}">
                      <a16:colId xmlns:a16="http://schemas.microsoft.com/office/drawing/2014/main" val="2759785671"/>
                    </a:ext>
                  </a:extLst>
                </a:gridCol>
              </a:tblGrid>
              <a:tr h="0">
                <a:tc gridSpan="5">
                  <a:txBody>
                    <a:bodyPr/>
                    <a:lstStyle/>
                    <a:p>
                      <a:pPr marL="0" marR="0" indent="0" algn="ctr">
                        <a:lnSpc>
                          <a:spcPct val="115000"/>
                        </a:lnSpc>
                        <a:spcBef>
                          <a:spcPts val="0"/>
                        </a:spcBef>
                        <a:spcAft>
                          <a:spcPts val="0"/>
                        </a:spcAft>
                      </a:pPr>
                      <a:r>
                        <a:rPr lang="en-US" sz="2400" dirty="0" err="1">
                          <a:effectLst/>
                          <a:latin typeface="#9Slide03 SFU Futura_12" panose="00000400000000000000" pitchFamily="2" charset="0"/>
                        </a:rPr>
                        <a:t>Bảng</a:t>
                      </a:r>
                      <a:r>
                        <a:rPr lang="en-US" sz="2400" dirty="0">
                          <a:effectLst/>
                          <a:latin typeface="#9Slide03 SFU Futura_12" panose="00000400000000000000" pitchFamily="2" charset="0"/>
                        </a:rPr>
                        <a:t> so </a:t>
                      </a:r>
                      <a:r>
                        <a:rPr lang="en-US" sz="2400" dirty="0" err="1">
                          <a:effectLst/>
                          <a:latin typeface="#9Slide03 SFU Futura_12" panose="00000400000000000000" pitchFamily="2" charset="0"/>
                        </a:rPr>
                        <a:t>sánh</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thiên</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nhiên</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giữa</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Đông</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Bắc</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và</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Tây</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Bắc</a:t>
                      </a:r>
                      <a:endParaRPr lang="en-US" sz="2400" dirty="0">
                        <a:effectLst/>
                        <a:latin typeface="#9Slide03 SFU Futura_12" panose="00000400000000000000" pitchFamily="2" charset="0"/>
                      </a:endParaRPr>
                    </a:p>
                    <a:p>
                      <a:pPr marL="0" marR="0" indent="0" algn="ctr">
                        <a:lnSpc>
                          <a:spcPct val="115000"/>
                        </a:lnSpc>
                        <a:spcBef>
                          <a:spcPts val="0"/>
                        </a:spcBef>
                        <a:spcAft>
                          <a:spcPts val="0"/>
                        </a:spcAft>
                      </a:pPr>
                      <a:r>
                        <a:rPr lang="en-US" sz="2400" dirty="0" err="1">
                          <a:effectLst/>
                          <a:latin typeface="#9Slide03 SFU Futura_12" panose="00000400000000000000" pitchFamily="2" charset="0"/>
                        </a:rPr>
                        <a:t>Nhóm</a:t>
                      </a:r>
                      <a:r>
                        <a:rPr lang="en-US" sz="2400" dirty="0">
                          <a:effectLst/>
                          <a:latin typeface="#9Slide03 SFU Futura_12" panose="00000400000000000000" pitchFamily="2" charset="0"/>
                        </a:rPr>
                        <a:t>:………………………..</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3984288"/>
                  </a:ext>
                </a:extLst>
              </a:tr>
              <a:tr h="0">
                <a:tc>
                  <a:txBody>
                    <a:bodyPr/>
                    <a:lstStyle/>
                    <a:p>
                      <a:pPr marL="0" marR="0" indent="0" algn="ctr">
                        <a:lnSpc>
                          <a:spcPct val="115000"/>
                        </a:lnSpc>
                        <a:spcBef>
                          <a:spcPts val="0"/>
                        </a:spcBef>
                        <a:spcAft>
                          <a:spcPts val="0"/>
                        </a:spcAft>
                      </a:pPr>
                      <a:r>
                        <a:rPr lang="en-US" sz="2400">
                          <a:effectLst/>
                          <a:latin typeface="#9Slide03 SFU Futura_12" panose="00000400000000000000" pitchFamily="2" charset="0"/>
                        </a:rPr>
                        <a:t>Thiên nhiên</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ctr">
                        <a:lnSpc>
                          <a:spcPct val="115000"/>
                        </a:lnSpc>
                        <a:spcBef>
                          <a:spcPts val="0"/>
                        </a:spcBef>
                        <a:spcAft>
                          <a:spcPts val="0"/>
                        </a:spcAft>
                      </a:pPr>
                      <a:r>
                        <a:rPr lang="en-US" sz="2400" dirty="0" err="1">
                          <a:effectLst/>
                          <a:latin typeface="#9Slide03 SFU Futura_12" panose="00000400000000000000" pitchFamily="2" charset="0"/>
                        </a:rPr>
                        <a:t>Giống</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nhau</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rowSpan="6">
                  <a:txBody>
                    <a:bodyPr/>
                    <a:lstStyle/>
                    <a:p>
                      <a:pPr marL="0" marR="0" indent="0" algn="ctr">
                        <a:lnSpc>
                          <a:spcPct val="115000"/>
                        </a:lnSpc>
                        <a:spcBef>
                          <a:spcPts val="0"/>
                        </a:spcBef>
                        <a:spcAft>
                          <a:spcPts val="0"/>
                        </a:spcAft>
                      </a:pPr>
                      <a:r>
                        <a:rPr lang="en-US" sz="2400" dirty="0">
                          <a:effectLst/>
                          <a:latin typeface="#9Slide03 SFU Futura_12" panose="00000400000000000000" pitchFamily="2" charset="0"/>
                        </a:rPr>
                        <a:t> </a:t>
                      </a:r>
                    </a:p>
                    <a:p>
                      <a:pPr marL="635" marR="0" indent="-1905" algn="just">
                        <a:lnSpc>
                          <a:spcPct val="106000"/>
                        </a:lnSpc>
                        <a:spcBef>
                          <a:spcPts val="0"/>
                        </a:spcBef>
                        <a:spcAft>
                          <a:spcPts val="0"/>
                        </a:spcAft>
                      </a:pPr>
                      <a:r>
                        <a:rPr lang="en-US" sz="2400" dirty="0">
                          <a:effectLst/>
                          <a:latin typeface="#9Slide03 SFU Futura_12" panose="00000400000000000000" pitchFamily="2" charset="0"/>
                        </a:rPr>
                        <a:t> </a:t>
                      </a:r>
                    </a:p>
                    <a:p>
                      <a:pPr marL="635" marR="0" indent="-1905" algn="just">
                        <a:lnSpc>
                          <a:spcPct val="106000"/>
                        </a:lnSpc>
                        <a:spcBef>
                          <a:spcPts val="0"/>
                        </a:spcBef>
                        <a:spcAft>
                          <a:spcPts val="0"/>
                        </a:spcAft>
                      </a:pPr>
                      <a:r>
                        <a:rPr lang="en-US" sz="2400" dirty="0">
                          <a:effectLst/>
                          <a:latin typeface="#9Slide03 SFU Futura_12" panose="00000400000000000000" pitchFamily="2" charset="0"/>
                        </a:rPr>
                        <a:t> </a:t>
                      </a:r>
                    </a:p>
                    <a:p>
                      <a:pPr marL="635" marR="0" indent="-1905" algn="just">
                        <a:lnSpc>
                          <a:spcPct val="106000"/>
                        </a:lnSpc>
                        <a:spcBef>
                          <a:spcPts val="0"/>
                        </a:spcBef>
                        <a:spcAft>
                          <a:spcPts val="0"/>
                        </a:spcAft>
                      </a:pPr>
                      <a:r>
                        <a:rPr lang="en-US" sz="2400" dirty="0">
                          <a:effectLst/>
                          <a:latin typeface="#9Slide03 SFU Futura_12" panose="00000400000000000000" pitchFamily="2" charset="0"/>
                        </a:rPr>
                        <a:t> </a:t>
                      </a:r>
                    </a:p>
                    <a:p>
                      <a:pPr marL="635" marR="0" indent="-1905" algn="ctr">
                        <a:lnSpc>
                          <a:spcPct val="106000"/>
                        </a:lnSpc>
                        <a:spcBef>
                          <a:spcPts val="0"/>
                        </a:spcBef>
                        <a:spcAft>
                          <a:spcPts val="0"/>
                        </a:spcAft>
                      </a:pPr>
                      <a:r>
                        <a:rPr lang="en-US" sz="2400" dirty="0" err="1">
                          <a:effectLst/>
                          <a:latin typeface="#9Slide03 SFU Futura_12" panose="00000400000000000000" pitchFamily="2" charset="0"/>
                        </a:rPr>
                        <a:t>Khác</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nhau</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ctr">
                        <a:lnSpc>
                          <a:spcPct val="115000"/>
                        </a:lnSpc>
                        <a:spcBef>
                          <a:spcPts val="0"/>
                        </a:spcBef>
                        <a:spcAft>
                          <a:spcPts val="0"/>
                        </a:spcAft>
                      </a:pPr>
                      <a:r>
                        <a:rPr lang="en-US" sz="2400">
                          <a:effectLst/>
                          <a:latin typeface="#9Slide03 SFU Futura_12" panose="00000400000000000000" pitchFamily="2" charset="0"/>
                        </a:rPr>
                        <a:t>Đông Bắc</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ctr">
                        <a:lnSpc>
                          <a:spcPct val="115000"/>
                        </a:lnSpc>
                        <a:spcBef>
                          <a:spcPts val="0"/>
                        </a:spcBef>
                        <a:spcAft>
                          <a:spcPts val="0"/>
                        </a:spcAft>
                      </a:pPr>
                      <a:r>
                        <a:rPr lang="en-US" sz="2400">
                          <a:effectLst/>
                        </a:rPr>
                        <a:t>Tây Bắc</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73130554"/>
                  </a:ext>
                </a:extLst>
              </a:tr>
              <a:tr h="0">
                <a:tc>
                  <a:txBody>
                    <a:bodyPr/>
                    <a:lstStyle/>
                    <a:p>
                      <a:pPr marL="0" marR="0" indent="0" algn="just">
                        <a:lnSpc>
                          <a:spcPct val="115000"/>
                        </a:lnSpc>
                        <a:spcBef>
                          <a:spcPts val="0"/>
                        </a:spcBef>
                        <a:spcAft>
                          <a:spcPts val="0"/>
                        </a:spcAft>
                      </a:pPr>
                      <a:r>
                        <a:rPr lang="en-US" sz="2400">
                          <a:effectLst/>
                          <a:latin typeface="#9Slide03 SFU Futura_12" panose="00000400000000000000" pitchFamily="2" charset="0"/>
                        </a:rPr>
                        <a:t>Địa hình</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vi-VN" sz="2400">
                          <a:effectLst/>
                          <a:latin typeface="#9Slide03 SFU Futura_12" panose="00000400000000000000" pitchFamily="2" charset="0"/>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4174682651"/>
                  </a:ext>
                </a:extLst>
              </a:tr>
              <a:tr h="0">
                <a:tc>
                  <a:txBody>
                    <a:bodyPr/>
                    <a:lstStyle/>
                    <a:p>
                      <a:pPr marL="0" marR="0" indent="0" algn="just">
                        <a:lnSpc>
                          <a:spcPct val="115000"/>
                        </a:lnSpc>
                        <a:spcBef>
                          <a:spcPts val="0"/>
                        </a:spcBef>
                        <a:spcAft>
                          <a:spcPts val="0"/>
                        </a:spcAft>
                      </a:pPr>
                      <a:r>
                        <a:rPr lang="en-US" sz="2400">
                          <a:effectLst/>
                          <a:latin typeface="#9Slide03 SFU Futura_12" panose="00000400000000000000" pitchFamily="2" charset="0"/>
                        </a:rPr>
                        <a:t>Khí hậu</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latin typeface="#9Slide03 SFU Futura_12" panose="00000400000000000000" pitchFamily="2" charset="0"/>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684209603"/>
                  </a:ext>
                </a:extLst>
              </a:tr>
              <a:tr h="0">
                <a:tc>
                  <a:txBody>
                    <a:bodyPr/>
                    <a:lstStyle/>
                    <a:p>
                      <a:pPr marL="0" marR="0" indent="0" algn="just">
                        <a:lnSpc>
                          <a:spcPct val="115000"/>
                        </a:lnSpc>
                        <a:spcBef>
                          <a:spcPts val="0"/>
                        </a:spcBef>
                        <a:spcAft>
                          <a:spcPts val="0"/>
                        </a:spcAft>
                      </a:pPr>
                      <a:r>
                        <a:rPr lang="en-US" sz="2400" dirty="0" err="1">
                          <a:effectLst/>
                          <a:latin typeface="#9Slide03 SFU Futura_12" panose="00000400000000000000" pitchFamily="2" charset="0"/>
                        </a:rPr>
                        <a:t>Sông</a:t>
                      </a:r>
                      <a:r>
                        <a:rPr lang="en-US" sz="2400" dirty="0">
                          <a:effectLst/>
                          <a:latin typeface="#9Slide03 SFU Futura_12" panose="00000400000000000000" pitchFamily="2" charset="0"/>
                        </a:rPr>
                        <a:t>, </a:t>
                      </a:r>
                      <a:r>
                        <a:rPr lang="en-US" sz="2400" dirty="0" err="1">
                          <a:effectLst/>
                          <a:latin typeface="#9Slide03 SFU Futura_12" panose="00000400000000000000" pitchFamily="2" charset="0"/>
                        </a:rPr>
                        <a:t>hồ</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latin typeface="#9Slide03 SFU Futura_12" panose="00000400000000000000" pitchFamily="2" charset="0"/>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458741495"/>
                  </a:ext>
                </a:extLst>
              </a:tr>
              <a:tr h="0">
                <a:tc>
                  <a:txBody>
                    <a:bodyPr/>
                    <a:lstStyle/>
                    <a:p>
                      <a:pPr marL="0" marR="0" indent="0" algn="just">
                        <a:lnSpc>
                          <a:spcPct val="115000"/>
                        </a:lnSpc>
                        <a:spcBef>
                          <a:spcPts val="0"/>
                        </a:spcBef>
                        <a:spcAft>
                          <a:spcPts val="0"/>
                        </a:spcAft>
                      </a:pPr>
                      <a:r>
                        <a:rPr lang="en-US" sz="2400">
                          <a:effectLst/>
                          <a:latin typeface="#9Slide03 SFU Futura_12" panose="00000400000000000000" pitchFamily="2" charset="0"/>
                        </a:rPr>
                        <a:t>Sinh vật</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latin typeface="#9Slide03 SFU Futura_12" panose="00000400000000000000" pitchFamily="2" charset="0"/>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4212440622"/>
                  </a:ext>
                </a:extLst>
              </a:tr>
              <a:tr h="0">
                <a:tc>
                  <a:txBody>
                    <a:bodyPr/>
                    <a:lstStyle/>
                    <a:p>
                      <a:pPr marL="0" marR="0" indent="0" algn="just">
                        <a:lnSpc>
                          <a:spcPct val="115000"/>
                        </a:lnSpc>
                        <a:spcBef>
                          <a:spcPts val="0"/>
                        </a:spcBef>
                        <a:spcAft>
                          <a:spcPts val="0"/>
                        </a:spcAft>
                      </a:pPr>
                      <a:r>
                        <a:rPr lang="en-US" sz="2400">
                          <a:effectLst/>
                          <a:latin typeface="#9Slide03 SFU Futura_12" panose="00000400000000000000" pitchFamily="2" charset="0"/>
                        </a:rPr>
                        <a:t>Khoáng sản</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a:effectLst/>
                          <a:latin typeface="#9Slide03 SFU Futura_12" panose="00000400000000000000" pitchFamily="2" charset="0"/>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400" dirty="0">
                          <a:effectLst/>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40503738"/>
                  </a:ext>
                </a:extLst>
              </a:tr>
            </a:tbl>
          </a:graphicData>
        </a:graphic>
      </p:graphicFrame>
      <p:grpSp>
        <p:nvGrpSpPr>
          <p:cNvPr id="3" name="Group 2">
            <a:extLst>
              <a:ext uri="{FF2B5EF4-FFF2-40B4-BE49-F238E27FC236}">
                <a16:creationId xmlns:a16="http://schemas.microsoft.com/office/drawing/2014/main" id="{9E3A4103-8A42-31E9-6214-58B239D9DCDC}"/>
              </a:ext>
            </a:extLst>
          </p:cNvPr>
          <p:cNvGrpSpPr/>
          <p:nvPr/>
        </p:nvGrpSpPr>
        <p:grpSpPr>
          <a:xfrm>
            <a:off x="36224" y="-6305"/>
            <a:ext cx="12155775" cy="614249"/>
            <a:chOff x="-218644" y="-18533"/>
            <a:chExt cx="10941487" cy="749207"/>
          </a:xfrm>
        </p:grpSpPr>
        <p:grpSp>
          <p:nvGrpSpPr>
            <p:cNvPr id="4" name="Group 3">
              <a:extLst>
                <a:ext uri="{FF2B5EF4-FFF2-40B4-BE49-F238E27FC236}">
                  <a16:creationId xmlns:a16="http://schemas.microsoft.com/office/drawing/2014/main" id="{3DF8D1CF-FA7B-C241-8A0A-F5FFE34BE1CD}"/>
                </a:ext>
              </a:extLst>
            </p:cNvPr>
            <p:cNvGrpSpPr/>
            <p:nvPr/>
          </p:nvGrpSpPr>
          <p:grpSpPr>
            <a:xfrm>
              <a:off x="-218644" y="17167"/>
              <a:ext cx="10941487" cy="691541"/>
              <a:chOff x="-2717606" y="-7552"/>
              <a:chExt cx="8296957" cy="691541"/>
            </a:xfrm>
          </p:grpSpPr>
          <p:sp>
            <p:nvSpPr>
              <p:cNvPr id="6" name="Rectangle: Rounded Corners 17">
                <a:extLst>
                  <a:ext uri="{FF2B5EF4-FFF2-40B4-BE49-F238E27FC236}">
                    <a16:creationId xmlns:a16="http://schemas.microsoft.com/office/drawing/2014/main" id="{BB74B9E4-243B-C0E8-A289-4B946F7395DE}"/>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7" name="TextBox 6">
                <a:extLst>
                  <a:ext uri="{FF2B5EF4-FFF2-40B4-BE49-F238E27FC236}">
                    <a16:creationId xmlns:a16="http://schemas.microsoft.com/office/drawing/2014/main" id="{ADC41723-4D1A-4268-0FFF-7B8F737166C9}"/>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5"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9DA5AB5C-F414-2769-19F7-14C453078F1A}"/>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5A0D368E-9FCC-C387-B1C7-A66C569C802F}"/>
              </a:ext>
            </a:extLst>
          </p:cNvPr>
          <p:cNvSpPr txBox="1"/>
          <p:nvPr/>
        </p:nvSpPr>
        <p:spPr>
          <a:xfrm>
            <a:off x="537668" y="678538"/>
            <a:ext cx="7328138" cy="480453"/>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C00000"/>
                </a:solidFill>
                <a:effectLst/>
                <a:latin typeface="#9Slide03 SFU Futura_12" panose="00000400000000000000" pitchFamily="2" charset="0"/>
                <a:ea typeface="Times New Roman" panose="02020603050405020304" pitchFamily="18" charset="0"/>
              </a:rPr>
              <a:t>a) </a:t>
            </a:r>
            <a:r>
              <a:rPr lang="en-US" sz="2400" b="1" dirty="0" err="1">
                <a:solidFill>
                  <a:srgbClr val="C00000"/>
                </a:solidFill>
                <a:effectLst/>
                <a:latin typeface="#9Slide03 SFU Futura_12" panose="00000400000000000000" pitchFamily="2" charset="0"/>
                <a:ea typeface="Times New Roman" panose="02020603050405020304" pitchFamily="18" charset="0"/>
              </a:rPr>
              <a:t>Sự</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phân</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hoá</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thiên</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nhiên</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giữa</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Đông</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Bắc</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và</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Tây</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Bắc</a:t>
            </a:r>
            <a:endParaRPr lang="en-US" sz="2000" dirty="0">
              <a:solidFill>
                <a:srgbClr val="C00000"/>
              </a:solidFill>
              <a:effectLst/>
              <a:latin typeface="#9Slide03 SFU Futura_12" panose="00000400000000000000" pitchFamily="2" charset="0"/>
              <a:ea typeface="Times New Roman" panose="02020603050405020304" pitchFamily="18" charset="0"/>
            </a:endParaRPr>
          </a:p>
        </p:txBody>
      </p:sp>
      <p:grpSp>
        <p:nvGrpSpPr>
          <p:cNvPr id="10" name="Group 9">
            <a:extLst>
              <a:ext uri="{FF2B5EF4-FFF2-40B4-BE49-F238E27FC236}">
                <a16:creationId xmlns:a16="http://schemas.microsoft.com/office/drawing/2014/main" id="{8846ACC8-4FF8-8999-F8A2-23ECAB59AC92}"/>
              </a:ext>
            </a:extLst>
          </p:cNvPr>
          <p:cNvGrpSpPr/>
          <p:nvPr/>
        </p:nvGrpSpPr>
        <p:grpSpPr>
          <a:xfrm>
            <a:off x="284009" y="1367957"/>
            <a:ext cx="3035792" cy="681758"/>
            <a:chOff x="697227" y="1195268"/>
            <a:chExt cx="3035792" cy="681758"/>
          </a:xfrm>
        </p:grpSpPr>
        <p:sp>
          <p:nvSpPr>
            <p:cNvPr id="11" name="Lưu đồ: Điểm Kết Thúc 147">
              <a:extLst>
                <a:ext uri="{FF2B5EF4-FFF2-40B4-BE49-F238E27FC236}">
                  <a16:creationId xmlns:a16="http://schemas.microsoft.com/office/drawing/2014/main" id="{FB555CDC-8C0E-E68C-43CE-58E9E6612EF3}"/>
                </a:ext>
              </a:extLst>
            </p:cNvPr>
            <p:cNvSpPr/>
            <p:nvPr/>
          </p:nvSpPr>
          <p:spPr>
            <a:xfrm>
              <a:off x="861614" y="1195268"/>
              <a:ext cx="2871405" cy="613979"/>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9Slide05 SVNUT Triumph" panose="00000500000000000000" pitchFamily="2" charset="0"/>
                </a:rPr>
                <a:t>Hướng</a:t>
              </a:r>
              <a:r>
                <a:rPr lang="en-US" sz="2800" dirty="0">
                  <a:solidFill>
                    <a:srgbClr val="FFFF00"/>
                  </a:solidFill>
                  <a:latin typeface="#9Slide05 SVNUT Triumph" panose="00000500000000000000" pitchFamily="2" charset="0"/>
                </a:rPr>
                <a:t> </a:t>
              </a:r>
              <a:r>
                <a:rPr lang="en-US" sz="2800" dirty="0" err="1">
                  <a:solidFill>
                    <a:srgbClr val="FFFF00"/>
                  </a:solidFill>
                  <a:latin typeface="#9Slide05 SVNUT Triumph" panose="00000500000000000000" pitchFamily="2" charset="0"/>
                </a:rPr>
                <a:t>dẫn</a:t>
              </a:r>
              <a:endParaRPr lang="en-US" sz="2800" dirty="0">
                <a:solidFill>
                  <a:srgbClr val="FFFF00"/>
                </a:solidFill>
                <a:latin typeface="#9Slide05 SVNUT Triumph" panose="00000500000000000000" pitchFamily="2" charset="0"/>
              </a:endParaRPr>
            </a:p>
          </p:txBody>
        </p:sp>
        <p:pic>
          <p:nvPicPr>
            <p:cNvPr id="12" name="Picture 2" descr="Copyediting | AnnaProofing">
              <a:extLst>
                <a:ext uri="{FF2B5EF4-FFF2-40B4-BE49-F238E27FC236}">
                  <a16:creationId xmlns:a16="http://schemas.microsoft.com/office/drawing/2014/main" id="{6CC81F50-45D4-9510-2DCB-B870BE08485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7227" y="1195268"/>
              <a:ext cx="640253" cy="68175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7">
            <a:extLst>
              <a:ext uri="{FF2B5EF4-FFF2-40B4-BE49-F238E27FC236}">
                <a16:creationId xmlns:a16="http://schemas.microsoft.com/office/drawing/2014/main" id="{D58875F8-10C4-59ED-42CD-F46FBCBC63FF}"/>
              </a:ext>
            </a:extLst>
          </p:cNvPr>
          <p:cNvSpPr/>
          <p:nvPr/>
        </p:nvSpPr>
        <p:spPr>
          <a:xfrm>
            <a:off x="3512657" y="1201810"/>
            <a:ext cx="2233877" cy="163399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Hoạt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động</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rgbClr val="FF0000"/>
                </a:solidFill>
                <a:latin typeface="#9Slide03 SFU Futura_12" panose="020B0604020202020204" charset="0"/>
                <a:cs typeface="Arial" panose="020B0604020202020204" pitchFamily="34" charset="0"/>
              </a:rPr>
              <a:t>nhóm</a:t>
            </a:r>
            <a:endParaRPr lang="en-US" sz="2400" b="1" dirty="0">
              <a:solidFill>
                <a:srgbClr val="FF0000"/>
              </a:solidFill>
              <a:latin typeface="#9Slide03 SFU Futura_12" panose="020B0604020202020204" charset="0"/>
              <a:cs typeface="Arial" panose="020B0604020202020204" pitchFamily="34" charset="0"/>
            </a:endParaRPr>
          </a:p>
        </p:txBody>
      </p:sp>
      <p:sp>
        <p:nvSpPr>
          <p:cNvPr id="15" name="Rectangle: Rounded Corners 7">
            <a:extLst>
              <a:ext uri="{FF2B5EF4-FFF2-40B4-BE49-F238E27FC236}">
                <a16:creationId xmlns:a16="http://schemas.microsoft.com/office/drawing/2014/main" id="{A3BC6C02-9F6C-D40A-7816-9C3658062D1E}"/>
              </a:ext>
            </a:extLst>
          </p:cNvPr>
          <p:cNvSpPr/>
          <p:nvPr/>
        </p:nvSpPr>
        <p:spPr>
          <a:xfrm>
            <a:off x="6011365" y="1201811"/>
            <a:ext cx="3182541" cy="165817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Đọc</a:t>
            </a:r>
            <a:r>
              <a:rPr lang="en-US" sz="2400" b="1" dirty="0">
                <a:solidFill>
                  <a:schemeClr val="tx1"/>
                </a:solidFill>
                <a:latin typeface="#9Slide03 SFU Futura_12" panose="020B0604020202020204" charset="0"/>
                <a:cs typeface="Arial" panose="020B0604020202020204" pitchFamily="34" charset="0"/>
              </a:rPr>
              <a:t> SGK, </a:t>
            </a:r>
            <a:r>
              <a:rPr lang="en-US" sz="2400" b="1" dirty="0" err="1">
                <a:solidFill>
                  <a:srgbClr val="FF0000"/>
                </a:solidFill>
                <a:latin typeface="#9Slide03 SFU Futura_12" panose="020B0604020202020204" charset="0"/>
                <a:cs typeface="Arial" panose="020B0604020202020204" pitchFamily="34" charset="0"/>
              </a:rPr>
              <a:t>lập</a:t>
            </a:r>
            <a:r>
              <a:rPr lang="en-US" sz="2400" b="1" dirty="0">
                <a:solidFill>
                  <a:srgbClr val="FF0000"/>
                </a:solidFill>
                <a:latin typeface="#9Slide03 SFU Futura_12" panose="020B0604020202020204" charset="0"/>
                <a:cs typeface="Arial" panose="020B0604020202020204" pitchFamily="34" charset="0"/>
              </a:rPr>
              <a:t> </a:t>
            </a:r>
            <a:r>
              <a:rPr lang="en-US" sz="2400" b="1" dirty="0" err="1">
                <a:solidFill>
                  <a:srgbClr val="FF0000"/>
                </a:solidFill>
                <a:latin typeface="#9Slide03 SFU Futura_12" panose="020B0604020202020204" charset="0"/>
                <a:cs typeface="Arial" panose="020B0604020202020204" pitchFamily="34" charset="0"/>
              </a:rPr>
              <a:t>bảng</a:t>
            </a:r>
            <a:r>
              <a:rPr lang="en-US" sz="2400" b="1" dirty="0">
                <a:solidFill>
                  <a:srgbClr val="FF0000"/>
                </a:solidFill>
                <a:latin typeface="#9Slide03 SFU Futura_12" panose="020B0604020202020204" charset="0"/>
                <a:cs typeface="Arial" panose="020B0604020202020204" pitchFamily="34" charset="0"/>
              </a:rPr>
              <a:t> so </a:t>
            </a:r>
            <a:r>
              <a:rPr lang="en-US" sz="2400" b="1" dirty="0" err="1">
                <a:solidFill>
                  <a:srgbClr val="FF0000"/>
                </a:solidFill>
                <a:latin typeface="#9Slide03 SFU Futura_12" panose="020B0604020202020204" charset="0"/>
                <a:cs typeface="Arial" panose="020B0604020202020204" pitchFamily="34" charset="0"/>
              </a:rPr>
              <a:t>sánh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thiên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nhiên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giữa</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Đông</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Bắc</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và</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Tây</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Bắc</a:t>
            </a:r>
            <a:endParaRPr lang="en-US" sz="2400" b="1" dirty="0">
              <a:solidFill>
                <a:schemeClr val="tx1"/>
              </a:solidFill>
              <a:latin typeface="#9Slide03 SFU Futura_12" panose="020B0604020202020204" charset="0"/>
              <a:cs typeface="Arial" panose="020B0604020202020204" pitchFamily="34" charset="0"/>
            </a:endParaRPr>
          </a:p>
        </p:txBody>
      </p:sp>
      <p:sp>
        <p:nvSpPr>
          <p:cNvPr id="16" name="Rectangle: Rounded Corners 7">
            <a:extLst>
              <a:ext uri="{FF2B5EF4-FFF2-40B4-BE49-F238E27FC236}">
                <a16:creationId xmlns:a16="http://schemas.microsoft.com/office/drawing/2014/main" id="{D913BE62-25D6-6400-F085-DCE53CBA1B3F}"/>
              </a:ext>
            </a:extLst>
          </p:cNvPr>
          <p:cNvSpPr/>
          <p:nvPr/>
        </p:nvSpPr>
        <p:spPr>
          <a:xfrm>
            <a:off x="9458737" y="1201810"/>
            <a:ext cx="2583342" cy="16581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Thời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gian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hoàn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thành</a:t>
            </a:r>
            <a:r>
              <a:rPr lang="en-US" sz="2400" b="1" dirty="0">
                <a:solidFill>
                  <a:schemeClr val="tx1"/>
                </a:solidFill>
                <a:latin typeface="#9Slide03 SFU Futura_12" panose="020B0604020202020204" charset="0"/>
                <a:cs typeface="Arial" panose="020B0604020202020204" pitchFamily="34" charset="0"/>
              </a:rPr>
              <a:t>: </a:t>
            </a:r>
          </a:p>
          <a:p>
            <a:pPr algn="ctr"/>
            <a:r>
              <a:rPr lang="en-US" sz="3200" b="1" dirty="0">
                <a:solidFill>
                  <a:srgbClr val="FF0000"/>
                </a:solidFill>
                <a:latin typeface="#9Slide03 SFU Futura_12" panose="020B0604020202020204" charset="0"/>
                <a:cs typeface="Arial" panose="020B0604020202020204" pitchFamily="34" charset="0"/>
              </a:rPr>
              <a:t>10 </a:t>
            </a:r>
            <a:r>
              <a:rPr lang="en-US" sz="2400" b="1" dirty="0" err="1">
                <a:solidFill>
                  <a:schemeClr val="tx1"/>
                </a:solidFill>
                <a:latin typeface="#9Slide03 SFU Futura_12" panose="020B0604020202020204" charset="0"/>
                <a:cs typeface="Arial" panose="020B0604020202020204" pitchFamily="34" charset="0"/>
              </a:rPr>
              <a:t>phút</a:t>
            </a:r>
            <a:endParaRPr lang="en-US" sz="2400" b="1" dirty="0">
              <a:solidFill>
                <a:schemeClr val="tx1"/>
              </a:solidFill>
              <a:latin typeface="#9Slide03 SFU Futura_12" panose="020B0604020202020204" charset="0"/>
              <a:cs typeface="Arial" panose="020B0604020202020204" pitchFamily="34" charset="0"/>
            </a:endParaRPr>
          </a:p>
        </p:txBody>
      </p:sp>
      <p:pic>
        <p:nvPicPr>
          <p:cNvPr id="17"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C7181788-7A20-3591-1062-C7D280F3C5B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1586873" y="2268836"/>
            <a:ext cx="479745" cy="5669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F0CFF98-924F-D751-8879-8E46CC7FEAD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8824" y1="51176" x2="28529" y2="49412"/>
                        <a14:foregroundMark x1="34412" y1="63529" x2="34412" y2="63529"/>
                        <a14:foregroundMark x1="33529" y1="61471" x2="33529" y2="60294"/>
                        <a14:foregroundMark x1="33529" y1="58824" x2="33529" y2="58824"/>
                        <a14:foregroundMark x1="33529" y1="58824" x2="45882" y2="58529"/>
                        <a14:foregroundMark x1="67647" y1="64412" x2="67647" y2="64412"/>
                        <a14:foregroundMark x1="67059" y1="63529" x2="67059" y2="63529"/>
                        <a14:foregroundMark x1="67059" y1="61176" x2="67059" y2="61176"/>
                      </a14:backgroundRemoval>
                    </a14:imgEffect>
                  </a14:imgLayer>
                </a14:imgProps>
              </a:ext>
            </a:extLst>
          </a:blip>
          <a:srcRect l="17969" t="25378" r="12353" b="32003"/>
          <a:stretch/>
        </p:blipFill>
        <p:spPr>
          <a:xfrm>
            <a:off x="4974078" y="2389300"/>
            <a:ext cx="735614" cy="449946"/>
          </a:xfrm>
          <a:prstGeom prst="rect">
            <a:avLst/>
          </a:prstGeom>
        </p:spPr>
      </p:pic>
      <p:pic>
        <p:nvPicPr>
          <p:cNvPr id="20" name="Picture 2" descr="Copyediting | AnnaProofing">
            <a:extLst>
              <a:ext uri="{FF2B5EF4-FFF2-40B4-BE49-F238E27FC236}">
                <a16:creationId xmlns:a16="http://schemas.microsoft.com/office/drawing/2014/main" id="{244A6302-1AE2-D5E1-2EC3-C0DF46885A3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56054" y="2317018"/>
            <a:ext cx="550121" cy="585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rest Yellow Mountains Clipart, Green, Snow Mountain, Mountain PNG  Transparent Clipart Image and PSD File for Free Download">
            <a:extLst>
              <a:ext uri="{FF2B5EF4-FFF2-40B4-BE49-F238E27FC236}">
                <a16:creationId xmlns:a16="http://schemas.microsoft.com/office/drawing/2014/main" id="{4B4DCA3D-43CB-131F-9128-E4ABD315F69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766206" y="5697611"/>
            <a:ext cx="1275873" cy="127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21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5E6AA2-682B-D1DD-32DE-0BA22AA6BCC6}"/>
              </a:ext>
            </a:extLst>
          </p:cNvPr>
          <p:cNvGraphicFramePr>
            <a:graphicFrameLocks noGrp="1"/>
          </p:cNvGraphicFramePr>
          <p:nvPr>
            <p:extLst>
              <p:ext uri="{D42A27DB-BD31-4B8C-83A1-F6EECF244321}">
                <p14:modId xmlns:p14="http://schemas.microsoft.com/office/powerpoint/2010/main" val="67897092"/>
              </p:ext>
            </p:extLst>
          </p:nvPr>
        </p:nvGraphicFramePr>
        <p:xfrm>
          <a:off x="84083" y="-16700"/>
          <a:ext cx="12063670" cy="6798818"/>
        </p:xfrm>
        <a:graphic>
          <a:graphicData uri="http://schemas.openxmlformats.org/drawingml/2006/table">
            <a:tbl>
              <a:tblPr firstRow="1" firstCol="1" bandRow="1">
                <a:tableStyleId>{616DA210-FB5B-4158-B5E0-FEB733F419BA}</a:tableStyleId>
              </a:tblPr>
              <a:tblGrid>
                <a:gridCol w="1632677">
                  <a:extLst>
                    <a:ext uri="{9D8B030D-6E8A-4147-A177-3AD203B41FA5}">
                      <a16:colId xmlns:a16="http://schemas.microsoft.com/office/drawing/2014/main" val="2845605522"/>
                    </a:ext>
                  </a:extLst>
                </a:gridCol>
                <a:gridCol w="1853551">
                  <a:extLst>
                    <a:ext uri="{9D8B030D-6E8A-4147-A177-3AD203B41FA5}">
                      <a16:colId xmlns:a16="http://schemas.microsoft.com/office/drawing/2014/main" val="2738792031"/>
                    </a:ext>
                  </a:extLst>
                </a:gridCol>
                <a:gridCol w="680924">
                  <a:extLst>
                    <a:ext uri="{9D8B030D-6E8A-4147-A177-3AD203B41FA5}">
                      <a16:colId xmlns:a16="http://schemas.microsoft.com/office/drawing/2014/main" val="3115658696"/>
                    </a:ext>
                  </a:extLst>
                </a:gridCol>
                <a:gridCol w="3729366">
                  <a:extLst>
                    <a:ext uri="{9D8B030D-6E8A-4147-A177-3AD203B41FA5}">
                      <a16:colId xmlns:a16="http://schemas.microsoft.com/office/drawing/2014/main" val="1355048519"/>
                    </a:ext>
                  </a:extLst>
                </a:gridCol>
                <a:gridCol w="4167152">
                  <a:extLst>
                    <a:ext uri="{9D8B030D-6E8A-4147-A177-3AD203B41FA5}">
                      <a16:colId xmlns:a16="http://schemas.microsoft.com/office/drawing/2014/main" val="3135177989"/>
                    </a:ext>
                  </a:extLst>
                </a:gridCol>
              </a:tblGrid>
              <a:tr h="290942">
                <a:tc gridSpan="5">
                  <a:txBody>
                    <a:bodyPr/>
                    <a:lstStyle/>
                    <a:p>
                      <a:pPr marL="0" marR="0" indent="0" algn="ctr">
                        <a:lnSpc>
                          <a:spcPct val="115000"/>
                        </a:lnSpc>
                        <a:spcBef>
                          <a:spcPts val="0"/>
                        </a:spcBef>
                        <a:spcAft>
                          <a:spcPts val="0"/>
                        </a:spcAft>
                      </a:pP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8627842"/>
                  </a:ext>
                </a:extLst>
              </a:tr>
              <a:tr h="290942">
                <a:tc>
                  <a:txBody>
                    <a:bodyPr/>
                    <a:lstStyle/>
                    <a:p>
                      <a:pPr marL="0" marR="0" indent="0" algn="ctr">
                        <a:lnSpc>
                          <a:spcPct val="115000"/>
                        </a:lnSpc>
                        <a:spcBef>
                          <a:spcPts val="0"/>
                        </a:spcBef>
                        <a:spcAft>
                          <a:spcPts val="0"/>
                        </a:spcAft>
                      </a:pPr>
                      <a:r>
                        <a:rPr lang="en-US" sz="2000" dirty="0" err="1">
                          <a:solidFill>
                            <a:srgbClr val="FF0000"/>
                          </a:solidFill>
                          <a:effectLst/>
                          <a:latin typeface="#9Slide03 SFU Futura_12" panose="00000400000000000000" pitchFamily="2" charset="0"/>
                        </a:rPr>
                        <a:t>Thiên</a:t>
                      </a:r>
                      <a:r>
                        <a:rPr lang="en-US" sz="2000" dirty="0">
                          <a:solidFill>
                            <a:srgbClr val="FF0000"/>
                          </a:solidFill>
                          <a:effectLst/>
                          <a:latin typeface="#9Slide03 SFU Futura_12" panose="00000400000000000000" pitchFamily="2" charset="0"/>
                        </a:rPr>
                        <a:t> </a:t>
                      </a:r>
                      <a:r>
                        <a:rPr lang="en-US" sz="2000" dirty="0" err="1">
                          <a:solidFill>
                            <a:srgbClr val="FF0000"/>
                          </a:solidFill>
                          <a:effectLst/>
                          <a:latin typeface="#9Slide03 SFU Futura_12" panose="00000400000000000000" pitchFamily="2" charset="0"/>
                        </a:rPr>
                        <a:t>nhiên</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ctr">
                        <a:lnSpc>
                          <a:spcPct val="115000"/>
                        </a:lnSpc>
                        <a:spcBef>
                          <a:spcPts val="0"/>
                        </a:spcBef>
                        <a:spcAft>
                          <a:spcPts val="0"/>
                        </a:spcAft>
                      </a:pPr>
                      <a:r>
                        <a:rPr lang="en-US" sz="2000" b="1" dirty="0" err="1">
                          <a:solidFill>
                            <a:srgbClr val="0070C0"/>
                          </a:solidFill>
                          <a:effectLst/>
                          <a:latin typeface="#9Slide03 SFU Futura_12" panose="00000400000000000000" pitchFamily="2" charset="0"/>
                        </a:rPr>
                        <a:t>Giống</a:t>
                      </a:r>
                      <a:r>
                        <a:rPr lang="en-US" sz="2000" b="1" dirty="0">
                          <a:solidFill>
                            <a:srgbClr val="0070C0"/>
                          </a:solidFill>
                          <a:effectLst/>
                          <a:latin typeface="#9Slide03 SFU Futura_12" panose="00000400000000000000" pitchFamily="2" charset="0"/>
                        </a:rPr>
                        <a:t> </a:t>
                      </a:r>
                      <a:r>
                        <a:rPr lang="en-US" sz="2000" b="1" dirty="0" err="1">
                          <a:solidFill>
                            <a:srgbClr val="0070C0"/>
                          </a:solidFill>
                          <a:effectLst/>
                          <a:latin typeface="#9Slide03 SFU Futura_12" panose="00000400000000000000" pitchFamily="2" charset="0"/>
                        </a:rPr>
                        <a:t>nhau</a:t>
                      </a:r>
                      <a:endParaRPr lang="en-US" sz="2000" b="1" dirty="0">
                        <a:solidFill>
                          <a:srgbClr val="0070C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rowSpan="6">
                  <a:txBody>
                    <a:bodyPr/>
                    <a:lstStyle/>
                    <a:p>
                      <a:pPr marL="0" marR="0" indent="0" algn="ctr">
                        <a:lnSpc>
                          <a:spcPct val="115000"/>
                        </a:lnSpc>
                        <a:spcBef>
                          <a:spcPts val="0"/>
                        </a:spcBef>
                        <a:spcAft>
                          <a:spcPts val="0"/>
                        </a:spcAft>
                      </a:pPr>
                      <a:r>
                        <a:rPr lang="en-US" sz="2000" dirty="0">
                          <a:effectLst/>
                          <a:latin typeface="#9Slide03 SFU Futura_12" panose="00000400000000000000" pitchFamily="2" charset="0"/>
                        </a:rPr>
                        <a:t> </a:t>
                      </a:r>
                    </a:p>
                    <a:p>
                      <a:pPr marL="635" marR="0" indent="-1905" algn="just">
                        <a:lnSpc>
                          <a:spcPct val="106000"/>
                        </a:lnSpc>
                        <a:spcBef>
                          <a:spcPts val="0"/>
                        </a:spcBef>
                        <a:spcAft>
                          <a:spcPts val="0"/>
                        </a:spcAft>
                      </a:pPr>
                      <a:r>
                        <a:rPr lang="en-US" sz="2000" dirty="0">
                          <a:effectLst/>
                          <a:latin typeface="#9Slide03 SFU Futura_12" panose="00000400000000000000" pitchFamily="2" charset="0"/>
                        </a:rPr>
                        <a:t> </a:t>
                      </a:r>
                    </a:p>
                    <a:p>
                      <a:pPr marL="635" marR="0" indent="-1905" algn="just">
                        <a:lnSpc>
                          <a:spcPct val="106000"/>
                        </a:lnSpc>
                        <a:spcBef>
                          <a:spcPts val="0"/>
                        </a:spcBef>
                        <a:spcAft>
                          <a:spcPts val="0"/>
                        </a:spcAft>
                      </a:pPr>
                      <a:r>
                        <a:rPr lang="en-US" sz="2000" dirty="0">
                          <a:effectLst/>
                          <a:latin typeface="#9Slide03 SFU Futura_12" panose="00000400000000000000" pitchFamily="2" charset="0"/>
                        </a:rPr>
                        <a:t> </a:t>
                      </a:r>
                    </a:p>
                    <a:p>
                      <a:pPr marL="635" marR="0" indent="-1905" algn="just">
                        <a:lnSpc>
                          <a:spcPct val="106000"/>
                        </a:lnSpc>
                        <a:spcBef>
                          <a:spcPts val="0"/>
                        </a:spcBef>
                        <a:spcAft>
                          <a:spcPts val="0"/>
                        </a:spcAft>
                      </a:pPr>
                      <a:r>
                        <a:rPr lang="en-US" sz="2000" dirty="0">
                          <a:effectLst/>
                          <a:latin typeface="#9Slide03 SFU Futura_12" panose="00000400000000000000" pitchFamily="2" charset="0"/>
                        </a:rPr>
                        <a:t> </a:t>
                      </a:r>
                      <a:endParaRPr lang="en-US" sz="2000" b="1" dirty="0">
                        <a:solidFill>
                          <a:srgbClr val="0070C0"/>
                        </a:solidFill>
                        <a:effectLst/>
                        <a:latin typeface="#9Slide03 SFU Futura_12" panose="00000400000000000000" pitchFamily="2" charset="0"/>
                      </a:endParaRPr>
                    </a:p>
                    <a:p>
                      <a:pPr marL="635" marR="0" indent="-1905" algn="ctr">
                        <a:lnSpc>
                          <a:spcPct val="106000"/>
                        </a:lnSpc>
                        <a:spcBef>
                          <a:spcPts val="0"/>
                        </a:spcBef>
                        <a:spcAft>
                          <a:spcPts val="0"/>
                        </a:spcAft>
                      </a:pPr>
                      <a:r>
                        <a:rPr lang="en-US" sz="2000" b="1" dirty="0" err="1">
                          <a:solidFill>
                            <a:srgbClr val="0070C0"/>
                          </a:solidFill>
                          <a:effectLst/>
                          <a:latin typeface="#9Slide03 SFU Futura_12" panose="00000400000000000000" pitchFamily="2" charset="0"/>
                        </a:rPr>
                        <a:t>Khác</a:t>
                      </a:r>
                      <a:r>
                        <a:rPr lang="en-US" sz="2000" b="1" dirty="0">
                          <a:solidFill>
                            <a:srgbClr val="0070C0"/>
                          </a:solidFill>
                          <a:effectLst/>
                          <a:latin typeface="#9Slide03 SFU Futura_12" panose="00000400000000000000" pitchFamily="2" charset="0"/>
                        </a:rPr>
                        <a:t> </a:t>
                      </a:r>
                      <a:r>
                        <a:rPr lang="en-US" sz="2000" b="1" dirty="0" err="1">
                          <a:solidFill>
                            <a:srgbClr val="0070C0"/>
                          </a:solidFill>
                          <a:effectLst/>
                          <a:latin typeface="#9Slide03 SFU Futura_12" panose="00000400000000000000" pitchFamily="2" charset="0"/>
                        </a:rPr>
                        <a:t>nhau</a:t>
                      </a:r>
                      <a:endParaRPr lang="en-US" sz="2000" b="1" dirty="0">
                        <a:solidFill>
                          <a:srgbClr val="0070C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ctr">
                        <a:lnSpc>
                          <a:spcPct val="115000"/>
                        </a:lnSpc>
                        <a:spcBef>
                          <a:spcPts val="0"/>
                        </a:spcBef>
                        <a:spcAft>
                          <a:spcPts val="0"/>
                        </a:spcAft>
                      </a:pPr>
                      <a:r>
                        <a:rPr lang="en-US" sz="2000" b="1" dirty="0" err="1">
                          <a:solidFill>
                            <a:srgbClr val="0070C0"/>
                          </a:solidFill>
                          <a:effectLst/>
                          <a:latin typeface="#9Slide03 SFU Futura_12" panose="00000400000000000000" pitchFamily="2" charset="0"/>
                        </a:rPr>
                        <a:t>Đông</a:t>
                      </a:r>
                      <a:r>
                        <a:rPr lang="en-US" sz="2000" b="1" dirty="0">
                          <a:solidFill>
                            <a:srgbClr val="0070C0"/>
                          </a:solidFill>
                          <a:effectLst/>
                          <a:latin typeface="#9Slide03 SFU Futura_12" panose="00000400000000000000" pitchFamily="2" charset="0"/>
                        </a:rPr>
                        <a:t> </a:t>
                      </a:r>
                      <a:r>
                        <a:rPr lang="en-US" sz="2000" b="1" dirty="0" err="1">
                          <a:solidFill>
                            <a:srgbClr val="0070C0"/>
                          </a:solidFill>
                          <a:effectLst/>
                          <a:latin typeface="#9Slide03 SFU Futura_12" panose="00000400000000000000" pitchFamily="2" charset="0"/>
                        </a:rPr>
                        <a:t>Bắc</a:t>
                      </a:r>
                      <a:endParaRPr lang="en-US" sz="2000" b="1" dirty="0">
                        <a:solidFill>
                          <a:srgbClr val="0070C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ctr">
                        <a:lnSpc>
                          <a:spcPct val="115000"/>
                        </a:lnSpc>
                        <a:spcBef>
                          <a:spcPts val="0"/>
                        </a:spcBef>
                        <a:spcAft>
                          <a:spcPts val="0"/>
                        </a:spcAft>
                      </a:pPr>
                      <a:r>
                        <a:rPr lang="en-US" sz="2000" b="1" dirty="0" err="1">
                          <a:solidFill>
                            <a:srgbClr val="0070C0"/>
                          </a:solidFill>
                          <a:effectLst/>
                          <a:latin typeface="#9Slide03 SFU Futura_12" panose="00000400000000000000" pitchFamily="2" charset="0"/>
                        </a:rPr>
                        <a:t>Tây</a:t>
                      </a:r>
                      <a:r>
                        <a:rPr lang="en-US" sz="2000" b="1" dirty="0">
                          <a:solidFill>
                            <a:srgbClr val="0070C0"/>
                          </a:solidFill>
                          <a:effectLst/>
                          <a:latin typeface="#9Slide03 SFU Futura_12" panose="00000400000000000000" pitchFamily="2" charset="0"/>
                        </a:rPr>
                        <a:t> </a:t>
                      </a:r>
                      <a:r>
                        <a:rPr lang="en-US" sz="2000" b="1" dirty="0" err="1">
                          <a:solidFill>
                            <a:srgbClr val="0070C0"/>
                          </a:solidFill>
                          <a:effectLst/>
                          <a:latin typeface="#9Slide03 SFU Futura_12" panose="00000400000000000000" pitchFamily="2" charset="0"/>
                        </a:rPr>
                        <a:t>Bắc</a:t>
                      </a:r>
                      <a:endParaRPr lang="en-US" sz="2000" b="1" dirty="0">
                        <a:solidFill>
                          <a:srgbClr val="0070C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extLst>
                  <a:ext uri="{0D108BD9-81ED-4DB2-BD59-A6C34878D82A}">
                    <a16:rowId xmlns:a16="http://schemas.microsoft.com/office/drawing/2014/main" val="4097658484"/>
                  </a:ext>
                </a:extLst>
              </a:tr>
              <a:tr h="609339">
                <a:tc>
                  <a:txBody>
                    <a:bodyPr/>
                    <a:lstStyle/>
                    <a:p>
                      <a:pPr marL="0" marR="0" indent="0" algn="just">
                        <a:lnSpc>
                          <a:spcPct val="115000"/>
                        </a:lnSpc>
                        <a:spcBef>
                          <a:spcPts val="0"/>
                        </a:spcBef>
                        <a:spcAft>
                          <a:spcPts val="0"/>
                        </a:spcAft>
                      </a:pPr>
                      <a:r>
                        <a:rPr lang="en-US" sz="2000">
                          <a:solidFill>
                            <a:srgbClr val="FF0000"/>
                          </a:solidFill>
                          <a:effectLst/>
                          <a:latin typeface="#9Slide03 SFU Futura_12" panose="00000400000000000000" pitchFamily="2" charset="0"/>
                        </a:rPr>
                        <a:t>Địa hình</a:t>
                      </a:r>
                      <a:endParaRPr lang="en-US" sz="2000">
                        <a:solidFill>
                          <a:srgbClr val="FF000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en-US" sz="2000" dirty="0" err="1">
                          <a:effectLst/>
                          <a:latin typeface="#9Slide03 SFU Futura_12" panose="00000400000000000000" pitchFamily="2" charset="0"/>
                        </a:rPr>
                        <a:t>Chủ</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yếu</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là</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núi</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vMerge="1">
                  <a:txBody>
                    <a:bodyPr/>
                    <a:lstStyle/>
                    <a:p>
                      <a:endParaRPr lang="en-US"/>
                    </a:p>
                  </a:txBody>
                  <a:tcPr/>
                </a:tc>
                <a:tc>
                  <a:txBody>
                    <a:bodyPr/>
                    <a:lstStyle/>
                    <a:p>
                      <a:pPr marL="0" marR="0" indent="-1270" algn="just">
                        <a:lnSpc>
                          <a:spcPct val="115000"/>
                        </a:lnSpc>
                        <a:spcBef>
                          <a:spcPts val="0"/>
                        </a:spcBef>
                        <a:spcAft>
                          <a:spcPts val="0"/>
                        </a:spcAft>
                      </a:pPr>
                      <a:r>
                        <a:rPr lang="en-US" sz="2000" dirty="0">
                          <a:effectLst/>
                          <a:latin typeface="#9Slide03 SFU Futura_12" panose="00000400000000000000" pitchFamily="2" charset="0"/>
                        </a:rPr>
                        <a:t>- N</a:t>
                      </a:r>
                      <a:r>
                        <a:rPr lang="vi-VN" sz="2000" dirty="0">
                          <a:effectLst/>
                          <a:latin typeface="#9Slide03 SFU Futura_12" panose="00000400000000000000" pitchFamily="2" charset="0"/>
                        </a:rPr>
                        <a:t>úi trung bình và núi thấp</a:t>
                      </a:r>
                      <a:r>
                        <a:rPr lang="en-US" sz="2000" dirty="0">
                          <a:effectLst/>
                          <a:latin typeface="#9Slide03 SFU Futura_12" panose="00000400000000000000" pitchFamily="2" charset="0"/>
                        </a:rPr>
                        <a:t>.</a:t>
                      </a:r>
                    </a:p>
                    <a:p>
                      <a:pPr marL="0" marR="0" indent="-1270" algn="just">
                        <a:lnSpc>
                          <a:spcPct val="115000"/>
                        </a:lnSpc>
                        <a:spcBef>
                          <a:spcPts val="0"/>
                        </a:spcBef>
                        <a:spcAft>
                          <a:spcPts val="0"/>
                        </a:spcAft>
                      </a:pPr>
                      <a:r>
                        <a:rPr lang="en-US" sz="2000" dirty="0">
                          <a:effectLst/>
                          <a:latin typeface="#9Slide03 SFU Futura_12" panose="00000400000000000000" pitchFamily="2" charset="0"/>
                        </a:rPr>
                        <a:t>- H</a:t>
                      </a:r>
                      <a:r>
                        <a:rPr lang="vi-VN" sz="2000" dirty="0">
                          <a:effectLst/>
                          <a:latin typeface="#9Slide03 SFU Futura_12" panose="00000400000000000000" pitchFamily="2" charset="0"/>
                        </a:rPr>
                        <a:t>ướng vòng</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cung</a:t>
                      </a:r>
                      <a:r>
                        <a:rPr lang="en-US" sz="2000" dirty="0">
                          <a:effectLst/>
                          <a:latin typeface="#9Slide03 SFU Futura_12" panose="00000400000000000000" pitchFamily="2" charset="0"/>
                        </a:rPr>
                        <a:t>.</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1270" algn="just">
                        <a:lnSpc>
                          <a:spcPct val="115000"/>
                        </a:lnSpc>
                        <a:spcBef>
                          <a:spcPts val="0"/>
                        </a:spcBef>
                        <a:spcAft>
                          <a:spcPts val="0"/>
                        </a:spcAft>
                      </a:pPr>
                      <a:r>
                        <a:rPr lang="en-US" sz="2000" dirty="0">
                          <a:effectLst/>
                          <a:latin typeface="#9Slide03 SFU Futura_12" panose="00000400000000000000" pitchFamily="2" charset="0"/>
                        </a:rPr>
                        <a:t>- N</a:t>
                      </a:r>
                      <a:r>
                        <a:rPr lang="vi-VN" sz="2000" dirty="0">
                          <a:effectLst/>
                          <a:latin typeface="#9Slide03 SFU Futura_12" panose="00000400000000000000" pitchFamily="2" charset="0"/>
                        </a:rPr>
                        <a:t>úi </a:t>
                      </a:r>
                      <a:r>
                        <a:rPr lang="en-US" sz="2000" dirty="0" err="1">
                          <a:effectLst/>
                          <a:latin typeface="#9Slide03 SFU Futura_12" panose="00000400000000000000" pitchFamily="2" charset="0"/>
                        </a:rPr>
                        <a:t>cao</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nhất</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nước</a:t>
                      </a:r>
                      <a:r>
                        <a:rPr lang="en-US" sz="2000" dirty="0">
                          <a:effectLst/>
                          <a:latin typeface="#9Slide03 SFU Futura_12" panose="00000400000000000000" pitchFamily="2" charset="0"/>
                        </a:rPr>
                        <a:t>.</a:t>
                      </a:r>
                    </a:p>
                    <a:p>
                      <a:pPr marL="0" marR="0" indent="0" algn="just">
                        <a:lnSpc>
                          <a:spcPct val="115000"/>
                        </a:lnSpc>
                        <a:spcBef>
                          <a:spcPts val="0"/>
                        </a:spcBef>
                        <a:spcAft>
                          <a:spcPts val="0"/>
                        </a:spcAft>
                      </a:pPr>
                      <a:r>
                        <a:rPr lang="en-US" sz="2000" dirty="0">
                          <a:effectLst/>
                          <a:latin typeface="#9Slide03 SFU Futura_12" panose="00000400000000000000" pitchFamily="2" charset="0"/>
                        </a:rPr>
                        <a:t>- H</a:t>
                      </a:r>
                      <a:r>
                        <a:rPr lang="vi-VN" sz="2000" dirty="0">
                          <a:effectLst/>
                          <a:latin typeface="#9Slide03 SFU Futura_12" panose="00000400000000000000" pitchFamily="2" charset="0"/>
                        </a:rPr>
                        <a:t>ướng </a:t>
                      </a:r>
                      <a:r>
                        <a:rPr lang="en-US" sz="2000" dirty="0" err="1">
                          <a:effectLst/>
                          <a:latin typeface="#9Slide03 SFU Futura_12" panose="00000400000000000000" pitchFamily="2" charset="0"/>
                        </a:rPr>
                        <a:t>Tây</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Bắc</a:t>
                      </a:r>
                      <a:r>
                        <a:rPr lang="en-US" sz="2000" dirty="0">
                          <a:effectLst/>
                          <a:latin typeface="#9Slide03 SFU Futura_12" panose="00000400000000000000" pitchFamily="2" charset="0"/>
                        </a:rPr>
                        <a:t> – </a:t>
                      </a:r>
                      <a:r>
                        <a:rPr lang="en-US" sz="2000" dirty="0" err="1">
                          <a:effectLst/>
                          <a:latin typeface="#9Slide03 SFU Futura_12" panose="00000400000000000000" pitchFamily="2" charset="0"/>
                        </a:rPr>
                        <a:t>Đông</a:t>
                      </a:r>
                      <a:r>
                        <a:rPr lang="en-US" sz="2000" dirty="0">
                          <a:effectLst/>
                          <a:latin typeface="#9Slide03 SFU Futura_12" panose="00000400000000000000" pitchFamily="2" charset="0"/>
                        </a:rPr>
                        <a:t> Nam.</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extLst>
                  <a:ext uri="{0D108BD9-81ED-4DB2-BD59-A6C34878D82A}">
                    <a16:rowId xmlns:a16="http://schemas.microsoft.com/office/drawing/2014/main" val="1988565686"/>
                  </a:ext>
                </a:extLst>
              </a:tr>
              <a:tr h="1246134">
                <a:tc>
                  <a:txBody>
                    <a:bodyPr/>
                    <a:lstStyle/>
                    <a:p>
                      <a:pPr marL="0" marR="0" indent="0" algn="just">
                        <a:lnSpc>
                          <a:spcPct val="115000"/>
                        </a:lnSpc>
                        <a:spcBef>
                          <a:spcPts val="0"/>
                        </a:spcBef>
                        <a:spcAft>
                          <a:spcPts val="0"/>
                        </a:spcAft>
                      </a:pPr>
                      <a:r>
                        <a:rPr lang="en-US" sz="2000">
                          <a:solidFill>
                            <a:srgbClr val="FF0000"/>
                          </a:solidFill>
                          <a:effectLst/>
                          <a:latin typeface="#9Slide03 SFU Futura_12" panose="00000400000000000000" pitchFamily="2" charset="0"/>
                        </a:rPr>
                        <a:t>Khí hậu</a:t>
                      </a:r>
                      <a:endParaRPr lang="en-US" sz="2000">
                        <a:solidFill>
                          <a:srgbClr val="FF000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en-US" sz="2000">
                          <a:effectLst/>
                          <a:latin typeface="#9Slide03 SFU Futura_12" panose="00000400000000000000" pitchFamily="2" charset="0"/>
                        </a:rPr>
                        <a:t>N</a:t>
                      </a:r>
                      <a:r>
                        <a:rPr lang="vi-VN" sz="2000">
                          <a:effectLst/>
                          <a:latin typeface="#9Slide03 SFU Futura_12" panose="00000400000000000000" pitchFamily="2" charset="0"/>
                        </a:rPr>
                        <a:t>hiệt đới ẩm gió mùa có mùa đông lạnh</a:t>
                      </a:r>
                      <a:endParaRPr lang="en-US" sz="200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en-US" sz="2000" dirty="0">
                          <a:effectLst/>
                          <a:latin typeface="#9Slide03 SFU Futura_12" panose="00000400000000000000" pitchFamily="2" charset="0"/>
                        </a:rPr>
                        <a:t>- </a:t>
                      </a:r>
                      <a:r>
                        <a:rPr lang="vi-VN" sz="2000" dirty="0">
                          <a:effectLst/>
                          <a:latin typeface="#9Slide03 SFU Futura_12" panose="00000400000000000000" pitchFamily="2" charset="0"/>
                        </a:rPr>
                        <a:t>Mùa đông lạnh nhất nước.</a:t>
                      </a:r>
                      <a:endParaRPr lang="en-US" sz="2000" dirty="0">
                        <a:effectLst/>
                        <a:latin typeface="#9Slide03 SFU Futura_12" panose="00000400000000000000" pitchFamily="2" charset="0"/>
                      </a:endParaRPr>
                    </a:p>
                    <a:p>
                      <a:pPr marL="0" marR="0" indent="0" algn="just">
                        <a:lnSpc>
                          <a:spcPct val="115000"/>
                        </a:lnSpc>
                        <a:spcBef>
                          <a:spcPts val="0"/>
                        </a:spcBef>
                        <a:spcAft>
                          <a:spcPts val="0"/>
                        </a:spcAft>
                      </a:pPr>
                      <a:r>
                        <a:rPr lang="en-US" sz="2000" dirty="0">
                          <a:effectLst/>
                          <a:latin typeface="#9Slide03 SFU Futura_12" panose="00000400000000000000" pitchFamily="2" charset="0"/>
                        </a:rPr>
                        <a:t>- </a:t>
                      </a:r>
                      <a:r>
                        <a:rPr lang="vi-VN" sz="2000" dirty="0">
                          <a:effectLst/>
                          <a:latin typeface="#9Slide03 SFU Futura_12" panose="00000400000000000000" pitchFamily="2" charset="0"/>
                        </a:rPr>
                        <a:t>2 đ</a:t>
                      </a:r>
                      <a:r>
                        <a:rPr lang="en-US" sz="2000" dirty="0">
                          <a:effectLst/>
                          <a:latin typeface="#9Slide03 SFU Futura_12" panose="00000400000000000000" pitchFamily="2" charset="0"/>
                        </a:rPr>
                        <a:t>a</a:t>
                      </a:r>
                      <a:r>
                        <a:rPr lang="vi-VN" sz="2000" dirty="0">
                          <a:effectLst/>
                          <a:latin typeface="#9Slide03 SFU Futura_12" panose="00000400000000000000" pitchFamily="2" charset="0"/>
                        </a:rPr>
                        <a:t>i cao</a:t>
                      </a:r>
                      <a:r>
                        <a:rPr lang="en-US" sz="2000" dirty="0">
                          <a:effectLst/>
                          <a:latin typeface="#9Slide03 SFU Futura_12" panose="00000400000000000000" pitchFamily="2" charset="0"/>
                        </a:rPr>
                        <a:t>: </a:t>
                      </a:r>
                    </a:p>
                    <a:p>
                      <a:pPr marL="0" marR="0" indent="0" algn="just">
                        <a:lnSpc>
                          <a:spcPct val="115000"/>
                        </a:lnSpc>
                        <a:spcBef>
                          <a:spcPts val="0"/>
                        </a:spcBef>
                        <a:spcAft>
                          <a:spcPts val="0"/>
                        </a:spcAft>
                      </a:pPr>
                      <a:r>
                        <a:rPr lang="en-US" sz="2000" dirty="0">
                          <a:effectLst/>
                          <a:latin typeface="#9Slide03 SFU Futura_12" panose="00000400000000000000" pitchFamily="2" charset="0"/>
                        </a:rPr>
                        <a:t>+ </a:t>
                      </a:r>
                      <a:r>
                        <a:rPr lang="vi-VN" sz="2000" dirty="0">
                          <a:effectLst/>
                          <a:latin typeface="#9Slide03 SFU Futura_12" panose="00000400000000000000" pitchFamily="2" charset="0"/>
                        </a:rPr>
                        <a:t>nhiệt đới gió mùa</a:t>
                      </a:r>
                      <a:r>
                        <a:rPr lang="en-US" sz="2000" dirty="0">
                          <a:effectLst/>
                          <a:latin typeface="#9Slide03 SFU Futura_12" panose="00000400000000000000" pitchFamily="2" charset="0"/>
                        </a:rPr>
                        <a:t>.</a:t>
                      </a:r>
                    </a:p>
                    <a:p>
                      <a:pPr marL="0" marR="0" indent="0" algn="just">
                        <a:lnSpc>
                          <a:spcPct val="115000"/>
                        </a:lnSpc>
                        <a:spcBef>
                          <a:spcPts val="0"/>
                        </a:spcBef>
                        <a:spcAft>
                          <a:spcPts val="0"/>
                        </a:spcAft>
                      </a:pPr>
                      <a:r>
                        <a:rPr lang="en-US" sz="2000" dirty="0">
                          <a:effectLst/>
                          <a:latin typeface="#9Slide03 SFU Futura_12" panose="00000400000000000000" pitchFamily="2" charset="0"/>
                        </a:rPr>
                        <a:t>+ </a:t>
                      </a:r>
                      <a:r>
                        <a:rPr lang="vi-VN" sz="2000" dirty="0">
                          <a:effectLst/>
                          <a:latin typeface="#9Slide03 SFU Futura_12" panose="00000400000000000000" pitchFamily="2" charset="0"/>
                        </a:rPr>
                        <a:t>cận nhiệt đới gió mùa trên núi</a:t>
                      </a:r>
                      <a:r>
                        <a:rPr lang="en-US" sz="2000" dirty="0">
                          <a:effectLst/>
                          <a:latin typeface="#9Slide03 SFU Futura_12" panose="00000400000000000000" pitchFamily="2" charset="0"/>
                        </a:rPr>
                        <a:t>.</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en-US" sz="2000" dirty="0">
                          <a:effectLst/>
                          <a:latin typeface="#9Slide03 SFU Futura_12" panose="00000400000000000000" pitchFamily="2" charset="0"/>
                        </a:rPr>
                        <a:t>- </a:t>
                      </a:r>
                      <a:r>
                        <a:rPr lang="vi-VN" sz="2000" dirty="0">
                          <a:effectLst/>
                          <a:latin typeface="#9Slide03 SFU Futura_12" panose="00000400000000000000" pitchFamily="2" charset="0"/>
                        </a:rPr>
                        <a:t>Mùa đông ít lạnh hơn</a:t>
                      </a:r>
                      <a:r>
                        <a:rPr lang="en-US" sz="2000" dirty="0">
                          <a:effectLst/>
                          <a:latin typeface="#9Slide03 SFU Futura_12" panose="00000400000000000000" pitchFamily="2" charset="0"/>
                        </a:rPr>
                        <a:t>.</a:t>
                      </a:r>
                      <a:r>
                        <a:rPr lang="vi-VN" sz="2000" dirty="0">
                          <a:effectLst/>
                          <a:latin typeface="#9Slide03 SFU Futura_12" panose="00000400000000000000" pitchFamily="2" charset="0"/>
                        </a:rPr>
                        <a:t>Đủ 3 đ</a:t>
                      </a:r>
                      <a:r>
                        <a:rPr lang="en-US" sz="2000" dirty="0">
                          <a:effectLst/>
                          <a:latin typeface="#9Slide03 SFU Futura_12" panose="00000400000000000000" pitchFamily="2" charset="0"/>
                        </a:rPr>
                        <a:t>a</a:t>
                      </a:r>
                      <a:r>
                        <a:rPr lang="vi-VN" sz="2000" dirty="0">
                          <a:effectLst/>
                          <a:latin typeface="#9Slide03 SFU Futura_12" panose="00000400000000000000" pitchFamily="2" charset="0"/>
                        </a:rPr>
                        <a:t>i cao</a:t>
                      </a:r>
                      <a:r>
                        <a:rPr lang="en-US" sz="2000" dirty="0">
                          <a:effectLst/>
                          <a:latin typeface="#9Slide03 SFU Futura_12" panose="00000400000000000000" pitchFamily="2" charset="0"/>
                        </a:rPr>
                        <a:t>:</a:t>
                      </a:r>
                    </a:p>
                    <a:p>
                      <a:pPr marL="0" marR="0" indent="-1270" algn="just">
                        <a:lnSpc>
                          <a:spcPct val="115000"/>
                        </a:lnSpc>
                        <a:spcBef>
                          <a:spcPts val="0"/>
                        </a:spcBef>
                        <a:spcAft>
                          <a:spcPts val="0"/>
                        </a:spcAft>
                      </a:pPr>
                      <a:r>
                        <a:rPr lang="en-US" sz="2000" dirty="0">
                          <a:effectLst/>
                          <a:latin typeface="#9Slide03 SFU Futura_12" panose="00000400000000000000" pitchFamily="2" charset="0"/>
                        </a:rPr>
                        <a:t>+</a:t>
                      </a:r>
                      <a:r>
                        <a:rPr lang="vi-VN" sz="2000" dirty="0">
                          <a:effectLst/>
                          <a:latin typeface="#9Slide03 SFU Futura_12" panose="00000400000000000000" pitchFamily="2" charset="0"/>
                        </a:rPr>
                        <a:t> nhiệt đới gió mùa</a:t>
                      </a:r>
                      <a:r>
                        <a:rPr lang="en-US" sz="2000" dirty="0">
                          <a:effectLst/>
                          <a:latin typeface="#9Slide03 SFU Futura_12" panose="00000400000000000000" pitchFamily="2" charset="0"/>
                        </a:rPr>
                        <a:t>.</a:t>
                      </a:r>
                    </a:p>
                    <a:p>
                      <a:pPr marL="0" marR="0" indent="-1270" algn="just">
                        <a:lnSpc>
                          <a:spcPct val="115000"/>
                        </a:lnSpc>
                        <a:spcBef>
                          <a:spcPts val="0"/>
                        </a:spcBef>
                        <a:spcAft>
                          <a:spcPts val="0"/>
                        </a:spcAft>
                      </a:pPr>
                      <a:r>
                        <a:rPr lang="en-US" sz="2000" dirty="0">
                          <a:effectLst/>
                          <a:latin typeface="#9Slide03 SFU Futura_12" panose="00000400000000000000" pitchFamily="2" charset="0"/>
                        </a:rPr>
                        <a:t>+ </a:t>
                      </a:r>
                      <a:r>
                        <a:rPr lang="vi-VN" sz="2000" dirty="0">
                          <a:effectLst/>
                          <a:latin typeface="#9Slide03 SFU Futura_12" panose="00000400000000000000" pitchFamily="2" charset="0"/>
                        </a:rPr>
                        <a:t>cận nhiệt đới gió mùa trên núi</a:t>
                      </a:r>
                      <a:r>
                        <a:rPr lang="en-US" sz="2000" dirty="0">
                          <a:effectLst/>
                          <a:latin typeface="#9Slide03 SFU Futura_12" panose="00000400000000000000" pitchFamily="2" charset="0"/>
                        </a:rPr>
                        <a:t>.</a:t>
                      </a:r>
                    </a:p>
                    <a:p>
                      <a:pPr marL="0" marR="0" indent="-1270" algn="just">
                        <a:lnSpc>
                          <a:spcPct val="115000"/>
                        </a:lnSpc>
                        <a:spcBef>
                          <a:spcPts val="0"/>
                        </a:spcBef>
                        <a:spcAft>
                          <a:spcPts val="0"/>
                        </a:spcAft>
                      </a:pPr>
                      <a:r>
                        <a:rPr lang="en-US" sz="2000" dirty="0">
                          <a:effectLst/>
                          <a:latin typeface="#9Slide03 SFU Futura_12" panose="00000400000000000000" pitchFamily="2" charset="0"/>
                        </a:rPr>
                        <a:t>+</a:t>
                      </a:r>
                      <a:r>
                        <a:rPr lang="vi-VN" sz="2000" dirty="0">
                          <a:effectLst/>
                          <a:latin typeface="#9Slide03 SFU Futura_12" panose="00000400000000000000" pitchFamily="2" charset="0"/>
                        </a:rPr>
                        <a:t> ôn đới gió mùa trên núi.</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extLst>
                  <a:ext uri="{0D108BD9-81ED-4DB2-BD59-A6C34878D82A}">
                    <a16:rowId xmlns:a16="http://schemas.microsoft.com/office/drawing/2014/main" val="2963722603"/>
                  </a:ext>
                </a:extLst>
              </a:tr>
              <a:tr h="1882930">
                <a:tc>
                  <a:txBody>
                    <a:bodyPr/>
                    <a:lstStyle/>
                    <a:p>
                      <a:pPr marL="0" marR="0" indent="0" algn="just">
                        <a:lnSpc>
                          <a:spcPct val="115000"/>
                        </a:lnSpc>
                        <a:spcBef>
                          <a:spcPts val="0"/>
                        </a:spcBef>
                        <a:spcAft>
                          <a:spcPts val="0"/>
                        </a:spcAft>
                      </a:pPr>
                      <a:r>
                        <a:rPr lang="en-US" sz="2000" dirty="0" err="1">
                          <a:solidFill>
                            <a:srgbClr val="FF0000"/>
                          </a:solidFill>
                          <a:effectLst/>
                          <a:latin typeface="#9Slide03 SFU Futura_12" panose="00000400000000000000" pitchFamily="2" charset="0"/>
                        </a:rPr>
                        <a:t>Sông</a:t>
                      </a:r>
                      <a:r>
                        <a:rPr lang="en-US" sz="2000" dirty="0">
                          <a:solidFill>
                            <a:srgbClr val="FF0000"/>
                          </a:solidFill>
                          <a:effectLst/>
                          <a:latin typeface="#9Slide03 SFU Futura_12" panose="00000400000000000000" pitchFamily="2" charset="0"/>
                        </a:rPr>
                        <a:t>, </a:t>
                      </a:r>
                      <a:r>
                        <a:rPr lang="en-US" sz="2000" dirty="0" err="1">
                          <a:solidFill>
                            <a:srgbClr val="FF0000"/>
                          </a:solidFill>
                          <a:effectLst/>
                          <a:latin typeface="#9Slide03 SFU Futura_12" panose="00000400000000000000" pitchFamily="2" charset="0"/>
                        </a:rPr>
                        <a:t>hồ</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000">
                          <a:effectLst/>
                          <a:latin typeface="#9Slide03 SFU Futura_12" panose="00000400000000000000" pitchFamily="2" charset="0"/>
                        </a:rPr>
                        <a:t>Đều có các hệ thống sông lớn ở nước ta</a:t>
                      </a:r>
                      <a:endParaRPr lang="en-US" sz="200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vi-VN" sz="2000" dirty="0">
                          <a:effectLst/>
                          <a:latin typeface="#9Slide03 SFU Futura_12" panose="00000400000000000000" pitchFamily="2" charset="0"/>
                        </a:rPr>
                        <a:t> Mạng lưới sông ngòi dày đặc, giá trị về giao thông và thủy lợi.</a:t>
                      </a:r>
                    </a:p>
                    <a:p>
                      <a:pPr marL="0" marR="0" indent="0" algn="just">
                        <a:lnSpc>
                          <a:spcPct val="115000"/>
                        </a:lnSpc>
                        <a:spcBef>
                          <a:spcPts val="0"/>
                        </a:spcBef>
                        <a:spcAft>
                          <a:spcPts val="0"/>
                        </a:spcAft>
                      </a:pPr>
                      <a:r>
                        <a:rPr lang="vi-VN" sz="2000" dirty="0">
                          <a:effectLst/>
                          <a:latin typeface="#9Slide03 SFU Futura_12" panose="00000400000000000000" pitchFamily="2" charset="0"/>
                        </a:rPr>
                        <a:t>-Hồ Ba Bể là hồ tự nhiên lớn nhất.</a:t>
                      </a: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000" dirty="0">
                          <a:effectLst/>
                          <a:latin typeface="#9Slide03 SFU Futura_12" panose="00000400000000000000" pitchFamily="2" charset="0"/>
                        </a:rPr>
                        <a:t>Thượng nguồn của nhiều con sông lớn. </a:t>
                      </a:r>
                    </a:p>
                    <a:p>
                      <a:pPr marL="0" marR="0" indent="0" algn="just">
                        <a:lnSpc>
                          <a:spcPct val="115000"/>
                        </a:lnSpc>
                        <a:spcBef>
                          <a:spcPts val="0"/>
                        </a:spcBef>
                        <a:spcAft>
                          <a:spcPts val="0"/>
                        </a:spcAft>
                      </a:pPr>
                      <a:r>
                        <a:rPr lang="vi-VN" sz="2000" dirty="0">
                          <a:effectLst/>
                          <a:latin typeface="#9Slide03 SFU Futura_12" panose="00000400000000000000" pitchFamily="2" charset="0"/>
                        </a:rPr>
                        <a:t>Sông ngòi có độ dốc lớn, lưu lượng nước dồi dào, tiềm năng lớn về thủy điện (lớn nhất cả nước), điển hình là sông Đà, sông Mã.</a:t>
                      </a:r>
                    </a:p>
                  </a:txBody>
                  <a:tcPr marL="55882" marR="55882" marT="0" marB="0">
                    <a:solidFill>
                      <a:schemeClr val="accent6">
                        <a:lumMod val="20000"/>
                        <a:lumOff val="80000"/>
                      </a:schemeClr>
                    </a:solidFill>
                  </a:tcPr>
                </a:tc>
                <a:extLst>
                  <a:ext uri="{0D108BD9-81ED-4DB2-BD59-A6C34878D82A}">
                    <a16:rowId xmlns:a16="http://schemas.microsoft.com/office/drawing/2014/main" val="2434823057"/>
                  </a:ext>
                </a:extLst>
              </a:tr>
              <a:tr h="927737">
                <a:tc>
                  <a:txBody>
                    <a:bodyPr/>
                    <a:lstStyle/>
                    <a:p>
                      <a:pPr marL="0" marR="0" indent="0" algn="just">
                        <a:lnSpc>
                          <a:spcPct val="115000"/>
                        </a:lnSpc>
                        <a:spcBef>
                          <a:spcPts val="0"/>
                        </a:spcBef>
                        <a:spcAft>
                          <a:spcPts val="0"/>
                        </a:spcAft>
                      </a:pPr>
                      <a:r>
                        <a:rPr lang="en-US" sz="2000">
                          <a:solidFill>
                            <a:srgbClr val="FF0000"/>
                          </a:solidFill>
                          <a:effectLst/>
                          <a:latin typeface="#9Slide03 SFU Futura_12" panose="00000400000000000000" pitchFamily="2" charset="0"/>
                        </a:rPr>
                        <a:t>Sinh vật</a:t>
                      </a:r>
                      <a:endParaRPr lang="en-US" sz="2000">
                        <a:solidFill>
                          <a:srgbClr val="FF000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en-US" sz="2000">
                          <a:effectLst/>
                          <a:latin typeface="#9Slide03 SFU Futura_12" panose="00000400000000000000" pitchFamily="2" charset="0"/>
                        </a:rPr>
                        <a:t>R</a:t>
                      </a:r>
                      <a:r>
                        <a:rPr lang="vi-VN" sz="2000">
                          <a:effectLst/>
                          <a:latin typeface="#9Slide03 SFU Futura_12" panose="00000400000000000000" pitchFamily="2" charset="0"/>
                        </a:rPr>
                        <a:t>ừng khá phát triển</a:t>
                      </a:r>
                      <a:endParaRPr lang="en-US" sz="200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en-US" sz="2000" dirty="0">
                          <a:effectLst/>
                          <a:latin typeface="#9Slide03 SFU Futura_12" panose="00000400000000000000" pitchFamily="2" charset="0"/>
                        </a:rPr>
                        <a:t>T</a:t>
                      </a:r>
                      <a:r>
                        <a:rPr lang="vi-VN" sz="2000" dirty="0">
                          <a:effectLst/>
                          <a:latin typeface="#9Slide03 SFU Futura_12" panose="00000400000000000000" pitchFamily="2" charset="0"/>
                        </a:rPr>
                        <a:t>ỉ lệ che phủ rừng cao hơn so với Tây Bắc</a:t>
                      </a:r>
                      <a:r>
                        <a:rPr lang="en-US" sz="2000" dirty="0">
                          <a:effectLst/>
                          <a:latin typeface="#9Slide03 SFU Futura_12" panose="00000400000000000000" pitchFamily="2" charset="0"/>
                        </a:rPr>
                        <a:t>. Sinh </a:t>
                      </a:r>
                      <a:r>
                        <a:rPr lang="en-US" sz="2000" dirty="0" err="1">
                          <a:effectLst/>
                          <a:latin typeface="#9Slide03 SFU Futura_12" panose="00000400000000000000" pitchFamily="2" charset="0"/>
                        </a:rPr>
                        <a:t>vật</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mang</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tính</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chất</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nhiệt</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đới</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cận</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nhiệt</a:t>
                      </a:r>
                      <a:r>
                        <a:rPr lang="en-US" sz="2000" dirty="0">
                          <a:effectLst/>
                          <a:latin typeface="#9Slide03 SFU Futura_12" panose="00000400000000000000" pitchFamily="2" charset="0"/>
                        </a:rPr>
                        <a:t>.</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000" dirty="0">
                          <a:effectLst/>
                          <a:latin typeface="#9Slide03 SFU Futura_12" panose="00000400000000000000" pitchFamily="2" charset="0"/>
                        </a:rPr>
                        <a:t>Đủ 3 đai sinh vật là rừng nhiệt đới, rừng cận nhiệt đới và rừng ôn đới trên núi cao</a:t>
                      </a:r>
                      <a:r>
                        <a:rPr lang="en-US" sz="2000" dirty="0">
                          <a:effectLst/>
                          <a:latin typeface="#9Slide03 SFU Futura_12" panose="00000400000000000000" pitchFamily="2" charset="0"/>
                        </a:rPr>
                        <a:t>.</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extLst>
                  <a:ext uri="{0D108BD9-81ED-4DB2-BD59-A6C34878D82A}">
                    <a16:rowId xmlns:a16="http://schemas.microsoft.com/office/drawing/2014/main" val="2584066383"/>
                  </a:ext>
                </a:extLst>
              </a:tr>
              <a:tr h="927737">
                <a:tc>
                  <a:txBody>
                    <a:bodyPr/>
                    <a:lstStyle/>
                    <a:p>
                      <a:pPr marL="0" marR="0" indent="0" algn="just">
                        <a:lnSpc>
                          <a:spcPct val="115000"/>
                        </a:lnSpc>
                        <a:spcBef>
                          <a:spcPts val="0"/>
                        </a:spcBef>
                        <a:spcAft>
                          <a:spcPts val="0"/>
                        </a:spcAft>
                      </a:pPr>
                      <a:r>
                        <a:rPr lang="en-US" sz="2000" dirty="0" err="1">
                          <a:solidFill>
                            <a:srgbClr val="FF0000"/>
                          </a:solidFill>
                          <a:effectLst/>
                          <a:latin typeface="#9Slide03 SFU Futura_12" panose="00000400000000000000" pitchFamily="2" charset="0"/>
                        </a:rPr>
                        <a:t>Khoáng</a:t>
                      </a:r>
                      <a:r>
                        <a:rPr lang="en-US" sz="2000" dirty="0">
                          <a:solidFill>
                            <a:srgbClr val="FF0000"/>
                          </a:solidFill>
                          <a:effectLst/>
                          <a:latin typeface="#9Slide03 SFU Futura_12" panose="00000400000000000000" pitchFamily="2" charset="0"/>
                        </a:rPr>
                        <a:t> </a:t>
                      </a:r>
                      <a:r>
                        <a:rPr lang="en-US" sz="2000" dirty="0" err="1">
                          <a:solidFill>
                            <a:srgbClr val="FF0000"/>
                          </a:solidFill>
                          <a:effectLst/>
                          <a:latin typeface="#9Slide03 SFU Futura_12" panose="00000400000000000000" pitchFamily="2" charset="0"/>
                        </a:rPr>
                        <a:t>sản</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en-US" sz="2000" dirty="0" err="1">
                          <a:effectLst/>
                          <a:latin typeface="#9Slide03 SFU Futura_12" panose="00000400000000000000" pitchFamily="2" charset="0"/>
                        </a:rPr>
                        <a:t>Đa</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dạng</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giàu</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khoáng</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sản</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nhất</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cả</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nước</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vMerge="1">
                  <a:txBody>
                    <a:bodyPr/>
                    <a:lstStyle/>
                    <a:p>
                      <a:endParaRPr lang="en-US"/>
                    </a:p>
                  </a:txBody>
                  <a:tcPr/>
                </a:tc>
                <a:tc>
                  <a:txBody>
                    <a:bodyPr/>
                    <a:lstStyle/>
                    <a:p>
                      <a:pPr marL="0" marR="0" indent="0" algn="just">
                        <a:lnSpc>
                          <a:spcPct val="115000"/>
                        </a:lnSpc>
                        <a:spcBef>
                          <a:spcPts val="0"/>
                        </a:spcBef>
                        <a:spcAft>
                          <a:spcPts val="0"/>
                        </a:spcAft>
                      </a:pPr>
                      <a:r>
                        <a:rPr lang="en-US" sz="2000" dirty="0" err="1">
                          <a:effectLst/>
                          <a:latin typeface="#9Slide03 SFU Futura_12" panose="00000400000000000000" pitchFamily="2" charset="0"/>
                        </a:rPr>
                        <a:t>Giàu</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khoáng</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sản</a:t>
                      </a:r>
                      <a:r>
                        <a:rPr lang="en-US" sz="2000" dirty="0">
                          <a:effectLst/>
                          <a:latin typeface="#9Slide03 SFU Futura_12" panose="00000400000000000000" pitchFamily="2" charset="0"/>
                        </a:rPr>
                        <a:t>: Than, </a:t>
                      </a:r>
                      <a:r>
                        <a:rPr lang="en-US" sz="2000" dirty="0" err="1">
                          <a:effectLst/>
                          <a:latin typeface="#9Slide03 SFU Futura_12" panose="00000400000000000000" pitchFamily="2" charset="0"/>
                        </a:rPr>
                        <a:t>sắt</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chì</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kẽm</a:t>
                      </a:r>
                      <a:r>
                        <a:rPr lang="en-US" sz="2000" dirty="0">
                          <a:effectLst/>
                          <a:latin typeface="#9Slide03 SFU Futura_12" panose="00000400000000000000" pitchFamily="2" charset="0"/>
                        </a:rPr>
                        <a:t>, a-pa-tit, </a:t>
                      </a:r>
                      <a:r>
                        <a:rPr lang="en-US" sz="2000" dirty="0" err="1">
                          <a:effectLst/>
                          <a:latin typeface="#9Slide03 SFU Futura_12" panose="00000400000000000000" pitchFamily="2" charset="0"/>
                        </a:rPr>
                        <a:t>đá</a:t>
                      </a:r>
                      <a:r>
                        <a:rPr lang="en-US" sz="2000" dirty="0">
                          <a:effectLst/>
                          <a:latin typeface="#9Slide03 SFU Futura_12" panose="00000400000000000000" pitchFamily="2" charset="0"/>
                        </a:rPr>
                        <a:t> </a:t>
                      </a:r>
                      <a:r>
                        <a:rPr lang="en-US" sz="2000" dirty="0" err="1">
                          <a:effectLst/>
                          <a:latin typeface="#9Slide03 SFU Futura_12" panose="00000400000000000000" pitchFamily="2" charset="0"/>
                        </a:rPr>
                        <a:t>vôi</a:t>
                      </a:r>
                      <a:r>
                        <a:rPr lang="en-US" sz="2000" dirty="0">
                          <a:effectLst/>
                          <a:latin typeface="#9Slide03 SFU Futura_12" panose="00000400000000000000" pitchFamily="2" charset="0"/>
                        </a:rPr>
                        <a:t>,…</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tc>
                  <a:txBody>
                    <a:bodyPr/>
                    <a:lstStyle/>
                    <a:p>
                      <a:pPr marL="0" marR="0" indent="0" algn="just">
                        <a:lnSpc>
                          <a:spcPct val="115000"/>
                        </a:lnSpc>
                        <a:spcBef>
                          <a:spcPts val="0"/>
                        </a:spcBef>
                        <a:spcAft>
                          <a:spcPts val="0"/>
                        </a:spcAft>
                      </a:pPr>
                      <a:r>
                        <a:rPr lang="vi-VN" sz="2000" dirty="0">
                          <a:effectLst/>
                          <a:latin typeface="#9Slide03 SFU Futura_12" panose="00000400000000000000" pitchFamily="2" charset="0"/>
                        </a:rPr>
                        <a:t>Ít khoáng sản hơn Đông Bắc, chủ yếu là đá vôi, pi-rit, đồng, đất hiếm, nước khoáng,…</a:t>
                      </a:r>
                      <a:endParaRPr lang="en-US" sz="2000" dirty="0">
                        <a:effectLst/>
                        <a:latin typeface="#9Slide03 SFU Futura_12" panose="00000400000000000000" pitchFamily="2" charset="0"/>
                        <a:ea typeface="Times New Roman" panose="02020603050405020304" pitchFamily="18" charset="0"/>
                      </a:endParaRPr>
                    </a:p>
                  </a:txBody>
                  <a:tcPr marL="55882" marR="55882" marT="0" marB="0">
                    <a:solidFill>
                      <a:schemeClr val="accent6">
                        <a:lumMod val="20000"/>
                        <a:lumOff val="80000"/>
                      </a:schemeClr>
                    </a:solidFill>
                  </a:tcPr>
                </a:tc>
                <a:extLst>
                  <a:ext uri="{0D108BD9-81ED-4DB2-BD59-A6C34878D82A}">
                    <a16:rowId xmlns:a16="http://schemas.microsoft.com/office/drawing/2014/main" val="3083235621"/>
                  </a:ext>
                </a:extLst>
              </a:tr>
            </a:tbl>
          </a:graphicData>
        </a:graphic>
      </p:graphicFrame>
    </p:spTree>
    <p:extLst>
      <p:ext uri="{BB962C8B-B14F-4D97-AF65-F5344CB8AC3E}">
        <p14:creationId xmlns:p14="http://schemas.microsoft.com/office/powerpoint/2010/main" val="3033810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3C9673-B816-FEE0-1BC3-433A8B05DE81}"/>
              </a:ext>
            </a:extLst>
          </p:cNvPr>
          <p:cNvSpPr txBox="1"/>
          <p:nvPr/>
        </p:nvSpPr>
        <p:spPr>
          <a:xfrm>
            <a:off x="121608" y="1274612"/>
            <a:ext cx="5335078" cy="4958602"/>
          </a:xfrm>
          <a:prstGeom prst="rect">
            <a:avLst/>
          </a:prstGeom>
          <a:solidFill>
            <a:schemeClr val="accent6">
              <a:lumMod val="20000"/>
              <a:lumOff val="80000"/>
            </a:schemeClr>
          </a:solid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Địa</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hình</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và</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đất</a:t>
            </a:r>
            <a:r>
              <a:rPr lang="en-US" sz="2400" b="1" dirty="0">
                <a:solidFill>
                  <a:srgbClr val="FF0000"/>
                </a:solidFill>
                <a:effectLst/>
                <a:latin typeface="#9Slide03 SFU Futura_12" panose="00000400000000000000" pitchFamily="2" charset="0"/>
                <a:ea typeface="Times New Roman" panose="02020603050405020304" pitchFamily="18" charset="0"/>
              </a:rPr>
              <a:t>:</a:t>
            </a:r>
            <a:r>
              <a:rPr lang="en-US" sz="2400" dirty="0">
                <a:solidFill>
                  <a:srgbClr val="FF0000"/>
                </a:solidFill>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dạng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chủ</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yếu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là</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đồi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núi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thấp</a:t>
            </a:r>
            <a:r>
              <a:rPr lang="en-US" sz="2400" dirty="0">
                <a:effectLst/>
                <a:latin typeface="#9Slide03 SFU Futura_12" panose="00000400000000000000" pitchFamily="2" charset="0"/>
                <a:ea typeface="Times New Roman" panose="02020603050405020304" pitchFamily="18" charset="0"/>
              </a:rPr>
              <a:t>, hang </a:t>
            </a:r>
            <a:r>
              <a:rPr lang="en-US" sz="2400" dirty="0" err="1">
                <a:effectLst/>
                <a:latin typeface="#9Slide03 SFU Futura_12" panose="00000400000000000000" pitchFamily="2" charset="0"/>
                <a:ea typeface="Times New Roman" panose="02020603050405020304" pitchFamily="18" charset="0"/>
              </a:rPr>
              <a:t>động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cac-xtơ</a:t>
            </a:r>
            <a:r>
              <a:rPr lang="en-US" sz="2400" dirty="0">
                <a:effectLst/>
                <a:latin typeface="#9Slide03 SFU Futura_12" panose="00000400000000000000" pitchFamily="2" charset="0"/>
                <a:ea typeface="Times New Roman" panose="02020603050405020304" pitchFamily="18" charset="0"/>
              </a:rPr>
              <a:t>,</a:t>
            </a:r>
            <a:r>
              <a:rPr lang="en-US" sz="2400" dirty="0">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đất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feralit</a:t>
            </a:r>
            <a:r>
              <a:rPr lang="en-US" sz="2400" dirty="0">
                <a:latin typeface="#9Slide03 SFU Futura_12" panose="00000400000000000000" pitchFamily="2" charset="0"/>
                <a:ea typeface="Times New Roman" panose="02020603050405020304" pitchFamily="18" charset="0"/>
              </a:rPr>
              <a:t>.</a:t>
            </a:r>
            <a:endParaRPr lang="en-US" sz="24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r>
              <a:rPr lang="en-US" sz="2400" dirty="0" err="1">
                <a:effectLst/>
                <a:latin typeface="#9Slide03 SFU Futura_12" panose="00000400000000000000" pitchFamily="2" charset="0"/>
                <a:ea typeface="Times New Roman" panose="02020603050405020304" pitchFamily="18" charset="0"/>
              </a:rPr>
              <a:t>phát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triển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cây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công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nghiệp</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cây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ăn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quả</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trồng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rừng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và</a:t>
            </a:r>
            <a:r>
              <a:rPr lang="en-US" sz="2400" dirty="0">
                <a:effectLst/>
                <a:latin typeface="#9Slide03 SFU Futura_12" panose="00000400000000000000" pitchFamily="2" charset="0"/>
                <a:ea typeface="Times New Roman" panose="02020603050405020304" pitchFamily="18" charset="0"/>
              </a:rPr>
              <a:t> du </a:t>
            </a:r>
            <a:r>
              <a:rPr lang="en-US" sz="2400" dirty="0" err="1">
                <a:effectLst/>
                <a:latin typeface="#9Slide03 SFU Futura_12" panose="00000400000000000000" pitchFamily="2" charset="0"/>
                <a:ea typeface="Times New Roman" panose="02020603050405020304" pitchFamily="18" charset="0"/>
              </a:rPr>
              <a:t>lịch</a:t>
            </a:r>
            <a:r>
              <a:rPr lang="en-US" sz="2400" dirty="0">
                <a:effectLst/>
                <a:latin typeface="#9Slide03 SFU Futura_12" panose="00000400000000000000" pitchFamily="2" charset="0"/>
                <a:ea typeface="Times New Roman" panose="02020603050405020304" pitchFamily="18" charset="0"/>
              </a:rPr>
              <a:t>.</a:t>
            </a:r>
          </a:p>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Khí</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hậu</a:t>
            </a:r>
            <a:r>
              <a:rPr lang="en-US" sz="2400" b="1" dirty="0">
                <a:solidFill>
                  <a:srgbClr val="FF0000"/>
                </a:solidFill>
                <a:effectLst/>
                <a:latin typeface="#9Slide03 SFU Futura_12" panose="00000400000000000000" pitchFamily="2" charset="0"/>
                <a:ea typeface="Times New Roman" panose="02020603050405020304" pitchFamily="18" charset="0"/>
              </a:rPr>
              <a:t>:</a:t>
            </a:r>
            <a:r>
              <a:rPr lang="en-US" sz="2400" dirty="0">
                <a:solidFill>
                  <a:srgbClr val="FF0000"/>
                </a:solidFill>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nhiệt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đới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ẩm</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gió</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mùa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có</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mùa</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đông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lạnh</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nhất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cả</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nước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và</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phân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hoá</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theo</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độ</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cao</a:t>
            </a:r>
            <a:r>
              <a:rPr lang="en-US" sz="2400" dirty="0">
                <a:latin typeface="#9Slide03 SFU Futura_12" panose="00000400000000000000" pitchFamily="2" charset="0"/>
                <a:ea typeface="Times New Roman" panose="02020603050405020304" pitchFamily="18" charset="0"/>
              </a:rPr>
              <a:t>.</a:t>
            </a:r>
          </a:p>
          <a:p>
            <a:pPr marR="0" indent="-635" algn="just">
              <a:lnSpc>
                <a:spcPct val="115000"/>
              </a:lnSpc>
              <a:spcBef>
                <a:spcPts val="0"/>
              </a:spcBef>
              <a:spcAft>
                <a:spcPts val="600"/>
              </a:spcAft>
            </a:pPr>
            <a:r>
              <a:rPr lang="en-US" sz="2400" dirty="0">
                <a:effectLst/>
                <a:latin typeface="#9Slide03 SFU Futura_12" panose="00000400000000000000" pitchFamily="2" charset="0"/>
                <a:ea typeface="Times New Roman" panose="02020603050405020304" pitchFamily="18" charset="0"/>
                <a:sym typeface="Wingdings" panose="05000000000000000000" pitchFamily="2" charset="2"/>
              </a:rPr>
              <a:t> </a:t>
            </a:r>
            <a:r>
              <a:rPr lang="en-US" sz="2400" dirty="0" err="1">
                <a:effectLst/>
                <a:latin typeface="#9Slide03 SFU Futura_12" panose="00000400000000000000" pitchFamily="2" charset="0"/>
                <a:ea typeface="Times New Roman" panose="02020603050405020304" pitchFamily="18" charset="0"/>
              </a:rPr>
              <a:t>phát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triển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cây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công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nghiệp</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cận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nhiệt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và</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ôn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đới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cây</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dược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liệu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rau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quả</a:t>
            </a:r>
            <a:r>
              <a:rPr lang="en-US" sz="2400" dirty="0">
                <a:effectLst/>
                <a:latin typeface="#9Slide03 SFU Futura_12" panose="00000400000000000000" pitchFamily="2" charset="0"/>
                <a:ea typeface="Times New Roman" panose="02020603050405020304" pitchFamily="18" charset="0"/>
              </a:rPr>
              <a:t>, du </a:t>
            </a:r>
            <a:r>
              <a:rPr lang="en-US" sz="2400" dirty="0" err="1">
                <a:effectLst/>
                <a:latin typeface="#9Slide03 SFU Futura_12" panose="00000400000000000000" pitchFamily="2" charset="0"/>
                <a:ea typeface="Times New Roman" panose="02020603050405020304" pitchFamily="18" charset="0"/>
              </a:rPr>
              <a:t>lịch</a:t>
            </a:r>
            <a:r>
              <a:rPr lang="en-US" sz="2400" dirty="0">
                <a:effectLst/>
                <a:latin typeface="#9Slide03 SFU Futura_12" panose="00000400000000000000" pitchFamily="2" charset="0"/>
                <a:ea typeface="Times New Roman" panose="02020603050405020304" pitchFamily="18" charset="0"/>
              </a:rPr>
              <a:t>.</a:t>
            </a:r>
          </a:p>
        </p:txBody>
      </p:sp>
      <p:grpSp>
        <p:nvGrpSpPr>
          <p:cNvPr id="4" name="Group 3">
            <a:extLst>
              <a:ext uri="{FF2B5EF4-FFF2-40B4-BE49-F238E27FC236}">
                <a16:creationId xmlns:a16="http://schemas.microsoft.com/office/drawing/2014/main" id="{49256388-7BE2-9DA8-D537-F4E272E3F3A8}"/>
              </a:ext>
            </a:extLst>
          </p:cNvPr>
          <p:cNvGrpSpPr/>
          <p:nvPr/>
        </p:nvGrpSpPr>
        <p:grpSpPr>
          <a:xfrm>
            <a:off x="36224" y="-6305"/>
            <a:ext cx="12155775" cy="614249"/>
            <a:chOff x="-218644" y="-18533"/>
            <a:chExt cx="10941487" cy="749207"/>
          </a:xfrm>
        </p:grpSpPr>
        <p:grpSp>
          <p:nvGrpSpPr>
            <p:cNvPr id="5" name="Group 4">
              <a:extLst>
                <a:ext uri="{FF2B5EF4-FFF2-40B4-BE49-F238E27FC236}">
                  <a16:creationId xmlns:a16="http://schemas.microsoft.com/office/drawing/2014/main" id="{1BEF09AE-262E-0DD9-5CF4-2DF46690C72A}"/>
                </a:ext>
              </a:extLst>
            </p:cNvPr>
            <p:cNvGrpSpPr/>
            <p:nvPr/>
          </p:nvGrpSpPr>
          <p:grpSpPr>
            <a:xfrm>
              <a:off x="-218644" y="17167"/>
              <a:ext cx="10941487" cy="691541"/>
              <a:chOff x="-2717606" y="-7552"/>
              <a:chExt cx="8296957" cy="691541"/>
            </a:xfrm>
          </p:grpSpPr>
          <p:sp>
            <p:nvSpPr>
              <p:cNvPr id="7" name="Rectangle: Rounded Corners 17">
                <a:extLst>
                  <a:ext uri="{FF2B5EF4-FFF2-40B4-BE49-F238E27FC236}">
                    <a16:creationId xmlns:a16="http://schemas.microsoft.com/office/drawing/2014/main" id="{E900F082-A2B6-3E50-9480-8664A831BA9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535FEA8A-E70F-B411-E089-3DD60A77878E}"/>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6"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7F8D9CB7-B87F-8074-2867-30B80DEC8E0C}"/>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978BF1E6-BA11-CBF9-A876-E110ECA9DC1B}"/>
              </a:ext>
            </a:extLst>
          </p:cNvPr>
          <p:cNvPicPr>
            <a:picLocks noChangeAspect="1"/>
          </p:cNvPicPr>
          <p:nvPr/>
        </p:nvPicPr>
        <p:blipFill>
          <a:blip r:embed="rId4"/>
          <a:stretch>
            <a:fillRect/>
          </a:stretch>
        </p:blipFill>
        <p:spPr>
          <a:xfrm>
            <a:off x="5564459" y="619204"/>
            <a:ext cx="6560302" cy="6043197"/>
          </a:xfrm>
          <a:prstGeom prst="rect">
            <a:avLst/>
          </a:prstGeom>
        </p:spPr>
      </p:pic>
      <p:sp>
        <p:nvSpPr>
          <p:cNvPr id="13" name="TextBox 12">
            <a:extLst>
              <a:ext uri="{FF2B5EF4-FFF2-40B4-BE49-F238E27FC236}">
                <a16:creationId xmlns:a16="http://schemas.microsoft.com/office/drawing/2014/main" id="{DDE226CE-A095-098D-7A78-918140C2988D}"/>
              </a:ext>
            </a:extLst>
          </p:cNvPr>
          <p:cNvSpPr txBox="1"/>
          <p:nvPr/>
        </p:nvSpPr>
        <p:spPr>
          <a:xfrm>
            <a:off x="6333893" y="6457890"/>
            <a:ext cx="6133170" cy="400110"/>
          </a:xfrm>
          <a:prstGeom prst="rect">
            <a:avLst/>
          </a:prstGeom>
          <a:noFill/>
        </p:spPr>
        <p:txBody>
          <a:bodyPr wrap="square">
            <a:spAutoFit/>
          </a:bodyPr>
          <a:lstStyle/>
          <a:p>
            <a:r>
              <a:rPr lang="en-US" sz="2000" dirty="0" err="1">
                <a:effectLst/>
                <a:highlight>
                  <a:srgbClr val="FFFF00"/>
                </a:highlight>
                <a:latin typeface="#9Slide03 SFU Futura_12" panose="00000400000000000000" pitchFamily="2" charset="0"/>
              </a:rPr>
              <a:t>Bản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đồ</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tự</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nhiên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vùng</a:t>
            </a:r>
            <a:r>
              <a:rPr lang="en-US" sz="2000" dirty="0">
                <a:effectLst/>
                <a:highlight>
                  <a:srgbClr val="FFFF00"/>
                </a:highlight>
                <a:latin typeface="#9Slide03 SFU Futura_12" panose="00000400000000000000" pitchFamily="2" charset="0"/>
              </a:rPr>
              <a:t> Trung du </a:t>
            </a:r>
            <a:r>
              <a:rPr lang="en-US" sz="2000" dirty="0" err="1">
                <a:effectLst/>
                <a:highlight>
                  <a:srgbClr val="FFFF00"/>
                </a:highlight>
                <a:latin typeface="#9Slide03 SFU Futura_12" panose="00000400000000000000" pitchFamily="2" charset="0"/>
              </a:rPr>
              <a:t>và</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miền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núi</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Bắc</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Bộ</a:t>
            </a:r>
            <a:endParaRPr lang="en-US" sz="2000" dirty="0">
              <a:highlight>
                <a:srgbClr val="FFFF00"/>
              </a:highlight>
            </a:endParaRPr>
          </a:p>
        </p:txBody>
      </p:sp>
      <p:sp>
        <p:nvSpPr>
          <p:cNvPr id="2" name="TextBox 1">
            <a:extLst>
              <a:ext uri="{FF2B5EF4-FFF2-40B4-BE49-F238E27FC236}">
                <a16:creationId xmlns:a16="http://schemas.microsoft.com/office/drawing/2014/main" id="{172F9980-C125-FDAB-A01B-035A8F28BACB}"/>
              </a:ext>
            </a:extLst>
          </p:cNvPr>
          <p:cNvSpPr txBox="1"/>
          <p:nvPr/>
        </p:nvSpPr>
        <p:spPr>
          <a:xfrm>
            <a:off x="537668" y="678538"/>
            <a:ext cx="4360154"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C00000"/>
                </a:solidFill>
                <a:effectLst/>
                <a:latin typeface="#9Slide03 SFU Futura_12" panose="00000400000000000000" pitchFamily="2" charset="0"/>
                <a:ea typeface="Times New Roman" panose="02020603050405020304" pitchFamily="18" charset="0"/>
              </a:rPr>
              <a:t>b) </a:t>
            </a:r>
            <a:r>
              <a:rPr lang="en-US" sz="2400" b="1" dirty="0" err="1">
                <a:solidFill>
                  <a:srgbClr val="C00000"/>
                </a:solidFill>
                <a:effectLst/>
                <a:latin typeface="#9Slide03 SFU Futura_12" panose="00000400000000000000" pitchFamily="2" charset="0"/>
                <a:ea typeface="Times New Roman" panose="02020603050405020304" pitchFamily="18" charset="0"/>
              </a:rPr>
              <a:t>Thế</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mạnh</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phát</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triển</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kinh</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tế</a:t>
            </a:r>
            <a:endParaRPr lang="en-US" sz="2400" b="1" dirty="0">
              <a:solidFill>
                <a:srgbClr val="C00000"/>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35395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3C9673-B816-FEE0-1BC3-433A8B05DE81}"/>
              </a:ext>
            </a:extLst>
          </p:cNvPr>
          <p:cNvSpPr txBox="1"/>
          <p:nvPr/>
        </p:nvSpPr>
        <p:spPr>
          <a:xfrm>
            <a:off x="88774" y="1382063"/>
            <a:ext cx="5418645" cy="4958602"/>
          </a:xfrm>
          <a:prstGeom prst="rect">
            <a:avLst/>
          </a:prstGeom>
          <a:solidFill>
            <a:schemeClr val="accent6">
              <a:lumMod val="20000"/>
              <a:lumOff val="80000"/>
            </a:schemeClr>
          </a:solidFill>
        </p:spPr>
        <p:txBody>
          <a:bodyPr wrap="square">
            <a:spAutoFit/>
          </a:bodyPr>
          <a:lstStyle/>
          <a:p>
            <a:pPr marR="0" indent="-635" algn="just">
              <a:lnSpc>
                <a:spcPct val="115000"/>
              </a:lnSpc>
              <a:spcBef>
                <a:spcPts val="0"/>
              </a:spcBef>
              <a:spcAft>
                <a:spcPts val="600"/>
              </a:spcAft>
            </a:pPr>
            <a:r>
              <a:rPr lang="vi-VN" sz="2400" b="1" dirty="0">
                <a:solidFill>
                  <a:srgbClr val="FF0000"/>
                </a:solidFill>
                <a:effectLst/>
                <a:latin typeface="#9Slide03 SFU Futura_12" panose="00000400000000000000" pitchFamily="2" charset="0"/>
                <a:ea typeface="Times New Roman" panose="02020603050405020304" pitchFamily="18" charset="0"/>
              </a:rPr>
              <a:t>- N</a:t>
            </a:r>
            <a:r>
              <a:rPr lang="en-US" sz="2400" b="1" dirty="0" err="1">
                <a:solidFill>
                  <a:srgbClr val="FF0000"/>
                </a:solidFill>
                <a:effectLst/>
                <a:latin typeface="#9Slide03 SFU Futura_12" panose="00000400000000000000" pitchFamily="2" charset="0"/>
                <a:ea typeface="Times New Roman" panose="02020603050405020304" pitchFamily="18" charset="0"/>
              </a:rPr>
              <a:t>guồn</a:t>
            </a:r>
            <a:r>
              <a:rPr lang="en-US" sz="2400" b="1" dirty="0">
                <a:solidFill>
                  <a:srgbClr val="FF0000"/>
                </a:solidFill>
                <a:effectLst/>
                <a:latin typeface="#9Slide03 SFU Futura_12" panose="00000400000000000000" pitchFamily="2" charset="0"/>
                <a:ea typeface="Times New Roman" panose="02020603050405020304" pitchFamily="18" charset="0"/>
              </a:rPr>
              <a:t> n</a:t>
            </a:r>
            <a:r>
              <a:rPr lang="vi-VN" sz="2400" b="1" dirty="0">
                <a:solidFill>
                  <a:srgbClr val="FF0000"/>
                </a:solidFill>
                <a:effectLst/>
                <a:latin typeface="#9Slide03 SFU Futura_12" panose="00000400000000000000" pitchFamily="2" charset="0"/>
                <a:ea typeface="Times New Roman" panose="02020603050405020304" pitchFamily="18" charset="0"/>
              </a:rPr>
              <a:t>ước: </a:t>
            </a:r>
            <a:r>
              <a:rPr lang="en-US" sz="2400" dirty="0" err="1">
                <a:effectLst/>
                <a:latin typeface="#9Slide03 SFU Futura_12" panose="00000400000000000000" pitchFamily="2" charset="0"/>
                <a:ea typeface="Times New Roman" panose="02020603050405020304" pitchFamily="18" charset="0"/>
              </a:rPr>
              <a:t>nhiều</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sông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có</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độ</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dốc</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lớn</a:t>
            </a:r>
            <a:r>
              <a:rPr lang="en-US" sz="2400" dirty="0">
                <a:effectLst/>
                <a:latin typeface="#9Slide03 SFU Futura_12" panose="00000400000000000000" pitchFamily="2" charset="0"/>
                <a:ea typeface="Times New Roman" panose="02020603050405020304" pitchFamily="18" charset="0"/>
              </a:rPr>
              <a:t> (S </a:t>
            </a:r>
            <a:r>
              <a:rPr lang="en-US" sz="2400" dirty="0" err="1">
                <a:effectLst/>
                <a:latin typeface="#9Slide03 SFU Futura_12" panose="00000400000000000000" pitchFamily="2" charset="0"/>
                <a:ea typeface="Times New Roman" panose="02020603050405020304" pitchFamily="18" charset="0"/>
              </a:rPr>
              <a:t>Đà</a:t>
            </a:r>
            <a:r>
              <a:rPr lang="en-US" sz="2400" dirty="0">
                <a:effectLst/>
                <a:latin typeface="#9Slide03 SFU Futura_12" panose="00000400000000000000" pitchFamily="2" charset="0"/>
                <a:ea typeface="Times New Roman" panose="02020603050405020304" pitchFamily="18" charset="0"/>
              </a:rPr>
              <a:t>, S </a:t>
            </a:r>
            <a:r>
              <a:rPr lang="en-US" sz="2400" dirty="0" err="1">
                <a:effectLst/>
                <a:latin typeface="#9Slide03 SFU Futura_12" panose="00000400000000000000" pitchFamily="2" charset="0"/>
                <a:ea typeface="Times New Roman" panose="02020603050405020304" pitchFamily="18" charset="0"/>
              </a:rPr>
              <a:t>Hồng</a:t>
            </a:r>
            <a:r>
              <a:rPr lang="en-US" sz="2400" dirty="0">
                <a:effectLst/>
                <a:latin typeface="#9Slide03 SFU Futura_12" panose="00000400000000000000" pitchFamily="2" charset="0"/>
                <a:ea typeface="Times New Roman" panose="02020603050405020304" pitchFamily="18" charset="0"/>
              </a:rPr>
              <a:t>)</a:t>
            </a:r>
            <a:r>
              <a:rPr lang="en-US" sz="2400" dirty="0">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nhiều hồ tự nhiên và hồ thuỷ điện</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Hồ</a:t>
            </a:r>
            <a:r>
              <a:rPr lang="en-US" sz="2400" dirty="0">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Ba Bể</a:t>
            </a:r>
            <a:r>
              <a:rPr lang="en-US" sz="2400" dirty="0">
                <a:effectLst/>
                <a:latin typeface="#9Slide03 SFU Futura_12" panose="00000400000000000000" pitchFamily="2" charset="0"/>
                <a:ea typeface="Times New Roman" panose="02020603050405020304" pitchFamily="18" charset="0"/>
              </a:rPr>
              <a:t>,</a:t>
            </a:r>
            <a:r>
              <a:rPr lang="vi-VN" sz="2400" dirty="0">
                <a:effectLst/>
                <a:latin typeface="#9Slide03 SFU Futura_12" panose="00000400000000000000" pitchFamily="2" charset="0"/>
                <a:ea typeface="Times New Roman" panose="02020603050405020304" pitchFamily="18" charset="0"/>
              </a:rPr>
              <a:t> Thác Bà, Hoà Bình</a:t>
            </a:r>
            <a:r>
              <a:rPr lang="en-US" sz="2400" dirty="0">
                <a:effectLst/>
                <a:latin typeface="#9Slide03 SFU Futura_12" panose="00000400000000000000" pitchFamily="2" charset="0"/>
                <a:ea typeface="Times New Roman" panose="02020603050405020304" pitchFamily="18" charset="0"/>
              </a:rPr>
              <a:t>).</a:t>
            </a:r>
            <a:endParaRPr lang="en-US" sz="2400" b="1" dirty="0">
              <a:solidFill>
                <a:srgbClr val="FF0000"/>
              </a:solidFill>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b="1" dirty="0">
                <a:effectLst/>
                <a:latin typeface="#9Slide03 SFU Futura_12" panose="00000400000000000000" pitchFamily="2" charset="0"/>
                <a:ea typeface="Times New Roman" panose="02020603050405020304" pitchFamily="18" charset="0"/>
                <a:sym typeface="Wingdings" panose="05000000000000000000" pitchFamily="2" charset="2"/>
              </a:rPr>
              <a:t></a:t>
            </a:r>
            <a:r>
              <a:rPr lang="en-US" sz="2400" b="1" dirty="0">
                <a:solidFill>
                  <a:srgbClr val="FF0000"/>
                </a:solidFill>
                <a:effectLst/>
                <a:latin typeface="#9Slide03 SFU Futura_12" panose="00000400000000000000" pitchFamily="2" charset="0"/>
                <a:ea typeface="Times New Roman" panose="02020603050405020304" pitchFamily="18" charset="0"/>
                <a:sym typeface="Wingdings" panose="05000000000000000000" pitchFamily="2" charset="2"/>
              </a:rPr>
              <a:t> </a:t>
            </a:r>
            <a:r>
              <a:rPr lang="vi-VN" sz="2400" dirty="0">
                <a:effectLst/>
                <a:latin typeface="#9Slide03 SFU Futura_12" panose="00000400000000000000" pitchFamily="2" charset="0"/>
                <a:ea typeface="Times New Roman" panose="02020603050405020304" pitchFamily="18" charset="0"/>
              </a:rPr>
              <a:t>thuỷ điện, cung cấp nước</a:t>
            </a:r>
            <a:r>
              <a:rPr lang="en-US" sz="2400" dirty="0">
                <a:effectLst/>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du lịch và nuôi trồng thuỷ sản. </a:t>
            </a:r>
            <a:endParaRPr lang="en-US" sz="2400" dirty="0">
              <a:effectLst/>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vi-VN" sz="2400" b="1" dirty="0">
                <a:solidFill>
                  <a:srgbClr val="FF0000"/>
                </a:solidFill>
                <a:effectLst/>
                <a:latin typeface="#9Slide03 SFU Futura_12" panose="00000400000000000000" pitchFamily="2" charset="0"/>
                <a:ea typeface="Times New Roman" panose="02020603050405020304" pitchFamily="18" charset="0"/>
              </a:rPr>
              <a:t>- Rừng: </a:t>
            </a:r>
            <a:r>
              <a:rPr lang="en-US" sz="2400" dirty="0" err="1">
                <a:effectLst/>
                <a:latin typeface="#9Slide03 SFU Futura_12" panose="00000400000000000000" pitchFamily="2" charset="0"/>
                <a:ea typeface="Times New Roman" panose="02020603050405020304" pitchFamily="18" charset="0"/>
              </a:rPr>
              <a:t>dồi</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dào</a:t>
            </a:r>
            <a:r>
              <a:rPr lang="en-US" sz="2400" dirty="0">
                <a:effectLst/>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tiềm năng lớn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Nhiều</a:t>
            </a:r>
            <a:r>
              <a:rPr lang="en-US" sz="2400" dirty="0">
                <a:effectLst/>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vườn quốc gia như Hoàng Liên</a:t>
            </a:r>
            <a:r>
              <a:rPr lang="en-US" sz="2400" dirty="0">
                <a:effectLst/>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Du Già</a:t>
            </a:r>
            <a:r>
              <a:rPr lang="en-US" sz="2400" dirty="0">
                <a:effectLst/>
                <a:latin typeface="#9Slide03 SFU Futura_12" panose="00000400000000000000" pitchFamily="2" charset="0"/>
                <a:ea typeface="Times New Roman" panose="02020603050405020304" pitchFamily="18" charset="0"/>
              </a:rPr>
              <a:t>,…</a:t>
            </a:r>
          </a:p>
          <a:p>
            <a:pPr marR="0" algn="just">
              <a:lnSpc>
                <a:spcPct val="115000"/>
              </a:lnSpc>
              <a:spcBef>
                <a:spcPts val="0"/>
              </a:spcBef>
              <a:spcAft>
                <a:spcPts val="600"/>
              </a:spcAft>
            </a:pPr>
            <a:r>
              <a:rPr lang="en-US" sz="2400" dirty="0">
                <a:effectLst/>
                <a:latin typeface="#9Slide03 SFU Futura_12" panose="00000400000000000000" pitchFamily="2" charset="0"/>
                <a:ea typeface="Times New Roman" panose="02020603050405020304" pitchFamily="18" charset="0"/>
                <a:sym typeface="Wingdings" panose="05000000000000000000" pitchFamily="2" charset="2"/>
              </a:rPr>
              <a:t> </a:t>
            </a:r>
            <a:r>
              <a:rPr lang="vi-VN" sz="2400" dirty="0">
                <a:effectLst/>
                <a:latin typeface="#9Slide03 SFU Futura_12" panose="00000400000000000000" pitchFamily="2" charset="0"/>
                <a:ea typeface="Times New Roman" panose="02020603050405020304" pitchFamily="18" charset="0"/>
              </a:rPr>
              <a:t>phát triển </a:t>
            </a:r>
            <a:r>
              <a:rPr lang="en-US" sz="2400" dirty="0" err="1">
                <a:latin typeface="#9Slide03 SFU Futura_12" panose="00000400000000000000" pitchFamily="2" charset="0"/>
                <a:ea typeface="Times New Roman" panose="02020603050405020304" pitchFamily="18" charset="0"/>
              </a:rPr>
              <a:t>lâm</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nghiệp</a:t>
            </a:r>
            <a:r>
              <a:rPr lang="en-US" sz="2400" dirty="0">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công nghiệp khai thác và chế biến gỗ</a:t>
            </a:r>
            <a:r>
              <a:rPr lang="en-US" sz="2400" dirty="0">
                <a:effectLst/>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du lịch.</a:t>
            </a:r>
            <a:endParaRPr lang="en-US" sz="2400" dirty="0">
              <a:effectLst/>
              <a:latin typeface="#9Slide03 SFU Futura_12" panose="00000400000000000000" pitchFamily="2" charset="0"/>
              <a:ea typeface="Times New Roman" panose="02020603050405020304" pitchFamily="18" charset="0"/>
            </a:endParaRPr>
          </a:p>
        </p:txBody>
      </p:sp>
      <p:grpSp>
        <p:nvGrpSpPr>
          <p:cNvPr id="4" name="Group 3">
            <a:extLst>
              <a:ext uri="{FF2B5EF4-FFF2-40B4-BE49-F238E27FC236}">
                <a16:creationId xmlns:a16="http://schemas.microsoft.com/office/drawing/2014/main" id="{49256388-7BE2-9DA8-D537-F4E272E3F3A8}"/>
              </a:ext>
            </a:extLst>
          </p:cNvPr>
          <p:cNvGrpSpPr/>
          <p:nvPr/>
        </p:nvGrpSpPr>
        <p:grpSpPr>
          <a:xfrm>
            <a:off x="36224" y="-6305"/>
            <a:ext cx="12155775" cy="614249"/>
            <a:chOff x="-218644" y="-18533"/>
            <a:chExt cx="10941487" cy="749207"/>
          </a:xfrm>
        </p:grpSpPr>
        <p:grpSp>
          <p:nvGrpSpPr>
            <p:cNvPr id="5" name="Group 4">
              <a:extLst>
                <a:ext uri="{FF2B5EF4-FFF2-40B4-BE49-F238E27FC236}">
                  <a16:creationId xmlns:a16="http://schemas.microsoft.com/office/drawing/2014/main" id="{1BEF09AE-262E-0DD9-5CF4-2DF46690C72A}"/>
                </a:ext>
              </a:extLst>
            </p:cNvPr>
            <p:cNvGrpSpPr/>
            <p:nvPr/>
          </p:nvGrpSpPr>
          <p:grpSpPr>
            <a:xfrm>
              <a:off x="-218644" y="17167"/>
              <a:ext cx="10941487" cy="691541"/>
              <a:chOff x="-2717606" y="-7552"/>
              <a:chExt cx="8296957" cy="691541"/>
            </a:xfrm>
          </p:grpSpPr>
          <p:sp>
            <p:nvSpPr>
              <p:cNvPr id="7" name="Rectangle: Rounded Corners 17">
                <a:extLst>
                  <a:ext uri="{FF2B5EF4-FFF2-40B4-BE49-F238E27FC236}">
                    <a16:creationId xmlns:a16="http://schemas.microsoft.com/office/drawing/2014/main" id="{E900F082-A2B6-3E50-9480-8664A831BA9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535FEA8A-E70F-B411-E089-3DD60A77878E}"/>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6"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7F8D9CB7-B87F-8074-2867-30B80DEC8E0C}"/>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978BF1E6-BA11-CBF9-A876-E110ECA9DC1B}"/>
              </a:ext>
            </a:extLst>
          </p:cNvPr>
          <p:cNvPicPr>
            <a:picLocks noChangeAspect="1"/>
          </p:cNvPicPr>
          <p:nvPr/>
        </p:nvPicPr>
        <p:blipFill>
          <a:blip r:embed="rId4"/>
          <a:stretch>
            <a:fillRect/>
          </a:stretch>
        </p:blipFill>
        <p:spPr>
          <a:xfrm>
            <a:off x="5564459" y="619204"/>
            <a:ext cx="6560302" cy="6043197"/>
          </a:xfrm>
          <a:prstGeom prst="rect">
            <a:avLst/>
          </a:prstGeom>
        </p:spPr>
      </p:pic>
      <p:sp>
        <p:nvSpPr>
          <p:cNvPr id="13" name="TextBox 12">
            <a:extLst>
              <a:ext uri="{FF2B5EF4-FFF2-40B4-BE49-F238E27FC236}">
                <a16:creationId xmlns:a16="http://schemas.microsoft.com/office/drawing/2014/main" id="{DDE226CE-A095-098D-7A78-918140C2988D}"/>
              </a:ext>
            </a:extLst>
          </p:cNvPr>
          <p:cNvSpPr txBox="1"/>
          <p:nvPr/>
        </p:nvSpPr>
        <p:spPr>
          <a:xfrm>
            <a:off x="6333893" y="6457890"/>
            <a:ext cx="6133170" cy="400110"/>
          </a:xfrm>
          <a:prstGeom prst="rect">
            <a:avLst/>
          </a:prstGeom>
          <a:noFill/>
        </p:spPr>
        <p:txBody>
          <a:bodyPr wrap="square">
            <a:spAutoFit/>
          </a:bodyPr>
          <a:lstStyle/>
          <a:p>
            <a:r>
              <a:rPr lang="en-US" sz="2000" dirty="0" err="1">
                <a:effectLst/>
                <a:highlight>
                  <a:srgbClr val="FFFF00"/>
                </a:highlight>
                <a:latin typeface="#9Slide03 SFU Futura_12" panose="00000400000000000000" pitchFamily="2" charset="0"/>
              </a:rPr>
              <a:t>Bản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đồ</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tự</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nhiên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vùng</a:t>
            </a:r>
            <a:r>
              <a:rPr lang="en-US" sz="2000" dirty="0">
                <a:effectLst/>
                <a:highlight>
                  <a:srgbClr val="FFFF00"/>
                </a:highlight>
                <a:latin typeface="#9Slide03 SFU Futura_12" panose="00000400000000000000" pitchFamily="2" charset="0"/>
              </a:rPr>
              <a:t> Trung du </a:t>
            </a:r>
            <a:r>
              <a:rPr lang="en-US" sz="2000" dirty="0" err="1">
                <a:effectLst/>
                <a:highlight>
                  <a:srgbClr val="FFFF00"/>
                </a:highlight>
                <a:latin typeface="#9Slide03 SFU Futura_12" panose="00000400000000000000" pitchFamily="2" charset="0"/>
              </a:rPr>
              <a:t>và</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miền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núi</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Bắc</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Bộ</a:t>
            </a:r>
            <a:endParaRPr lang="en-US" sz="2000" dirty="0">
              <a:highlight>
                <a:srgbClr val="FFFF00"/>
              </a:highlight>
            </a:endParaRPr>
          </a:p>
        </p:txBody>
      </p:sp>
      <p:sp>
        <p:nvSpPr>
          <p:cNvPr id="2" name="TextBox 1">
            <a:extLst>
              <a:ext uri="{FF2B5EF4-FFF2-40B4-BE49-F238E27FC236}">
                <a16:creationId xmlns:a16="http://schemas.microsoft.com/office/drawing/2014/main" id="{D0F970F4-1963-E9BA-171C-A1707D463E2C}"/>
              </a:ext>
            </a:extLst>
          </p:cNvPr>
          <p:cNvSpPr txBox="1"/>
          <p:nvPr/>
        </p:nvSpPr>
        <p:spPr>
          <a:xfrm>
            <a:off x="537668" y="678538"/>
            <a:ext cx="4360154"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C00000"/>
                </a:solidFill>
                <a:effectLst/>
                <a:latin typeface="#9Slide03 SFU Futura_12" panose="00000400000000000000" pitchFamily="2" charset="0"/>
                <a:ea typeface="Times New Roman" panose="02020603050405020304" pitchFamily="18" charset="0"/>
              </a:rPr>
              <a:t>b) </a:t>
            </a:r>
            <a:r>
              <a:rPr lang="en-US" sz="2400" b="1" dirty="0" err="1">
                <a:solidFill>
                  <a:srgbClr val="C00000"/>
                </a:solidFill>
                <a:effectLst/>
                <a:latin typeface="#9Slide03 SFU Futura_12" panose="00000400000000000000" pitchFamily="2" charset="0"/>
                <a:ea typeface="Times New Roman" panose="02020603050405020304" pitchFamily="18" charset="0"/>
              </a:rPr>
              <a:t>Thế</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mạnh</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phát</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triển</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kinh</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tế</a:t>
            </a:r>
            <a:endParaRPr lang="en-US" sz="2400" b="1" dirty="0">
              <a:solidFill>
                <a:srgbClr val="C00000"/>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283597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3C9673-B816-FEE0-1BC3-433A8B05DE81}"/>
              </a:ext>
            </a:extLst>
          </p:cNvPr>
          <p:cNvSpPr txBox="1"/>
          <p:nvPr/>
        </p:nvSpPr>
        <p:spPr>
          <a:xfrm>
            <a:off x="121608" y="1763238"/>
            <a:ext cx="5355583" cy="4186082"/>
          </a:xfrm>
          <a:prstGeom prst="rect">
            <a:avLst/>
          </a:prstGeom>
          <a:solidFill>
            <a:schemeClr val="accent6">
              <a:lumMod val="20000"/>
              <a:lumOff val="80000"/>
            </a:schemeClr>
          </a:solidFill>
        </p:spPr>
        <p:txBody>
          <a:bodyPr wrap="square">
            <a:spAutoFit/>
          </a:bodyPr>
          <a:lstStyle/>
          <a:p>
            <a:pPr marR="0" indent="-635" algn="just">
              <a:lnSpc>
                <a:spcPct val="115000"/>
              </a:lnSpc>
              <a:spcBef>
                <a:spcPts val="0"/>
              </a:spcBef>
              <a:spcAft>
                <a:spcPts val="600"/>
              </a:spcAft>
            </a:pPr>
            <a:r>
              <a:rPr lang="vi-VN" sz="2400" b="1" dirty="0">
                <a:solidFill>
                  <a:srgbClr val="FF0000"/>
                </a:solidFill>
                <a:effectLst/>
                <a:latin typeface="#9Slide03 SFU Futura_12" panose="00000400000000000000" pitchFamily="2" charset="0"/>
                <a:ea typeface="Times New Roman" panose="02020603050405020304" pitchFamily="18" charset="0"/>
              </a:rPr>
              <a:t>- Khoáng sản: </a:t>
            </a:r>
            <a:endParaRPr lang="en-US" sz="2400" b="1" dirty="0">
              <a:solidFill>
                <a:srgbClr val="FF0000"/>
              </a:solidFill>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b="1" dirty="0">
                <a:latin typeface="#9Slide03 SFU Futura_12" panose="00000400000000000000" pitchFamily="2" charset="0"/>
                <a:ea typeface="Times New Roman" panose="02020603050405020304" pitchFamily="18" charset="0"/>
              </a:rPr>
              <a:t>+</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Đa</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dạng</a:t>
            </a:r>
            <a:r>
              <a:rPr lang="en-US" sz="2400" dirty="0">
                <a:effectLst/>
                <a:latin typeface="#9Slide03 SFU Futura_12" panose="00000400000000000000" pitchFamily="2" charset="0"/>
                <a:ea typeface="Times New Roman" panose="02020603050405020304" pitchFamily="18" charset="0"/>
              </a:rPr>
              <a:t>.</a:t>
            </a:r>
          </a:p>
          <a:p>
            <a:pPr marR="0" indent="-635" algn="just">
              <a:lnSpc>
                <a:spcPct val="115000"/>
              </a:lnSpc>
              <a:spcBef>
                <a:spcPts val="0"/>
              </a:spcBef>
              <a:spcAft>
                <a:spcPts val="600"/>
              </a:spcAft>
            </a:pPr>
            <a:r>
              <a:rPr lang="en-US" sz="2400" dirty="0">
                <a:latin typeface="#9Slide03 SFU Futura_12" panose="00000400000000000000" pitchFamily="2" charset="0"/>
                <a:ea typeface="Times New Roman" panose="02020603050405020304" pitchFamily="18" charset="0"/>
              </a:rPr>
              <a:t>+ T</a:t>
            </a:r>
            <a:r>
              <a:rPr lang="vi-VN" sz="2400" dirty="0">
                <a:effectLst/>
                <a:latin typeface="#9Slide03 SFU Futura_12" panose="00000400000000000000" pitchFamily="2" charset="0"/>
                <a:ea typeface="Times New Roman" panose="02020603050405020304" pitchFamily="18" charset="0"/>
              </a:rPr>
              <a:t>rữ lượng khá lớn như a-pa-tít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Lào</a:t>
            </a:r>
            <a:r>
              <a:rPr lang="en-US" sz="2400" dirty="0">
                <a:effectLst/>
                <a:latin typeface="#9Slide03 SFU Futura_12" panose="00000400000000000000" pitchFamily="2" charset="0"/>
                <a:ea typeface="Times New Roman" panose="02020603050405020304" pitchFamily="18" charset="0"/>
              </a:rPr>
              <a:t> Cai)</a:t>
            </a:r>
            <a:r>
              <a:rPr lang="vi-VN" sz="2400" dirty="0">
                <a:effectLst/>
                <a:latin typeface="#9Slide03 SFU Futura_12" panose="00000400000000000000" pitchFamily="2" charset="0"/>
                <a:ea typeface="Times New Roman" panose="02020603050405020304" pitchFamily="18" charset="0"/>
              </a:rPr>
              <a:t>, đồng (Lào Cai), than đá (Thái Nguyên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Bắc</a:t>
            </a:r>
            <a:r>
              <a:rPr lang="en-US" sz="2400" dirty="0">
                <a:effectLst/>
                <a:latin typeface="#9Slide03 SFU Futura_12" panose="00000400000000000000" pitchFamily="2" charset="0"/>
                <a:ea typeface="Times New Roman" panose="02020603050405020304" pitchFamily="18" charset="0"/>
              </a:rPr>
              <a:t> Giang</a:t>
            </a:r>
            <a:r>
              <a:rPr lang="vi-VN" sz="2400" dirty="0">
                <a:effectLst/>
                <a:latin typeface="#9Slide03 SFU Futura_12" panose="00000400000000000000" pitchFamily="2" charset="0"/>
                <a:ea typeface="Times New Roman" panose="02020603050405020304" pitchFamily="18" charset="0"/>
              </a:rPr>
              <a: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Sắt</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Yên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Bái</a:t>
            </a:r>
            <a:r>
              <a:rPr lang="en-US" sz="2400" dirty="0">
                <a:effectLst/>
                <a:latin typeface="#9Slide03 SFU Futura_12" panose="00000400000000000000" pitchFamily="2" charset="0"/>
                <a:ea typeface="Times New Roman" panose="02020603050405020304" pitchFamily="18" charset="0"/>
              </a:rPr>
              <a:t>), </a:t>
            </a:r>
            <a:r>
              <a:rPr lang="vi-VN" sz="2400" dirty="0">
                <a:effectLst/>
                <a:latin typeface="#9Slide03 SFU Futura_12" panose="00000400000000000000" pitchFamily="2" charset="0"/>
                <a:ea typeface="Times New Roman" panose="02020603050405020304" pitchFamily="18" charset="0"/>
              </a:rPr>
              <a:t>... </a:t>
            </a:r>
            <a:endParaRPr lang="en-US" sz="2400" dirty="0">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dirty="0">
                <a:effectLst/>
                <a:latin typeface="#9Slide03 SFU Futura_12" panose="00000400000000000000" pitchFamily="2" charset="0"/>
                <a:ea typeface="Times New Roman" panose="02020603050405020304" pitchFamily="18" charset="0"/>
              </a:rPr>
              <a:t>+ N</a:t>
            </a:r>
            <a:r>
              <a:rPr lang="vi-VN" sz="2400" dirty="0">
                <a:effectLst/>
                <a:latin typeface="#9Slide03 SFU Futura_12" panose="00000400000000000000" pitchFamily="2" charset="0"/>
                <a:ea typeface="Times New Roman" panose="02020603050405020304" pitchFamily="18" charset="0"/>
              </a:rPr>
              <a:t>hiều mỏ khoáng sản vật liệu xây dựng </a:t>
            </a:r>
            <a:endParaRPr lang="en-US" sz="24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r>
              <a:rPr lang="en-US" sz="2400" dirty="0">
                <a:effectLst/>
                <a:latin typeface="#9Slide03 SFU Futura_12" panose="00000400000000000000" pitchFamily="2" charset="0"/>
                <a:ea typeface="Times New Roman" panose="02020603050405020304" pitchFamily="18" charset="0"/>
              </a:rPr>
              <a:t>P</a:t>
            </a:r>
            <a:r>
              <a:rPr lang="vi-VN" sz="2400" dirty="0">
                <a:effectLst/>
                <a:latin typeface="#9Slide03 SFU Futura_12" panose="00000400000000000000" pitchFamily="2" charset="0"/>
                <a:ea typeface="Times New Roman" panose="02020603050405020304" pitchFamily="18" charset="0"/>
              </a:rPr>
              <a:t>hát triển ngành công nghiệp khai khoáng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chế</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biến</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khoáng</a:t>
            </a:r>
            <a:r>
              <a:rPr lang="en-US" sz="2400" dirty="0">
                <a:effectLst/>
                <a:latin typeface="#9Slide03 SFU Futura_12" panose="00000400000000000000" pitchFamily="2" charset="0"/>
                <a:ea typeface="Times New Roman" panose="02020603050405020304" pitchFamily="18" charset="0"/>
              </a:rPr>
              <a:t> </a:t>
            </a:r>
            <a:r>
              <a:rPr lang="en-US" sz="2400" dirty="0" err="1">
                <a:effectLst/>
                <a:latin typeface="#9Slide03 SFU Futura_12" panose="00000400000000000000" pitchFamily="2" charset="0"/>
                <a:ea typeface="Times New Roman" panose="02020603050405020304" pitchFamily="18" charset="0"/>
              </a:rPr>
              <a:t>sản</a:t>
            </a:r>
            <a:r>
              <a:rPr lang="en-US" sz="2400" dirty="0">
                <a:effectLst/>
                <a:latin typeface="#9Slide03 SFU Futura_12" panose="00000400000000000000" pitchFamily="2" charset="0"/>
                <a:ea typeface="Times New Roman" panose="02020603050405020304" pitchFamily="18" charset="0"/>
              </a:rPr>
              <a:t>.</a:t>
            </a:r>
            <a:endParaRPr lang="vi-VN" sz="2400" dirty="0">
              <a:effectLst/>
              <a:latin typeface="#9Slide03 SFU Futura_12" panose="00000400000000000000" pitchFamily="2" charset="0"/>
              <a:ea typeface="Times New Roman" panose="02020603050405020304" pitchFamily="18" charset="0"/>
            </a:endParaRPr>
          </a:p>
        </p:txBody>
      </p:sp>
      <p:grpSp>
        <p:nvGrpSpPr>
          <p:cNvPr id="4" name="Group 3">
            <a:extLst>
              <a:ext uri="{FF2B5EF4-FFF2-40B4-BE49-F238E27FC236}">
                <a16:creationId xmlns:a16="http://schemas.microsoft.com/office/drawing/2014/main" id="{49256388-7BE2-9DA8-D537-F4E272E3F3A8}"/>
              </a:ext>
            </a:extLst>
          </p:cNvPr>
          <p:cNvGrpSpPr/>
          <p:nvPr/>
        </p:nvGrpSpPr>
        <p:grpSpPr>
          <a:xfrm>
            <a:off x="36224" y="-6305"/>
            <a:ext cx="12155775" cy="614249"/>
            <a:chOff x="-218644" y="-18533"/>
            <a:chExt cx="10941487" cy="749207"/>
          </a:xfrm>
        </p:grpSpPr>
        <p:grpSp>
          <p:nvGrpSpPr>
            <p:cNvPr id="5" name="Group 4">
              <a:extLst>
                <a:ext uri="{FF2B5EF4-FFF2-40B4-BE49-F238E27FC236}">
                  <a16:creationId xmlns:a16="http://schemas.microsoft.com/office/drawing/2014/main" id="{1BEF09AE-262E-0DD9-5CF4-2DF46690C72A}"/>
                </a:ext>
              </a:extLst>
            </p:cNvPr>
            <p:cNvGrpSpPr/>
            <p:nvPr/>
          </p:nvGrpSpPr>
          <p:grpSpPr>
            <a:xfrm>
              <a:off x="-218644" y="17167"/>
              <a:ext cx="10941487" cy="691541"/>
              <a:chOff x="-2717606" y="-7552"/>
              <a:chExt cx="8296957" cy="691541"/>
            </a:xfrm>
          </p:grpSpPr>
          <p:sp>
            <p:nvSpPr>
              <p:cNvPr id="7" name="Rectangle: Rounded Corners 17">
                <a:extLst>
                  <a:ext uri="{FF2B5EF4-FFF2-40B4-BE49-F238E27FC236}">
                    <a16:creationId xmlns:a16="http://schemas.microsoft.com/office/drawing/2014/main" id="{E900F082-A2B6-3E50-9480-8664A831BA9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535FEA8A-E70F-B411-E089-3DD60A77878E}"/>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6"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7F8D9CB7-B87F-8074-2867-30B80DEC8E0C}"/>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978BF1E6-BA11-CBF9-A876-E110ECA9DC1B}"/>
              </a:ext>
            </a:extLst>
          </p:cNvPr>
          <p:cNvPicPr>
            <a:picLocks noChangeAspect="1"/>
          </p:cNvPicPr>
          <p:nvPr/>
        </p:nvPicPr>
        <p:blipFill>
          <a:blip r:embed="rId4"/>
          <a:stretch>
            <a:fillRect/>
          </a:stretch>
        </p:blipFill>
        <p:spPr>
          <a:xfrm>
            <a:off x="5564459" y="619204"/>
            <a:ext cx="6560302" cy="6043197"/>
          </a:xfrm>
          <a:prstGeom prst="rect">
            <a:avLst/>
          </a:prstGeom>
        </p:spPr>
      </p:pic>
      <p:sp>
        <p:nvSpPr>
          <p:cNvPr id="13" name="TextBox 12">
            <a:extLst>
              <a:ext uri="{FF2B5EF4-FFF2-40B4-BE49-F238E27FC236}">
                <a16:creationId xmlns:a16="http://schemas.microsoft.com/office/drawing/2014/main" id="{DDE226CE-A095-098D-7A78-918140C2988D}"/>
              </a:ext>
            </a:extLst>
          </p:cNvPr>
          <p:cNvSpPr txBox="1"/>
          <p:nvPr/>
        </p:nvSpPr>
        <p:spPr>
          <a:xfrm>
            <a:off x="6333893" y="6457890"/>
            <a:ext cx="6133170" cy="400110"/>
          </a:xfrm>
          <a:prstGeom prst="rect">
            <a:avLst/>
          </a:prstGeom>
          <a:noFill/>
        </p:spPr>
        <p:txBody>
          <a:bodyPr wrap="square">
            <a:spAutoFit/>
          </a:bodyPr>
          <a:lstStyle/>
          <a:p>
            <a:r>
              <a:rPr lang="en-US" sz="2000" dirty="0" err="1">
                <a:effectLst/>
                <a:highlight>
                  <a:srgbClr val="FFFF00"/>
                </a:highlight>
                <a:latin typeface="#9Slide03 SFU Futura_12" panose="00000400000000000000" pitchFamily="2" charset="0"/>
              </a:rPr>
              <a:t>Bản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đồ</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tự</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nhiên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vùng</a:t>
            </a:r>
            <a:r>
              <a:rPr lang="en-US" sz="2000" dirty="0">
                <a:effectLst/>
                <a:highlight>
                  <a:srgbClr val="FFFF00"/>
                </a:highlight>
                <a:latin typeface="#9Slide03 SFU Futura_12" panose="00000400000000000000" pitchFamily="2" charset="0"/>
              </a:rPr>
              <a:t> Trung du </a:t>
            </a:r>
            <a:r>
              <a:rPr lang="en-US" sz="2000" dirty="0" err="1">
                <a:effectLst/>
                <a:highlight>
                  <a:srgbClr val="FFFF00"/>
                </a:highlight>
                <a:latin typeface="#9Slide03 SFU Futura_12" panose="00000400000000000000" pitchFamily="2" charset="0"/>
              </a:rPr>
              <a:t>và</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miền</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núi</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Bắc</a:t>
            </a:r>
            <a:r>
              <a:rPr lang="en-US" sz="2000" dirty="0">
                <a:effectLst/>
                <a:highlight>
                  <a:srgbClr val="FFFF00"/>
                </a:highlight>
                <a:latin typeface="#9Slide03 SFU Futura_12" panose="00000400000000000000" pitchFamily="2" charset="0"/>
              </a:rPr>
              <a:t> </a:t>
            </a:r>
            <a:r>
              <a:rPr lang="en-US" sz="2000" dirty="0" err="1">
                <a:effectLst/>
                <a:highlight>
                  <a:srgbClr val="FFFF00"/>
                </a:highlight>
                <a:latin typeface="#9Slide03 SFU Futura_12" panose="00000400000000000000" pitchFamily="2" charset="0"/>
              </a:rPr>
              <a:t>Bộ</a:t>
            </a:r>
            <a:endParaRPr lang="en-US" sz="2000" dirty="0">
              <a:highlight>
                <a:srgbClr val="FFFF00"/>
              </a:highlight>
            </a:endParaRPr>
          </a:p>
        </p:txBody>
      </p:sp>
      <p:sp>
        <p:nvSpPr>
          <p:cNvPr id="2" name="TextBox 1">
            <a:extLst>
              <a:ext uri="{FF2B5EF4-FFF2-40B4-BE49-F238E27FC236}">
                <a16:creationId xmlns:a16="http://schemas.microsoft.com/office/drawing/2014/main" id="{4940C7DA-B5B8-E1AC-AC62-D496F022677F}"/>
              </a:ext>
            </a:extLst>
          </p:cNvPr>
          <p:cNvSpPr txBox="1"/>
          <p:nvPr/>
        </p:nvSpPr>
        <p:spPr>
          <a:xfrm>
            <a:off x="537668" y="678538"/>
            <a:ext cx="4360154"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C00000"/>
                </a:solidFill>
                <a:effectLst/>
                <a:latin typeface="#9Slide03 SFU Futura_12" panose="00000400000000000000" pitchFamily="2" charset="0"/>
                <a:ea typeface="Times New Roman" panose="02020603050405020304" pitchFamily="18" charset="0"/>
              </a:rPr>
              <a:t>b) </a:t>
            </a:r>
            <a:r>
              <a:rPr lang="en-US" sz="2400" b="1" dirty="0" err="1">
                <a:solidFill>
                  <a:srgbClr val="C00000"/>
                </a:solidFill>
                <a:effectLst/>
                <a:latin typeface="#9Slide03 SFU Futura_12" panose="00000400000000000000" pitchFamily="2" charset="0"/>
                <a:ea typeface="Times New Roman" panose="02020603050405020304" pitchFamily="18" charset="0"/>
              </a:rPr>
              <a:t>Thế</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mạnh</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phát</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triển</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kinh</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tế</a:t>
            </a:r>
            <a:endParaRPr lang="en-US" sz="2400" b="1" dirty="0">
              <a:solidFill>
                <a:srgbClr val="C00000"/>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24639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IDEME" val="No"/>
</p:tagLst>
</file>

<file path=ppt/tags/tag10.xml><?xml version="1.0" encoding="utf-8"?>
<p:tagLst xmlns:a="http://schemas.openxmlformats.org/drawingml/2006/main" xmlns:r="http://schemas.openxmlformats.org/officeDocument/2006/relationships" xmlns:p="http://schemas.openxmlformats.org/presentationml/2006/main">
  <p:tag name="HIDEME" val="No"/>
</p:tagLst>
</file>

<file path=ppt/tags/tag11.xml><?xml version="1.0" encoding="utf-8"?>
<p:tagLst xmlns:a="http://schemas.openxmlformats.org/drawingml/2006/main" xmlns:r="http://schemas.openxmlformats.org/officeDocument/2006/relationships" xmlns:p="http://schemas.openxmlformats.org/presentationml/2006/main">
  <p:tag name="HIDEME" val="No"/>
</p:tagLst>
</file>

<file path=ppt/tags/tag12.xml><?xml version="1.0" encoding="utf-8"?>
<p:tagLst xmlns:a="http://schemas.openxmlformats.org/drawingml/2006/main" xmlns:r="http://schemas.openxmlformats.org/officeDocument/2006/relationships" xmlns:p="http://schemas.openxmlformats.org/presentationml/2006/main">
  <p:tag name="HIDEME" val="No"/>
</p:tagLst>
</file>

<file path=ppt/tags/tag13.xml><?xml version="1.0" encoding="utf-8"?>
<p:tagLst xmlns:a="http://schemas.openxmlformats.org/drawingml/2006/main" xmlns:r="http://schemas.openxmlformats.org/officeDocument/2006/relationships" xmlns:p="http://schemas.openxmlformats.org/presentationml/2006/main">
  <p:tag name="HIDEME" val="No"/>
</p:tagLst>
</file>

<file path=ppt/tags/tag14.xml><?xml version="1.0" encoding="utf-8"?>
<p:tagLst xmlns:a="http://schemas.openxmlformats.org/drawingml/2006/main" xmlns:r="http://schemas.openxmlformats.org/officeDocument/2006/relationships" xmlns:p="http://schemas.openxmlformats.org/presentationml/2006/main">
  <p:tag name="HIDEME" val="No"/>
</p:tagLst>
</file>

<file path=ppt/tags/tag15.xml><?xml version="1.0" encoding="utf-8"?>
<p:tagLst xmlns:a="http://schemas.openxmlformats.org/drawingml/2006/main" xmlns:r="http://schemas.openxmlformats.org/officeDocument/2006/relationships" xmlns:p="http://schemas.openxmlformats.org/presentationml/2006/main">
  <p:tag name="HIDEME" val="No"/>
</p:tagLst>
</file>

<file path=ppt/tags/tag16.xml><?xml version="1.0" encoding="utf-8"?>
<p:tagLst xmlns:a="http://schemas.openxmlformats.org/drawingml/2006/main" xmlns:r="http://schemas.openxmlformats.org/officeDocument/2006/relationships" xmlns:p="http://schemas.openxmlformats.org/presentationml/2006/main">
  <p:tag name="HIDEME" val="No"/>
</p:tagLst>
</file>

<file path=ppt/tags/tag17.xml><?xml version="1.0" encoding="utf-8"?>
<p:tagLst xmlns:a="http://schemas.openxmlformats.org/drawingml/2006/main" xmlns:r="http://schemas.openxmlformats.org/officeDocument/2006/relationships" xmlns:p="http://schemas.openxmlformats.org/presentationml/2006/main">
  <p:tag name="HIDEME" val="No"/>
</p:tagLst>
</file>

<file path=ppt/tags/tag18.xml><?xml version="1.0" encoding="utf-8"?>
<p:tagLst xmlns:a="http://schemas.openxmlformats.org/drawingml/2006/main" xmlns:r="http://schemas.openxmlformats.org/officeDocument/2006/relationships" xmlns:p="http://schemas.openxmlformats.org/presentationml/2006/main">
  <p:tag name="HIDEME" val="No"/>
</p:tagLst>
</file>

<file path=ppt/tags/tag19.xml><?xml version="1.0" encoding="utf-8"?>
<p:tagLst xmlns:a="http://schemas.openxmlformats.org/drawingml/2006/main" xmlns:r="http://schemas.openxmlformats.org/officeDocument/2006/relationships" xmlns:p="http://schemas.openxmlformats.org/presentationml/2006/main">
  <p:tag name="HIDEME" val="No"/>
</p:tagLst>
</file>

<file path=ppt/tags/tag2.xml><?xml version="1.0" encoding="utf-8"?>
<p:tagLst xmlns:a="http://schemas.openxmlformats.org/drawingml/2006/main" xmlns:r="http://schemas.openxmlformats.org/officeDocument/2006/relationships" xmlns:p="http://schemas.openxmlformats.org/presentationml/2006/main">
  <p:tag name="HIDEME" val="No"/>
</p:tagLst>
</file>

<file path=ppt/tags/tag20.xml><?xml version="1.0" encoding="utf-8"?>
<p:tagLst xmlns:a="http://schemas.openxmlformats.org/drawingml/2006/main" xmlns:r="http://schemas.openxmlformats.org/officeDocument/2006/relationships" xmlns:p="http://schemas.openxmlformats.org/presentationml/2006/main">
  <p:tag name="HIDEME" val="No"/>
</p:tagLst>
</file>

<file path=ppt/tags/tag21.xml><?xml version="1.0" encoding="utf-8"?>
<p:tagLst xmlns:a="http://schemas.openxmlformats.org/drawingml/2006/main" xmlns:r="http://schemas.openxmlformats.org/officeDocument/2006/relationships" xmlns:p="http://schemas.openxmlformats.org/presentationml/2006/main">
  <p:tag name="HIDEME" val="No"/>
</p:tagLst>
</file>

<file path=ppt/tags/tag22.xml><?xml version="1.0" encoding="utf-8"?>
<p:tagLst xmlns:a="http://schemas.openxmlformats.org/drawingml/2006/main" xmlns:r="http://schemas.openxmlformats.org/officeDocument/2006/relationships" xmlns:p="http://schemas.openxmlformats.org/presentationml/2006/main">
  <p:tag name="HIDEME" val="No"/>
</p:tagLst>
</file>

<file path=ppt/tags/tag23.xml><?xml version="1.0" encoding="utf-8"?>
<p:tagLst xmlns:a="http://schemas.openxmlformats.org/drawingml/2006/main" xmlns:r="http://schemas.openxmlformats.org/officeDocument/2006/relationships" xmlns:p="http://schemas.openxmlformats.org/presentationml/2006/main">
  <p:tag name="HIDEME" val="No"/>
</p:tagLst>
</file>

<file path=ppt/tags/tag24.xml><?xml version="1.0" encoding="utf-8"?>
<p:tagLst xmlns:a="http://schemas.openxmlformats.org/drawingml/2006/main" xmlns:r="http://schemas.openxmlformats.org/officeDocument/2006/relationships" xmlns:p="http://schemas.openxmlformats.org/presentationml/2006/main">
  <p:tag name="HIDEME" val="No"/>
</p:tagLst>
</file>

<file path=ppt/tags/tag25.xml><?xml version="1.0" encoding="utf-8"?>
<p:tagLst xmlns:a="http://schemas.openxmlformats.org/drawingml/2006/main" xmlns:r="http://schemas.openxmlformats.org/officeDocument/2006/relationships" xmlns:p="http://schemas.openxmlformats.org/presentationml/2006/main">
  <p:tag name="HIDEME" val="No"/>
</p:tagLst>
</file>

<file path=ppt/tags/tag26.xml><?xml version="1.0" encoding="utf-8"?>
<p:tagLst xmlns:a="http://schemas.openxmlformats.org/drawingml/2006/main" xmlns:r="http://schemas.openxmlformats.org/officeDocument/2006/relationships" xmlns:p="http://schemas.openxmlformats.org/presentationml/2006/main">
  <p:tag name="HIDEME" val="No"/>
</p:tagLst>
</file>

<file path=ppt/tags/tag27.xml><?xml version="1.0" encoding="utf-8"?>
<p:tagLst xmlns:a="http://schemas.openxmlformats.org/drawingml/2006/main" xmlns:r="http://schemas.openxmlformats.org/officeDocument/2006/relationships" xmlns:p="http://schemas.openxmlformats.org/presentationml/2006/main">
  <p:tag name="HIDEME" val="No"/>
</p:tagLst>
</file>

<file path=ppt/tags/tag3.xml><?xml version="1.0" encoding="utf-8"?>
<p:tagLst xmlns:a="http://schemas.openxmlformats.org/drawingml/2006/main" xmlns:r="http://schemas.openxmlformats.org/officeDocument/2006/relationships" xmlns:p="http://schemas.openxmlformats.org/presentationml/2006/main">
  <p:tag name="HIDEME" val="No"/>
</p:tagLst>
</file>

<file path=ppt/tags/tag4.xml><?xml version="1.0" encoding="utf-8"?>
<p:tagLst xmlns:a="http://schemas.openxmlformats.org/drawingml/2006/main" xmlns:r="http://schemas.openxmlformats.org/officeDocument/2006/relationships" xmlns:p="http://schemas.openxmlformats.org/presentationml/2006/main">
  <p:tag name="HIDEME" val="No"/>
</p:tagLst>
</file>

<file path=ppt/tags/tag5.xml><?xml version="1.0" encoding="utf-8"?>
<p:tagLst xmlns:a="http://schemas.openxmlformats.org/drawingml/2006/main" xmlns:r="http://schemas.openxmlformats.org/officeDocument/2006/relationships" xmlns:p="http://schemas.openxmlformats.org/presentationml/2006/main">
  <p:tag name="HIDEME" val="No"/>
</p:tagLst>
</file>

<file path=ppt/tags/tag6.xml><?xml version="1.0" encoding="utf-8"?>
<p:tagLst xmlns:a="http://schemas.openxmlformats.org/drawingml/2006/main" xmlns:r="http://schemas.openxmlformats.org/officeDocument/2006/relationships" xmlns:p="http://schemas.openxmlformats.org/presentationml/2006/main">
  <p:tag name="HIDEME" val="No"/>
</p:tagLst>
</file>

<file path=ppt/tags/tag7.xml><?xml version="1.0" encoding="utf-8"?>
<p:tagLst xmlns:a="http://schemas.openxmlformats.org/drawingml/2006/main" xmlns:r="http://schemas.openxmlformats.org/officeDocument/2006/relationships" xmlns:p="http://schemas.openxmlformats.org/presentationml/2006/main">
  <p:tag name="HIDEME" val="No"/>
</p:tagLst>
</file>

<file path=ppt/tags/tag8.xml><?xml version="1.0" encoding="utf-8"?>
<p:tagLst xmlns:a="http://schemas.openxmlformats.org/drawingml/2006/main" xmlns:r="http://schemas.openxmlformats.org/officeDocument/2006/relationships" xmlns:p="http://schemas.openxmlformats.org/presentationml/2006/main">
  <p:tag name="HIDEME" val="No"/>
</p:tagLst>
</file>

<file path=ppt/tags/tag9.xml><?xml version="1.0" encoding="utf-8"?>
<p:tagLst xmlns:a="http://schemas.openxmlformats.org/drawingml/2006/main" xmlns:r="http://schemas.openxmlformats.org/officeDocument/2006/relationships" xmlns:p="http://schemas.openxmlformats.org/presentationml/2006/main">
  <p:tag name="HIDEME" val="N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8259</TotalTime>
  <Words>3639</Words>
  <Application>Microsoft Office PowerPoint</Application>
  <PresentationFormat>Widescreen</PresentationFormat>
  <Paragraphs>301</Paragraphs>
  <Slides>37</Slides>
  <Notes>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#9Slide05 SVNUT Triumph</vt:lpstr>
      <vt:lpstr>Calibri</vt:lpstr>
      <vt:lpstr>#9Slide02 Tieu de dai</vt:lpstr>
      <vt:lpstr>#9Slide03 SFU Futura_12</vt:lpstr>
      <vt:lpstr>Arial</vt:lpstr>
      <vt:lpstr>#9Slide03 SFU Futura_05</vt:lpstr>
      <vt:lpstr>#9Slide02 Noi dung dai</vt:lpstr>
      <vt:lpstr>#9Slide05 SVNLobster</vt:lpstr>
      <vt:lpstr>#9Slide05 SVNClementine</vt:lpstr>
      <vt:lpstr>#9Slide07 IcielKoni</vt:lpstr>
      <vt:lpstr>Calibri Light</vt:lpstr>
      <vt:lpstr>#9Slide05 Great Vibes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Administrator</cp:lastModifiedBy>
  <cp:revision>246</cp:revision>
  <dcterms:created xsi:type="dcterms:W3CDTF">2021-07-21T02:55:04Z</dcterms:created>
  <dcterms:modified xsi:type="dcterms:W3CDTF">2024-12-11T02:35:41Z</dcterms:modified>
</cp:coreProperties>
</file>