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2" r:id="rId8"/>
    <p:sldId id="263" r:id="rId9"/>
    <p:sldId id="264" r:id="rId10"/>
    <p:sldId id="282" r:id="rId11"/>
    <p:sldId id="275" r:id="rId12"/>
    <p:sldId id="268" r:id="rId13"/>
    <p:sldId id="270" r:id="rId14"/>
    <p:sldId id="272" r:id="rId15"/>
    <p:sldId id="273" r:id="rId16"/>
    <p:sldId id="274" r:id="rId17"/>
    <p:sldId id="271" r:id="rId18"/>
    <p:sldId id="269"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C5F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p:scale>
          <a:sx n="75" d="100"/>
          <a:sy n="75" d="100"/>
        </p:scale>
        <p:origin x="12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5660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42456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7501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61920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4B577-8FB4-4BE4-861B-5326A64510E1}" type="datetimeFigureOut">
              <a:rPr lang="en-US" smtClean="0"/>
              <a:t>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44382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4B577-8FB4-4BE4-861B-5326A64510E1}"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90193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4B577-8FB4-4BE4-861B-5326A64510E1}" type="datetimeFigureOut">
              <a:rPr lang="en-US" smtClean="0"/>
              <a:t>7/13/2021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8526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4B577-8FB4-4BE4-861B-5326A64510E1}" type="datetimeFigureOut">
              <a:rPr lang="en-US" smtClean="0"/>
              <a:t>7/13/2021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182283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B577-8FB4-4BE4-861B-5326A64510E1}" type="datetimeFigureOut">
              <a:rPr lang="en-US" smtClean="0"/>
              <a:t>7/13/2021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92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9421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12569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B577-8FB4-4BE4-861B-5326A64510E1}" type="datetimeFigureOut">
              <a:rPr lang="en-US" smtClean="0"/>
              <a:t>7/13/2021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066A-9879-4F6E-88A3-99B630CA9F0D}" type="slidenum">
              <a:rPr lang="en-US" smtClean="0"/>
              <a:t>‹#›</a:t>
            </a:fld>
            <a:endParaRPr lang="en-US"/>
          </a:p>
        </p:txBody>
      </p:sp>
    </p:spTree>
    <p:extLst>
      <p:ext uri="{BB962C8B-B14F-4D97-AF65-F5344CB8AC3E}">
        <p14:creationId xmlns:p14="http://schemas.microsoft.com/office/powerpoint/2010/main" val="178026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524001" y="2601118"/>
            <a:ext cx="9144000" cy="1655762"/>
          </a:xfrm>
        </p:spPr>
        <p:txBody>
          <a:bodyPr/>
          <a:lstStyle/>
          <a:p>
            <a:r>
              <a:rPr lang="en-US" b="1" dirty="0" smtClean="0">
                <a:solidFill>
                  <a:schemeClr val="tx1">
                    <a:lumMod val="95000"/>
                    <a:lumOff val="5000"/>
                  </a:schemeClr>
                </a:solidFill>
              </a:rPr>
              <a:t>VĂN BẢN THÔNG TIN</a:t>
            </a:r>
          </a:p>
          <a:p>
            <a:r>
              <a:rPr lang="en-US" sz="4400" b="1" dirty="0" smtClean="0">
                <a:solidFill>
                  <a:srgbClr val="FF0000"/>
                </a:solidFill>
              </a:rPr>
              <a:t>DIỄN BIẾN CHIẾN DỊCH ĐIỆN BIÊN PHỦ</a:t>
            </a:r>
            <a:endParaRPr lang="en-US" sz="4400" b="1" dirty="0">
              <a:solidFill>
                <a:srgbClr val="FF0000"/>
              </a:solidFill>
            </a:endParaRPr>
          </a:p>
        </p:txBody>
      </p:sp>
      <p:sp>
        <p:nvSpPr>
          <p:cNvPr id="5" name="Subtitle 2"/>
          <p:cNvSpPr txBox="1">
            <a:spLocks/>
          </p:cNvSpPr>
          <p:nvPr/>
        </p:nvSpPr>
        <p:spPr>
          <a:xfrm>
            <a:off x="1908221" y="461732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solidFill>
                  <a:schemeClr val="tx1">
                    <a:lumMod val="95000"/>
                    <a:lumOff val="5000"/>
                  </a:schemeClr>
                </a:solidFill>
              </a:rPr>
              <a:t>Người</a:t>
            </a:r>
            <a:r>
              <a:rPr lang="en-US" dirty="0" smtClean="0">
                <a:solidFill>
                  <a:schemeClr val="tx1">
                    <a:lumMod val="95000"/>
                    <a:lumOff val="5000"/>
                  </a:schemeClr>
                </a:solidFill>
              </a:rPr>
              <a:t> </a:t>
            </a:r>
            <a:r>
              <a:rPr lang="en-US" dirty="0" err="1" smtClean="0">
                <a:solidFill>
                  <a:schemeClr val="tx1">
                    <a:lumMod val="95000"/>
                    <a:lumOff val="5000"/>
                  </a:schemeClr>
                </a:solidFill>
              </a:rPr>
              <a:t>thực</a:t>
            </a:r>
            <a:r>
              <a:rPr lang="en-US" dirty="0" smtClean="0">
                <a:solidFill>
                  <a:schemeClr val="tx1">
                    <a:lumMod val="95000"/>
                    <a:lumOff val="5000"/>
                  </a:schemeClr>
                </a:solidFill>
              </a:rPr>
              <a:t> </a:t>
            </a:r>
            <a:r>
              <a:rPr lang="en-US" dirty="0" err="1" smtClean="0">
                <a:solidFill>
                  <a:schemeClr val="tx1">
                    <a:lumMod val="95000"/>
                    <a:lumOff val="5000"/>
                  </a:schemeClr>
                </a:solidFill>
              </a:rPr>
              <a:t>hiện</a:t>
            </a:r>
            <a:r>
              <a:rPr lang="en-US" dirty="0" smtClean="0">
                <a:solidFill>
                  <a:schemeClr val="tx1">
                    <a:lumMod val="95000"/>
                    <a:lumOff val="5000"/>
                  </a:schemeClr>
                </a:solidFill>
              </a:rPr>
              <a:t>:</a:t>
            </a:r>
          </a:p>
          <a:p>
            <a:r>
              <a:rPr lang="en-US" dirty="0" err="1" smtClean="0">
                <a:solidFill>
                  <a:schemeClr val="tx1">
                    <a:lumMod val="95000"/>
                    <a:lumOff val="5000"/>
                  </a:schemeClr>
                </a:solidFill>
              </a:rPr>
              <a:t>Đặng</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Bích</a:t>
            </a:r>
            <a:r>
              <a:rPr lang="en-US" dirty="0" smtClean="0">
                <a:solidFill>
                  <a:schemeClr val="tx1">
                    <a:lumMod val="95000"/>
                    <a:lumOff val="5000"/>
                  </a:schemeClr>
                </a:solidFill>
              </a:rPr>
              <a:t> </a:t>
            </a:r>
            <a:r>
              <a:rPr lang="en-US" dirty="0" err="1" smtClean="0">
                <a:solidFill>
                  <a:schemeClr val="tx1">
                    <a:lumMod val="95000"/>
                    <a:lumOff val="5000"/>
                  </a:schemeClr>
                </a:solidFill>
              </a:rPr>
              <a:t>Ngọc</a:t>
            </a:r>
            <a:r>
              <a:rPr lang="en-US" dirty="0" smtClean="0">
                <a:solidFill>
                  <a:schemeClr val="tx1">
                    <a:lumMod val="95000"/>
                    <a:lumOff val="5000"/>
                  </a:schemeClr>
                </a:solidFill>
              </a:rPr>
              <a:t> (</a:t>
            </a:r>
            <a:r>
              <a:rPr lang="en-US" dirty="0" err="1" smtClean="0">
                <a:solidFill>
                  <a:schemeClr val="tx1">
                    <a:lumMod val="95000"/>
                    <a:lumOff val="5000"/>
                  </a:schemeClr>
                </a:solidFill>
              </a:rPr>
              <a:t>Hải</a:t>
            </a:r>
            <a:r>
              <a:rPr lang="en-US" dirty="0" smtClean="0">
                <a:solidFill>
                  <a:schemeClr val="tx1">
                    <a:lumMod val="95000"/>
                    <a:lumOff val="5000"/>
                  </a:schemeClr>
                </a:solidFill>
              </a:rPr>
              <a:t> </a:t>
            </a:r>
            <a:r>
              <a:rPr lang="en-US" dirty="0" err="1" smtClean="0">
                <a:solidFill>
                  <a:schemeClr val="tx1">
                    <a:lumMod val="95000"/>
                    <a:lumOff val="5000"/>
                  </a:schemeClr>
                </a:solidFill>
              </a:rPr>
              <a:t>Hà</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a:p>
            <a:r>
              <a:rPr lang="en-US" dirty="0" err="1" smtClean="0">
                <a:solidFill>
                  <a:schemeClr val="tx1">
                    <a:lumMod val="95000"/>
                    <a:lumOff val="5000"/>
                  </a:schemeClr>
                </a:solidFill>
              </a:rPr>
              <a:t>Lại</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Thanh</a:t>
            </a:r>
            <a:r>
              <a:rPr lang="en-US" dirty="0" smtClean="0">
                <a:solidFill>
                  <a:schemeClr val="tx1">
                    <a:lumMod val="95000"/>
                    <a:lumOff val="5000"/>
                  </a:schemeClr>
                </a:solidFill>
              </a:rPr>
              <a:t> Loan (</a:t>
            </a:r>
            <a:r>
              <a:rPr lang="en-US" dirty="0" err="1" smtClean="0">
                <a:solidFill>
                  <a:schemeClr val="tx1">
                    <a:lumMod val="95000"/>
                    <a:lumOff val="5000"/>
                  </a:schemeClr>
                </a:solidFill>
              </a:rPr>
              <a:t>Trường</a:t>
            </a:r>
            <a:r>
              <a:rPr lang="en-US" dirty="0" smtClean="0">
                <a:solidFill>
                  <a:schemeClr val="tx1">
                    <a:lumMod val="95000"/>
                    <a:lumOff val="5000"/>
                  </a:schemeClr>
                </a:solidFill>
              </a:rPr>
              <a:t> PTDT </a:t>
            </a:r>
            <a:r>
              <a:rPr lang="en-US" dirty="0" err="1" smtClean="0">
                <a:solidFill>
                  <a:schemeClr val="tx1">
                    <a:lumMod val="95000"/>
                    <a:lumOff val="5000"/>
                  </a:schemeClr>
                </a:solidFill>
              </a:rPr>
              <a:t>nội</a:t>
            </a:r>
            <a:r>
              <a:rPr lang="en-US" dirty="0" smtClean="0">
                <a:solidFill>
                  <a:schemeClr val="tx1">
                    <a:lumMod val="95000"/>
                    <a:lumOff val="5000"/>
                  </a:schemeClr>
                </a:solidFill>
              </a:rPr>
              <a:t> </a:t>
            </a:r>
            <a:r>
              <a:rPr lang="en-US" dirty="0" err="1" smtClean="0">
                <a:solidFill>
                  <a:schemeClr val="tx1">
                    <a:lumMod val="95000"/>
                    <a:lumOff val="5000"/>
                  </a:schemeClr>
                </a:solidFill>
              </a:rPr>
              <a:t>trú</a:t>
            </a:r>
            <a:r>
              <a:rPr lang="en-US" dirty="0" smtClean="0">
                <a:solidFill>
                  <a:schemeClr val="tx1">
                    <a:lumMod val="95000"/>
                    <a:lumOff val="5000"/>
                  </a:schemeClr>
                </a:solidFill>
              </a:rPr>
              <a:t> </a:t>
            </a:r>
            <a:r>
              <a:rPr lang="en-US" dirty="0" err="1" smtClean="0">
                <a:solidFill>
                  <a:schemeClr val="tx1">
                    <a:lumMod val="95000"/>
                    <a:lumOff val="5000"/>
                  </a:schemeClr>
                </a:solidFill>
              </a:rPr>
              <a:t>Hoành</a:t>
            </a:r>
            <a:r>
              <a:rPr lang="en-US" dirty="0" smtClean="0">
                <a:solidFill>
                  <a:schemeClr val="tx1">
                    <a:lumMod val="95000"/>
                    <a:lumOff val="5000"/>
                  </a:schemeClr>
                </a:solidFill>
              </a:rPr>
              <a:t> </a:t>
            </a:r>
            <a:r>
              <a:rPr lang="en-US" dirty="0" err="1" smtClean="0">
                <a:solidFill>
                  <a:schemeClr val="tx1">
                    <a:lumMod val="95000"/>
                    <a:lumOff val="5000"/>
                  </a:schemeClr>
                </a:solidFill>
              </a:rPr>
              <a:t>Bồ</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p:txBody>
      </p:sp>
    </p:spTree>
    <p:extLst>
      <p:ext uri="{BB962C8B-B14F-4D97-AF65-F5344CB8AC3E}">
        <p14:creationId xmlns:p14="http://schemas.microsoft.com/office/powerpoint/2010/main" val="31861844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01070"/>
            <a:ext cx="10896600" cy="1120775"/>
          </a:xfrm>
        </p:spPr>
        <p:txBody>
          <a:bodyPr>
            <a:normAutofit fontScale="90000"/>
          </a:bodyPr>
          <a:lstStyle/>
          <a:p>
            <a:r>
              <a:rPr lang="en-US" b="1" i="1" dirty="0" smtClean="0">
                <a:solidFill>
                  <a:srgbClr val="FF0000"/>
                </a:solidFill>
                <a:latin typeface="+mn-lt"/>
              </a:rPr>
              <a:t>Ba </a:t>
            </a:r>
            <a:r>
              <a:rPr lang="en-US" b="1" i="1" dirty="0" err="1">
                <a:solidFill>
                  <a:srgbClr val="FF0000"/>
                </a:solidFill>
                <a:latin typeface="+mn-lt"/>
              </a:rPr>
              <a:t>đợt</a:t>
            </a:r>
            <a:r>
              <a:rPr lang="en-US" b="1" i="1" dirty="0">
                <a:solidFill>
                  <a:srgbClr val="FF0000"/>
                </a:solidFill>
                <a:latin typeface="+mn-lt"/>
              </a:rPr>
              <a:t> </a:t>
            </a:r>
            <a:r>
              <a:rPr lang="en-US" b="1" i="1" dirty="0" err="1">
                <a:solidFill>
                  <a:srgbClr val="FF0000"/>
                </a:solidFill>
                <a:latin typeface="+mn-lt"/>
              </a:rPr>
              <a:t>tiến</a:t>
            </a:r>
            <a:r>
              <a:rPr lang="en-US" b="1" i="1" dirty="0">
                <a:solidFill>
                  <a:srgbClr val="FF0000"/>
                </a:solidFill>
                <a:latin typeface="+mn-lt"/>
              </a:rPr>
              <a:t> </a:t>
            </a:r>
            <a:r>
              <a:rPr lang="en-US" b="1" i="1" dirty="0" err="1">
                <a:solidFill>
                  <a:srgbClr val="FF0000"/>
                </a:solidFill>
                <a:latin typeface="+mn-lt"/>
              </a:rPr>
              <a:t>công</a:t>
            </a:r>
            <a:r>
              <a:rPr lang="en-US" b="1" i="1" dirty="0">
                <a:solidFill>
                  <a:srgbClr val="FF0000"/>
                </a:solidFill>
                <a:latin typeface="+mn-lt"/>
              </a:rPr>
              <a:t> </a:t>
            </a:r>
            <a:r>
              <a:rPr lang="en-US" b="1" i="1" dirty="0" err="1">
                <a:solidFill>
                  <a:srgbClr val="FF0000"/>
                </a:solidFill>
                <a:latin typeface="+mn-lt"/>
              </a:rPr>
              <a:t>tập</a:t>
            </a:r>
            <a:r>
              <a:rPr lang="en-US" b="1" i="1" dirty="0">
                <a:solidFill>
                  <a:srgbClr val="FF0000"/>
                </a:solidFill>
                <a:latin typeface="+mn-lt"/>
              </a:rPr>
              <a:t> </a:t>
            </a:r>
            <a:r>
              <a:rPr lang="en-US" b="1" i="1" dirty="0" err="1">
                <a:solidFill>
                  <a:srgbClr val="FF0000"/>
                </a:solidFill>
                <a:latin typeface="+mn-lt"/>
              </a:rPr>
              <a:t>đoàn</a:t>
            </a:r>
            <a:r>
              <a:rPr lang="en-US" b="1" i="1" dirty="0">
                <a:solidFill>
                  <a:srgbClr val="FF0000"/>
                </a:solidFill>
                <a:latin typeface="+mn-lt"/>
              </a:rPr>
              <a:t> </a:t>
            </a:r>
            <a:r>
              <a:rPr lang="en-US" b="1" i="1" dirty="0" err="1">
                <a:solidFill>
                  <a:srgbClr val="FF0000"/>
                </a:solidFill>
                <a:latin typeface="+mn-lt"/>
              </a:rPr>
              <a:t>cứ</a:t>
            </a:r>
            <a:r>
              <a:rPr lang="en-US" b="1" i="1" dirty="0">
                <a:solidFill>
                  <a:srgbClr val="FF0000"/>
                </a:solidFill>
                <a:latin typeface="+mn-lt"/>
              </a:rPr>
              <a:t> </a:t>
            </a:r>
            <a:r>
              <a:rPr lang="en-US" b="1" i="1" dirty="0" err="1">
                <a:solidFill>
                  <a:srgbClr val="FF0000"/>
                </a:solidFill>
                <a:latin typeface="+mn-lt"/>
              </a:rPr>
              <a:t>điểm</a:t>
            </a:r>
            <a:r>
              <a:rPr lang="en-US" b="1" i="1" dirty="0">
                <a:solidFill>
                  <a:srgbClr val="FF0000"/>
                </a:solidFill>
                <a:latin typeface="+mn-lt"/>
              </a:rPr>
              <a:t> </a:t>
            </a:r>
            <a:r>
              <a:rPr lang="en-US" b="1" i="1" dirty="0" err="1">
                <a:solidFill>
                  <a:srgbClr val="FF0000"/>
                </a:solidFill>
                <a:latin typeface="+mn-lt"/>
              </a:rPr>
              <a:t>Điện</a:t>
            </a:r>
            <a:r>
              <a:rPr lang="en-US" b="1" i="1" dirty="0">
                <a:solidFill>
                  <a:srgbClr val="FF0000"/>
                </a:solidFill>
                <a:latin typeface="+mn-lt"/>
              </a:rPr>
              <a:t> </a:t>
            </a:r>
            <a:r>
              <a:rPr lang="en-US" b="1" i="1" dirty="0" err="1">
                <a:solidFill>
                  <a:srgbClr val="FF0000"/>
                </a:solidFill>
                <a:latin typeface="+mn-lt"/>
              </a:rPr>
              <a:t>Biên</a:t>
            </a:r>
            <a:r>
              <a:rPr lang="en-US" b="1" i="1" dirty="0">
                <a:solidFill>
                  <a:srgbClr val="FF0000"/>
                </a:solidFill>
                <a:latin typeface="+mn-lt"/>
              </a:rPr>
              <a:t> </a:t>
            </a:r>
            <a:r>
              <a:rPr lang="en-US" b="1" i="1" dirty="0" err="1" smtClean="0">
                <a:solidFill>
                  <a:srgbClr val="FF0000"/>
                </a:solidFill>
                <a:latin typeface="+mn-lt"/>
              </a:rPr>
              <a:t>Phủ</a:t>
            </a:r>
            <a:r>
              <a:rPr lang="en-US" b="1" i="1" dirty="0">
                <a:solidFill>
                  <a:srgbClr val="FF0000"/>
                </a:solidFill>
                <a:latin typeface="+mn-lt"/>
              </a:rPr>
              <a:t>:</a:t>
            </a:r>
            <a:r>
              <a:rPr lang="en-US" dirty="0">
                <a:solidFill>
                  <a:srgbClr val="FF0000"/>
                </a:solidFill>
                <a:latin typeface="+mn-lt"/>
              </a:rPr>
              <a:t/>
            </a:r>
            <a:br>
              <a:rPr lang="en-US" dirty="0">
                <a:solidFill>
                  <a:srgbClr val="FF0000"/>
                </a:solidFill>
                <a:latin typeface="+mn-lt"/>
              </a:rPr>
            </a:br>
            <a:endParaRPr lang="en-US" dirty="0">
              <a:solidFill>
                <a:srgbClr val="FF0000"/>
              </a:solidFill>
              <a:latin typeface="+mn-lt"/>
            </a:endParaRPr>
          </a:p>
        </p:txBody>
      </p:sp>
      <p:sp>
        <p:nvSpPr>
          <p:cNvPr id="4" name="Title 2"/>
          <p:cNvSpPr txBox="1">
            <a:spLocks/>
          </p:cNvSpPr>
          <p:nvPr/>
        </p:nvSpPr>
        <p:spPr>
          <a:xfrm>
            <a:off x="762000" y="2130425"/>
            <a:ext cx="10896600" cy="11207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latin typeface="+mn-lt"/>
            </a:endParaRPr>
          </a:p>
        </p:txBody>
      </p:sp>
      <p:sp>
        <p:nvSpPr>
          <p:cNvPr id="5" name="Rectangle 4"/>
          <p:cNvSpPr/>
          <p:nvPr/>
        </p:nvSpPr>
        <p:spPr>
          <a:xfrm>
            <a:off x="762000" y="153292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 (13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17/3):</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Tiêu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diệt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a:t>
            </a:r>
            <a:r>
              <a:rPr lang="en-US" sz="3200" dirty="0" err="1">
                <a:solidFill>
                  <a:srgbClr val="0D0D0D"/>
                </a:solidFill>
                <a:ea typeface="Times New Roman" panose="02020603050405020304" pitchFamily="18" charset="0"/>
                <a:cs typeface="Times New Roman" panose="02020603050405020304" pitchFamily="18" charset="0"/>
              </a:rPr>
              <a:t>cứ</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Him Lam,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lập</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mở</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toang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cử</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phía</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62000" y="310258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(30/3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30/4):</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soát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cao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trung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tâm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khiến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địch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rơi</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thế</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bị</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mất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tinh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2000" y="4701420"/>
            <a:ext cx="6096000" cy="1077218"/>
          </a:xfrm>
          <a:prstGeom prst="rect">
            <a:avLst/>
          </a:prstGeom>
        </p:spPr>
        <p:txBody>
          <a:bodyPr>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 (1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Tổng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kích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toàn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thắng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1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546" y="110837"/>
            <a:ext cx="5493327" cy="6650182"/>
          </a:xfrm>
        </p:spPr>
      </p:pic>
      <p:sp>
        <p:nvSpPr>
          <p:cNvPr id="7" name="Cloud Callout 6"/>
          <p:cNvSpPr/>
          <p:nvPr/>
        </p:nvSpPr>
        <p:spPr>
          <a:xfrm>
            <a:off x="7414557" y="222069"/>
            <a:ext cx="4378037" cy="5715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95000"/>
                  <a:lumOff val="5000"/>
                </a:schemeClr>
              </a:solidFill>
            </a:endParaRPr>
          </a:p>
          <a:p>
            <a:pPr algn="ctr"/>
            <a:r>
              <a:rPr lang="en-US" sz="2400" b="1" dirty="0" err="1" smtClean="0">
                <a:solidFill>
                  <a:schemeClr val="tx1">
                    <a:lumMod val="95000"/>
                    <a:lumOff val="5000"/>
                  </a:schemeClr>
                </a:solidFill>
              </a:rPr>
              <a:t>Cách</a:t>
            </a:r>
            <a:r>
              <a:rPr lang="en-US" sz="2400" b="1" dirty="0" smtClean="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thông</a:t>
            </a:r>
            <a:r>
              <a:rPr lang="en-US" sz="2400" b="1" dirty="0">
                <a:solidFill>
                  <a:schemeClr val="tx1">
                    <a:lumMod val="95000"/>
                    <a:lumOff val="5000"/>
                  </a:schemeClr>
                </a:solidFill>
              </a:rPr>
              <a:t> tin</a:t>
            </a:r>
            <a:r>
              <a:rPr lang="en-US" sz="2400" b="1" i="1" dirty="0">
                <a:solidFill>
                  <a:schemeClr val="tx1">
                    <a:lumMod val="95000"/>
                    <a:lumOff val="5000"/>
                  </a:schemeClr>
                </a:solidFill>
              </a:rPr>
              <a:t> </a:t>
            </a:r>
            <a:r>
              <a:rPr lang="en-US" sz="2400" b="1" dirty="0" err="1">
                <a:solidFill>
                  <a:schemeClr val="tx1">
                    <a:lumMod val="95000"/>
                    <a:lumOff val="5000"/>
                  </a:schemeClr>
                </a:solidFill>
              </a:rPr>
              <a:t>chính</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từng</a:t>
            </a:r>
            <a:r>
              <a:rPr lang="en-US" sz="2400" b="1" dirty="0">
                <a:solidFill>
                  <a:schemeClr val="tx1">
                    <a:lumMod val="95000"/>
                    <a:lumOff val="5000"/>
                  </a:schemeClr>
                </a:solidFill>
              </a:rPr>
              <a:t> </a:t>
            </a:r>
            <a:r>
              <a:rPr lang="en-US" sz="2400" b="1" dirty="0" err="1">
                <a:solidFill>
                  <a:schemeClr val="tx1">
                    <a:lumMod val="95000"/>
                    <a:lumOff val="5000"/>
                  </a:schemeClr>
                </a:solidFill>
              </a:rPr>
              <a:t>đợt</a:t>
            </a:r>
            <a:r>
              <a:rPr lang="en-US" sz="2400" b="1" dirty="0">
                <a:solidFill>
                  <a:schemeClr val="tx1">
                    <a:lumMod val="95000"/>
                    <a:lumOff val="5000"/>
                  </a:schemeClr>
                </a:solidFill>
              </a:rPr>
              <a:t> </a:t>
            </a:r>
            <a:r>
              <a:rPr lang="en-US" sz="2400" b="1" dirty="0" err="1">
                <a:solidFill>
                  <a:schemeClr val="tx1">
                    <a:lumMod val="95000"/>
                    <a:lumOff val="5000"/>
                  </a:schemeClr>
                </a:solidFill>
              </a:rPr>
              <a:t>tiến</a:t>
            </a:r>
            <a:r>
              <a:rPr lang="en-US" sz="2400" b="1" dirty="0">
                <a:solidFill>
                  <a:schemeClr val="tx1">
                    <a:lumMod val="95000"/>
                    <a:lumOff val="5000"/>
                  </a:schemeClr>
                </a:solidFill>
              </a:rPr>
              <a:t> </a:t>
            </a:r>
            <a:r>
              <a:rPr lang="en-US" sz="2400" b="1" dirty="0" err="1">
                <a:solidFill>
                  <a:schemeClr val="tx1">
                    <a:lumMod val="95000"/>
                    <a:lumOff val="5000"/>
                  </a:schemeClr>
                </a:solidFill>
              </a:rPr>
              <a:t>công</a:t>
            </a:r>
            <a:r>
              <a:rPr lang="en-US" sz="2400" b="1" dirty="0">
                <a:solidFill>
                  <a:schemeClr val="tx1">
                    <a:lumMod val="95000"/>
                    <a:lumOff val="5000"/>
                  </a:schemeClr>
                </a:solidFill>
              </a:rPr>
              <a:t> </a:t>
            </a:r>
            <a:r>
              <a:rPr lang="en-US" sz="2400" b="1" dirty="0" err="1" smtClean="0">
                <a:solidFill>
                  <a:schemeClr val="tx1">
                    <a:lumMod val="95000"/>
                    <a:lumOff val="5000"/>
                  </a:schemeClr>
                </a:solidFill>
              </a:rPr>
              <a:t>tập</a:t>
            </a:r>
            <a:r>
              <a:rPr lang="en-US" sz="2400" b="1" dirty="0" smtClean="0">
                <a:solidFill>
                  <a:schemeClr val="tx1">
                    <a:lumMod val="95000"/>
                    <a:lumOff val="5000"/>
                  </a:schemeClr>
                </a:solidFill>
              </a:rPr>
              <a:t> </a:t>
            </a:r>
            <a:r>
              <a:rPr lang="en-US" sz="2400" b="1" dirty="0" err="1">
                <a:solidFill>
                  <a:schemeClr val="tx1">
                    <a:lumMod val="95000"/>
                    <a:lumOff val="5000"/>
                  </a:schemeClr>
                </a:solidFill>
              </a:rPr>
              <a:t>đoàn</a:t>
            </a:r>
            <a:r>
              <a:rPr lang="en-US" sz="2400" b="1" dirty="0">
                <a:solidFill>
                  <a:schemeClr val="tx1">
                    <a:lumMod val="95000"/>
                    <a:lumOff val="5000"/>
                  </a:schemeClr>
                </a:solidFill>
              </a:rPr>
              <a:t> </a:t>
            </a:r>
            <a:r>
              <a:rPr lang="en-US" sz="2400" b="1" dirty="0" err="1">
                <a:solidFill>
                  <a:schemeClr val="tx1">
                    <a:lumMod val="95000"/>
                    <a:lumOff val="5000"/>
                  </a:schemeClr>
                </a:solidFill>
              </a:rPr>
              <a:t>cứ</a:t>
            </a:r>
            <a:r>
              <a:rPr lang="en-US" sz="2400" b="1" dirty="0">
                <a:solidFill>
                  <a:schemeClr val="tx1">
                    <a:lumMod val="95000"/>
                    <a:lumOff val="5000"/>
                  </a:schemeClr>
                </a:solidFill>
              </a:rPr>
              <a:t> </a:t>
            </a:r>
            <a:r>
              <a:rPr lang="en-US" sz="2400" b="1" dirty="0" err="1">
                <a:solidFill>
                  <a:schemeClr val="tx1">
                    <a:lumMod val="95000"/>
                    <a:lumOff val="5000"/>
                  </a:schemeClr>
                </a:solidFill>
              </a:rPr>
              <a:t>điểm</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Biên</a:t>
            </a:r>
            <a:r>
              <a:rPr lang="en-US" sz="2400" b="1" dirty="0">
                <a:solidFill>
                  <a:schemeClr val="tx1">
                    <a:lumMod val="95000"/>
                    <a:lumOff val="5000"/>
                  </a:schemeClr>
                </a:solidFill>
              </a:rPr>
              <a:t> </a:t>
            </a:r>
            <a:r>
              <a:rPr lang="en-US" sz="2400" b="1" dirty="0" err="1">
                <a:solidFill>
                  <a:schemeClr val="tx1">
                    <a:lumMod val="95000"/>
                    <a:lumOff val="5000"/>
                  </a:schemeClr>
                </a:solidFill>
              </a:rPr>
              <a:t>Phủ</a:t>
            </a:r>
            <a:r>
              <a:rPr lang="en-US" sz="2400" b="1" dirty="0">
                <a:solidFill>
                  <a:schemeClr val="tx1">
                    <a:lumMod val="95000"/>
                    <a:lumOff val="5000"/>
                  </a:schemeClr>
                </a:solidFill>
              </a:rPr>
              <a:t> </a:t>
            </a:r>
            <a:r>
              <a:rPr lang="en-US" sz="2400" b="1" dirty="0" err="1">
                <a:solidFill>
                  <a:schemeClr val="tx1">
                    <a:lumMod val="95000"/>
                    <a:lumOff val="5000"/>
                  </a:schemeClr>
                </a:solidFill>
              </a:rPr>
              <a:t>giống</a:t>
            </a:r>
            <a:r>
              <a:rPr lang="en-US" sz="2400" b="1" dirty="0">
                <a:solidFill>
                  <a:schemeClr val="tx1">
                    <a:lumMod val="95000"/>
                    <a:lumOff val="5000"/>
                  </a:schemeClr>
                </a:solidFill>
              </a:rPr>
              <a:t> </a:t>
            </a:r>
            <a:r>
              <a:rPr lang="en-US" sz="2400" b="1" dirty="0" err="1">
                <a:solidFill>
                  <a:schemeClr val="tx1">
                    <a:lumMod val="95000"/>
                    <a:lumOff val="5000"/>
                  </a:schemeClr>
                </a:solidFill>
              </a:rPr>
              <a:t>nhau</a:t>
            </a:r>
            <a:r>
              <a:rPr lang="en-US" sz="2400" b="1" dirty="0">
                <a:solidFill>
                  <a:schemeClr val="tx1">
                    <a:lumMod val="95000"/>
                    <a:lumOff val="5000"/>
                  </a:schemeClr>
                </a:solidFill>
              </a:rPr>
              <a:t> ở </a:t>
            </a:r>
            <a:r>
              <a:rPr lang="en-US" sz="2400" b="1" dirty="0" err="1">
                <a:solidFill>
                  <a:schemeClr val="tx1">
                    <a:lumMod val="95000"/>
                    <a:lumOff val="5000"/>
                  </a:schemeClr>
                </a:solidFill>
              </a:rPr>
              <a:t>chỗ</a:t>
            </a:r>
            <a:r>
              <a:rPr lang="en-US" sz="2400" b="1" dirty="0">
                <a:solidFill>
                  <a:schemeClr val="tx1">
                    <a:lumMod val="95000"/>
                    <a:lumOff val="5000"/>
                  </a:schemeClr>
                </a:solidFill>
              </a:rPr>
              <a:t> </a:t>
            </a:r>
            <a:r>
              <a:rPr lang="en-US" sz="2400" b="1" dirty="0" err="1">
                <a:solidFill>
                  <a:schemeClr val="tx1">
                    <a:lumMod val="95000"/>
                    <a:lumOff val="5000"/>
                  </a:schemeClr>
                </a:solidFill>
              </a:rPr>
              <a:t>nào</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có</a:t>
            </a:r>
            <a:r>
              <a:rPr lang="en-US" sz="2400" b="1" dirty="0">
                <a:solidFill>
                  <a:schemeClr val="tx1">
                    <a:lumMod val="95000"/>
                    <a:lumOff val="5000"/>
                  </a:schemeClr>
                </a:solidFill>
              </a:rPr>
              <a:t> </a:t>
            </a:r>
            <a:r>
              <a:rPr lang="en-US" sz="2400" b="1" dirty="0" err="1">
                <a:solidFill>
                  <a:schemeClr val="tx1">
                    <a:lumMod val="95000"/>
                    <a:lumOff val="5000"/>
                  </a:schemeClr>
                </a:solidFill>
              </a:rPr>
              <a:t>nhận</a:t>
            </a:r>
            <a:r>
              <a:rPr lang="en-US" sz="2400" b="1" dirty="0">
                <a:solidFill>
                  <a:schemeClr val="tx1">
                    <a:lumMod val="95000"/>
                    <a:lumOff val="5000"/>
                  </a:schemeClr>
                </a:solidFill>
              </a:rPr>
              <a:t> </a:t>
            </a:r>
            <a:r>
              <a:rPr lang="en-US" sz="2400" b="1" dirty="0" err="1">
                <a:solidFill>
                  <a:schemeClr val="tx1">
                    <a:lumMod val="95000"/>
                    <a:lumOff val="5000"/>
                  </a:schemeClr>
                </a:solidFill>
              </a:rPr>
              <a:t>xét</a:t>
            </a:r>
            <a:r>
              <a:rPr lang="en-US" sz="2400" b="1" dirty="0">
                <a:solidFill>
                  <a:schemeClr val="tx1">
                    <a:lumMod val="95000"/>
                    <a:lumOff val="5000"/>
                  </a:schemeClr>
                </a:solidFill>
              </a:rPr>
              <a:t> </a:t>
            </a:r>
            <a:r>
              <a:rPr lang="en-US" sz="2400" b="1" dirty="0" err="1">
                <a:solidFill>
                  <a:schemeClr val="tx1">
                    <a:lumMod val="95000"/>
                    <a:lumOff val="5000"/>
                  </a:schemeClr>
                </a:solidFill>
              </a:rPr>
              <a:t>gì</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ấy</a:t>
            </a:r>
            <a:r>
              <a:rPr lang="en-US" sz="2400" b="1" dirty="0">
                <a:solidFill>
                  <a:schemeClr val="tx1">
                    <a:lumMod val="95000"/>
                    <a:lumOff val="5000"/>
                  </a:schemeClr>
                </a:solidFill>
              </a:rPr>
              <a:t> (</a:t>
            </a:r>
            <a:r>
              <a:rPr lang="en-US" sz="2400" b="1" dirty="0" err="1">
                <a:solidFill>
                  <a:schemeClr val="tx1">
                    <a:lumMod val="95000"/>
                    <a:lumOff val="5000"/>
                  </a:schemeClr>
                </a:solidFill>
              </a:rPr>
              <a:t>màu</a:t>
            </a:r>
            <a:r>
              <a:rPr lang="en-US" sz="2400" b="1" dirty="0">
                <a:solidFill>
                  <a:schemeClr val="tx1">
                    <a:lumMod val="95000"/>
                    <a:lumOff val="5000"/>
                  </a:schemeClr>
                </a:solidFill>
              </a:rPr>
              <a:t> </a:t>
            </a:r>
            <a:r>
              <a:rPr lang="en-US" sz="2400" b="1" dirty="0" err="1">
                <a:solidFill>
                  <a:schemeClr val="tx1">
                    <a:lumMod val="95000"/>
                    <a:lumOff val="5000"/>
                  </a:schemeClr>
                </a:solidFill>
              </a:rPr>
              <a:t>sắc</a:t>
            </a:r>
            <a:r>
              <a:rPr lang="en-US" sz="2400" b="1" dirty="0">
                <a:solidFill>
                  <a:schemeClr val="tx1">
                    <a:lumMod val="95000"/>
                    <a:lumOff val="5000"/>
                  </a:schemeClr>
                </a:solidFill>
              </a:rPr>
              <a:t>, </a:t>
            </a:r>
            <a:r>
              <a:rPr lang="en-US" sz="2400" b="1" dirty="0" err="1">
                <a:solidFill>
                  <a:schemeClr val="tx1">
                    <a:lumMod val="95000"/>
                    <a:lumOff val="5000"/>
                  </a:schemeClr>
                </a:solidFill>
              </a:rPr>
              <a:t>hình</a:t>
            </a:r>
            <a:r>
              <a:rPr lang="en-US" sz="2400" b="1" dirty="0">
                <a:solidFill>
                  <a:schemeClr val="tx1">
                    <a:lumMod val="95000"/>
                    <a:lumOff val="5000"/>
                  </a:schemeClr>
                </a:solidFill>
              </a:rPr>
              <a:t> </a:t>
            </a:r>
            <a:r>
              <a:rPr lang="en-US" sz="2400" b="1" dirty="0" err="1">
                <a:solidFill>
                  <a:schemeClr val="tx1">
                    <a:lumMod val="95000"/>
                    <a:lumOff val="5000"/>
                  </a:schemeClr>
                </a:solidFill>
              </a:rPr>
              <a:t>ảnh</a:t>
            </a:r>
            <a:r>
              <a:rPr lang="en-US" sz="2400" b="1" dirty="0">
                <a:solidFill>
                  <a:schemeClr val="tx1">
                    <a:lumMod val="95000"/>
                    <a:lumOff val="5000"/>
                  </a:schemeClr>
                </a:solidFill>
              </a:rPr>
              <a:t>, </a:t>
            </a:r>
            <a:r>
              <a:rPr lang="en-US" sz="2400" b="1" dirty="0" err="1">
                <a:solidFill>
                  <a:schemeClr val="tx1">
                    <a:lumMod val="95000"/>
                    <a:lumOff val="5000"/>
                  </a:schemeClr>
                </a:solidFill>
              </a:rPr>
              <a:t>cỡ</a:t>
            </a:r>
            <a:r>
              <a:rPr lang="en-US" sz="2400" b="1" dirty="0">
                <a:solidFill>
                  <a:schemeClr val="tx1">
                    <a:lumMod val="95000"/>
                    <a:lumOff val="5000"/>
                  </a:schemeClr>
                </a:solidFill>
              </a:rPr>
              <a:t> </a:t>
            </a:r>
            <a:r>
              <a:rPr lang="en-US" sz="2400" b="1" dirty="0" err="1">
                <a:solidFill>
                  <a:schemeClr val="tx1">
                    <a:lumMod val="95000"/>
                    <a:lumOff val="5000"/>
                  </a:schemeClr>
                </a:solidFill>
              </a:rPr>
              <a:t>chữ</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kí</a:t>
            </a:r>
            <a:r>
              <a:rPr lang="en-US" sz="2400" b="1" dirty="0">
                <a:solidFill>
                  <a:schemeClr val="tx1">
                    <a:lumMod val="95000"/>
                    <a:lumOff val="5000"/>
                  </a:schemeClr>
                </a:solidFill>
              </a:rPr>
              <a:t> </a:t>
            </a:r>
            <a:r>
              <a:rPr lang="en-US" sz="2400" b="1" dirty="0" err="1">
                <a:solidFill>
                  <a:schemeClr val="tx1">
                    <a:lumMod val="95000"/>
                    <a:lumOff val="5000"/>
                  </a:schemeClr>
                </a:solidFill>
              </a:rPr>
              <a:t>hiệu</a:t>
            </a:r>
            <a:r>
              <a:rPr lang="en-US" sz="2400" b="1" dirty="0">
                <a:solidFill>
                  <a:schemeClr val="tx1">
                    <a:lumMod val="95000"/>
                    <a:lumOff val="5000"/>
                  </a:schemeClr>
                </a:solidFill>
              </a:rPr>
              <a:t>...)?</a:t>
            </a:r>
            <a:endParaRPr lang="en-US" sz="2400" dirty="0">
              <a:solidFill>
                <a:schemeClr val="tx1">
                  <a:lumMod val="95000"/>
                  <a:lumOff val="5000"/>
                </a:schemeClr>
              </a:solidFill>
            </a:endParaRPr>
          </a:p>
          <a:p>
            <a:pPr algn="ctr"/>
            <a:r>
              <a:rPr lang="en-US" b="1" dirty="0" smtClean="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37245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ulieuvankien.dangcongsan.vn/Uploads/2018/8/5/2/11180583913_959dbf349f_o.jpg"/>
          <p:cNvPicPr/>
          <p:nvPr/>
        </p:nvPicPr>
        <p:blipFill>
          <a:blip r:embed="rId2">
            <a:extLst>
              <a:ext uri="{28A0092B-C50C-407E-A947-70E740481C1C}">
                <a14:useLocalDpi xmlns:a14="http://schemas.microsoft.com/office/drawing/2010/main" val="0"/>
              </a:ext>
            </a:extLst>
          </a:blip>
          <a:srcRect/>
          <a:stretch>
            <a:fillRect/>
          </a:stretch>
        </p:blipFill>
        <p:spPr bwMode="auto">
          <a:xfrm>
            <a:off x="3408219" y="1195748"/>
            <a:ext cx="4959926" cy="5611091"/>
          </a:xfrm>
          <a:prstGeom prst="rect">
            <a:avLst/>
          </a:prstGeom>
          <a:noFill/>
          <a:ln>
            <a:noFill/>
          </a:ln>
        </p:spPr>
      </p:pic>
      <p:sp>
        <p:nvSpPr>
          <p:cNvPr id="2" name="Title 1"/>
          <p:cNvSpPr>
            <a:spLocks noGrp="1"/>
          </p:cNvSpPr>
          <p:nvPr>
            <p:ph type="title"/>
          </p:nvPr>
        </p:nvSpPr>
        <p:spPr>
          <a:xfrm>
            <a:off x="1849581" y="0"/>
            <a:ext cx="8077201" cy="1325563"/>
          </a:xfrm>
        </p:spPr>
        <p:txBody>
          <a:bodyPr/>
          <a:lstStyle/>
          <a:p>
            <a:r>
              <a:rPr lang="en-US" dirty="0" err="1" smtClean="0"/>
              <a:t>Lược</a:t>
            </a:r>
            <a:r>
              <a:rPr lang="en-US" dirty="0" smtClean="0"/>
              <a:t> </a:t>
            </a:r>
            <a:r>
              <a:rPr lang="en-US" dirty="0" err="1" smtClean="0"/>
              <a:t>đồ</a:t>
            </a:r>
            <a:r>
              <a:rPr lang="en-US" dirty="0" smtClean="0"/>
              <a:t> </a:t>
            </a:r>
            <a:r>
              <a:rPr lang="en-US" dirty="0" err="1" smtClean="0"/>
              <a:t>chiến</a:t>
            </a:r>
            <a:r>
              <a:rPr lang="en-US" dirty="0" smtClean="0"/>
              <a:t> </a:t>
            </a:r>
            <a:r>
              <a:rPr lang="en-US" dirty="0" err="1" smtClean="0"/>
              <a:t>dịch</a:t>
            </a:r>
            <a:r>
              <a:rPr lang="en-US" dirty="0" smtClean="0"/>
              <a:t> </a:t>
            </a:r>
            <a:r>
              <a:rPr lang="en-US" dirty="0" err="1" smtClean="0"/>
              <a:t>Điện</a:t>
            </a:r>
            <a:r>
              <a:rPr lang="en-US" dirty="0" smtClean="0"/>
              <a:t> </a:t>
            </a:r>
            <a:r>
              <a:rPr lang="en-US" dirty="0" err="1" smtClean="0"/>
              <a:t>Biên</a:t>
            </a:r>
            <a:r>
              <a:rPr lang="en-US" dirty="0" smtClean="0"/>
              <a:t> </a:t>
            </a:r>
            <a:r>
              <a:rPr lang="en-US" dirty="0" err="1" smtClean="0"/>
              <a:t>Phủ</a:t>
            </a:r>
            <a:endParaRPr lang="en-US" dirty="0"/>
          </a:p>
        </p:txBody>
      </p:sp>
    </p:spTree>
    <p:extLst>
      <p:ext uri="{BB962C8B-B14F-4D97-AF65-F5344CB8AC3E}">
        <p14:creationId xmlns:p14="http://schemas.microsoft.com/office/powerpoint/2010/main" val="16327719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www.yenbai.gov.vn/noidung/tintuc/PublishingImages/Hien-Trang/xa%20hoi/201876_17-12-dienbien.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54436"/>
          </a:xfrm>
          <a:prstGeom prst="rect">
            <a:avLst/>
          </a:prstGeom>
          <a:noFill/>
          <a:ln>
            <a:noFill/>
          </a:ln>
        </p:spPr>
      </p:pic>
      <p:sp>
        <p:nvSpPr>
          <p:cNvPr id="5" name="Rectangle 4"/>
          <p:cNvSpPr/>
          <p:nvPr/>
        </p:nvSpPr>
        <p:spPr>
          <a:xfrm>
            <a:off x="716972" y="6219506"/>
            <a:ext cx="10758055" cy="400110"/>
          </a:xfrm>
          <a:prstGeom prst="rect">
            <a:avLst/>
          </a:prstGeom>
        </p:spPr>
        <p:txBody>
          <a:bodyPr wrap="square">
            <a:spAutoFit/>
          </a:bodyPr>
          <a:lstStyle/>
          <a:p>
            <a:r>
              <a:rPr lang="vi-VN" sz="2000" b="1" dirty="0" smtClean="0">
                <a:solidFill>
                  <a:schemeClr val="tx1">
                    <a:lumMod val="95000"/>
                    <a:lumOff val="5000"/>
                  </a:schemeClr>
                </a:solidFill>
                <a:effectLst/>
              </a:rPr>
              <a:t>Bộ đội tên lửa những ngày đánh trận Điện Biên Phủ trên không - Ảnh: Tư liệu/Internet</a:t>
            </a:r>
            <a:endParaRPr lang="vi-VN" sz="2000" b="1" dirty="0">
              <a:solidFill>
                <a:schemeClr val="tx1">
                  <a:lumMod val="95000"/>
                  <a:lumOff val="5000"/>
                </a:schemeClr>
              </a:solidFill>
              <a:effectLst/>
            </a:endParaRPr>
          </a:p>
        </p:txBody>
      </p:sp>
    </p:spTree>
    <p:extLst>
      <p:ext uri="{BB962C8B-B14F-4D97-AF65-F5344CB8AC3E}">
        <p14:creationId xmlns:p14="http://schemas.microsoft.com/office/powerpoint/2010/main" val="8692132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baohoabinh.com.vn/Includes/NewsDetail/5_2020/dt_5520201752_phu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6211669"/>
            <a:ext cx="11568545" cy="369332"/>
          </a:xfrm>
          <a:prstGeom prst="rect">
            <a:avLst/>
          </a:prstGeom>
        </p:spPr>
        <p:txBody>
          <a:bodyPr wrap="square">
            <a:spAutoFit/>
          </a:bodyPr>
          <a:lstStyle/>
          <a:p>
            <a:r>
              <a:rPr lang="vi-VN" b="1" i="1" dirty="0">
                <a:solidFill>
                  <a:schemeClr val="tx1">
                    <a:lumMod val="95000"/>
                    <a:lumOff val="5000"/>
                  </a:schemeClr>
                </a:solidFill>
              </a:rPr>
              <a:t>Quân Pháp nhảy dù tăng cường lực lượng xây dựng tập đoàn cứ điểm Điện Biên Phủ tháng 12/1953.</a:t>
            </a:r>
            <a:endParaRPr lang="en-US" b="1" dirty="0">
              <a:solidFill>
                <a:schemeClr val="tx1">
                  <a:lumMod val="95000"/>
                  <a:lumOff val="5000"/>
                </a:schemeClr>
              </a:solidFill>
            </a:endParaRPr>
          </a:p>
        </p:txBody>
      </p:sp>
    </p:spTree>
    <p:extLst>
      <p:ext uri="{BB962C8B-B14F-4D97-AF65-F5344CB8AC3E}">
        <p14:creationId xmlns:p14="http://schemas.microsoft.com/office/powerpoint/2010/main" val="1564448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baohoabinh.com.vn/Includes/NewsDetail/5_2020/dt_5520201753_phu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276"/>
            <a:ext cx="12192000" cy="6273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2945" y="6269738"/>
            <a:ext cx="10931236"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Máy</a:t>
            </a:r>
            <a:r>
              <a:rPr lang="en-US" b="1" dirty="0" smtClean="0">
                <a:solidFill>
                  <a:schemeClr val="tx1">
                    <a:lumMod val="95000"/>
                    <a:lumOff val="5000"/>
                  </a:schemeClr>
                </a:solidFill>
                <a:effectLst/>
                <a:latin typeface="Arial" panose="020B0604020202020204" pitchFamily="34" charset="0"/>
              </a:rPr>
              <a:t> bay C47 – </a:t>
            </a:r>
            <a:r>
              <a:rPr lang="en-US" b="1" dirty="0" err="1" smtClean="0">
                <a:solidFill>
                  <a:schemeClr val="tx1">
                    <a:lumMod val="95000"/>
                    <a:lumOff val="5000"/>
                  </a:schemeClr>
                </a:solidFill>
                <a:effectLst/>
                <a:latin typeface="Arial" panose="020B0604020202020204" pitchFamily="34" charset="0"/>
              </a:rPr>
              <a:t>Dacota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chuyển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hàng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xây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dựng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tập</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cứ</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điểm</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Điện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Biên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Phủ</a:t>
            </a:r>
            <a:r>
              <a:rPr lang="en-US" b="1" dirty="0" smtClean="0">
                <a:solidFill>
                  <a:schemeClr val="tx1">
                    <a:lumMod val="95000"/>
                    <a:lumOff val="5000"/>
                  </a:schemeClr>
                </a:solidFill>
                <a:effectLst/>
                <a:latin typeface="Arial" panose="020B0604020202020204" pitchFamily="34" charset="0"/>
              </a:rPr>
              <a:t> 1954.</a:t>
            </a:r>
            <a:endParaRPr lang="en-US" b="1" dirty="0">
              <a:solidFill>
                <a:schemeClr val="tx1">
                  <a:lumMod val="95000"/>
                  <a:lumOff val="5000"/>
                </a:schemeClr>
              </a:solidFill>
            </a:endParaRPr>
          </a:p>
        </p:txBody>
      </p:sp>
    </p:spTree>
    <p:extLst>
      <p:ext uri="{BB962C8B-B14F-4D97-AF65-F5344CB8AC3E}">
        <p14:creationId xmlns:p14="http://schemas.microsoft.com/office/powerpoint/2010/main" val="40990222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baohoabinh.com.vn/Includes/NewsDetail/5_2020/dt_5520201753_phu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2500" y="6176963"/>
            <a:ext cx="10287000" cy="369332"/>
          </a:xfrm>
          <a:prstGeom prst="rect">
            <a:avLst/>
          </a:prstGeom>
        </p:spPr>
        <p:txBody>
          <a:bodyPr wrap="square">
            <a:spAutoFit/>
          </a:bodyPr>
          <a:lstStyle/>
          <a:p>
            <a:r>
              <a:rPr lang="vi-VN" b="1" dirty="0">
                <a:solidFill>
                  <a:schemeClr val="tx1">
                    <a:lumMod val="95000"/>
                    <a:lumOff val="5000"/>
                  </a:schemeClr>
                </a:solidFill>
              </a:rPr>
              <a:t>Dân công Liên khu 3 san đá rải đường phục vụ xe vận chuyển hàng vào Điện Biên Phủ.</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01140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descr="http://baohoabinh.com.vn/Includes/NewsDetail/5_2020/dt_552020180_phu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9745" y="6357422"/>
            <a:ext cx="9379527"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Từng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dân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công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ngụy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trang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gánh</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gạo</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ra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tuyền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tuyến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năm</a:t>
            </a:r>
            <a:r>
              <a:rPr lang="en-US" b="1" dirty="0" smtClean="0">
                <a:solidFill>
                  <a:schemeClr val="tx1">
                    <a:lumMod val="95000"/>
                    <a:lumOff val="5000"/>
                  </a:schemeClr>
                </a:solidFill>
                <a:effectLst/>
                <a:latin typeface="Arial" panose="020B0604020202020204" pitchFamily="34" charset="0"/>
              </a:rPr>
              <a:t> 1954</a:t>
            </a:r>
            <a:r>
              <a:rPr lang="en-US" b="0" i="1" dirty="0" smtClean="0">
                <a:solidFill>
                  <a:srgbClr val="0000CD"/>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1861888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901531"/>
          </a:xfrm>
        </p:spPr>
      </p:pic>
      <p:sp>
        <p:nvSpPr>
          <p:cNvPr id="5" name="Rectangle 4"/>
          <p:cNvSpPr/>
          <p:nvPr/>
        </p:nvSpPr>
        <p:spPr>
          <a:xfrm>
            <a:off x="0" y="6054418"/>
            <a:ext cx="12192000" cy="646331"/>
          </a:xfrm>
          <a:prstGeom prst="rect">
            <a:avLst/>
          </a:prstGeom>
        </p:spPr>
        <p:txBody>
          <a:bodyPr wrap="square">
            <a:spAutoFit/>
          </a:bodyPr>
          <a:lstStyle/>
          <a:p>
            <a:pPr algn="ctr"/>
            <a:r>
              <a:rPr lang="vi-VN" b="1" dirty="0">
                <a:solidFill>
                  <a:schemeClr val="tx1">
                    <a:lumMod val="95000"/>
                    <a:lumOff val="5000"/>
                  </a:schemeClr>
                </a:solidFill>
              </a:rPr>
              <a:t>17 giờ 30 phút ngày 7/5/1954, bộ đội Việt Nam chiếm sở chỉ huy trung tâm, tướng Đờ Caxtơri cùng toàn bộ Bộ Tham mưu và binh lính tập đoàn cứ điểm Điện Biên Phủ kéo cờ trắng ra hàng (Ảnh tư liệu)</a:t>
            </a:r>
            <a:endParaRPr lang="vi-VN" b="1" dirty="0">
              <a:solidFill>
                <a:schemeClr val="tx1">
                  <a:lumMod val="95000"/>
                  <a:lumOff val="5000"/>
                </a:schemeClr>
              </a:solidFill>
              <a:effectLst/>
              <a:latin typeface="Roboto"/>
            </a:endParaRPr>
          </a:p>
        </p:txBody>
      </p:sp>
    </p:spTree>
    <p:extLst>
      <p:ext uri="{BB962C8B-B14F-4D97-AF65-F5344CB8AC3E}">
        <p14:creationId xmlns:p14="http://schemas.microsoft.com/office/powerpoint/2010/main" val="281331171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a:bodyPr>
          <a:lstStyle/>
          <a:p>
            <a:pPr algn="ctr"/>
            <a:r>
              <a:rPr lang="en-US" b="1" i="1" dirty="0"/>
              <a:t> </a:t>
            </a:r>
            <a:r>
              <a:rPr lang="en-US" sz="3100" b="1" i="1" dirty="0" err="1">
                <a:solidFill>
                  <a:srgbClr val="FF0000"/>
                </a:solidFill>
                <a:latin typeface="Times New Roman" panose="02020603050405020304" pitchFamily="18" charset="0"/>
                <a:cs typeface="Times New Roman" panose="02020603050405020304" pitchFamily="18" charset="0"/>
              </a:rPr>
              <a:t>Chiến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được</a:t>
            </a:r>
            <a:r>
              <a:rPr lang="en-US" sz="3100" b="1" i="1" dirty="0">
                <a:solidFill>
                  <a:srgbClr val="FF0000"/>
                </a:solidFill>
                <a:latin typeface="Times New Roman" panose="02020603050405020304" pitchFamily="18" charset="0"/>
                <a:cs typeface="Times New Roman" panose="02020603050405020304" pitchFamily="18" charset="0"/>
              </a:rPr>
              <a:t> chia </a:t>
            </a:r>
            <a:r>
              <a:rPr lang="en-US" sz="3100" b="1" i="1" dirty="0" err="1">
                <a:solidFill>
                  <a:srgbClr val="FF0000"/>
                </a:solidFill>
                <a:latin typeface="Times New Roman" panose="02020603050405020304" pitchFamily="18" charset="0"/>
                <a:cs typeface="Times New Roman" panose="02020603050405020304" pitchFamily="18" charset="0"/>
              </a:rPr>
              <a:t>làm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mấy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a:t>
            </a:r>
            <a:r>
              <a:rPr lang="en-US" sz="3100" dirty="0">
                <a:solidFill>
                  <a:srgbClr val="FF0000"/>
                </a:solidFill>
                <a:latin typeface="Times New Roman" panose="02020603050405020304" pitchFamily="18" charset="0"/>
                <a:cs typeface="Times New Roman" panose="02020603050405020304" pitchFamily="18" charset="0"/>
              </a:rPr>
              <a:t/>
            </a:r>
            <a:br>
              <a:rPr lang="en-US" sz="3100"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pPr lvl="0" algn="l"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A. 1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1293096" y="3169493"/>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B. 2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2" y="408277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C. 3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D. 4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32302" y="197040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32301" y="1970403"/>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32300" y="1968809"/>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32300" y="196057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7560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nextCondLst>
                <p:cond evt="onClick" delay="0">
                  <p:tgtEl>
                    <p:spTgt spid="9"/>
                  </p:tgtEl>
                </p:cond>
              </p:nextCondLst>
            </p:seq>
          </p:childTnLst>
        </p:cTn>
      </p:par>
    </p:tnLst>
    <p:bldLst>
      <p:bldP spid="24" grpId="0" animBg="1"/>
      <p:bldP spid="26" grpId="0" animBg="1"/>
      <p:bldP spid="25"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3" name="Chien-Thang-Dien-Bien-Various-Artist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10186058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69"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fontScale="90000"/>
          </a:bodyPr>
          <a:lstStyle/>
          <a:p>
            <a:pPr algn="ctr"/>
            <a:r>
              <a:rPr lang="en-US" b="1" i="1" dirty="0"/>
              <a:t> </a:t>
            </a:r>
            <a:r>
              <a:rPr lang="en-US" sz="3600" b="1" i="1" dirty="0" smtClean="0">
                <a:solidFill>
                  <a:srgbClr val="FF0000"/>
                </a:solidFill>
                <a:latin typeface="Times New Roman" panose="02020603050405020304" pitchFamily="18" charset="0"/>
                <a:cs typeface="Times New Roman" panose="02020603050405020304" pitchFamily="18" charset="0"/>
              </a:rPr>
              <a:t>Hai </a:t>
            </a:r>
            <a:r>
              <a:rPr lang="en-US" sz="3600" b="1" i="1" dirty="0" err="1">
                <a:solidFill>
                  <a:srgbClr val="FF0000"/>
                </a:solidFill>
                <a:latin typeface="Times New Roman" panose="02020603050405020304" pitchFamily="18" charset="0"/>
                <a:cs typeface="Times New Roman" panose="02020603050405020304" pitchFamily="18" charset="0"/>
              </a:rPr>
              <a:t>cứ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điểm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địch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quân</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tiêu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diệt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đợt</a:t>
            </a:r>
            <a:r>
              <a:rPr lang="en-US" sz="3600" b="1" i="1" dirty="0">
                <a:solidFill>
                  <a:srgbClr val="FF0000"/>
                </a:solidFill>
                <a:latin typeface="Times New Roman" panose="02020603050405020304" pitchFamily="18" charset="0"/>
                <a:cs typeface="Times New Roman" panose="02020603050405020304"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2800" dirty="0">
                <a:latin typeface="Times New Roman" panose="02020603050405020304" pitchFamily="18" charset="0"/>
                <a:cs typeface="Times New Roman" panose="02020603050405020304" pitchFamily="18" charset="0"/>
              </a:rPr>
              <a:t>A.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a:t>
            </a:r>
          </a:p>
        </p:txBody>
      </p:sp>
      <p:sp>
        <p:nvSpPr>
          <p:cNvPr id="10" name="Freeform 9"/>
          <p:cNvSpPr/>
          <p:nvPr/>
        </p:nvSpPr>
        <p:spPr>
          <a:xfrm>
            <a:off x="1293096" y="3169493"/>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B.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15520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6611" y="648295"/>
            <a:ext cx="10806567" cy="2107442"/>
          </a:xfrm>
        </p:spPr>
        <p:txBody>
          <a:bodyPr>
            <a:normAutofit/>
          </a:bodyPr>
          <a:lstStyle/>
          <a:p>
            <a:pPr algn="ctr"/>
            <a:r>
              <a:rPr lang="en-US" sz="3100" b="1" i="1" dirty="0">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Đâu</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dai</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dẳng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và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quyết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liệt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nhất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smtClean="0">
                <a:solidFill>
                  <a:srgbClr val="FF0000"/>
                </a:solidFill>
                <a:latin typeface="Times New Roman" panose="02020603050405020304" pitchFamily="18" charset="0"/>
                <a:cs typeface="Times New Roman" panose="02020603050405020304" pitchFamily="18" charset="0"/>
              </a:rPr>
              <a:t/>
            </a:r>
            <a:br>
              <a:rPr lang="en-US" sz="3100" b="1" i="1" dirty="0" smtClean="0">
                <a:solidFill>
                  <a:srgbClr val="FF0000"/>
                </a:solidFill>
                <a:latin typeface="Times New Roman" panose="02020603050405020304" pitchFamily="18" charset="0"/>
                <a:cs typeface="Times New Roman" panose="02020603050405020304" pitchFamily="18" charset="0"/>
              </a:rPr>
            </a:br>
            <a:r>
              <a:rPr lang="en-US" sz="3100" b="1" i="1" dirty="0" err="1" smtClean="0">
                <a:solidFill>
                  <a:srgbClr val="FF0000"/>
                </a:solidFill>
                <a:latin typeface="Times New Roman" panose="02020603050405020304" pitchFamily="18" charset="0"/>
                <a:cs typeface="Times New Roman" panose="02020603050405020304" pitchFamily="18" charset="0"/>
              </a:rPr>
              <a:t>Chiến</a:t>
            </a:r>
            <a:r>
              <a:rPr lang="en-US" sz="3100" b="1" i="1" dirty="0" smtClean="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3.</a:t>
            </a:r>
          </a:p>
        </p:txBody>
      </p:sp>
      <p:sp>
        <p:nvSpPr>
          <p:cNvPr id="10" name="Freeform 9"/>
          <p:cNvSpPr/>
          <p:nvPr/>
        </p:nvSpPr>
        <p:spPr>
          <a:xfrm>
            <a:off x="1164081" y="3169494"/>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3.</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1</a:t>
            </a:r>
            <a:r>
              <a:rPr lang="en-US" sz="2800" dirty="0"/>
              <a:t>.</a:t>
            </a: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6" name="Oval Callout 25"/>
          <p:cNvSpPr/>
          <p:nvPr/>
        </p:nvSpPr>
        <p:spPr>
          <a:xfrm>
            <a:off x="8861232" y="177116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9" name="Oval Callout 18"/>
          <p:cNvSpPr/>
          <p:nvPr/>
        </p:nvSpPr>
        <p:spPr>
          <a:xfrm>
            <a:off x="8861231"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8" name="Oval Callout 17"/>
          <p:cNvSpPr/>
          <p:nvPr/>
        </p:nvSpPr>
        <p:spPr>
          <a:xfrm>
            <a:off x="8861230"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861230" y="175985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2832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2"/>
                  </p:tgtEl>
                </p:cond>
              </p:nextCondLst>
            </p:seq>
          </p:childTnLst>
        </p:cTn>
      </p:par>
    </p:tnLst>
    <p:bldLst>
      <p:bldP spid="26" grpId="0" animBg="1"/>
      <p:bldP spid="19" grpId="0" animBg="1"/>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664331"/>
            <a:ext cx="10515600" cy="820408"/>
          </a:xfrm>
        </p:spPr>
        <p:txBody>
          <a:bodyPr>
            <a:normAutofit fontScale="90000"/>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Chiến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Phủ</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gắn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liền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tuổi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tướng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đây</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10" name="Freeform 9"/>
          <p:cNvSpPr/>
          <p:nvPr/>
        </p:nvSpPr>
        <p:spPr>
          <a:xfrm>
            <a:off x="1164081" y="3198070"/>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endParaRPr lang="en-US" sz="3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8418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733007" y="4199708"/>
            <a:ext cx="9144000" cy="1655762"/>
          </a:xfrm>
        </p:spPr>
        <p:txBody>
          <a:bodyPr/>
          <a:lstStyle/>
          <a:p>
            <a:r>
              <a:rPr lang="en-US" sz="4400" b="1" dirty="0" smtClean="0">
                <a:solidFill>
                  <a:srgbClr val="FF0000"/>
                </a:solidFill>
              </a:rPr>
              <a:t>THANKS YOU VERY MUCH!</a:t>
            </a:r>
            <a:endParaRPr lang="en-US" sz="4400" b="1" dirty="0">
              <a:solidFill>
                <a:srgbClr val="FF0000"/>
              </a:solidFill>
            </a:endParaRPr>
          </a:p>
        </p:txBody>
      </p:sp>
      <p:sp>
        <p:nvSpPr>
          <p:cNvPr id="5" name="Subtitle 2"/>
          <p:cNvSpPr txBox="1">
            <a:spLocks/>
          </p:cNvSpPr>
          <p:nvPr/>
        </p:nvSpPr>
        <p:spPr>
          <a:xfrm>
            <a:off x="1733007" y="177323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solidFill>
                  <a:schemeClr val="tx1">
                    <a:lumMod val="95000"/>
                    <a:lumOff val="5000"/>
                  </a:schemeClr>
                </a:solidFill>
              </a:rPr>
              <a:t>Người</a:t>
            </a:r>
            <a:r>
              <a:rPr lang="en-US" dirty="0" smtClean="0">
                <a:solidFill>
                  <a:schemeClr val="tx1">
                    <a:lumMod val="95000"/>
                    <a:lumOff val="5000"/>
                  </a:schemeClr>
                </a:solidFill>
              </a:rPr>
              <a:t> </a:t>
            </a:r>
            <a:r>
              <a:rPr lang="en-US" dirty="0" err="1" smtClean="0">
                <a:solidFill>
                  <a:schemeClr val="tx1">
                    <a:lumMod val="95000"/>
                    <a:lumOff val="5000"/>
                  </a:schemeClr>
                </a:solidFill>
              </a:rPr>
              <a:t>thực</a:t>
            </a:r>
            <a:r>
              <a:rPr lang="en-US" dirty="0" smtClean="0">
                <a:solidFill>
                  <a:schemeClr val="tx1">
                    <a:lumMod val="95000"/>
                    <a:lumOff val="5000"/>
                  </a:schemeClr>
                </a:solidFill>
              </a:rPr>
              <a:t> </a:t>
            </a:r>
            <a:r>
              <a:rPr lang="en-US" dirty="0" err="1" smtClean="0">
                <a:solidFill>
                  <a:schemeClr val="tx1">
                    <a:lumMod val="95000"/>
                    <a:lumOff val="5000"/>
                  </a:schemeClr>
                </a:solidFill>
              </a:rPr>
              <a:t>hiện</a:t>
            </a:r>
            <a:r>
              <a:rPr lang="en-US" dirty="0" smtClean="0">
                <a:solidFill>
                  <a:schemeClr val="tx1">
                    <a:lumMod val="95000"/>
                    <a:lumOff val="5000"/>
                  </a:schemeClr>
                </a:solidFill>
              </a:rPr>
              <a:t>:</a:t>
            </a:r>
          </a:p>
          <a:p>
            <a:r>
              <a:rPr lang="en-US" dirty="0" err="1" smtClean="0">
                <a:solidFill>
                  <a:schemeClr val="tx1">
                    <a:lumMod val="95000"/>
                    <a:lumOff val="5000"/>
                  </a:schemeClr>
                </a:solidFill>
              </a:rPr>
              <a:t>Đặng</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Bích</a:t>
            </a:r>
            <a:r>
              <a:rPr lang="en-US" dirty="0" smtClean="0">
                <a:solidFill>
                  <a:schemeClr val="tx1">
                    <a:lumMod val="95000"/>
                    <a:lumOff val="5000"/>
                  </a:schemeClr>
                </a:solidFill>
              </a:rPr>
              <a:t> </a:t>
            </a:r>
            <a:r>
              <a:rPr lang="en-US" dirty="0" err="1" smtClean="0">
                <a:solidFill>
                  <a:schemeClr val="tx1">
                    <a:lumMod val="95000"/>
                    <a:lumOff val="5000"/>
                  </a:schemeClr>
                </a:solidFill>
              </a:rPr>
              <a:t>Ngọc</a:t>
            </a:r>
            <a:r>
              <a:rPr lang="en-US" dirty="0" smtClean="0">
                <a:solidFill>
                  <a:schemeClr val="tx1">
                    <a:lumMod val="95000"/>
                    <a:lumOff val="5000"/>
                  </a:schemeClr>
                </a:solidFill>
              </a:rPr>
              <a:t> (</a:t>
            </a:r>
            <a:r>
              <a:rPr lang="en-US" dirty="0" err="1" smtClean="0">
                <a:solidFill>
                  <a:schemeClr val="tx1">
                    <a:lumMod val="95000"/>
                    <a:lumOff val="5000"/>
                  </a:schemeClr>
                </a:solidFill>
              </a:rPr>
              <a:t>Hải</a:t>
            </a:r>
            <a:r>
              <a:rPr lang="en-US" dirty="0" smtClean="0">
                <a:solidFill>
                  <a:schemeClr val="tx1">
                    <a:lumMod val="95000"/>
                    <a:lumOff val="5000"/>
                  </a:schemeClr>
                </a:solidFill>
              </a:rPr>
              <a:t> </a:t>
            </a:r>
            <a:r>
              <a:rPr lang="en-US" dirty="0" err="1" smtClean="0">
                <a:solidFill>
                  <a:schemeClr val="tx1">
                    <a:lumMod val="95000"/>
                    <a:lumOff val="5000"/>
                  </a:schemeClr>
                </a:solidFill>
              </a:rPr>
              <a:t>Hà</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a:p>
            <a:r>
              <a:rPr lang="en-US" dirty="0" err="1" smtClean="0">
                <a:solidFill>
                  <a:schemeClr val="tx1">
                    <a:lumMod val="95000"/>
                    <a:lumOff val="5000"/>
                  </a:schemeClr>
                </a:solidFill>
              </a:rPr>
              <a:t>Lại</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Thanh</a:t>
            </a:r>
            <a:r>
              <a:rPr lang="en-US" dirty="0" smtClean="0">
                <a:solidFill>
                  <a:schemeClr val="tx1">
                    <a:lumMod val="95000"/>
                    <a:lumOff val="5000"/>
                  </a:schemeClr>
                </a:solidFill>
              </a:rPr>
              <a:t> Loan (</a:t>
            </a:r>
            <a:r>
              <a:rPr lang="en-US" dirty="0" err="1" smtClean="0">
                <a:solidFill>
                  <a:schemeClr val="tx1">
                    <a:lumMod val="95000"/>
                    <a:lumOff val="5000"/>
                  </a:schemeClr>
                </a:solidFill>
              </a:rPr>
              <a:t>Trường</a:t>
            </a:r>
            <a:r>
              <a:rPr lang="en-US" dirty="0" smtClean="0">
                <a:solidFill>
                  <a:schemeClr val="tx1">
                    <a:lumMod val="95000"/>
                    <a:lumOff val="5000"/>
                  </a:schemeClr>
                </a:solidFill>
              </a:rPr>
              <a:t> PTDT </a:t>
            </a:r>
            <a:r>
              <a:rPr lang="en-US" dirty="0" err="1" smtClean="0">
                <a:solidFill>
                  <a:schemeClr val="tx1">
                    <a:lumMod val="95000"/>
                    <a:lumOff val="5000"/>
                  </a:schemeClr>
                </a:solidFill>
              </a:rPr>
              <a:t>nội</a:t>
            </a:r>
            <a:r>
              <a:rPr lang="en-US" dirty="0" smtClean="0">
                <a:solidFill>
                  <a:schemeClr val="tx1">
                    <a:lumMod val="95000"/>
                    <a:lumOff val="5000"/>
                  </a:schemeClr>
                </a:solidFill>
              </a:rPr>
              <a:t> </a:t>
            </a:r>
            <a:r>
              <a:rPr lang="en-US" dirty="0" err="1" smtClean="0">
                <a:solidFill>
                  <a:schemeClr val="tx1">
                    <a:lumMod val="95000"/>
                    <a:lumOff val="5000"/>
                  </a:schemeClr>
                </a:solidFill>
              </a:rPr>
              <a:t>trú</a:t>
            </a:r>
            <a:r>
              <a:rPr lang="en-US" dirty="0" smtClean="0">
                <a:solidFill>
                  <a:schemeClr val="tx1">
                    <a:lumMod val="95000"/>
                    <a:lumOff val="5000"/>
                  </a:schemeClr>
                </a:solidFill>
              </a:rPr>
              <a:t> </a:t>
            </a:r>
            <a:r>
              <a:rPr lang="en-US" dirty="0" err="1" smtClean="0">
                <a:solidFill>
                  <a:schemeClr val="tx1">
                    <a:lumMod val="95000"/>
                    <a:lumOff val="5000"/>
                  </a:schemeClr>
                </a:solidFill>
              </a:rPr>
              <a:t>Hoành</a:t>
            </a:r>
            <a:r>
              <a:rPr lang="en-US" dirty="0" smtClean="0">
                <a:solidFill>
                  <a:schemeClr val="tx1">
                    <a:lumMod val="95000"/>
                    <a:lumOff val="5000"/>
                  </a:schemeClr>
                </a:solidFill>
              </a:rPr>
              <a:t> </a:t>
            </a:r>
            <a:r>
              <a:rPr lang="en-US" dirty="0" err="1" smtClean="0">
                <a:solidFill>
                  <a:schemeClr val="tx1">
                    <a:lumMod val="95000"/>
                    <a:lumOff val="5000"/>
                  </a:schemeClr>
                </a:solidFill>
              </a:rPr>
              <a:t>Bồ</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p:txBody>
      </p:sp>
    </p:spTree>
    <p:extLst>
      <p:ext uri="{BB962C8B-B14F-4D97-AF65-F5344CB8AC3E}">
        <p14:creationId xmlns:p14="http://schemas.microsoft.com/office/powerpoint/2010/main" val="30831348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Subtitle 2"/>
          <p:cNvSpPr txBox="1">
            <a:spLocks/>
          </p:cNvSpPr>
          <p:nvPr/>
        </p:nvSpPr>
        <p:spPr>
          <a:xfrm>
            <a:off x="2646219" y="24348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hát</a:t>
            </a:r>
            <a:r>
              <a:rPr lang="en-US" sz="4400" b="1" dirty="0" smtClean="0">
                <a:solidFill>
                  <a:srgbClr val="FF0000"/>
                </a:solidFill>
              </a:rPr>
              <a:t>: GIẢI PHÓNG ĐIỆN BIÊN</a:t>
            </a:r>
          </a:p>
          <a:p>
            <a:pPr marL="0" indent="0">
              <a:buNone/>
            </a:pPr>
            <a:r>
              <a:rPr lang="en-US" sz="4400" b="1" dirty="0" err="1" smtClean="0">
                <a:solidFill>
                  <a:srgbClr val="FF0000"/>
                </a:solidFill>
              </a:rPr>
              <a:t>Nhạc</a:t>
            </a:r>
            <a:r>
              <a:rPr lang="en-US" sz="4400" b="1" dirty="0" smtClean="0">
                <a:solidFill>
                  <a:srgbClr val="FF0000"/>
                </a:solidFill>
              </a:rPr>
              <a:t> </a:t>
            </a:r>
            <a:r>
              <a:rPr lang="en-US" sz="4400" b="1" dirty="0" err="1" smtClean="0">
                <a:solidFill>
                  <a:srgbClr val="FF0000"/>
                </a:solidFill>
              </a:rPr>
              <a:t>sĩ</a:t>
            </a:r>
            <a:r>
              <a:rPr lang="en-US" sz="4400" b="1" dirty="0" smtClean="0">
                <a:solidFill>
                  <a:srgbClr val="FF0000"/>
                </a:solidFill>
              </a:rPr>
              <a:t>: </a:t>
            </a:r>
            <a:r>
              <a:rPr lang="en-US" sz="4400" b="1" dirty="0" err="1" smtClean="0">
                <a:solidFill>
                  <a:srgbClr val="FF0000"/>
                </a:solidFill>
              </a:rPr>
              <a:t>Đỗ</a:t>
            </a:r>
            <a:r>
              <a:rPr lang="en-US" sz="4400" b="1" dirty="0" smtClean="0">
                <a:solidFill>
                  <a:srgbClr val="FF0000"/>
                </a:solidFill>
              </a:rPr>
              <a:t> </a:t>
            </a:r>
            <a:r>
              <a:rPr lang="en-US" sz="4400" b="1" dirty="0" err="1" smtClean="0">
                <a:solidFill>
                  <a:srgbClr val="FF0000"/>
                </a:solidFill>
              </a:rPr>
              <a:t>Nhuận</a:t>
            </a:r>
            <a:endParaRPr lang="en-US" sz="4400" b="1" dirty="0">
              <a:solidFill>
                <a:srgbClr val="FF0000"/>
              </a:solidFill>
            </a:endParaRPr>
          </a:p>
        </p:txBody>
      </p:sp>
    </p:spTree>
    <p:extLst>
      <p:ext uri="{BB962C8B-B14F-4D97-AF65-F5344CB8AC3E}">
        <p14:creationId xmlns:p14="http://schemas.microsoft.com/office/powerpoint/2010/main" val="2339130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5032662" y="1005875"/>
            <a:ext cx="4984173" cy="1325563"/>
          </a:xfrm>
        </p:spPr>
        <p:txBody>
          <a:bodyPr>
            <a:noAutofit/>
          </a:bodyPr>
          <a:lstStyle/>
          <a:p>
            <a:r>
              <a:rPr lang="en-US" sz="4800" b="1" dirty="0" err="1" smtClean="0">
                <a:solidFill>
                  <a:srgbClr val="FF0000"/>
                </a:solidFill>
              </a:rPr>
              <a:t>Đồ</a:t>
            </a:r>
            <a:r>
              <a:rPr lang="en-US" sz="4800" b="1" dirty="0" smtClean="0">
                <a:solidFill>
                  <a:srgbClr val="FF0000"/>
                </a:solidFill>
              </a:rPr>
              <a:t> </a:t>
            </a:r>
            <a:r>
              <a:rPr lang="en-US" sz="4800" b="1" dirty="0" err="1" smtClean="0">
                <a:solidFill>
                  <a:srgbClr val="FF0000"/>
                </a:solidFill>
              </a:rPr>
              <a:t>họa</a:t>
            </a:r>
            <a:r>
              <a:rPr lang="en-US" sz="4800" b="1" dirty="0" smtClean="0">
                <a:solidFill>
                  <a:srgbClr val="FF0000"/>
                </a:solidFill>
              </a:rPr>
              <a:t> </a:t>
            </a:r>
            <a:r>
              <a:rPr lang="en-US" sz="4800" b="1" dirty="0" err="1" smtClean="0">
                <a:solidFill>
                  <a:srgbClr val="FF0000"/>
                </a:solidFill>
              </a:rPr>
              <a:t>thông</a:t>
            </a:r>
            <a:r>
              <a:rPr lang="en-US" sz="4800" b="1" dirty="0" smtClean="0">
                <a:solidFill>
                  <a:srgbClr val="FF0000"/>
                </a:solidFill>
              </a:rPr>
              <a:t> tin</a:t>
            </a:r>
            <a:endParaRPr lang="en-US" sz="48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7" name="Rectangle 6"/>
          <p:cNvSpPr/>
          <p:nvPr/>
        </p:nvSpPr>
        <p:spPr>
          <a:xfrm>
            <a:off x="3408217" y="2364053"/>
            <a:ext cx="7453745" cy="3970318"/>
          </a:xfrm>
          <a:prstGeom prst="rect">
            <a:avLst/>
          </a:prstGeom>
        </p:spPr>
        <p:txBody>
          <a:bodyPr wrap="square">
            <a:spAutoFit/>
          </a:bodyPr>
          <a:lstStyle/>
          <a:p>
            <a:pPr algn="just">
              <a:spcAft>
                <a:spcPts val="0"/>
              </a:spcAft>
            </a:pPr>
            <a:r>
              <a:rPr lang="en-US" sz="3600" b="1" dirty="0" err="1" smtClean="0">
                <a:solidFill>
                  <a:srgbClr val="0D0D0D"/>
                </a:solidFill>
                <a:effectLst/>
                <a:ea typeface="Times New Roman" panose="02020603050405020304" pitchFamily="18" charset="0"/>
                <a:cs typeface="Times New Roman" panose="02020603050405020304" pitchFamily="18" charset="0"/>
              </a:rPr>
              <a:t>Đồ</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họa</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thông</a:t>
            </a:r>
            <a:r>
              <a:rPr lang="en-US" sz="3600" b="1" dirty="0" smtClean="0">
                <a:solidFill>
                  <a:srgbClr val="0D0D0D"/>
                </a:solidFill>
                <a:effectLst/>
                <a:ea typeface="Times New Roman" panose="02020603050405020304" pitchFamily="18" charset="0"/>
                <a:cs typeface="Times New Roman" panose="02020603050405020304" pitchFamily="18" charset="0"/>
              </a:rPr>
              <a:t> tin</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tiếng</a:t>
            </a:r>
            <a:r>
              <a:rPr lang="en-US" sz="3600" u="sng"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i="1"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infographic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từ</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ghép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của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Information graphic),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sự</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kết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hợp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ngắn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gọn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với</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hình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ảnh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minh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họa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màu</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sắc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sinh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động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bắt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có</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truyền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đạt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nhanh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và</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rõ</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ràng</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hơn</a:t>
            </a:r>
            <a:r>
              <a:rPr lang="en-US" sz="3600" dirty="0" smtClean="0">
                <a:solidFill>
                  <a:srgbClr val="0D0D0D"/>
                </a:solidFill>
                <a:effectLst/>
                <a:ea typeface="Times New Roman" panose="02020603050405020304" pitchFamily="18" charset="0"/>
                <a:cs typeface="Times New Roman" panose="02020603050405020304" pitchFamily="18" charset="0"/>
              </a:rPr>
              <a:t>.</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2951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4"/>
            <a:ext cx="12192000" cy="6858000"/>
          </a:xfrm>
          <a:prstGeom prst="rect">
            <a:avLst/>
          </a:prstGeom>
        </p:spPr>
      </p:pic>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3" name="Rectangle 2"/>
          <p:cNvSpPr/>
          <p:nvPr/>
        </p:nvSpPr>
        <p:spPr>
          <a:xfrm>
            <a:off x="143230" y="3228757"/>
            <a:ext cx="2519621" cy="1412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rPr>
              <a:t>VĂN BẢN</a:t>
            </a:r>
            <a:endParaRPr lang="en-US" sz="3200" dirty="0">
              <a:solidFill>
                <a:schemeClr val="tx1">
                  <a:lumMod val="95000"/>
                  <a:lumOff val="5000"/>
                </a:schemeClr>
              </a:solidFill>
            </a:endParaRPr>
          </a:p>
        </p:txBody>
      </p:sp>
      <p:sp>
        <p:nvSpPr>
          <p:cNvPr id="9" name="Rounded Rectangle 8"/>
          <p:cNvSpPr/>
          <p:nvPr/>
        </p:nvSpPr>
        <p:spPr>
          <a:xfrm>
            <a:off x="3194724" y="1577273"/>
            <a:ext cx="2671323" cy="10660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Xuất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xứ</a:t>
            </a:r>
            <a:endParaRPr lang="en-US" sz="2800" b="1" dirty="0">
              <a:solidFill>
                <a:schemeClr val="tx1">
                  <a:lumMod val="95000"/>
                  <a:lumOff val="5000"/>
                </a:schemeClr>
              </a:solidFill>
            </a:endParaRPr>
          </a:p>
        </p:txBody>
      </p:sp>
      <p:sp>
        <p:nvSpPr>
          <p:cNvPr id="10" name="Rounded Rectangle 9"/>
          <p:cNvSpPr/>
          <p:nvPr/>
        </p:nvSpPr>
        <p:spPr>
          <a:xfrm>
            <a:off x="3175167" y="3390647"/>
            <a:ext cx="2614254" cy="1028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Thể</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loại</a:t>
            </a:r>
            <a:endParaRPr lang="en-US" sz="2800" b="1" dirty="0">
              <a:solidFill>
                <a:schemeClr val="tx1">
                  <a:lumMod val="95000"/>
                  <a:lumOff val="5000"/>
                </a:schemeClr>
              </a:solidFill>
            </a:endParaRPr>
          </a:p>
        </p:txBody>
      </p:sp>
      <p:sp>
        <p:nvSpPr>
          <p:cNvPr id="11" name="Rounded Rectangle 10"/>
          <p:cNvSpPr/>
          <p:nvPr/>
        </p:nvSpPr>
        <p:spPr>
          <a:xfrm>
            <a:off x="3202520" y="4959220"/>
            <a:ext cx="2698563" cy="1062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Phương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thức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biểu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đạt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chính</a:t>
            </a:r>
            <a:endParaRPr lang="en-US" sz="2800" b="1" dirty="0">
              <a:solidFill>
                <a:schemeClr val="tx1">
                  <a:lumMod val="95000"/>
                  <a:lumOff val="5000"/>
                </a:schemeClr>
              </a:solidFill>
            </a:endParaRPr>
          </a:p>
        </p:txBody>
      </p:sp>
      <p:sp>
        <p:nvSpPr>
          <p:cNvPr id="12" name="Title 11"/>
          <p:cNvSpPr>
            <a:spLocks noGrp="1"/>
          </p:cNvSpPr>
          <p:nvPr>
            <p:ph type="title"/>
          </p:nvPr>
        </p:nvSpPr>
        <p:spPr>
          <a:xfrm>
            <a:off x="6760247" y="2906348"/>
            <a:ext cx="4988407" cy="17351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en-US" sz="2400" b="1"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US" sz="3600" dirty="0" err="1">
                <a:solidFill>
                  <a:schemeClr val="tx1">
                    <a:lumMod val="95000"/>
                    <a:lumOff val="5000"/>
                  </a:schemeClr>
                </a:solidFill>
              </a:rPr>
              <a:t>Văn</a:t>
            </a:r>
            <a:r>
              <a:rPr lang="en-US" sz="3600" dirty="0">
                <a:solidFill>
                  <a:schemeClr val="tx1">
                    <a:lumMod val="95000"/>
                    <a:lumOff val="5000"/>
                  </a:schemeClr>
                </a:solidFill>
              </a:rPr>
              <a:t> </a:t>
            </a:r>
            <a:r>
              <a:rPr lang="en-US" sz="3600" dirty="0" err="1">
                <a:solidFill>
                  <a:schemeClr val="tx1">
                    <a:lumMod val="95000"/>
                    <a:lumOff val="5000"/>
                  </a:schemeClr>
                </a:solidFill>
              </a:rPr>
              <a:t>bản</a:t>
            </a:r>
            <a:r>
              <a:rPr lang="en-US" sz="3600" dirty="0">
                <a:solidFill>
                  <a:schemeClr val="tx1">
                    <a:lumMod val="95000"/>
                    <a:lumOff val="5000"/>
                  </a:schemeClr>
                </a:solidFill>
              </a:rPr>
              <a:t> </a:t>
            </a:r>
            <a:r>
              <a:rPr lang="en-US" sz="3600" dirty="0" err="1">
                <a:solidFill>
                  <a:schemeClr val="tx1">
                    <a:lumMod val="95000"/>
                    <a:lumOff val="5000"/>
                  </a:schemeClr>
                </a:solidFill>
              </a:rPr>
              <a:t>thông</a:t>
            </a:r>
            <a:r>
              <a:rPr lang="en-US" sz="3600" dirty="0">
                <a:solidFill>
                  <a:schemeClr val="tx1">
                    <a:lumMod val="95000"/>
                    <a:lumOff val="5000"/>
                  </a:schemeClr>
                </a:solidFill>
              </a:rPr>
              <a:t> tin </a:t>
            </a:r>
            <a:r>
              <a:rPr lang="en-US" sz="3600" dirty="0" err="1">
                <a:solidFill>
                  <a:schemeClr val="tx1">
                    <a:lumMod val="95000"/>
                    <a:lumOff val="5000"/>
                  </a:schemeClr>
                </a:solidFill>
              </a:rPr>
              <a:t>thuật</a:t>
            </a:r>
            <a:r>
              <a:rPr lang="en-US" sz="3600" dirty="0">
                <a:solidFill>
                  <a:schemeClr val="tx1">
                    <a:lumMod val="95000"/>
                    <a:lumOff val="5000"/>
                  </a:schemeClr>
                </a:solidFill>
              </a:rPr>
              <a:t> </a:t>
            </a:r>
            <a:r>
              <a:rPr lang="en-US" sz="3600" dirty="0" err="1">
                <a:solidFill>
                  <a:schemeClr val="tx1">
                    <a:lumMod val="95000"/>
                    <a:lumOff val="5000"/>
                  </a:schemeClr>
                </a:solidFill>
              </a:rPr>
              <a:t>lại</a:t>
            </a:r>
            <a:r>
              <a:rPr lang="en-US" sz="3600" dirty="0">
                <a:solidFill>
                  <a:schemeClr val="tx1">
                    <a:lumMod val="95000"/>
                    <a:lumOff val="5000"/>
                  </a:schemeClr>
                </a:solidFill>
              </a:rPr>
              <a:t> </a:t>
            </a:r>
            <a:r>
              <a:rPr lang="en-US" sz="3600" dirty="0" err="1">
                <a:solidFill>
                  <a:schemeClr val="tx1">
                    <a:lumMod val="95000"/>
                    <a:lumOff val="5000"/>
                  </a:schemeClr>
                </a:solidFill>
              </a:rPr>
              <a:t>một</a:t>
            </a:r>
            <a:r>
              <a:rPr lang="en-US" sz="3600" dirty="0">
                <a:solidFill>
                  <a:schemeClr val="tx1">
                    <a:lumMod val="95000"/>
                    <a:lumOff val="5000"/>
                  </a:schemeClr>
                </a:solidFill>
              </a:rPr>
              <a:t> </a:t>
            </a:r>
            <a:r>
              <a:rPr lang="en-US" sz="3600" dirty="0" err="1">
                <a:solidFill>
                  <a:schemeClr val="tx1">
                    <a:lumMod val="95000"/>
                    <a:lumOff val="5000"/>
                  </a:schemeClr>
                </a:solidFill>
              </a:rPr>
              <a:t>sự</a:t>
            </a:r>
            <a:r>
              <a:rPr lang="en-US" sz="3600" dirty="0">
                <a:solidFill>
                  <a:schemeClr val="tx1">
                    <a:lumMod val="95000"/>
                    <a:lumOff val="5000"/>
                  </a:schemeClr>
                </a:solidFill>
              </a:rPr>
              <a:t> </a:t>
            </a:r>
            <a:r>
              <a:rPr lang="en-US" sz="3600" dirty="0" err="1">
                <a:solidFill>
                  <a:schemeClr val="tx1">
                    <a:lumMod val="95000"/>
                    <a:lumOff val="5000"/>
                  </a:schemeClr>
                </a:solidFill>
              </a:rPr>
              <a:t>kiện</a:t>
            </a:r>
            <a:r>
              <a:rPr lang="en-US" sz="3600" dirty="0">
                <a:solidFill>
                  <a:schemeClr val="tx1">
                    <a:lumMod val="95000"/>
                    <a:lumOff val="5000"/>
                  </a:schemeClr>
                </a:solidFill>
              </a:rPr>
              <a:t> </a:t>
            </a:r>
            <a:r>
              <a:rPr lang="en-US" sz="3600" dirty="0" err="1">
                <a:solidFill>
                  <a:schemeClr val="tx1">
                    <a:lumMod val="95000"/>
                    <a:lumOff val="5000"/>
                  </a:schemeClr>
                </a:solidFill>
              </a:rPr>
              <a:t>lịch</a:t>
            </a:r>
            <a:r>
              <a:rPr lang="en-US" sz="3600" dirty="0">
                <a:solidFill>
                  <a:schemeClr val="tx1">
                    <a:lumMod val="95000"/>
                    <a:lumOff val="5000"/>
                  </a:schemeClr>
                </a:solidFill>
              </a:rPr>
              <a:t> </a:t>
            </a:r>
            <a:r>
              <a:rPr lang="en-US" sz="3600" dirty="0" err="1">
                <a:solidFill>
                  <a:schemeClr val="tx1">
                    <a:lumMod val="95000"/>
                    <a:lumOff val="5000"/>
                  </a:schemeClr>
                </a:solidFill>
              </a:rPr>
              <a:t>sử</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trật</a:t>
            </a:r>
            <a:r>
              <a:rPr lang="en-US" sz="3600" dirty="0">
                <a:solidFill>
                  <a:schemeClr val="tx1">
                    <a:lumMod val="95000"/>
                    <a:lumOff val="5000"/>
                  </a:schemeClr>
                </a:solidFill>
              </a:rPr>
              <a:t> </a:t>
            </a:r>
            <a:r>
              <a:rPr lang="en-US" sz="3600" dirty="0" err="1">
                <a:solidFill>
                  <a:schemeClr val="tx1">
                    <a:lumMod val="95000"/>
                    <a:lumOff val="5000"/>
                  </a:schemeClr>
                </a:solidFill>
              </a:rPr>
              <a:t>tự</a:t>
            </a:r>
            <a:r>
              <a:rPr lang="en-US" sz="3600" dirty="0">
                <a:solidFill>
                  <a:schemeClr val="tx1">
                    <a:lumMod val="95000"/>
                    <a:lumOff val="5000"/>
                  </a:schemeClr>
                </a:solidFill>
              </a:rPr>
              <a:t> </a:t>
            </a:r>
            <a:r>
              <a:rPr lang="en-US" sz="3600" dirty="0" err="1">
                <a:solidFill>
                  <a:schemeClr val="tx1">
                    <a:lumMod val="95000"/>
                    <a:lumOff val="5000"/>
                  </a:schemeClr>
                </a:solidFill>
              </a:rPr>
              <a:t>thời</a:t>
            </a:r>
            <a:r>
              <a:rPr lang="en-US" sz="3600" dirty="0">
                <a:solidFill>
                  <a:schemeClr val="tx1">
                    <a:lumMod val="95000"/>
                    <a:lumOff val="5000"/>
                  </a:schemeClr>
                </a:solidFill>
              </a:rPr>
              <a:t> </a:t>
            </a:r>
            <a:r>
              <a:rPr lang="en-US" sz="3600" dirty="0" err="1">
                <a:solidFill>
                  <a:schemeClr val="tx1">
                    <a:lumMod val="95000"/>
                    <a:lumOff val="5000"/>
                  </a:schemeClr>
                </a:solidFill>
              </a:rPr>
              <a:t>gian</a:t>
            </a:r>
            <a:r>
              <a:rPr lang="en-US" sz="3600" dirty="0">
                <a:solidFill>
                  <a:schemeClr val="tx1">
                    <a:lumMod val="95000"/>
                    <a:lumOff val="5000"/>
                  </a:schemeClr>
                </a:solidFill>
              </a:rPr>
              <a:t>) </a:t>
            </a:r>
            <a:br>
              <a:rPr lang="en-US" sz="3600" dirty="0">
                <a:solidFill>
                  <a:schemeClr val="tx1">
                    <a:lumMod val="95000"/>
                    <a:lumOff val="5000"/>
                  </a:schemeClr>
                </a:solidFill>
              </a:rPr>
            </a:br>
            <a:endParaRPr lang="en-US" sz="3600" b="1" dirty="0">
              <a:solidFill>
                <a:schemeClr val="tx1">
                  <a:lumMod val="95000"/>
                  <a:lumOff val="5000"/>
                </a:schemeClr>
              </a:solidFill>
              <a:cs typeface="Arial" panose="020B0604020202020204" pitchFamily="34" charset="0"/>
            </a:endParaRPr>
          </a:p>
        </p:txBody>
      </p:sp>
      <p:sp>
        <p:nvSpPr>
          <p:cNvPr id="13" name="Title 11"/>
          <p:cNvSpPr txBox="1">
            <a:spLocks/>
          </p:cNvSpPr>
          <p:nvPr/>
        </p:nvSpPr>
        <p:spPr>
          <a:xfrm>
            <a:off x="6760246" y="916362"/>
            <a:ext cx="4988407" cy="17351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solidFill>
                  <a:schemeClr val="tx1">
                    <a:lumMod val="95000"/>
                    <a:lumOff val="5000"/>
                  </a:schemeClr>
                </a:solidFill>
              </a:rPr>
              <a:t>Theo </a:t>
            </a:r>
            <a:r>
              <a:rPr lang="en-US" sz="3200" dirty="0" err="1" smtClean="0">
                <a:solidFill>
                  <a:schemeClr val="tx1">
                    <a:lumMod val="95000"/>
                    <a:lumOff val="5000"/>
                  </a:schemeClr>
                </a:solidFill>
              </a:rPr>
              <a:t>thông</a:t>
            </a:r>
            <a:r>
              <a:rPr lang="en-US" sz="3200" dirty="0" smtClean="0">
                <a:solidFill>
                  <a:schemeClr val="tx1">
                    <a:lumMod val="95000"/>
                    <a:lumOff val="5000"/>
                  </a:schemeClr>
                </a:solidFill>
              </a:rPr>
              <a:t> </a:t>
            </a:r>
            <a:r>
              <a:rPr lang="en-US" sz="3200" dirty="0" err="1">
                <a:solidFill>
                  <a:schemeClr val="tx1">
                    <a:lumMod val="95000"/>
                    <a:lumOff val="5000"/>
                  </a:schemeClr>
                </a:solidFill>
              </a:rPr>
              <a:t>tấn</a:t>
            </a:r>
            <a:r>
              <a:rPr lang="en-US" sz="3200" dirty="0">
                <a:solidFill>
                  <a:schemeClr val="tx1">
                    <a:lumMod val="95000"/>
                    <a:lumOff val="5000"/>
                  </a:schemeClr>
                </a:solidFill>
              </a:rPr>
              <a:t> </a:t>
            </a:r>
            <a:r>
              <a:rPr lang="en-US" sz="3200" dirty="0" err="1">
                <a:solidFill>
                  <a:schemeClr val="tx1">
                    <a:lumMod val="95000"/>
                    <a:lumOff val="5000"/>
                  </a:schemeClr>
                </a:solidFill>
              </a:rPr>
              <a:t>xã</a:t>
            </a:r>
            <a:r>
              <a:rPr lang="en-US" sz="3200" dirty="0">
                <a:solidFill>
                  <a:schemeClr val="tx1">
                    <a:lumMod val="95000"/>
                    <a:lumOff val="5000"/>
                  </a:schemeClr>
                </a:solidFill>
              </a:rPr>
              <a:t> </a:t>
            </a:r>
            <a:r>
              <a:rPr lang="en-US" sz="3200" dirty="0" err="1">
                <a:solidFill>
                  <a:schemeClr val="tx1">
                    <a:lumMod val="95000"/>
                    <a:lumOff val="5000"/>
                  </a:schemeClr>
                </a:solidFill>
              </a:rPr>
              <a:t>Việt</a:t>
            </a:r>
            <a:r>
              <a:rPr lang="en-US" sz="3200" dirty="0">
                <a:solidFill>
                  <a:schemeClr val="tx1">
                    <a:lumMod val="95000"/>
                    <a:lumOff val="5000"/>
                  </a:schemeClr>
                </a:solidFill>
              </a:rPr>
              <a:t> Nam </a:t>
            </a:r>
            <a:r>
              <a:rPr lang="en-US" sz="3200" dirty="0" err="1">
                <a:solidFill>
                  <a:schemeClr val="tx1">
                    <a:lumMod val="95000"/>
                    <a:lumOff val="5000"/>
                  </a:schemeClr>
                </a:solidFill>
              </a:rPr>
              <a:t>ngày</a:t>
            </a:r>
            <a:r>
              <a:rPr lang="en-US" sz="3200" dirty="0">
                <a:solidFill>
                  <a:schemeClr val="tx1">
                    <a:lumMod val="95000"/>
                    <a:lumOff val="5000"/>
                  </a:schemeClr>
                </a:solidFill>
              </a:rPr>
              <a:t> 06/5/2019.</a:t>
            </a:r>
          </a:p>
        </p:txBody>
      </p:sp>
      <p:sp>
        <p:nvSpPr>
          <p:cNvPr id="14" name="Title 11"/>
          <p:cNvSpPr txBox="1">
            <a:spLocks/>
          </p:cNvSpPr>
          <p:nvPr/>
        </p:nvSpPr>
        <p:spPr>
          <a:xfrm>
            <a:off x="6760246" y="4938278"/>
            <a:ext cx="4988407" cy="17351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err="1" smtClean="0">
                <a:solidFill>
                  <a:schemeClr val="tx1">
                    <a:lumMod val="95000"/>
                    <a:lumOff val="5000"/>
                  </a:schemeClr>
                </a:solidFill>
                <a:cs typeface="Arial" panose="020B0604020202020204" pitchFamily="34" charset="0"/>
              </a:rPr>
              <a:t>Thuyết</a:t>
            </a:r>
            <a:r>
              <a:rPr lang="en-US" sz="3200" dirty="0" smtClean="0">
                <a:solidFill>
                  <a:schemeClr val="tx1">
                    <a:lumMod val="95000"/>
                    <a:lumOff val="5000"/>
                  </a:schemeClr>
                </a:solidFill>
                <a:cs typeface="Arial" panose="020B0604020202020204" pitchFamily="34" charset="0"/>
              </a:rPr>
              <a:t> minh</a:t>
            </a:r>
          </a:p>
        </p:txBody>
      </p:sp>
      <p:sp>
        <p:nvSpPr>
          <p:cNvPr id="15" name="Right Arrow 14"/>
          <p:cNvSpPr/>
          <p:nvPr/>
        </p:nvSpPr>
        <p:spPr>
          <a:xfrm>
            <a:off x="5914139" y="1855196"/>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41939" y="3662681"/>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955702" y="5386005"/>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3" idx="3"/>
            <a:endCxn id="9" idx="1"/>
          </p:cNvCxnSpPr>
          <p:nvPr/>
        </p:nvCxnSpPr>
        <p:spPr>
          <a:xfrm flipV="1">
            <a:off x="2662851" y="2110294"/>
            <a:ext cx="531873" cy="1824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3"/>
            <a:endCxn id="10" idx="1"/>
          </p:cNvCxnSpPr>
          <p:nvPr/>
        </p:nvCxnSpPr>
        <p:spPr>
          <a:xfrm flipV="1">
            <a:off x="2662851" y="3904997"/>
            <a:ext cx="512316" cy="30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3"/>
          </p:cNvCxnSpPr>
          <p:nvPr/>
        </p:nvCxnSpPr>
        <p:spPr>
          <a:xfrm>
            <a:off x="2662851" y="3935123"/>
            <a:ext cx="512316" cy="1504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636036" y="1031432"/>
            <a:ext cx="4306454" cy="5047395"/>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1: </a:t>
            </a:r>
            <a:r>
              <a:rPr lang="en-US" sz="3600" dirty="0" err="1">
                <a:solidFill>
                  <a:schemeClr val="tx1">
                    <a:lumMod val="95000"/>
                    <a:lumOff val="5000"/>
                  </a:schemeClr>
                </a:solidFill>
              </a:rPr>
              <a:t>Đợt</a:t>
            </a:r>
            <a:r>
              <a:rPr lang="en-US" sz="3600" dirty="0">
                <a:solidFill>
                  <a:schemeClr val="tx1">
                    <a:lumMod val="95000"/>
                    <a:lumOff val="5000"/>
                  </a:schemeClr>
                </a:solidFill>
              </a:rPr>
              <a:t> 1 (13 </a:t>
            </a:r>
            <a:r>
              <a:rPr lang="en-US" sz="3600" dirty="0" err="1">
                <a:solidFill>
                  <a:schemeClr val="tx1">
                    <a:lumMod val="95000"/>
                    <a:lumOff val="5000"/>
                  </a:schemeClr>
                </a:solidFill>
              </a:rPr>
              <a:t>đến</a:t>
            </a:r>
            <a:r>
              <a:rPr lang="en-US" sz="3600" dirty="0">
                <a:solidFill>
                  <a:schemeClr val="tx1">
                    <a:lumMod val="95000"/>
                    <a:lumOff val="5000"/>
                  </a:schemeClr>
                </a:solidFill>
              </a:rPr>
              <a:t> 17/3)</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2: </a:t>
            </a:r>
            <a:r>
              <a:rPr lang="en-US" sz="3600" dirty="0" err="1">
                <a:solidFill>
                  <a:schemeClr val="tx1">
                    <a:lumMod val="95000"/>
                    <a:lumOff val="5000"/>
                  </a:schemeClr>
                </a:solidFill>
              </a:rPr>
              <a:t>Đợt</a:t>
            </a:r>
            <a:r>
              <a:rPr lang="en-US" sz="3600" dirty="0">
                <a:solidFill>
                  <a:schemeClr val="tx1">
                    <a:lumMod val="95000"/>
                    <a:lumOff val="5000"/>
                  </a:schemeClr>
                </a:solidFill>
              </a:rPr>
              <a:t> 2 (30/3 </a:t>
            </a:r>
            <a:r>
              <a:rPr lang="en-US" sz="3600" dirty="0" err="1">
                <a:solidFill>
                  <a:schemeClr val="tx1">
                    <a:lumMod val="95000"/>
                    <a:lumOff val="5000"/>
                  </a:schemeClr>
                </a:solidFill>
              </a:rPr>
              <a:t>đến</a:t>
            </a:r>
            <a:r>
              <a:rPr lang="en-US" sz="3600" dirty="0">
                <a:solidFill>
                  <a:schemeClr val="tx1">
                    <a:lumMod val="95000"/>
                    <a:lumOff val="5000"/>
                  </a:schemeClr>
                </a:solidFill>
              </a:rPr>
              <a:t> 30/4)</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3: </a:t>
            </a:r>
            <a:r>
              <a:rPr lang="en-US" sz="3600" dirty="0" err="1">
                <a:solidFill>
                  <a:schemeClr val="tx1">
                    <a:lumMod val="95000"/>
                    <a:lumOff val="5000"/>
                  </a:schemeClr>
                </a:solidFill>
              </a:rPr>
              <a:t>Đợt</a:t>
            </a:r>
            <a:r>
              <a:rPr lang="en-US" sz="3600" dirty="0">
                <a:solidFill>
                  <a:schemeClr val="tx1">
                    <a:lumMod val="95000"/>
                    <a:lumOff val="5000"/>
                  </a:schemeClr>
                </a:solidFill>
              </a:rPr>
              <a:t> 3 (1 </a:t>
            </a:r>
            <a:r>
              <a:rPr lang="en-US" sz="3600" dirty="0" err="1">
                <a:solidFill>
                  <a:schemeClr val="tx1">
                    <a:lumMod val="95000"/>
                    <a:lumOff val="5000"/>
                  </a:schemeClr>
                </a:solidFill>
              </a:rPr>
              <a:t>đến</a:t>
            </a:r>
            <a:r>
              <a:rPr lang="en-US" sz="3600" dirty="0">
                <a:solidFill>
                  <a:schemeClr val="tx1">
                    <a:lumMod val="95000"/>
                    <a:lumOff val="5000"/>
                  </a:schemeClr>
                </a:solidFill>
              </a:rPr>
              <a:t> 7/5)</a:t>
            </a:r>
          </a:p>
        </p:txBody>
      </p:sp>
      <p:sp>
        <p:nvSpPr>
          <p:cNvPr id="21" name="Rounded Rectangle 20"/>
          <p:cNvSpPr/>
          <p:nvPr/>
        </p:nvSpPr>
        <p:spPr>
          <a:xfrm>
            <a:off x="1817410" y="2050473"/>
            <a:ext cx="2840218" cy="198146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lumMod val="95000"/>
                    <a:lumOff val="5000"/>
                  </a:schemeClr>
                </a:solidFill>
              </a:rPr>
              <a:t>Bố</a:t>
            </a:r>
            <a:r>
              <a:rPr lang="en-US" sz="4400" b="1" dirty="0" smtClean="0">
                <a:solidFill>
                  <a:schemeClr val="tx1">
                    <a:lumMod val="95000"/>
                    <a:lumOff val="5000"/>
                  </a:schemeClr>
                </a:solidFill>
              </a:rPr>
              <a:t> </a:t>
            </a:r>
            <a:r>
              <a:rPr lang="en-US" sz="4400" b="1" dirty="0" err="1" smtClean="0">
                <a:solidFill>
                  <a:schemeClr val="tx1">
                    <a:lumMod val="95000"/>
                    <a:lumOff val="5000"/>
                  </a:schemeClr>
                </a:solidFill>
              </a:rPr>
              <a:t>cục</a:t>
            </a:r>
            <a:endParaRPr lang="en-US" sz="4400" b="1" dirty="0">
              <a:solidFill>
                <a:schemeClr val="tx1">
                  <a:lumMod val="95000"/>
                  <a:lumOff val="5000"/>
                </a:schemeClr>
              </a:solidFill>
            </a:endParaRPr>
          </a:p>
        </p:txBody>
      </p:sp>
      <p:cxnSp>
        <p:nvCxnSpPr>
          <p:cNvPr id="54" name="Straight Arrow Connector 53"/>
          <p:cNvCxnSpPr/>
          <p:nvPr/>
        </p:nvCxnSpPr>
        <p:spPr>
          <a:xfrm>
            <a:off x="10299405" y="2442752"/>
            <a:ext cx="0" cy="2232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4657628" y="28977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4878529" y="1019646"/>
            <a:ext cx="3820393" cy="1325563"/>
          </a:xfrm>
        </p:spPr>
        <p:txBody>
          <a:bodyPr>
            <a:noAutofit/>
          </a:bodyPr>
          <a:lstStyle/>
          <a:p>
            <a:r>
              <a:rPr lang="en-US" sz="6000" b="1" dirty="0" err="1" smtClean="0">
                <a:solidFill>
                  <a:srgbClr val="FF0000"/>
                </a:solidFill>
              </a:rPr>
              <a:t>Nhan</a:t>
            </a:r>
            <a:r>
              <a:rPr lang="en-US" sz="6000" b="1" dirty="0" smtClean="0">
                <a:solidFill>
                  <a:srgbClr val="FF0000"/>
                </a:solidFill>
              </a:rPr>
              <a:t> </a:t>
            </a:r>
            <a:r>
              <a:rPr lang="en-US" sz="6000" b="1" dirty="0" err="1" smtClean="0">
                <a:solidFill>
                  <a:srgbClr val="FF0000"/>
                </a:solidFill>
              </a:rPr>
              <a:t>đề</a:t>
            </a:r>
            <a:r>
              <a:rPr lang="en-US" sz="6000" b="1" dirty="0" smtClean="0">
                <a:solidFill>
                  <a:srgbClr val="FF0000"/>
                </a:solidFill>
              </a:rPr>
              <a:t>: </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7453745" cy="2308324"/>
          </a:xfrm>
          <a:prstGeom prst="rect">
            <a:avLst/>
          </a:prstGeom>
        </p:spPr>
        <p:txBody>
          <a:bodyPr wrap="square">
            <a:spAutoFit/>
          </a:bodyPr>
          <a:lstStyle/>
          <a:p>
            <a:pPr algn="just"/>
            <a:r>
              <a:rPr lang="en-US" sz="4800" dirty="0" err="1" smtClean="0"/>
              <a:t>Nêu</a:t>
            </a:r>
            <a:r>
              <a:rPr lang="en-US" sz="4800" dirty="0" smtClean="0"/>
              <a:t> </a:t>
            </a:r>
            <a:r>
              <a:rPr lang="en-US" sz="4800" dirty="0" err="1"/>
              <a:t>lên</a:t>
            </a:r>
            <a:r>
              <a:rPr lang="en-US" sz="4800" dirty="0"/>
              <a:t> </a:t>
            </a:r>
            <a:r>
              <a:rPr lang="en-US" sz="4800" dirty="0" err="1"/>
              <a:t>sự</a:t>
            </a:r>
            <a:r>
              <a:rPr lang="en-US" sz="4800" dirty="0"/>
              <a:t> </a:t>
            </a:r>
            <a:r>
              <a:rPr lang="en-US" sz="4800" dirty="0" err="1"/>
              <a:t>kiện</a:t>
            </a:r>
            <a:r>
              <a:rPr lang="en-US" sz="4800" dirty="0"/>
              <a:t> </a:t>
            </a:r>
            <a:r>
              <a:rPr lang="en-US" sz="4800" dirty="0" err="1"/>
              <a:t>thông</a:t>
            </a:r>
            <a:r>
              <a:rPr lang="en-US" sz="4800" dirty="0"/>
              <a:t> tin: </a:t>
            </a:r>
            <a:r>
              <a:rPr lang="en-US" sz="4800" dirty="0" err="1"/>
              <a:t>diễn</a:t>
            </a:r>
            <a:r>
              <a:rPr lang="en-US" sz="4800" dirty="0"/>
              <a:t> </a:t>
            </a:r>
            <a:r>
              <a:rPr lang="en-US" sz="4800" dirty="0" err="1"/>
              <a:t>biến</a:t>
            </a:r>
            <a:r>
              <a:rPr lang="en-US" sz="4800" dirty="0"/>
              <a:t> </a:t>
            </a:r>
            <a:r>
              <a:rPr lang="en-US" sz="4800" dirty="0" err="1"/>
              <a:t>của</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smtClean="0"/>
              <a:t>.</a:t>
            </a:r>
            <a:endParaRPr lang="en-US" sz="4800" dirty="0"/>
          </a:p>
        </p:txBody>
      </p:sp>
    </p:spTree>
    <p:extLst>
      <p:ext uri="{BB962C8B-B14F-4D97-AF65-F5344CB8AC3E}">
        <p14:creationId xmlns:p14="http://schemas.microsoft.com/office/powerpoint/2010/main" val="326894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5903765" y="1019646"/>
            <a:ext cx="3820393" cy="1325563"/>
          </a:xfrm>
        </p:spPr>
        <p:txBody>
          <a:bodyPr>
            <a:noAutofit/>
          </a:bodyPr>
          <a:lstStyle/>
          <a:p>
            <a:r>
              <a:rPr lang="en-US" sz="6000" b="1" dirty="0" err="1" smtClean="0">
                <a:solidFill>
                  <a:srgbClr val="FF0000"/>
                </a:solidFill>
              </a:rPr>
              <a:t>Sapo</a:t>
            </a:r>
            <a:r>
              <a:rPr lang="en-US" sz="6000" b="1" dirty="0" smtClean="0">
                <a:solidFill>
                  <a:srgbClr val="FF0000"/>
                </a:solidFill>
              </a:rPr>
              <a:t>:</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8423564" cy="3785652"/>
          </a:xfrm>
          <a:prstGeom prst="rect">
            <a:avLst/>
          </a:prstGeom>
        </p:spPr>
        <p:txBody>
          <a:bodyPr wrap="square">
            <a:spAutoFit/>
          </a:bodyPr>
          <a:lstStyle/>
          <a:p>
            <a:pPr algn="just"/>
            <a:r>
              <a:rPr lang="en-US" sz="4800" dirty="0" smtClean="0"/>
              <a:t>         </a:t>
            </a:r>
            <a:r>
              <a:rPr lang="en-US" sz="4800" dirty="0" err="1" smtClean="0"/>
              <a:t>Khái</a:t>
            </a:r>
            <a:r>
              <a:rPr lang="en-US" sz="4800" dirty="0" smtClean="0"/>
              <a:t> </a:t>
            </a:r>
            <a:r>
              <a:rPr lang="en-US" sz="4800" dirty="0" err="1"/>
              <a:t>quát</a:t>
            </a:r>
            <a:r>
              <a:rPr lang="en-US" sz="4800" dirty="0"/>
              <a:t> </a:t>
            </a:r>
            <a:r>
              <a:rPr lang="en-US" sz="4800" dirty="0" err="1"/>
              <a:t>về</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a:t>, </a:t>
            </a:r>
            <a:r>
              <a:rPr lang="en-US" sz="4800" dirty="0" err="1"/>
              <a:t>nội</a:t>
            </a:r>
            <a:r>
              <a:rPr lang="en-US" sz="4800" dirty="0"/>
              <a:t> dung </a:t>
            </a:r>
            <a:r>
              <a:rPr lang="en-US" sz="4800" dirty="0" err="1"/>
              <a:t>sapô</a:t>
            </a:r>
            <a:r>
              <a:rPr lang="en-US" sz="4800" dirty="0"/>
              <a:t> </a:t>
            </a:r>
            <a:r>
              <a:rPr lang="en-US" sz="4800" dirty="0" err="1"/>
              <a:t>chính</a:t>
            </a:r>
            <a:r>
              <a:rPr lang="en-US" sz="4800" dirty="0"/>
              <a:t> </a:t>
            </a:r>
            <a:r>
              <a:rPr lang="en-US" sz="4800" dirty="0" err="1"/>
              <a:t>là</a:t>
            </a:r>
            <a:r>
              <a:rPr lang="en-US" sz="4800" dirty="0"/>
              <a:t> </a:t>
            </a:r>
            <a:r>
              <a:rPr lang="en-US" sz="4800" dirty="0" err="1"/>
              <a:t>nhan</a:t>
            </a:r>
            <a:r>
              <a:rPr lang="en-US" sz="4800" dirty="0"/>
              <a:t> </a:t>
            </a:r>
            <a:r>
              <a:rPr lang="en-US" sz="4800" dirty="0" err="1"/>
              <a:t>đề</a:t>
            </a:r>
            <a:r>
              <a:rPr lang="en-US" sz="4800" dirty="0"/>
              <a:t> </a:t>
            </a:r>
            <a:r>
              <a:rPr lang="en-US" sz="4800" dirty="0" err="1"/>
              <a:t>văn</a:t>
            </a:r>
            <a:r>
              <a:rPr lang="en-US" sz="4800" dirty="0"/>
              <a:t> </a:t>
            </a:r>
            <a:r>
              <a:rPr lang="en-US" sz="4800" dirty="0" err="1"/>
              <a:t>bản</a:t>
            </a:r>
            <a:r>
              <a:rPr lang="en-US" sz="4800" dirty="0"/>
              <a:t>, </a:t>
            </a:r>
            <a:r>
              <a:rPr lang="en-US" sz="4800" dirty="0" err="1"/>
              <a:t>tóm</a:t>
            </a:r>
            <a:r>
              <a:rPr lang="en-US" sz="4800" dirty="0"/>
              <a:t> </a:t>
            </a:r>
            <a:r>
              <a:rPr lang="en-US" sz="4800" dirty="0" err="1"/>
              <a:t>tắt</a:t>
            </a:r>
            <a:r>
              <a:rPr lang="en-US" sz="4800" dirty="0"/>
              <a:t> </a:t>
            </a:r>
            <a:r>
              <a:rPr lang="en-US" sz="4800" dirty="0" err="1"/>
              <a:t>vấn</a:t>
            </a:r>
            <a:r>
              <a:rPr lang="en-US" sz="4800" dirty="0"/>
              <a:t> </a:t>
            </a:r>
            <a:r>
              <a:rPr lang="en-US" sz="4800" dirty="0" err="1"/>
              <a:t>đề</a:t>
            </a:r>
            <a:r>
              <a:rPr lang="en-US" sz="4800" dirty="0"/>
              <a:t> </a:t>
            </a:r>
            <a:r>
              <a:rPr lang="en-US" sz="4800" dirty="0" err="1"/>
              <a:t>nêu</a:t>
            </a:r>
            <a:r>
              <a:rPr lang="en-US" sz="4800" dirty="0"/>
              <a:t> </a:t>
            </a:r>
            <a:r>
              <a:rPr lang="en-US" sz="4800" dirty="0" err="1"/>
              <a:t>ra</a:t>
            </a:r>
            <a:r>
              <a:rPr lang="en-US" sz="4800" dirty="0"/>
              <a:t> </a:t>
            </a:r>
            <a:r>
              <a:rPr lang="en-US" sz="4800" dirty="0" err="1"/>
              <a:t>trong</a:t>
            </a:r>
            <a:r>
              <a:rPr lang="en-US" sz="4800" dirty="0"/>
              <a:t> </a:t>
            </a:r>
            <a:r>
              <a:rPr lang="en-US" sz="4800" dirty="0" err="1"/>
              <a:t>bài</a:t>
            </a:r>
            <a:r>
              <a:rPr lang="en-US" sz="4800" dirty="0"/>
              <a:t>.</a:t>
            </a:r>
          </a:p>
          <a:p>
            <a:pPr algn="just"/>
            <a:endParaRPr lang="en-US" sz="4800" dirty="0"/>
          </a:p>
        </p:txBody>
      </p:sp>
    </p:spTree>
    <p:extLst>
      <p:ext uri="{BB962C8B-B14F-4D97-AF65-F5344CB8AC3E}">
        <p14:creationId xmlns:p14="http://schemas.microsoft.com/office/powerpoint/2010/main" val="24423418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14066"/>
            <a:ext cx="10896599" cy="61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52401"/>
            <a:ext cx="4267200" cy="461665"/>
          </a:xfrm>
          <a:prstGeom prst="rect">
            <a:avLst/>
          </a:prstGeom>
          <a:noFill/>
        </p:spPr>
        <p:txBody>
          <a:bodyPr wrap="square" rtlCol="0">
            <a:spAutoFit/>
          </a:bodyPr>
          <a:lstStyle/>
          <a:p>
            <a:pPr lvl="0" algn="ctr"/>
            <a:r>
              <a:rPr lang="en-US" sz="2400" b="1" dirty="0">
                <a:solidFill>
                  <a:srgbClr val="7030A0"/>
                </a:solidFill>
                <a:latin typeface="Times New Roman" pitchFamily="18" charset="0"/>
                <a:cs typeface="Times New Roman" pitchFamily="18" charset="0"/>
              </a:rPr>
              <a:t>PHIẾU HỌC </a:t>
            </a:r>
            <a:r>
              <a:rPr lang="en-US" sz="2400" b="1" dirty="0" smtClean="0">
                <a:solidFill>
                  <a:srgbClr val="7030A0"/>
                </a:solidFill>
                <a:latin typeface="Times New Roman" pitchFamily="18" charset="0"/>
                <a:cs typeface="Times New Roman" pitchFamily="18" charset="0"/>
              </a:rPr>
              <a:t>TẬP</a:t>
            </a:r>
            <a:endParaRPr lang="en-US" sz="2400" b="1" dirty="0">
              <a:solidFill>
                <a:srgbClr val="7030A0"/>
              </a:solidFill>
              <a:latin typeface="Times New Roman" pitchFamily="18" charset="0"/>
              <a:cs typeface="Times New Roman" pitchFamily="18" charset="0"/>
            </a:endParaRPr>
          </a:p>
        </p:txBody>
      </p:sp>
      <p:sp>
        <p:nvSpPr>
          <p:cNvPr id="6" name="Title 5"/>
          <p:cNvSpPr>
            <a:spLocks noGrp="1"/>
          </p:cNvSpPr>
          <p:nvPr>
            <p:ph type="title"/>
          </p:nvPr>
        </p:nvSpPr>
        <p:spPr>
          <a:xfrm>
            <a:off x="1620982" y="1634327"/>
            <a:ext cx="9774382" cy="1325563"/>
          </a:xfrm>
        </p:spPr>
        <p:txBody>
          <a:bodyPr>
            <a:normAutofit fontScale="90000"/>
          </a:bodyPr>
          <a:lstStyle/>
          <a:p>
            <a:r>
              <a:rPr lang="en-US" b="1" dirty="0" smtClean="0"/>
              <a:t/>
            </a:r>
            <a:br>
              <a:rPr lang="en-US" b="1" dirty="0" smtClean="0"/>
            </a:br>
            <a:r>
              <a:rPr lang="en-US" sz="3600" b="1" dirty="0" err="1" smtClean="0"/>
              <a:t>Nêu</a:t>
            </a:r>
            <a:r>
              <a:rPr lang="en-US" sz="3600" b="1" dirty="0" smtClean="0"/>
              <a:t> </a:t>
            </a:r>
            <a:r>
              <a:rPr lang="en-US" sz="3600" b="1" dirty="0" err="1"/>
              <a:t>các</a:t>
            </a:r>
            <a:r>
              <a:rPr lang="en-US" sz="3600" b="1" dirty="0"/>
              <a:t> </a:t>
            </a:r>
            <a:r>
              <a:rPr lang="en-US" sz="3600" b="1" dirty="0" err="1"/>
              <a:t>mốc</a:t>
            </a:r>
            <a:r>
              <a:rPr lang="en-US" sz="3600" b="1" dirty="0"/>
              <a:t> </a:t>
            </a:r>
            <a:r>
              <a:rPr lang="en-US" sz="3600" b="1" dirty="0" err="1"/>
              <a:t>thời</a:t>
            </a:r>
            <a:r>
              <a:rPr lang="en-US" sz="3600" b="1" dirty="0"/>
              <a:t> </a:t>
            </a:r>
            <a:r>
              <a:rPr lang="en-US" sz="3600" b="1" dirty="0" err="1"/>
              <a:t>gian</a:t>
            </a:r>
            <a:r>
              <a:rPr lang="en-US" sz="3600" b="1" dirty="0"/>
              <a:t> </a:t>
            </a:r>
            <a:r>
              <a:rPr lang="en-US" sz="3600" b="1" dirty="0" err="1"/>
              <a:t>và</a:t>
            </a:r>
            <a:r>
              <a:rPr lang="en-US" sz="3600" b="1" dirty="0"/>
              <a:t> </a:t>
            </a:r>
            <a:r>
              <a:rPr lang="en-US" sz="3600" b="1" dirty="0" err="1"/>
              <a:t>thông</a:t>
            </a:r>
            <a:r>
              <a:rPr lang="en-US" sz="3600" b="1" dirty="0"/>
              <a:t> tin </a:t>
            </a:r>
            <a:r>
              <a:rPr lang="en-US" sz="3600" b="1" dirty="0" err="1"/>
              <a:t>chính</a:t>
            </a:r>
            <a:r>
              <a:rPr lang="en-US" sz="3600" b="1" dirty="0"/>
              <a:t> </a:t>
            </a:r>
            <a:r>
              <a:rPr lang="en-US" sz="3600" b="1" dirty="0" err="1"/>
              <a:t>được</a:t>
            </a:r>
            <a:r>
              <a:rPr lang="en-US" sz="3600" b="1" dirty="0"/>
              <a:t> </a:t>
            </a:r>
            <a:r>
              <a:rPr lang="en-US" sz="3600" b="1" dirty="0" err="1"/>
              <a:t>nhắc</a:t>
            </a:r>
            <a:r>
              <a:rPr lang="en-US" sz="3600" b="1" dirty="0"/>
              <a:t> </a:t>
            </a:r>
            <a:r>
              <a:rPr lang="en-US" sz="3600" b="1" dirty="0" err="1"/>
              <a:t>đến</a:t>
            </a:r>
            <a:r>
              <a:rPr lang="en-US" sz="3600" b="1" dirty="0"/>
              <a:t> </a:t>
            </a:r>
            <a:r>
              <a:rPr lang="en-US" sz="3600" b="1" dirty="0" err="1"/>
              <a:t>trong</a:t>
            </a:r>
            <a:r>
              <a:rPr lang="en-US" sz="3600" b="1" dirty="0"/>
              <a:t> 3 </a:t>
            </a:r>
            <a:r>
              <a:rPr lang="en-US" sz="3600" b="1" dirty="0" err="1"/>
              <a:t>đợt</a:t>
            </a:r>
            <a:r>
              <a:rPr lang="en-US" sz="3600" b="1" dirty="0"/>
              <a:t> </a:t>
            </a:r>
            <a:r>
              <a:rPr lang="en-US" sz="3600" b="1" dirty="0" err="1"/>
              <a:t>tiến</a:t>
            </a:r>
            <a:r>
              <a:rPr lang="en-US" sz="3600" b="1" dirty="0"/>
              <a:t> </a:t>
            </a:r>
            <a:r>
              <a:rPr lang="en-US" sz="3600" b="1" dirty="0" err="1"/>
              <a:t>công</a:t>
            </a:r>
            <a:r>
              <a:rPr lang="en-US" sz="3600" b="1" dirty="0"/>
              <a:t> </a:t>
            </a:r>
            <a:r>
              <a:rPr lang="en-US" sz="3600" b="1" dirty="0" err="1"/>
              <a:t>tập</a:t>
            </a:r>
            <a:r>
              <a:rPr lang="en-US" sz="3600" b="1" dirty="0"/>
              <a:t> </a:t>
            </a:r>
            <a:r>
              <a:rPr lang="en-US" sz="3600" b="1" dirty="0" err="1"/>
              <a:t>đoàn</a:t>
            </a:r>
            <a:r>
              <a:rPr lang="en-US" sz="3600" b="1" dirty="0"/>
              <a:t> </a:t>
            </a:r>
            <a:r>
              <a:rPr lang="en-US" sz="3600" b="1" dirty="0" err="1"/>
              <a:t>cứ</a:t>
            </a:r>
            <a:r>
              <a:rPr lang="en-US" sz="3600" b="1" dirty="0"/>
              <a:t> </a:t>
            </a:r>
            <a:r>
              <a:rPr lang="en-US" sz="3600" b="1" dirty="0" err="1"/>
              <a:t>điểm</a:t>
            </a:r>
            <a:r>
              <a:rPr lang="en-US" sz="3600" b="1" dirty="0"/>
              <a:t> </a:t>
            </a:r>
            <a:r>
              <a:rPr lang="en-US" sz="3600" b="1" dirty="0" err="1"/>
              <a:t>Điện</a:t>
            </a:r>
            <a:r>
              <a:rPr lang="en-US" sz="3600" b="1" dirty="0"/>
              <a:t> </a:t>
            </a:r>
            <a:r>
              <a:rPr lang="en-US" sz="3600" b="1" dirty="0" err="1"/>
              <a:t>Biên</a:t>
            </a:r>
            <a:r>
              <a:rPr lang="en-US" sz="3600" b="1" dirty="0"/>
              <a:t> </a:t>
            </a:r>
            <a:r>
              <a:rPr lang="en-US" sz="3600" b="1" dirty="0" err="1"/>
              <a:t>Phủ</a:t>
            </a:r>
            <a:r>
              <a:rPr lang="en-US" sz="3600" b="1" dirty="0"/>
              <a:t>?</a:t>
            </a:r>
            <a:br>
              <a:rPr lang="en-US" sz="3600" b="1" dirty="0"/>
            </a:br>
            <a:endParaRPr lang="en-US" sz="3600" b="1" dirty="0"/>
          </a:p>
        </p:txBody>
      </p:sp>
      <p:sp>
        <p:nvSpPr>
          <p:cNvPr id="14" name="Title 5"/>
          <p:cNvSpPr txBox="1">
            <a:spLocks/>
          </p:cNvSpPr>
          <p:nvPr/>
        </p:nvSpPr>
        <p:spPr>
          <a:xfrm>
            <a:off x="1620982" y="2922659"/>
            <a:ext cx="977438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
            </a:r>
            <a:br>
              <a:rPr lang="en-US" b="1" dirty="0" smtClean="0"/>
            </a:br>
            <a:endParaRPr lang="en-US" sz="3600" b="1"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52442"/>
            <a:ext cx="533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1"/>
          <p:cNvSpPr txBox="1">
            <a:spLocks noChangeArrowheads="1"/>
          </p:cNvSpPr>
          <p:nvPr/>
        </p:nvSpPr>
        <p:spPr bwMode="auto">
          <a:xfrm>
            <a:off x="4648200" y="4248222"/>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1800" b="0" i="0" u="none" strike="noStrike" kern="0" cap="none" spc="0" normalizeH="0" baseline="0" noProof="0" dirty="0" smtClean="0">
                <a:ln>
                  <a:noFill/>
                </a:ln>
                <a:solidFill>
                  <a:srgbClr val="000000"/>
                </a:solidFill>
                <a:effectLst/>
                <a:uLnTx/>
                <a:uFillTx/>
                <a:latin typeface="Arial" charset="0"/>
              </a:rPr>
              <a:t> </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Nhiệm</a:t>
            </a:r>
            <a:r>
              <a:rPr kumimoji="0" lang="en-US" altLang="vi-VN" sz="2000" b="1" i="0" u="sng"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vụ</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1</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1</a:t>
            </a: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2</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2</a:t>
            </a:r>
          </a:p>
          <a:p>
            <a:pPr marL="0" marR="0" lvl="0" indent="0" defTabSz="914400" eaLnBrk="1" fontAlgn="auto" latinLnBrk="0" hangingPunct="1">
              <a:lnSpc>
                <a:spcPct val="100000"/>
              </a:lnSpc>
              <a:spcBef>
                <a:spcPts val="0"/>
              </a:spcBef>
              <a:spcAft>
                <a:spcPts val="0"/>
              </a:spcAft>
              <a:buClrTx/>
              <a:buSzTx/>
              <a:buFontTx/>
              <a:buNone/>
              <a:tabLst/>
              <a:defRPr/>
            </a:pPr>
            <a:r>
              <a:rPr lang="en-US" altLang="vi-VN" sz="2000" b="1" kern="0" dirty="0" smtClean="0">
                <a:solidFill>
                  <a:schemeClr val="tx1">
                    <a:lumMod val="95000"/>
                    <a:lumOff val="5000"/>
                  </a:schemeClr>
                </a:solidFill>
                <a:latin typeface="Times New Roman" pitchFamily="18" charset="0"/>
                <a:cs typeface="Times New Roman" pitchFamily="18" charset="0"/>
              </a:rPr>
              <a:t>  - </a:t>
            </a:r>
            <a:r>
              <a:rPr lang="en-US" altLang="vi-VN" sz="2000" b="1" kern="0" dirty="0" err="1" smtClean="0">
                <a:solidFill>
                  <a:schemeClr val="tx1">
                    <a:lumMod val="95000"/>
                    <a:lumOff val="5000"/>
                  </a:schemeClr>
                </a:solidFill>
                <a:latin typeface="Times New Roman" pitchFamily="18" charset="0"/>
                <a:cs typeface="Times New Roman" pitchFamily="18" charset="0"/>
              </a:rPr>
              <a:t>Nhóm</a:t>
            </a:r>
            <a:r>
              <a:rPr lang="en-US" altLang="vi-VN" sz="2000" b="1" kern="0" dirty="0" smtClean="0">
                <a:solidFill>
                  <a:schemeClr val="tx1">
                    <a:lumMod val="95000"/>
                    <a:lumOff val="5000"/>
                  </a:schemeClr>
                </a:solidFill>
                <a:latin typeface="Times New Roman" pitchFamily="18" charset="0"/>
                <a:cs typeface="Times New Roman" pitchFamily="18" charset="0"/>
              </a:rPr>
              <a:t> 3: </a:t>
            </a:r>
            <a:r>
              <a:rPr lang="en-US" altLang="vi-VN" sz="2000" b="1" kern="0" dirty="0" err="1" smtClean="0">
                <a:solidFill>
                  <a:srgbClr val="FF0000"/>
                </a:solidFill>
                <a:latin typeface="Times New Roman" pitchFamily="18" charset="0"/>
                <a:cs typeface="Times New Roman" pitchFamily="18" charset="0"/>
              </a:rPr>
              <a:t>Đợt</a:t>
            </a:r>
            <a:r>
              <a:rPr lang="en-US" altLang="vi-VN" sz="2000" b="1" kern="0" dirty="0" smtClean="0">
                <a:solidFill>
                  <a:srgbClr val="FF0000"/>
                </a:solidFill>
                <a:latin typeface="Times New Roman" pitchFamily="18" charset="0"/>
                <a:cs typeface="Times New Roman" pitchFamily="18" charset="0"/>
              </a:rPr>
              <a:t> 3</a:t>
            </a:r>
            <a:endParaRPr lang="en-US" altLang="vi-VN" sz="2000" b="1" kern="0" noProof="0" dirty="0" smtClean="0">
              <a:solidFill>
                <a:srgbClr val="FF0000"/>
              </a:solidFill>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64922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248</TotalTime>
  <Words>748</Words>
  <Application>Microsoft Office PowerPoint</Application>
  <PresentationFormat>Widescreen</PresentationFormat>
  <Paragraphs>91</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Đồ họa thông tin</vt:lpstr>
      <vt:lpstr> Văn bản thông tin thuật lại một sự kiện lịch sử (theo trật tự thời gian)  </vt:lpstr>
      <vt:lpstr>PowerPoint Presentation</vt:lpstr>
      <vt:lpstr>Nhan đề: </vt:lpstr>
      <vt:lpstr>Sapo:</vt:lpstr>
      <vt:lpstr> Nêu các mốc thời gian và thông tin chính được nhắc đến trong 3 đợt tiến công tập đoàn cứ điểm Điện Biên Phủ? </vt:lpstr>
      <vt:lpstr>Ba đợt tiến công tập đoàn cứ điểm Điện Biên Phủ: </vt:lpstr>
      <vt:lpstr>PowerPoint Presentation</vt:lpstr>
      <vt:lpstr>Lược đồ chiến dịch Điện Biên Phủ</vt:lpstr>
      <vt:lpstr>PowerPoint Presentation</vt:lpstr>
      <vt:lpstr>PowerPoint Presentation</vt:lpstr>
      <vt:lpstr>PowerPoint Presentation</vt:lpstr>
      <vt:lpstr>PowerPoint Presentation</vt:lpstr>
      <vt:lpstr>PowerPoint Presentation</vt:lpstr>
      <vt:lpstr>PowerPoint Presentation</vt:lpstr>
      <vt:lpstr> Chiến dịch Điện Biên Phủ được chia làm mấy đợt tiến công? </vt:lpstr>
      <vt:lpstr> Hai cứ điểm của địch bị quân ta tiêu diệt trong đợt 1 là gì?  </vt:lpstr>
      <vt:lpstr> Đâu là đợt tiến công dai dẳng và quyết liệt nhất  Chiến dịch Điện Biên Phủ?  </vt:lpstr>
      <vt:lpstr>Chiến thắng Điện Biên Phủ, gắn liền với tên tuổi của vị tướng nào sau đây?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ngoc</dc:creator>
  <cp:lastModifiedBy>Mr ngoc</cp:lastModifiedBy>
  <cp:revision>70</cp:revision>
  <dcterms:created xsi:type="dcterms:W3CDTF">2021-06-30T09:12:19Z</dcterms:created>
  <dcterms:modified xsi:type="dcterms:W3CDTF">2021-07-13T14:34:27Z</dcterms:modified>
</cp:coreProperties>
</file>