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86" r:id="rId2"/>
  </p:sldMasterIdLst>
  <p:notesMasterIdLst>
    <p:notesMasterId r:id="rId2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8" r:id="rId14"/>
    <p:sldId id="268" r:id="rId15"/>
    <p:sldId id="269" r:id="rId16"/>
    <p:sldId id="270" r:id="rId17"/>
    <p:sldId id="271" r:id="rId18"/>
    <p:sldId id="289" r:id="rId19"/>
    <p:sldId id="272" r:id="rId20"/>
    <p:sldId id="293" r:id="rId21"/>
    <p:sldId id="294" r:id="rId22"/>
    <p:sldId id="292" r:id="rId23"/>
    <p:sldId id="285" r:id="rId24"/>
    <p:sldId id="286" r:id="rId25"/>
    <p:sldId id="276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B9BE-BCAB-4D92-A687-49472AA52250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4D0B6-1661-4120-BBA8-328C9C219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05314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4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36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05CF3E-14C8-43CA-A30C-64B95EB162E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21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16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683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6960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10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lnSpc>
                <a:spcPct val="118000"/>
              </a:lnSpc>
              <a:spcBef>
                <a:spcPct val="0"/>
              </a:spcBef>
            </a:pPr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6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57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86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4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98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694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1F9E01-1FE1-44DE-9F5D-6C9F2889464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98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0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2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0449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3F5900-4683-41D8-85BA-36CC6E39A614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18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B8C80F-13A0-449A-B5F1-CE4240A80ACE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3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3621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F8A315-8EC6-4EFE-8C9C-FFF8180D3E80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8261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0BC198-245A-405E-8453-C25CBBA6C325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513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B9200A-1CA8-4FFC-AB45-A9E617DC4FCA}" type="datetimeFigureOut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6/28/2021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B70253-7F22-473E-88A8-39C849687BF5}" type="slidenum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6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29236"/>
      </p:ext>
    </p:extLst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6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9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2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2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B3C2-1284-445B-A32A-6978827B2E32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</p:sldLayoutIdLst>
  <p:transition spd="slow" advTm="5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D:\data%20c\Downloads\SOAN%20SGK%206%20CANH%20DIEU\2.2.%20Video%20kh&#7903;i%20&#273;&#7897;ng.mp4" TargetMode="External"/><Relationship Id="rId1" Type="http://schemas.microsoft.com/office/2007/relationships/media" Target="file:///D:\data%20c\Downloads\SOAN%20SGK%206%20CANH%20DIEU\2.2.%20Video%20kh&#7903;i%20&#273;&#7897;ng.mp4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16"/>
          <p:cNvGrpSpPr>
            <a:grpSpLocks/>
          </p:cNvGrpSpPr>
          <p:nvPr/>
        </p:nvGrpSpPr>
        <p:grpSpPr bwMode="auto">
          <a:xfrm>
            <a:off x="3657474" y="2471637"/>
            <a:ext cx="6497178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364038" y="4138613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Freeform 107"/>
          <p:cNvSpPr>
            <a:spLocks noEditPoints="1"/>
          </p:cNvSpPr>
          <p:nvPr/>
        </p:nvSpPr>
        <p:spPr bwMode="auto">
          <a:xfrm>
            <a:off x="4978400" y="3692525"/>
            <a:ext cx="411163" cy="350838"/>
          </a:xfrm>
          <a:custGeom>
            <a:avLst/>
            <a:gdLst>
              <a:gd name="T0" fmla="*/ 2147483646 w 343"/>
              <a:gd name="T1" fmla="*/ 2147483646 h 294"/>
              <a:gd name="T2" fmla="*/ 2147483646 w 343"/>
              <a:gd name="T3" fmla="*/ 0 h 294"/>
              <a:gd name="T4" fmla="*/ 2147483646 w 343"/>
              <a:gd name="T5" fmla="*/ 2147483646 h 294"/>
              <a:gd name="T6" fmla="*/ 2147483646 w 343"/>
              <a:gd name="T7" fmla="*/ 2147483646 h 294"/>
              <a:gd name="T8" fmla="*/ 0 w 343"/>
              <a:gd name="T9" fmla="*/ 2147483646 h 294"/>
              <a:gd name="T10" fmla="*/ 0 w 343"/>
              <a:gd name="T11" fmla="*/ 2147483646 h 294"/>
              <a:gd name="T12" fmla="*/ 0 w 343"/>
              <a:gd name="T13" fmla="*/ 2147483646 h 294"/>
              <a:gd name="T14" fmla="*/ 2147483646 w 343"/>
              <a:gd name="T15" fmla="*/ 2147483646 h 294"/>
              <a:gd name="T16" fmla="*/ 2147483646 w 343"/>
              <a:gd name="T17" fmla="*/ 2147483646 h 294"/>
              <a:gd name="T18" fmla="*/ 2147483646 w 343"/>
              <a:gd name="T19" fmla="*/ 2147483646 h 294"/>
              <a:gd name="T20" fmla="*/ 2147483646 w 343"/>
              <a:gd name="T21" fmla="*/ 2147483646 h 294"/>
              <a:gd name="T22" fmla="*/ 2147483646 w 343"/>
              <a:gd name="T23" fmla="*/ 2147483646 h 294"/>
              <a:gd name="T24" fmla="*/ 2147483646 w 343"/>
              <a:gd name="T25" fmla="*/ 2147483646 h 294"/>
              <a:gd name="T26" fmla="*/ 2147483646 w 343"/>
              <a:gd name="T27" fmla="*/ 2147483646 h 294"/>
              <a:gd name="T28" fmla="*/ 2147483646 w 343"/>
              <a:gd name="T29" fmla="*/ 2147483646 h 294"/>
              <a:gd name="T30" fmla="*/ 2147483646 w 343"/>
              <a:gd name="T31" fmla="*/ 2147483646 h 294"/>
              <a:gd name="T32" fmla="*/ 2147483646 w 343"/>
              <a:gd name="T33" fmla="*/ 2147483646 h 294"/>
              <a:gd name="T34" fmla="*/ 2147483646 w 343"/>
              <a:gd name="T35" fmla="*/ 2147483646 h 294"/>
              <a:gd name="T36" fmla="*/ 2147483646 w 343"/>
              <a:gd name="T37" fmla="*/ 2147483646 h 294"/>
              <a:gd name="T38" fmla="*/ 2147483646 w 343"/>
              <a:gd name="T39" fmla="*/ 2147483646 h 294"/>
              <a:gd name="T40" fmla="*/ 2147483646 w 343"/>
              <a:gd name="T41" fmla="*/ 2147483646 h 294"/>
              <a:gd name="T42" fmla="*/ 2147483646 w 343"/>
              <a:gd name="T43" fmla="*/ 2147483646 h 294"/>
              <a:gd name="T44" fmla="*/ 2147483646 w 343"/>
              <a:gd name="T45" fmla="*/ 2147483646 h 294"/>
              <a:gd name="T46" fmla="*/ 2147483646 w 343"/>
              <a:gd name="T47" fmla="*/ 2147483646 h 294"/>
              <a:gd name="T48" fmla="*/ 2147483646 w 343"/>
              <a:gd name="T49" fmla="*/ 2147483646 h 294"/>
              <a:gd name="T50" fmla="*/ 2147483646 w 343"/>
              <a:gd name="T51" fmla="*/ 2147483646 h 294"/>
              <a:gd name="T52" fmla="*/ 2147483646 w 343"/>
              <a:gd name="T53" fmla="*/ 2147483646 h 294"/>
              <a:gd name="T54" fmla="*/ 2147483646 w 343"/>
              <a:gd name="T55" fmla="*/ 2147483646 h 294"/>
              <a:gd name="T56" fmla="*/ 2147483646 w 343"/>
              <a:gd name="T57" fmla="*/ 2147483646 h 294"/>
              <a:gd name="T58" fmla="*/ 2147483646 w 343"/>
              <a:gd name="T59" fmla="*/ 2147483646 h 294"/>
              <a:gd name="T60" fmla="*/ 2147483646 w 343"/>
              <a:gd name="T61" fmla="*/ 2147483646 h 294"/>
              <a:gd name="T62" fmla="*/ 2147483646 w 343"/>
              <a:gd name="T63" fmla="*/ 2147483646 h 294"/>
              <a:gd name="T64" fmla="*/ 2147483646 w 343"/>
              <a:gd name="T65" fmla="*/ 2147483646 h 294"/>
              <a:gd name="T66" fmla="*/ 2147483646 w 343"/>
              <a:gd name="T67" fmla="*/ 2147483646 h 294"/>
              <a:gd name="T68" fmla="*/ 2147483646 w 343"/>
              <a:gd name="T69" fmla="*/ 2147483646 h 294"/>
              <a:gd name="T70" fmla="*/ 2147483646 w 343"/>
              <a:gd name="T71" fmla="*/ 2147483646 h 294"/>
              <a:gd name="T72" fmla="*/ 2147483646 w 343"/>
              <a:gd name="T73" fmla="*/ 2147483646 h 294"/>
              <a:gd name="T74" fmla="*/ 2147483646 w 343"/>
              <a:gd name="T75" fmla="*/ 2147483646 h 294"/>
              <a:gd name="T76" fmla="*/ 2147483646 w 343"/>
              <a:gd name="T77" fmla="*/ 2147483646 h 294"/>
              <a:gd name="T78" fmla="*/ 2147483646 w 343"/>
              <a:gd name="T79" fmla="*/ 2147483646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8198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6" y="3114474"/>
            <a:ext cx="1755126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文本框 6"/>
          <p:cNvSpPr txBox="1">
            <a:spLocks noChangeArrowheads="1"/>
          </p:cNvSpPr>
          <p:nvPr/>
        </p:nvSpPr>
        <p:spPr bwMode="auto">
          <a:xfrm>
            <a:off x="3830931" y="2805261"/>
            <a:ext cx="87010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smtClean="0">
                <a:solidFill>
                  <a:srgbClr val="809437"/>
                </a:solidFill>
              </a:rPr>
              <a:t>MỞ RỘNG VỊ NGỮ</a:t>
            </a:r>
            <a:endParaRPr lang="zh-CN" altLang="en-US" sz="6000" b="1" dirty="0">
              <a:solidFill>
                <a:srgbClr val="809437"/>
              </a:solidFill>
            </a:endParaRPr>
          </a:p>
        </p:txBody>
      </p:sp>
      <p:sp>
        <p:nvSpPr>
          <p:cNvPr id="8200" name="文本框 11"/>
          <p:cNvSpPr txBox="1">
            <a:spLocks noChangeArrowheads="1"/>
          </p:cNvSpPr>
          <p:nvPr/>
        </p:nvSpPr>
        <p:spPr bwMode="auto">
          <a:xfrm>
            <a:off x="1640441" y="1452120"/>
            <a:ext cx="9861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B44D32"/>
                </a:solidFill>
              </a:rPr>
              <a:t>THỰC HÀNH TIẾNG VIỆT</a:t>
            </a:r>
            <a:endParaRPr lang="zh-CN" altLang="en-US" sz="6600" b="1" dirty="0">
              <a:solidFill>
                <a:srgbClr val="B44D32"/>
              </a:solidFill>
            </a:endParaRPr>
          </a:p>
        </p:txBody>
      </p:sp>
      <p:sp>
        <p:nvSpPr>
          <p:cNvPr id="8201" name="文本框 11"/>
          <p:cNvSpPr txBox="1">
            <a:spLocks noChangeArrowheads="1"/>
          </p:cNvSpPr>
          <p:nvPr/>
        </p:nvSpPr>
        <p:spPr bwMode="auto">
          <a:xfrm>
            <a:off x="4219095" y="4169178"/>
            <a:ext cx="7178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9E3D30"/>
                </a:solidFill>
              </a:rPr>
              <a:t>GV: ….</a:t>
            </a:r>
            <a:endParaRPr lang="zh-CN" altLang="en-US" sz="6000" b="1" dirty="0">
              <a:solidFill>
                <a:srgbClr val="9E3D30"/>
              </a:solidFill>
            </a:endParaRPr>
          </a:p>
        </p:txBody>
      </p:sp>
      <p:pic>
        <p:nvPicPr>
          <p:cNvPr id="15" name="Picture 14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" y="125210"/>
            <a:ext cx="1528997" cy="1531789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655" y="4434088"/>
            <a:ext cx="4307278" cy="2417207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466719" y="12524"/>
            <a:ext cx="7612951" cy="19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TÔ HIỆU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</a:t>
            </a:r>
            <a:r>
              <a:rPr lang="en-US" altLang="vi-VN" sz="2398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HỘI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198" b="0" dirty="0" smtClean="0">
                <a:solidFill>
                  <a:srgbClr val="5F5F5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NHÓM </a:t>
            </a:r>
            <a:r>
              <a:rPr lang="en-US" altLang="vi-VN" sz="2198" b="0" dirty="0">
                <a:solidFill>
                  <a:srgbClr val="5F5F5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 VĂN 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9" descr="左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97" y="324604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0" descr="右上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6" y="-137658"/>
            <a:ext cx="4129088" cy="19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05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12261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77" y="-10162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56150" y="2690813"/>
            <a:ext cx="331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LUYỆN TẬP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9" y="4649146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23486" y="0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81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lock Arc 28"/>
          <p:cNvSpPr/>
          <p:nvPr/>
        </p:nvSpPr>
        <p:spPr bwMode="auto">
          <a:xfrm>
            <a:off x="-1195388" y="601663"/>
            <a:ext cx="7766051" cy="6488112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noFill/>
          <a:ln w="76200" cap="flat" cmpd="sng" algn="ctr">
            <a:solidFill>
              <a:srgbClr val="E66C7D"/>
            </a:solidFill>
            <a:prstDash val="solid"/>
            <a:miter lim="800000"/>
          </a:ln>
          <a:effectLst/>
        </p:spPr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4654839" y="1292947"/>
            <a:ext cx="6142038" cy="1017588"/>
            <a:chOff x="1917398" y="-50431"/>
            <a:chExt cx="8176807" cy="1354666"/>
          </a:xfrm>
        </p:grpSpPr>
        <p:sp>
          <p:nvSpPr>
            <p:cNvPr id="13" name="Freeform 12"/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4591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2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4584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583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02" y="332898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0" descr="右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94" y="-251403"/>
            <a:ext cx="4129088" cy="19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3869" y="2906857"/>
            <a:ext cx="28372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BÀI TẬP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702883"/>
              </p:ext>
            </p:extLst>
          </p:nvPr>
        </p:nvGraphicFramePr>
        <p:xfrm>
          <a:off x="618836" y="3577430"/>
          <a:ext cx="11092872" cy="2883662"/>
        </p:xfrm>
        <a:graphic>
          <a:graphicData uri="http://schemas.openxmlformats.org/drawingml/2006/table">
            <a:tbl>
              <a:tblPr firstRow="1" firstCol="1" bandRow="1"/>
              <a:tblGrid>
                <a:gridCol w="5066843"/>
                <a:gridCol w="602602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7250" y="773257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850" y="625475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29445"/>
              </p:ext>
            </p:extLst>
          </p:nvPr>
        </p:nvGraphicFramePr>
        <p:xfrm>
          <a:off x="628073" y="2589139"/>
          <a:ext cx="11092872" cy="3733800"/>
        </p:xfrm>
        <a:graphic>
          <a:graphicData uri="http://schemas.openxmlformats.org/drawingml/2006/table">
            <a:tbl>
              <a:tblPr firstRow="1" firstCol="1" bandRow="1"/>
              <a:tblGrid>
                <a:gridCol w="5066843"/>
                <a:gridCol w="602602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4-5-1945. HCM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22-8-1945,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28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29-8, ban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nhằm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nơi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chốn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mục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đích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tiện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nêu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642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-1143363" y="369888"/>
            <a:ext cx="12393613" cy="6488112"/>
            <a:chOff x="-6407323" y="-808188"/>
            <a:chExt cx="16501528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07323" y="-808188"/>
              <a:ext cx="1038030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856" y="85703"/>
              <a:ext cx="7499349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76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232" y="1968582"/>
              <a:ext cx="6907518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5" name="Group 3"/>
          <p:cNvGrpSpPr>
            <a:grpSpLocks/>
          </p:cNvGrpSpPr>
          <p:nvPr/>
        </p:nvGrpSpPr>
        <p:grpSpPr bwMode="auto">
          <a:xfrm>
            <a:off x="111339" y="2312988"/>
            <a:ext cx="4470400" cy="1473200"/>
            <a:chOff x="0" y="2734405"/>
            <a:chExt cx="4472208" cy="1472650"/>
          </a:xfrm>
        </p:grpSpPr>
        <p:grpSp>
          <p:nvGrpSpPr>
            <p:cNvPr id="276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6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319563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83" y="-41493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55" y="490440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2242" y="255258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45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00868" y="646546"/>
            <a:ext cx="1103788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692148" y="4158673"/>
            <a:ext cx="1085532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9826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"/>
          <p:cNvGrpSpPr>
            <a:grpSpLocks/>
          </p:cNvGrpSpPr>
          <p:nvPr/>
        </p:nvGrpSpPr>
        <p:grpSpPr bwMode="auto">
          <a:xfrm>
            <a:off x="-1600200" y="571500"/>
            <a:ext cx="12406313" cy="6488113"/>
            <a:chOff x="-6424715" y="-790799"/>
            <a:chExt cx="16518920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24715" y="-790799"/>
              <a:ext cx="10380604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637" y="84074"/>
              <a:ext cx="7499568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030" y="1966952"/>
              <a:ext cx="6907720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8997" y="3835038"/>
              <a:ext cx="6675208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970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70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22" y="32877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82" y="-412751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849" y="5038693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14636" y="389547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9475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2869" y="697576"/>
            <a:ext cx="117205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Hs chia 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“Ai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in 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sẵn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1-ý a;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2-ý b;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3-ý c;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4-ý đ).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25757"/>
              </p:ext>
            </p:extLst>
          </p:nvPr>
        </p:nvGraphicFramePr>
        <p:xfrm>
          <a:off x="554184" y="2944308"/>
          <a:ext cx="10858787" cy="2705100"/>
        </p:xfrm>
        <a:graphic>
          <a:graphicData uri="http://schemas.openxmlformats.org/drawingml/2006/table">
            <a:tbl>
              <a:tblPr firstRow="1" firstCol="1" bandRow="1"/>
              <a:tblGrid>
                <a:gridCol w="988170"/>
                <a:gridCol w="1794658"/>
                <a:gridCol w="1794658"/>
                <a:gridCol w="2492581"/>
                <a:gridCol w="3788720"/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87253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0218" y="639150"/>
            <a:ext cx="115109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- Hs chia 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“Ai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hiểu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biết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hơn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”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ea typeface="微软雅黑"/>
              <a:cs typeface="#9Slide03 Arima Madurai Black" panose="00000A00000000000000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: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lên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in 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sẵn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ghép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vào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chỗ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trống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mình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(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1-ý a;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2-ý b;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3-ý c;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4-ý đ).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ea typeface="微软雅黑"/>
              <a:cs typeface="#9Slide03 Arima Madurai Black" panose="00000A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56765"/>
              </p:ext>
            </p:extLst>
          </p:nvPr>
        </p:nvGraphicFramePr>
        <p:xfrm>
          <a:off x="569480" y="2944308"/>
          <a:ext cx="10843490" cy="3314700"/>
        </p:xfrm>
        <a:graphic>
          <a:graphicData uri="http://schemas.openxmlformats.org/drawingml/2006/table">
            <a:tbl>
              <a:tblPr firstRow="1" firstCol="1" bandRow="1"/>
              <a:tblGrid>
                <a:gridCol w="986778"/>
                <a:gridCol w="1792130"/>
                <a:gridCol w="1792130"/>
                <a:gridCol w="2489069"/>
                <a:gridCol w="3783383"/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tính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ngắn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hủn hoẳn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tình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rất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buồn rầu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bổ sung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thảo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2-9-1945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398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746056" y="1205228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184037" y="1361583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dụng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96" y="452138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-127762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5969" y="90583"/>
            <a:ext cx="72370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Joanne Marie Calligra" pitchFamily="2" charset="0"/>
                <a:ea typeface="Helvetica Neue"/>
                <a:cs typeface="Helvetica Neue"/>
              </a:rPr>
              <a:t>TRÒ CHƠI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Joanne Marie Calligra" pitchFamily="2" charset="0"/>
                <a:ea typeface="Helvetica Neue"/>
                <a:cs typeface="Helvetica Neue"/>
              </a:rPr>
              <a:t>“THỬ TÀI GHI NHỚ”</a:t>
            </a:r>
            <a:endParaRPr lang="en-SG" altLang="en-US" sz="7200" b="1" dirty="0">
              <a:solidFill>
                <a:srgbClr val="FF0000"/>
              </a:solidFill>
              <a:latin typeface="#9Slide05 Joanne Marie Calligra" pitchFamily="2" charset="0"/>
            </a:endParaRPr>
          </a:p>
        </p:txBody>
      </p:sp>
      <p:sp>
        <p:nvSpPr>
          <p:cNvPr id="12" name="椭圆 1">
            <a:extLst>
              <a:ext uri="{FF2B5EF4-FFF2-40B4-BE49-F238E27FC236}">
                <a16:creationId xmlns:a16="http://schemas.microsoft.com/office/drawing/2014/main" xmlns="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81" y="2520059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3" name="椭圆 1">
            <a:extLst>
              <a:ext uri="{FF2B5EF4-FFF2-40B4-BE49-F238E27FC236}">
                <a16:creationId xmlns:a16="http://schemas.microsoft.com/office/drawing/2014/main" xmlns="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455" y="2652565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xmlns="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576" y="3076118"/>
            <a:ext cx="22415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xmlns="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21" y="3151478"/>
            <a:ext cx="2389188" cy="20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SG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xu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xmlns="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236" y="2770187"/>
            <a:ext cx="2827338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xmlns="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045" y="3226598"/>
            <a:ext cx="2820988" cy="25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video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1’</a:t>
            </a:r>
          </a:p>
        </p:txBody>
      </p:sp>
      <p:sp>
        <p:nvSpPr>
          <p:cNvPr id="18" name="椭圆 11">
            <a:extLst>
              <a:ext uri="{FF2B5EF4-FFF2-40B4-BE49-F238E27FC236}">
                <a16:creationId xmlns:a16="http://schemas.microsoft.com/office/drawing/2014/main" xmlns="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072" y="2812703"/>
            <a:ext cx="3024187" cy="312896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xmlns="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338" y="3519488"/>
            <a:ext cx="227806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viết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từ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2531" b="1" dirty="0">
              <a:solidFill>
                <a:srgbClr val="FF0000"/>
              </a:solidFill>
            </a:endParaRPr>
          </a:p>
        </p:txBody>
      </p:sp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497" y="503307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70356" y="0"/>
            <a:ext cx="2172654" cy="1970456"/>
          </a:xfrm>
          <a:prstGeom prst="rect">
            <a:avLst/>
          </a:prstGeom>
        </p:spPr>
      </p:pic>
      <p:pic>
        <p:nvPicPr>
          <p:cNvPr id="21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0" descr="右上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-66198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17"/>
          <p:cNvGrpSpPr>
            <a:grpSpLocks/>
          </p:cNvGrpSpPr>
          <p:nvPr/>
        </p:nvGrpSpPr>
        <p:grpSpPr bwMode="auto">
          <a:xfrm>
            <a:off x="2412618" y="157620"/>
            <a:ext cx="7462982" cy="2115582"/>
            <a:chOff x="4888" y="2893"/>
            <a:chExt cx="9838" cy="2382"/>
          </a:xfrm>
        </p:grpSpPr>
        <p:sp>
          <p:nvSpPr>
            <p:cNvPr id="2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1" descr="玫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35" y="-24809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96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50" y="599233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94" y="0"/>
            <a:ext cx="2503055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300285" y="642107"/>
            <a:ext cx="4982916" cy="2636802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31" y="171110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531940" y="159097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02819" y="388931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8520" y="2671447"/>
            <a:ext cx="4268783" cy="7333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262" y="6269395"/>
            <a:ext cx="5467926" cy="69175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07395" y="6071687"/>
            <a:ext cx="5583115" cy="78631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727370" y="1369896"/>
            <a:ext cx="3514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Tôi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thấy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..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.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sp>
        <p:nvSpPr>
          <p:cNvPr id="29" name="矩形 98"/>
          <p:cNvSpPr/>
          <p:nvPr/>
        </p:nvSpPr>
        <p:spPr>
          <a:xfrm>
            <a:off x="2093707" y="242907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prstClr val="white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。</a:t>
            </a:r>
            <a:endParaRPr lang="zh-CN" altLang="en-US" sz="6000" b="1" dirty="0">
              <a:solidFill>
                <a:prstClr val="white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0" name="Shape 250"/>
          <p:cNvPicPr/>
          <p:nvPr/>
        </p:nvPicPr>
        <p:blipFill>
          <a:blip r:embed="rId6"/>
          <a:stretch/>
        </p:blipFill>
        <p:spPr>
          <a:xfrm>
            <a:off x="5528188" y="276904"/>
            <a:ext cx="4019133" cy="2356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26484"/>
            <a:ext cx="6101258" cy="31373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742" y="3442724"/>
            <a:ext cx="5258458" cy="27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-1747838" y="549275"/>
            <a:ext cx="12485688" cy="6488113"/>
            <a:chOff x="-6529067" y="-738632"/>
            <a:chExt cx="16623272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529067" y="-738632"/>
              <a:ext cx="1037977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5239" y="85523"/>
              <a:ext cx="749896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586" y="1968402"/>
              <a:ext cx="69071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9534" y="3836487"/>
              <a:ext cx="667467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1043" y="5569327"/>
              <a:ext cx="7754708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</a:endParaRPr>
            </a:p>
          </p:txBody>
        </p:sp>
        <p:sp>
          <p:nvSpPr>
            <p:cNvPr id="31771" name="Oval 28"/>
            <p:cNvSpPr>
              <a:spLocks noChangeArrowheads="1"/>
            </p:cNvSpPr>
            <p:nvPr/>
          </p:nvSpPr>
          <p:spPr bwMode="auto">
            <a:xfrm>
              <a:off x="1654176" y="5432057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9788" y="5403850"/>
            <a:ext cx="595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5625" y="5492750"/>
            <a:ext cx="44608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5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317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7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295" y="4833952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86082" y="184806"/>
            <a:ext cx="2687293" cy="1970456"/>
          </a:xfrm>
          <a:prstGeom prst="rect">
            <a:avLst/>
          </a:prstGeom>
        </p:spPr>
      </p:pic>
      <p:pic>
        <p:nvPicPr>
          <p:cNvPr id="33" name="图片 9" descr="左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" y="3610276"/>
            <a:ext cx="2900363" cy="3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7" y="-132503"/>
            <a:ext cx="4129088" cy="196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1507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571423" y="1290882"/>
            <a:ext cx="1973263" cy="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BÀI TẬP </a:t>
            </a:r>
            <a:r>
              <a:rPr lang="en-US" altLang="zh-CN" sz="3200" b="1" dirty="0" smtClean="0">
                <a:solidFill>
                  <a:srgbClr val="E94B52"/>
                </a:solidFill>
                <a:latin typeface="#9Slide07 Cadena" panose="02000503000000020004" pitchFamily="2" charset="0"/>
              </a:rPr>
              <a:t>4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7"/>
          <p:cNvGrpSpPr>
            <a:grpSpLocks/>
          </p:cNvGrpSpPr>
          <p:nvPr/>
        </p:nvGrpSpPr>
        <p:grpSpPr bwMode="auto">
          <a:xfrm>
            <a:off x="2207491" y="3310328"/>
            <a:ext cx="9494981" cy="3145890"/>
            <a:chOff x="4888" y="2893"/>
            <a:chExt cx="9838" cy="2382"/>
          </a:xfrm>
        </p:grpSpPr>
        <p:sp>
          <p:nvSpPr>
            <p:cNvPr id="12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8"/>
          <p:cNvSpPr txBox="1">
            <a:spLocks noChangeArrowheads="1"/>
          </p:cNvSpPr>
          <p:nvPr/>
        </p:nvSpPr>
        <p:spPr bwMode="auto">
          <a:xfrm>
            <a:off x="2312132" y="3680910"/>
            <a:ext cx="886949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3200" b="1" i="1" dirty="0" err="1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 smtClean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5108078"/>
            <a:ext cx="2305187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7492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369" y="326613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168987" y="1285299"/>
            <a:ext cx="9466493" cy="4131783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95" y="2084375"/>
            <a:ext cx="20726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66" y="78349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47001" y="1712890"/>
            <a:ext cx="8861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Minh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Bùi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mẫu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gọn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gàng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nghe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vừa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hùng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vừa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lấy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dạng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sức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gợi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kiện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kỉ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do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khai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cộng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hòa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b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</a:br>
            <a:endParaRPr lang="en-US" sz="2400" dirty="0">
              <a:solidFill>
                <a:srgbClr val="270BF5"/>
              </a:solidFill>
              <a:latin typeface="SVN-Very Berry" panose="000005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7" name="Picture 16" descr="58PIC58PIC58PIC58PICHsaGKG559akDq_PIC2018.png"/>
          <p:cNvPicPr>
            <a:picLocks noChangeAspect="1"/>
          </p:cNvPicPr>
          <p:nvPr/>
        </p:nvPicPr>
        <p:blipFill>
          <a:blip r:embed="rId7" cstate="print"/>
          <a:srcRect l="7143" t="16071" r="5357" b="14286"/>
          <a:stretch>
            <a:fillRect/>
          </a:stretch>
        </p:blipFill>
        <p:spPr>
          <a:xfrm>
            <a:off x="4536129" y="375413"/>
            <a:ext cx="2915640" cy="959043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913696" y="511515"/>
            <a:ext cx="2160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làm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1" y="0"/>
            <a:ext cx="2097306" cy="29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259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30" y="-30306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080655" y="882794"/>
            <a:ext cx="11009745" cy="5896697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图片 15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10" y="27311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38955"/>
              </p:ext>
            </p:extLst>
          </p:nvPr>
        </p:nvGraphicFramePr>
        <p:xfrm>
          <a:off x="1287689" y="1243681"/>
          <a:ext cx="10174637" cy="3863340"/>
        </p:xfrm>
        <a:graphic>
          <a:graphicData uri="http://schemas.openxmlformats.org/drawingml/2006/table">
            <a:tbl>
              <a:tblPr firstRow="1" firstCol="1" bandRow="1"/>
              <a:tblGrid>
                <a:gridCol w="2066274"/>
                <a:gridCol w="1559782"/>
                <a:gridCol w="2276504"/>
                <a:gridCol w="4272077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b="1" i="1" dirty="0" err="1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400" b="1" i="1" dirty="0" err="1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 tin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 lại 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 kiện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khai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hòa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66" y="78349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31964" y="98201"/>
            <a:ext cx="1746540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79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606800" y="2024063"/>
            <a:ext cx="5066145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808326" y="2558699"/>
            <a:ext cx="43872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rgbClr val="E94B52"/>
                </a:solidFill>
                <a:latin typeface="Blackadder ITC" panose="04020505051007020D02" pitchFamily="82" charset="0"/>
              </a:rPr>
              <a:t>Thank you</a:t>
            </a:r>
          </a:p>
        </p:txBody>
      </p:sp>
      <p:pic>
        <p:nvPicPr>
          <p:cNvPr id="16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47" y="276685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3" y="293480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88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99" y="478026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61560" y="200635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4554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2. Video 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124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Viết đáp án lên bảng"/>
          <p:cNvSpPr txBox="1">
            <a:spLocks noGrp="1"/>
          </p:cNvSpPr>
          <p:nvPr>
            <p:ph type="title"/>
          </p:nvPr>
        </p:nvSpPr>
        <p:spPr>
          <a:xfrm>
            <a:off x="2556598" y="323056"/>
            <a:ext cx="9810750" cy="1785938"/>
          </a:xfrm>
          <a:ln>
            <a:rou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>
              <a:defRPr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VigilantSolidGalapagosalbatross-max-1mb.gif" descr="VigilantSolidGalapagosalbatross-max-1mb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1666875"/>
            <a:ext cx="811833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6" name="mario_run5_devart_by_t_free-daraj8q.gif" descr="mario_run5_devart_by_t_free-daraj8q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2726531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7" name="giphy.gif" descr="giphy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551113"/>
            <a:ext cx="43084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图片 9" descr="左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20" y="316706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 descr="右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60" y="-21351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28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ọt bút chì…"/>
          <p:cNvSpPr txBox="1">
            <a:spLocks noGrp="1"/>
          </p:cNvSpPr>
          <p:nvPr>
            <p:ph type="body" idx="1"/>
          </p:nvPr>
        </p:nvSpPr>
        <p:spPr>
          <a:xfrm>
            <a:off x="2284989" y="1250518"/>
            <a:ext cx="6355774" cy="5138908"/>
          </a:xfrm>
        </p:spPr>
        <p:txBody>
          <a:bodyPr numCol="3" spcCol="629986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Dán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Cắt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giấy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ghim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bắn</a:t>
            </a:r>
            <a:r>
              <a:rPr lang="en-SG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keo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Đính</a:t>
            </a:r>
            <a:r>
              <a:rPr lang="en-US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cúc</a:t>
            </a:r>
            <a:endParaRPr lang="en-US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...............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>
            <a:fillRect/>
          </a:stretch>
        </p:blipFill>
        <p:spPr bwMode="auto">
          <a:xfrm>
            <a:off x="7007225" y="1608138"/>
            <a:ext cx="6065838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454" y="3057959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794327" y="461818"/>
            <a:ext cx="8281555" cy="6031346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35969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9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95" y="161348"/>
            <a:ext cx="12346120" cy="4336131"/>
          </a:xfrm>
          <a:prstGeom prst="rect">
            <a:avLst/>
          </a:prstGeom>
        </p:spPr>
      </p:pic>
      <p:sp>
        <p:nvSpPr>
          <p:cNvPr id="7" name="Trường từ vựng">
            <a:extLst>
              <a:ext uri="{FF2B5EF4-FFF2-40B4-BE49-F238E27FC236}">
                <a16:creationId xmlns:a16="http://schemas.microsoft.com/office/drawing/2014/main" xmlns="" id="{67171BE8-2412-45E9-A801-ADC240CD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4206" y="1750496"/>
            <a:ext cx="9810750" cy="1547812"/>
          </a:xfrm>
        </p:spPr>
        <p:txBody>
          <a:bodyPr>
            <a:normAutofit fontScale="90000"/>
          </a:bodyPr>
          <a:lstStyle>
            <a:lvl1pPr>
              <a:defRPr sz="115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1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NGỮ</a:t>
            </a:r>
            <a:endParaRPr sz="6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3136289" y="3321899"/>
            <a:ext cx="2549303" cy="3550332"/>
            <a:chOff x="1766888" y="1784748"/>
            <a:chExt cx="763191" cy="1835944"/>
          </a:xfrm>
        </p:grpSpPr>
        <p:sp>
          <p:nvSpPr>
            <p:cNvPr id="5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6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8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grpSp>
          <p:nvGrpSpPr>
            <p:cNvPr id="9" name="组合 36"/>
            <p:cNvGrpSpPr>
              <a:grpSpLocks/>
            </p:cNvGrpSpPr>
            <p:nvPr/>
          </p:nvGrpSpPr>
          <p:grpSpPr bwMode="auto">
            <a:xfrm>
              <a:off x="1766923" y="1784747"/>
              <a:ext cx="763195" cy="1835946"/>
              <a:chOff x="9264651" y="476251"/>
              <a:chExt cx="1017588" cy="2447925"/>
            </a:xfrm>
          </p:grpSpPr>
          <p:sp>
            <p:nvSpPr>
              <p:cNvPr id="10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0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3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</p:grpSp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97319" y="2909484"/>
            <a:ext cx="2537637" cy="3862663"/>
          </a:xfrm>
          <a:prstGeom prst="rect">
            <a:avLst/>
          </a:prstGeom>
        </p:spPr>
      </p:pic>
      <p:pic>
        <p:nvPicPr>
          <p:cNvPr id="37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82" y="322815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10734"/>
            <a:ext cx="4129088" cy="18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056243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304085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-13996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06938" y="2579688"/>
            <a:ext cx="4165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E94B52"/>
                </a:solidFill>
                <a:latin typeface="#9Slide07 Cadena" panose="02000503000000020004" pitchFamily="2" charset="0"/>
                <a:sym typeface="+mn-ea"/>
              </a:rPr>
              <a:t>Kiến thức Ngữ văn</a:t>
            </a:r>
            <a:endParaRPr lang="zh-CN" altLang="en-US" sz="3600" b="1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18" y="488632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98795" y="12594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24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000" y="1630"/>
              <a:ext cx="505" cy="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</a:t>
              </a:r>
              <a:endParaRPr lang="en-US" alt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2539237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722181" y="1363717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155732" y="810769"/>
            <a:ext cx="2837411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450499" y="1544794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353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Thường đứng sau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với phó từ thời gian.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Trả lời: Làm gì? Làm sao? Như thế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5564098" y="2004744"/>
            <a:ext cx="14285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494074" y="1042645"/>
            <a:ext cx="20491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8920724" y="1544794"/>
            <a:ext cx="3195854" cy="402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332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 thành phần chính của câu nêu hoạt động, đặc điểm, trạng thái… của sự vật, hiện tượng  được nêu ở chủ ngữ.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583" indent="-34258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0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3" grpId="0" animBg="1"/>
      <p:bldP spid="24" grpId="0" animBg="1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015" y="1630"/>
              <a:ext cx="479" cy="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</a:t>
              </a:r>
              <a:endParaRPr lang="en-US" alt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3074569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677827" y="1285592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007384" y="810769"/>
            <a:ext cx="2985760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324421" y="1456799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  <a:buFont typeface="Wingdings 3" panose="05040102010807070707" pitchFamily="18" charset="2"/>
              <a:buNone/>
            </a:pP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từ, tính từ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 có khả năng mở rộng thành cụm động từ, cụm tính từ, bao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gồm động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từ, tính từ làm thành tố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chính (trung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tâm) và một hay một số thành tố phụ </a:t>
            </a:r>
            <a:r>
              <a:rPr lang="en-US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trước hoặc sau trung tâm. </a:t>
            </a:r>
            <a:endParaRPr lang="en-US" sz="2700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4988458" y="2013845"/>
            <a:ext cx="29681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MỞ RỘNG VỊ NGỮ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007384" y="962341"/>
            <a:ext cx="3056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MỞ RỘNG VỊ NGỮ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</a:t>
            </a: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27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phản ánh </a:t>
            </a:r>
            <a:r>
              <a:rPr lang="vi-VN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khách quan và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cảm, thái độ của người viết (người nói), vị ngữ thường được mở rộng thành cụm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751755" y="1978202"/>
            <a:ext cx="1445699" cy="1304458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1D9B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NGỮ</a:t>
            </a:r>
          </a:p>
        </p:txBody>
      </p:sp>
      <p:sp>
        <p:nvSpPr>
          <p:cNvPr id="43" name="Oval 42"/>
          <p:cNvSpPr/>
          <p:nvPr/>
        </p:nvSpPr>
        <p:spPr>
          <a:xfrm>
            <a:off x="10904871" y="1561857"/>
            <a:ext cx="1088274" cy="78941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CĐT</a:t>
            </a:r>
          </a:p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(CTT)</a:t>
            </a:r>
          </a:p>
        </p:txBody>
      </p:sp>
      <p:sp>
        <p:nvSpPr>
          <p:cNvPr id="44" name="Oval 43"/>
          <p:cNvSpPr/>
          <p:nvPr/>
        </p:nvSpPr>
        <p:spPr>
          <a:xfrm>
            <a:off x="10830448" y="2510314"/>
            <a:ext cx="1189147" cy="103592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0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771946" y="2764289"/>
            <a:ext cx="1211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CỤM C-V</a:t>
            </a:r>
            <a:endParaRPr lang="en-US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Up Arrow 46"/>
          <p:cNvSpPr/>
          <p:nvPr/>
        </p:nvSpPr>
        <p:spPr>
          <a:xfrm rot="3584834">
            <a:off x="10234152" y="1771477"/>
            <a:ext cx="477520" cy="806668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8" name="Up Arrow 47"/>
          <p:cNvSpPr/>
          <p:nvPr/>
        </p:nvSpPr>
        <p:spPr>
          <a:xfrm rot="6690678">
            <a:off x="10296975" y="2534420"/>
            <a:ext cx="477520" cy="775944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564946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1" grpId="0"/>
      <p:bldP spid="42" grpId="0" animBg="1"/>
      <p:bldP spid="43" grpId="0" animBg="1"/>
      <p:bldP spid="44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1230</Words>
  <Application>Microsoft Office PowerPoint</Application>
  <PresentationFormat>Widescreen</PresentationFormat>
  <Paragraphs>196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Arial Unicode MS</vt:lpstr>
      <vt:lpstr>微软雅黑</vt:lpstr>
      <vt:lpstr>宋体</vt:lpstr>
      <vt:lpstr>#9Slide03 Arima Madurai Black</vt:lpstr>
      <vt:lpstr>#9Slide03 Arima Madurai Bold</vt:lpstr>
      <vt:lpstr>#9Slide05 Joanne Marie Calligra</vt:lpstr>
      <vt:lpstr>#9Slide07 Cadena</vt:lpstr>
      <vt:lpstr>Arial</vt:lpstr>
      <vt:lpstr>Blackadder ITC</vt:lpstr>
      <vt:lpstr>Calibri</vt:lpstr>
      <vt:lpstr>Calibri Light</vt:lpstr>
      <vt:lpstr>Gill Sans</vt:lpstr>
      <vt:lpstr>Helvetica Neue</vt:lpstr>
      <vt:lpstr>Kontrapunkt Bob Bold</vt:lpstr>
      <vt:lpstr>Lato Light</vt:lpstr>
      <vt:lpstr>Noteworthy Bold</vt:lpstr>
      <vt:lpstr>Snell Roundhand Bold</vt:lpstr>
      <vt:lpstr>SVN-Very Berry</vt:lpstr>
      <vt:lpstr>SVN-Whimsy</vt:lpstr>
      <vt:lpstr>Times New Roman</vt:lpstr>
      <vt:lpstr>Wingdings</vt:lpstr>
      <vt:lpstr>Wingdings 3</vt:lpstr>
      <vt:lpstr>方正喵呜体</vt:lpstr>
      <vt:lpstr>Office Theme</vt:lpstr>
      <vt:lpstr>Office 主题</vt:lpstr>
      <vt:lpstr>PowerPoint Presentation</vt:lpstr>
      <vt:lpstr>PowerPoint Presentation</vt:lpstr>
      <vt:lpstr>PowerPoint Presentation</vt:lpstr>
      <vt:lpstr>Viết đáp án lên bảng</vt:lpstr>
      <vt:lpstr>PowerPoint Presentation</vt:lpstr>
      <vt:lpstr>THỰC HÀNH TIẾNG VIỆT: MỞ RỘNG VỊ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36</cp:revision>
  <dcterms:created xsi:type="dcterms:W3CDTF">2021-06-28T01:37:04Z</dcterms:created>
  <dcterms:modified xsi:type="dcterms:W3CDTF">2021-06-28T11:51:10Z</dcterms:modified>
</cp:coreProperties>
</file>