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Lst>
  <p:sldIdLst>
    <p:sldId id="271" r:id="rId3"/>
    <p:sldId id="290" r:id="rId4"/>
    <p:sldId id="288" r:id="rId5"/>
    <p:sldId id="268" r:id="rId6"/>
    <p:sldId id="257" r:id="rId7"/>
    <p:sldId id="282" r:id="rId8"/>
    <p:sldId id="283" r:id="rId9"/>
    <p:sldId id="284" r:id="rId10"/>
    <p:sldId id="291" r:id="rId11"/>
    <p:sldId id="292" r:id="rId12"/>
    <p:sldId id="258" r:id="rId13"/>
    <p:sldId id="294" r:id="rId14"/>
    <p:sldId id="295" r:id="rId15"/>
    <p:sldId id="293" r:id="rId16"/>
    <p:sldId id="260" r:id="rId17"/>
    <p:sldId id="265" r:id="rId18"/>
    <p:sldId id="272" r:id="rId19"/>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3" autoAdjust="0"/>
    <p:restoredTop sz="94622" autoAdjust="0"/>
  </p:normalViewPr>
  <p:slideViewPr>
    <p:cSldViewPr>
      <p:cViewPr varScale="1">
        <p:scale>
          <a:sx n="46" d="100"/>
          <a:sy n="46" d="100"/>
        </p:scale>
        <p:origin x="484"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DCEC-E63B-4CA6-99DB-D042B4F7D13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E271F7F-6357-4E83-AF50-93436478978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DEC73BF3-BCE0-43D7-A6BE-C8730AE8D4BB}"/>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1386979-AC3C-47EC-AB36-CFD4F910E9AE}"/>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6B1D921-6EC2-4E90-8D96-24DD383AA7B3}"/>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576163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DC6F-8CF3-4683-86F1-82DF0F6F09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ACD47B-8A48-4534-8D63-F54C641FE8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D57143-446D-4D07-85E6-0C823DFEA489}"/>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074CC5-2659-444B-AC7E-686124E0C9CB}"/>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4A9AE70-6E0F-4F1C-8216-F993CF560DFC}"/>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58941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5715E-225A-47F1-82C7-C127F711FBBC}"/>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4F545801-8FCE-428E-B0E5-D9309C56C0E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17C5B1-800B-41D8-9B7D-3A5652C8EF27}"/>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05C87C-6664-4447-B0B3-DFD7C7D91EE2}"/>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9396E2-451A-4378-B71E-C5E1833878EF}"/>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533446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670B-ABDC-4E12-8AB0-61EDC730B5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E6B15-EE89-48E5-93B4-421FF559ED10}"/>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20A425-FC8B-4BEE-8CAF-D0E604415A2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41E6D7-8D9C-4FB1-8948-EB443DAA5E04}"/>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432C92A-DC9E-49B9-871F-29EE358BA13D}"/>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9C1072B-4F7A-41F4-BC10-6864CD045BF4}"/>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93374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5EB49-5180-42FB-AC84-3B64E19829A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EF8B14-EFED-4235-A23B-A0E56C6B7AD8}"/>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237419E-561E-42B6-8C2E-BEE7F8D5CB32}"/>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8C6F1F-8C4E-4DF6-85BE-F4990887C32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7758C2E-FD5E-439F-B7BA-F8CDF1E0BB44}"/>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873819-DA62-48B5-B435-0BB7CAD59160}"/>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C0C8C72F-2C8C-4661-ADBF-708F10848EB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019A33-4B9E-4615-AB12-65E4778D8FC0}"/>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59123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4E5F-FE65-471C-88CF-34AFFA605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7CBC45-C439-4497-8797-15778095987C}"/>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CCC5BA1-0E12-4DC0-8882-955B9E3FF949}"/>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963A366-987B-43FF-8887-D4A7C65B9561}"/>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163420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8B1990-1FB1-4A35-BAAC-D6514B5B9FE2}"/>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E5696421-CC3A-43FE-800C-ACF62C6B3E4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6C512F86-D8D0-43F3-93F9-342EB83593FC}"/>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1367230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9A71E-70A4-403F-ABA4-5B383DFBACE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DB6D20F6-1F32-473C-B663-00887A9D05BE}"/>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E2EDD8-6F78-47E4-A205-FE709F1E5F9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BBBFE76E-2F0E-492A-9F50-385970A95623}"/>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A69D0B4-CB87-4223-AC6E-18CA5A4F8AA0}"/>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CBCEC9-DE80-4828-87E1-E13DE12E5391}"/>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440834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8ACE-D20A-4518-BA4B-FF208FC78BD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07449275-BB02-44B7-B014-D889FF86F2E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5228D7B-F69E-40FF-8B66-861F27BD678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222D15D-3F0D-4B33-930D-4FC1BD15A77D}"/>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5345CE-4EAF-43CB-91A2-15CCC4667283}"/>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231F2A6-D8A0-4A6D-A38E-73B53B3ED1D9}"/>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79275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96795-D8B4-4896-9F59-3EC1013DAC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2EC9D5-3F9E-4B5A-9AEB-384BFB4064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4E1B7F-58B8-4DFE-B3FE-7A928D381C5D}"/>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DB205A3-1814-4858-9ED9-C0CF7B4ADBCF}"/>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27223A5-355D-4BDE-9F39-D58C952D3787}"/>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04652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8AB0E64-1DF1-4BE1-B724-1406937B2127}"/>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72F20C-1A7E-43FD-843E-EE2A4B5C09F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A2FEA-FDC6-495C-9AB4-C457EAEBA9AA}"/>
              </a:ext>
            </a:extLst>
          </p:cNvPr>
          <p:cNvSpPr>
            <a:spLocks noGrp="1"/>
          </p:cNvSpPr>
          <p:nvPr>
            <p:ph type="dt" sz="half" idx="10"/>
          </p:nvPr>
        </p:nvSpPr>
        <p:spPr/>
        <p:txBody>
          <a:body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05EFB7A-D9D5-456F-AEFD-832CEC16D436}"/>
              </a:ext>
            </a:extLst>
          </p:cNvPr>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DCDFF4-A293-4664-9A2F-BADA768195D1}"/>
              </a:ext>
            </a:extLst>
          </p:cNvPr>
          <p:cNvSpPr>
            <a:spLocks noGrp="1"/>
          </p:cNvSpPr>
          <p:nvPr>
            <p:ph type="sldNum" sz="quarter" idx="12"/>
          </p:nvPr>
        </p:nvSpPr>
        <p:spPr/>
        <p:txBody>
          <a:body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753491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D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631117-9771-4A7C-A2A1-FDC1BFF6FA9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C72B42-AA41-4586-823C-C325E7CFBBE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19F9B1-6151-4DF5-86DD-4F75D9A0CB65}"/>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09CF8748-DD62-4F5A-AFE9-923875AF4558}" type="datetimeFigureOut">
              <a:rPr lang="en-US" smtClean="0">
                <a:solidFill>
                  <a:prstClr val="black">
                    <a:tint val="75000"/>
                  </a:prstClr>
                </a:solidFill>
              </a:rPr>
              <a:pPr defTabSz="1371600"/>
              <a:t>10/12/2024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C0DD39-6208-44D7-9DEA-82E5FDB6521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E466B3E-D88B-4E24-9281-217BCA3D8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1FEAA2D9-8E01-45C4-A5F8-33C6F87A3DC2}"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1696414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0.svg"/><Relationship Id="rId7" Type="http://schemas.openxmlformats.org/officeDocument/2006/relationships/image" Target="../media/image180.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51.png"/><Relationship Id="rId3" Type="http://schemas.openxmlformats.org/officeDocument/2006/relationships/image" Target="../media/image26.svg"/><Relationship Id="rId21" Type="http://schemas.openxmlformats.org/officeDocument/2006/relationships/image" Target="../media/image53.png"/><Relationship Id="rId12" Type="http://schemas.openxmlformats.org/officeDocument/2006/relationships/image" Target="../media/image48.png"/><Relationship Id="rId17" Type="http://schemas.openxmlformats.org/officeDocument/2006/relationships/image" Target="../media/image50.svg"/><Relationship Id="rId2" Type="http://schemas.openxmlformats.org/officeDocument/2006/relationships/image" Target="../media/image39.png"/><Relationship Id="rId16" Type="http://schemas.openxmlformats.org/officeDocument/2006/relationships/image" Target="../media/image50.png"/><Relationship Id="rId20" Type="http://schemas.openxmlformats.org/officeDocument/2006/relationships/image" Target="../media/image82.svg"/><Relationship Id="rId1" Type="http://schemas.openxmlformats.org/officeDocument/2006/relationships/slideLayout" Target="../slideLayouts/slideLayout7.xml"/><Relationship Id="rId11" Type="http://schemas.openxmlformats.org/officeDocument/2006/relationships/image" Target="../media/image34.svg"/><Relationship Id="rId15" Type="http://schemas.openxmlformats.org/officeDocument/2006/relationships/image" Target="../media/image48.svg"/><Relationship Id="rId5" Type="http://schemas.openxmlformats.org/officeDocument/2006/relationships/image" Target="../media/image74.svg"/><Relationship Id="rId19" Type="http://schemas.openxmlformats.org/officeDocument/2006/relationships/image" Target="../media/image52.png"/><Relationship Id="rId4" Type="http://schemas.openxmlformats.org/officeDocument/2006/relationships/image" Target="../media/image47.png"/><Relationship Id="rId14" Type="http://schemas.openxmlformats.org/officeDocument/2006/relationships/image" Target="../media/image49.png"/><Relationship Id="rId22" Type="http://schemas.openxmlformats.org/officeDocument/2006/relationships/image" Target="../media/image90.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3" Type="http://schemas.openxmlformats.org/officeDocument/2006/relationships/image" Target="../media/image36.svg"/><Relationship Id="rId18" Type="http://schemas.openxmlformats.org/officeDocument/2006/relationships/image" Target="../media/image51.png"/><Relationship Id="rId3" Type="http://schemas.openxmlformats.org/officeDocument/2006/relationships/image" Target="../media/image26.svg"/><Relationship Id="rId21" Type="http://schemas.openxmlformats.org/officeDocument/2006/relationships/image" Target="../media/image53.png"/><Relationship Id="rId12" Type="http://schemas.openxmlformats.org/officeDocument/2006/relationships/image" Target="../media/image48.png"/><Relationship Id="rId17" Type="http://schemas.openxmlformats.org/officeDocument/2006/relationships/image" Target="../media/image50.svg"/><Relationship Id="rId2" Type="http://schemas.openxmlformats.org/officeDocument/2006/relationships/image" Target="../media/image39.png"/><Relationship Id="rId16" Type="http://schemas.openxmlformats.org/officeDocument/2006/relationships/image" Target="../media/image50.png"/><Relationship Id="rId20" Type="http://schemas.openxmlformats.org/officeDocument/2006/relationships/image" Target="../media/image82.svg"/><Relationship Id="rId1" Type="http://schemas.openxmlformats.org/officeDocument/2006/relationships/slideLayout" Target="../slideLayouts/slideLayout7.xml"/><Relationship Id="rId11" Type="http://schemas.openxmlformats.org/officeDocument/2006/relationships/image" Target="../media/image34.svg"/><Relationship Id="rId15" Type="http://schemas.openxmlformats.org/officeDocument/2006/relationships/image" Target="../media/image48.svg"/><Relationship Id="rId5" Type="http://schemas.openxmlformats.org/officeDocument/2006/relationships/image" Target="../media/image74.svg"/><Relationship Id="rId19" Type="http://schemas.openxmlformats.org/officeDocument/2006/relationships/image" Target="../media/image52.png"/><Relationship Id="rId4" Type="http://schemas.openxmlformats.org/officeDocument/2006/relationships/image" Target="../media/image47.png"/><Relationship Id="rId14" Type="http://schemas.openxmlformats.org/officeDocument/2006/relationships/image" Target="../media/image49.png"/><Relationship Id="rId22" Type="http://schemas.openxmlformats.org/officeDocument/2006/relationships/image" Target="../media/image90.sv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6.svg"/><Relationship Id="rId3" Type="http://schemas.openxmlformats.org/officeDocument/2006/relationships/image" Target="../media/image58.svg"/><Relationship Id="rId7" Type="http://schemas.openxmlformats.org/officeDocument/2006/relationships/image" Target="../media/image60.svg"/><Relationship Id="rId12" Type="http://schemas.openxmlformats.org/officeDocument/2006/relationships/image" Target="../media/image43.png"/><Relationship Id="rId17" Type="http://schemas.openxmlformats.org/officeDocument/2006/relationships/image" Target="../media/image70.svg"/><Relationship Id="rId2" Type="http://schemas.openxmlformats.org/officeDocument/2006/relationships/image" Target="../media/image38.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26.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2.sv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4.svg"/><Relationship Id="rId18" Type="http://schemas.openxmlformats.org/officeDocument/2006/relationships/image" Target="../media/image61.png"/><Relationship Id="rId26" Type="http://schemas.openxmlformats.org/officeDocument/2006/relationships/image" Target="../media/image50.svg"/><Relationship Id="rId21" Type="http://schemas.openxmlformats.org/officeDocument/2006/relationships/image" Target="../media/image126.svg"/><Relationship Id="rId7" Type="http://schemas.openxmlformats.org/officeDocument/2006/relationships/image" Target="../media/image18.svg"/><Relationship Id="rId12" Type="http://schemas.openxmlformats.org/officeDocument/2006/relationships/image" Target="../media/image47.png"/><Relationship Id="rId17" Type="http://schemas.openxmlformats.org/officeDocument/2006/relationships/image" Target="../media/image122.svg"/><Relationship Id="rId25" Type="http://schemas.openxmlformats.org/officeDocument/2006/relationships/image" Target="../media/image50.png"/><Relationship Id="rId2" Type="http://schemas.openxmlformats.org/officeDocument/2006/relationships/image" Target="../media/image56.png"/><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118.svg"/><Relationship Id="rId24" Type="http://schemas.openxmlformats.org/officeDocument/2006/relationships/image" Target="../media/image14.svg"/><Relationship Id="rId5" Type="http://schemas.openxmlformats.org/officeDocument/2006/relationships/image" Target="../media/image16.svg"/><Relationship Id="rId15" Type="http://schemas.openxmlformats.org/officeDocument/2006/relationships/image" Target="../media/image120.svg"/><Relationship Id="rId23" Type="http://schemas.openxmlformats.org/officeDocument/2006/relationships/image" Target="../media/image5.png"/><Relationship Id="rId10" Type="http://schemas.openxmlformats.org/officeDocument/2006/relationships/image" Target="../media/image58.png"/><Relationship Id="rId19" Type="http://schemas.openxmlformats.org/officeDocument/2006/relationships/image" Target="../media/image124.svg"/><Relationship Id="rId9" Type="http://schemas.openxmlformats.org/officeDocument/2006/relationships/image" Target="../media/image116.svg"/><Relationship Id="rId14" Type="http://schemas.openxmlformats.org/officeDocument/2006/relationships/image" Target="../media/image59.png"/><Relationship Id="rId22"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0.svg"/><Relationship Id="rId7" Type="http://schemas.openxmlformats.org/officeDocument/2006/relationships/image" Target="../media/image18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14.svg"/><Relationship Id="rId5" Type="http://schemas.openxmlformats.org/officeDocument/2006/relationships/image" Target="../media/image178.svg"/><Relationship Id="rId10" Type="http://schemas.openxmlformats.org/officeDocument/2006/relationships/image" Target="../media/image5.png"/><Relationship Id="rId4" Type="http://schemas.openxmlformats.org/officeDocument/2006/relationships/image" Target="../media/image64.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2.svg"/><Relationship Id="rId1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5.png"/><Relationship Id="rId17" Type="http://schemas.openxmlformats.org/officeDocument/2006/relationships/image" Target="../media/image19.png"/><Relationship Id="rId2" Type="http://schemas.openxmlformats.org/officeDocument/2006/relationships/image" Target="../media/image10.pn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7.png"/><Relationship Id="rId10" Type="http://schemas.openxmlformats.org/officeDocument/2006/relationships/image" Target="../media/image14.png"/><Relationship Id="rId19" Type="http://schemas.openxmlformats.org/officeDocument/2006/relationships/image" Target="../media/image14.svg"/><Relationship Id="rId4" Type="http://schemas.openxmlformats.org/officeDocument/2006/relationships/image" Target="../media/image11.png"/><Relationship Id="rId9" Type="http://schemas.openxmlformats.org/officeDocument/2006/relationships/image" Target="../media/image8.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60.svg"/><Relationship Id="rId3" Type="http://schemas.openxmlformats.org/officeDocument/2006/relationships/image" Target="../media/image150.svg"/><Relationship Id="rId7" Type="http://schemas.openxmlformats.org/officeDocument/2006/relationships/image" Target="../media/image154.svg"/><Relationship Id="rId12"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158.svg"/><Relationship Id="rId5" Type="http://schemas.openxmlformats.org/officeDocument/2006/relationships/image" Target="../media/image152.svg"/><Relationship Id="rId15" Type="http://schemas.openxmlformats.org/officeDocument/2006/relationships/image" Target="../media/image66.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156.sv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1.png"/><Relationship Id="rId7" Type="http://schemas.openxmlformats.org/officeDocument/2006/relationships/image" Target="../media/image20.sv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9.png"/><Relationship Id="rId9" Type="http://schemas.openxmlformats.org/officeDocument/2006/relationships/image" Target="../media/image22.svg"/></Relationships>
</file>

<file path=ppt/slides/_rels/slide6.xml.rels><?xml version="1.0" encoding="UTF-8" standalone="yes"?>
<Relationships xmlns="http://schemas.openxmlformats.org/package/2006/relationships"><Relationship Id="rId13" Type="http://schemas.openxmlformats.org/officeDocument/2006/relationships/image" Target="../media/image31.pn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4.svg"/><Relationship Id="rId5" Type="http://schemas.openxmlformats.org/officeDocument/2006/relationships/image" Target="../media/image18.svg"/></Relationships>
</file>

<file path=ppt/slides/_rels/slide7.xml.rels><?xml version="1.0" encoding="UTF-8" standalone="yes"?>
<Relationships xmlns="http://schemas.openxmlformats.org/package/2006/relationships"><Relationship Id="rId13" Type="http://schemas.openxmlformats.org/officeDocument/2006/relationships/image" Target="../media/image31.png"/><Relationship Id="rId3" Type="http://schemas.openxmlformats.org/officeDocument/2006/relationships/image" Target="../media/image144.svg"/><Relationship Id="rId12"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4.svg"/><Relationship Id="rId5" Type="http://schemas.openxmlformats.org/officeDocument/2006/relationships/image" Target="../media/image18.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5.png"/><Relationship Id="rId21" Type="http://schemas.openxmlformats.org/officeDocument/2006/relationships/image" Target="../media/image56.svg"/><Relationship Id="rId12" Type="http://schemas.openxmlformats.org/officeDocument/2006/relationships/image" Target="../media/image30.png"/><Relationship Id="rId17" Type="http://schemas.openxmlformats.org/officeDocument/2006/relationships/image" Target="../media/image52.svg"/><Relationship Id="rId7" Type="http://schemas.openxmlformats.org/officeDocument/2006/relationships/image" Target="../media/image76.svg"/><Relationship Id="rId2" Type="http://schemas.openxmlformats.org/officeDocument/2006/relationships/image" Target="../media/image26.png"/><Relationship Id="rId20"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24.svg"/><Relationship Id="rId5" Type="http://schemas.openxmlformats.org/officeDocument/2006/relationships/image" Target="../media/image18.svg"/><Relationship Id="rId19" Type="http://schemas.openxmlformats.org/officeDocument/2006/relationships/image" Target="../media/image54.svg"/><Relationship Id="rId14" Type="http://schemas.openxmlformats.org/officeDocument/2006/relationships/image" Target="../media/image34.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66.svg"/><Relationship Id="rId3" Type="http://schemas.openxmlformats.org/officeDocument/2006/relationships/image" Target="../media/image58.svg"/><Relationship Id="rId7" Type="http://schemas.openxmlformats.org/officeDocument/2006/relationships/image" Target="../media/image60.svg"/><Relationship Id="rId12" Type="http://schemas.openxmlformats.org/officeDocument/2006/relationships/image" Target="../media/image43.png"/><Relationship Id="rId17" Type="http://schemas.openxmlformats.org/officeDocument/2006/relationships/image" Target="../media/image70.svg"/><Relationship Id="rId2" Type="http://schemas.openxmlformats.org/officeDocument/2006/relationships/image" Target="../media/image38.png"/><Relationship Id="rId16"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64.svg"/><Relationship Id="rId5" Type="http://schemas.openxmlformats.org/officeDocument/2006/relationships/image" Target="../media/image26.svg"/><Relationship Id="rId15" Type="http://schemas.openxmlformats.org/officeDocument/2006/relationships/image" Target="../media/image68.svg"/><Relationship Id="rId10" Type="http://schemas.openxmlformats.org/officeDocument/2006/relationships/image" Target="../media/image42.png"/><Relationship Id="rId4" Type="http://schemas.openxmlformats.org/officeDocument/2006/relationships/image" Target="../media/image39.png"/><Relationship Id="rId9" Type="http://schemas.openxmlformats.org/officeDocument/2006/relationships/image" Target="../media/image62.sv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355298" y="1228918"/>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9474851" y="1191507"/>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155926">
            <a:off x="12847737" y="5068534"/>
            <a:ext cx="7133077" cy="8379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155926">
            <a:off x="-1203217" y="-1181443"/>
            <a:ext cx="3157449" cy="3709191"/>
          </a:xfrm>
          <a:prstGeom prst="rect">
            <a:avLst/>
          </a:prstGeom>
        </p:spPr>
      </p:pic>
      <p:grpSp>
        <p:nvGrpSpPr>
          <p:cNvPr id="6" name="Group 6"/>
          <p:cNvGrpSpPr/>
          <p:nvPr/>
        </p:nvGrpSpPr>
        <p:grpSpPr>
          <a:xfrm>
            <a:off x="2014701" y="1837575"/>
            <a:ext cx="10887714" cy="7420725"/>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1706600" y="1602551"/>
            <a:ext cx="11476000" cy="0"/>
          </a:xfrm>
          <a:prstGeom prst="line">
            <a:avLst/>
          </a:prstGeom>
          <a:ln w="466725" cap="rnd">
            <a:solidFill>
              <a:srgbClr val="EB8B8F"/>
            </a:solidFill>
            <a:prstDash val="solid"/>
            <a:headEnd type="none" w="sm" len="sm"/>
            <a:tailEnd type="none" w="sm" len="sm"/>
          </a:ln>
        </p:spPr>
      </p:sp>
      <p:sp>
        <p:nvSpPr>
          <p:cNvPr id="9" name="AutoShape 9"/>
          <p:cNvSpPr/>
          <p:nvPr/>
        </p:nvSpPr>
        <p:spPr>
          <a:xfrm>
            <a:off x="1902519" y="9014571"/>
            <a:ext cx="11127681" cy="0"/>
          </a:xfrm>
          <a:prstGeom prst="line">
            <a:avLst/>
          </a:prstGeom>
          <a:ln w="238125" cap="rnd">
            <a:solidFill>
              <a:srgbClr val="EB8B8F"/>
            </a:solidFill>
            <a:prstDash val="solid"/>
            <a:headEnd type="none" w="sm" len="sm"/>
            <a:tailEnd type="none" w="sm" len="sm"/>
          </a:ln>
        </p:spPr>
      </p:sp>
      <p:grpSp>
        <p:nvGrpSpPr>
          <p:cNvPr id="10" name="Group 10"/>
          <p:cNvGrpSpPr/>
          <p:nvPr/>
        </p:nvGrpSpPr>
        <p:grpSpPr>
          <a:xfrm>
            <a:off x="2241050" y="2443756"/>
            <a:ext cx="10385578" cy="6208362"/>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sp>
        <p:nvSpPr>
          <p:cNvPr id="13" name="TextBox 13"/>
          <p:cNvSpPr txBox="1"/>
          <p:nvPr/>
        </p:nvSpPr>
        <p:spPr>
          <a:xfrm>
            <a:off x="2330336" y="3088783"/>
            <a:ext cx="10207007" cy="4985980"/>
          </a:xfrm>
          <a:prstGeom prst="rect">
            <a:avLst/>
          </a:prstGeom>
        </p:spPr>
        <p:txBody>
          <a:bodyPr wrap="square" lIns="0" tIns="0" rIns="0" bIns="0" rtlCol="0" anchor="t">
            <a:spAutoFit/>
          </a:bodyPr>
          <a:lstStyle/>
          <a:p>
            <a:pPr algn="ctr">
              <a:lnSpc>
                <a:spcPct val="150000"/>
              </a:lnSpc>
            </a:pPr>
            <a:r>
              <a:rPr lang="vi-VN" sz="7200" b="1" dirty="0" smtClean="0">
                <a:solidFill>
                  <a:srgbClr val="3F3A6D"/>
                </a:solidFill>
                <a:latin typeface="Arial" panose="020B0604020202020204" pitchFamily="34" charset="0"/>
                <a:cs typeface="Arial" panose="020B0604020202020204" pitchFamily="34" charset="0"/>
              </a:rPr>
              <a:t>CHÀO MỪNG CÁC EM ĐẾN VỚI </a:t>
            </a:r>
            <a:r>
              <a:rPr lang="en-US" sz="7200" b="1" dirty="0" smtClean="0">
                <a:solidFill>
                  <a:srgbClr val="3F3A6D"/>
                </a:solidFill>
                <a:latin typeface="Arial" panose="020B0604020202020204" pitchFamily="34" charset="0"/>
                <a:cs typeface="Arial" panose="020B0604020202020204" pitchFamily="34" charset="0"/>
              </a:rPr>
              <a:t>TIẾT</a:t>
            </a:r>
            <a:r>
              <a:rPr lang="vi-VN" sz="7200" b="1" dirty="0" smtClean="0">
                <a:solidFill>
                  <a:srgbClr val="3F3A6D"/>
                </a:solidFill>
                <a:latin typeface="Arial" panose="020B0604020202020204" pitchFamily="34" charset="0"/>
                <a:cs typeface="Arial" panose="020B0604020202020204" pitchFamily="34" charset="0"/>
              </a:rPr>
              <a:t> HỌC NGÀY HÔM NAY!</a:t>
            </a:r>
            <a:endParaRPr lang="en-US" sz="7200" b="1" dirty="0">
              <a:solidFill>
                <a:srgbClr val="3F3A6D"/>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5464" y="4421546"/>
            <a:ext cx="423849" cy="610253"/>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128764" y="7200900"/>
            <a:ext cx="593706" cy="854813"/>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41633" y="2072600"/>
            <a:ext cx="209075" cy="301024"/>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903095">
            <a:off x="-698944" y="7539983"/>
            <a:ext cx="2536685" cy="1448217"/>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60008" flipH="1" flipV="1">
            <a:off x="16170246" y="394135"/>
            <a:ext cx="2277175" cy="13000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800100"/>
            <a:ext cx="14173199" cy="8382000"/>
          </a:xfrm>
          <a:prstGeom prst="rect">
            <a:avLst/>
          </a:prstGeom>
        </p:spPr>
      </p:pic>
    </p:spTree>
    <p:extLst>
      <p:ext uri="{BB962C8B-B14F-4D97-AF65-F5344CB8AC3E}">
        <p14:creationId xmlns:p14="http://schemas.microsoft.com/office/powerpoint/2010/main" val="28287489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47497">
            <a:off x="15856301" y="-938307"/>
            <a:ext cx="3709899" cy="29400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98687" y="871518"/>
            <a:ext cx="807757" cy="84461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46570" y="4305300"/>
            <a:ext cx="728961" cy="72896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331858" y="800100"/>
            <a:ext cx="820309" cy="820309"/>
          </a:xfrm>
          <a:prstGeom prst="rect">
            <a:avLst/>
          </a:prstGeom>
        </p:spPr>
      </p:pic>
      <p:sp>
        <p:nvSpPr>
          <p:cNvPr id="14" name="TextBox 10"/>
          <p:cNvSpPr txBox="1"/>
          <p:nvPr/>
        </p:nvSpPr>
        <p:spPr>
          <a:xfrm>
            <a:off x="3886200" y="306375"/>
            <a:ext cx="10406551" cy="987450"/>
          </a:xfrm>
          <a:prstGeom prst="rect">
            <a:avLst/>
          </a:prstGeom>
        </p:spPr>
        <p:txBody>
          <a:bodyPr wrap="square" lIns="0" tIns="0" rIns="0" bIns="0" rtlCol="0" anchor="t">
            <a:spAutoFit/>
          </a:bodyPr>
          <a:lstStyle/>
          <a:p>
            <a:pPr algn="ctr">
              <a:lnSpc>
                <a:spcPts val="7669"/>
              </a:lnSpc>
            </a:pPr>
            <a:r>
              <a:rPr lang="vi-VN" sz="4800" b="1" dirty="0" smtClean="0">
                <a:solidFill>
                  <a:srgbClr val="3F3A6D"/>
                </a:solidFill>
              </a:rPr>
              <a:t>3. Rèn luyện tính kiên trì, chăm chỉ</a:t>
            </a:r>
            <a:endParaRPr lang="en-US" sz="4800" b="1" dirty="0">
              <a:solidFill>
                <a:srgbClr val="3F3A6D"/>
              </a:solidFill>
            </a:endParaRPr>
          </a:p>
        </p:txBody>
      </p:sp>
      <p:sp>
        <p:nvSpPr>
          <p:cNvPr id="15" name="Rectangle 14"/>
          <p:cNvSpPr/>
          <p:nvPr/>
        </p:nvSpPr>
        <p:spPr>
          <a:xfrm>
            <a:off x="1452375" y="1233875"/>
            <a:ext cx="15289637" cy="3096745"/>
          </a:xfrm>
          <a:prstGeom prst="rect">
            <a:avLst/>
          </a:prstGeom>
        </p:spPr>
        <p:txBody>
          <a:bodyPr wrap="square">
            <a:spAutoFit/>
          </a:bodyPr>
          <a:lstStyle/>
          <a:p>
            <a:pPr marL="685800" indent="-685800" algn="just">
              <a:lnSpc>
                <a:spcPct val="150000"/>
              </a:lnSpc>
              <a:buFont typeface="Wingdings" panose="05000000000000000000" pitchFamily="2" charset="2"/>
              <a:buChar char="§"/>
            </a:pPr>
            <a:r>
              <a:rPr lang="vi-VN" sz="4500" smtClean="0">
                <a:solidFill>
                  <a:srgbClr val="000000"/>
                </a:solidFill>
                <a:ea typeface="Calibri" panose="020F0502020204030204" pitchFamily="34" charset="0"/>
              </a:rPr>
              <a:t>Ghi </a:t>
            </a:r>
            <a:r>
              <a:rPr lang="vi-VN" sz="4500" dirty="0">
                <a:solidFill>
                  <a:srgbClr val="000000"/>
                </a:solidFill>
                <a:ea typeface="Calibri" panose="020F0502020204030204" pitchFamily="34" charset="0"/>
              </a:rPr>
              <a:t>lại kết quả rèn luyện tính kiên trì, chăm chỉ của bản </a:t>
            </a:r>
            <a:r>
              <a:rPr lang="vi-VN" sz="4500" dirty="0" smtClean="0">
                <a:solidFill>
                  <a:srgbClr val="000000"/>
                </a:solidFill>
                <a:ea typeface="Calibri" panose="020F0502020204030204" pitchFamily="34" charset="0"/>
              </a:rPr>
              <a:t>thân</a:t>
            </a:r>
            <a:r>
              <a:rPr lang="vi-VN" sz="4500" dirty="0">
                <a:solidFill>
                  <a:srgbClr val="000000"/>
                </a:solidFill>
                <a:ea typeface="Calibri" panose="020F0502020204030204" pitchFamily="34" charset="0"/>
              </a:rPr>
              <a:t> </a:t>
            </a:r>
            <a:r>
              <a:rPr lang="vi-VN" sz="4500" dirty="0" smtClean="0">
                <a:solidFill>
                  <a:srgbClr val="000000"/>
                </a:solidFill>
                <a:ea typeface="Calibri" panose="020F0502020204030204" pitchFamily="34" charset="0"/>
              </a:rPr>
              <a:t>(có thể chụp ảnh, quay video clip,...) để chia sẻ với các bạn.</a:t>
            </a:r>
            <a:endParaRPr lang="en-US" sz="4500" dirty="0"/>
          </a:p>
        </p:txBody>
      </p:sp>
      <p:pic>
        <p:nvPicPr>
          <p:cNvPr id="16"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204847" y="7236725"/>
            <a:ext cx="4254021" cy="3086100"/>
          </a:xfrm>
          <a:prstGeom prst="rect">
            <a:avLst/>
          </a:prstGeom>
        </p:spPr>
      </p:pic>
      <p:pic>
        <p:nvPicPr>
          <p:cNvPr id="17"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644083" y="5358783"/>
            <a:ext cx="1987984" cy="2525153"/>
          </a:xfrm>
          <a:prstGeom prst="rect">
            <a:avLst/>
          </a:prstGeom>
        </p:spPr>
      </p:pic>
      <p:pic>
        <p:nvPicPr>
          <p:cNvPr id="18"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077" y="6953712"/>
            <a:ext cx="3208734" cy="3280304"/>
          </a:xfrm>
          <a:prstGeom prst="rect">
            <a:avLst/>
          </a:prstGeom>
        </p:spPr>
      </p:pic>
      <p:pic>
        <p:nvPicPr>
          <p:cNvPr id="19" name="Picture 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244128" y="7025553"/>
            <a:ext cx="813451" cy="780913"/>
          </a:xfrm>
          <a:prstGeom prst="rect">
            <a:avLst/>
          </a:prstGeom>
        </p:spPr>
      </p:pic>
      <p:pic>
        <p:nvPicPr>
          <p:cNvPr id="20"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6066667" y="7738203"/>
            <a:ext cx="924660" cy="924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outVertical)">
                                      <p:cBhvr>
                                        <p:cTn id="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1139479933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19400" y="190500"/>
            <a:ext cx="12573000" cy="10096500"/>
          </a:xfrm>
          <a:prstGeom prst="rect">
            <a:avLst/>
          </a:prstGeom>
        </p:spPr>
      </p:pic>
    </p:spTree>
    <p:extLst>
      <p:ext uri="{BB962C8B-B14F-4D97-AF65-F5344CB8AC3E}">
        <p14:creationId xmlns:p14="http://schemas.microsoft.com/office/powerpoint/2010/main" val="22075399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611468412247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57400" y="723900"/>
            <a:ext cx="14782800" cy="8839200"/>
          </a:xfrm>
          <a:prstGeom prst="rect">
            <a:avLst/>
          </a:prstGeom>
        </p:spPr>
      </p:pic>
    </p:spTree>
    <p:extLst>
      <p:ext uri="{BB962C8B-B14F-4D97-AF65-F5344CB8AC3E}">
        <p14:creationId xmlns:p14="http://schemas.microsoft.com/office/powerpoint/2010/main" val="2239627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47497">
            <a:off x="15856301" y="-938307"/>
            <a:ext cx="3709899" cy="294009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98687" y="871518"/>
            <a:ext cx="807757" cy="844613"/>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46570" y="4305300"/>
            <a:ext cx="728961" cy="728961"/>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331858" y="800100"/>
            <a:ext cx="820309" cy="820309"/>
          </a:xfrm>
          <a:prstGeom prst="rect">
            <a:avLst/>
          </a:prstGeom>
        </p:spPr>
      </p:pic>
      <p:sp>
        <p:nvSpPr>
          <p:cNvPr id="14" name="TextBox 10"/>
          <p:cNvSpPr txBox="1"/>
          <p:nvPr/>
        </p:nvSpPr>
        <p:spPr>
          <a:xfrm>
            <a:off x="3886200" y="306375"/>
            <a:ext cx="10406551" cy="903068"/>
          </a:xfrm>
          <a:prstGeom prst="rect">
            <a:avLst/>
          </a:prstGeom>
        </p:spPr>
        <p:txBody>
          <a:bodyPr wrap="square" lIns="0" tIns="0" rIns="0" bIns="0" rtlCol="0" anchor="t">
            <a:spAutoFit/>
          </a:bodyPr>
          <a:lstStyle/>
          <a:p>
            <a:pPr marL="0" marR="0" lvl="0" indent="0" algn="ctr" defTabSz="914400" rtl="0" eaLnBrk="1" fontAlgn="auto" latinLnBrk="0" hangingPunct="1">
              <a:lnSpc>
                <a:spcPts val="7669"/>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srgbClr val="3F3A6D"/>
                </a:solidFill>
                <a:effectLst/>
                <a:uLnTx/>
                <a:uFillTx/>
                <a:latin typeface="Calibri"/>
                <a:ea typeface="+mn-ea"/>
                <a:cs typeface="+mn-cs"/>
              </a:rPr>
              <a:t>VẬN</a:t>
            </a:r>
            <a:r>
              <a:rPr kumimoji="0" lang="en-US" sz="4800" b="1" i="0" u="none" strike="noStrike" kern="1200" cap="none" spc="0" normalizeH="0" noProof="0" dirty="0" smtClean="0">
                <a:ln>
                  <a:noFill/>
                </a:ln>
                <a:solidFill>
                  <a:srgbClr val="3F3A6D"/>
                </a:solidFill>
                <a:effectLst/>
                <a:uLnTx/>
                <a:uFillTx/>
                <a:latin typeface="Calibri"/>
                <a:ea typeface="+mn-ea"/>
                <a:cs typeface="+mn-cs"/>
              </a:rPr>
              <a:t> DỤNG </a:t>
            </a:r>
            <a:endParaRPr kumimoji="0" lang="en-US" sz="4800" b="1" i="0" u="none" strike="noStrike" kern="1200" cap="none" spc="0" normalizeH="0" baseline="0" noProof="0" dirty="0">
              <a:ln>
                <a:noFill/>
              </a:ln>
              <a:solidFill>
                <a:srgbClr val="3F3A6D"/>
              </a:solidFill>
              <a:effectLst/>
              <a:uLnTx/>
              <a:uFillTx/>
              <a:latin typeface="Calibri"/>
              <a:ea typeface="+mn-ea"/>
              <a:cs typeface="+mn-cs"/>
            </a:endParaRPr>
          </a:p>
        </p:txBody>
      </p:sp>
      <p:pic>
        <p:nvPicPr>
          <p:cNvPr id="16"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4204847" y="7236725"/>
            <a:ext cx="4254021" cy="3086100"/>
          </a:xfrm>
          <a:prstGeom prst="rect">
            <a:avLst/>
          </a:prstGeom>
        </p:spPr>
      </p:pic>
      <p:pic>
        <p:nvPicPr>
          <p:cNvPr id="17"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5644083" y="5358783"/>
            <a:ext cx="1987984" cy="2525153"/>
          </a:xfrm>
          <a:prstGeom prst="rect">
            <a:avLst/>
          </a:prstGeom>
        </p:spPr>
      </p:pic>
      <p:pic>
        <p:nvPicPr>
          <p:cNvPr id="18" name="Picture 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2077" y="6621359"/>
            <a:ext cx="3208734" cy="3280304"/>
          </a:xfrm>
          <a:prstGeom prst="rect">
            <a:avLst/>
          </a:prstGeom>
        </p:spPr>
      </p:pic>
      <p:pic>
        <p:nvPicPr>
          <p:cNvPr id="19" name="Picture 9"/>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244128" y="7025553"/>
            <a:ext cx="813451" cy="780913"/>
          </a:xfrm>
          <a:prstGeom prst="rect">
            <a:avLst/>
          </a:prstGeom>
        </p:spPr>
      </p:pic>
      <p:pic>
        <p:nvPicPr>
          <p:cNvPr id="20"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6066667" y="7738203"/>
            <a:ext cx="924660" cy="924660"/>
          </a:xfrm>
          <a:prstGeom prst="rect">
            <a:avLst/>
          </a:prstGeom>
        </p:spPr>
      </p:pic>
      <p:grpSp>
        <p:nvGrpSpPr>
          <p:cNvPr id="21" name="Group 6"/>
          <p:cNvGrpSpPr/>
          <p:nvPr/>
        </p:nvGrpSpPr>
        <p:grpSpPr>
          <a:xfrm>
            <a:off x="1634220" y="1464452"/>
            <a:ext cx="14228142" cy="6087225"/>
            <a:chOff x="0" y="0"/>
            <a:chExt cx="3778914" cy="2253205"/>
          </a:xfrm>
        </p:grpSpPr>
        <p:sp>
          <p:nvSpPr>
            <p:cNvPr id="22"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grpSp>
        <p:nvGrpSpPr>
          <p:cNvPr id="23" name="Group 10"/>
          <p:cNvGrpSpPr/>
          <p:nvPr/>
        </p:nvGrpSpPr>
        <p:grpSpPr>
          <a:xfrm>
            <a:off x="2170060" y="2017147"/>
            <a:ext cx="13474023" cy="5147620"/>
            <a:chOff x="0" y="0"/>
            <a:chExt cx="4629134" cy="2443255"/>
          </a:xfrm>
        </p:grpSpPr>
        <p:sp>
          <p:nvSpPr>
            <p:cNvPr id="24"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sp>
        <p:nvSpPr>
          <p:cNvPr id="25" name="TextBox 24"/>
          <p:cNvSpPr txBox="1"/>
          <p:nvPr/>
        </p:nvSpPr>
        <p:spPr>
          <a:xfrm>
            <a:off x="2631938" y="3122038"/>
            <a:ext cx="12226352" cy="812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3F3A6D"/>
              </a:solidFill>
              <a:effectLst/>
              <a:uLnTx/>
              <a:uFillTx/>
              <a:latin typeface="Times New Roman" panose="02020603050405020304" pitchFamily="18" charset="0"/>
              <a:cs typeface="Times New Roman" panose="02020603050405020304" pitchFamily="18" charset="0"/>
            </a:endParaRPr>
          </a:p>
        </p:txBody>
      </p:sp>
      <p:sp>
        <p:nvSpPr>
          <p:cNvPr id="4" name="Rectangle 3"/>
          <p:cNvSpPr/>
          <p:nvPr/>
        </p:nvSpPr>
        <p:spPr>
          <a:xfrm>
            <a:off x="2964837" y="2180435"/>
            <a:ext cx="12209749" cy="1446550"/>
          </a:xfrm>
          <a:prstGeom prst="rect">
            <a:avLst/>
          </a:prstGeom>
        </p:spPr>
        <p:txBody>
          <a:bodyPr wrap="square">
            <a:spAutoFit/>
          </a:bodyPr>
          <a:lstStyle/>
          <a:p>
            <a:r>
              <a:rPr lang="en-US" sz="4400" b="1" dirty="0" err="1">
                <a:solidFill>
                  <a:srgbClr val="000000"/>
                </a:solidFill>
                <a:latin typeface="Times New Roman" panose="02020603050405020304" pitchFamily="18" charset="0"/>
                <a:cs typeface="Times New Roman" panose="02020603050405020304" pitchFamily="18" charset="0"/>
              </a:rPr>
              <a:t>Tình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huống</a:t>
            </a:r>
            <a:r>
              <a:rPr lang="en-US" sz="4400" b="1" dirty="0">
                <a:solidFill>
                  <a:srgbClr val="000000"/>
                </a:solidFill>
                <a:latin typeface="Times New Roman" panose="02020603050405020304" pitchFamily="18" charset="0"/>
                <a:cs typeface="Times New Roman" panose="02020603050405020304" pitchFamily="18" charset="0"/>
              </a:rPr>
              <a:t> 1: Minh </a:t>
            </a:r>
            <a:r>
              <a:rPr lang="en-US" sz="4400" b="1" dirty="0" err="1">
                <a:solidFill>
                  <a:srgbClr val="000000"/>
                </a:solidFill>
                <a:latin typeface="Times New Roman" panose="02020603050405020304" pitchFamily="18" charset="0"/>
                <a:cs typeface="Times New Roman" panose="02020603050405020304" pitchFamily="18" charset="0"/>
              </a:rPr>
              <a:t>nản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chí</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muốn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trả</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lại</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phần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việc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kiếm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thông</a:t>
            </a:r>
            <a:r>
              <a:rPr lang="en-US" sz="4400" b="1" dirty="0">
                <a:solidFill>
                  <a:srgbClr val="000000"/>
                </a:solidFill>
                <a:latin typeface="Times New Roman" panose="02020603050405020304" pitchFamily="18" charset="0"/>
                <a:cs typeface="Times New Roman" panose="02020603050405020304" pitchFamily="18" charset="0"/>
              </a:rPr>
              <a:t> tin, </a:t>
            </a:r>
            <a:r>
              <a:rPr lang="en-US" sz="4400" b="1" dirty="0" err="1">
                <a:solidFill>
                  <a:srgbClr val="000000"/>
                </a:solidFill>
                <a:latin typeface="Times New Roman" panose="02020603050405020304" pitchFamily="18" charset="0"/>
                <a:cs typeface="Times New Roman" panose="02020603050405020304" pitchFamily="18" charset="0"/>
              </a:rPr>
              <a:t>hình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ảnh</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cho</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nhóm</a:t>
            </a:r>
            <a:r>
              <a:rPr lang="en-US" sz="4400" b="1" dirty="0">
                <a:solidFill>
                  <a:srgbClr val="000000"/>
                </a:solidFill>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5" name="Rectangle 4"/>
          <p:cNvSpPr/>
          <p:nvPr/>
        </p:nvSpPr>
        <p:spPr>
          <a:xfrm>
            <a:off x="2964836" y="4303270"/>
            <a:ext cx="11893453" cy="1938992"/>
          </a:xfrm>
          <a:prstGeom prst="rect">
            <a:avLst/>
          </a:prstGeom>
        </p:spPr>
        <p:txBody>
          <a:bodyPr wrap="square">
            <a:spAutoFit/>
          </a:bodyPr>
          <a:lstStyle/>
          <a:p>
            <a:r>
              <a:rPr lang="vi-VN" sz="4000" b="1" dirty="0">
                <a:solidFill>
                  <a:srgbClr val="000000"/>
                </a:solidFill>
                <a:latin typeface="+mj-lt"/>
              </a:rPr>
              <a:t>Tình huống </a:t>
            </a:r>
            <a:r>
              <a:rPr lang="en-US" sz="4000" b="1" dirty="0" smtClean="0">
                <a:solidFill>
                  <a:srgbClr val="000000"/>
                </a:solidFill>
                <a:latin typeface="+mj-lt"/>
              </a:rPr>
              <a:t>2</a:t>
            </a:r>
            <a:r>
              <a:rPr lang="vi-VN" sz="4000" b="1" dirty="0" smtClean="0">
                <a:solidFill>
                  <a:srgbClr val="000000"/>
                </a:solidFill>
                <a:latin typeface="+mj-lt"/>
              </a:rPr>
              <a:t>: </a:t>
            </a:r>
            <a:r>
              <a:rPr lang="vi-VN" sz="4000" b="1" dirty="0">
                <a:solidFill>
                  <a:srgbClr val="000000"/>
                </a:solidFill>
                <a:latin typeface="+mj-lt"/>
              </a:rPr>
              <a:t>Dù lúc đầu rất thích học đàn piano nhưng sau một tuần, Hương chán nản và muốn bỏ học vì quá trình luyện tập khó và tay bị đau.</a:t>
            </a:r>
            <a:endParaRPr lang="en-US" sz="4000" dirty="0">
              <a:latin typeface="+mj-lt"/>
            </a:endParaRPr>
          </a:p>
        </p:txBody>
      </p:sp>
    </p:spTree>
    <p:extLst>
      <p:ext uri="{BB962C8B-B14F-4D97-AF65-F5344CB8AC3E}">
        <p14:creationId xmlns:p14="http://schemas.microsoft.com/office/powerpoint/2010/main" val="1938337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5856"/>
          <a:stretch/>
        </p:blipFill>
        <p:spPr>
          <a:xfrm>
            <a:off x="-76201" y="-1717472"/>
            <a:ext cx="12631127" cy="124913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532">
            <a:off x="14512591" y="-2740248"/>
            <a:ext cx="5013059" cy="397284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07669" y="3447335"/>
            <a:ext cx="7211486" cy="725103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9135" y="9282090"/>
            <a:ext cx="797359" cy="835329"/>
          </a:xfrm>
          <a:prstGeom prst="rect">
            <a:avLst/>
          </a:prstGeom>
        </p:spPr>
      </p:pic>
      <p:grpSp>
        <p:nvGrpSpPr>
          <p:cNvPr id="7" name="Group 7"/>
          <p:cNvGrpSpPr>
            <a:grpSpLocks noChangeAspect="1"/>
          </p:cNvGrpSpPr>
          <p:nvPr/>
        </p:nvGrpSpPr>
        <p:grpSpPr>
          <a:xfrm rot="-2560680">
            <a:off x="10601253" y="706317"/>
            <a:ext cx="744534" cy="64476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grpSp>
        <p:nvGrpSpPr>
          <p:cNvPr id="9" name="Group 9"/>
          <p:cNvGrpSpPr>
            <a:grpSpLocks noChangeAspect="1"/>
          </p:cNvGrpSpPr>
          <p:nvPr/>
        </p:nvGrpSpPr>
        <p:grpSpPr>
          <a:xfrm rot="1232861">
            <a:off x="-84194" y="8342670"/>
            <a:ext cx="886767" cy="767941"/>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201934" y="1494247"/>
            <a:ext cx="1220994" cy="15849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56569">
            <a:off x="767825" y="1095894"/>
            <a:ext cx="1079981" cy="353448"/>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098489">
            <a:off x="17370929" y="-485969"/>
            <a:ext cx="1834142" cy="2192996"/>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168070" y="8583660"/>
            <a:ext cx="1116095" cy="1116095"/>
          </a:xfrm>
          <a:prstGeom prst="rect">
            <a:avLst/>
          </a:prstGeom>
        </p:spPr>
      </p:pic>
      <p:sp>
        <p:nvSpPr>
          <p:cNvPr id="16" name="TextBox 16"/>
          <p:cNvSpPr txBox="1"/>
          <p:nvPr/>
        </p:nvSpPr>
        <p:spPr>
          <a:xfrm>
            <a:off x="3048000" y="794959"/>
            <a:ext cx="5497783" cy="1269578"/>
          </a:xfrm>
          <a:prstGeom prst="rect">
            <a:avLst/>
          </a:prstGeom>
        </p:spPr>
        <p:txBody>
          <a:bodyPr wrap="square" lIns="0" tIns="0" rIns="0" bIns="0" rtlCol="0" anchor="t">
            <a:spAutoFit/>
          </a:bodyPr>
          <a:lstStyle/>
          <a:p>
            <a:pPr algn="ctr">
              <a:lnSpc>
                <a:spcPts val="9904"/>
              </a:lnSpc>
            </a:pPr>
            <a:r>
              <a:rPr lang="vi-VN" sz="6400" b="1" dirty="0" smtClean="0">
                <a:solidFill>
                  <a:srgbClr val="3F3A6D"/>
                </a:solidFill>
                <a:latin typeface="Arial" panose="020B0604020202020204" pitchFamily="34" charset="0"/>
                <a:cs typeface="Arial" panose="020B0604020202020204" pitchFamily="34" charset="0"/>
              </a:rPr>
              <a:t>KẾT LUẬN</a:t>
            </a:r>
            <a:endParaRPr lang="en-US" sz="6400" b="1" dirty="0">
              <a:solidFill>
                <a:srgbClr val="3F3A6D"/>
              </a:solidFill>
              <a:latin typeface="Arial" panose="020B0604020202020204" pitchFamily="34" charset="0"/>
              <a:cs typeface="Arial" panose="020B0604020202020204" pitchFamily="34" charset="0"/>
            </a:endParaRPr>
          </a:p>
        </p:txBody>
      </p:sp>
      <p:sp>
        <p:nvSpPr>
          <p:cNvPr id="17" name="Rectangle 16"/>
          <p:cNvSpPr/>
          <p:nvPr/>
        </p:nvSpPr>
        <p:spPr>
          <a:xfrm>
            <a:off x="528850" y="1989358"/>
            <a:ext cx="10836229" cy="5909310"/>
          </a:xfrm>
          <a:prstGeom prst="rect">
            <a:avLst/>
          </a:prstGeom>
        </p:spPr>
        <p:txBody>
          <a:bodyPr wrap="square">
            <a:spAutoFit/>
          </a:bodyPr>
          <a:lstStyle/>
          <a:p>
            <a:pPr algn="just">
              <a:lnSpc>
                <a:spcPct val="150000"/>
              </a:lnSpc>
              <a:spcBef>
                <a:spcPts val="600"/>
              </a:spcBef>
            </a:pPr>
            <a:r>
              <a:rPr lang="vi-VN" sz="4200" dirty="0" smtClean="0">
                <a:ea typeface="Calibri" panose="020F0502020204030204" pitchFamily="34" charset="0"/>
                <a:cs typeface="Times New Roman" panose="02020603050405020304" pitchFamily="18" charset="0"/>
              </a:rPr>
              <a:t>	Kiên </a:t>
            </a:r>
            <a:r>
              <a:rPr lang="vi-VN" sz="4200" dirty="0">
                <a:ea typeface="Calibri" panose="020F0502020204030204" pitchFamily="34" charset="0"/>
                <a:cs typeface="Times New Roman" panose="02020603050405020304" pitchFamily="18" charset="0"/>
              </a:rPr>
              <a:t>trì, chăm chỉ là yếu tố quan trọng giúp mỗi người đi tới đích của công việc và đạt được thành công. Tính kiên trì, chăm chỉ của mỗi con người không phải tự nhiên có được. Những tính đó được hình thành trong quá trình chúng ta lao động và học tập. </a:t>
            </a:r>
            <a:endParaRPr lang="en-US" sz="4200" dirty="0">
              <a:effectLs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11950">
            <a:off x="7873363" y="5519762"/>
            <a:ext cx="12520780" cy="820111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198488">
            <a:off x="-2751071" y="-3146485"/>
            <a:ext cx="6834823" cy="447680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96475">
            <a:off x="693700" y="4563095"/>
            <a:ext cx="670001" cy="670001"/>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96475">
            <a:off x="8266975" y="7072226"/>
            <a:ext cx="595525" cy="59552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37906">
            <a:off x="4463625" y="370169"/>
            <a:ext cx="786939" cy="822844"/>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37906">
            <a:off x="7144313" y="4165760"/>
            <a:ext cx="500814" cy="523665"/>
          </a:xfrm>
          <a:prstGeom prst="rect">
            <a:avLst/>
          </a:prstGeom>
        </p:spPr>
      </p:pic>
      <p:sp>
        <p:nvSpPr>
          <p:cNvPr id="9" name="TextBox 9"/>
          <p:cNvSpPr txBox="1"/>
          <p:nvPr/>
        </p:nvSpPr>
        <p:spPr>
          <a:xfrm>
            <a:off x="1072140" y="1951954"/>
            <a:ext cx="5462022" cy="2410916"/>
          </a:xfrm>
          <a:prstGeom prst="rect">
            <a:avLst/>
          </a:prstGeom>
        </p:spPr>
        <p:txBody>
          <a:bodyPr wrap="square" lIns="0" tIns="0" rIns="0" bIns="0" rtlCol="0" anchor="t">
            <a:spAutoFit/>
          </a:bodyPr>
          <a:lstStyle/>
          <a:p>
            <a:pPr algn="ctr">
              <a:lnSpc>
                <a:spcPts val="9399"/>
              </a:lnSpc>
            </a:pPr>
            <a:r>
              <a:rPr lang="vi-VN" sz="6400" b="1" dirty="0" smtClean="0">
                <a:solidFill>
                  <a:srgbClr val="3F3A6D"/>
                </a:solidFill>
                <a:latin typeface="Arial" panose="020B0604020202020204" pitchFamily="34" charset="0"/>
                <a:cs typeface="Arial" panose="020B0604020202020204" pitchFamily="34" charset="0"/>
              </a:rPr>
              <a:t>HƯỚNG DẪN VỀ NHÀ</a:t>
            </a:r>
            <a:endParaRPr lang="en-US" sz="6400" b="1" dirty="0">
              <a:solidFill>
                <a:srgbClr val="3F3A6D"/>
              </a:solidFill>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01759" y="7094288"/>
            <a:ext cx="11713711" cy="5871498"/>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18081" y="6400385"/>
            <a:ext cx="2355844" cy="1387806"/>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2222532" y="4898096"/>
            <a:ext cx="4306868" cy="3523801"/>
          </a:xfrm>
          <a:prstGeom prst="rect">
            <a:avLst/>
          </a:prstGeom>
        </p:spPr>
      </p:pic>
      <p:pic>
        <p:nvPicPr>
          <p:cNvPr id="14" name="Picture 14"/>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833722" y="807224"/>
            <a:ext cx="650907" cy="937169"/>
          </a:xfrm>
          <a:prstGeom prst="rect">
            <a:avLst/>
          </a:prstGeom>
        </p:spPr>
      </p:pic>
      <p:pic>
        <p:nvPicPr>
          <p:cNvPr id="15" name="Picture 1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628495" y="868918"/>
            <a:ext cx="482802" cy="695133"/>
          </a:xfrm>
          <a:prstGeom prst="rect">
            <a:avLst/>
          </a:prstGeom>
        </p:spPr>
      </p:pic>
      <p:sp>
        <p:nvSpPr>
          <p:cNvPr id="16" name="Rectangle 15"/>
          <p:cNvSpPr/>
          <p:nvPr/>
        </p:nvSpPr>
        <p:spPr>
          <a:xfrm>
            <a:off x="8255278" y="1913852"/>
            <a:ext cx="8805691" cy="3770263"/>
          </a:xfrm>
          <a:prstGeom prst="rect">
            <a:avLst/>
          </a:prstGeom>
        </p:spPr>
        <p:txBody>
          <a:bodyPr wrap="square">
            <a:spAutoFit/>
          </a:bodyPr>
          <a:lstStyle/>
          <a:p>
            <a:pPr marL="685800" marR="0" lvl="0" indent="-685800">
              <a:lnSpc>
                <a:spcPct val="150000"/>
              </a:lnSpc>
              <a:spcBef>
                <a:spcPts val="600"/>
              </a:spcBef>
              <a:spcAft>
                <a:spcPts val="0"/>
              </a:spcAft>
              <a:buFont typeface="Wingdings" panose="05000000000000000000" pitchFamily="2" charset="2"/>
              <a:buChar char="ü"/>
            </a:pPr>
            <a:r>
              <a:rPr lang="vi-VN" sz="5200" dirty="0">
                <a:ea typeface="Calibri" panose="020F0502020204030204" pitchFamily="34" charset="0"/>
                <a:cs typeface="Times New Roman" panose="02020603050405020304" pitchFamily="18" charset="0"/>
              </a:rPr>
              <a:t>Ôn lại kiến thức đã học</a:t>
            </a:r>
            <a:endParaRPr lang="en-US" sz="5200" dirty="0">
              <a:ea typeface="Calibri" panose="020F0502020204030204" pitchFamily="34" charset="0"/>
              <a:cs typeface="Times New Roman" panose="02020603050405020304" pitchFamily="18" charset="0"/>
            </a:endParaRPr>
          </a:p>
          <a:p>
            <a:pPr marL="685800" marR="0" lvl="0" indent="-685800">
              <a:lnSpc>
                <a:spcPct val="150000"/>
              </a:lnSpc>
              <a:spcBef>
                <a:spcPts val="600"/>
              </a:spcBef>
              <a:spcAft>
                <a:spcPts val="0"/>
              </a:spcAft>
              <a:buFont typeface="Wingdings" panose="05000000000000000000" pitchFamily="2" charset="2"/>
              <a:buChar char="ü"/>
            </a:pPr>
            <a:r>
              <a:rPr lang="vi-VN" sz="5200" dirty="0">
                <a:ea typeface="Calibri" panose="020F0502020204030204" pitchFamily="34" charset="0"/>
                <a:cs typeface="Times New Roman" panose="02020603050405020304" pitchFamily="18" charset="0"/>
              </a:rPr>
              <a:t>Tìm hiểu nội dung </a:t>
            </a:r>
            <a:r>
              <a:rPr lang="vi-VN" sz="5200" b="1" dirty="0">
                <a:ea typeface="Calibri" panose="020F0502020204030204" pitchFamily="34" charset="0"/>
                <a:cs typeface="Times New Roman" panose="02020603050405020304" pitchFamily="18" charset="0"/>
              </a:rPr>
              <a:t>tuần </a:t>
            </a:r>
            <a:r>
              <a:rPr lang="vi-VN" sz="5200" b="1" dirty="0" smtClean="0">
                <a:ea typeface="Calibri" panose="020F0502020204030204" pitchFamily="34" charset="0"/>
                <a:cs typeface="Times New Roman" panose="02020603050405020304" pitchFamily="18" charset="0"/>
              </a:rPr>
              <a:t>16 </a:t>
            </a:r>
            <a:r>
              <a:rPr lang="vi-VN" sz="5200" b="1" i="1" dirty="0" smtClean="0">
                <a:ea typeface="Calibri" panose="020F0502020204030204" pitchFamily="34" charset="0"/>
                <a:cs typeface="Times New Roman" panose="02020603050405020304" pitchFamily="18" charset="0"/>
              </a:rPr>
              <a:t>- </a:t>
            </a:r>
            <a:r>
              <a:rPr lang="vi-VN" sz="5200" b="1" i="1" dirty="0">
                <a:ea typeface="Calibri" panose="020F0502020204030204" pitchFamily="34" charset="0"/>
                <a:cs typeface="Times New Roman" panose="02020603050405020304" pitchFamily="18" charset="0"/>
              </a:rPr>
              <a:t>Quản lí chi </a:t>
            </a:r>
            <a:r>
              <a:rPr lang="vi-VN" sz="5200" b="1" i="1" dirty="0" smtClean="0">
                <a:ea typeface="Calibri" panose="020F0502020204030204" pitchFamily="34" charset="0"/>
                <a:cs typeface="Times New Roman" panose="02020603050405020304" pitchFamily="18" charset="0"/>
              </a:rPr>
              <a:t>tiêu.</a:t>
            </a:r>
            <a:endParaRPr lang="en-US" sz="5200" dirty="0">
              <a:effectLst/>
              <a:ea typeface="Calibri" panose="020F0502020204030204" pitchFamily="34" charset="0"/>
              <a:cs typeface="Times New Roman" panose="02020603050405020304" pitchFamily="18" charset="0"/>
            </a:endParaRPr>
          </a:p>
        </p:txBody>
      </p:sp>
      <p:pic>
        <p:nvPicPr>
          <p:cNvPr id="17" name="Picture 25"/>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60008" flipH="1" flipV="1">
            <a:off x="15599751" y="339126"/>
            <a:ext cx="2806476" cy="1602243"/>
          </a:xfrm>
          <a:prstGeom prst="rect">
            <a:avLst/>
          </a:prstGeom>
        </p:spPr>
      </p:pic>
      <p:pic>
        <p:nvPicPr>
          <p:cNvPr id="18" name="Picture 9"/>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a:off x="15451191" y="5989162"/>
            <a:ext cx="2308025" cy="2931672"/>
          </a:xfrm>
          <a:prstGeom prst="rect">
            <a:avLst/>
          </a:prstGeom>
        </p:spPr>
      </p:pic>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2355298" y="1228918"/>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9474851" y="1191507"/>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155926">
            <a:off x="12847737" y="5068534"/>
            <a:ext cx="7133077" cy="837953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155926">
            <a:off x="-1203217" y="-1181443"/>
            <a:ext cx="3157449" cy="3709191"/>
          </a:xfrm>
          <a:prstGeom prst="rect">
            <a:avLst/>
          </a:prstGeom>
        </p:spPr>
      </p:pic>
      <p:grpSp>
        <p:nvGrpSpPr>
          <p:cNvPr id="6" name="Group 6"/>
          <p:cNvGrpSpPr/>
          <p:nvPr/>
        </p:nvGrpSpPr>
        <p:grpSpPr>
          <a:xfrm>
            <a:off x="2014701" y="1837575"/>
            <a:ext cx="10887714" cy="7420725"/>
            <a:chOff x="0" y="0"/>
            <a:chExt cx="3900959" cy="2746804"/>
          </a:xfrm>
        </p:grpSpPr>
        <p:sp>
          <p:nvSpPr>
            <p:cNvPr id="7" name="Freeform 7"/>
            <p:cNvSpPr/>
            <p:nvPr/>
          </p:nvSpPr>
          <p:spPr>
            <a:xfrm>
              <a:off x="0" y="0"/>
              <a:ext cx="3900959" cy="2746804"/>
            </a:xfrm>
            <a:custGeom>
              <a:avLst/>
              <a:gdLst/>
              <a:ahLst/>
              <a:cxnLst/>
              <a:rect l="l" t="t" r="r" b="b"/>
              <a:pathLst>
                <a:path w="3900959" h="2746804">
                  <a:moveTo>
                    <a:pt x="3776499" y="2746804"/>
                  </a:moveTo>
                  <a:lnTo>
                    <a:pt x="124460" y="2746804"/>
                  </a:lnTo>
                  <a:cubicBezTo>
                    <a:pt x="55880" y="2746804"/>
                    <a:pt x="0" y="2690924"/>
                    <a:pt x="0" y="2622344"/>
                  </a:cubicBezTo>
                  <a:lnTo>
                    <a:pt x="0" y="124460"/>
                  </a:lnTo>
                  <a:cubicBezTo>
                    <a:pt x="0" y="55880"/>
                    <a:pt x="55880" y="0"/>
                    <a:pt x="124460" y="0"/>
                  </a:cubicBezTo>
                  <a:lnTo>
                    <a:pt x="3776499" y="0"/>
                  </a:lnTo>
                  <a:cubicBezTo>
                    <a:pt x="3845079" y="0"/>
                    <a:pt x="3900959" y="55880"/>
                    <a:pt x="3900959" y="124460"/>
                  </a:cubicBezTo>
                  <a:lnTo>
                    <a:pt x="3900959" y="2622344"/>
                  </a:lnTo>
                  <a:cubicBezTo>
                    <a:pt x="3900959" y="2690924"/>
                    <a:pt x="3845079" y="2746804"/>
                    <a:pt x="3776499" y="2746804"/>
                  </a:cubicBezTo>
                  <a:close/>
                </a:path>
              </a:pathLst>
            </a:custGeom>
            <a:solidFill>
              <a:srgbClr val="B6DBCB"/>
            </a:solidFill>
          </p:spPr>
        </p:sp>
      </p:grpSp>
      <p:sp>
        <p:nvSpPr>
          <p:cNvPr id="8" name="AutoShape 8"/>
          <p:cNvSpPr/>
          <p:nvPr/>
        </p:nvSpPr>
        <p:spPr>
          <a:xfrm>
            <a:off x="1706600" y="1602551"/>
            <a:ext cx="11476000" cy="0"/>
          </a:xfrm>
          <a:prstGeom prst="line">
            <a:avLst/>
          </a:prstGeom>
          <a:ln w="466725" cap="rnd">
            <a:solidFill>
              <a:srgbClr val="EB8B8F"/>
            </a:solidFill>
            <a:prstDash val="solid"/>
            <a:headEnd type="none" w="sm" len="sm"/>
            <a:tailEnd type="none" w="sm" len="sm"/>
          </a:ln>
        </p:spPr>
      </p:sp>
      <p:sp>
        <p:nvSpPr>
          <p:cNvPr id="9" name="AutoShape 9"/>
          <p:cNvSpPr/>
          <p:nvPr/>
        </p:nvSpPr>
        <p:spPr>
          <a:xfrm>
            <a:off x="1902519" y="9014571"/>
            <a:ext cx="11127681" cy="0"/>
          </a:xfrm>
          <a:prstGeom prst="line">
            <a:avLst/>
          </a:prstGeom>
          <a:ln w="238125" cap="rnd">
            <a:solidFill>
              <a:srgbClr val="EB8B8F"/>
            </a:solidFill>
            <a:prstDash val="solid"/>
            <a:headEnd type="none" w="sm" len="sm"/>
            <a:tailEnd type="none" w="sm" len="sm"/>
          </a:ln>
        </p:spPr>
      </p:sp>
      <p:grpSp>
        <p:nvGrpSpPr>
          <p:cNvPr id="10" name="Group 10"/>
          <p:cNvGrpSpPr/>
          <p:nvPr/>
        </p:nvGrpSpPr>
        <p:grpSpPr>
          <a:xfrm>
            <a:off x="2241050" y="2443756"/>
            <a:ext cx="10385578" cy="6208362"/>
            <a:chOff x="0" y="0"/>
            <a:chExt cx="4785629" cy="2946724"/>
          </a:xfrm>
        </p:grpSpPr>
        <p:sp>
          <p:nvSpPr>
            <p:cNvPr id="11" name="Freeform 11"/>
            <p:cNvSpPr/>
            <p:nvPr/>
          </p:nvSpPr>
          <p:spPr>
            <a:xfrm>
              <a:off x="0" y="0"/>
              <a:ext cx="4785630" cy="2946724"/>
            </a:xfrm>
            <a:custGeom>
              <a:avLst/>
              <a:gdLst/>
              <a:ahLst/>
              <a:cxnLst/>
              <a:rect l="l" t="t" r="r" b="b"/>
              <a:pathLst>
                <a:path w="4785630" h="2946724">
                  <a:moveTo>
                    <a:pt x="4661169" y="2946724"/>
                  </a:moveTo>
                  <a:lnTo>
                    <a:pt x="124460" y="2946724"/>
                  </a:lnTo>
                  <a:cubicBezTo>
                    <a:pt x="55880" y="2946724"/>
                    <a:pt x="0" y="2890844"/>
                    <a:pt x="0" y="2822264"/>
                  </a:cubicBezTo>
                  <a:lnTo>
                    <a:pt x="0" y="124460"/>
                  </a:lnTo>
                  <a:cubicBezTo>
                    <a:pt x="0" y="55880"/>
                    <a:pt x="55880" y="0"/>
                    <a:pt x="124460" y="0"/>
                  </a:cubicBezTo>
                  <a:lnTo>
                    <a:pt x="4661169" y="0"/>
                  </a:lnTo>
                  <a:cubicBezTo>
                    <a:pt x="4729750" y="0"/>
                    <a:pt x="4785630" y="55880"/>
                    <a:pt x="4785630" y="124460"/>
                  </a:cubicBezTo>
                  <a:lnTo>
                    <a:pt x="4785630" y="2822264"/>
                  </a:lnTo>
                  <a:cubicBezTo>
                    <a:pt x="4785630" y="2890844"/>
                    <a:pt x="4729750" y="2946724"/>
                    <a:pt x="4661169" y="2946724"/>
                  </a:cubicBezTo>
                  <a:close/>
                </a:path>
              </a:pathLst>
            </a:custGeom>
            <a:solidFill>
              <a:srgbClr val="FDFDFB"/>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690596" y="1602551"/>
            <a:ext cx="4385853" cy="10533707"/>
          </a:xfrm>
          <a:prstGeom prst="rect">
            <a:avLst/>
          </a:prstGeom>
        </p:spPr>
      </p:pic>
      <p:sp>
        <p:nvSpPr>
          <p:cNvPr id="13" name="TextBox 13"/>
          <p:cNvSpPr txBox="1"/>
          <p:nvPr/>
        </p:nvSpPr>
        <p:spPr>
          <a:xfrm>
            <a:off x="2950287" y="3056626"/>
            <a:ext cx="9032143" cy="4780668"/>
          </a:xfrm>
          <a:prstGeom prst="rect">
            <a:avLst/>
          </a:prstGeom>
        </p:spPr>
        <p:txBody>
          <a:bodyPr wrap="square" lIns="0" tIns="0" rIns="0" bIns="0" rtlCol="0" anchor="t">
            <a:spAutoFit/>
          </a:bodyPr>
          <a:lstStyle/>
          <a:p>
            <a:pPr algn="ctr">
              <a:lnSpc>
                <a:spcPct val="150000"/>
              </a:lnSpc>
            </a:pPr>
            <a:r>
              <a:rPr lang="vi-VN" sz="7200" b="1" dirty="0" smtClean="0">
                <a:solidFill>
                  <a:srgbClr val="3F3A6D"/>
                </a:solidFill>
                <a:latin typeface="Arial" panose="020B0604020202020204" pitchFamily="34" charset="0"/>
                <a:cs typeface="Arial" panose="020B0604020202020204" pitchFamily="34" charset="0"/>
              </a:rPr>
              <a:t>CẢM ƠN CÁC EM ĐÃ LẮNG NGHE </a:t>
            </a:r>
          </a:p>
          <a:p>
            <a:pPr algn="ctr">
              <a:lnSpc>
                <a:spcPct val="150000"/>
              </a:lnSpc>
            </a:pPr>
            <a:r>
              <a:rPr lang="vi-VN" sz="7200" b="1" dirty="0" smtClean="0">
                <a:solidFill>
                  <a:srgbClr val="3F3A6D"/>
                </a:solidFill>
                <a:latin typeface="Arial" panose="020B0604020202020204" pitchFamily="34" charset="0"/>
                <a:cs typeface="Arial" panose="020B0604020202020204" pitchFamily="34" charset="0"/>
              </a:rPr>
              <a:t>BÀI GIẢNG!</a:t>
            </a:r>
            <a:endParaRPr lang="en-US" sz="7200" b="1" dirty="0">
              <a:solidFill>
                <a:srgbClr val="3F3A6D"/>
              </a:solidFill>
              <a:latin typeface="Arial" panose="020B0604020202020204" pitchFamily="34" charset="0"/>
              <a:cs typeface="Arial" panose="020B0604020202020204" pitchFamily="34" charset="0"/>
            </a:endParaRPr>
          </a:p>
        </p:txBody>
      </p:sp>
      <p:pic>
        <p:nvPicPr>
          <p:cNvPr id="21" name="Picture 2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85464" y="4421546"/>
            <a:ext cx="423849" cy="610253"/>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128764" y="7200900"/>
            <a:ext cx="593706" cy="854813"/>
          </a:xfrm>
          <a:prstGeom prst="rect">
            <a:avLst/>
          </a:prstGeom>
        </p:spPr>
      </p:pic>
      <p:pic>
        <p:nvPicPr>
          <p:cNvPr id="23" name="Picture 2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441633" y="2072600"/>
            <a:ext cx="209075" cy="301024"/>
          </a:xfrm>
          <a:prstGeom prst="rect">
            <a:avLst/>
          </a:prstGeom>
        </p:spPr>
      </p:pic>
      <p:pic>
        <p:nvPicPr>
          <p:cNvPr id="24" name="Picture 2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903095">
            <a:off x="-698944" y="7539983"/>
            <a:ext cx="2536685" cy="1448217"/>
          </a:xfrm>
          <a:prstGeom prst="rect">
            <a:avLst/>
          </a:prstGeom>
        </p:spPr>
      </p:pic>
      <p:pic>
        <p:nvPicPr>
          <p:cNvPr id="25" name="Picture 2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060008" flipH="1" flipV="1">
            <a:off x="16170246" y="394135"/>
            <a:ext cx="2277175" cy="1300060"/>
          </a:xfrm>
          <a:prstGeom prst="rect">
            <a:avLst/>
          </a:prstGeom>
        </p:spPr>
      </p:pic>
    </p:spTree>
    <p:extLst>
      <p:ext uri="{BB962C8B-B14F-4D97-AF65-F5344CB8AC3E}">
        <p14:creationId xmlns:p14="http://schemas.microsoft.com/office/powerpoint/2010/main" val="346099397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Calibri" panose="020F0502020204030204"/>
            </a:endParaRPr>
          </a:p>
        </p:txBody>
      </p:sp>
      <p:pic>
        <p:nvPicPr>
          <p:cNvPr id="2" name="Picture 1">
            <a:extLst>
              <a:ext uri="{FF2B5EF4-FFF2-40B4-BE49-F238E27FC236}">
                <a16:creationId xmlns:a16="http://schemas.microsoft.com/office/drawing/2014/main" id="{E19911D0-0BD3-434E-B372-BCDF86E5FF51}"/>
              </a:ext>
            </a:extLst>
          </p:cNvPr>
          <p:cNvPicPr>
            <a:picLocks noChangeAspect="1"/>
          </p:cNvPicPr>
          <p:nvPr/>
        </p:nvPicPr>
        <p:blipFill rotWithShape="1">
          <a:blip r:embed="rId4"/>
          <a:srcRect t="8158" b="7588"/>
          <a:stretch/>
        </p:blipFill>
        <p:spPr>
          <a:xfrm>
            <a:off x="30" y="1923"/>
            <a:ext cx="18287970" cy="10285077"/>
          </a:xfrm>
          <a:prstGeom prst="rect">
            <a:avLst/>
          </a:prstGeom>
        </p:spPr>
      </p:pic>
      <p:pic>
        <p:nvPicPr>
          <p:cNvPr id="3" name="Picture 2">
            <a:extLst>
              <a:ext uri="{FF2B5EF4-FFF2-40B4-BE49-F238E27FC236}">
                <a16:creationId xmlns:a16="http://schemas.microsoft.com/office/drawing/2014/main" id="{6F1E465A-1B93-4C9E-8F66-C25603EC85EB}"/>
              </a:ext>
            </a:extLst>
          </p:cNvPr>
          <p:cNvPicPr>
            <a:picLocks noChangeAspect="1"/>
          </p:cNvPicPr>
          <p:nvPr/>
        </p:nvPicPr>
        <p:blipFill rotWithShape="1">
          <a:blip r:embed="rId5"/>
          <a:srcRect l="15628" t="2742" r="15519" b="68818"/>
          <a:stretch/>
        </p:blipFill>
        <p:spPr>
          <a:xfrm>
            <a:off x="5981210" y="905725"/>
            <a:ext cx="6306533" cy="13659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1CE9B3B3-B9BF-47F7-B014-249A396916B7}"/>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l="24431" t="5687" r="36387" b="6872"/>
          <a:stretch/>
        </p:blipFill>
        <p:spPr>
          <a:xfrm>
            <a:off x="13786295" y="3494554"/>
            <a:ext cx="2362419" cy="5272088"/>
          </a:xfrm>
          <a:prstGeom prst="rect">
            <a:avLst/>
          </a:prstGeom>
        </p:spPr>
      </p:pic>
      <p:sp>
        <p:nvSpPr>
          <p:cNvPr id="11" name="TextBox 10">
            <a:extLst>
              <a:ext uri="{FF2B5EF4-FFF2-40B4-BE49-F238E27FC236}">
                <a16:creationId xmlns:a16="http://schemas.microsoft.com/office/drawing/2014/main" id="{7CF862DA-2DAA-4D8B-981C-6141F4D45FC1}"/>
              </a:ext>
            </a:extLst>
          </p:cNvPr>
          <p:cNvSpPr txBox="1"/>
          <p:nvPr/>
        </p:nvSpPr>
        <p:spPr>
          <a:xfrm>
            <a:off x="3174148" y="2619689"/>
            <a:ext cx="10786712" cy="4834400"/>
          </a:xfrm>
          <a:prstGeom prst="rect">
            <a:avLst/>
          </a:prstGeom>
          <a:noFill/>
        </p:spPr>
        <p:txBody>
          <a:bodyPr wrap="square">
            <a:spAutoFit/>
          </a:bodyPr>
          <a:lstStyle/>
          <a:p>
            <a:pPr algn="just" defTabSz="1371600">
              <a:lnSpc>
                <a:spcPct val="107000"/>
              </a:lnSpc>
              <a:spcAft>
                <a:spcPts val="1200"/>
              </a:spcAft>
            </a:pP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HS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bảng</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hát</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trả</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4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tục</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ca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dao</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kiên</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4800"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48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4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5" name="Lớp chúng ta đoàn kết - Nhạc và lời- Mộng Lân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6095" y="7531938"/>
            <a:ext cx="406400" cy="406400"/>
          </a:xfrm>
          <a:prstGeom prst="rect">
            <a:avLst/>
          </a:prstGeom>
        </p:spPr>
      </p:pic>
    </p:spTree>
    <p:extLst>
      <p:ext uri="{BB962C8B-B14F-4D97-AF65-F5344CB8AC3E}">
        <p14:creationId xmlns:p14="http://schemas.microsoft.com/office/powerpoint/2010/main" val="807382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3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3829972" y="855795"/>
            <a:ext cx="3005331" cy="0"/>
          </a:xfrm>
          <a:prstGeom prst="line">
            <a:avLst/>
          </a:prstGeom>
          <a:ln w="123825" cap="rnd">
            <a:solidFill>
              <a:srgbClr val="3F3A6D"/>
            </a:solidFill>
            <a:prstDash val="solid"/>
            <a:headEnd type="none" w="sm" len="sm"/>
            <a:tailEnd type="none" w="sm" len="sm"/>
          </a:ln>
        </p:spPr>
      </p:sp>
      <p:sp>
        <p:nvSpPr>
          <p:cNvPr id="3" name="AutoShape 3"/>
          <p:cNvSpPr/>
          <p:nvPr/>
        </p:nvSpPr>
        <p:spPr>
          <a:xfrm rot="-5400000">
            <a:off x="10949526" y="818384"/>
            <a:ext cx="3005331" cy="0"/>
          </a:xfrm>
          <a:prstGeom prst="line">
            <a:avLst/>
          </a:prstGeom>
          <a:ln w="123825" cap="rnd">
            <a:solidFill>
              <a:srgbClr val="3F3A6D"/>
            </a:solidFill>
            <a:prstDash val="solid"/>
            <a:headEnd type="none" w="sm" len="sm"/>
            <a:tailEnd type="none" w="sm" len="sm"/>
          </a:ln>
        </p:spPr>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614964" y="5722282"/>
            <a:ext cx="10906799" cy="12812686"/>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618456">
            <a:off x="7700952" y="5701598"/>
            <a:ext cx="10830260" cy="12722773"/>
          </a:xfrm>
          <a:prstGeom prst="rect">
            <a:avLst/>
          </a:prstGeom>
        </p:spPr>
      </p:pic>
      <p:grpSp>
        <p:nvGrpSpPr>
          <p:cNvPr id="6" name="Group 6"/>
          <p:cNvGrpSpPr/>
          <p:nvPr/>
        </p:nvGrpSpPr>
        <p:grpSpPr>
          <a:xfrm>
            <a:off x="1634220" y="1464452"/>
            <a:ext cx="14228142" cy="6087225"/>
            <a:chOff x="0" y="0"/>
            <a:chExt cx="3778914" cy="2253205"/>
          </a:xfrm>
        </p:grpSpPr>
        <p:sp>
          <p:nvSpPr>
            <p:cNvPr id="7" name="Freeform 7"/>
            <p:cNvSpPr/>
            <p:nvPr/>
          </p:nvSpPr>
          <p:spPr>
            <a:xfrm>
              <a:off x="0" y="0"/>
              <a:ext cx="3778914" cy="2253205"/>
            </a:xfrm>
            <a:custGeom>
              <a:avLst/>
              <a:gdLst/>
              <a:ahLst/>
              <a:cxnLst/>
              <a:rect l="l" t="t" r="r" b="b"/>
              <a:pathLst>
                <a:path w="3778914" h="2253205">
                  <a:moveTo>
                    <a:pt x="3654454" y="2253205"/>
                  </a:moveTo>
                  <a:lnTo>
                    <a:pt x="124460" y="2253205"/>
                  </a:lnTo>
                  <a:cubicBezTo>
                    <a:pt x="55880" y="2253205"/>
                    <a:pt x="0" y="2197325"/>
                    <a:pt x="0" y="2128745"/>
                  </a:cubicBezTo>
                  <a:lnTo>
                    <a:pt x="0" y="124460"/>
                  </a:lnTo>
                  <a:cubicBezTo>
                    <a:pt x="0" y="55880"/>
                    <a:pt x="55880" y="0"/>
                    <a:pt x="124460" y="0"/>
                  </a:cubicBezTo>
                  <a:lnTo>
                    <a:pt x="3654454" y="0"/>
                  </a:lnTo>
                  <a:cubicBezTo>
                    <a:pt x="3723034" y="0"/>
                    <a:pt x="3778914" y="55880"/>
                    <a:pt x="3778914" y="124460"/>
                  </a:cubicBezTo>
                  <a:lnTo>
                    <a:pt x="3778914" y="2128745"/>
                  </a:lnTo>
                  <a:cubicBezTo>
                    <a:pt x="3778914" y="2197325"/>
                    <a:pt x="3723034" y="2253205"/>
                    <a:pt x="3654454" y="2253205"/>
                  </a:cubicBezTo>
                  <a:close/>
                </a:path>
              </a:pathLst>
            </a:custGeom>
            <a:solidFill>
              <a:srgbClr val="EB8B8F"/>
            </a:solidFill>
          </p:spPr>
        </p:sp>
      </p:grpSp>
      <p:sp>
        <p:nvSpPr>
          <p:cNvPr id="8" name="AutoShape 8"/>
          <p:cNvSpPr/>
          <p:nvPr/>
        </p:nvSpPr>
        <p:spPr>
          <a:xfrm>
            <a:off x="3181274" y="1229428"/>
            <a:ext cx="11127681" cy="0"/>
          </a:xfrm>
          <a:prstGeom prst="line">
            <a:avLst/>
          </a:prstGeom>
          <a:ln w="466725" cap="rnd">
            <a:solidFill>
              <a:srgbClr val="99B0DC"/>
            </a:solidFill>
            <a:prstDash val="solid"/>
            <a:headEnd type="none" w="sm" len="sm"/>
            <a:tailEnd type="none" w="sm" len="sm"/>
          </a:ln>
        </p:spPr>
      </p:sp>
      <p:sp>
        <p:nvSpPr>
          <p:cNvPr id="9" name="AutoShape 9"/>
          <p:cNvSpPr/>
          <p:nvPr/>
        </p:nvSpPr>
        <p:spPr>
          <a:xfrm>
            <a:off x="3194920" y="7307948"/>
            <a:ext cx="11127681" cy="0"/>
          </a:xfrm>
          <a:prstGeom prst="line">
            <a:avLst/>
          </a:prstGeom>
          <a:ln w="238125" cap="rnd">
            <a:solidFill>
              <a:srgbClr val="99B0DC"/>
            </a:solidFill>
            <a:prstDash val="solid"/>
            <a:headEnd type="none" w="sm" len="sm"/>
            <a:tailEnd type="none" w="sm" len="sm"/>
          </a:ln>
        </p:spPr>
      </p:sp>
      <p:grpSp>
        <p:nvGrpSpPr>
          <p:cNvPr id="10" name="Group 10"/>
          <p:cNvGrpSpPr/>
          <p:nvPr/>
        </p:nvGrpSpPr>
        <p:grpSpPr>
          <a:xfrm>
            <a:off x="1980238" y="1934255"/>
            <a:ext cx="13474023" cy="5147620"/>
            <a:chOff x="0" y="0"/>
            <a:chExt cx="4629134" cy="2443255"/>
          </a:xfrm>
        </p:grpSpPr>
        <p:sp>
          <p:nvSpPr>
            <p:cNvPr id="11" name="Freeform 11"/>
            <p:cNvSpPr/>
            <p:nvPr/>
          </p:nvSpPr>
          <p:spPr>
            <a:xfrm>
              <a:off x="0" y="0"/>
              <a:ext cx="4629134" cy="2443256"/>
            </a:xfrm>
            <a:custGeom>
              <a:avLst/>
              <a:gdLst/>
              <a:ahLst/>
              <a:cxnLst/>
              <a:rect l="l" t="t" r="r" b="b"/>
              <a:pathLst>
                <a:path w="4629134" h="2443256">
                  <a:moveTo>
                    <a:pt x="4504674" y="2443256"/>
                  </a:moveTo>
                  <a:lnTo>
                    <a:pt x="124460" y="2443256"/>
                  </a:lnTo>
                  <a:cubicBezTo>
                    <a:pt x="55880" y="2443256"/>
                    <a:pt x="0" y="2387375"/>
                    <a:pt x="0" y="2318795"/>
                  </a:cubicBezTo>
                  <a:lnTo>
                    <a:pt x="0" y="124460"/>
                  </a:lnTo>
                  <a:cubicBezTo>
                    <a:pt x="0" y="55880"/>
                    <a:pt x="55880" y="0"/>
                    <a:pt x="124460" y="0"/>
                  </a:cubicBezTo>
                  <a:lnTo>
                    <a:pt x="4504674" y="0"/>
                  </a:lnTo>
                  <a:cubicBezTo>
                    <a:pt x="4573255" y="0"/>
                    <a:pt x="4629134" y="55880"/>
                    <a:pt x="4629134" y="124460"/>
                  </a:cubicBezTo>
                  <a:lnTo>
                    <a:pt x="4629134" y="2318795"/>
                  </a:lnTo>
                  <a:cubicBezTo>
                    <a:pt x="4629134" y="2387376"/>
                    <a:pt x="4573255" y="2443256"/>
                    <a:pt x="4504674" y="2443256"/>
                  </a:cubicBezTo>
                  <a:close/>
                </a:path>
              </a:pathLst>
            </a:custGeom>
            <a:solidFill>
              <a:srgbClr val="FFF6F5"/>
            </a:solidFill>
          </p:spPr>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4256" y="6752450"/>
            <a:ext cx="1339228" cy="2800666"/>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90419">
            <a:off x="15346680" y="584683"/>
            <a:ext cx="2567251" cy="2473896"/>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3917" y="7873330"/>
            <a:ext cx="867380" cy="1679786"/>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326840" y="7081877"/>
            <a:ext cx="3158683" cy="2584377"/>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12730" y="5197153"/>
            <a:ext cx="504123" cy="725832"/>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8758761" y="8173526"/>
            <a:ext cx="504123" cy="725832"/>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262884" y="7966111"/>
            <a:ext cx="216005" cy="311001"/>
          </a:xfrm>
          <a:prstGeom prst="rect">
            <a:avLst/>
          </a:prstGeom>
        </p:spPr>
      </p:pic>
      <p:pic>
        <p:nvPicPr>
          <p:cNvPr id="19" name="Picture 1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85211" y="4848564"/>
            <a:ext cx="341358" cy="491484"/>
          </a:xfrm>
          <a:prstGeom prst="rect">
            <a:avLst/>
          </a:prstGeom>
        </p:spPr>
      </p:pic>
      <p:pic>
        <p:nvPicPr>
          <p:cNvPr id="20" name="Picture 2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799657" y="3815274"/>
            <a:ext cx="366182" cy="527225"/>
          </a:xfrm>
          <a:prstGeom prst="rect">
            <a:avLst/>
          </a:prstGeom>
        </p:spPr>
      </p:pic>
      <p:pic>
        <p:nvPicPr>
          <p:cNvPr id="21" name="Picture 2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7246752" y="4302745"/>
            <a:ext cx="185132" cy="266552"/>
          </a:xfrm>
          <a:prstGeom prst="rect">
            <a:avLst/>
          </a:prstGeom>
        </p:spPr>
      </p:pic>
      <p:pic>
        <p:nvPicPr>
          <p:cNvPr id="22" name="Picture 22"/>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903095">
            <a:off x="-332735" y="1938190"/>
            <a:ext cx="1900691" cy="1085122"/>
          </a:xfrm>
          <a:prstGeom prst="rect">
            <a:avLst/>
          </a:prstGeom>
        </p:spPr>
      </p:pic>
      <p:pic>
        <p:nvPicPr>
          <p:cNvPr id="23" name="Picture 23"/>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2060008" flipH="1" flipV="1">
            <a:off x="16471837" y="4895852"/>
            <a:ext cx="2243362" cy="1280756"/>
          </a:xfrm>
          <a:prstGeom prst="rect">
            <a:avLst/>
          </a:prstGeom>
        </p:spPr>
      </p:pic>
      <p:sp>
        <p:nvSpPr>
          <p:cNvPr id="24" name="TextBox 24"/>
          <p:cNvSpPr txBox="1"/>
          <p:nvPr/>
        </p:nvSpPr>
        <p:spPr>
          <a:xfrm>
            <a:off x="2631938" y="3122038"/>
            <a:ext cx="12226352" cy="366927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8400" b="1" i="0" u="none" strike="noStrike" kern="1200" cap="none" spc="0" normalizeH="0" baseline="0" noProof="0" dirty="0" smtClean="0">
                <a:ln>
                  <a:noFill/>
                </a:ln>
                <a:solidFill>
                  <a:srgbClr val="3F3A6D"/>
                </a:solidFill>
                <a:effectLst/>
                <a:uLnTx/>
                <a:uFillTx/>
                <a:latin typeface="Arial" panose="020B0604020202020204" pitchFamily="34" charset="0"/>
                <a:ea typeface="+mn-ea"/>
                <a:cs typeface="+mn-cs"/>
              </a:rPr>
              <a:t>RÈN LUYỆN TÍNH KIÊN TRÌ, CHĂM CHỈ (tiết 2)</a:t>
            </a:r>
            <a:endParaRPr kumimoji="0" lang="en-US" sz="8400" b="1" i="0" u="none" strike="noStrike" kern="1200" cap="none" spc="0" normalizeH="0" baseline="0" noProof="0" dirty="0">
              <a:ln>
                <a:noFill/>
              </a:ln>
              <a:solidFill>
                <a:srgbClr val="3F3A6D"/>
              </a:solidFill>
              <a:effectLst/>
              <a:uLnTx/>
              <a:uFillTx/>
              <a:latin typeface="Calibri"/>
              <a:ea typeface="+mn-ea"/>
              <a:cs typeface="+mn-cs"/>
            </a:endParaRPr>
          </a:p>
        </p:txBody>
      </p:sp>
      <p:sp>
        <p:nvSpPr>
          <p:cNvPr id="25" name="TextBox 25"/>
          <p:cNvSpPr txBox="1"/>
          <p:nvPr/>
        </p:nvSpPr>
        <p:spPr>
          <a:xfrm>
            <a:off x="4727169" y="2227227"/>
            <a:ext cx="8065907" cy="984885"/>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400" b="1" i="0" u="none" strike="noStrike" kern="1200" cap="none" spc="0" normalizeH="0" baseline="0" noProof="0" dirty="0" smtClean="0">
                <a:ln>
                  <a:noFill/>
                </a:ln>
                <a:solidFill>
                  <a:srgbClr val="FF0000"/>
                </a:solidFill>
                <a:effectLst/>
                <a:uLnTx/>
                <a:uFillTx/>
                <a:latin typeface="Arial" panose="020B0604020202020204" pitchFamily="34" charset="0"/>
                <a:ea typeface="+mn-ea"/>
                <a:cs typeface="Arial" panose="020B0604020202020204" pitchFamily="34" charset="0"/>
              </a:rPr>
              <a:t>Chủ đề 4 – Tuần 15</a:t>
            </a:r>
            <a:endParaRPr kumimoji="0" lang="en-US" sz="6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19370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69586" y="952500"/>
            <a:ext cx="13756214" cy="7517687"/>
            <a:chOff x="0" y="0"/>
            <a:chExt cx="8815460" cy="4894548"/>
          </a:xfrm>
        </p:grpSpPr>
        <p:sp>
          <p:nvSpPr>
            <p:cNvPr id="3" name="Freeform 3"/>
            <p:cNvSpPr/>
            <p:nvPr/>
          </p:nvSpPr>
          <p:spPr>
            <a:xfrm>
              <a:off x="-4213" y="0"/>
              <a:ext cx="8819672" cy="4894548"/>
            </a:xfrm>
            <a:custGeom>
              <a:avLst/>
              <a:gdLst/>
              <a:ahLst/>
              <a:cxnLst/>
              <a:rect l="l" t="t" r="r" b="b"/>
              <a:pathLst>
                <a:path w="8819672" h="4894548">
                  <a:moveTo>
                    <a:pt x="278431" y="16918"/>
                  </a:moveTo>
                  <a:cubicBezTo>
                    <a:pt x="278431" y="16918"/>
                    <a:pt x="604014" y="12258"/>
                    <a:pt x="1027124" y="12454"/>
                  </a:cubicBezTo>
                  <a:cubicBezTo>
                    <a:pt x="7065745" y="12671"/>
                    <a:pt x="8545604" y="0"/>
                    <a:pt x="8545604" y="0"/>
                  </a:cubicBezTo>
                  <a:cubicBezTo>
                    <a:pt x="8613067" y="0"/>
                    <a:pt x="8689005" y="0"/>
                    <a:pt x="8767778" y="85073"/>
                  </a:cubicBezTo>
                  <a:cubicBezTo>
                    <a:pt x="8810756" y="131488"/>
                    <a:pt x="8811824" y="240224"/>
                    <a:pt x="8812229" y="320281"/>
                  </a:cubicBezTo>
                  <a:cubicBezTo>
                    <a:pt x="8812229" y="320281"/>
                    <a:pt x="8810525" y="3427200"/>
                    <a:pt x="8810525" y="4131964"/>
                  </a:cubicBezTo>
                  <a:cubicBezTo>
                    <a:pt x="8810525" y="4346123"/>
                    <a:pt x="8819673" y="4645302"/>
                    <a:pt x="8819673" y="4645302"/>
                  </a:cubicBezTo>
                  <a:cubicBezTo>
                    <a:pt x="8819673" y="4773971"/>
                    <a:pt x="8815503" y="4894548"/>
                    <a:pt x="8562665" y="4886414"/>
                  </a:cubicBezTo>
                  <a:cubicBezTo>
                    <a:pt x="8562665" y="4886414"/>
                    <a:pt x="8186193" y="4866115"/>
                    <a:pt x="7282005" y="4873714"/>
                  </a:cubicBezTo>
                  <a:cubicBezTo>
                    <a:pt x="2183461" y="4881848"/>
                    <a:pt x="304023" y="4894548"/>
                    <a:pt x="304023" y="4894548"/>
                  </a:cubicBezTo>
                  <a:cubicBezTo>
                    <a:pt x="132548" y="4894548"/>
                    <a:pt x="4213" y="4793479"/>
                    <a:pt x="8532" y="4590932"/>
                  </a:cubicBezTo>
                  <a:cubicBezTo>
                    <a:pt x="8532" y="4590932"/>
                    <a:pt x="9630" y="4092391"/>
                    <a:pt x="4815" y="1357400"/>
                  </a:cubicBezTo>
                  <a:cubicBezTo>
                    <a:pt x="0" y="663668"/>
                    <a:pt x="25592" y="330596"/>
                    <a:pt x="25592" y="330596"/>
                  </a:cubicBezTo>
                  <a:cubicBezTo>
                    <a:pt x="27224" y="150571"/>
                    <a:pt x="143504" y="16918"/>
                    <a:pt x="278431" y="16918"/>
                  </a:cubicBezTo>
                  <a:close/>
                </a:path>
              </a:pathLst>
            </a:custGeom>
            <a:solidFill>
              <a:srgbClr val="B6DBCB"/>
            </a:solidFill>
          </p:spPr>
        </p:sp>
      </p:grpSp>
      <p:grpSp>
        <p:nvGrpSpPr>
          <p:cNvPr id="4" name="Group 4"/>
          <p:cNvGrpSpPr/>
          <p:nvPr/>
        </p:nvGrpSpPr>
        <p:grpSpPr>
          <a:xfrm>
            <a:off x="3139171" y="1366298"/>
            <a:ext cx="11272234" cy="1102939"/>
            <a:chOff x="0" y="0"/>
            <a:chExt cx="14217235" cy="1125983"/>
          </a:xfrm>
        </p:grpSpPr>
        <p:sp>
          <p:nvSpPr>
            <p:cNvPr id="5" name="Freeform 5"/>
            <p:cNvSpPr/>
            <p:nvPr/>
          </p:nvSpPr>
          <p:spPr>
            <a:xfrm>
              <a:off x="0" y="-4073"/>
              <a:ext cx="14223626" cy="1132586"/>
            </a:xfrm>
            <a:custGeom>
              <a:avLst/>
              <a:gdLst/>
              <a:ahLst/>
              <a:cxnLst/>
              <a:rect l="l" t="t" r="r" b="b"/>
              <a:pathLst>
                <a:path w="14223626" h="1132586">
                  <a:moveTo>
                    <a:pt x="13595848" y="1078108"/>
                  </a:moveTo>
                  <a:cubicBezTo>
                    <a:pt x="13595848" y="1078108"/>
                    <a:pt x="12864974" y="1132586"/>
                    <a:pt x="10922891" y="1129965"/>
                  </a:cubicBezTo>
                  <a:cubicBezTo>
                    <a:pt x="5178180" y="1127802"/>
                    <a:pt x="1057074" y="1119977"/>
                    <a:pt x="1057074" y="1119977"/>
                  </a:cubicBezTo>
                  <a:cubicBezTo>
                    <a:pt x="812932" y="1111143"/>
                    <a:pt x="449110" y="1089913"/>
                    <a:pt x="282371" y="1031735"/>
                  </a:cubicBezTo>
                  <a:cubicBezTo>
                    <a:pt x="4469" y="934772"/>
                    <a:pt x="0" y="761493"/>
                    <a:pt x="0" y="576043"/>
                  </a:cubicBezTo>
                  <a:lnTo>
                    <a:pt x="0" y="576043"/>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576043"/>
                  </a:cubicBezTo>
                  <a:lnTo>
                    <a:pt x="14214486" y="576043"/>
                  </a:lnTo>
                  <a:cubicBezTo>
                    <a:pt x="14214484" y="879459"/>
                    <a:pt x="14171701" y="1028046"/>
                    <a:pt x="13595848" y="1078108"/>
                  </a:cubicBezTo>
                  <a:close/>
                </a:path>
              </a:pathLst>
            </a:custGeom>
            <a:solidFill>
              <a:srgbClr val="FDFDFB"/>
            </a:solidFill>
          </p:spPr>
        </p:sp>
      </p:grpSp>
      <p:grpSp>
        <p:nvGrpSpPr>
          <p:cNvPr id="6" name="Group 6"/>
          <p:cNvGrpSpPr/>
          <p:nvPr/>
        </p:nvGrpSpPr>
        <p:grpSpPr>
          <a:xfrm>
            <a:off x="2743200" y="2881523"/>
            <a:ext cx="12573000" cy="4990059"/>
            <a:chOff x="0" y="0"/>
            <a:chExt cx="14217235" cy="3705331"/>
          </a:xfrm>
        </p:grpSpPr>
        <p:sp>
          <p:nvSpPr>
            <p:cNvPr id="7" name="Freeform 7"/>
            <p:cNvSpPr/>
            <p:nvPr/>
          </p:nvSpPr>
          <p:spPr>
            <a:xfrm>
              <a:off x="0" y="-4073"/>
              <a:ext cx="14223626" cy="3711934"/>
            </a:xfrm>
            <a:custGeom>
              <a:avLst/>
              <a:gdLst/>
              <a:ahLst/>
              <a:cxnLst/>
              <a:rect l="l" t="t" r="r" b="b"/>
              <a:pathLst>
                <a:path w="14223626" h="3711934">
                  <a:moveTo>
                    <a:pt x="13595848" y="3657456"/>
                  </a:moveTo>
                  <a:cubicBezTo>
                    <a:pt x="13595848" y="3657456"/>
                    <a:pt x="12864974" y="3711934"/>
                    <a:pt x="10922891" y="3709313"/>
                  </a:cubicBezTo>
                  <a:cubicBezTo>
                    <a:pt x="5178180" y="3707150"/>
                    <a:pt x="1057074" y="3699325"/>
                    <a:pt x="1057074" y="3699325"/>
                  </a:cubicBezTo>
                  <a:cubicBezTo>
                    <a:pt x="812932" y="3690491"/>
                    <a:pt x="449110" y="3669261"/>
                    <a:pt x="282371" y="3611083"/>
                  </a:cubicBezTo>
                  <a:cubicBezTo>
                    <a:pt x="4469" y="3514120"/>
                    <a:pt x="0" y="3340841"/>
                    <a:pt x="0" y="2699811"/>
                  </a:cubicBezTo>
                  <a:lnTo>
                    <a:pt x="0" y="2699784"/>
                  </a:lnTo>
                  <a:cubicBezTo>
                    <a:pt x="8536" y="491230"/>
                    <a:pt x="0" y="345608"/>
                    <a:pt x="77597" y="223930"/>
                  </a:cubicBezTo>
                  <a:cubicBezTo>
                    <a:pt x="217372" y="4759"/>
                    <a:pt x="519255" y="4073"/>
                    <a:pt x="937909" y="4073"/>
                  </a:cubicBezTo>
                  <a:cubicBezTo>
                    <a:pt x="937909" y="4073"/>
                    <a:pt x="2767756" y="15681"/>
                    <a:pt x="8804623" y="7673"/>
                  </a:cubicBezTo>
                  <a:cubicBezTo>
                    <a:pt x="12646046" y="0"/>
                    <a:pt x="13362780" y="6979"/>
                    <a:pt x="13362780" y="6979"/>
                  </a:cubicBezTo>
                  <a:cubicBezTo>
                    <a:pt x="13731087" y="14458"/>
                    <a:pt x="13869347" y="42638"/>
                    <a:pt x="14067087" y="165219"/>
                  </a:cubicBezTo>
                  <a:cubicBezTo>
                    <a:pt x="14218104" y="258836"/>
                    <a:pt x="14223626" y="476157"/>
                    <a:pt x="14214486" y="2699784"/>
                  </a:cubicBezTo>
                  <a:lnTo>
                    <a:pt x="14214486" y="2699810"/>
                  </a:lnTo>
                  <a:cubicBezTo>
                    <a:pt x="14214484" y="3458806"/>
                    <a:pt x="14171701" y="3607394"/>
                    <a:pt x="13595848" y="3657456"/>
                  </a:cubicBezTo>
                  <a:close/>
                </a:path>
              </a:pathLst>
            </a:custGeom>
            <a:solidFill>
              <a:srgbClr val="FDFDFB"/>
            </a:solidFill>
          </p:spPr>
        </p:sp>
      </p:grpSp>
      <p:sp>
        <p:nvSpPr>
          <p:cNvPr id="8" name="TextBox 8"/>
          <p:cNvSpPr txBox="1"/>
          <p:nvPr/>
        </p:nvSpPr>
        <p:spPr>
          <a:xfrm>
            <a:off x="4209523" y="1487999"/>
            <a:ext cx="9617492" cy="923330"/>
          </a:xfrm>
          <a:prstGeom prst="rect">
            <a:avLst/>
          </a:prstGeom>
        </p:spPr>
        <p:txBody>
          <a:bodyPr wrap="square" lIns="0" tIns="0" rIns="0" bIns="0" rtlCol="0" anchor="t">
            <a:spAutoFit/>
          </a:bodyPr>
          <a:lstStyle/>
          <a:p>
            <a:pPr algn="ctr">
              <a:lnSpc>
                <a:spcPts val="7200"/>
              </a:lnSpc>
            </a:pPr>
            <a:r>
              <a:rPr lang="vi-VN" sz="6400" b="1" dirty="0" smtClean="0">
                <a:solidFill>
                  <a:srgbClr val="3F3A6D"/>
                </a:solidFill>
                <a:latin typeface="Arial" panose="020B0604020202020204" pitchFamily="34" charset="0"/>
                <a:cs typeface="Arial" panose="020B0604020202020204" pitchFamily="34" charset="0"/>
              </a:rPr>
              <a:t>NỘI DUNG</a:t>
            </a:r>
            <a:r>
              <a:rPr lang="en-US" sz="6400" b="1" dirty="0" smtClean="0">
                <a:solidFill>
                  <a:srgbClr val="3F3A6D"/>
                </a:solidFill>
                <a:latin typeface="Arial" panose="020B0604020202020204" pitchFamily="34" charset="0"/>
                <a:cs typeface="Arial" panose="020B0604020202020204" pitchFamily="34" charset="0"/>
              </a:rPr>
              <a:t> HOẠT ĐỘNG</a:t>
            </a:r>
            <a:endParaRPr lang="en-US" sz="6400" b="1" dirty="0">
              <a:solidFill>
                <a:srgbClr val="3F3A6D"/>
              </a:solidFill>
              <a:latin typeface="Arial" panose="020B0604020202020204" pitchFamily="34" charset="0"/>
              <a:cs typeface="Arial" panose="020B0604020202020204" pitchFamily="34" charset="0"/>
            </a:endParaRPr>
          </a:p>
        </p:txBody>
      </p:sp>
      <p:sp>
        <p:nvSpPr>
          <p:cNvPr id="10" name="TextBox 10"/>
          <p:cNvSpPr txBox="1"/>
          <p:nvPr/>
        </p:nvSpPr>
        <p:spPr>
          <a:xfrm>
            <a:off x="3316990" y="3361052"/>
            <a:ext cx="11454830" cy="3600986"/>
          </a:xfrm>
          <a:prstGeom prst="rect">
            <a:avLst/>
          </a:prstGeom>
        </p:spPr>
        <p:txBody>
          <a:bodyPr wrap="square" lIns="0" tIns="0" rIns="0" bIns="0" rtlCol="0" anchor="t">
            <a:spAutoFit/>
          </a:bodyPr>
          <a:lstStyle/>
          <a:p>
            <a:pPr marL="0" lvl="0" indent="0" algn="just">
              <a:lnSpc>
                <a:spcPct val="150000"/>
              </a:lnSpc>
              <a:spcBef>
                <a:spcPct val="0"/>
              </a:spcBef>
            </a:pPr>
            <a:r>
              <a:rPr lang="vi-VN" sz="5200" b="1" dirty="0" smtClean="0">
                <a:solidFill>
                  <a:srgbClr val="231F20"/>
                </a:solidFill>
              </a:rPr>
              <a:t>2. Xây dựng kế hoạch rèn luyện tính kiên trì, chăm chỉ</a:t>
            </a:r>
          </a:p>
          <a:p>
            <a:pPr marL="0" lvl="0" indent="0" algn="just">
              <a:lnSpc>
                <a:spcPct val="150000"/>
              </a:lnSpc>
              <a:spcBef>
                <a:spcPct val="0"/>
              </a:spcBef>
            </a:pPr>
            <a:r>
              <a:rPr lang="vi-VN" sz="5200" b="1" dirty="0" smtClean="0">
                <a:solidFill>
                  <a:srgbClr val="231F20"/>
                </a:solidFill>
              </a:rPr>
              <a:t>3. Rèn luyện tính kiên trì, chăm chỉ</a:t>
            </a:r>
            <a:endParaRPr lang="en-US" sz="5200" b="1" dirty="0">
              <a:solidFill>
                <a:srgbClr val="231F20"/>
              </a:solidFill>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6728934">
            <a:off x="-3452602" y="6212741"/>
            <a:ext cx="11002687" cy="12925330"/>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355025">
            <a:off x="14350017" y="-3219411"/>
            <a:ext cx="4174190" cy="490360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4862" y="5307328"/>
            <a:ext cx="2174626" cy="4547697"/>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769937" y="7984593"/>
            <a:ext cx="2449827" cy="1884140"/>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122822" y="585053"/>
            <a:ext cx="3225768" cy="3114333"/>
          </a:xfrm>
          <a:prstGeom prst="rect">
            <a:avLst/>
          </a:prstGeom>
        </p:spPr>
      </p:pic>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9652" y="3231387"/>
            <a:ext cx="935997" cy="935997"/>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428970">
            <a:off x="12049015" y="8496398"/>
            <a:ext cx="1332420" cy="1332420"/>
          </a:xfrm>
          <a:prstGeom prst="rect">
            <a:avLst/>
          </a:prstGeom>
        </p:spPr>
      </p:pic>
      <p:pic>
        <p:nvPicPr>
          <p:cNvPr id="18" name="Picture 18"/>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531952">
            <a:off x="1891838" y="977129"/>
            <a:ext cx="1964984" cy="643085"/>
          </a:xfrm>
          <a:prstGeom prst="rect">
            <a:avLst/>
          </a:prstGeom>
        </p:spPr>
      </p:pic>
      <p:grpSp>
        <p:nvGrpSpPr>
          <p:cNvPr id="19" name="Group 19"/>
          <p:cNvGrpSpPr>
            <a:grpSpLocks noChangeAspect="1"/>
          </p:cNvGrpSpPr>
          <p:nvPr/>
        </p:nvGrpSpPr>
        <p:grpSpPr>
          <a:xfrm rot="-2560680">
            <a:off x="16127238" y="5274367"/>
            <a:ext cx="1250335" cy="1082790"/>
            <a:chOff x="0" y="0"/>
            <a:chExt cx="6350000" cy="5499100"/>
          </a:xfrm>
        </p:grpSpPr>
        <p:sp>
          <p:nvSpPr>
            <p:cNvPr id="20" name="Freeform 2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59921"/>
            </a:solidFill>
          </p:spPr>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100000">
            <a:off x="-1951127" y="-251567"/>
            <a:ext cx="5622704" cy="368287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547817">
            <a:off x="17282524" y="3887274"/>
            <a:ext cx="1042020" cy="73071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868400" y="4429439"/>
            <a:ext cx="4624244" cy="550505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810274">
            <a:off x="15240491" y="4280027"/>
            <a:ext cx="802769" cy="562942"/>
          </a:xfrm>
          <a:prstGeom prst="rect">
            <a:avLst/>
          </a:prstGeom>
        </p:spPr>
      </p:pic>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74617" y="2288240"/>
            <a:ext cx="369366" cy="369366"/>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8131" y="8661213"/>
            <a:ext cx="1269887" cy="126988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28700" y="751668"/>
            <a:ext cx="838200" cy="838200"/>
          </a:xfrm>
          <a:prstGeom prst="rect">
            <a:avLst/>
          </a:prstGeom>
        </p:spPr>
      </p:pic>
      <p:sp>
        <p:nvSpPr>
          <p:cNvPr id="10" name="TextBox 10"/>
          <p:cNvSpPr txBox="1"/>
          <p:nvPr/>
        </p:nvSpPr>
        <p:spPr>
          <a:xfrm>
            <a:off x="2133600" y="520634"/>
            <a:ext cx="15849601" cy="987450"/>
          </a:xfrm>
          <a:prstGeom prst="rect">
            <a:avLst/>
          </a:prstGeom>
        </p:spPr>
        <p:txBody>
          <a:bodyPr wrap="square" lIns="0" tIns="0" rIns="0" bIns="0" rtlCol="0" anchor="t">
            <a:spAutoFit/>
          </a:bodyPr>
          <a:lstStyle/>
          <a:p>
            <a:pPr>
              <a:lnSpc>
                <a:spcPts val="7669"/>
              </a:lnSpc>
            </a:pPr>
            <a:r>
              <a:rPr lang="vi-VN" sz="4800" b="1" dirty="0" smtClean="0">
                <a:solidFill>
                  <a:srgbClr val="3F3A6D"/>
                </a:solidFill>
              </a:rPr>
              <a:t>2. Xây dựng kế hoạch rèn luyện tính kiên trì, chăm chỉ</a:t>
            </a:r>
            <a:endParaRPr lang="en-US" sz="4800" b="1" dirty="0">
              <a:solidFill>
                <a:srgbClr val="3F3A6D"/>
              </a:solidFill>
            </a:endParaRPr>
          </a:p>
        </p:txBody>
      </p:sp>
      <p:sp>
        <p:nvSpPr>
          <p:cNvPr id="12" name="Rectangle 11"/>
          <p:cNvSpPr/>
          <p:nvPr/>
        </p:nvSpPr>
        <p:spPr>
          <a:xfrm>
            <a:off x="2499369" y="1625994"/>
            <a:ext cx="8222123" cy="1200329"/>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en-US" sz="4800" b="1" dirty="0">
                <a:solidFill>
                  <a:srgbClr val="FF0000"/>
                </a:solidFill>
                <a:ea typeface="Calibri" panose="020F0502020204030204" pitchFamily="34" charset="0"/>
                <a:cs typeface="Times New Roman" panose="02020603050405020304" pitchFamily="18" charset="0"/>
              </a:rPr>
              <a:t>L</a:t>
            </a:r>
            <a:r>
              <a:rPr lang="vi-VN" sz="4800" b="1" dirty="0" smtClean="0">
                <a:solidFill>
                  <a:srgbClr val="FF0000"/>
                </a:solidFill>
                <a:ea typeface="Calibri" panose="020F0502020204030204" pitchFamily="34" charset="0"/>
                <a:cs typeface="Times New Roman" panose="02020603050405020304" pitchFamily="18" charset="0"/>
              </a:rPr>
              <a:t>ập </a:t>
            </a:r>
            <a:r>
              <a:rPr lang="vi-VN" sz="4800" b="1" dirty="0">
                <a:solidFill>
                  <a:srgbClr val="FF0000"/>
                </a:solidFill>
                <a:ea typeface="Calibri" panose="020F0502020204030204" pitchFamily="34" charset="0"/>
                <a:cs typeface="Times New Roman" panose="02020603050405020304" pitchFamily="18" charset="0"/>
              </a:rPr>
              <a:t>kế hoạch theo trình </a:t>
            </a:r>
            <a:r>
              <a:rPr lang="vi-VN" sz="4800" b="1" dirty="0" smtClean="0">
                <a:solidFill>
                  <a:srgbClr val="FF0000"/>
                </a:solidFill>
                <a:ea typeface="Calibri" panose="020F0502020204030204" pitchFamily="34" charset="0"/>
                <a:cs typeface="Times New Roman" panose="02020603050405020304" pitchFamily="18" charset="0"/>
              </a:rPr>
              <a:t>tự:</a:t>
            </a:r>
            <a:endParaRPr lang="en-US" sz="4800" b="1" dirty="0">
              <a:solidFill>
                <a:srgbClr val="FF0000"/>
              </a:solidFill>
              <a:effectLst/>
              <a:ea typeface="Calibri" panose="020F0502020204030204" pitchFamily="34" charset="0"/>
              <a:cs typeface="Times New Roman" panose="02020603050405020304" pitchFamily="18" charset="0"/>
            </a:endParaRPr>
          </a:p>
        </p:txBody>
      </p:sp>
      <p:sp>
        <p:nvSpPr>
          <p:cNvPr id="13" name="Rectangle 12"/>
          <p:cNvSpPr/>
          <p:nvPr/>
        </p:nvSpPr>
        <p:spPr>
          <a:xfrm>
            <a:off x="1447800" y="2759597"/>
            <a:ext cx="12663430" cy="5901616"/>
          </a:xfrm>
          <a:prstGeom prst="rect">
            <a:avLst/>
          </a:prstGeom>
        </p:spPr>
        <p:txBody>
          <a:bodyPr wrap="square">
            <a:spAutoFit/>
          </a:bodyPr>
          <a:lstStyle/>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a:solidFill>
                  <a:srgbClr val="000000"/>
                </a:solidFill>
                <a:ea typeface="Calibri" panose="020F0502020204030204" pitchFamily="34" charset="0"/>
                <a:cs typeface="Times New Roman" panose="02020603050405020304" pitchFamily="18" charset="0"/>
              </a:rPr>
              <a:t>Xác định được mục tiêu cần rèn luyện</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Xác </a:t>
            </a:r>
            <a:r>
              <a:rPr lang="vi-VN" sz="4500" dirty="0">
                <a:solidFill>
                  <a:srgbClr val="000000"/>
                </a:solidFill>
                <a:ea typeface="Calibri" panose="020F0502020204030204" pitchFamily="34" charset="0"/>
                <a:cs typeface="Times New Roman" panose="02020603050405020304" pitchFamily="18" charset="0"/>
              </a:rPr>
              <a:t>định những nhiệm vụ cần thực hiện để rèn luyện được tính kiên trì, chăm chỉ.</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Xác </a:t>
            </a:r>
            <a:r>
              <a:rPr lang="vi-VN" sz="4500" dirty="0">
                <a:solidFill>
                  <a:srgbClr val="000000"/>
                </a:solidFill>
                <a:ea typeface="Calibri" panose="020F0502020204030204" pitchFamily="34" charset="0"/>
                <a:cs typeface="Times New Roman" panose="02020603050405020304" pitchFamily="18" charset="0"/>
              </a:rPr>
              <a:t>định cách thức thực hiện những việc này.</a:t>
            </a:r>
            <a:endParaRPr lang="en-US" sz="4500" dirty="0">
              <a:ea typeface="Calibri" panose="020F0502020204030204" pitchFamily="34" charset="0"/>
              <a:cs typeface="Times New Roman" panose="02020603050405020304" pitchFamily="18" charset="0"/>
            </a:endParaRPr>
          </a:p>
          <a:p>
            <a:pPr marL="685800" indent="-6858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Dự </a:t>
            </a:r>
            <a:r>
              <a:rPr lang="vi-VN" sz="4500" dirty="0">
                <a:solidFill>
                  <a:srgbClr val="000000"/>
                </a:solidFill>
                <a:ea typeface="Calibri" panose="020F0502020204030204" pitchFamily="34" charset="0"/>
                <a:cs typeface="Times New Roman" panose="02020603050405020304" pitchFamily="18" charset="0"/>
              </a:rPr>
              <a:t>kiến thời gian, địa điểm thực </a:t>
            </a:r>
            <a:r>
              <a:rPr lang="vi-VN" sz="4500" dirty="0" smtClean="0">
                <a:solidFill>
                  <a:srgbClr val="000000"/>
                </a:solidFill>
                <a:ea typeface="Calibri" panose="020F0502020204030204" pitchFamily="34" charset="0"/>
                <a:cs typeface="Times New Roman" panose="02020603050405020304" pitchFamily="18" charset="0"/>
              </a:rPr>
              <a:t>hiện.</a:t>
            </a:r>
            <a:endParaRPr lang="en-US" sz="4500" dirty="0">
              <a:effectLst/>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900" decel="100000" fill="hold"/>
                                        <p:tgtEl>
                                          <p:spTgt spid="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100000">
            <a:off x="-1951127" y="-251567"/>
            <a:ext cx="5622704" cy="368287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069854" y="1836254"/>
            <a:ext cx="721660" cy="72166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48131" y="8661213"/>
            <a:ext cx="1269887" cy="126988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28700" y="751668"/>
            <a:ext cx="838200" cy="838200"/>
          </a:xfrm>
          <a:prstGeom prst="rect">
            <a:avLst/>
          </a:prstGeom>
        </p:spPr>
      </p:pic>
      <p:sp>
        <p:nvSpPr>
          <p:cNvPr id="10" name="TextBox 10"/>
          <p:cNvSpPr txBox="1"/>
          <p:nvPr/>
        </p:nvSpPr>
        <p:spPr>
          <a:xfrm>
            <a:off x="2133600" y="520634"/>
            <a:ext cx="15849601" cy="987450"/>
          </a:xfrm>
          <a:prstGeom prst="rect">
            <a:avLst/>
          </a:prstGeom>
        </p:spPr>
        <p:txBody>
          <a:bodyPr wrap="square" lIns="0" tIns="0" rIns="0" bIns="0" rtlCol="0" anchor="t">
            <a:spAutoFit/>
          </a:bodyPr>
          <a:lstStyle/>
          <a:p>
            <a:pPr>
              <a:lnSpc>
                <a:spcPts val="7669"/>
              </a:lnSpc>
            </a:pPr>
            <a:r>
              <a:rPr lang="vi-VN" sz="4800" b="1" dirty="0" smtClean="0">
                <a:solidFill>
                  <a:srgbClr val="3F3A6D"/>
                </a:solidFill>
              </a:rPr>
              <a:t>2. Xây dựng kế hoạch rèn luyện tính kiên trì, chăm chỉ</a:t>
            </a:r>
            <a:endParaRPr lang="en-US" sz="4800" b="1" dirty="0">
              <a:solidFill>
                <a:srgbClr val="3F3A6D"/>
              </a:solidFill>
            </a:endParaRPr>
          </a:p>
        </p:txBody>
      </p:sp>
      <p:sp>
        <p:nvSpPr>
          <p:cNvPr id="12" name="Rectangle 11"/>
          <p:cNvSpPr/>
          <p:nvPr/>
        </p:nvSpPr>
        <p:spPr>
          <a:xfrm>
            <a:off x="1618018" y="1443574"/>
            <a:ext cx="1992853" cy="1081002"/>
          </a:xfrm>
          <a:prstGeom prst="rect">
            <a:avLst/>
          </a:prstGeom>
        </p:spPr>
        <p:txBody>
          <a:bodyPr wrap="none">
            <a:spAutoFit/>
          </a:bodyPr>
          <a:lstStyle/>
          <a:p>
            <a:pPr algn="just">
              <a:lnSpc>
                <a:spcPct val="150000"/>
              </a:lnSpc>
              <a:spcBef>
                <a:spcPts val="600"/>
              </a:spcBef>
              <a:spcAft>
                <a:spcPts val="1000"/>
              </a:spcAft>
              <a:tabLst>
                <a:tab pos="90170" algn="l"/>
                <a:tab pos="180340" algn="l"/>
              </a:tabLst>
            </a:pPr>
            <a:r>
              <a:rPr lang="vi-VN" sz="4800" b="1" u="sng" dirty="0" smtClean="0">
                <a:solidFill>
                  <a:srgbClr val="FF0000"/>
                </a:solidFill>
                <a:ea typeface="Calibri" panose="020F0502020204030204" pitchFamily="34" charset="0"/>
                <a:cs typeface="Times New Roman" panose="02020603050405020304" pitchFamily="18" charset="0"/>
              </a:rPr>
              <a:t>Gợi ý:</a:t>
            </a:r>
            <a:endParaRPr lang="en-US" sz="4800" b="1" u="sng" dirty="0">
              <a:solidFill>
                <a:srgbClr val="FF0000"/>
              </a:solidFill>
              <a:effectLst/>
              <a:ea typeface="Calibri" panose="020F050202020403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1197336453"/>
              </p:ext>
            </p:extLst>
          </p:nvPr>
        </p:nvGraphicFramePr>
        <p:xfrm>
          <a:off x="1736974" y="2800560"/>
          <a:ext cx="15309068" cy="7025640"/>
        </p:xfrm>
        <a:graphic>
          <a:graphicData uri="http://schemas.openxmlformats.org/drawingml/2006/table">
            <a:tbl>
              <a:tblPr firstRow="1" bandRow="1">
                <a:tableStyleId>{5940675A-B579-460E-94D1-54222C63F5DA}</a:tableStyleId>
              </a:tblPr>
              <a:tblGrid>
                <a:gridCol w="2299007">
                  <a:extLst>
                    <a:ext uri="{9D8B030D-6E8A-4147-A177-3AD203B41FA5}">
                      <a16:colId xmlns:a16="http://schemas.microsoft.com/office/drawing/2014/main" val="2194651934"/>
                    </a:ext>
                  </a:extLst>
                </a:gridCol>
                <a:gridCol w="3402011">
                  <a:extLst>
                    <a:ext uri="{9D8B030D-6E8A-4147-A177-3AD203B41FA5}">
                      <a16:colId xmlns:a16="http://schemas.microsoft.com/office/drawing/2014/main" val="1976859093"/>
                    </a:ext>
                  </a:extLst>
                </a:gridCol>
                <a:gridCol w="5874250">
                  <a:extLst>
                    <a:ext uri="{9D8B030D-6E8A-4147-A177-3AD203B41FA5}">
                      <a16:colId xmlns:a16="http://schemas.microsoft.com/office/drawing/2014/main" val="742060711"/>
                    </a:ext>
                  </a:extLst>
                </a:gridCol>
                <a:gridCol w="3733800">
                  <a:extLst>
                    <a:ext uri="{9D8B030D-6E8A-4147-A177-3AD203B41FA5}">
                      <a16:colId xmlns:a16="http://schemas.microsoft.com/office/drawing/2014/main" val="3222491764"/>
                    </a:ext>
                  </a:extLst>
                </a:gridCol>
              </a:tblGrid>
              <a:tr h="1305019">
                <a:tc>
                  <a:txBody>
                    <a:bodyPr/>
                    <a:lstStyle/>
                    <a:p>
                      <a:pPr marL="0" marR="0" algn="ctr">
                        <a:lnSpc>
                          <a:spcPct val="150000"/>
                        </a:lnSpc>
                        <a:spcBef>
                          <a:spcPts val="600"/>
                        </a:spcBef>
                        <a:spcAft>
                          <a:spcPts val="0"/>
                        </a:spcAft>
                        <a:tabLst>
                          <a:tab pos="90170" algn="l"/>
                          <a:tab pos="180340" algn="l"/>
                        </a:tabLst>
                      </a:pPr>
                      <a:r>
                        <a:rPr lang="vi-VN" sz="3500" b="1" dirty="0">
                          <a:solidFill>
                            <a:srgbClr val="000000"/>
                          </a:solidFill>
                          <a:effectLst/>
                          <a:latin typeface="+mn-lt"/>
                          <a:ea typeface="Calibri" panose="020F0502020204030204" pitchFamily="34" charset="0"/>
                          <a:cs typeface="Times New Roman" panose="02020603050405020304" pitchFamily="18" charset="0"/>
                        </a:rPr>
                        <a:t>Mục tiêu</a:t>
                      </a:r>
                      <a:endParaRPr lang="en-US" sz="35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600"/>
                        </a:spcBef>
                        <a:spcAft>
                          <a:spcPts val="0"/>
                        </a:spcAft>
                        <a:tabLst>
                          <a:tab pos="90170" algn="l"/>
                          <a:tab pos="180340" algn="l"/>
                        </a:tabLst>
                      </a:pPr>
                      <a:r>
                        <a:rPr lang="vi-VN" sz="3500" b="1" dirty="0">
                          <a:solidFill>
                            <a:srgbClr val="000000"/>
                          </a:solidFill>
                          <a:effectLst/>
                          <a:latin typeface="+mn-lt"/>
                          <a:ea typeface="Calibri" panose="020F0502020204030204" pitchFamily="34" charset="0"/>
                          <a:cs typeface="Times New Roman" panose="02020603050405020304" pitchFamily="18" charset="0"/>
                        </a:rPr>
                        <a:t>Nhiệm vụ cần thực hiện</a:t>
                      </a:r>
                      <a:endParaRPr lang="en-US" sz="35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600"/>
                        </a:spcBef>
                        <a:spcAft>
                          <a:spcPts val="0"/>
                        </a:spcAft>
                        <a:tabLst>
                          <a:tab pos="90170" algn="l"/>
                          <a:tab pos="180340" algn="l"/>
                        </a:tabLst>
                      </a:pPr>
                      <a:r>
                        <a:rPr lang="vi-VN" sz="3500" b="1" dirty="0">
                          <a:solidFill>
                            <a:srgbClr val="000000"/>
                          </a:solidFill>
                          <a:effectLst/>
                          <a:latin typeface="+mn-lt"/>
                          <a:ea typeface="Calibri" panose="020F0502020204030204" pitchFamily="34" charset="0"/>
                          <a:cs typeface="Times New Roman" panose="02020603050405020304" pitchFamily="18" charset="0"/>
                        </a:rPr>
                        <a:t>Cách thực hiện</a:t>
                      </a:r>
                      <a:endParaRPr lang="en-US" sz="35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tc>
                  <a:txBody>
                    <a:bodyPr/>
                    <a:lstStyle/>
                    <a:p>
                      <a:pPr marL="0" marR="0" algn="ctr">
                        <a:lnSpc>
                          <a:spcPct val="150000"/>
                        </a:lnSpc>
                        <a:spcBef>
                          <a:spcPts val="600"/>
                        </a:spcBef>
                        <a:spcAft>
                          <a:spcPts val="0"/>
                        </a:spcAft>
                        <a:tabLst>
                          <a:tab pos="90170" algn="l"/>
                          <a:tab pos="180340" algn="l"/>
                        </a:tabLst>
                      </a:pPr>
                      <a:r>
                        <a:rPr lang="vi-VN" sz="3500" b="1" dirty="0">
                          <a:solidFill>
                            <a:srgbClr val="000000"/>
                          </a:solidFill>
                          <a:effectLst/>
                          <a:latin typeface="+mn-lt"/>
                          <a:ea typeface="Calibri" panose="020F0502020204030204" pitchFamily="34" charset="0"/>
                          <a:cs typeface="Times New Roman" panose="02020603050405020304" pitchFamily="18" charset="0"/>
                        </a:rPr>
                        <a:t>Thời gian, địa điểm thực hiện</a:t>
                      </a:r>
                      <a:endParaRPr lang="en-US" sz="35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40000"/>
                        <a:lumOff val="60000"/>
                      </a:schemeClr>
                    </a:solidFill>
                  </a:tcPr>
                </a:tc>
                <a:extLst>
                  <a:ext uri="{0D108BD9-81ED-4DB2-BD59-A6C34878D82A}">
                    <a16:rowId xmlns:a16="http://schemas.microsoft.com/office/drawing/2014/main" val="2935381977"/>
                  </a:ext>
                </a:extLst>
              </a:tr>
              <a:tr h="2827941">
                <a:tc rowSpan="2">
                  <a:txBody>
                    <a:bodyPr/>
                    <a:lstStyle/>
                    <a:p>
                      <a:pPr marL="0" marR="0" algn="ctr">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Chăm chỉ làm việc nhà</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Chủ động, tự giác làm việc nhà</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Dọn dẹp nơi ở, góc học tập hằng ngày.</a:t>
                      </a:r>
                      <a:endParaRPr lang="en-US" sz="32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Nấu ăn</a:t>
                      </a:r>
                      <a:endParaRPr lang="en-US" sz="32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Giặt và phơi quần áo...</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600"/>
                        </a:spcBef>
                        <a:spcAft>
                          <a:spcPts val="0"/>
                        </a:spcAft>
                        <a:tabLst>
                          <a:tab pos="90170" algn="l"/>
                          <a:tab pos="180340" algn="l"/>
                        </a:tabLst>
                      </a:pPr>
                      <a:r>
                        <a:rPr lang="vi-VN" sz="3200">
                          <a:solidFill>
                            <a:srgbClr val="000000"/>
                          </a:solidFill>
                          <a:effectLst/>
                          <a:latin typeface="+mn-lt"/>
                          <a:ea typeface="Calibri" panose="020F0502020204030204" pitchFamily="34" charset="0"/>
                          <a:cs typeface="Times New Roman" panose="02020603050405020304" pitchFamily="18" charset="0"/>
                        </a:rPr>
                        <a:t>- Sau giờ học</a:t>
                      </a:r>
                      <a:endParaRPr lang="en-US" sz="320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a:solidFill>
                            <a:srgbClr val="000000"/>
                          </a:solidFill>
                          <a:effectLst/>
                          <a:latin typeface="+mn-lt"/>
                          <a:ea typeface="Calibri" panose="020F0502020204030204" pitchFamily="34" charset="0"/>
                          <a:cs typeface="Times New Roman" panose="02020603050405020304" pitchFamily="18" charset="0"/>
                        </a:rPr>
                        <a:t>- Ngày nghỉ</a:t>
                      </a:r>
                      <a:endParaRPr lang="en-US" sz="320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a:solidFill>
                            <a:srgbClr val="000000"/>
                          </a:solidFill>
                          <a:effectLst/>
                          <a:latin typeface="+mn-lt"/>
                          <a:ea typeface="Calibri" panose="020F0502020204030204" pitchFamily="34" charset="0"/>
                          <a:cs typeface="Times New Roman" panose="02020603050405020304" pitchFamily="18" charset="0"/>
                        </a:rPr>
                        <a:t>- Tại nhà</a:t>
                      </a:r>
                      <a:endParaRPr lang="en-US" sz="320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3225116205"/>
                  </a:ext>
                </a:extLst>
              </a:tr>
              <a:tr h="2138316">
                <a:tc vMerge="1">
                  <a:txBody>
                    <a:bodyPr/>
                    <a:lstStyle/>
                    <a:p>
                      <a:endParaRPr lang="en-US"/>
                    </a:p>
                  </a:txBody>
                  <a:tcPr/>
                </a:tc>
                <a:tc>
                  <a:txBody>
                    <a:bodyPr/>
                    <a:lstStyle/>
                    <a:p>
                      <a:pPr marL="0" marR="0" algn="just">
                        <a:lnSpc>
                          <a:spcPct val="150000"/>
                        </a:lnSpc>
                        <a:spcBef>
                          <a:spcPts val="600"/>
                        </a:spcBef>
                        <a:spcAft>
                          <a:spcPts val="0"/>
                        </a:spcAft>
                        <a:tabLst>
                          <a:tab pos="90170" algn="l"/>
                          <a:tab pos="180340" algn="l"/>
                        </a:tabLst>
                      </a:pPr>
                      <a:r>
                        <a:rPr lang="vi-VN" sz="3200">
                          <a:solidFill>
                            <a:srgbClr val="000000"/>
                          </a:solidFill>
                          <a:effectLst/>
                          <a:latin typeface="+mn-lt"/>
                          <a:ea typeface="Calibri" panose="020F0502020204030204" pitchFamily="34" charset="0"/>
                          <a:cs typeface="Times New Roman" panose="02020603050405020304" pitchFamily="18" charset="0"/>
                        </a:rPr>
                        <a:t>Chăm sóc cây trồng, vật nuôi</a:t>
                      </a:r>
                      <a:endParaRPr lang="en-US" sz="320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Tưới cây</a:t>
                      </a:r>
                      <a:endParaRPr lang="en-US" sz="32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Cho vật nuôi ăn</a:t>
                      </a:r>
                      <a:endParaRPr lang="en-US" sz="32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Dọn dẹp nơi ở của vật </a:t>
                      </a:r>
                      <a:r>
                        <a:rPr lang="vi-VN" sz="3200" dirty="0" smtClean="0">
                          <a:solidFill>
                            <a:srgbClr val="000000"/>
                          </a:solidFill>
                          <a:effectLst/>
                          <a:latin typeface="+mn-lt"/>
                          <a:ea typeface="Calibri" panose="020F0502020204030204" pitchFamily="34" charset="0"/>
                          <a:cs typeface="Times New Roman" panose="02020603050405020304" pitchFamily="18" charset="0"/>
                        </a:rPr>
                        <a:t>nuôi</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tc>
                  <a:txBody>
                    <a:bodyPr/>
                    <a:lstStyle/>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Sau giờ học</a:t>
                      </a:r>
                      <a:endParaRPr lang="en-US" sz="32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Ngày nghỉ</a:t>
                      </a:r>
                      <a:endParaRPr lang="en-US" sz="3200" dirty="0">
                        <a:effectLst/>
                        <a:latin typeface="+mn-lt"/>
                        <a:ea typeface="Calibri" panose="020F0502020204030204" pitchFamily="34" charset="0"/>
                        <a:cs typeface="Times New Roman" panose="02020603050405020304" pitchFamily="18" charset="0"/>
                      </a:endParaRPr>
                    </a:p>
                    <a:p>
                      <a:pPr marL="0" marR="0" algn="just">
                        <a:lnSpc>
                          <a:spcPct val="150000"/>
                        </a:lnSpc>
                        <a:spcBef>
                          <a:spcPts val="600"/>
                        </a:spcBef>
                        <a:spcAft>
                          <a:spcPts val="0"/>
                        </a:spcAft>
                        <a:tabLst>
                          <a:tab pos="90170" algn="l"/>
                          <a:tab pos="180340" algn="l"/>
                        </a:tabLst>
                      </a:pPr>
                      <a:r>
                        <a:rPr lang="vi-VN" sz="3200" dirty="0">
                          <a:solidFill>
                            <a:srgbClr val="000000"/>
                          </a:solidFill>
                          <a:effectLst/>
                          <a:latin typeface="+mn-lt"/>
                          <a:ea typeface="Calibri" panose="020F0502020204030204" pitchFamily="34" charset="0"/>
                          <a:cs typeface="Times New Roman" panose="02020603050405020304" pitchFamily="18" charset="0"/>
                        </a:rPr>
                        <a:t>- Tại nhà</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2667334158"/>
                  </a:ext>
                </a:extLst>
              </a:tr>
            </a:tbl>
          </a:graphicData>
        </a:graphic>
      </p:graphicFrame>
    </p:spTree>
    <p:extLst>
      <p:ext uri="{BB962C8B-B14F-4D97-AF65-F5344CB8AC3E}">
        <p14:creationId xmlns:p14="http://schemas.microsoft.com/office/powerpoint/2010/main" val="71417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3"/>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100000">
            <a:off x="-1951127" y="-251567"/>
            <a:ext cx="5622704" cy="368287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337514" y="1920937"/>
            <a:ext cx="721660" cy="72166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977062" y="9100033"/>
            <a:ext cx="1269887" cy="126988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28700" y="751668"/>
            <a:ext cx="838200" cy="838200"/>
          </a:xfrm>
          <a:prstGeom prst="rect">
            <a:avLst/>
          </a:prstGeom>
        </p:spPr>
      </p:pic>
      <p:sp>
        <p:nvSpPr>
          <p:cNvPr id="10" name="TextBox 10"/>
          <p:cNvSpPr txBox="1"/>
          <p:nvPr/>
        </p:nvSpPr>
        <p:spPr>
          <a:xfrm>
            <a:off x="2133600" y="520634"/>
            <a:ext cx="15849601" cy="987450"/>
          </a:xfrm>
          <a:prstGeom prst="rect">
            <a:avLst/>
          </a:prstGeom>
        </p:spPr>
        <p:txBody>
          <a:bodyPr wrap="square" lIns="0" tIns="0" rIns="0" bIns="0" rtlCol="0" anchor="t">
            <a:spAutoFit/>
          </a:bodyPr>
          <a:lstStyle/>
          <a:p>
            <a:pPr>
              <a:lnSpc>
                <a:spcPts val="7669"/>
              </a:lnSpc>
            </a:pPr>
            <a:r>
              <a:rPr lang="vi-VN" sz="4800" b="1" dirty="0" smtClean="0">
                <a:solidFill>
                  <a:srgbClr val="3F3A6D"/>
                </a:solidFill>
              </a:rPr>
              <a:t>2. Xây dựng kế hoạch rèn luyện tính kiên trì, chăm chỉ</a:t>
            </a:r>
            <a:endParaRPr lang="en-US" sz="4800" b="1" dirty="0">
              <a:solidFill>
                <a:srgbClr val="3F3A6D"/>
              </a:solidFill>
            </a:endParaRPr>
          </a:p>
        </p:txBody>
      </p:sp>
      <p:pic>
        <p:nvPicPr>
          <p:cNvPr id="13"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70465" y="3509968"/>
            <a:ext cx="6169568" cy="6827490"/>
          </a:xfrm>
          <a:prstGeom prst="rect">
            <a:avLst/>
          </a:prstGeom>
        </p:spPr>
      </p:pic>
      <p:grpSp>
        <p:nvGrpSpPr>
          <p:cNvPr id="14" name="Group 2"/>
          <p:cNvGrpSpPr/>
          <p:nvPr/>
        </p:nvGrpSpPr>
        <p:grpSpPr>
          <a:xfrm>
            <a:off x="6338146" y="1887600"/>
            <a:ext cx="11027943" cy="7065900"/>
            <a:chOff x="0" y="0"/>
            <a:chExt cx="7783945" cy="5030101"/>
          </a:xfrm>
        </p:grpSpPr>
        <p:sp>
          <p:nvSpPr>
            <p:cNvPr id="15" name="Freeform 3"/>
            <p:cNvSpPr/>
            <p:nvPr/>
          </p:nvSpPr>
          <p:spPr>
            <a:xfrm>
              <a:off x="-4213" y="0"/>
              <a:ext cx="7788158" cy="5030101"/>
            </a:xfrm>
            <a:custGeom>
              <a:avLst/>
              <a:gdLst/>
              <a:ahLst/>
              <a:cxnLst/>
              <a:rect l="l" t="t" r="r" b="b"/>
              <a:pathLst>
                <a:path w="7788158" h="5030101">
                  <a:moveTo>
                    <a:pt x="278431" y="16918"/>
                  </a:moveTo>
                  <a:cubicBezTo>
                    <a:pt x="278431" y="16918"/>
                    <a:pt x="604014" y="12258"/>
                    <a:pt x="1008759" y="12454"/>
                  </a:cubicBezTo>
                  <a:cubicBezTo>
                    <a:pt x="6164698" y="12671"/>
                    <a:pt x="7514089" y="0"/>
                    <a:pt x="7514089" y="0"/>
                  </a:cubicBezTo>
                  <a:cubicBezTo>
                    <a:pt x="7581554" y="0"/>
                    <a:pt x="7657491" y="0"/>
                    <a:pt x="7736264" y="85073"/>
                  </a:cubicBezTo>
                  <a:cubicBezTo>
                    <a:pt x="7779242" y="131488"/>
                    <a:pt x="7780310" y="240224"/>
                    <a:pt x="7780715" y="320281"/>
                  </a:cubicBezTo>
                  <a:cubicBezTo>
                    <a:pt x="7780715" y="320281"/>
                    <a:pt x="7779011" y="3539354"/>
                    <a:pt x="7779011" y="4267517"/>
                  </a:cubicBezTo>
                  <a:cubicBezTo>
                    <a:pt x="7779011" y="4481676"/>
                    <a:pt x="7788158" y="4780855"/>
                    <a:pt x="7788158" y="4780855"/>
                  </a:cubicBezTo>
                  <a:cubicBezTo>
                    <a:pt x="7788158" y="4909524"/>
                    <a:pt x="7783989" y="5030101"/>
                    <a:pt x="7531151" y="5021967"/>
                  </a:cubicBezTo>
                  <a:cubicBezTo>
                    <a:pt x="7531151" y="5021967"/>
                    <a:pt x="7154679" y="5001669"/>
                    <a:pt x="6349347" y="5009267"/>
                  </a:cubicBezTo>
                  <a:cubicBezTo>
                    <a:pt x="1996071" y="5017401"/>
                    <a:pt x="304023" y="5030101"/>
                    <a:pt x="304023" y="5030101"/>
                  </a:cubicBezTo>
                  <a:cubicBezTo>
                    <a:pt x="132548" y="5030101"/>
                    <a:pt x="4213" y="4929032"/>
                    <a:pt x="8532" y="4726485"/>
                  </a:cubicBezTo>
                  <a:cubicBezTo>
                    <a:pt x="8532" y="4726485"/>
                    <a:pt x="9630" y="4227944"/>
                    <a:pt x="4815" y="1376498"/>
                  </a:cubicBezTo>
                  <a:cubicBezTo>
                    <a:pt x="0" y="663668"/>
                    <a:pt x="25592" y="330596"/>
                    <a:pt x="25592" y="330596"/>
                  </a:cubicBezTo>
                  <a:cubicBezTo>
                    <a:pt x="27224" y="150571"/>
                    <a:pt x="143504" y="16918"/>
                    <a:pt x="278431" y="16918"/>
                  </a:cubicBezTo>
                  <a:close/>
                </a:path>
              </a:pathLst>
            </a:custGeom>
            <a:solidFill>
              <a:srgbClr val="FFE8E5"/>
            </a:solidFill>
          </p:spPr>
        </p:sp>
      </p:grpSp>
      <p:grpSp>
        <p:nvGrpSpPr>
          <p:cNvPr id="16" name="Group 6"/>
          <p:cNvGrpSpPr/>
          <p:nvPr/>
        </p:nvGrpSpPr>
        <p:grpSpPr>
          <a:xfrm>
            <a:off x="6559944" y="2281766"/>
            <a:ext cx="10585055" cy="6290733"/>
            <a:chOff x="0" y="0"/>
            <a:chExt cx="12273445" cy="4084877"/>
          </a:xfrm>
        </p:grpSpPr>
        <p:sp>
          <p:nvSpPr>
            <p:cNvPr id="17" name="Freeform 7"/>
            <p:cNvSpPr/>
            <p:nvPr/>
          </p:nvSpPr>
          <p:spPr>
            <a:xfrm>
              <a:off x="0" y="-4073"/>
              <a:ext cx="12279835" cy="4091479"/>
            </a:xfrm>
            <a:custGeom>
              <a:avLst/>
              <a:gdLst/>
              <a:ahLst/>
              <a:cxnLst/>
              <a:rect l="l" t="t" r="r" b="b"/>
              <a:pathLst>
                <a:path w="12279835" h="4091479">
                  <a:moveTo>
                    <a:pt x="11652058" y="4037001"/>
                  </a:moveTo>
                  <a:cubicBezTo>
                    <a:pt x="11652058" y="4037001"/>
                    <a:pt x="10921183" y="4091479"/>
                    <a:pt x="9258069" y="4088858"/>
                  </a:cubicBezTo>
                  <a:cubicBezTo>
                    <a:pt x="4524586" y="4086695"/>
                    <a:pt x="1057074" y="4078871"/>
                    <a:pt x="1057074" y="4078871"/>
                  </a:cubicBezTo>
                  <a:cubicBezTo>
                    <a:pt x="812932" y="4070037"/>
                    <a:pt x="449110" y="4048806"/>
                    <a:pt x="282371" y="3990629"/>
                  </a:cubicBezTo>
                  <a:cubicBezTo>
                    <a:pt x="4469" y="3893665"/>
                    <a:pt x="0" y="3720386"/>
                    <a:pt x="0" y="3012318"/>
                  </a:cubicBezTo>
                  <a:lnTo>
                    <a:pt x="0" y="3012288"/>
                  </a:lnTo>
                  <a:cubicBezTo>
                    <a:pt x="8536" y="491230"/>
                    <a:pt x="0" y="345608"/>
                    <a:pt x="77597" y="223930"/>
                  </a:cubicBezTo>
                  <a:cubicBezTo>
                    <a:pt x="217372" y="4759"/>
                    <a:pt x="519255" y="4073"/>
                    <a:pt x="937909" y="4073"/>
                  </a:cubicBezTo>
                  <a:cubicBezTo>
                    <a:pt x="937909" y="4073"/>
                    <a:pt x="2538463" y="15681"/>
                    <a:pt x="7512675" y="7673"/>
                  </a:cubicBezTo>
                  <a:cubicBezTo>
                    <a:pt x="10702255" y="0"/>
                    <a:pt x="11418988" y="6979"/>
                    <a:pt x="11418988" y="6979"/>
                  </a:cubicBezTo>
                  <a:cubicBezTo>
                    <a:pt x="11787296" y="14458"/>
                    <a:pt x="11925556" y="42638"/>
                    <a:pt x="12123296" y="165219"/>
                  </a:cubicBezTo>
                  <a:cubicBezTo>
                    <a:pt x="12274314" y="258836"/>
                    <a:pt x="12279835" y="476157"/>
                    <a:pt x="12270695" y="3012288"/>
                  </a:cubicBezTo>
                  <a:lnTo>
                    <a:pt x="12270695" y="3012318"/>
                  </a:lnTo>
                  <a:cubicBezTo>
                    <a:pt x="12270694" y="3838352"/>
                    <a:pt x="12227910" y="3986939"/>
                    <a:pt x="11652058" y="4037001"/>
                  </a:cubicBezTo>
                  <a:close/>
                </a:path>
              </a:pathLst>
            </a:custGeom>
            <a:solidFill>
              <a:srgbClr val="FDFDFB"/>
            </a:solidFill>
          </p:spPr>
        </p:sp>
      </p:grpSp>
      <p:sp>
        <p:nvSpPr>
          <p:cNvPr id="2" name="Rectangle 1"/>
          <p:cNvSpPr/>
          <p:nvPr/>
        </p:nvSpPr>
        <p:spPr>
          <a:xfrm>
            <a:off x="6749556" y="2275494"/>
            <a:ext cx="10154883" cy="6324808"/>
          </a:xfrm>
          <a:prstGeom prst="rect">
            <a:avLst/>
          </a:prstGeom>
        </p:spPr>
        <p:txBody>
          <a:bodyPr wrap="square">
            <a:spAutoFit/>
          </a:bodyPr>
          <a:lstStyle/>
          <a:p>
            <a:pPr algn="just">
              <a:lnSpc>
                <a:spcPct val="150000"/>
              </a:lnSpc>
              <a:spcBef>
                <a:spcPts val="600"/>
              </a:spcBef>
              <a:spcAft>
                <a:spcPts val="1000"/>
              </a:spcAft>
              <a:tabLst>
                <a:tab pos="90170" algn="l"/>
                <a:tab pos="180340" algn="l"/>
              </a:tabLst>
            </a:pPr>
            <a:r>
              <a:rPr lang="vi-VN" sz="4200" dirty="0" smtClean="0">
                <a:solidFill>
                  <a:srgbClr val="000000"/>
                </a:solidFill>
                <a:ea typeface="Calibri" panose="020F0502020204030204" pitchFamily="34" charset="0"/>
                <a:cs typeface="Times New Roman" panose="02020603050405020304" pitchFamily="18" charset="0"/>
              </a:rPr>
              <a:t>			</a:t>
            </a:r>
            <a:r>
              <a:rPr lang="vi-VN" sz="4500" dirty="0" smtClean="0">
                <a:solidFill>
                  <a:srgbClr val="000000"/>
                </a:solidFill>
                <a:ea typeface="Calibri" panose="020F0502020204030204" pitchFamily="34" charset="0"/>
                <a:cs typeface="Times New Roman" panose="02020603050405020304" pitchFamily="18" charset="0"/>
              </a:rPr>
              <a:t>Tính </a:t>
            </a:r>
            <a:r>
              <a:rPr lang="vi-VN" sz="4500" dirty="0">
                <a:solidFill>
                  <a:srgbClr val="000000"/>
                </a:solidFill>
                <a:ea typeface="Calibri" panose="020F0502020204030204" pitchFamily="34" charset="0"/>
                <a:cs typeface="Times New Roman" panose="02020603050405020304" pitchFamily="18" charset="0"/>
              </a:rPr>
              <a:t>kiên trì, chăm chỉ của mỗi người có được chủ yếu là do rèn luyện. Lập được kế hoạch rèn luyện tính kiên trì, chăm chỉ giúp mỗi chúng ta chủ động hơn trong việc rèn luyện và rèn luyện đạt kết quả.</a:t>
            </a:r>
            <a:endParaRPr lang="en-US" sz="45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74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edge">
                                      <p:cBhvr>
                                        <p:cTn id="7" dur="500"/>
                                        <p:tgtEl>
                                          <p:spTgt spid="1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edge">
                                      <p:cBhvr>
                                        <p:cTn id="10" dur="500"/>
                                        <p:tgtEl>
                                          <p:spTgt spid="2"/>
                                        </p:tgtEl>
                                      </p:cBhvr>
                                    </p:animEffect>
                                  </p:childTnLst>
                                </p:cTn>
                              </p:par>
                              <p:par>
                                <p:cTn id="11" presetID="2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edg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8100000">
            <a:off x="-1951127" y="-251567"/>
            <a:ext cx="5622704" cy="3682871"/>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337514" y="1920937"/>
            <a:ext cx="721660" cy="721660"/>
          </a:xfrm>
          <a:prstGeom prst="rect">
            <a:avLst/>
          </a:prstGeom>
        </p:spPr>
      </p:pic>
      <p:pic>
        <p:nvPicPr>
          <p:cNvPr id="8"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653056" y="8115300"/>
            <a:ext cx="1269887" cy="1269887"/>
          </a:xfrm>
          <a:prstGeom prst="rect">
            <a:avLst/>
          </a:prstGeom>
        </p:spPr>
      </p:pic>
      <p:pic>
        <p:nvPicPr>
          <p:cNvPr id="9" name="Picture 9"/>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28700" y="751668"/>
            <a:ext cx="838200" cy="838200"/>
          </a:xfrm>
          <a:prstGeom prst="rect">
            <a:avLst/>
          </a:prstGeom>
        </p:spPr>
      </p:pic>
      <p:sp>
        <p:nvSpPr>
          <p:cNvPr id="10" name="TextBox 10"/>
          <p:cNvSpPr txBox="1"/>
          <p:nvPr/>
        </p:nvSpPr>
        <p:spPr>
          <a:xfrm>
            <a:off x="2133600" y="520634"/>
            <a:ext cx="15849601" cy="987450"/>
          </a:xfrm>
          <a:prstGeom prst="rect">
            <a:avLst/>
          </a:prstGeom>
        </p:spPr>
        <p:txBody>
          <a:bodyPr wrap="square" lIns="0" tIns="0" rIns="0" bIns="0" rtlCol="0" anchor="t">
            <a:spAutoFit/>
          </a:bodyPr>
          <a:lstStyle/>
          <a:p>
            <a:pPr algn="ctr">
              <a:lnSpc>
                <a:spcPts val="7669"/>
              </a:lnSpc>
            </a:pPr>
            <a:r>
              <a:rPr lang="en-US" sz="6000" b="1" dirty="0">
                <a:solidFill>
                  <a:srgbClr val="3F3A6D"/>
                </a:solidFill>
                <a:latin typeface="Times New Roman" panose="02020603050405020304" pitchFamily="18" charset="0"/>
                <a:cs typeface="Times New Roman" panose="02020603050405020304" pitchFamily="18" charset="0"/>
              </a:rPr>
              <a:t> </a:t>
            </a:r>
            <a:r>
              <a:rPr lang="en-US" sz="6000" b="1" dirty="0" smtClean="0">
                <a:solidFill>
                  <a:srgbClr val="3F3A6D"/>
                </a:solidFill>
                <a:latin typeface="Times New Roman" panose="02020603050405020304" pitchFamily="18" charset="0"/>
                <a:cs typeface="Times New Roman" panose="02020603050405020304" pitchFamily="18" charset="0"/>
              </a:rPr>
              <a:t>              GÓC CHIA SẺ </a:t>
            </a:r>
            <a:endParaRPr lang="en-US" sz="6000" b="1" dirty="0">
              <a:solidFill>
                <a:srgbClr val="3F3A6D"/>
              </a:solidFill>
              <a:latin typeface="Times New Roman" panose="02020603050405020304" pitchFamily="18" charset="0"/>
              <a:cs typeface="Times New Roman" panose="02020603050405020304" pitchFamily="18" charset="0"/>
            </a:endParaRPr>
          </a:p>
        </p:txBody>
      </p:sp>
      <p:sp>
        <p:nvSpPr>
          <p:cNvPr id="4" name="Rectangle 3"/>
          <p:cNvSpPr/>
          <p:nvPr/>
        </p:nvSpPr>
        <p:spPr>
          <a:xfrm>
            <a:off x="5029200" y="2051584"/>
            <a:ext cx="10778725" cy="3096745"/>
          </a:xfrm>
          <a:prstGeom prst="rect">
            <a:avLst/>
          </a:prstGeom>
        </p:spPr>
        <p:txBody>
          <a:bodyPr wrap="square">
            <a:spAutoFit/>
          </a:bodyPr>
          <a:lstStyle/>
          <a:p>
            <a:pPr marL="914400" indent="-914400" algn="just">
              <a:lnSpc>
                <a:spcPct val="150000"/>
              </a:lnSpc>
              <a:spcBef>
                <a:spcPts val="600"/>
              </a:spcBef>
              <a:spcAft>
                <a:spcPts val="1000"/>
              </a:spcAft>
              <a:buFont typeface="Wingdings" panose="05000000000000000000" pitchFamily="2" charset="2"/>
              <a:buChar char="v"/>
              <a:tabLst>
                <a:tab pos="90170" algn="l"/>
                <a:tab pos="180340" algn="l"/>
              </a:tabLst>
            </a:pPr>
            <a:r>
              <a:rPr lang="vi-VN" sz="4500" dirty="0" smtClean="0">
                <a:solidFill>
                  <a:srgbClr val="000000"/>
                </a:solidFill>
                <a:ea typeface="Calibri" panose="020F0502020204030204" pitchFamily="34" charset="0"/>
                <a:cs typeface="Times New Roman" panose="02020603050405020304" pitchFamily="18" charset="0"/>
              </a:rPr>
              <a:t>Những </a:t>
            </a:r>
            <a:r>
              <a:rPr lang="vi-VN" sz="4500" dirty="0">
                <a:solidFill>
                  <a:srgbClr val="000000"/>
                </a:solidFill>
                <a:ea typeface="Calibri" panose="020F0502020204030204" pitchFamily="34" charset="0"/>
                <a:cs typeface="Times New Roman" panose="02020603050405020304" pitchFamily="18" charset="0"/>
              </a:rPr>
              <a:t>thuận lợi và khó khăn </a:t>
            </a:r>
            <a:r>
              <a:rPr lang="vi-VN" sz="4500" dirty="0" smtClean="0">
                <a:solidFill>
                  <a:srgbClr val="000000"/>
                </a:solidFill>
                <a:ea typeface="Calibri" panose="020F0502020204030204" pitchFamily="34" charset="0"/>
                <a:cs typeface="Times New Roman" panose="02020603050405020304" pitchFamily="18" charset="0"/>
              </a:rPr>
              <a:t>khi </a:t>
            </a:r>
            <a:r>
              <a:rPr lang="vi-VN" sz="4500" dirty="0">
                <a:solidFill>
                  <a:srgbClr val="000000"/>
                </a:solidFill>
                <a:ea typeface="Calibri" panose="020F0502020204030204" pitchFamily="34" charset="0"/>
                <a:cs typeface="Times New Roman" panose="02020603050405020304" pitchFamily="18" charset="0"/>
              </a:rPr>
              <a:t>thực hiện việc rèn luyện tính kiên trì, chăm chỉ.</a:t>
            </a:r>
            <a:endParaRPr lang="en-US" sz="4500" dirty="0">
              <a:effectLst/>
              <a:ea typeface="Calibri" panose="020F0502020204030204" pitchFamily="34" charset="0"/>
              <a:cs typeface="Times New Roman" panose="02020603050405020304" pitchFamily="18" charset="0"/>
            </a:endParaRPr>
          </a:p>
        </p:txBody>
      </p:sp>
      <p:pic>
        <p:nvPicPr>
          <p:cNvPr id="2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8428970">
            <a:off x="15304378" y="8861821"/>
            <a:ext cx="689545" cy="689545"/>
          </a:xfrm>
          <a:prstGeom prst="rect">
            <a:avLst/>
          </a:prstGeom>
        </p:spPr>
      </p:pic>
      <p:pic>
        <p:nvPicPr>
          <p:cNvPr id="21"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8915400" y="8953500"/>
            <a:ext cx="721475" cy="1038772"/>
          </a:xfrm>
          <a:prstGeom prst="rect">
            <a:avLst/>
          </a:prstGeom>
        </p:spPr>
      </p:pic>
      <p:pic>
        <p:nvPicPr>
          <p:cNvPr id="22"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429189">
            <a:off x="4063026" y="3279288"/>
            <a:ext cx="1432991" cy="468979"/>
          </a:xfrm>
          <a:prstGeom prst="rect">
            <a:avLst/>
          </a:prstGeom>
        </p:spPr>
      </p:pic>
      <p:pic>
        <p:nvPicPr>
          <p:cNvPr id="23" name="Picture 4"/>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90611">
            <a:off x="-117584" y="4620254"/>
            <a:ext cx="6923398" cy="5576482"/>
          </a:xfrm>
          <a:prstGeom prst="rect">
            <a:avLst/>
          </a:prstGeom>
        </p:spPr>
      </p:pic>
    </p:spTree>
    <p:extLst>
      <p:ext uri="{BB962C8B-B14F-4D97-AF65-F5344CB8AC3E}">
        <p14:creationId xmlns:p14="http://schemas.microsoft.com/office/powerpoint/2010/main" val="36660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5856"/>
          <a:stretch/>
        </p:blipFill>
        <p:spPr>
          <a:xfrm>
            <a:off x="328882" y="-1333500"/>
            <a:ext cx="12631127" cy="1249133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532">
            <a:off x="15103418" y="8774992"/>
            <a:ext cx="5013059" cy="397284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9924532">
            <a:off x="14512591" y="-2740248"/>
            <a:ext cx="5013059" cy="397284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607669" y="3447335"/>
            <a:ext cx="7211486" cy="725103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09135" y="9282090"/>
            <a:ext cx="797359" cy="835329"/>
          </a:xfrm>
          <a:prstGeom prst="rect">
            <a:avLst/>
          </a:prstGeom>
        </p:spPr>
      </p:pic>
      <p:grpSp>
        <p:nvGrpSpPr>
          <p:cNvPr id="7" name="Group 7"/>
          <p:cNvGrpSpPr>
            <a:grpSpLocks noChangeAspect="1"/>
          </p:cNvGrpSpPr>
          <p:nvPr/>
        </p:nvGrpSpPr>
        <p:grpSpPr>
          <a:xfrm rot="-2560680">
            <a:off x="10601253" y="706317"/>
            <a:ext cx="744534" cy="644766"/>
            <a:chOff x="0" y="0"/>
            <a:chExt cx="6350000" cy="5499100"/>
          </a:xfrm>
        </p:grpSpPr>
        <p:sp>
          <p:nvSpPr>
            <p:cNvPr id="8" name="Freeform 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grpSp>
        <p:nvGrpSpPr>
          <p:cNvPr id="9" name="Group 9"/>
          <p:cNvGrpSpPr>
            <a:grpSpLocks noChangeAspect="1"/>
          </p:cNvGrpSpPr>
          <p:nvPr/>
        </p:nvGrpSpPr>
        <p:grpSpPr>
          <a:xfrm rot="1232861">
            <a:off x="-84194" y="8342670"/>
            <a:ext cx="886767" cy="767941"/>
            <a:chOff x="0" y="0"/>
            <a:chExt cx="6350000" cy="5499100"/>
          </a:xfrm>
        </p:grpSpPr>
        <p:sp>
          <p:nvSpPr>
            <p:cNvPr id="10" name="Freeform 1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EB8B8F"/>
            </a:solidFill>
          </p:spPr>
        </p:sp>
      </p:grpSp>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3201934" y="1494247"/>
            <a:ext cx="1220994" cy="1584914"/>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756569">
            <a:off x="767825" y="1095894"/>
            <a:ext cx="1079981" cy="353448"/>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3098489">
            <a:off x="17370929" y="-485969"/>
            <a:ext cx="1834142" cy="2192996"/>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0168070" y="8583660"/>
            <a:ext cx="1116095" cy="1116095"/>
          </a:xfrm>
          <a:prstGeom prst="rect">
            <a:avLst/>
          </a:prstGeom>
        </p:spPr>
      </p:pic>
      <p:sp>
        <p:nvSpPr>
          <p:cNvPr id="17" name="Rectangle 16"/>
          <p:cNvSpPr/>
          <p:nvPr/>
        </p:nvSpPr>
        <p:spPr>
          <a:xfrm>
            <a:off x="137291" y="4247465"/>
            <a:ext cx="10836229" cy="2435988"/>
          </a:xfrm>
          <a:prstGeom prst="rect">
            <a:avLst/>
          </a:prstGeom>
        </p:spPr>
        <p:txBody>
          <a:bodyPr wrap="square">
            <a:spAutoFit/>
          </a:bodyPr>
          <a:lstStyle/>
          <a:p>
            <a:pPr marL="0" marR="0" lvl="0" indent="0" algn="ctr" defTabSz="914400" rtl="0" eaLnBrk="1" fontAlgn="auto" latinLnBrk="0" hangingPunct="1">
              <a:lnSpc>
                <a:spcPct val="150000"/>
              </a:lnSpc>
              <a:spcBef>
                <a:spcPts val="600"/>
              </a:spcBef>
              <a:spcAft>
                <a:spcPts val="0"/>
              </a:spcAft>
              <a:buClrTx/>
              <a:buSzTx/>
              <a:buFontTx/>
              <a:buNone/>
              <a:tabLst/>
              <a:defRPr/>
            </a:pPr>
            <a:r>
              <a:rPr kumimoji="0" lang="vi-VN" sz="42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5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Sư</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u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tầm</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tấm</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gương</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kiên</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chăm</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chỉ</a:t>
            </a:r>
            <a:r>
              <a:rPr lang="en-US" sz="54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624741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468</Words>
  <Application>Microsoft Office PowerPoint</Application>
  <PresentationFormat>Custom</PresentationFormat>
  <Paragraphs>51</Paragraphs>
  <Slides>17</Slides>
  <Notes>0</Notes>
  <HiddenSlides>0</HiddenSlides>
  <MMClips>3</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Calibri</vt:lpstr>
      <vt:lpstr>Calibri Light</vt:lpstr>
      <vt:lpstr>Times New Roman</vt:lpstr>
      <vt:lpstr>Arial</vt:lpstr>
      <vt:lpstr>Wingdings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33</cp:revision>
  <dcterms:created xsi:type="dcterms:W3CDTF">2006-08-16T00:00:00Z</dcterms:created>
  <dcterms:modified xsi:type="dcterms:W3CDTF">2024-12-10T07:51:22Z</dcterms:modified>
  <dc:identifier>DAEswOIwa4E</dc:identifier>
</cp:coreProperties>
</file>