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0" r:id="rId3"/>
    <p:sldMasterId id="2147483782" r:id="rId4"/>
    <p:sldMasterId id="2147483794" r:id="rId5"/>
    <p:sldMasterId id="2147483806" r:id="rId6"/>
    <p:sldMasterId id="2147483818" r:id="rId7"/>
    <p:sldMasterId id="2147483830" r:id="rId8"/>
    <p:sldMasterId id="2147483842" r:id="rId9"/>
    <p:sldMasterId id="2147483854" r:id="rId10"/>
    <p:sldMasterId id="2147483866" r:id="rId11"/>
    <p:sldMasterId id="2147483890" r:id="rId12"/>
    <p:sldMasterId id="2147483902" r:id="rId13"/>
  </p:sldMasterIdLst>
  <p:notesMasterIdLst>
    <p:notesMasterId r:id="rId54"/>
  </p:notesMasterIdLst>
  <p:sldIdLst>
    <p:sldId id="519" r:id="rId14"/>
    <p:sldId id="534" r:id="rId15"/>
    <p:sldId id="535" r:id="rId16"/>
    <p:sldId id="536" r:id="rId17"/>
    <p:sldId id="537" r:id="rId18"/>
    <p:sldId id="539" r:id="rId19"/>
    <p:sldId id="538" r:id="rId20"/>
    <p:sldId id="453" r:id="rId21"/>
    <p:sldId id="312" r:id="rId22"/>
    <p:sldId id="269" r:id="rId23"/>
    <p:sldId id="333" r:id="rId24"/>
    <p:sldId id="314" r:id="rId25"/>
    <p:sldId id="541" r:id="rId26"/>
    <p:sldId id="398" r:id="rId27"/>
    <p:sldId id="317" r:id="rId28"/>
    <p:sldId id="521" r:id="rId29"/>
    <p:sldId id="532" r:id="rId30"/>
    <p:sldId id="527" r:id="rId31"/>
    <p:sldId id="523" r:id="rId32"/>
    <p:sldId id="531" r:id="rId33"/>
    <p:sldId id="528" r:id="rId34"/>
    <p:sldId id="503" r:id="rId35"/>
    <p:sldId id="530" r:id="rId36"/>
    <p:sldId id="504" r:id="rId37"/>
    <p:sldId id="524" r:id="rId38"/>
    <p:sldId id="505" r:id="rId39"/>
    <p:sldId id="526" r:id="rId40"/>
    <p:sldId id="501" r:id="rId41"/>
    <p:sldId id="502" r:id="rId42"/>
    <p:sldId id="533" r:id="rId43"/>
    <p:sldId id="517" r:id="rId44"/>
    <p:sldId id="507" r:id="rId45"/>
    <p:sldId id="508" r:id="rId46"/>
    <p:sldId id="509" r:id="rId47"/>
    <p:sldId id="510" r:id="rId48"/>
    <p:sldId id="511" r:id="rId49"/>
    <p:sldId id="512" r:id="rId50"/>
    <p:sldId id="513" r:id="rId51"/>
    <p:sldId id="514" r:id="rId52"/>
    <p:sldId id="515" r:id="rId53"/>
  </p:sldIdLst>
  <p:sldSz cx="18288000" cy="10287000"/>
  <p:notesSz cx="6858000" cy="9144000"/>
  <p:embeddedFontLst>
    <p:embeddedFont>
      <p:font typeface="#9Slide03 AllRoundGothic" panose="020B0604020202020204" charset="0"/>
      <p:regular r:id="rId55"/>
    </p:embeddedFont>
    <p:embeddedFont>
      <p:font typeface="#9Slide04 Podkova ExtraBold" panose="020B0604020202020204" charset="0"/>
      <p:bold r:id="rId56"/>
    </p:embeddedFont>
    <p:embeddedFont>
      <p:font typeface="#9Slide04 Vollkorn Bold" panose="020B0604020202020204" charset="0"/>
      <p:bold r:id="rId57"/>
    </p:embeddedFont>
    <p:embeddedFont>
      <p:font typeface="#9Slide05 Agile Script Calligra" panose="020B0604020202020204" charset="0"/>
      <p:regular r:id="rId58"/>
    </p:embeddedFont>
    <p:embeddedFont>
      <p:font typeface="#9Slide07 IcielBaliho Script" panose="020B0604020202020204" charset="0"/>
      <p:regular r:id="rId59"/>
    </p:embeddedFont>
    <p:embeddedFont>
      <p:font typeface="#9Slide07 SVNDessert Menu Scrip" panose="020B0604020202020204" charset="0"/>
      <p:regular r:id="rId60"/>
    </p:embeddedFont>
    <p:embeddedFont>
      <p:font typeface="#9Slide07 SVNStick A Round" panose="02000503000000000000" charset="0"/>
      <p:regular r:id="rId61"/>
    </p:embeddedFont>
    <p:embeddedFont>
      <p:font typeface="Showcard Gothic" panose="04020904020102020604" pitchFamily="82" charset="0"/>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045" autoAdjust="0"/>
  </p:normalViewPr>
  <p:slideViewPr>
    <p:cSldViewPr>
      <p:cViewPr varScale="1">
        <p:scale>
          <a:sx n="59" d="100"/>
          <a:sy n="59" d="100"/>
        </p:scale>
        <p:origin x="4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952621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12</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mj-lt"/>
              </a:rPr>
              <a:t>- Những tác phẩm tiêu biểu của ông: Bộ ba tiểu thuyết tự thuật: </a:t>
            </a:r>
            <a:r>
              <a:rPr lang="vi-VN" sz="1200" i="1" dirty="0">
                <a:solidFill>
                  <a:srgbClr val="000000"/>
                </a:solidFill>
                <a:latin typeface="+mj-lt"/>
              </a:rPr>
              <a:t>Thời thơ ấu</a:t>
            </a:r>
            <a:r>
              <a:rPr lang="vi-VN" sz="1200" dirty="0">
                <a:solidFill>
                  <a:srgbClr val="000000"/>
                </a:solidFill>
                <a:latin typeface="+mj-lt"/>
              </a:rPr>
              <a:t> (1913 - 1914), </a:t>
            </a:r>
            <a:r>
              <a:rPr lang="vi-VN" sz="1200" i="1" dirty="0">
                <a:solidFill>
                  <a:srgbClr val="000000"/>
                </a:solidFill>
                <a:latin typeface="+mj-lt"/>
              </a:rPr>
              <a:t>Kiếm sống</a:t>
            </a:r>
            <a:r>
              <a:rPr lang="vi-VN" sz="1200" dirty="0">
                <a:solidFill>
                  <a:srgbClr val="000000"/>
                </a:solidFill>
                <a:latin typeface="+mj-lt"/>
              </a:rPr>
              <a:t> (1916), </a:t>
            </a:r>
            <a:r>
              <a:rPr lang="vi-VN" sz="1200" i="1" dirty="0">
                <a:solidFill>
                  <a:srgbClr val="000000"/>
                </a:solidFill>
                <a:latin typeface="+mj-lt"/>
              </a:rPr>
              <a:t>Những trường đại học của tôi</a:t>
            </a:r>
            <a:r>
              <a:rPr lang="vi-VN" sz="1200" dirty="0">
                <a:solidFill>
                  <a:srgbClr val="000000"/>
                </a:solidFill>
                <a:latin typeface="+mj-lt"/>
              </a:rPr>
              <a:t> (1923) và </a:t>
            </a:r>
            <a:r>
              <a:rPr lang="vi-VN" sz="1200" i="1" dirty="0">
                <a:solidFill>
                  <a:srgbClr val="000000"/>
                </a:solidFill>
                <a:latin typeface="+mj-lt"/>
              </a:rPr>
              <a:t>Người mẹ</a:t>
            </a:r>
            <a:r>
              <a:rPr lang="vi-VN" sz="1200" dirty="0">
                <a:solidFill>
                  <a:srgbClr val="000000"/>
                </a:solidFill>
                <a:latin typeface="+mj-lt"/>
              </a:rPr>
              <a:t> (1906 - 1907).</a:t>
            </a: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1538607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15</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3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1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632632">
              <a:defRPr/>
            </a:pP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giấy</a:t>
            </a:r>
            <a:r>
              <a:rPr lang="en-US" sz="1200" dirty="0">
                <a:solidFill>
                  <a:prstClr val="black"/>
                </a:solidFill>
                <a:latin typeface="Times New Roman" panose="02020603050405020304" pitchFamily="18" charset="0"/>
                <a:cs typeface="Times New Roman" panose="02020603050405020304" pitchFamily="18" charset="0"/>
              </a:rPr>
              <a:t> a0,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sẽ</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giấy</a:t>
            </a:r>
            <a:r>
              <a:rPr lang="en-US" sz="1200" dirty="0">
                <a:solidFill>
                  <a:prstClr val="black"/>
                </a:solidFill>
                <a:latin typeface="Times New Roman" panose="02020603050405020304" pitchFamily="18" charset="0"/>
                <a:cs typeface="Times New Roman" panose="02020603050405020304" pitchFamily="18" charset="0"/>
              </a:rPr>
              <a:t> a0 </a:t>
            </a:r>
            <a:r>
              <a:rPr lang="en-US" sz="1200" dirty="0" err="1">
                <a:solidFill>
                  <a:prstClr val="black"/>
                </a:solidFill>
                <a:latin typeface="Times New Roman" panose="02020603050405020304" pitchFamily="18" charset="0"/>
                <a:cs typeface="Times New Roman" panose="02020603050405020304" pitchFamily="18" charset="0"/>
              </a:rPr>
              <a:t>ghi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1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2,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2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3,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3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1)</a:t>
            </a:r>
          </a:p>
          <a:p>
            <a:pPr lvl="0" algn="just" defTabSz="1632632">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bổ</a:t>
            </a:r>
            <a:r>
              <a:rPr lang="en-US" sz="1200" dirty="0">
                <a:solidFill>
                  <a:prstClr val="black"/>
                </a:solidFill>
                <a:latin typeface="Times New Roman" panose="02020603050405020304" pitchFamily="18" charset="0"/>
                <a:cs typeface="Times New Roman" panose="02020603050405020304" pitchFamily="18" charset="0"/>
              </a:rPr>
              <a:t> sung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bạn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đó</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tục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1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góp</a:t>
            </a:r>
            <a:r>
              <a:rPr lang="en-US" sz="1200" dirty="0">
                <a:solidFill>
                  <a:prstClr val="black"/>
                </a:solidFill>
                <a:latin typeface="Times New Roman" panose="02020603050405020304" pitchFamily="18" charset="0"/>
                <a:cs typeface="Times New Roman" panose="02020603050405020304" pitchFamily="18" charset="0"/>
              </a:rPr>
              <a:t> ý.</a:t>
            </a:r>
          </a:p>
          <a:p>
            <a:pPr lvl="0" algn="just" defTabSz="1632632">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Cứ</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a0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kiến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ý </a:t>
            </a:r>
            <a:r>
              <a:rPr lang="en-US" sz="1200" dirty="0" err="1">
                <a:solidFill>
                  <a:prstClr val="black"/>
                </a:solidFill>
                <a:latin typeface="Times New Roman" panose="02020603050405020304" pitchFamily="18" charset="0"/>
                <a:cs typeface="Times New Roman" panose="02020603050405020304" pitchFamily="18" charset="0"/>
              </a:rPr>
              <a:t>kiến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bạn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thiện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thiện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xong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sẽ</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trên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tưởng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lớp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học</a:t>
            </a:r>
            <a:r>
              <a:rPr lang="en-US" sz="1200" dirty="0">
                <a:solidFill>
                  <a:prstClr val="black"/>
                </a:solidFill>
                <a:latin typeface="Times New Roman" panose="02020603050405020304" pitchFamily="18" charset="0"/>
                <a:cs typeface="Times New Roman" panose="02020603050405020304" pitchFamily="18" charset="0"/>
              </a:rPr>
              <a:t>.</a:t>
            </a:r>
            <a:endParaRPr kumimoji="0" lang="vi-VN"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267030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1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Hình 1: Nhà vật lí Albert Einstein người Đức, phát triển thuyết tương đối.</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803221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a:t>
            </a:r>
            <a:r>
              <a:rPr lang="en-US" baseline="0" dirty="0"/>
              <a:t> </a:t>
            </a:r>
            <a:r>
              <a:rPr lang="en-US" baseline="0" dirty="0" err="1"/>
              <a:t>giả</a:t>
            </a:r>
            <a:r>
              <a:rPr lang="en-US" baseline="0" dirty="0"/>
              <a:t> </a:t>
            </a:r>
            <a:r>
              <a:rPr lang="en-US" baseline="0" dirty="0" err="1"/>
              <a:t>đã</a:t>
            </a:r>
            <a:r>
              <a:rPr lang="en-US" baseline="0" dirty="0"/>
              <a:t> </a:t>
            </a:r>
            <a:r>
              <a:rPr lang="en-US" baseline="0" dirty="0" err="1"/>
              <a:t>nhấn</a:t>
            </a:r>
            <a:r>
              <a:rPr lang="en-US" baseline="0" dirty="0"/>
              <a:t> </a:t>
            </a:r>
            <a:r>
              <a:rPr lang="en-US" baseline="0" dirty="0" err="1"/>
              <a:t>mạnh</a:t>
            </a:r>
            <a:r>
              <a:rPr lang="en-US" baseline="0" dirty="0"/>
              <a:t> ý </a:t>
            </a:r>
            <a:r>
              <a:rPr lang="en-US" baseline="0" dirty="0" err="1"/>
              <a:t>kiến</a:t>
            </a:r>
            <a:r>
              <a:rPr lang="en-US" baseline="0" dirty="0"/>
              <a:t> </a:t>
            </a:r>
            <a:r>
              <a:rPr lang="en-US" baseline="0" dirty="0" err="1"/>
              <a:t>của</a:t>
            </a:r>
            <a:r>
              <a:rPr lang="en-US" baseline="0" dirty="0"/>
              <a:t> </a:t>
            </a:r>
            <a:r>
              <a:rPr lang="en-US" baseline="0" dirty="0" err="1"/>
              <a:t>mình</a:t>
            </a:r>
            <a:r>
              <a:rPr lang="en-US" baseline="0" dirty="0"/>
              <a:t> ở </a:t>
            </a:r>
            <a:r>
              <a:rPr lang="en-US" baseline="0" dirty="0" err="1"/>
              <a:t>phần</a:t>
            </a:r>
            <a:r>
              <a:rPr lang="en-US" baseline="0" dirty="0"/>
              <a:t> (1) </a:t>
            </a:r>
            <a:r>
              <a:rPr lang="en-US" baseline="0" dirty="0" err="1"/>
              <a:t>bằng</a:t>
            </a:r>
            <a:r>
              <a:rPr lang="en-US" baseline="0" dirty="0"/>
              <a:t> </a:t>
            </a:r>
            <a:r>
              <a:rPr lang="en-US" baseline="0" dirty="0" err="1"/>
              <a:t>cách</a:t>
            </a:r>
            <a:r>
              <a:rPr lang="en-US" baseline="0" dirty="0"/>
              <a:t> </a:t>
            </a:r>
            <a:r>
              <a:rPr lang="en-US" baseline="0" dirty="0" err="1"/>
              <a:t>nào</a:t>
            </a:r>
            <a:r>
              <a:rPr lang="en-US" baseline="0" dirty="0"/>
              <a:t>? </a:t>
            </a:r>
            <a:r>
              <a:rPr lang="vi-VN" baseline="0" dirty="0"/>
              <a:t>Ư</a:t>
            </a:r>
            <a:r>
              <a:rPr lang="en-US" baseline="0" dirty="0"/>
              <a:t>u </a:t>
            </a:r>
            <a:r>
              <a:rPr lang="en-US" baseline="0" dirty="0" err="1"/>
              <a:t>điểm</a:t>
            </a:r>
            <a:r>
              <a:rPr lang="en-US" baseline="0" dirty="0"/>
              <a:t> </a:t>
            </a:r>
            <a:r>
              <a:rPr lang="en-US" baseline="0" dirty="0" err="1"/>
              <a:t>của</a:t>
            </a:r>
            <a:r>
              <a:rPr lang="en-US" baseline="0" dirty="0"/>
              <a:t> </a:t>
            </a:r>
            <a:r>
              <a:rPr lang="en-US" baseline="0" dirty="0" err="1"/>
              <a:t>cách</a:t>
            </a:r>
            <a:r>
              <a:rPr lang="en-US" baseline="0" dirty="0"/>
              <a:t> </a:t>
            </a:r>
            <a:r>
              <a:rPr lang="en-US" baseline="0" dirty="0" err="1"/>
              <a:t>nhấn</a:t>
            </a:r>
            <a:r>
              <a:rPr lang="en-US" baseline="0" dirty="0"/>
              <a:t> </a:t>
            </a:r>
            <a:r>
              <a:rPr lang="en-US" baseline="0" dirty="0" err="1"/>
              <a:t>mạnh</a:t>
            </a:r>
            <a:r>
              <a:rPr lang="en-US" baseline="0" dirty="0"/>
              <a:t> </a:t>
            </a:r>
            <a:r>
              <a:rPr lang="en-US" baseline="0" dirty="0" err="1"/>
              <a:t>đó</a:t>
            </a:r>
            <a:r>
              <a:rPr lang="en-US" baseline="0" dirty="0"/>
              <a:t> </a:t>
            </a:r>
            <a:r>
              <a:rPr lang="en-US" baseline="0" dirty="0" err="1"/>
              <a:t>là</a:t>
            </a:r>
            <a:r>
              <a:rPr lang="en-US" baseline="0" dirty="0"/>
              <a:t> </a:t>
            </a:r>
            <a:r>
              <a:rPr lang="en-US" baseline="0" dirty="0" err="1"/>
              <a:t>gì</a:t>
            </a:r>
            <a:r>
              <a:rPr lang="en-US" baseline="0" dirty="0"/>
              <a:t>?</a:t>
            </a:r>
          </a:p>
          <a:p>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cách</a:t>
            </a:r>
            <a:r>
              <a:rPr lang="en-US" baseline="0" dirty="0"/>
              <a:t> </a:t>
            </a:r>
            <a:r>
              <a:rPr lang="en-US" baseline="0" dirty="0" err="1"/>
              <a:t>nêu</a:t>
            </a:r>
            <a:r>
              <a:rPr lang="en-US" baseline="0" dirty="0"/>
              <a:t> </a:t>
            </a:r>
            <a:r>
              <a:rPr lang="en-US" baseline="0" dirty="0" err="1"/>
              <a:t>lí</a:t>
            </a:r>
            <a:r>
              <a:rPr lang="en-US" baseline="0" dirty="0"/>
              <a:t> </a:t>
            </a:r>
            <a:r>
              <a:rPr lang="en-US" baseline="0" dirty="0" err="1"/>
              <a:t>lẽ</a:t>
            </a:r>
            <a:r>
              <a:rPr lang="en-US" baseline="0" dirty="0"/>
              <a:t>, </a:t>
            </a:r>
            <a:r>
              <a:rPr lang="en-US" baseline="0" dirty="0" err="1"/>
              <a:t>dẫn</a:t>
            </a:r>
            <a:r>
              <a:rPr lang="en-US" baseline="0" dirty="0"/>
              <a:t> </a:t>
            </a:r>
            <a:r>
              <a:rPr lang="en-US" baseline="0" dirty="0" err="1"/>
              <a:t>chứng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p>
          <a:p>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qua </a:t>
            </a:r>
            <a:r>
              <a:rPr lang="en-US" baseline="0" dirty="0" err="1"/>
              <a:t>phần</a:t>
            </a:r>
            <a:r>
              <a:rPr lang="en-US" baseline="0" dirty="0"/>
              <a:t> </a:t>
            </a:r>
            <a:r>
              <a:rPr lang="en-US" baseline="0" dirty="0" err="1"/>
              <a:t>kết</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 </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26</a:t>
            </a:fld>
            <a:endParaRPr lang="en-US"/>
          </a:p>
        </p:txBody>
      </p:sp>
    </p:spTree>
    <p:extLst>
      <p:ext uri="{BB962C8B-B14F-4D97-AF65-F5344CB8AC3E}">
        <p14:creationId xmlns:p14="http://schemas.microsoft.com/office/powerpoint/2010/main" val="2865968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dirty="0"/>
              <a:t> </a:t>
            </a:r>
            <a:r>
              <a:rPr lang="en-US" dirty="0" err="1"/>
              <a:t>xét</a:t>
            </a:r>
            <a:r>
              <a:rPr lang="en-US" baseline="0" dirty="0"/>
              <a:t> </a:t>
            </a:r>
            <a:r>
              <a:rPr lang="en-US" baseline="0" dirty="0" err="1"/>
              <a:t>về</a:t>
            </a:r>
            <a:r>
              <a:rPr lang="en-US" baseline="0" dirty="0"/>
              <a:t> </a:t>
            </a:r>
            <a:r>
              <a:rPr lang="en-US" baseline="0" dirty="0" err="1"/>
              <a:t>giọng</a:t>
            </a:r>
            <a:r>
              <a:rPr lang="en-US" baseline="0" dirty="0"/>
              <a:t> </a:t>
            </a:r>
            <a:r>
              <a:rPr lang="en-US" baseline="0" dirty="0" err="1"/>
              <a:t>điệu</a:t>
            </a:r>
            <a:r>
              <a:rPr lang="en-US" baseline="0" dirty="0"/>
              <a:t>, </a:t>
            </a:r>
            <a:r>
              <a:rPr lang="en-US" baseline="0" dirty="0" err="1"/>
              <a:t>cách</a:t>
            </a:r>
            <a:r>
              <a:rPr lang="en-US" baseline="0" dirty="0"/>
              <a:t> </a:t>
            </a:r>
            <a:r>
              <a:rPr lang="en-US" baseline="0" dirty="0" err="1"/>
              <a:t>diễn</a:t>
            </a:r>
            <a:r>
              <a:rPr lang="en-US" baseline="0" dirty="0"/>
              <a:t> </a:t>
            </a:r>
            <a:r>
              <a:rPr lang="en-US" baseline="0" dirty="0" err="1"/>
              <a:t>đạt</a:t>
            </a:r>
            <a:r>
              <a:rPr lang="en-US" baseline="0" dirty="0"/>
              <a:t>, </a:t>
            </a:r>
            <a:r>
              <a:rPr lang="en-US" baseline="0" dirty="0" err="1"/>
              <a:t>lời</a:t>
            </a:r>
            <a:r>
              <a:rPr lang="en-US" baseline="0" dirty="0"/>
              <a:t> </a:t>
            </a:r>
            <a:r>
              <a:rPr lang="en-US" baseline="0" dirty="0" err="1"/>
              <a:t>văn</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27</a:t>
            </a:fld>
            <a:endParaRPr lang="en-US"/>
          </a:p>
        </p:txBody>
      </p:sp>
    </p:spTree>
    <p:extLst>
      <p:ext uri="{BB962C8B-B14F-4D97-AF65-F5344CB8AC3E}">
        <p14:creationId xmlns:p14="http://schemas.microsoft.com/office/powerpoint/2010/main" val="290632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hình</a:t>
            </a:r>
            <a:r>
              <a:rPr lang="en-US" baseline="0" dirty="0"/>
              <a:t>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32</a:t>
            </a:fld>
            <a:endParaRPr lang="en-US"/>
          </a:p>
        </p:txBody>
      </p:sp>
    </p:spTree>
    <p:extLst>
      <p:ext uri="{BB962C8B-B14F-4D97-AF65-F5344CB8AC3E}">
        <p14:creationId xmlns:p14="http://schemas.microsoft.com/office/powerpoint/2010/main" val="2222595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hình</a:t>
            </a:r>
            <a:r>
              <a:rPr lang="en-US" baseline="0" dirty="0"/>
              <a:t> con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33</a:t>
            </a:fld>
            <a:endParaRPr lang="en-US"/>
          </a:p>
        </p:txBody>
      </p:sp>
    </p:spTree>
    <p:extLst>
      <p:ext uri="{BB962C8B-B14F-4D97-AF65-F5344CB8AC3E}">
        <p14:creationId xmlns:p14="http://schemas.microsoft.com/office/powerpoint/2010/main" val="49245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hình</a:t>
            </a:r>
            <a:r>
              <a:rPr lang="en-US" baseline="0" dirty="0"/>
              <a:t> con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34</a:t>
            </a:fld>
            <a:endParaRPr lang="en-US"/>
          </a:p>
        </p:txBody>
      </p:sp>
    </p:spTree>
    <p:extLst>
      <p:ext uri="{BB962C8B-B14F-4D97-AF65-F5344CB8AC3E}">
        <p14:creationId xmlns:p14="http://schemas.microsoft.com/office/powerpoint/2010/main" val="2619978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hình</a:t>
            </a:r>
            <a:r>
              <a:rPr lang="en-US" baseline="0" dirty="0"/>
              <a:t> con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35</a:t>
            </a:fld>
            <a:endParaRPr lang="en-US"/>
          </a:p>
        </p:txBody>
      </p:sp>
    </p:spTree>
    <p:extLst>
      <p:ext uri="{BB962C8B-B14F-4D97-AF65-F5344CB8AC3E}">
        <p14:creationId xmlns:p14="http://schemas.microsoft.com/office/powerpoint/2010/main" val="2533913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hình</a:t>
            </a:r>
            <a:r>
              <a:rPr lang="en-US" baseline="0" dirty="0"/>
              <a:t> con </a:t>
            </a:r>
            <a:r>
              <a:rPr lang="en-US" baseline="0" dirty="0" err="1"/>
              <a:t>chim</a:t>
            </a:r>
            <a:r>
              <a:rPr lang="en-US" baseline="0" dirty="0"/>
              <a:t> </a:t>
            </a:r>
            <a:r>
              <a:rPr lang="en-US" baseline="0" dirty="0" err="1"/>
              <a:t>cánh</a:t>
            </a:r>
            <a:r>
              <a:rPr lang="en-US" baseline="0" dirty="0"/>
              <a:t> </a:t>
            </a:r>
            <a:r>
              <a:rPr lang="en-US" baseline="0" dirty="0" err="1"/>
              <a:t>cụt</a:t>
            </a:r>
            <a:r>
              <a:rPr lang="en-US" baseline="0" dirty="0"/>
              <a:t> </a:t>
            </a:r>
            <a:r>
              <a:rPr lang="en-US" baseline="0" dirty="0" err="1"/>
              <a:t>bên</a:t>
            </a:r>
            <a:r>
              <a:rPr lang="en-US" baseline="0" dirty="0"/>
              <a:t> </a:t>
            </a:r>
            <a:r>
              <a:rPr lang="en-US" baseline="0" dirty="0" err="1"/>
              <a:t>dưới</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36</a:t>
            </a:fld>
            <a:endParaRPr lang="en-US"/>
          </a:p>
        </p:txBody>
      </p:sp>
    </p:spTree>
    <p:extLst>
      <p:ext uri="{BB962C8B-B14F-4D97-AF65-F5344CB8AC3E}">
        <p14:creationId xmlns:p14="http://schemas.microsoft.com/office/powerpoint/2010/main" val="202527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Hình 2: Isaac Newton là nhà khoa học người Anh, phát triển định luật vạn vật hấp dẫn.</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35015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Hình 3: Nhà phát minh Thomas Edison người Mĩ, phát minh bóng đèn sợi đốt.</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4202234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+Hình 4: Stephen Hawking đã tìm ra những tính chất quan trọng của lỗ đen (đường chân trời, kỳ dị tại tâm...).</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05457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0" kern="1200" dirty="0">
                <a:solidFill>
                  <a:schemeClr val="tx1"/>
                </a:solidFill>
                <a:effectLst/>
                <a:latin typeface="+mn-lt"/>
                <a:ea typeface="+mn-ea"/>
                <a:cs typeface="+mn-cs"/>
              </a:rPr>
              <a:t>Robert Oppenheimer là nhà vật lý lý thuyết người Mỹ, “cha đẻ của bom nguyên tử”.</a:t>
            </a: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419841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1" kern="1200" dirty="0">
                <a:solidFill>
                  <a:schemeClr val="tx1"/>
                </a:solidFill>
                <a:effectLst/>
                <a:latin typeface="+mn-lt"/>
                <a:ea typeface="+mn-ea"/>
                <a:cs typeface="+mn-cs"/>
              </a:rPr>
              <a:t>+ Hình 6: Alexander Graham Bell là nhà phát minh, nhà khoa học người Scotland, là người phát minh ra chiếc điện thoại đầu tiên trên thế giới.</a:t>
            </a:r>
            <a:endParaRPr lang="vi-VN"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2468659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Khoa đóng vai trò quan trọng trong cuộc sống chúng ta. Khoa học giúp chúng ta tìm hiểu và giải thích các hiện tượng tự nhiên xung quanh chúng ta. Không chỉ vậy, khoa học còn là nguồn gốc của sự tiến hộ công nghệ. Để hiểu rõ ý nghĩa quan trọng của khoa học trong đời sống, chúng ta </a:t>
            </a:r>
            <a:r>
              <a:rPr lang="en-US" sz="1200" b="0" i="1" kern="1200" dirty="0" err="1">
                <a:solidFill>
                  <a:schemeClr val="tx1"/>
                </a:solidFill>
                <a:effectLst/>
                <a:latin typeface="+mn-lt"/>
                <a:ea typeface="+mn-ea"/>
                <a:cs typeface="+mn-cs"/>
              </a:rPr>
              <a:t>sẽ</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cùng</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nhau</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tìm</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hiểu</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văn</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bản</a:t>
            </a:r>
            <a:r>
              <a:rPr lang="vi-VN" sz="1200" b="0" i="1" kern="1200" dirty="0">
                <a:solidFill>
                  <a:schemeClr val="tx1"/>
                </a:solidFill>
                <a:effectLst/>
                <a:latin typeface="+mn-lt"/>
                <a:ea typeface="+mn-ea"/>
                <a:cs typeface="+mn-cs"/>
              </a:rPr>
              <a:t> Khoa học muôn năm.</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202132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37939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031578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9345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451449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072880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68399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00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36076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5860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8450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072153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223318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617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3580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5697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732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523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0669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7187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588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085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6543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836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0360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62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2227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10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7376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2842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569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319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66274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086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7032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33536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65753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81847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56561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4442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8800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93456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6619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0512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16110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75248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8365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57488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62978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6616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3409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74572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09627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96463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1356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445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31974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01003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157875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44523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1318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03272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73578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70237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88381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9544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1145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39998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6325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227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8786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27787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19736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17310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2734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2242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72263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56624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34716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46364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634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07359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955150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4208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24473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02556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47621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67193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96028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94285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160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56334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743793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78900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39175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68582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14607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91962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7780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60396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5082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930336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44649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5117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7965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781609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55067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93404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811971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51603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1964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emf"/><Relationship Id="rId4" Type="http://schemas.openxmlformats.org/officeDocument/2006/relationships/slideLayout" Target="../slideLayouts/slideLayout15.xml"/><Relationship Id="rId9"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098780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7286133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15000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2940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34000"/>
            <a:lum/>
            <a:extLst>
              <a:ext uri="{96DAC541-7B7A-43D3-8B79-37D633B846F1}">
                <asvg:svgBlip xmlns:asvg="http://schemas.microsoft.com/office/drawing/2016/SVG/main" r:embed="rId9"/>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9" r:id="rId6"/>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6" r:id="rId5"/>
    <p:sldLayoutId id="2147483699" r:id="rId6"/>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524719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836265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58369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459306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6309667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4E00D40-447B-4679-94CF-9B596069A8B6}" type="datetimeFigureOut">
              <a:rPr lang="en-US" smtClean="0">
                <a:solidFill>
                  <a:prstClr val="black">
                    <a:tint val="75000"/>
                  </a:prstClr>
                </a:solidFill>
              </a:rPr>
              <a:pPr defTabSz="1371600"/>
              <a:t>12/12/2024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7DB2840-3C88-4F35-8072-E8F0B5FBBA1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1180101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1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18.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9.xml"/><Relationship Id="rId5" Type="http://schemas.openxmlformats.org/officeDocument/2006/relationships/image" Target="../media/image20.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sv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36.xml"/><Relationship Id="rId18" Type="http://schemas.microsoft.com/office/2007/relationships/hdphoto" Target="../media/hdphoto6.wdp"/><Relationship Id="rId26" Type="http://schemas.openxmlformats.org/officeDocument/2006/relationships/image" Target="../media/image68.png"/><Relationship Id="rId3" Type="http://schemas.openxmlformats.org/officeDocument/2006/relationships/image" Target="../media/image60.jpg"/><Relationship Id="rId21" Type="http://schemas.microsoft.com/office/2007/relationships/hdphoto" Target="../media/hdphoto7.wdp"/><Relationship Id="rId7" Type="http://schemas.openxmlformats.org/officeDocument/2006/relationships/slide" Target="slide34.xml"/><Relationship Id="rId12" Type="http://schemas.microsoft.com/office/2007/relationships/hdphoto" Target="../media/hdphoto4.wdp"/><Relationship Id="rId17" Type="http://schemas.openxmlformats.org/officeDocument/2006/relationships/image" Target="../media/image65.png"/><Relationship Id="rId25" Type="http://schemas.openxmlformats.org/officeDocument/2006/relationships/slide" Target="slide40.xml"/><Relationship Id="rId2" Type="http://schemas.openxmlformats.org/officeDocument/2006/relationships/notesSlide" Target="../notesSlides/notesSlide24.xml"/><Relationship Id="rId16" Type="http://schemas.openxmlformats.org/officeDocument/2006/relationships/slide" Target="slide37.xml"/><Relationship Id="rId20" Type="http://schemas.openxmlformats.org/officeDocument/2006/relationships/image" Target="../media/image66.png"/><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63.png"/><Relationship Id="rId24" Type="http://schemas.microsoft.com/office/2007/relationships/hdphoto" Target="../media/hdphoto8.wdp"/><Relationship Id="rId5" Type="http://schemas.openxmlformats.org/officeDocument/2006/relationships/image" Target="../media/image61.png"/><Relationship Id="rId15" Type="http://schemas.microsoft.com/office/2007/relationships/hdphoto" Target="../media/hdphoto5.wdp"/><Relationship Id="rId23" Type="http://schemas.openxmlformats.org/officeDocument/2006/relationships/image" Target="../media/image67.png"/><Relationship Id="rId10" Type="http://schemas.openxmlformats.org/officeDocument/2006/relationships/slide" Target="slide35.xml"/><Relationship Id="rId19" Type="http://schemas.openxmlformats.org/officeDocument/2006/relationships/slide" Target="slide38.xml"/><Relationship Id="rId4" Type="http://schemas.openxmlformats.org/officeDocument/2006/relationships/slide" Target="slide33.xml"/><Relationship Id="rId9" Type="http://schemas.microsoft.com/office/2007/relationships/hdphoto" Target="../media/hdphoto3.wdp"/><Relationship Id="rId14" Type="http://schemas.openxmlformats.org/officeDocument/2006/relationships/image" Target="../media/image64.png"/><Relationship Id="rId22" Type="http://schemas.openxmlformats.org/officeDocument/2006/relationships/slide" Target="slide39.xml"/><Relationship Id="rId27"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0.jpg"/><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0.jp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slide" Target="slide32.xml"/><Relationship Id="rId5" Type="http://schemas.microsoft.com/office/2007/relationships/hdphoto" Target="../media/hdphoto11.wdp"/><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0.jp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47.xml"/><Relationship Id="rId6" Type="http://schemas.openxmlformats.org/officeDocument/2006/relationships/slide" Target="slide32.xml"/><Relationship Id="rId5" Type="http://schemas.microsoft.com/office/2007/relationships/hdphoto" Target="../media/hdphoto11.wdp"/><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slide" Target="slide32.xml"/><Relationship Id="rId5" Type="http://schemas.microsoft.com/office/2007/relationships/hdphoto" Target="../media/hdphoto11.wdp"/><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6.wdp"/><Relationship Id="rId2" Type="http://schemas.openxmlformats.org/officeDocument/2006/relationships/image" Target="../media/image60.jpg"/><Relationship Id="rId1" Type="http://schemas.openxmlformats.org/officeDocument/2006/relationships/slideLayout" Target="../slideLayouts/slideLayout69.xml"/><Relationship Id="rId6" Type="http://schemas.openxmlformats.org/officeDocument/2006/relationships/image" Target="../media/image65.png"/><Relationship Id="rId5" Type="http://schemas.openxmlformats.org/officeDocument/2006/relationships/slide" Target="slide32.xml"/><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7.wdp"/><Relationship Id="rId2" Type="http://schemas.openxmlformats.org/officeDocument/2006/relationships/image" Target="../media/image60.jpg"/><Relationship Id="rId1" Type="http://schemas.openxmlformats.org/officeDocument/2006/relationships/slideLayout" Target="../slideLayouts/slideLayout80.xml"/><Relationship Id="rId6" Type="http://schemas.openxmlformats.org/officeDocument/2006/relationships/image" Target="../media/image66.png"/><Relationship Id="rId5" Type="http://schemas.openxmlformats.org/officeDocument/2006/relationships/slide" Target="slide32.xml"/><Relationship Id="rId4"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8.wdp"/><Relationship Id="rId2" Type="http://schemas.openxmlformats.org/officeDocument/2006/relationships/image" Target="../media/image60.jpg"/><Relationship Id="rId1" Type="http://schemas.openxmlformats.org/officeDocument/2006/relationships/slideLayout" Target="../slideLayouts/slideLayout91.xml"/><Relationship Id="rId6" Type="http://schemas.openxmlformats.org/officeDocument/2006/relationships/image" Target="../media/image67.png"/><Relationship Id="rId5" Type="http://schemas.openxmlformats.org/officeDocument/2006/relationships/slide" Target="slide32.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9.wdp"/><Relationship Id="rId2" Type="http://schemas.openxmlformats.org/officeDocument/2006/relationships/image" Target="../media/image60.jpg"/><Relationship Id="rId1" Type="http://schemas.openxmlformats.org/officeDocument/2006/relationships/slideLayout" Target="../slideLayouts/slideLayout102.xml"/><Relationship Id="rId6" Type="http://schemas.openxmlformats.org/officeDocument/2006/relationships/image" Target="../media/image68.png"/><Relationship Id="rId5" Type="http://schemas.openxmlformats.org/officeDocument/2006/relationships/slide" Target="slide32.xml"/><Relationship Id="rId4" Type="http://schemas.microsoft.com/office/2007/relationships/hdphoto" Target="../media/hdphoto1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898F23-6064-95D7-D968-4B1575CD884C}"/>
              </a:ext>
            </a:extLst>
          </p:cNvPr>
          <p:cNvSpPr txBox="1"/>
          <p:nvPr/>
        </p:nvSpPr>
        <p:spPr>
          <a:xfrm>
            <a:off x="5715000" y="916202"/>
            <a:ext cx="11734800" cy="4247317"/>
          </a:xfrm>
          <a:prstGeom prst="rect">
            <a:avLst/>
          </a:prstGeom>
        </p:spPr>
        <p:txBody>
          <a:bodyPr wrap="square" lIns="0" tIns="0" rIns="0" bIns="0" rtlCol="0" anchor="t">
            <a:spAutoFit/>
          </a:bodyPr>
          <a:lstStyle/>
          <a:p>
            <a:r>
              <a:rPr lang="nl-NL" sz="13800" b="1" dirty="0">
                <a:solidFill>
                  <a:srgbClr val="870000"/>
                </a:solidFill>
                <a:latin typeface="#9Slide05 Agile Script Calligra" panose="03070402050302030203" pitchFamily="66" charset="0"/>
                <a:cs typeface="Times New Roman" pitchFamily="18" charset="0"/>
              </a:rPr>
              <a:t>Gọi tên </a:t>
            </a:r>
          </a:p>
          <a:p>
            <a:pPr algn="ctr"/>
            <a:r>
              <a:rPr lang="nl-NL" sz="13800" b="1" dirty="0">
                <a:solidFill>
                  <a:srgbClr val="870000"/>
                </a:solidFill>
                <a:latin typeface="#9Slide05 Agile Script Calligra" panose="03070402050302030203" pitchFamily="66" charset="0"/>
                <a:cs typeface="Times New Roman" pitchFamily="18" charset="0"/>
              </a:rPr>
              <a:t>Nhà khoa học!</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3" name="Rectangle 2"/>
          <p:cNvSpPr/>
          <p:nvPr/>
        </p:nvSpPr>
        <p:spPr>
          <a:xfrm>
            <a:off x="5715000" y="5508627"/>
            <a:ext cx="10896600" cy="2677656"/>
          </a:xfrm>
          <a:prstGeom prst="rect">
            <a:avLst/>
          </a:prstGeom>
        </p:spPr>
        <p:txBody>
          <a:bodyPr wrap="square">
            <a:spAutoFit/>
          </a:bodyPr>
          <a:lstStyle/>
          <a:p>
            <a:pPr algn="just"/>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GV lần lượt chiếu hình ảnh của các nhà khoa học </a:t>
            </a:r>
            <a:endParaRPr lang="en-US" sz="4200" dirty="0">
              <a:solidFill>
                <a:srgbClr val="000000"/>
              </a:solidFill>
              <a:latin typeface="Times New Roman" panose="02020603050405020304" pitchFamily="18" charset="0"/>
              <a:cs typeface="Times New Roman" panose="02020603050405020304" pitchFamily="18" charset="0"/>
            </a:endParaRPr>
          </a:p>
          <a:p>
            <a:pPr algn="just"/>
            <a:r>
              <a:rPr lang="en-US" sz="4200" dirty="0">
                <a:solidFill>
                  <a:srgbClr val="000000"/>
                </a:solidFill>
                <a:latin typeface="Times New Roman" panose="02020603050405020304" pitchFamily="18" charset="0"/>
                <a:cs typeface="Times New Roman" panose="02020603050405020304" pitchFamily="18" charset="0"/>
              </a:rPr>
              <a:t>- Hs </a:t>
            </a:r>
            <a:r>
              <a:rPr lang="en-US" sz="4200" dirty="0" err="1">
                <a:solidFill>
                  <a:srgbClr val="000000"/>
                </a:solidFill>
                <a:latin typeface="Times New Roman" panose="02020603050405020304" pitchFamily="18" charset="0"/>
                <a:cs typeface="Times New Roman" panose="02020603050405020304" pitchFamily="18" charset="0"/>
              </a:rPr>
              <a:t>gọi</a:t>
            </a: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tên và một phát minh, thành tựu nổi bật của nhà khoa học đó. </a:t>
            </a:r>
            <a:endParaRPr lang="en-US" sz="4200" dirty="0">
              <a:latin typeface="Times New Roman" panose="02020603050405020304" pitchFamily="18" charset="0"/>
              <a:cs typeface="Times New Roman" panose="02020603050405020304" pitchFamily="18" charset="0"/>
            </a:endParaRPr>
          </a:p>
        </p:txBody>
      </p:sp>
      <p:sp>
        <p:nvSpPr>
          <p:cNvPr id="4" name="Freeform 3"/>
          <p:cNvSpPr/>
          <p:nvPr/>
        </p:nvSpPr>
        <p:spPr>
          <a:xfrm>
            <a:off x="-152400" y="1333500"/>
            <a:ext cx="5450910" cy="8756482"/>
          </a:xfrm>
          <a:custGeom>
            <a:avLst/>
            <a:gdLst/>
            <a:ahLst/>
            <a:cxnLst/>
            <a:rect l="l" t="t" r="r" b="b"/>
            <a:pathLst>
              <a:path w="2561463" h="4114800">
                <a:moveTo>
                  <a:pt x="0" y="0"/>
                </a:moveTo>
                <a:lnTo>
                  <a:pt x="2561463" y="0"/>
                </a:lnTo>
                <a:lnTo>
                  <a:pt x="256146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894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5311425" y="3263967"/>
            <a:ext cx="12080514" cy="2108269"/>
          </a:xfrm>
          <a:prstGeom prst="rect">
            <a:avLst/>
          </a:prstGeom>
        </p:spPr>
        <p:txBody>
          <a:bodyPr wrap="square" lIns="0" tIns="0" rIns="0" bIns="0" rtlCol="0" anchor="t">
            <a:spAutoFit/>
          </a:bodyPr>
          <a:lstStyle/>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7" name="Freeform 2">
            <a:extLst>
              <a:ext uri="{FF2B5EF4-FFF2-40B4-BE49-F238E27FC236}">
                <a16:creationId xmlns:a16="http://schemas.microsoft.com/office/drawing/2014/main" id="{B946F1EF-74EC-457D-EF61-799292687415}"/>
              </a:ext>
            </a:extLst>
          </p:cNvPr>
          <p:cNvSpPr/>
          <p:nvPr/>
        </p:nvSpPr>
        <p:spPr>
          <a:xfrm>
            <a:off x="762000" y="4539302"/>
            <a:ext cx="3903916" cy="4114800"/>
          </a:xfrm>
          <a:custGeom>
            <a:avLst/>
            <a:gdLst/>
            <a:ahLst/>
            <a:cxnLst/>
            <a:rect l="l" t="t" r="r" b="b"/>
            <a:pathLst>
              <a:path w="3903916" h="4114800">
                <a:moveTo>
                  <a:pt x="0" y="0"/>
                </a:moveTo>
                <a:lnTo>
                  <a:pt x="3903916" y="0"/>
                </a:lnTo>
                <a:lnTo>
                  <a:pt x="3903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5"/>
            <a:stretch>
              <a:fillRect/>
            </a:stretch>
          </a:blipFill>
        </p:spPr>
        <p:txBody>
          <a:bodyPr/>
          <a:lstStyle/>
          <a:p>
            <a:endParaRPr lang="en-US"/>
          </a:p>
        </p:txBody>
      </p:sp>
      <p:sp>
        <p:nvSpPr>
          <p:cNvPr id="7" name="TextBox 6">
            <a:extLst>
              <a:ext uri="{FF2B5EF4-FFF2-40B4-BE49-F238E27FC236}">
                <a16:creationId xmlns:a16="http://schemas.microsoft.com/office/drawing/2014/main" id="{46293701-F4FC-A764-A16E-3677D84EF442}"/>
              </a:ext>
            </a:extLst>
          </p:cNvPr>
          <p:cNvSpPr txBox="1"/>
          <p:nvPr/>
        </p:nvSpPr>
        <p:spPr>
          <a:xfrm>
            <a:off x="1676400" y="2799702"/>
            <a:ext cx="13705828"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endParaRPr lang="en-US" sz="4400" dirty="0">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A9BD50F9-747D-ABC1-EF75-3514DD011133}"/>
              </a:ext>
            </a:extLst>
          </p:cNvPr>
          <p:cNvSpPr/>
          <p:nvPr/>
        </p:nvSpPr>
        <p:spPr>
          <a:xfrm>
            <a:off x="13944600" y="63764"/>
            <a:ext cx="5283174" cy="2370824"/>
          </a:xfrm>
          <a:custGeom>
            <a:avLst/>
            <a:gdLst/>
            <a:ahLst/>
            <a:cxnLst/>
            <a:rect l="l" t="t" r="r" b="b"/>
            <a:pathLst>
              <a:path w="5283174" h="2370824">
                <a:moveTo>
                  <a:pt x="0" y="0"/>
                </a:moveTo>
                <a:lnTo>
                  <a:pt x="5283174" y="0"/>
                </a:lnTo>
                <a:lnTo>
                  <a:pt x="5283174" y="2370824"/>
                </a:lnTo>
                <a:lnTo>
                  <a:pt x="0" y="2370824"/>
                </a:lnTo>
                <a:lnTo>
                  <a:pt x="0" y="0"/>
                </a:lnTo>
                <a:close/>
              </a:path>
            </a:pathLst>
          </a:custGeom>
          <a:blipFill>
            <a:blip r:embed="rId6">
              <a:duotone>
                <a:schemeClr val="bg2">
                  <a:shade val="45000"/>
                  <a:satMod val="135000"/>
                </a:schemeClr>
                <a:prstClr val="white"/>
              </a:duotone>
            </a:blip>
            <a:stretch>
              <a:fillRect/>
            </a:stretch>
          </a:blipFill>
        </p:spPr>
        <p:txBody>
          <a:bodyPr/>
          <a:lstStyle/>
          <a:p>
            <a:endParaRPr lang="en-US"/>
          </a:p>
        </p:txBody>
      </p:sp>
      <p:sp>
        <p:nvSpPr>
          <p:cNvPr id="3" name="Freeform 3"/>
          <p:cNvSpPr/>
          <p:nvPr/>
        </p:nvSpPr>
        <p:spPr>
          <a:xfrm>
            <a:off x="-462371" y="7560681"/>
            <a:ext cx="3394710" cy="4114800"/>
          </a:xfrm>
          <a:custGeom>
            <a:avLst/>
            <a:gdLst/>
            <a:ahLst/>
            <a:cxnLst/>
            <a:rect l="l" t="t" r="r" b="b"/>
            <a:pathLst>
              <a:path w="3394710" h="4114800">
                <a:moveTo>
                  <a:pt x="0" y="0"/>
                </a:moveTo>
                <a:lnTo>
                  <a:pt x="3394710" y="0"/>
                </a:lnTo>
                <a:lnTo>
                  <a:pt x="339471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D9DC1EAC-B579-5182-54BB-7DDEBA1BED8F}"/>
              </a:ext>
            </a:extLst>
          </p:cNvPr>
          <p:cNvSpPr txBox="1"/>
          <p:nvPr/>
        </p:nvSpPr>
        <p:spPr>
          <a:xfrm>
            <a:off x="1676400" y="4057988"/>
            <a:ext cx="13705828"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Khoa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nghiệm</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1254622" y="4854323"/>
            <a:ext cx="11318378" cy="1462773"/>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nhiều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tiểu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kịch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274942" y="2324100"/>
            <a:ext cx="10609195" cy="848758"/>
          </a:xfrm>
          <a:prstGeom prst="rect">
            <a:avLst/>
          </a:prstGeom>
        </p:spPr>
        <p:txBody>
          <a:bodyPr wrap="squar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Mác</a:t>
            </a:r>
            <a:r>
              <a:rPr lang="en-US" sz="4200" b="1" dirty="0">
                <a:latin typeface="Times New Roman" panose="02020603050405020304" pitchFamily="18" charset="0"/>
                <a:cs typeface="Times New Roman" panose="02020603050405020304" pitchFamily="18" charset="0"/>
              </a:rPr>
              <a:t>–</a:t>
            </a:r>
            <a:r>
              <a:rPr lang="en-US" sz="4200" b="1" dirty="0" err="1">
                <a:latin typeface="Times New Roman" panose="02020603050405020304" pitchFamily="18" charset="0"/>
                <a:cs typeface="Times New Roman" panose="02020603050405020304" pitchFamily="18" charset="0"/>
              </a:rPr>
              <a:t>xim</a:t>
            </a:r>
            <a:r>
              <a:rPr lang="en-US" sz="4200" b="1" dirty="0">
                <a:latin typeface="Times New Roman" panose="02020603050405020304" pitchFamily="18" charset="0"/>
                <a:cs typeface="Times New Roman" panose="02020603050405020304" pitchFamily="18" charset="0"/>
              </a:rPr>
              <a:t> Go-</a:t>
            </a:r>
            <a:r>
              <a:rPr lang="en-US" sz="4200" b="1" dirty="0" err="1">
                <a:latin typeface="Times New Roman" panose="02020603050405020304" pitchFamily="18" charset="0"/>
                <a:cs typeface="Times New Roman" panose="02020603050405020304" pitchFamily="18" charset="0"/>
              </a:rPr>
              <a:t>rơ</a:t>
            </a:r>
            <a:r>
              <a:rPr lang="en-US" sz="4200" b="1" dirty="0">
                <a:latin typeface="Times New Roman" panose="02020603050405020304" pitchFamily="18" charset="0"/>
                <a:cs typeface="Times New Roman" panose="02020603050405020304" pitchFamily="18" charset="0"/>
              </a:rPr>
              <a:t>-</a:t>
            </a:r>
            <a:r>
              <a:rPr lang="en-US" sz="4200" b="1" dirty="0" err="1">
                <a:latin typeface="Times New Roman" panose="02020603050405020304" pitchFamily="18" charset="0"/>
                <a:cs typeface="Times New Roman" panose="02020603050405020304" pitchFamily="18" charset="0"/>
              </a:rPr>
              <a:t>ki</a:t>
            </a:r>
            <a:r>
              <a:rPr lang="en-US" sz="4200" b="1" dirty="0">
                <a:latin typeface="Times New Roman" panose="02020603050405020304" pitchFamily="18" charset="0"/>
                <a:cs typeface="Times New Roman" panose="02020603050405020304" pitchFamily="18" charset="0"/>
              </a:rPr>
              <a:t> (1868- 1936)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74943" y="3238518"/>
            <a:ext cx="10993257" cy="1462773"/>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nước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kỉ</a:t>
            </a:r>
            <a:r>
              <a:rPr lang="en-US" sz="4200" dirty="0">
                <a:solidFill>
                  <a:prstClr val="black"/>
                </a:solidFill>
                <a:latin typeface="Times New Roman" panose="02020603050405020304" pitchFamily="18" charset="0"/>
                <a:cs typeface="Times New Roman" panose="02020603050405020304" pitchFamily="18" charset="0"/>
              </a:rPr>
              <a:t> XX</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54622" y="6743700"/>
            <a:ext cx="11318378" cy="2173737"/>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Go-</a:t>
            </a:r>
            <a:r>
              <a:rPr lang="en-US" sz="4200" dirty="0" err="1">
                <a:solidFill>
                  <a:prstClr val="black"/>
                </a:solidFill>
                <a:latin typeface="Times New Roman" panose="02020603050405020304" pitchFamily="18" charset="0"/>
                <a:cs typeface="Times New Roman" panose="02020603050405020304" pitchFamily="18" charset="0"/>
              </a:rPr>
              <a:t>rơ</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niềm</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vững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tiềm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ẩn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diệu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con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BB3A494-706D-F020-CD23-462633CEBE82}"/>
              </a:ext>
            </a:extLst>
          </p:cNvPr>
          <p:cNvPicPr>
            <a:picLocks noChangeAspect="1"/>
          </p:cNvPicPr>
          <p:nvPr/>
        </p:nvPicPr>
        <p:blipFill>
          <a:blip r:embed="rId5"/>
          <a:stretch>
            <a:fillRect/>
          </a:stretch>
        </p:blipFill>
        <p:spPr>
          <a:xfrm>
            <a:off x="12649200" y="2528475"/>
            <a:ext cx="5205996" cy="75819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ook on a blue surface&#10;&#10;Description automatically generated">
            <a:extLst>
              <a:ext uri="{FF2B5EF4-FFF2-40B4-BE49-F238E27FC236}">
                <a16:creationId xmlns:a16="http://schemas.microsoft.com/office/drawing/2014/main" id="{1841E9D2-972F-939E-DFB0-A6D6C3B39B7D}"/>
              </a:ext>
            </a:extLst>
          </p:cNvPr>
          <p:cNvPicPr>
            <a:picLocks noChangeAspect="1"/>
          </p:cNvPicPr>
          <p:nvPr/>
        </p:nvPicPr>
        <p:blipFill>
          <a:blip r:embed="rId3"/>
          <a:srcRect l="22096" r="19519" b="2"/>
          <a:stretch/>
        </p:blipFill>
        <p:spPr>
          <a:xfrm>
            <a:off x="295096" y="249799"/>
            <a:ext cx="5714418" cy="9787404"/>
          </a:xfrm>
          <a:prstGeom prst="rect">
            <a:avLst/>
          </a:prstGeom>
        </p:spPr>
      </p:pic>
      <p:pic>
        <p:nvPicPr>
          <p:cNvPr id="2" name="Picture 1" descr="A cover of a book&#10;&#10;Description automatically generated">
            <a:extLst>
              <a:ext uri="{FF2B5EF4-FFF2-40B4-BE49-F238E27FC236}">
                <a16:creationId xmlns:a16="http://schemas.microsoft.com/office/drawing/2014/main" id="{8593D07A-8DEC-6C19-2B7D-D69C8FF1A911}"/>
              </a:ext>
            </a:extLst>
          </p:cNvPr>
          <p:cNvPicPr>
            <a:picLocks noChangeAspect="1"/>
          </p:cNvPicPr>
          <p:nvPr/>
        </p:nvPicPr>
        <p:blipFill>
          <a:blip r:embed="rId4"/>
          <a:srcRect l="8801" r="10645" b="2"/>
          <a:stretch/>
        </p:blipFill>
        <p:spPr>
          <a:xfrm>
            <a:off x="6294745" y="249799"/>
            <a:ext cx="5696427" cy="9787404"/>
          </a:xfrm>
          <a:prstGeom prst="rect">
            <a:avLst/>
          </a:prstGeom>
        </p:spPr>
      </p:pic>
      <p:pic>
        <p:nvPicPr>
          <p:cNvPr id="7" name="Picture 6" descr="A book cover with a red and white background&#10;&#10;Description automatically generated">
            <a:extLst>
              <a:ext uri="{FF2B5EF4-FFF2-40B4-BE49-F238E27FC236}">
                <a16:creationId xmlns:a16="http://schemas.microsoft.com/office/drawing/2014/main" id="{30A11425-E878-336B-96AC-D9579EEBD48F}"/>
              </a:ext>
            </a:extLst>
          </p:cNvPr>
          <p:cNvPicPr>
            <a:picLocks noChangeAspect="1"/>
          </p:cNvPicPr>
          <p:nvPr/>
        </p:nvPicPr>
        <p:blipFill>
          <a:blip r:embed="rId5"/>
          <a:srcRect r="-1" b="36945"/>
          <a:stretch/>
        </p:blipFill>
        <p:spPr>
          <a:xfrm>
            <a:off x="12275019" y="249799"/>
            <a:ext cx="5734212" cy="4740980"/>
          </a:xfrm>
          <a:prstGeom prst="rect">
            <a:avLst/>
          </a:prstGeom>
        </p:spPr>
      </p:pic>
      <p:pic>
        <p:nvPicPr>
          <p:cNvPr id="8" name="Picture 7" descr="A book cover with a blue eye and yellow and green background&#10;&#10;Description automatically generated">
            <a:extLst>
              <a:ext uri="{FF2B5EF4-FFF2-40B4-BE49-F238E27FC236}">
                <a16:creationId xmlns:a16="http://schemas.microsoft.com/office/drawing/2014/main" id="{FAB90ED4-78C0-27F9-AFEC-3BD040336192}"/>
              </a:ext>
            </a:extLst>
          </p:cNvPr>
          <p:cNvPicPr>
            <a:picLocks noChangeAspect="1"/>
          </p:cNvPicPr>
          <p:nvPr/>
        </p:nvPicPr>
        <p:blipFill>
          <a:blip r:embed="rId6"/>
          <a:srcRect t="16619" r="-2" b="27942"/>
          <a:stretch/>
        </p:blipFill>
        <p:spPr>
          <a:xfrm>
            <a:off x="12275019" y="5260111"/>
            <a:ext cx="5734212" cy="4777091"/>
          </a:xfrm>
          <a:prstGeom prst="rect">
            <a:avLst/>
          </a:prstGeom>
        </p:spPr>
      </p:pic>
    </p:spTree>
    <p:extLst>
      <p:ext uri="{BB962C8B-B14F-4D97-AF65-F5344CB8AC3E}">
        <p14:creationId xmlns:p14="http://schemas.microsoft.com/office/powerpoint/2010/main" val="2092617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274942" y="2476500"/>
            <a:ext cx="15870057" cy="345325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biểu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Go-</a:t>
            </a:r>
            <a:r>
              <a:rPr lang="en-US" sz="4200" dirty="0" err="1">
                <a:solidFill>
                  <a:prstClr val="black"/>
                </a:solidFill>
                <a:latin typeface="Times New Roman" panose="02020603050405020304" pitchFamily="18" charset="0"/>
                <a:cs typeface="Times New Roman" panose="02020603050405020304" pitchFamily="18" charset="0"/>
              </a:rPr>
              <a:t>rơ</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Tự</a:t>
            </a:r>
            <a:r>
              <a:rPr lang="en-US" sz="4200" i="1" dirty="0">
                <a:solidFill>
                  <a:prstClr val="black"/>
                </a:solidFill>
                <a:latin typeface="Times New Roman" panose="02020603050405020304" pitchFamily="18" charset="0"/>
                <a:cs typeface="Times New Roman" panose="02020603050405020304" pitchFamily="18" charset="0"/>
              </a:rPr>
              <a:t> do </a:t>
            </a:r>
            <a:r>
              <a:rPr lang="en-US" sz="4200" i="1" dirty="0" err="1">
                <a:solidFill>
                  <a:prstClr val="black"/>
                </a:solidFill>
                <a:latin typeface="Times New Roman" panose="02020603050405020304" pitchFamily="18" charset="0"/>
                <a:cs typeface="Times New Roman" panose="02020603050405020304" pitchFamily="18" charset="0"/>
              </a:rPr>
              <a:t>phát</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triển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phổ</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biến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khoa</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tích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nền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được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tổ</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chức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Mi-khai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lốp-xki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ngày</a:t>
            </a:r>
            <a:r>
              <a:rPr lang="en-US" sz="4200" dirty="0">
                <a:solidFill>
                  <a:prstClr val="black"/>
                </a:solidFill>
                <a:latin typeface="Times New Roman" panose="02020603050405020304" pitchFamily="18" charset="0"/>
                <a:cs typeface="Times New Roman" panose="02020603050405020304" pitchFamily="18" charset="0"/>
              </a:rPr>
              <a:t> 09 </a:t>
            </a:r>
            <a:r>
              <a:rPr lang="en-US" sz="4200" dirty="0" err="1">
                <a:solidFill>
                  <a:prstClr val="black"/>
                </a:solidFill>
                <a:latin typeface="Times New Roman" panose="02020603050405020304" pitchFamily="18" charset="0"/>
                <a:cs typeface="Times New Roman" panose="02020603050405020304" pitchFamily="18" charset="0"/>
              </a:rPr>
              <a:t>đến</a:t>
            </a:r>
            <a:r>
              <a:rPr lang="en-US" sz="4200" dirty="0">
                <a:solidFill>
                  <a:prstClr val="black"/>
                </a:solidFill>
                <a:latin typeface="Times New Roman" panose="02020603050405020304" pitchFamily="18" charset="0"/>
                <a:cs typeface="Times New Roman" panose="02020603050405020304" pitchFamily="18" charset="0"/>
              </a:rPr>
              <a:t> 16/4/1917, ở </a:t>
            </a:r>
            <a:r>
              <a:rPr lang="en-US" sz="4200" dirty="0" err="1">
                <a:solidFill>
                  <a:prstClr val="black"/>
                </a:solidFill>
                <a:latin typeface="Times New Roman" panose="02020603050405020304" pitchFamily="18" charset="0"/>
                <a:cs typeface="Times New Roman" panose="02020603050405020304" pitchFamily="18" charset="0"/>
              </a:rPr>
              <a:t>Pê-trô-grat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1323797" y="7642675"/>
            <a:ext cx="10739843"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1323797" y="8707575"/>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10" name="TextBox 9">
            <a:extLst>
              <a:ext uri="{FF2B5EF4-FFF2-40B4-BE49-F238E27FC236}">
                <a16:creationId xmlns:a16="http://schemas.microsoft.com/office/drawing/2014/main" id="{D9903BFF-81C3-D864-33AC-4410E3562FAD}"/>
              </a:ext>
            </a:extLst>
          </p:cNvPr>
          <p:cNvSpPr txBox="1"/>
          <p:nvPr/>
        </p:nvSpPr>
        <p:spPr>
          <a:xfrm>
            <a:off x="1274942" y="5929753"/>
            <a:ext cx="15870057" cy="177279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Những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bài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diễn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thuyết</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nổi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tiếng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trong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lịch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sử</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thế</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giới</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NXB </a:t>
            </a:r>
            <a:r>
              <a:rPr lang="en-US" sz="4200" dirty="0" err="1">
                <a:solidFill>
                  <a:prstClr val="black"/>
                </a:solidFill>
                <a:latin typeface="Times New Roman" panose="02020603050405020304" pitchFamily="18" charset="0"/>
                <a:cs typeface="Times New Roman" panose="02020603050405020304" pitchFamily="18" charset="0"/>
              </a:rPr>
              <a:t>Quân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Nội</a:t>
            </a:r>
            <a:r>
              <a:rPr lang="en-US" sz="4200" dirty="0">
                <a:solidFill>
                  <a:prstClr val="black"/>
                </a:solidFill>
                <a:latin typeface="Times New Roman" panose="02020603050405020304" pitchFamily="18" charset="0"/>
                <a:cs typeface="Times New Roman" panose="02020603050405020304" pitchFamily="18" charset="0"/>
              </a:rPr>
              <a:t>, 2009.</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id="{7F7908F8-CDF0-C588-FA5C-2B122C47AB77}"/>
              </a:ext>
            </a:extLst>
          </p:cNvPr>
          <p:cNvSpPr/>
          <p:nvPr/>
        </p:nvSpPr>
        <p:spPr>
          <a:xfrm>
            <a:off x="13868400" y="7200900"/>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7649771" y="32385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
        <p:nvSpPr>
          <p:cNvPr id="5" name="Freeform 5"/>
          <p:cNvSpPr/>
          <p:nvPr/>
        </p:nvSpPr>
        <p:spPr>
          <a:xfrm>
            <a:off x="1920809" y="335237"/>
            <a:ext cx="4327591" cy="9670595"/>
          </a:xfrm>
          <a:custGeom>
            <a:avLst/>
            <a:gdLst/>
            <a:ahLst/>
            <a:cxnLst/>
            <a:rect l="l" t="t" r="r" b="b"/>
            <a:pathLst>
              <a:path w="2346391" h="5243332">
                <a:moveTo>
                  <a:pt x="0" y="0"/>
                </a:moveTo>
                <a:lnTo>
                  <a:pt x="2346391" y="0"/>
                </a:lnTo>
                <a:lnTo>
                  <a:pt x="2346391" y="5243331"/>
                </a:lnTo>
                <a:lnTo>
                  <a:pt x="0" y="524333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685800" y="3390900"/>
            <a:ext cx="1276670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đề</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bố</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cục</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3" name="Freeform 3"/>
          <p:cNvSpPr/>
          <p:nvPr/>
        </p:nvSpPr>
        <p:spPr>
          <a:xfrm>
            <a:off x="10820400" y="1485900"/>
            <a:ext cx="6517607" cy="6363555"/>
          </a:xfrm>
          <a:custGeom>
            <a:avLst/>
            <a:gdLst/>
            <a:ahLst/>
            <a:cxnLst/>
            <a:rect l="l" t="t" r="r" b="b"/>
            <a:pathLst>
              <a:path w="4214413" h="4114800">
                <a:moveTo>
                  <a:pt x="0" y="0"/>
                </a:moveTo>
                <a:lnTo>
                  <a:pt x="4214414" y="0"/>
                </a:lnTo>
                <a:lnTo>
                  <a:pt x="42144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86745845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3444310387"/>
              </p:ext>
            </p:extLst>
          </p:nvPr>
        </p:nvGraphicFramePr>
        <p:xfrm>
          <a:off x="609600" y="2933700"/>
          <a:ext cx="16459200" cy="6477000"/>
        </p:xfrm>
        <a:graphic>
          <a:graphicData uri="http://schemas.openxmlformats.org/drawingml/2006/table">
            <a:tbl>
              <a:tblPr firstRow="1" firstCol="1" bandRow="1"/>
              <a:tblGrid>
                <a:gridCol w="6429375">
                  <a:extLst>
                    <a:ext uri="{9D8B030D-6E8A-4147-A177-3AD203B41FA5}">
                      <a16:colId xmlns:a16="http://schemas.microsoft.com/office/drawing/2014/main" val="855095461"/>
                    </a:ext>
                  </a:extLst>
                </a:gridCol>
                <a:gridCol w="10029825">
                  <a:extLst>
                    <a:ext uri="{9D8B030D-6E8A-4147-A177-3AD203B41FA5}">
                      <a16:colId xmlns:a16="http://schemas.microsoft.com/office/drawing/2014/main" val="276649185"/>
                    </a:ext>
                  </a:extLst>
                </a:gridCol>
              </a:tblGrid>
              <a:tr h="787593">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16545734"/>
                  </a:ext>
                </a:extLst>
              </a:tr>
              <a:tr h="1575186">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842639">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121536">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082985">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1067061">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7" name="Rectangle 6"/>
          <p:cNvSpPr/>
          <p:nvPr/>
        </p:nvSpPr>
        <p:spPr>
          <a:xfrm>
            <a:off x="609600" y="1831927"/>
            <a:ext cx="17221200" cy="769441"/>
          </a:xfrm>
          <a:prstGeom prst="rect">
            <a:avLst/>
          </a:prstGeom>
        </p:spPr>
        <p:txBody>
          <a:bodyPr wrap="square">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4">
            <a:extLst>
              <a:ext uri="{FF2B5EF4-FFF2-40B4-BE49-F238E27FC236}">
                <a16:creationId xmlns:a16="http://schemas.microsoft.com/office/drawing/2014/main" id="{87005886-F06D-27B5-5D3F-CE5AEF616F79}"/>
              </a:ext>
            </a:extLst>
          </p:cNvPr>
          <p:cNvSpPr txBox="1"/>
          <p:nvPr/>
        </p:nvSpPr>
        <p:spPr>
          <a:xfrm>
            <a:off x="4267200" y="582929"/>
            <a:ext cx="998220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Cặp</a:t>
            </a:r>
            <a:r>
              <a:rPr kumimoji="0" lang="en-US" sz="8000" b="0" i="0" u="none" strike="noStrike" kern="1200" cap="none" spc="0" normalizeH="0" baseline="0" noProof="0" dirty="0">
                <a:ln>
                  <a:noFill/>
                </a:ln>
                <a:solidFill>
                  <a:srgbClr val="FF0000"/>
                </a:solidFill>
                <a:effectLst/>
                <a:uLnTx/>
                <a:uFillTx/>
                <a:latin typeface="#9Slide07 SVNDessert Menu Scrip" panose="00000500000000000000" pitchFamily="2"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đôi</a:t>
            </a:r>
            <a:r>
              <a:rPr kumimoji="0" lang="en-US" sz="8000" b="0" i="0" u="none" strike="noStrike" kern="1200" cap="none" spc="0" normalizeH="0" noProof="0" dirty="0">
                <a:ln>
                  <a:noFill/>
                </a:ln>
                <a:solidFill>
                  <a:srgbClr val="FF0000"/>
                </a:solidFill>
                <a:effectLst/>
                <a:uLnTx/>
                <a:uFillTx/>
                <a:latin typeface="#9Slide07 SVNDessert Menu Scrip" panose="00000500000000000000" pitchFamily="2" charset="0"/>
                <a:cs typeface="Times New Roman" panose="02020603050405020304" pitchFamily="18" charset="0"/>
              </a:rPr>
              <a:t> chia </a:t>
            </a:r>
            <a:r>
              <a:rPr kumimoji="0" lang="en-US" sz="8000" b="0" i="0" u="none" strike="noStrike" kern="1200" cap="none" spc="0" normalizeH="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sẻ</a:t>
            </a:r>
            <a:endParaRPr kumimoji="0" lang="en-US" sz="8000" b="0" i="0" u="none" strike="noStrike" kern="1200" cap="none" spc="0" normalizeH="0" baseline="0" noProof="0" dirty="0">
              <a:ln>
                <a:noFill/>
              </a:ln>
              <a:solidFill>
                <a:srgbClr val="FF0000"/>
              </a:solidFill>
              <a:effectLst/>
              <a:uLnTx/>
              <a:uFillTx/>
              <a:latin typeface="#9Slide07 SVNDessert Menu Scrip" panose="000005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21113F04-E144-E1AA-C416-594BAE4B252B}"/>
              </a:ext>
            </a:extLst>
          </p:cNvPr>
          <p:cNvPicPr>
            <a:picLocks noChangeAspect="1"/>
          </p:cNvPicPr>
          <p:nvPr/>
        </p:nvPicPr>
        <p:blipFill>
          <a:blip r:embed="rId4"/>
          <a:stretch>
            <a:fillRect/>
          </a:stretch>
        </p:blipFill>
        <p:spPr>
          <a:xfrm>
            <a:off x="14478000" y="4447133"/>
            <a:ext cx="4559873" cy="6477000"/>
          </a:xfrm>
          <a:prstGeom prst="rect">
            <a:avLst/>
          </a:prstGeom>
        </p:spPr>
      </p:pic>
    </p:spTree>
    <p:extLst>
      <p:ext uri="{BB962C8B-B14F-4D97-AF65-F5344CB8AC3E}">
        <p14:creationId xmlns:p14="http://schemas.microsoft.com/office/powerpoint/2010/main" val="1559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51195930"/>
              </p:ext>
            </p:extLst>
          </p:nvPr>
        </p:nvGraphicFramePr>
        <p:xfrm>
          <a:off x="609600" y="1638300"/>
          <a:ext cx="13335000" cy="8080123"/>
        </p:xfrm>
        <a:graphic>
          <a:graphicData uri="http://schemas.openxmlformats.org/drawingml/2006/table">
            <a:tbl>
              <a:tblPr firstRow="1" firstCol="1" bandRow="1"/>
              <a:tblGrid>
                <a:gridCol w="5208984">
                  <a:extLst>
                    <a:ext uri="{9D8B030D-6E8A-4147-A177-3AD203B41FA5}">
                      <a16:colId xmlns:a16="http://schemas.microsoft.com/office/drawing/2014/main" val="855095461"/>
                    </a:ext>
                  </a:extLst>
                </a:gridCol>
                <a:gridCol w="8126016">
                  <a:extLst>
                    <a:ext uri="{9D8B030D-6E8A-4147-A177-3AD203B41FA5}">
                      <a16:colId xmlns:a16="http://schemas.microsoft.com/office/drawing/2014/main" val="276649185"/>
                    </a:ext>
                  </a:extLst>
                </a:gridCol>
              </a:tblGrid>
              <a:tr h="684848">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16545734"/>
                  </a:ext>
                </a:extLst>
              </a:tr>
              <a:tr h="1369695">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706008">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369695">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369695">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927857">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4" name="Rounded Rectangle 3"/>
          <p:cNvSpPr/>
          <p:nvPr/>
        </p:nvSpPr>
        <p:spPr>
          <a:xfrm>
            <a:off x="14249400" y="377190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
        <p:nvSpPr>
          <p:cNvPr id="5" name="Rounded Rectangle 4"/>
          <p:cNvSpPr/>
          <p:nvPr/>
        </p:nvSpPr>
        <p:spPr>
          <a:xfrm>
            <a:off x="14249400" y="552450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2</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14249400" y="725424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noProof="0" dirty="0">
                <a:solidFill>
                  <a:srgbClr val="FF0000"/>
                </a:solidFill>
                <a:latin typeface="Times New Roman" panose="02020603050405020304" pitchFamily="18" charset="0"/>
                <a:cs typeface="Times New Roman" panose="02020603050405020304" pitchFamily="18" charset="0"/>
              </a:rPr>
              <a:t>3</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ca </a:t>
            </a:r>
            <a:r>
              <a:rPr lang="en-US" sz="4400" dirty="0" err="1">
                <a:solidFill>
                  <a:prstClr val="black"/>
                </a:solidFill>
                <a:latin typeface="Times New Roman" panose="02020603050405020304" pitchFamily="18" charset="0"/>
                <a:cs typeface="Times New Roman" panose="02020603050405020304" pitchFamily="18" charset="0"/>
              </a:rPr>
              <a:t>ngợi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7315200" y="24765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điểm</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bằng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
        <p:nvSpPr>
          <p:cNvPr id="7" name="Freeform 7"/>
          <p:cNvSpPr/>
          <p:nvPr/>
        </p:nvSpPr>
        <p:spPr>
          <a:xfrm>
            <a:off x="914399" y="1257300"/>
            <a:ext cx="6086303" cy="8763000"/>
          </a:xfrm>
          <a:custGeom>
            <a:avLst/>
            <a:gdLst/>
            <a:ahLst/>
            <a:cxnLst/>
            <a:rect l="l" t="t" r="r" b="b"/>
            <a:pathLst>
              <a:path w="2857916" h="4114800">
                <a:moveTo>
                  <a:pt x="0" y="0"/>
                </a:moveTo>
                <a:lnTo>
                  <a:pt x="2857916" y="0"/>
                </a:lnTo>
                <a:lnTo>
                  <a:pt x="2857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7044285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6" name="Freeform 6"/>
          <p:cNvSpPr/>
          <p:nvPr/>
        </p:nvSpPr>
        <p:spPr>
          <a:xfrm>
            <a:off x="10210800" y="266700"/>
            <a:ext cx="7118898" cy="9366972"/>
          </a:xfrm>
          <a:custGeom>
            <a:avLst/>
            <a:gdLst/>
            <a:ahLst/>
            <a:cxnLst/>
            <a:rect l="l" t="t" r="r" b="b"/>
            <a:pathLst>
              <a:path w="5000876" h="6580101">
                <a:moveTo>
                  <a:pt x="0" y="0"/>
                </a:moveTo>
                <a:lnTo>
                  <a:pt x="5000876" y="0"/>
                </a:lnTo>
                <a:lnTo>
                  <a:pt x="5000876" y="6580101"/>
                </a:lnTo>
                <a:lnTo>
                  <a:pt x="0" y="6580101"/>
                </a:lnTo>
                <a:lnTo>
                  <a:pt x="0" y="0"/>
                </a:lnTo>
                <a:close/>
              </a:path>
            </a:pathLst>
          </a:custGeom>
          <a:blipFill>
            <a:blip r:embed="rId5"/>
            <a:stretch>
              <a:fillRect/>
            </a:stretch>
          </a:blipFill>
        </p:spPr>
        <p:txBody>
          <a:bodyPr/>
          <a:lstStyle/>
          <a:p>
            <a:endParaRPr lang="en-US"/>
          </a:p>
        </p:txBody>
      </p:sp>
      <p:sp>
        <p:nvSpPr>
          <p:cNvPr id="3" name="TextBox 2">
            <a:extLst>
              <a:ext uri="{FF2B5EF4-FFF2-40B4-BE49-F238E27FC236}">
                <a16:creationId xmlns:a16="http://schemas.microsoft.com/office/drawing/2014/main" id="{2FEE618B-3CB0-5227-34C4-2D2BFEFEF7CD}"/>
              </a:ext>
            </a:extLst>
          </p:cNvPr>
          <p:cNvSpPr txBox="1"/>
          <p:nvPr/>
        </p:nvSpPr>
        <p:spPr>
          <a:xfrm>
            <a:off x="1752600" y="4000500"/>
            <a:ext cx="75438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chemeClr val="tx1"/>
                </a:solidFill>
                <a:effectLst/>
                <a:latin typeface="+mj-lt"/>
                <a:ea typeface="+mn-ea"/>
                <a:cs typeface="+mn-cs"/>
              </a:rPr>
              <a:t>Nhà vật lí Albert Einstein người Đức, phát triển thuyết tương đối.</a:t>
            </a:r>
          </a:p>
        </p:txBody>
      </p:sp>
    </p:spTree>
    <p:extLst>
      <p:ext uri="{BB962C8B-B14F-4D97-AF65-F5344CB8AC3E}">
        <p14:creationId xmlns:p14="http://schemas.microsoft.com/office/powerpoint/2010/main" val="1209092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939365" y="592682"/>
            <a:ext cx="15870057" cy="1323439"/>
          </a:xfrm>
          <a:prstGeom prst="rect">
            <a:avLst/>
          </a:prstGeom>
          <a:noFill/>
        </p:spPr>
        <p:txBody>
          <a:bodyPr wrap="square" rtlCol="0">
            <a:spAutoFit/>
          </a:bodyPr>
          <a:lstStyle/>
          <a:p>
            <a:pPr lvl="0" algn="ctr" defTabSz="1632632">
              <a:defRPr/>
            </a:pPr>
            <a:r>
              <a:rPr lang="en-US" sz="8000" b="1" noProof="0" dirty="0" err="1">
                <a:solidFill>
                  <a:srgbClr val="FF0000"/>
                </a:solidFill>
                <a:latin typeface="#9Slide07 SVNDessert Menu Scrip" panose="00000500000000000000" pitchFamily="2" charset="0"/>
                <a:cs typeface="Times New Roman" panose="02020603050405020304" pitchFamily="18" charset="0"/>
              </a:rPr>
              <a:t>Kĩ</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thuật</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công</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đoạn</a:t>
            </a:r>
            <a:endParaRPr kumimoji="0" lang="vi-VN"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903BFF-81C3-D864-33AC-4410E3562FAD}"/>
              </a:ext>
            </a:extLst>
          </p:cNvPr>
          <p:cNvSpPr txBox="1"/>
          <p:nvPr/>
        </p:nvSpPr>
        <p:spPr>
          <a:xfrm>
            <a:off x="5638800" y="2108384"/>
            <a:ext cx="7315200"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1: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1</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1734800" y="6092477"/>
            <a:ext cx="5562600"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2: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2</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9903BFF-81C3-D864-33AC-4410E3562FAD}"/>
              </a:ext>
            </a:extLst>
          </p:cNvPr>
          <p:cNvSpPr txBox="1"/>
          <p:nvPr/>
        </p:nvSpPr>
        <p:spPr>
          <a:xfrm>
            <a:off x="762001" y="5591812"/>
            <a:ext cx="6705601"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3: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3</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Freeform 8">
            <a:extLst>
              <a:ext uri="{FF2B5EF4-FFF2-40B4-BE49-F238E27FC236}">
                <a16:creationId xmlns:a16="http://schemas.microsoft.com/office/drawing/2014/main" id="{8424FB7C-6195-7A75-6B17-0BA02107B94A}"/>
              </a:ext>
            </a:extLst>
          </p:cNvPr>
          <p:cNvSpPr/>
          <p:nvPr/>
        </p:nvSpPr>
        <p:spPr>
          <a:xfrm>
            <a:off x="6746606" y="4257687"/>
            <a:ext cx="4794788" cy="4114800"/>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328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838200" y="996810"/>
            <a:ext cx="16840200" cy="769441"/>
          </a:xfrm>
          <a:prstGeom prst="rect">
            <a:avLst/>
          </a:prstGeom>
          <a:solidFill>
            <a:schemeClr val="accent6">
              <a:lumMod val="20000"/>
              <a:lumOff val="80000"/>
            </a:schemeClr>
          </a:solidFill>
        </p:spPr>
        <p:txBody>
          <a:bodyPr wrap="square" rtlCol="0">
            <a:spAutoFit/>
          </a:bodyPr>
          <a:lstStyle/>
          <a:p>
            <a:pPr lvl="0" algn="ctr"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1</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giữa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022F769-7450-CA4B-54F9-4D18C6BFC022}"/>
              </a:ext>
            </a:extLst>
          </p:cNvPr>
          <p:cNvSpPr txBox="1"/>
          <p:nvPr/>
        </p:nvSpPr>
        <p:spPr>
          <a:xfrm>
            <a:off x="1066801" y="3162300"/>
            <a:ext cx="7391400" cy="4405758"/>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logic, </a:t>
            </a:r>
            <a:r>
              <a:rPr lang="en-US" sz="4400" dirty="0" err="1">
                <a:solidFill>
                  <a:prstClr val="black"/>
                </a:solidFill>
                <a:latin typeface="Times New Roman" panose="02020603050405020304" pitchFamily="18" charset="0"/>
                <a:cs typeface="Times New Roman" panose="02020603050405020304" pitchFamily="18" charset="0"/>
              </a:rPr>
              <a:t>chặt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DF1663F-F41A-B825-3EDA-F5B85CCD0AEA}"/>
              </a:ext>
            </a:extLst>
          </p:cNvPr>
          <p:cNvSpPr txBox="1"/>
          <p:nvPr/>
        </p:nvSpPr>
        <p:spPr>
          <a:xfrm>
            <a:off x="9220200" y="3314700"/>
            <a:ext cx="7869057" cy="4405758"/>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Nền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Nga,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I-ta-li-a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nă</a:t>
            </a:r>
            <a:r>
              <a:rPr lang="en-US" sz="4400" dirty="0">
                <a:solidFill>
                  <a:prstClr val="black"/>
                </a:solidFill>
                <a:latin typeface="Times New Roman" panose="02020603050405020304" pitchFamily="18" charset="0"/>
                <a:cs typeface="Times New Roman" panose="02020603050405020304" pitchFamily="18" charset="0"/>
              </a:rPr>
              <a:t>m </a:t>
            </a:r>
            <a:r>
              <a:rPr lang="en-US" sz="4400" dirty="0" err="1">
                <a:solidFill>
                  <a:prstClr val="black"/>
                </a:solidFill>
                <a:latin typeface="Times New Roman" panose="02020603050405020304" pitchFamily="18" charset="0"/>
                <a:cs typeface="Times New Roman" panose="02020603050405020304" pitchFamily="18" charset="0"/>
              </a:rPr>
              <a:t>châu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nhận</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F2A12F89-B487-2D59-C2BA-38EB51CD9E4D}"/>
              </a:ext>
            </a:extLst>
          </p:cNvPr>
          <p:cNvSpPr/>
          <p:nvPr/>
        </p:nvSpPr>
        <p:spPr>
          <a:xfrm>
            <a:off x="5334000" y="7525398"/>
            <a:ext cx="7315200" cy="3529584"/>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363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066800" y="952500"/>
            <a:ext cx="15870057" cy="1765035"/>
          </a:xfrm>
          <a:prstGeom prst="rect">
            <a:avLst/>
          </a:prstGeom>
          <a:solidFill>
            <a:schemeClr val="accent6">
              <a:lumMod val="20000"/>
              <a:lumOff val="80000"/>
            </a:schemeClr>
          </a:solid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Mối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51F67E7-4FAD-E440-5A6D-311E3FC51E91}"/>
              </a:ext>
            </a:extLst>
          </p:cNvPr>
          <p:cNvSpPr txBox="1"/>
          <p:nvPr/>
        </p:nvSpPr>
        <p:spPr>
          <a:xfrm>
            <a:off x="1066800" y="3238500"/>
            <a:ext cx="15870057" cy="5285999"/>
          </a:xfrm>
          <a:prstGeom prst="rect">
            <a:avLst/>
          </a:prstGeom>
          <a:no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 song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Dẫn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chứng</a:t>
            </a:r>
            <a:r>
              <a:rPr lang="en-US" sz="4400" b="1"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Timiryazev</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lai</a:t>
            </a:r>
            <a:r>
              <a:rPr lang="en-US" sz="44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vườn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xưởng</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thuốc</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A57D91AD-7052-33F3-D721-239A94EAA041}"/>
              </a:ext>
            </a:extLst>
          </p:cNvPr>
          <p:cNvSpPr/>
          <p:nvPr/>
        </p:nvSpPr>
        <p:spPr>
          <a:xfrm>
            <a:off x="15621000" y="7734300"/>
            <a:ext cx="3903916" cy="4114800"/>
          </a:xfrm>
          <a:custGeom>
            <a:avLst/>
            <a:gdLst/>
            <a:ahLst/>
            <a:cxnLst/>
            <a:rect l="l" t="t" r="r" b="b"/>
            <a:pathLst>
              <a:path w="3903916" h="4114800">
                <a:moveTo>
                  <a:pt x="0" y="0"/>
                </a:moveTo>
                <a:lnTo>
                  <a:pt x="3903916" y="0"/>
                </a:lnTo>
                <a:lnTo>
                  <a:pt x="39039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835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066799" y="266700"/>
            <a:ext cx="15870057" cy="2889317"/>
          </a:xfrm>
          <a:prstGeom prst="rect">
            <a:avLst/>
          </a:prstGeom>
          <a:noFill/>
        </p:spPr>
        <p:txBody>
          <a:bodyPr wrap="square" rtlCol="0">
            <a:spAutoFit/>
          </a:bodyPr>
          <a:lstStyle/>
          <a:p>
            <a:pPr algn="ctr" defTabSz="1632632">
              <a:lnSpc>
                <a:spcPct val="130000"/>
              </a:lnSpc>
            </a:pPr>
            <a:r>
              <a:rPr lang="en-US" sz="6000" b="1" dirty="0">
                <a:solidFill>
                  <a:srgbClr val="FF0000"/>
                </a:solidFill>
                <a:latin typeface="#9Slide07 SVNDessert Menu Scrip" panose="00000500000000000000" pitchFamily="2" charset="0"/>
                <a:cs typeface="Times New Roman" panose="02020603050405020304" pitchFamily="18" charset="0"/>
              </a:rPr>
              <a:t>60 </a:t>
            </a:r>
            <a:r>
              <a:rPr lang="en-US" sz="6000" b="1" dirty="0" err="1">
                <a:solidFill>
                  <a:srgbClr val="FF0000"/>
                </a:solidFill>
                <a:latin typeface="#9Slide07 SVNDessert Menu Scrip" panose="00000500000000000000" pitchFamily="2" charset="0"/>
                <a:cs typeface="Times New Roman" panose="02020603050405020304" pitchFamily="18" charset="0"/>
              </a:rPr>
              <a:t>giây</a:t>
            </a:r>
            <a:r>
              <a:rPr lang="en-US" sz="6000" b="1" dirty="0">
                <a:solidFill>
                  <a:srgbClr val="FF0000"/>
                </a:solidFill>
                <a:latin typeface="#9Slide07 SVNDessert Menu Scrip" panose="00000500000000000000" pitchFamily="2" charset="0"/>
                <a:cs typeface="Times New Roman" panose="02020603050405020304" pitchFamily="18" charset="0"/>
              </a:rPr>
              <a:t> </a:t>
            </a:r>
            <a:r>
              <a:rPr lang="en-US" sz="6000" b="1" dirty="0" err="1">
                <a:solidFill>
                  <a:srgbClr val="FF0000"/>
                </a:solidFill>
                <a:latin typeface="#9Slide07 SVNDessert Menu Scrip" panose="00000500000000000000" pitchFamily="2" charset="0"/>
                <a:cs typeface="Times New Roman" panose="02020603050405020304" pitchFamily="18" charset="0"/>
              </a:rPr>
              <a:t>thử</a:t>
            </a:r>
            <a:r>
              <a:rPr lang="en-US" sz="6000" b="1" dirty="0">
                <a:solidFill>
                  <a:srgbClr val="FF0000"/>
                </a:solidFill>
                <a:latin typeface="#9Slide07 SVNDessert Menu Scrip" panose="00000500000000000000" pitchFamily="2" charset="0"/>
                <a:cs typeface="Times New Roman" panose="02020603050405020304" pitchFamily="18" charset="0"/>
              </a:rPr>
              <a:t> </a:t>
            </a:r>
            <a:r>
              <a:rPr lang="en-US" sz="6000" b="1" dirty="0" err="1">
                <a:solidFill>
                  <a:srgbClr val="FF0000"/>
                </a:solidFill>
                <a:latin typeface="#9Slide07 SVNDessert Menu Scrip" panose="00000500000000000000" pitchFamily="2" charset="0"/>
                <a:cs typeface="Times New Roman" panose="02020603050405020304" pitchFamily="18" charset="0"/>
              </a:rPr>
              <a:t>thách</a:t>
            </a:r>
            <a:r>
              <a:rPr lang="en-US" sz="4200" b="1" dirty="0">
                <a:solidFill>
                  <a:prstClr val="black"/>
                </a:solidFill>
                <a:latin typeface="Times New Roman" panose="02020603050405020304" pitchFamily="18" charset="0"/>
                <a:cs typeface="Times New Roman" panose="02020603050405020304" pitchFamily="18" charset="0"/>
              </a:rPr>
              <a:t> </a:t>
            </a:r>
          </a:p>
          <a:p>
            <a:pPr algn="just" defTabSz="1632632">
              <a:lnSpc>
                <a:spcPct val="130000"/>
              </a:lnSpc>
            </a:pPr>
            <a:r>
              <a:rPr lang="en-US" sz="4200" b="1" dirty="0" err="1">
                <a:solidFill>
                  <a:prstClr val="black"/>
                </a:solidFill>
                <a:latin typeface="Times New Roman" panose="02020603050405020304" pitchFamily="18" charset="0"/>
                <a:cs typeface="Times New Roman" panose="02020603050405020304" pitchFamily="18" charset="0"/>
              </a:rPr>
              <a:t>Câu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nói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khoa </a:t>
            </a:r>
            <a:r>
              <a:rPr lang="en-US" sz="4200" b="1" dirty="0" err="1">
                <a:solidFill>
                  <a:prstClr val="black"/>
                </a:solidFill>
                <a:latin typeface="Times New Roman" panose="02020603050405020304" pitchFamily="18" charset="0"/>
                <a:cs typeface="Times New Roman" panose="02020603050405020304" pitchFamily="18" charset="0"/>
              </a:rPr>
              <a:t>học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nổi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tiếng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được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trích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dẫn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phần</a:t>
            </a:r>
            <a:r>
              <a:rPr lang="en-US" sz="4200" b="1" dirty="0">
                <a:solidFill>
                  <a:prstClr val="black"/>
                </a:solidFill>
                <a:latin typeface="Times New Roman" panose="02020603050405020304" pitchFamily="18" charset="0"/>
                <a:cs typeface="Times New Roman" panose="02020603050405020304" pitchFamily="18" charset="0"/>
              </a:rPr>
              <a:t> (3)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như</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thế</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nào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việc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hiện</a:t>
            </a:r>
            <a:r>
              <a:rPr lang="en-US" sz="4200" b="1" dirty="0">
                <a:solidFill>
                  <a:prstClr val="black"/>
                </a:solidFill>
                <a:latin typeface="Times New Roman" panose="02020603050405020304" pitchFamily="18" charset="0"/>
                <a:cs typeface="Times New Roman" panose="02020603050405020304" pitchFamily="18" charset="0"/>
              </a:rPr>
              <a:t> ý </a:t>
            </a:r>
            <a:r>
              <a:rPr lang="en-US" sz="4200" b="1" dirty="0" err="1">
                <a:solidFill>
                  <a:prstClr val="black"/>
                </a:solidFill>
                <a:latin typeface="Times New Roman" panose="02020603050405020304" pitchFamily="18" charset="0"/>
                <a:cs typeface="Times New Roman" panose="02020603050405020304" pitchFamily="18" charset="0"/>
              </a:rPr>
              <a:t>kiến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người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viết</a:t>
            </a:r>
            <a:r>
              <a:rPr lang="en-US" sz="4200" b="1"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798" y="3619500"/>
            <a:ext cx="16078201" cy="1688989"/>
          </a:xfrm>
          <a:prstGeom prst="rect">
            <a:avLst/>
          </a:prstGeom>
        </p:spPr>
        <p:txBody>
          <a:bodyPr wrap="square">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nói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khoa </a:t>
            </a:r>
            <a:r>
              <a:rPr lang="en-US" sz="4200" b="1" dirty="0" err="1">
                <a:solidFill>
                  <a:prstClr val="black"/>
                </a:solidFill>
                <a:latin typeface="Times New Roman" panose="02020603050405020304" pitchFamily="18" charset="0"/>
                <a:cs typeface="Times New Roman" panose="02020603050405020304" pitchFamily="18" charset="0"/>
              </a:rPr>
              <a:t>học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Timiryazev</a:t>
            </a:r>
            <a:r>
              <a:rPr lang="en-US" sz="4200" b="1" dirty="0">
                <a:solidFill>
                  <a:prstClr val="black"/>
                </a:solidFill>
                <a:latin typeface="Times New Roman" panose="02020603050405020304" pitchFamily="18" charset="0"/>
                <a:cs typeface="Times New Roman" panose="02020603050405020304" pitchFamily="18" charset="0"/>
              </a:rPr>
              <a:t>: </a:t>
            </a:r>
            <a:r>
              <a:rPr lang="en-US" sz="4200" i="1" dirty="0">
                <a:solidFill>
                  <a:prstClr val="black"/>
                </a:solidFill>
                <a:latin typeface="Times New Roman" panose="02020603050405020304" pitchFamily="18" charset="0"/>
                <a:cs typeface="Times New Roman" panose="02020603050405020304" pitchFamily="18" charset="0"/>
              </a:rPr>
              <a:t>“</a:t>
            </a:r>
            <a:r>
              <a:rPr lang="en-US" sz="4200" i="1" dirty="0" err="1">
                <a:solidFill>
                  <a:prstClr val="black"/>
                </a:solidFill>
                <a:latin typeface="Times New Roman" panose="02020603050405020304" pitchFamily="18" charset="0"/>
                <a:cs typeface="Times New Roman" panose="02020603050405020304" pitchFamily="18" charset="0"/>
              </a:rPr>
              <a:t>Tương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lai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thuộc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về</a:t>
            </a:r>
            <a:r>
              <a:rPr lang="en-US" sz="4200" i="1" dirty="0">
                <a:solidFill>
                  <a:prstClr val="black"/>
                </a:solidFill>
                <a:latin typeface="Times New Roman" panose="02020603050405020304" pitchFamily="18" charset="0"/>
                <a:cs typeface="Times New Roman" panose="02020603050405020304" pitchFamily="18" charset="0"/>
              </a:rPr>
              <a:t> khoa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với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dân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chủ</a:t>
            </a:r>
            <a:r>
              <a:rPr lang="en-US" sz="4200" i="1"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CC667BB3-DE71-6664-14CF-40B50EF82E79}"/>
              </a:ext>
            </a:extLst>
          </p:cNvPr>
          <p:cNvSpPr/>
          <p:nvPr/>
        </p:nvSpPr>
        <p:spPr>
          <a:xfrm>
            <a:off x="265021" y="5981700"/>
            <a:ext cx="4803960" cy="4215475"/>
          </a:xfrm>
          <a:custGeom>
            <a:avLst/>
            <a:gdLst/>
            <a:ahLst/>
            <a:cxnLst/>
            <a:rect l="l" t="t" r="r" b="b"/>
            <a:pathLst>
              <a:path w="4803960" h="4215475">
                <a:moveTo>
                  <a:pt x="0" y="0"/>
                </a:moveTo>
                <a:lnTo>
                  <a:pt x="4803960" y="0"/>
                </a:lnTo>
                <a:lnTo>
                  <a:pt x="4803960" y="4215475"/>
                </a:lnTo>
                <a:lnTo>
                  <a:pt x="0" y="4215475"/>
                </a:lnTo>
                <a:lnTo>
                  <a:pt x="0" y="0"/>
                </a:lnTo>
                <a:close/>
              </a:path>
            </a:pathLst>
          </a:custGeom>
          <a:blipFill>
            <a:blip r:embed="rId4"/>
            <a:stretch>
              <a:fillRect/>
            </a:stretch>
          </a:blipFill>
        </p:spPr>
        <p:txBody>
          <a:bodyPr/>
          <a:lstStyle/>
          <a:p>
            <a:endParaRPr lang="en-US"/>
          </a:p>
        </p:txBody>
      </p:sp>
      <p:sp>
        <p:nvSpPr>
          <p:cNvPr id="5" name="Rectangle 4">
            <a:extLst>
              <a:ext uri="{FF2B5EF4-FFF2-40B4-BE49-F238E27FC236}">
                <a16:creationId xmlns:a16="http://schemas.microsoft.com/office/drawing/2014/main" id="{F0BA938E-AD90-CD2E-75AA-A4E8642B8F81}"/>
              </a:ext>
            </a:extLst>
          </p:cNvPr>
          <p:cNvSpPr/>
          <p:nvPr/>
        </p:nvSpPr>
        <p:spPr>
          <a:xfrm>
            <a:off x="5334001" y="5170714"/>
            <a:ext cx="11602856" cy="3369449"/>
          </a:xfrm>
          <a:prstGeom prst="rect">
            <a:avLst/>
          </a:prstGeom>
        </p:spPr>
        <p:txBody>
          <a:bodyPr wrap="square">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p>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có</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thêm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tựa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khẳng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định</a:t>
            </a:r>
            <a:r>
              <a:rPr lang="en-US" sz="4200" dirty="0">
                <a:solidFill>
                  <a:prstClr val="black"/>
                </a:solidFill>
                <a:latin typeface="Times New Roman" panose="02020603050405020304" pitchFamily="18" charset="0"/>
                <a:cs typeface="Times New Roman" panose="02020603050405020304" pitchFamily="18" charset="0"/>
              </a:rPr>
              <a:t> ý </a:t>
            </a:r>
            <a:r>
              <a:rPr lang="en-US" sz="4200" dirty="0" err="1">
                <a:solidFill>
                  <a:prstClr val="black"/>
                </a:solidFill>
                <a:latin typeface="Times New Roman" panose="02020603050405020304" pitchFamily="18" charset="0"/>
                <a:cs typeface="Times New Roman" panose="02020603050405020304" pitchFamily="18" charset="0"/>
              </a:rPr>
              <a:t>kiến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cậy</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đọc</a:t>
            </a:r>
            <a:r>
              <a:rPr lang="en-US" sz="4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45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609600" y="190500"/>
            <a:ext cx="17145000" cy="1765035"/>
          </a:xfrm>
          <a:prstGeom prst="rect">
            <a:avLst/>
          </a:prstGeom>
          <a:solidFill>
            <a:schemeClr val="accent6">
              <a:lumMod val="20000"/>
              <a:lumOff val="80000"/>
            </a:schemeClr>
          </a:solid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3: </a:t>
            </a:r>
            <a:r>
              <a:rPr lang="en-US" sz="4400" dirty="0">
                <a:solidFill>
                  <a:prstClr val="black"/>
                </a:solidFill>
                <a:latin typeface="Times New Roman" panose="02020603050405020304" pitchFamily="18" charset="0"/>
                <a:cs typeface="Times New Roman" panose="02020603050405020304" pitchFamily="18" charset="0"/>
              </a:rPr>
              <a:t>Thái </a:t>
            </a:r>
            <a:r>
              <a:rPr lang="en-US" sz="4400" dirty="0" err="1">
                <a:solidFill>
                  <a:prstClr val="black"/>
                </a:solidFill>
                <a:latin typeface="Times New Roman" panose="02020603050405020304" pitchFamily="18" charset="0"/>
                <a:cs typeface="Times New Roman" panose="02020603050405020304" pitchFamily="18" charset="0"/>
              </a:rPr>
              <a:t>độ</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A3F0A9E-1EF1-46CE-D0D3-D51E727E1A90}"/>
              </a:ext>
            </a:extLst>
          </p:cNvPr>
          <p:cNvSpPr txBox="1"/>
          <p:nvPr/>
        </p:nvSpPr>
        <p:spPr>
          <a:xfrm>
            <a:off x="609600" y="2324100"/>
            <a:ext cx="15870057" cy="7046481"/>
          </a:xfrm>
          <a:prstGeom prst="rect">
            <a:avLst/>
          </a:prstGeom>
          <a:no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nhận</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Dẫn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chứng</a:t>
            </a:r>
            <a:r>
              <a:rPr lang="en-US" sz="4400" b="1"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toà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tưởng</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Niềm</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đuổi</a:t>
            </a:r>
            <a:r>
              <a:rPr lang="en-US" sz="4400" dirty="0">
                <a:solidFill>
                  <a:prstClr val="black"/>
                </a:solidFill>
                <a:latin typeface="Times New Roman" panose="02020603050405020304" pitchFamily="18" charset="0"/>
                <a:cs typeface="Times New Roman" panose="02020603050405020304" pitchFamily="18" charset="0"/>
              </a:rPr>
              <a:t>…”</a:t>
            </a:r>
          </a:p>
        </p:txBody>
      </p:sp>
      <p:sp>
        <p:nvSpPr>
          <p:cNvPr id="4" name="Freeform 3">
            <a:extLst>
              <a:ext uri="{FF2B5EF4-FFF2-40B4-BE49-F238E27FC236}">
                <a16:creationId xmlns:a16="http://schemas.microsoft.com/office/drawing/2014/main" id="{C68DEEE6-C66D-A4D2-E6FD-DC2C97513CC5}"/>
              </a:ext>
            </a:extLst>
          </p:cNvPr>
          <p:cNvSpPr/>
          <p:nvPr/>
        </p:nvSpPr>
        <p:spPr>
          <a:xfrm>
            <a:off x="15570102" y="2857500"/>
            <a:ext cx="4368996" cy="4114800"/>
          </a:xfrm>
          <a:custGeom>
            <a:avLst/>
            <a:gdLst/>
            <a:ahLst/>
            <a:cxnLst/>
            <a:rect l="l" t="t" r="r" b="b"/>
            <a:pathLst>
              <a:path w="4368996" h="4114800">
                <a:moveTo>
                  <a:pt x="0" y="0"/>
                </a:moveTo>
                <a:lnTo>
                  <a:pt x="4368996" y="0"/>
                </a:lnTo>
                <a:lnTo>
                  <a:pt x="43689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3907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838200" y="23241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p:txBody>
      </p:sp>
      <p:sp>
        <p:nvSpPr>
          <p:cNvPr id="3" name="Freeform 6">
            <a:extLst>
              <a:ext uri="{FF2B5EF4-FFF2-40B4-BE49-F238E27FC236}">
                <a16:creationId xmlns:a16="http://schemas.microsoft.com/office/drawing/2014/main" id="{9E1C29EB-1CD7-B276-1A99-AFEC60FE48DA}"/>
              </a:ext>
            </a:extLst>
          </p:cNvPr>
          <p:cNvSpPr/>
          <p:nvPr/>
        </p:nvSpPr>
        <p:spPr>
          <a:xfrm>
            <a:off x="8763000" y="4000500"/>
            <a:ext cx="7992342" cy="5484745"/>
          </a:xfrm>
          <a:custGeom>
            <a:avLst/>
            <a:gdLst/>
            <a:ahLst/>
            <a:cxnLst/>
            <a:rect l="l" t="t" r="r" b="b"/>
            <a:pathLst>
              <a:path w="7992342" h="5484745">
                <a:moveTo>
                  <a:pt x="0" y="0"/>
                </a:moveTo>
                <a:lnTo>
                  <a:pt x="7992343" y="0"/>
                </a:lnTo>
                <a:lnTo>
                  <a:pt x="7992343" y="5484745"/>
                </a:lnTo>
                <a:lnTo>
                  <a:pt x="0" y="5484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5438976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1371600" y="647700"/>
            <a:ext cx="16230600" cy="686341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Bố</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cục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tường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minh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chặt</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chẽ</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súc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rPr>
              <a:t>Mở</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rPr>
              <a:t>đầu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khẳng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tiến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rằng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p>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Khẳng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dứt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khoát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mẽ</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ý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kiến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tăng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lvl="0" algn="just" defTabSz="1371600">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dung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cụ</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dựa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thực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khái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thoả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a:p>
            <a:pPr marR="0" lvl="0" algn="just" defTabSz="1371600" rtl="0" eaLnBrk="1" fontAlgn="auto" latinLnBrk="0" hangingPunct="1">
              <a:lnSpc>
                <a:spcPct val="100000"/>
              </a:lnSpc>
              <a:spcBef>
                <a:spcPts val="0"/>
              </a:spcBef>
              <a:spcAft>
                <a:spcPts val="0"/>
              </a:spcAft>
              <a:buClrTx/>
              <a:buSzTx/>
              <a:tabLst/>
              <a:defRPr/>
            </a:pPr>
            <a:r>
              <a:rPr lang="en-US" sz="4400" b="1"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mở</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Freeform 2">
            <a:extLst>
              <a:ext uri="{FF2B5EF4-FFF2-40B4-BE49-F238E27FC236}">
                <a16:creationId xmlns:a16="http://schemas.microsoft.com/office/drawing/2014/main" id="{1F25A602-4199-778F-3B4B-2FE41755A3E5}"/>
              </a:ext>
            </a:extLst>
          </p:cNvPr>
          <p:cNvSpPr/>
          <p:nvPr/>
        </p:nvSpPr>
        <p:spPr>
          <a:xfrm>
            <a:off x="-990600" y="7511117"/>
            <a:ext cx="3986212" cy="4114800"/>
          </a:xfrm>
          <a:custGeom>
            <a:avLst/>
            <a:gdLst/>
            <a:ahLst/>
            <a:cxnLst/>
            <a:rect l="l" t="t" r="r" b="b"/>
            <a:pathLst>
              <a:path w="3986212" h="4114800">
                <a:moveTo>
                  <a:pt x="0" y="0"/>
                </a:moveTo>
                <a:lnTo>
                  <a:pt x="3986212" y="0"/>
                </a:lnTo>
                <a:lnTo>
                  <a:pt x="39862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8416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914400" y="1181100"/>
            <a:ext cx="60960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nhiệt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huyết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hãy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79CC992E-90BF-4BFC-58EA-0716E08EA46F}"/>
              </a:ext>
            </a:extLst>
          </p:cNvPr>
          <p:cNvSpPr/>
          <p:nvPr/>
        </p:nvSpPr>
        <p:spPr>
          <a:xfrm>
            <a:off x="7162800" y="2581483"/>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C7831632-C37C-8DE9-3C60-54361CED5F34}"/>
              </a:ext>
            </a:extLst>
          </p:cNvPr>
          <p:cNvSpPr/>
          <p:nvPr/>
        </p:nvSpPr>
        <p:spPr>
          <a:xfrm>
            <a:off x="12877800" y="3743116"/>
            <a:ext cx="4876800" cy="4154984"/>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l</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giàu</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hình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ảnh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nhà</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khoa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DB1FCE8C-6E09-D05D-BC7C-C4E08C51F0F7}"/>
              </a:ext>
            </a:extLst>
          </p:cNvPr>
          <p:cNvSpPr/>
          <p:nvPr/>
        </p:nvSpPr>
        <p:spPr>
          <a:xfrm>
            <a:off x="990600" y="5295899"/>
            <a:ext cx="64008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đụ</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điệp…)</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6" name="Freeform 4">
            <a:extLst>
              <a:ext uri="{FF2B5EF4-FFF2-40B4-BE49-F238E27FC236}">
                <a16:creationId xmlns:a16="http://schemas.microsoft.com/office/drawing/2014/main" id="{3E3ADD8F-7E4B-9B10-3FF3-12FF29811CF5}"/>
              </a:ext>
            </a:extLst>
          </p:cNvPr>
          <p:cNvSpPr/>
          <p:nvPr/>
        </p:nvSpPr>
        <p:spPr>
          <a:xfrm>
            <a:off x="12505888" y="-583692"/>
            <a:ext cx="7315200" cy="3529584"/>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3717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7924800" y="1497996"/>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id="{C7DDB8F4-B900-8644-E451-88B3E798D2C8}"/>
              </a:ext>
            </a:extLst>
          </p:cNvPr>
          <p:cNvSpPr/>
          <p:nvPr/>
        </p:nvSpPr>
        <p:spPr>
          <a:xfrm>
            <a:off x="1257300" y="2903976"/>
            <a:ext cx="8086492" cy="6358004"/>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5509200"/>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tuệ</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3477875"/>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7"/>
            <a:stretch>
              <a:fillRect/>
            </a:stretch>
          </a:blipFill>
        </p:spPr>
        <p:txBody>
          <a:bodyPr/>
          <a:lstStyle/>
          <a:p>
            <a:endParaRPr lang="en-US"/>
          </a:p>
        </p:txBody>
      </p:sp>
      <p:sp>
        <p:nvSpPr>
          <p:cNvPr id="9" name="Freeform 5">
            <a:extLst>
              <a:ext uri="{FF2B5EF4-FFF2-40B4-BE49-F238E27FC236}">
                <a16:creationId xmlns:a16="http://schemas.microsoft.com/office/drawing/2014/main" id="{A9579CC0-7660-E603-09B6-FFD7CF2164FC}"/>
              </a:ext>
            </a:extLst>
          </p:cNvPr>
          <p:cNvSpPr/>
          <p:nvPr/>
        </p:nvSpPr>
        <p:spPr>
          <a:xfrm>
            <a:off x="15968749" y="6972300"/>
            <a:ext cx="2319251" cy="4114800"/>
          </a:xfrm>
          <a:custGeom>
            <a:avLst/>
            <a:gdLst/>
            <a:ahLst/>
            <a:cxnLst/>
            <a:rect l="l" t="t" r="r" b="b"/>
            <a:pathLst>
              <a:path w="2319251" h="4114800">
                <a:moveTo>
                  <a:pt x="0" y="0"/>
                </a:moveTo>
                <a:lnTo>
                  <a:pt x="2319251" y="0"/>
                </a:lnTo>
                <a:lnTo>
                  <a:pt x="231925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685799" y="876300"/>
            <a:ext cx="9375409" cy="9410700"/>
          </a:xfrm>
          <a:custGeom>
            <a:avLst/>
            <a:gdLst/>
            <a:ahLst/>
            <a:cxnLst/>
            <a:rect l="l" t="t" r="r" b="b"/>
            <a:pathLst>
              <a:path w="4099369" h="4114800">
                <a:moveTo>
                  <a:pt x="0" y="0"/>
                </a:moveTo>
                <a:lnTo>
                  <a:pt x="4099369" y="0"/>
                </a:lnTo>
                <a:lnTo>
                  <a:pt x="409936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65704C2-4B27-29C1-6045-09EC4FC1341A}"/>
              </a:ext>
            </a:extLst>
          </p:cNvPr>
          <p:cNvSpPr txBox="1"/>
          <p:nvPr/>
        </p:nvSpPr>
        <p:spPr>
          <a:xfrm>
            <a:off x="10591800" y="3695700"/>
            <a:ext cx="6324600" cy="2800767"/>
          </a:xfrm>
          <a:prstGeom prst="rect">
            <a:avLst/>
          </a:prstGeom>
          <a:noFill/>
        </p:spPr>
        <p:txBody>
          <a:bodyPr wrap="square">
            <a:spAutoFit/>
          </a:bodyPr>
          <a:lstStyle/>
          <a:p>
            <a:pPr algn="just"/>
            <a:r>
              <a:rPr lang="vi-VN" sz="4400" b="1" kern="1200" dirty="0">
                <a:solidFill>
                  <a:schemeClr val="tx1"/>
                </a:solidFill>
                <a:effectLst/>
                <a:latin typeface="+mj-lt"/>
                <a:ea typeface="+mn-ea"/>
                <a:cs typeface="+mn-cs"/>
              </a:rPr>
              <a:t>Isaac Newton là nhà khoa học người Anh, phát triển định luật vạn vật hấp dẫn</a:t>
            </a:r>
            <a:r>
              <a:rPr lang="en-US" sz="4400" b="1" dirty="0">
                <a:latin typeface="+mj-lt"/>
              </a:rPr>
              <a:t>.</a:t>
            </a:r>
            <a:endParaRPr lang="vi-VN" sz="4400" b="1" kern="1200" dirty="0">
              <a:solidFill>
                <a:schemeClr val="tx1"/>
              </a:solidFill>
              <a:effectLst/>
              <a:latin typeface="+mj-lt"/>
              <a:ea typeface="+mn-ea"/>
              <a:cs typeface="+mn-cs"/>
            </a:endParaRPr>
          </a:p>
        </p:txBody>
      </p:sp>
    </p:spTree>
    <p:extLst>
      <p:ext uri="{BB962C8B-B14F-4D97-AF65-F5344CB8AC3E}">
        <p14:creationId xmlns:p14="http://schemas.microsoft.com/office/powerpoint/2010/main" val="42130076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10036841" y="3162300"/>
            <a:ext cx="7010400" cy="3477875"/>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Khoa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muôn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năm</a:t>
            </a:r>
            <a:r>
              <a:rPr lang="en-US" sz="4400" b="1" i="1"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897023-DCD6-B90C-B5E0-64EC60BC4B2C}"/>
              </a:ext>
            </a:extLst>
          </p:cNvPr>
          <p:cNvPicPr>
            <a:picLocks noChangeAspect="1"/>
          </p:cNvPicPr>
          <p:nvPr/>
        </p:nvPicPr>
        <p:blipFill>
          <a:blip r:embed="rId4"/>
          <a:stretch>
            <a:fillRect/>
          </a:stretch>
        </p:blipFill>
        <p:spPr>
          <a:xfrm>
            <a:off x="1600200" y="-5443"/>
            <a:ext cx="7221251" cy="10287000"/>
          </a:xfrm>
          <a:prstGeom prst="rect">
            <a:avLst/>
          </a:prstGeom>
        </p:spPr>
      </p:pic>
    </p:spTree>
    <p:extLst>
      <p:ext uri="{BB962C8B-B14F-4D97-AF65-F5344CB8AC3E}">
        <p14:creationId xmlns:p14="http://schemas.microsoft.com/office/powerpoint/2010/main" val="41420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15600" y="3619500"/>
            <a:ext cx="7162107" cy="2985433"/>
          </a:xfrm>
          <a:prstGeom prst="rect">
            <a:avLst/>
          </a:prstGeom>
          <a:noFill/>
        </p:spPr>
        <p:txBody>
          <a:bodyPr wrap="square" rtlCol="0">
            <a:spAutoFit/>
          </a:bodyPr>
          <a:lstStyle/>
          <a:p>
            <a:pPr algn="ctr" defTabSz="1371600"/>
            <a:r>
              <a:rPr lang="en-US" sz="7200" dirty="0" err="1">
                <a:solidFill>
                  <a:prstClr val="black"/>
                </a:solidFill>
                <a:latin typeface="Showcard Gothic" panose="04020904020102020604" pitchFamily="82" charset="0"/>
                <a:cs typeface="Times New Roman" pitchFamily="18" charset="0"/>
              </a:rPr>
              <a:t>Chim</a:t>
            </a:r>
            <a:r>
              <a:rPr lang="en-US" sz="7200" dirty="0">
                <a:solidFill>
                  <a:prstClr val="black"/>
                </a:solidFill>
                <a:latin typeface="Showcard Gothic" panose="04020904020102020604" pitchFamily="82" charset="0"/>
                <a:cs typeface="Times New Roman" pitchFamily="18" charset="0"/>
              </a:rPr>
              <a:t> </a:t>
            </a:r>
            <a:r>
              <a:rPr lang="en-US" sz="7200" dirty="0" err="1">
                <a:solidFill>
                  <a:prstClr val="black"/>
                </a:solidFill>
                <a:latin typeface="Showcard Gothic" panose="04020904020102020604" pitchFamily="82" charset="0"/>
                <a:cs typeface="Times New Roman" pitchFamily="18" charset="0"/>
              </a:rPr>
              <a:t>cánh</a:t>
            </a:r>
            <a:r>
              <a:rPr lang="en-US" sz="7200" dirty="0">
                <a:solidFill>
                  <a:prstClr val="black"/>
                </a:solidFill>
                <a:latin typeface="Showcard Gothic" panose="04020904020102020604" pitchFamily="82" charset="0"/>
                <a:cs typeface="Times New Roman" pitchFamily="18" charset="0"/>
              </a:rPr>
              <a:t> </a:t>
            </a:r>
            <a:r>
              <a:rPr lang="en-US" sz="7200" dirty="0" err="1">
                <a:solidFill>
                  <a:prstClr val="black"/>
                </a:solidFill>
                <a:latin typeface="Showcard Gothic" panose="04020904020102020604" pitchFamily="82" charset="0"/>
                <a:cs typeface="Times New Roman" pitchFamily="18" charset="0"/>
              </a:rPr>
              <a:t>cụt</a:t>
            </a:r>
            <a:r>
              <a:rPr lang="en-US" sz="7200" dirty="0">
                <a:solidFill>
                  <a:prstClr val="black"/>
                </a:solidFill>
                <a:latin typeface="Showcard Gothic" panose="04020904020102020604" pitchFamily="82" charset="0"/>
                <a:cs typeface="Times New Roman" pitchFamily="18" charset="0"/>
              </a:rPr>
              <a:t> </a:t>
            </a:r>
            <a:r>
              <a:rPr lang="en-US" sz="7200" dirty="0" err="1">
                <a:solidFill>
                  <a:prstClr val="black"/>
                </a:solidFill>
                <a:latin typeface="Showcard Gothic" panose="04020904020102020604" pitchFamily="82" charset="0"/>
                <a:cs typeface="Times New Roman" pitchFamily="18" charset="0"/>
              </a:rPr>
              <a:t>học</a:t>
            </a:r>
            <a:r>
              <a:rPr lang="en-US" sz="7200" dirty="0">
                <a:solidFill>
                  <a:prstClr val="black"/>
                </a:solidFill>
                <a:latin typeface="Showcard Gothic" panose="04020904020102020604" pitchFamily="82" charset="0"/>
                <a:cs typeface="Times New Roman" pitchFamily="18" charset="0"/>
              </a:rPr>
              <a:t> </a:t>
            </a:r>
            <a:r>
              <a:rPr lang="en-US" sz="7200" dirty="0" err="1">
                <a:solidFill>
                  <a:prstClr val="black"/>
                </a:solidFill>
                <a:latin typeface="Showcard Gothic" panose="04020904020102020604" pitchFamily="82" charset="0"/>
                <a:cs typeface="Times New Roman" pitchFamily="18" charset="0"/>
              </a:rPr>
              <a:t>bài</a:t>
            </a:r>
            <a:r>
              <a:rPr lang="en-US" sz="7200" dirty="0">
                <a:solidFill>
                  <a:prstClr val="black"/>
                </a:solidFill>
                <a:latin typeface="Showcard Gothic" panose="04020904020102020604" pitchFamily="82" charset="0"/>
                <a:cs typeface="Times New Roman" pitchFamily="18" charset="0"/>
              </a:rPr>
              <a:t>.</a:t>
            </a:r>
          </a:p>
          <a:p>
            <a:pPr algn="ctr" defTabSz="1371600"/>
            <a:endParaRPr lang="en-US" sz="4000" dirty="0">
              <a:solidFill>
                <a:prstClr val="black"/>
              </a:solidFill>
              <a:latin typeface="Showcard Gothic" panose="04020904020102020604" pitchFamily="82" charset="0"/>
            </a:endParaRPr>
          </a:p>
        </p:txBody>
      </p:sp>
      <p:pic>
        <p:nvPicPr>
          <p:cNvPr id="7"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261620"/>
            <a:ext cx="647957" cy="64795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250" b="100000" l="0" r="100000">
                        <a14:foregroundMark x1="19083" y1="44417" x2="36750" y2="45417"/>
                        <a14:foregroundMark x1="39500" y1="44917" x2="38250" y2="50917"/>
                        <a14:foregroundMark x1="48000" y1="54417" x2="15333" y2="61417"/>
                        <a14:foregroundMark x1="61667" y1="21250" x2="76417" y2="23000"/>
                        <a14:foregroundMark x1="73667" y1="78083" x2="73667" y2="78083"/>
                        <a14:foregroundMark x1="73667" y1="78083" x2="73667" y2="78083"/>
                        <a14:foregroundMark x1="73917" y1="78083" x2="73917" y2="78083"/>
                      </a14:backgroundRemoval>
                    </a14:imgEffect>
                  </a14:imgLayer>
                </a14:imgProps>
              </a:ext>
            </a:extLst>
          </a:blip>
          <a:stretch>
            <a:fillRect/>
          </a:stretch>
        </p:blipFill>
        <p:spPr>
          <a:xfrm>
            <a:off x="0" y="-762000"/>
            <a:ext cx="11049000" cy="11049000"/>
          </a:xfrm>
          <a:prstGeom prst="rect">
            <a:avLst/>
          </a:prstGeom>
        </p:spPr>
      </p:pic>
    </p:spTree>
    <p:extLst>
      <p:ext uri="{BB962C8B-B14F-4D97-AF65-F5344CB8AC3E}">
        <p14:creationId xmlns:p14="http://schemas.microsoft.com/office/powerpoint/2010/main" val="22800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2462647" y="1371601"/>
            <a:ext cx="2783435" cy="2441864"/>
          </a:xfrm>
          <a:prstGeom prst="rect">
            <a:avLst/>
          </a:prstGeom>
        </p:spPr>
      </p:pic>
      <p:pic>
        <p:nvPicPr>
          <p:cNvPr id="3" name="Picture 2">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6195243" y="1371600"/>
            <a:ext cx="2248959" cy="2857500"/>
          </a:xfrm>
          <a:prstGeom prst="rect">
            <a:avLst/>
          </a:prstGeom>
        </p:spPr>
      </p:pic>
      <p:pic>
        <p:nvPicPr>
          <p:cNvPr id="4" name="Picture 3">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9715501" y="1371601"/>
            <a:ext cx="2545775" cy="2663072"/>
          </a:xfrm>
          <a:prstGeom prst="rect">
            <a:avLst/>
          </a:prstGeom>
        </p:spPr>
      </p:pic>
      <p:pic>
        <p:nvPicPr>
          <p:cNvPr id="5" name="Picture 4">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2915900" y="1205747"/>
            <a:ext cx="2133600" cy="2828925"/>
          </a:xfrm>
          <a:prstGeom prst="rect">
            <a:avLst/>
          </a:prstGeom>
        </p:spPr>
      </p:pic>
      <p:pic>
        <p:nvPicPr>
          <p:cNvPr id="6" name="Picture 5">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2848594" y="5476010"/>
            <a:ext cx="2011538" cy="2763983"/>
          </a:xfrm>
          <a:prstGeom prst="rect">
            <a:avLst/>
          </a:prstGeom>
        </p:spPr>
      </p:pic>
      <p:pic>
        <p:nvPicPr>
          <p:cNvPr id="7" name="Picture 6">
            <a:hlinkClick r:id="rId19" action="ppaction://hlinksldjump"/>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6123678" y="5476010"/>
            <a:ext cx="2320524" cy="2822670"/>
          </a:xfrm>
          <a:prstGeom prst="rect">
            <a:avLst/>
          </a:prstGeom>
        </p:spPr>
      </p:pic>
      <p:pic>
        <p:nvPicPr>
          <p:cNvPr id="8" name="Picture 7">
            <a:hlinkClick r:id="rId22" action="ppaction://hlinksldjump"/>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9715499" y="5476010"/>
            <a:ext cx="2012375" cy="3018563"/>
          </a:xfrm>
          <a:prstGeom prst="rect">
            <a:avLst/>
          </a:prstGeom>
        </p:spPr>
      </p:pic>
      <p:pic>
        <p:nvPicPr>
          <p:cNvPr id="9" name="Picture 8">
            <a:hlinkClick r:id="rId25" action="ppaction://hlinksldjump"/>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13016347" y="5450034"/>
            <a:ext cx="1990409" cy="3044538"/>
          </a:xfrm>
          <a:prstGeom prst="rect">
            <a:avLst/>
          </a:prstGeom>
        </p:spPr>
      </p:pic>
      <p:sp>
        <p:nvSpPr>
          <p:cNvPr id="11" name="Oval 10"/>
          <p:cNvSpPr/>
          <p:nvPr/>
        </p:nvSpPr>
        <p:spPr>
          <a:xfrm>
            <a:off x="3633497" y="4305153"/>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1</a:t>
            </a:r>
          </a:p>
        </p:txBody>
      </p:sp>
      <p:sp>
        <p:nvSpPr>
          <p:cNvPr id="12" name="Oval 11"/>
          <p:cNvSpPr/>
          <p:nvPr/>
        </p:nvSpPr>
        <p:spPr>
          <a:xfrm>
            <a:off x="6934200" y="4300998"/>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2</a:t>
            </a:r>
          </a:p>
        </p:txBody>
      </p:sp>
      <p:sp>
        <p:nvSpPr>
          <p:cNvPr id="13" name="Oval 12"/>
          <p:cNvSpPr/>
          <p:nvPr/>
        </p:nvSpPr>
        <p:spPr>
          <a:xfrm>
            <a:off x="10515600" y="4300998"/>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3</a:t>
            </a:r>
          </a:p>
        </p:txBody>
      </p:sp>
      <p:sp>
        <p:nvSpPr>
          <p:cNvPr id="14" name="Oval 13"/>
          <p:cNvSpPr/>
          <p:nvPr/>
        </p:nvSpPr>
        <p:spPr>
          <a:xfrm>
            <a:off x="13816303" y="4296843"/>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4</a:t>
            </a:r>
          </a:p>
        </p:txBody>
      </p:sp>
      <p:sp>
        <p:nvSpPr>
          <p:cNvPr id="15" name="Oval 14"/>
          <p:cNvSpPr/>
          <p:nvPr/>
        </p:nvSpPr>
        <p:spPr>
          <a:xfrm>
            <a:off x="3633497" y="8990765"/>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5</a:t>
            </a:r>
          </a:p>
        </p:txBody>
      </p:sp>
      <p:sp>
        <p:nvSpPr>
          <p:cNvPr id="16" name="Oval 15"/>
          <p:cNvSpPr/>
          <p:nvPr/>
        </p:nvSpPr>
        <p:spPr>
          <a:xfrm>
            <a:off x="6934200" y="8986610"/>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6</a:t>
            </a:r>
          </a:p>
        </p:txBody>
      </p:sp>
      <p:sp>
        <p:nvSpPr>
          <p:cNvPr id="17" name="Oval 16"/>
          <p:cNvSpPr/>
          <p:nvPr/>
        </p:nvSpPr>
        <p:spPr>
          <a:xfrm>
            <a:off x="10515600" y="8986610"/>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7</a:t>
            </a:r>
          </a:p>
        </p:txBody>
      </p:sp>
      <p:sp>
        <p:nvSpPr>
          <p:cNvPr id="18" name="Oval 17"/>
          <p:cNvSpPr/>
          <p:nvPr/>
        </p:nvSpPr>
        <p:spPr>
          <a:xfrm>
            <a:off x="13816303" y="8982455"/>
            <a:ext cx="609600" cy="661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3 AllRoundGothic" panose="020B0703020202020104" pitchFamily="34" charset="0"/>
              </a:rPr>
              <a:t>8</a:t>
            </a:r>
          </a:p>
        </p:txBody>
      </p:sp>
    </p:spTree>
    <p:extLst>
      <p:ext uri="{BB962C8B-B14F-4D97-AF65-F5344CB8AC3E}">
        <p14:creationId xmlns:p14="http://schemas.microsoft.com/office/powerpoint/2010/main" val="3375770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3218566" y="7845137"/>
            <a:ext cx="2783435" cy="2441864"/>
          </a:xfrm>
          <a:prstGeom prst="rect">
            <a:avLst/>
          </a:prstGeom>
        </p:spPr>
      </p:pic>
      <p:sp>
        <p:nvSpPr>
          <p:cNvPr id="8" name="Rounded Rectangle 7"/>
          <p:cNvSpPr/>
          <p:nvPr/>
        </p:nvSpPr>
        <p:spPr>
          <a:xfrm>
            <a:off x="6515101" y="545525"/>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sp>
        <p:nvSpPr>
          <p:cNvPr id="9" name="Rounded Rectangle 8"/>
          <p:cNvSpPr/>
          <p:nvPr/>
        </p:nvSpPr>
        <p:spPr>
          <a:xfrm>
            <a:off x="8155535" y="3390900"/>
            <a:ext cx="7846466" cy="36957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286000" y="2597729"/>
            <a:ext cx="5635839" cy="3813465"/>
          </a:xfrm>
          <a:prstGeom prst="rect">
            <a:avLst/>
          </a:prstGeom>
        </p:spPr>
      </p:pic>
      <p:sp>
        <p:nvSpPr>
          <p:cNvPr id="11" name="TextBox 10"/>
          <p:cNvSpPr txBox="1"/>
          <p:nvPr/>
        </p:nvSpPr>
        <p:spPr>
          <a:xfrm>
            <a:off x="6934200" y="658737"/>
            <a:ext cx="6972300" cy="2123658"/>
          </a:xfrm>
          <a:prstGeom prst="rect">
            <a:avLst/>
          </a:prstGeom>
          <a:noFill/>
        </p:spPr>
        <p:txBody>
          <a:bodyPr wrap="square" rtlCol="0">
            <a:spAutoFit/>
          </a:bodyPr>
          <a:lstStyle/>
          <a:p>
            <a:pPr algn="just" defTabSz="1371600"/>
            <a:r>
              <a:rPr lang="vi-VN" sz="4400" b="1" dirty="0">
                <a:latin typeface="+mj-lt"/>
              </a:rPr>
              <a:t>1</a:t>
            </a:r>
            <a:r>
              <a:rPr lang="en-US" sz="4400" b="1" dirty="0">
                <a:latin typeface="+mj-lt"/>
              </a:rPr>
              <a:t>.</a:t>
            </a:r>
            <a:r>
              <a:rPr lang="vi-VN" sz="4400" b="1" dirty="0">
                <a:latin typeface="+mj-lt"/>
              </a:rPr>
              <a:t> Go-rơ-ki đã nêu lên sự khác biệt chủ yếu nào giữa nghệ thuật và khoa học?</a:t>
            </a:r>
            <a:endParaRPr lang="en-US" sz="9600" b="1" dirty="0">
              <a:solidFill>
                <a:prstClr val="black"/>
              </a:solidFill>
              <a:latin typeface="+mj-lt"/>
              <a:cs typeface="Times New Roman" pitchFamily="18" charset="0"/>
            </a:endParaRPr>
          </a:p>
        </p:txBody>
      </p:sp>
      <p:sp>
        <p:nvSpPr>
          <p:cNvPr id="12" name="TextBox 11"/>
          <p:cNvSpPr txBox="1"/>
          <p:nvPr/>
        </p:nvSpPr>
        <p:spPr>
          <a:xfrm>
            <a:off x="8724900" y="3543300"/>
            <a:ext cx="6743700" cy="3477875"/>
          </a:xfrm>
          <a:prstGeom prst="rect">
            <a:avLst/>
          </a:prstGeom>
          <a:noFill/>
        </p:spPr>
        <p:txBody>
          <a:bodyPr wrap="square" rtlCol="0">
            <a:spAutoFit/>
          </a:bodyPr>
          <a:lstStyle/>
          <a:p>
            <a:pPr lvl="0" algn="just" defTabSz="1632632">
              <a:defRPr/>
            </a:pP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logic, </a:t>
            </a:r>
            <a:r>
              <a:rPr lang="en-US" sz="4400" dirty="0" err="1">
                <a:solidFill>
                  <a:prstClr val="black"/>
                </a:solidFill>
                <a:latin typeface="Times New Roman" panose="02020603050405020304" pitchFamily="18" charset="0"/>
                <a:cs typeface="Times New Roman" panose="02020603050405020304" pitchFamily="18" charset="0"/>
              </a:rPr>
              <a:t>chặt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06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515101" y="545525"/>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155535" y="4800600"/>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286000" y="2597729"/>
            <a:ext cx="5635839" cy="3813465"/>
          </a:xfrm>
          <a:prstGeom prst="rect">
            <a:avLst/>
          </a:prstGeom>
        </p:spPr>
      </p:pic>
      <p:sp>
        <p:nvSpPr>
          <p:cNvPr id="11" name="TextBox 10"/>
          <p:cNvSpPr txBox="1"/>
          <p:nvPr/>
        </p:nvSpPr>
        <p:spPr>
          <a:xfrm>
            <a:off x="7086600" y="961119"/>
            <a:ext cx="6972300" cy="1569660"/>
          </a:xfrm>
          <a:prstGeom prst="rect">
            <a:avLst/>
          </a:prstGeom>
          <a:noFill/>
        </p:spPr>
        <p:txBody>
          <a:bodyPr wrap="square" rtlCol="0">
            <a:spAutoFit/>
          </a:bodyPr>
          <a:lstStyle/>
          <a:p>
            <a:pPr defTabSz="1371600"/>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giữa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thuật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a:t>
            </a:r>
            <a:endParaRPr lang="en-US" sz="4800" b="1" dirty="0">
              <a:solidFill>
                <a:prstClr val="black"/>
              </a:solidFill>
              <a:latin typeface="Times New Roman" pitchFamily="18" charset="0"/>
              <a:cs typeface="Times New Roman" pitchFamily="18" charset="0"/>
            </a:endParaRPr>
          </a:p>
        </p:txBody>
      </p:sp>
      <p:sp>
        <p:nvSpPr>
          <p:cNvPr id="12" name="TextBox 11"/>
          <p:cNvSpPr txBox="1"/>
          <p:nvPr/>
        </p:nvSpPr>
        <p:spPr>
          <a:xfrm>
            <a:off x="8686800" y="5135687"/>
            <a:ext cx="6743700" cy="830997"/>
          </a:xfrm>
          <a:prstGeom prst="rect">
            <a:avLst/>
          </a:prstGeom>
          <a:noFill/>
        </p:spPr>
        <p:txBody>
          <a:bodyPr wrap="square" rtlCol="0">
            <a:spAutoFit/>
          </a:bodyPr>
          <a:lstStyle/>
          <a:p>
            <a:pPr algn="ctr" defTabSz="1371600"/>
            <a:r>
              <a:rPr lang="en-US" sz="4800" dirty="0" err="1">
                <a:solidFill>
                  <a:prstClr val="black"/>
                </a:solidFill>
                <a:latin typeface="Times New Roman" panose="02020603050405020304" pitchFamily="18" charset="0"/>
                <a:cs typeface="Times New Roman" pitchFamily="18" charset="0"/>
              </a:rPr>
              <a:t>Sự</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sáng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tạo</a:t>
            </a:r>
            <a:endParaRPr lang="en-US" sz="4800" dirty="0">
              <a:solidFill>
                <a:prstClr val="black"/>
              </a:solidFill>
              <a:latin typeface="Times New Roman" pitchFamily="18" charset="0"/>
              <a:cs typeface="Times New Roman" pitchFamily="18" charset="0"/>
            </a:endParaRPr>
          </a:p>
        </p:txBody>
      </p:sp>
      <p:pic>
        <p:nvPicPr>
          <p:cNvPr id="13" name="Picture 1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13753041" y="7507433"/>
            <a:ext cx="2248959" cy="2857500"/>
          </a:xfrm>
          <a:prstGeom prst="rect">
            <a:avLst/>
          </a:prstGeom>
        </p:spPr>
      </p:pic>
    </p:spTree>
    <p:extLst>
      <p:ext uri="{BB962C8B-B14F-4D97-AF65-F5344CB8AC3E}">
        <p14:creationId xmlns:p14="http://schemas.microsoft.com/office/powerpoint/2010/main" val="20734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515101" y="545525"/>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sp>
        <p:nvSpPr>
          <p:cNvPr id="9" name="Rounded Rectangle 8"/>
          <p:cNvSpPr/>
          <p:nvPr/>
        </p:nvSpPr>
        <p:spPr>
          <a:xfrm>
            <a:off x="8155535" y="4800600"/>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286000" y="2597729"/>
            <a:ext cx="5635839" cy="3813465"/>
          </a:xfrm>
          <a:prstGeom prst="rect">
            <a:avLst/>
          </a:prstGeom>
        </p:spPr>
      </p:pic>
      <p:sp>
        <p:nvSpPr>
          <p:cNvPr id="11" name="TextBox 10"/>
          <p:cNvSpPr txBox="1"/>
          <p:nvPr/>
        </p:nvSpPr>
        <p:spPr>
          <a:xfrm>
            <a:off x="7086600" y="961119"/>
            <a:ext cx="6972300" cy="1569660"/>
          </a:xfrm>
          <a:prstGeom prst="rect">
            <a:avLst/>
          </a:prstGeom>
          <a:noFill/>
        </p:spPr>
        <p:txBody>
          <a:bodyPr wrap="square" rtlCol="0">
            <a:spAutoFit/>
          </a:bodyPr>
          <a:lstStyle/>
          <a:p>
            <a:pPr defTabSz="1371600"/>
            <a:r>
              <a:rPr lang="en-US" sz="4800" b="1" dirty="0">
                <a:latin typeface="Times New Roman" panose="02020603050405020304" pitchFamily="18" charset="0"/>
                <a:cs typeface="Times New Roman" panose="02020603050405020304" pitchFamily="18" charset="0"/>
              </a:rPr>
              <a:t>3. </a:t>
            </a:r>
            <a:r>
              <a:rPr lang="vi-VN" sz="4800" b="1" dirty="0">
                <a:latin typeface="+mj-lt"/>
              </a:rPr>
              <a:t>Nhà văn Go-rơ-ki là người nước nào?</a:t>
            </a:r>
            <a:endParaRPr lang="en-US" sz="4800" b="1" dirty="0">
              <a:solidFill>
                <a:prstClr val="black"/>
              </a:solidFill>
              <a:latin typeface="+mj-lt"/>
              <a:cs typeface="Times New Roman" pitchFamily="18" charset="0"/>
            </a:endParaRPr>
          </a:p>
        </p:txBody>
      </p:sp>
      <p:sp>
        <p:nvSpPr>
          <p:cNvPr id="12" name="TextBox 11"/>
          <p:cNvSpPr txBox="1"/>
          <p:nvPr/>
        </p:nvSpPr>
        <p:spPr>
          <a:xfrm>
            <a:off x="8686800" y="5135687"/>
            <a:ext cx="6743700" cy="830997"/>
          </a:xfrm>
          <a:prstGeom prst="rect">
            <a:avLst/>
          </a:prstGeom>
          <a:noFill/>
        </p:spPr>
        <p:txBody>
          <a:bodyPr wrap="square" rtlCol="0">
            <a:spAutoFit/>
          </a:bodyPr>
          <a:lstStyle/>
          <a:p>
            <a:pPr algn="ctr" defTabSz="1371600"/>
            <a:r>
              <a:rPr lang="en-US" sz="4800" dirty="0" err="1">
                <a:solidFill>
                  <a:prstClr val="black"/>
                </a:solidFill>
                <a:latin typeface="Times New Roman" pitchFamily="18" charset="0"/>
                <a:cs typeface="Times New Roman" pitchFamily="18" charset="0"/>
              </a:rPr>
              <a:t>Nga</a:t>
            </a:r>
            <a:r>
              <a:rPr lang="en-US" sz="4800" dirty="0">
                <a:solidFill>
                  <a:prstClr val="black"/>
                </a:solidFill>
                <a:latin typeface="Times New Roman" pitchFamily="18" charset="0"/>
                <a:cs typeface="Times New Roman" pitchFamily="18" charset="0"/>
              </a:rPr>
              <a:t> </a:t>
            </a:r>
          </a:p>
        </p:txBody>
      </p:sp>
      <p:pic>
        <p:nvPicPr>
          <p:cNvPr id="13" name="Picture 1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13456226" y="7429501"/>
            <a:ext cx="2545775" cy="2663072"/>
          </a:xfrm>
          <a:prstGeom prst="rect">
            <a:avLst/>
          </a:prstGeom>
        </p:spPr>
      </p:pic>
    </p:spTree>
    <p:extLst>
      <p:ext uri="{BB962C8B-B14F-4D97-AF65-F5344CB8AC3E}">
        <p14:creationId xmlns:p14="http://schemas.microsoft.com/office/powerpoint/2010/main" val="22973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499861" y="591349"/>
            <a:ext cx="11178539" cy="62315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046364" y="7463155"/>
            <a:ext cx="7846466" cy="15584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864022" y="3647150"/>
            <a:ext cx="5635839" cy="3813465"/>
          </a:xfrm>
          <a:prstGeom prst="rect">
            <a:avLst/>
          </a:prstGeom>
        </p:spPr>
      </p:pic>
      <p:sp>
        <p:nvSpPr>
          <p:cNvPr id="11" name="TextBox 10"/>
          <p:cNvSpPr txBox="1"/>
          <p:nvPr/>
        </p:nvSpPr>
        <p:spPr>
          <a:xfrm>
            <a:off x="6657744" y="892550"/>
            <a:ext cx="10639655" cy="550920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4. </a:t>
            </a:r>
            <a:r>
              <a:rPr lang="vi-VN" sz="4400" b="1" dirty="0">
                <a:latin typeface="Times New Roman" panose="02020603050405020304" pitchFamily="18" charset="0"/>
                <a:cs typeface="Times New Roman" panose="02020603050405020304" pitchFamily="18" charset="0"/>
              </a:rPr>
              <a:t>Trong số những phát minh khoa học dưới đây, theo em đâu là một trong những phát minh quan trọng nhất trong lịch sử nhân loại?</a:t>
            </a:r>
          </a:p>
          <a:p>
            <a:pPr algn="just"/>
            <a:r>
              <a:rPr lang="vi-VN" sz="4400" dirty="0">
                <a:latin typeface="Times New Roman" panose="02020603050405020304" pitchFamily="18" charset="0"/>
                <a:cs typeface="Times New Roman" panose="02020603050405020304" pitchFamily="18" charset="0"/>
              </a:rPr>
              <a:t>A. Bóng đèn điện.</a:t>
            </a:r>
          </a:p>
          <a:p>
            <a:pPr algn="just"/>
            <a:r>
              <a:rPr lang="vi-VN" sz="4400" dirty="0">
                <a:latin typeface="Times New Roman" panose="02020603050405020304" pitchFamily="18" charset="0"/>
                <a:cs typeface="Times New Roman" panose="02020603050405020304" pitchFamily="18" charset="0"/>
              </a:rPr>
              <a:t>B. Công nghệ laser.</a:t>
            </a:r>
          </a:p>
          <a:p>
            <a:pPr algn="just"/>
            <a:r>
              <a:rPr lang="vi-VN" sz="4400" dirty="0">
                <a:latin typeface="Times New Roman" panose="02020603050405020304" pitchFamily="18" charset="0"/>
                <a:cs typeface="Times New Roman" panose="02020603050405020304" pitchFamily="18" charset="0"/>
              </a:rPr>
              <a:t>C. Bom nguyên tử.</a:t>
            </a:r>
          </a:p>
          <a:p>
            <a:pPr algn="just"/>
            <a:r>
              <a:rPr lang="vi-VN" sz="4400" dirty="0">
                <a:latin typeface="Times New Roman" panose="02020603050405020304" pitchFamily="18" charset="0"/>
                <a:cs typeface="Times New Roman" panose="02020603050405020304" pitchFamily="18" charset="0"/>
              </a:rPr>
              <a:t>D. Bom nhiệt hạch.</a:t>
            </a:r>
          </a:p>
        </p:txBody>
      </p:sp>
      <p:sp>
        <p:nvSpPr>
          <p:cNvPr id="12" name="TextBox 11"/>
          <p:cNvSpPr txBox="1"/>
          <p:nvPr/>
        </p:nvSpPr>
        <p:spPr>
          <a:xfrm>
            <a:off x="7522155" y="7826905"/>
            <a:ext cx="6743700" cy="830997"/>
          </a:xfrm>
          <a:prstGeom prst="rect">
            <a:avLst/>
          </a:prstGeom>
          <a:noFill/>
        </p:spPr>
        <p:txBody>
          <a:bodyPr wrap="square" rtlCol="0">
            <a:spAutoFit/>
          </a:bodyPr>
          <a:lstStyle/>
          <a:p>
            <a:pPr algn="ctr" defTabSz="1371600"/>
            <a:r>
              <a:rPr lang="en-US" sz="4800" dirty="0">
                <a:solidFill>
                  <a:prstClr val="black"/>
                </a:solidFill>
                <a:latin typeface="Times New Roman" panose="02020603050405020304" pitchFamily="18" charset="0"/>
                <a:cs typeface="Times New Roman" pitchFamily="18" charset="0"/>
              </a:rPr>
              <a:t>A. </a:t>
            </a:r>
            <a:r>
              <a:rPr lang="en-US" sz="4800" dirty="0" err="1">
                <a:solidFill>
                  <a:prstClr val="black"/>
                </a:solidFill>
                <a:latin typeface="Times New Roman" pitchFamily="18" charset="0"/>
                <a:cs typeface="Times New Roman" pitchFamily="18" charset="0"/>
              </a:rPr>
              <a:t>Bóng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đèn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điện</a:t>
            </a:r>
            <a:endParaRPr lang="en-US" sz="4800" dirty="0">
              <a:solidFill>
                <a:prstClr val="black"/>
              </a:solidFill>
              <a:latin typeface="Times New Roman" pitchFamily="18" charset="0"/>
              <a:cs typeface="Times New Roman" pitchFamily="18" charset="0"/>
            </a:endParaRPr>
          </a:p>
        </p:txBody>
      </p:sp>
      <p:pic>
        <p:nvPicPr>
          <p:cNvPr id="13" name="Picture 12">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14892830" y="7186612"/>
            <a:ext cx="2133600" cy="2828925"/>
          </a:xfrm>
          <a:prstGeom prst="rect">
            <a:avLst/>
          </a:prstGeom>
        </p:spPr>
      </p:pic>
    </p:spTree>
    <p:extLst>
      <p:ext uri="{BB962C8B-B14F-4D97-AF65-F5344CB8AC3E}">
        <p14:creationId xmlns:p14="http://schemas.microsoft.com/office/powerpoint/2010/main" val="9902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515101" y="545525"/>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sp>
        <p:nvSpPr>
          <p:cNvPr id="9" name="Rounded Rectangle 8"/>
          <p:cNvSpPr/>
          <p:nvPr/>
        </p:nvSpPr>
        <p:spPr>
          <a:xfrm>
            <a:off x="8155535" y="4800600"/>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286000" y="2597729"/>
            <a:ext cx="5635839" cy="3813465"/>
          </a:xfrm>
          <a:prstGeom prst="rect">
            <a:avLst/>
          </a:prstGeom>
        </p:spPr>
      </p:pic>
      <p:sp>
        <p:nvSpPr>
          <p:cNvPr id="11" name="TextBox 10"/>
          <p:cNvSpPr txBox="1"/>
          <p:nvPr/>
        </p:nvSpPr>
        <p:spPr>
          <a:xfrm>
            <a:off x="7086600" y="961119"/>
            <a:ext cx="6972300" cy="1569660"/>
          </a:xfrm>
          <a:prstGeom prst="rect">
            <a:avLst/>
          </a:prstGeom>
          <a:noFill/>
        </p:spPr>
        <p:txBody>
          <a:bodyPr wrap="square" rtlCol="0">
            <a:spAutoFit/>
          </a:bodyPr>
          <a:lstStyle/>
          <a:p>
            <a:pPr defTabSz="1371600"/>
            <a:r>
              <a:rPr lang="en-US" sz="4800" b="1" dirty="0">
                <a:solidFill>
                  <a:prstClr val="black"/>
                </a:solidFill>
                <a:latin typeface="Times New Roman" pitchFamily="18" charset="0"/>
                <a:cs typeface="Times New Roman" pitchFamily="18" charset="0"/>
              </a:rPr>
              <a:t>5. </a:t>
            </a:r>
            <a:r>
              <a:rPr lang="en-US" sz="4800" b="1" dirty="0" err="1">
                <a:solidFill>
                  <a:prstClr val="black"/>
                </a:solidFill>
                <a:latin typeface="Times New Roman" pitchFamily="18" charset="0"/>
                <a:cs typeface="Times New Roman" pitchFamily="18" charset="0"/>
              </a:rPr>
              <a:t>Em</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hãy</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nhắc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lại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luận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đề</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của</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văn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bản</a:t>
            </a:r>
            <a:r>
              <a:rPr lang="en-US" sz="4800" b="1" dirty="0">
                <a:solidFill>
                  <a:prstClr val="black"/>
                </a:solidFill>
                <a:latin typeface="Times New Roman" pitchFamily="18" charset="0"/>
                <a:cs typeface="Times New Roman" pitchFamily="18" charset="0"/>
              </a:rPr>
              <a:t>.</a:t>
            </a:r>
          </a:p>
        </p:txBody>
      </p:sp>
      <p:sp>
        <p:nvSpPr>
          <p:cNvPr id="12" name="TextBox 11"/>
          <p:cNvSpPr txBox="1"/>
          <p:nvPr/>
        </p:nvSpPr>
        <p:spPr>
          <a:xfrm>
            <a:off x="8381999" y="5174040"/>
            <a:ext cx="7231239" cy="1569660"/>
          </a:xfrm>
          <a:prstGeom prst="rect">
            <a:avLst/>
          </a:prstGeom>
          <a:noFill/>
        </p:spPr>
        <p:txBody>
          <a:bodyPr wrap="square" rtlCol="0">
            <a:spAutoFit/>
          </a:bodyPr>
          <a:lstStyle/>
          <a:p>
            <a:pPr lvl="0" algn="just" defTabSz="1632632">
              <a:defRPr/>
            </a:pPr>
            <a:r>
              <a:rPr lang="en-US" sz="4800" dirty="0">
                <a:solidFill>
                  <a:prstClr val="black"/>
                </a:solidFill>
                <a:latin typeface="Times New Roman" panose="02020603050405020304" pitchFamily="18" charset="0"/>
                <a:cs typeface="Times New Roman" panose="02020603050405020304" pitchFamily="18" charset="0"/>
              </a:rPr>
              <a:t>Ca </a:t>
            </a:r>
            <a:r>
              <a:rPr lang="en-US" sz="4800" dirty="0" err="1">
                <a:solidFill>
                  <a:prstClr val="black"/>
                </a:solidFill>
                <a:latin typeface="Times New Roman" panose="02020603050405020304" pitchFamily="18" charset="0"/>
                <a:cs typeface="Times New Roman" panose="02020603050405020304" pitchFamily="18" charset="0"/>
              </a:rPr>
              <a:t>ngợi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sự</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kì</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diệu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khoa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học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đối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cuộc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sống</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3601701" y="7200901"/>
            <a:ext cx="2011538" cy="2763983"/>
          </a:xfrm>
          <a:prstGeom prst="rect">
            <a:avLst/>
          </a:prstGeom>
        </p:spPr>
      </p:pic>
    </p:spTree>
    <p:extLst>
      <p:ext uri="{BB962C8B-B14F-4D97-AF65-F5344CB8AC3E}">
        <p14:creationId xmlns:p14="http://schemas.microsoft.com/office/powerpoint/2010/main" val="116783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057900" y="683955"/>
            <a:ext cx="10401299" cy="28453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sp>
        <p:nvSpPr>
          <p:cNvPr id="9" name="Rounded Rectangle 8"/>
          <p:cNvSpPr/>
          <p:nvPr/>
        </p:nvSpPr>
        <p:spPr>
          <a:xfrm>
            <a:off x="8135417" y="4756699"/>
            <a:ext cx="7846466" cy="19506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36411" y="2893867"/>
            <a:ext cx="5635839" cy="3813465"/>
          </a:xfrm>
          <a:prstGeom prst="rect">
            <a:avLst/>
          </a:prstGeom>
        </p:spPr>
      </p:pic>
      <p:sp>
        <p:nvSpPr>
          <p:cNvPr id="11" name="TextBox 10"/>
          <p:cNvSpPr txBox="1"/>
          <p:nvPr/>
        </p:nvSpPr>
        <p:spPr>
          <a:xfrm>
            <a:off x="7086600" y="961119"/>
            <a:ext cx="8343900" cy="2308324"/>
          </a:xfrm>
          <a:prstGeom prst="rect">
            <a:avLst/>
          </a:prstGeom>
          <a:noFill/>
        </p:spPr>
        <p:txBody>
          <a:bodyPr wrap="square" rtlCol="0">
            <a:spAutoFit/>
          </a:bodyPr>
          <a:lstStyle/>
          <a:p>
            <a:pPr algn="just" defTabSz="1371600"/>
            <a:r>
              <a:rPr lang="en-US" sz="4800" b="1" dirty="0">
                <a:solidFill>
                  <a:prstClr val="black"/>
                </a:solidFill>
                <a:latin typeface="Times New Roman" pitchFamily="18" charset="0"/>
                <a:cs typeface="Times New Roman" pitchFamily="18" charset="0"/>
              </a:rPr>
              <a:t>6. </a:t>
            </a:r>
            <a:r>
              <a:rPr lang="en-US" sz="4800" b="1" dirty="0" err="1">
                <a:solidFill>
                  <a:prstClr val="black"/>
                </a:solidFill>
                <a:latin typeface="Times New Roman" pitchFamily="18" charset="0"/>
                <a:cs typeface="Times New Roman" pitchFamily="18" charset="0"/>
              </a:rPr>
              <a:t>Em</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hãy</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sắp</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xếp</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các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chữ</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cái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sau</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thành</a:t>
            </a:r>
            <a:r>
              <a:rPr lang="en-US" sz="4800" b="1" dirty="0">
                <a:solidFill>
                  <a:prstClr val="black"/>
                </a:solidFill>
                <a:latin typeface="Times New Roman" pitchFamily="18" charset="0"/>
                <a:cs typeface="Times New Roman" pitchFamily="18" charset="0"/>
              </a:rPr>
              <a:t> 1 </a:t>
            </a:r>
            <a:r>
              <a:rPr lang="en-US" sz="4800" b="1" dirty="0" err="1">
                <a:solidFill>
                  <a:prstClr val="black"/>
                </a:solidFill>
                <a:latin typeface="Times New Roman" pitchFamily="18" charset="0"/>
                <a:cs typeface="Times New Roman" pitchFamily="18" charset="0"/>
              </a:rPr>
              <a:t>từ</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có</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nghĩa</a:t>
            </a:r>
            <a:r>
              <a:rPr lang="en-US" sz="4800" b="1" dirty="0">
                <a:solidFill>
                  <a:prstClr val="black"/>
                </a:solidFill>
                <a:latin typeface="Times New Roman" pitchFamily="18" charset="0"/>
                <a:cs typeface="Times New Roman" pitchFamily="18" charset="0"/>
              </a:rPr>
              <a:t>: </a:t>
            </a:r>
          </a:p>
          <a:p>
            <a:pPr algn="ctr" defTabSz="1371600"/>
            <a:r>
              <a:rPr lang="en-US" sz="4800" b="1" dirty="0">
                <a:solidFill>
                  <a:prstClr val="black"/>
                </a:solidFill>
                <a:latin typeface="Times New Roman" pitchFamily="18" charset="0"/>
                <a:cs typeface="Times New Roman" pitchFamily="18" charset="0"/>
              </a:rPr>
              <a:t>L/Đ/U/Ê/I/Â/N/M</a:t>
            </a:r>
          </a:p>
        </p:txBody>
      </p:sp>
      <p:sp>
        <p:nvSpPr>
          <p:cNvPr id="12" name="TextBox 11"/>
          <p:cNvSpPr txBox="1"/>
          <p:nvPr/>
        </p:nvSpPr>
        <p:spPr>
          <a:xfrm>
            <a:off x="8686800" y="5135687"/>
            <a:ext cx="6743700" cy="830997"/>
          </a:xfrm>
          <a:prstGeom prst="rect">
            <a:avLst/>
          </a:prstGeom>
          <a:noFill/>
        </p:spPr>
        <p:txBody>
          <a:bodyPr wrap="square" rtlCol="0">
            <a:spAutoFit/>
          </a:bodyPr>
          <a:lstStyle/>
          <a:p>
            <a:pPr algn="ctr" defTabSz="1371600"/>
            <a:r>
              <a:rPr lang="en-US" sz="4800" dirty="0" err="1">
                <a:solidFill>
                  <a:prstClr val="black"/>
                </a:solidFill>
                <a:latin typeface="Times New Roman" pitchFamily="18" charset="0"/>
                <a:cs typeface="Times New Roman" pitchFamily="18" charset="0"/>
              </a:rPr>
              <a:t>Luận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điểm</a:t>
            </a:r>
            <a:endParaRPr lang="en-US" sz="4800" dirty="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13650303" y="7453940"/>
            <a:ext cx="2320524" cy="2822670"/>
          </a:xfrm>
          <a:prstGeom prst="rect">
            <a:avLst/>
          </a:prstGeom>
        </p:spPr>
      </p:pic>
    </p:spTree>
    <p:extLst>
      <p:ext uri="{BB962C8B-B14F-4D97-AF65-F5344CB8AC3E}">
        <p14:creationId xmlns:p14="http://schemas.microsoft.com/office/powerpoint/2010/main" val="31988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5867400" y="446810"/>
            <a:ext cx="10401299" cy="323387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371600"/>
            <a:endParaRPr lang="en-US" sz="2700" dirty="0">
              <a:solidFill>
                <a:prstClr val="black"/>
              </a:solidFill>
              <a:latin typeface="Calibri"/>
            </a:endParaRPr>
          </a:p>
        </p:txBody>
      </p:sp>
      <p:sp>
        <p:nvSpPr>
          <p:cNvPr id="9" name="Rounded Rectangle 8"/>
          <p:cNvSpPr/>
          <p:nvPr/>
        </p:nvSpPr>
        <p:spPr>
          <a:xfrm>
            <a:off x="8155535" y="4800600"/>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848780" y="2893867"/>
            <a:ext cx="5635839" cy="3813465"/>
          </a:xfrm>
          <a:prstGeom prst="rect">
            <a:avLst/>
          </a:prstGeom>
        </p:spPr>
      </p:pic>
      <p:sp>
        <p:nvSpPr>
          <p:cNvPr id="11" name="TextBox 10"/>
          <p:cNvSpPr txBox="1"/>
          <p:nvPr/>
        </p:nvSpPr>
        <p:spPr>
          <a:xfrm>
            <a:off x="6484619" y="961119"/>
            <a:ext cx="8945881" cy="2308324"/>
          </a:xfrm>
          <a:prstGeom prst="rect">
            <a:avLst/>
          </a:prstGeom>
          <a:noFill/>
        </p:spPr>
        <p:txBody>
          <a:bodyPr wrap="square" rtlCol="0">
            <a:spAutoFit/>
          </a:bodyPr>
          <a:lstStyle/>
          <a:p>
            <a:pPr algn="just" defTabSz="1371600"/>
            <a:r>
              <a:rPr lang="en-US" sz="4800" b="1" dirty="0">
                <a:solidFill>
                  <a:prstClr val="black"/>
                </a:solidFill>
                <a:latin typeface="Times New Roman" pitchFamily="18" charset="0"/>
                <a:cs typeface="Times New Roman" pitchFamily="18" charset="0"/>
              </a:rPr>
              <a:t>7. </a:t>
            </a:r>
            <a:r>
              <a:rPr lang="en-US" sz="4800" b="1" dirty="0" err="1">
                <a:solidFill>
                  <a:prstClr val="black"/>
                </a:solidFill>
                <a:latin typeface="Times New Roman" pitchFamily="18" charset="0"/>
                <a:cs typeface="Times New Roman" pitchFamily="18" charset="0"/>
              </a:rPr>
              <a:t>Tác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giả</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đã</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triển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khai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mấy</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luận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điểm</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để</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làm</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sáng</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tỏ</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cho</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luận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đề</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của</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văn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bản</a:t>
            </a:r>
            <a:r>
              <a:rPr lang="en-US" sz="4800" b="1" dirty="0">
                <a:solidFill>
                  <a:prstClr val="black"/>
                </a:solidFill>
                <a:latin typeface="Times New Roman" pitchFamily="18" charset="0"/>
                <a:cs typeface="Times New Roman" pitchFamily="18" charset="0"/>
              </a:rPr>
              <a:t>?</a:t>
            </a:r>
          </a:p>
        </p:txBody>
      </p:sp>
      <p:sp>
        <p:nvSpPr>
          <p:cNvPr id="12" name="TextBox 11"/>
          <p:cNvSpPr txBox="1"/>
          <p:nvPr/>
        </p:nvSpPr>
        <p:spPr>
          <a:xfrm>
            <a:off x="8686800" y="5135687"/>
            <a:ext cx="6743700" cy="830997"/>
          </a:xfrm>
          <a:prstGeom prst="rect">
            <a:avLst/>
          </a:prstGeom>
          <a:noFill/>
        </p:spPr>
        <p:txBody>
          <a:bodyPr wrap="square" rtlCol="0">
            <a:spAutoFit/>
          </a:bodyPr>
          <a:lstStyle/>
          <a:p>
            <a:pPr algn="ctr" defTabSz="1371600"/>
            <a:r>
              <a:rPr lang="en-US" sz="4800" dirty="0">
                <a:solidFill>
                  <a:prstClr val="black"/>
                </a:solidFill>
                <a:latin typeface="Times New Roman" pitchFamily="18" charset="0"/>
                <a:cs typeface="Times New Roman" pitchFamily="18" charset="0"/>
              </a:rPr>
              <a:t>3 </a:t>
            </a:r>
            <a:r>
              <a:rPr lang="en-US" sz="4800" dirty="0" err="1">
                <a:solidFill>
                  <a:prstClr val="black"/>
                </a:solidFill>
                <a:latin typeface="Times New Roman" pitchFamily="18" charset="0"/>
                <a:cs typeface="Times New Roman" pitchFamily="18" charset="0"/>
              </a:rPr>
              <a:t>luận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điểm</a:t>
            </a:r>
            <a:endParaRPr lang="en-US" sz="4800" dirty="0">
              <a:solidFill>
                <a:prstClr val="black"/>
              </a:solidFill>
              <a:latin typeface="Times New Roman" pitchFamily="18" charset="0"/>
              <a:cs typeface="Times New Roman" pitchFamily="18" charset="0"/>
            </a:endParaRP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13958453" y="7247656"/>
            <a:ext cx="2012375" cy="3018563"/>
          </a:xfrm>
          <a:prstGeom prst="rect">
            <a:avLst/>
          </a:prstGeom>
        </p:spPr>
      </p:pic>
    </p:spTree>
    <p:extLst>
      <p:ext uri="{BB962C8B-B14F-4D97-AF65-F5344CB8AC3E}">
        <p14:creationId xmlns:p14="http://schemas.microsoft.com/office/powerpoint/2010/main" val="236025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7543800" y="435145"/>
            <a:ext cx="9674245" cy="9851855"/>
          </a:xfrm>
          <a:custGeom>
            <a:avLst/>
            <a:gdLst/>
            <a:ahLst/>
            <a:cxnLst/>
            <a:rect l="l" t="t" r="r" b="b"/>
            <a:pathLst>
              <a:path w="3718751" h="4114800">
                <a:moveTo>
                  <a:pt x="0" y="0"/>
                </a:moveTo>
                <a:lnTo>
                  <a:pt x="3718751" y="0"/>
                </a:lnTo>
                <a:lnTo>
                  <a:pt x="371875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EF52E080-5EE6-E965-8C8B-682DE626D63E}"/>
              </a:ext>
            </a:extLst>
          </p:cNvPr>
          <p:cNvSpPr txBox="1"/>
          <p:nvPr/>
        </p:nvSpPr>
        <p:spPr>
          <a:xfrm>
            <a:off x="1081579" y="4081671"/>
            <a:ext cx="6614621"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chemeClr val="tx1"/>
                </a:solidFill>
                <a:effectLst/>
                <a:latin typeface="+mj-lt"/>
                <a:ea typeface="+mn-ea"/>
                <a:cs typeface="+mn-cs"/>
              </a:rPr>
              <a:t>Nhà phát minh Thomas Edison người Mĩ, phát minh bóng đèn sợi đốt.</a:t>
            </a:r>
          </a:p>
          <a:p>
            <a:pPr algn="just"/>
            <a:endParaRPr lang="en-US" sz="4400" b="1" dirty="0">
              <a:latin typeface="+mj-lt"/>
            </a:endParaRPr>
          </a:p>
        </p:txBody>
      </p:sp>
    </p:spTree>
    <p:extLst>
      <p:ext uri="{BB962C8B-B14F-4D97-AF65-F5344CB8AC3E}">
        <p14:creationId xmlns:p14="http://schemas.microsoft.com/office/powerpoint/2010/main" val="285814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6515100" y="545525"/>
            <a:ext cx="10325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sp>
        <p:nvSpPr>
          <p:cNvPr id="9" name="Rounded Rectangle 8"/>
          <p:cNvSpPr/>
          <p:nvPr/>
        </p:nvSpPr>
        <p:spPr>
          <a:xfrm>
            <a:off x="8155535" y="4800600"/>
            <a:ext cx="7846466"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2286000" y="2597729"/>
            <a:ext cx="5635839" cy="3813465"/>
          </a:xfrm>
          <a:prstGeom prst="rect">
            <a:avLst/>
          </a:prstGeom>
        </p:spPr>
      </p:pic>
      <p:sp>
        <p:nvSpPr>
          <p:cNvPr id="11" name="TextBox 10"/>
          <p:cNvSpPr txBox="1"/>
          <p:nvPr/>
        </p:nvSpPr>
        <p:spPr>
          <a:xfrm>
            <a:off x="7162800" y="896669"/>
            <a:ext cx="9296400" cy="1569660"/>
          </a:xfrm>
          <a:prstGeom prst="rect">
            <a:avLst/>
          </a:prstGeom>
          <a:noFill/>
        </p:spPr>
        <p:txBody>
          <a:bodyPr wrap="square" rtlCol="0">
            <a:spAutoFit/>
          </a:bodyPr>
          <a:lstStyle/>
          <a:p>
            <a:pPr algn="just" defTabSz="1371600"/>
            <a:r>
              <a:rPr lang="en-US" sz="4800" b="1" dirty="0">
                <a:solidFill>
                  <a:prstClr val="black"/>
                </a:solidFill>
                <a:latin typeface="Times New Roman" pitchFamily="18" charset="0"/>
                <a:cs typeface="Times New Roman" pitchFamily="18" charset="0"/>
              </a:rPr>
              <a:t>8. Theo </a:t>
            </a:r>
            <a:r>
              <a:rPr lang="en-US" sz="4800" b="1" dirty="0" err="1">
                <a:solidFill>
                  <a:prstClr val="black"/>
                </a:solidFill>
                <a:latin typeface="Times New Roman" pitchFamily="18" charset="0"/>
                <a:cs typeface="Times New Roman" pitchFamily="18" charset="0"/>
              </a:rPr>
              <a:t>em</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nhan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đề</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văn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bản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và</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câu</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kết</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của</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văn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bản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có</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gì</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đặc</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biệt</a:t>
            </a:r>
            <a:r>
              <a:rPr lang="en-US" sz="4800" b="1" dirty="0">
                <a:solidFill>
                  <a:prstClr val="black"/>
                </a:solidFill>
                <a:latin typeface="Times New Roman" pitchFamily="18" charset="0"/>
                <a:cs typeface="Times New Roman" pitchFamily="18" charset="0"/>
              </a:rPr>
              <a:t>? </a:t>
            </a:r>
          </a:p>
        </p:txBody>
      </p:sp>
      <p:sp>
        <p:nvSpPr>
          <p:cNvPr id="12" name="TextBox 11"/>
          <p:cNvSpPr txBox="1"/>
          <p:nvPr/>
        </p:nvSpPr>
        <p:spPr>
          <a:xfrm>
            <a:off x="8458200" y="5135687"/>
            <a:ext cx="7548897" cy="1569660"/>
          </a:xfrm>
          <a:prstGeom prst="rect">
            <a:avLst/>
          </a:prstGeom>
          <a:noFill/>
        </p:spPr>
        <p:txBody>
          <a:bodyPr wrap="square" rtlCol="0">
            <a:spAutoFit/>
          </a:bodyPr>
          <a:lstStyle/>
          <a:p>
            <a:pPr algn="just" defTabSz="1371600"/>
            <a:r>
              <a:rPr lang="en-US" sz="4800" dirty="0" err="1">
                <a:solidFill>
                  <a:prstClr val="black"/>
                </a:solidFill>
                <a:latin typeface="Times New Roman" pitchFamily="18" charset="0"/>
                <a:cs typeface="Times New Roman" pitchFamily="18" charset="0"/>
              </a:rPr>
              <a:t>Nhan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đề</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kết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trùng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nhau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Khoa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học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muôn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năm</a:t>
            </a:r>
            <a:r>
              <a:rPr lang="en-US" sz="4800" dirty="0">
                <a:solidFill>
                  <a:prstClr val="black"/>
                </a:solidFill>
                <a:latin typeface="Times New Roman" pitchFamily="18" charset="0"/>
                <a:cs typeface="Times New Roman" pitchFamily="18" charset="0"/>
              </a:rPr>
              <a:t>”</a:t>
            </a: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13716001" y="7013867"/>
            <a:ext cx="1990409" cy="3044538"/>
          </a:xfrm>
          <a:prstGeom prst="rect">
            <a:avLst/>
          </a:prstGeom>
        </p:spPr>
      </p:pic>
    </p:spTree>
    <p:extLst>
      <p:ext uri="{BB962C8B-B14F-4D97-AF65-F5344CB8AC3E}">
        <p14:creationId xmlns:p14="http://schemas.microsoft.com/office/powerpoint/2010/main" val="19190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990600" y="495300"/>
            <a:ext cx="9371477" cy="9825925"/>
          </a:xfrm>
          <a:custGeom>
            <a:avLst/>
            <a:gdLst/>
            <a:ahLst/>
            <a:cxnLst/>
            <a:rect l="l" t="t" r="r" b="b"/>
            <a:pathLst>
              <a:path w="5735705" h="6013845">
                <a:moveTo>
                  <a:pt x="0" y="0"/>
                </a:moveTo>
                <a:lnTo>
                  <a:pt x="5735705" y="0"/>
                </a:lnTo>
                <a:lnTo>
                  <a:pt x="5735705" y="6013846"/>
                </a:lnTo>
                <a:lnTo>
                  <a:pt x="0" y="6013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AB654D21-42B7-DE59-1D96-EDED0998494A}"/>
              </a:ext>
            </a:extLst>
          </p:cNvPr>
          <p:cNvSpPr txBox="1"/>
          <p:nvPr/>
        </p:nvSpPr>
        <p:spPr>
          <a:xfrm>
            <a:off x="9753600" y="3848100"/>
            <a:ext cx="71628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kern="1200" dirty="0">
                <a:solidFill>
                  <a:schemeClr val="tx1"/>
                </a:solidFill>
                <a:effectLst/>
                <a:latin typeface="+mj-lt"/>
                <a:ea typeface="+mn-ea"/>
                <a:cs typeface="+mn-cs"/>
              </a:rPr>
              <a:t>Stephen Hawking đã tìm ra những tính chất quan trọng của lỗ đen (đường chân trời, kỳ dị tại tâm...).</a:t>
            </a:r>
          </a:p>
        </p:txBody>
      </p:sp>
    </p:spTree>
    <p:extLst>
      <p:ext uri="{BB962C8B-B14F-4D97-AF65-F5344CB8AC3E}">
        <p14:creationId xmlns:p14="http://schemas.microsoft.com/office/powerpoint/2010/main" val="827311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7BDFAEC-83E3-5453-4542-6661C443DE68}"/>
              </a:ext>
            </a:extLst>
          </p:cNvPr>
          <p:cNvSpPr/>
          <p:nvPr/>
        </p:nvSpPr>
        <p:spPr>
          <a:xfrm>
            <a:off x="11586204" y="1908940"/>
            <a:ext cx="5688711" cy="8229600"/>
          </a:xfrm>
          <a:custGeom>
            <a:avLst/>
            <a:gdLst/>
            <a:ahLst/>
            <a:cxnLst/>
            <a:rect l="l" t="t" r="r" b="b"/>
            <a:pathLst>
              <a:path w="5688711" h="8229600">
                <a:moveTo>
                  <a:pt x="0" y="0"/>
                </a:moveTo>
                <a:lnTo>
                  <a:pt x="5688711" y="0"/>
                </a:lnTo>
                <a:lnTo>
                  <a:pt x="5688711" y="8229600"/>
                </a:lnTo>
                <a:lnTo>
                  <a:pt x="0" y="8229600"/>
                </a:lnTo>
                <a:lnTo>
                  <a:pt x="0" y="0"/>
                </a:lnTo>
                <a:close/>
              </a:path>
            </a:pathLst>
          </a:custGeom>
          <a:blipFill>
            <a:blip r:embed="rId5"/>
            <a:stretch>
              <a:fillRect/>
            </a:stretch>
          </a:blipFill>
        </p:spPr>
        <p:txBody>
          <a:bodyPr/>
          <a:lstStyle/>
          <a:p>
            <a:endParaRPr lang="en-US"/>
          </a:p>
        </p:txBody>
      </p:sp>
      <p:sp>
        <p:nvSpPr>
          <p:cNvPr id="4" name="TextBox 3">
            <a:extLst>
              <a:ext uri="{FF2B5EF4-FFF2-40B4-BE49-F238E27FC236}">
                <a16:creationId xmlns:a16="http://schemas.microsoft.com/office/drawing/2014/main" id="{8925DE24-920F-962D-2F45-41E545529A5F}"/>
              </a:ext>
            </a:extLst>
          </p:cNvPr>
          <p:cNvSpPr txBox="1"/>
          <p:nvPr/>
        </p:nvSpPr>
        <p:spPr>
          <a:xfrm>
            <a:off x="1447800" y="3924300"/>
            <a:ext cx="9144000" cy="2800767"/>
          </a:xfrm>
          <a:prstGeom prst="rect">
            <a:avLst/>
          </a:prstGeom>
          <a:noFill/>
        </p:spPr>
        <p:txBody>
          <a:bodyPr wrap="square">
            <a:spAutoFit/>
          </a:bodyPr>
          <a:lstStyle/>
          <a:p>
            <a:pPr algn="just"/>
            <a:r>
              <a:rPr lang="vi-VN" sz="4400" b="1" kern="1200" dirty="0">
                <a:solidFill>
                  <a:schemeClr val="tx1"/>
                </a:solidFill>
                <a:effectLst/>
                <a:latin typeface="+mj-lt"/>
                <a:ea typeface="+mn-ea"/>
                <a:cs typeface="+mn-cs"/>
              </a:rPr>
              <a:t>Robert Oppenheimer là nhà vật lý lý thuyết người Mỹ, “cha đẻ của bom nguyên tử”.</a:t>
            </a:r>
          </a:p>
          <a:p>
            <a:pPr algn="just"/>
            <a:endParaRPr lang="en-US" sz="4400" b="1" dirty="0">
              <a:latin typeface="+mj-lt"/>
            </a:endParaRPr>
          </a:p>
        </p:txBody>
      </p:sp>
    </p:spTree>
    <p:extLst>
      <p:ext uri="{BB962C8B-B14F-4D97-AF65-F5344CB8AC3E}">
        <p14:creationId xmlns:p14="http://schemas.microsoft.com/office/powerpoint/2010/main" val="35733818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Freeform 2"/>
          <p:cNvSpPr/>
          <p:nvPr/>
        </p:nvSpPr>
        <p:spPr>
          <a:xfrm>
            <a:off x="3886200" y="2019300"/>
            <a:ext cx="11229475" cy="8267700"/>
          </a:xfrm>
          <a:custGeom>
            <a:avLst/>
            <a:gdLst/>
            <a:ahLst/>
            <a:cxnLst/>
            <a:rect l="l" t="t" r="r" b="b"/>
            <a:pathLst>
              <a:path w="7751020" h="5706688">
                <a:moveTo>
                  <a:pt x="0" y="0"/>
                </a:moveTo>
                <a:lnTo>
                  <a:pt x="7751019" y="0"/>
                </a:lnTo>
                <a:lnTo>
                  <a:pt x="7751019" y="5706688"/>
                </a:lnTo>
                <a:lnTo>
                  <a:pt x="0" y="5706688"/>
                </a:lnTo>
                <a:lnTo>
                  <a:pt x="0" y="0"/>
                </a:lnTo>
                <a:close/>
              </a:path>
            </a:pathLst>
          </a:custGeom>
          <a:blipFill>
            <a:blip r:embed="rId5"/>
            <a:stretch>
              <a:fillRect/>
            </a:stretch>
          </a:blipFill>
        </p:spPr>
        <p:txBody>
          <a:bodyPr/>
          <a:lstStyle/>
          <a:p>
            <a:endParaRPr lang="en-US"/>
          </a:p>
        </p:txBody>
      </p:sp>
      <p:sp>
        <p:nvSpPr>
          <p:cNvPr id="4" name="TextBox 3">
            <a:extLst>
              <a:ext uri="{FF2B5EF4-FFF2-40B4-BE49-F238E27FC236}">
                <a16:creationId xmlns:a16="http://schemas.microsoft.com/office/drawing/2014/main" id="{7DDC0DE0-8408-7DA2-7EC5-E10703EF7068}"/>
              </a:ext>
            </a:extLst>
          </p:cNvPr>
          <p:cNvSpPr txBox="1"/>
          <p:nvPr/>
        </p:nvSpPr>
        <p:spPr>
          <a:xfrm>
            <a:off x="533400" y="572750"/>
            <a:ext cx="17197137" cy="1446550"/>
          </a:xfrm>
          <a:prstGeom prst="rect">
            <a:avLst/>
          </a:prstGeom>
          <a:noFill/>
        </p:spPr>
        <p:txBody>
          <a:bodyPr wrap="square">
            <a:spAutoFit/>
          </a:bodyPr>
          <a:lstStyle/>
          <a:p>
            <a:pPr algn="just"/>
            <a:r>
              <a:rPr lang="vi-VN" sz="4400" b="1" kern="1200" dirty="0">
                <a:solidFill>
                  <a:schemeClr val="tx1"/>
                </a:solidFill>
                <a:effectLst/>
                <a:latin typeface="+mj-lt"/>
                <a:ea typeface="+mn-ea"/>
                <a:cs typeface="+mn-cs"/>
              </a:rPr>
              <a:t>Alexander Graham Bell là nhà phát minh, nhà khoa học người Scotland, là người phát minh ra chiếc điện thoại đầu tiên trên thế giới.</a:t>
            </a:r>
          </a:p>
        </p:txBody>
      </p:sp>
    </p:spTree>
    <p:extLst>
      <p:ext uri="{BB962C8B-B14F-4D97-AF65-F5344CB8AC3E}">
        <p14:creationId xmlns:p14="http://schemas.microsoft.com/office/powerpoint/2010/main" val="41731247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5. </a:t>
            </a:r>
            <a:r>
              <a:rPr lang="en-US" sz="7200" dirty="0" err="1">
                <a:latin typeface="#9Slide07 IcielBaliho Script" pitchFamily="2" charset="0"/>
                <a:cs typeface="Times New Roman" panose="02020603050405020304" pitchFamily="18" charset="0"/>
              </a:rPr>
              <a:t>Nghị</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luận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xã</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hội</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2895600" y="3470863"/>
            <a:ext cx="13032507"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Khoa học muôn năm</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860197" y="1990041"/>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7315200" y="5794254"/>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 Go- rơ- ki</a:t>
            </a:r>
            <a:endParaRPr lang="en-US" sz="7200" b="1" dirty="0">
              <a:latin typeface="#9Slide05 Agile Script Calligra" panose="03070402050302030203" pitchFamily="66" charset="0"/>
              <a:cs typeface="Times New Roman" pitchFamily="18" charset="0"/>
            </a:endParaRPr>
          </a:p>
        </p:txBody>
      </p:sp>
      <p:sp>
        <p:nvSpPr>
          <p:cNvPr id="3" name="Freeform 2">
            <a:extLst>
              <a:ext uri="{FF2B5EF4-FFF2-40B4-BE49-F238E27FC236}">
                <a16:creationId xmlns:a16="http://schemas.microsoft.com/office/drawing/2014/main" id="{755877CB-B106-9116-6783-BAA3AB917128}"/>
              </a:ext>
            </a:extLst>
          </p:cNvPr>
          <p:cNvSpPr/>
          <p:nvPr/>
        </p:nvSpPr>
        <p:spPr>
          <a:xfrm>
            <a:off x="228600" y="4904871"/>
            <a:ext cx="5818706" cy="5518872"/>
          </a:xfrm>
          <a:custGeom>
            <a:avLst/>
            <a:gdLst/>
            <a:ahLst/>
            <a:cxnLst/>
            <a:rect l="l" t="t" r="r" b="b"/>
            <a:pathLst>
              <a:path w="5818706" h="5518872">
                <a:moveTo>
                  <a:pt x="0" y="0"/>
                </a:moveTo>
                <a:lnTo>
                  <a:pt x="5818706" y="0"/>
                </a:lnTo>
                <a:lnTo>
                  <a:pt x="5818706" y="5518872"/>
                </a:lnTo>
                <a:lnTo>
                  <a:pt x="0" y="5518872"/>
                </a:lnTo>
                <a:lnTo>
                  <a:pt x="0" y="0"/>
                </a:lnTo>
                <a:close/>
              </a:path>
            </a:pathLst>
          </a:custGeom>
          <a:blipFill>
            <a:blip r:embed="rId5"/>
            <a:stretch>
              <a:fillRect t="-475" b="-475"/>
            </a:stretch>
          </a:blipFill>
        </p:spPr>
        <p:txBody>
          <a:bodyPr/>
          <a:lstStyle/>
          <a:p>
            <a:endParaRPr lang="en-US"/>
          </a:p>
        </p:txBody>
      </p:sp>
      <p:sp>
        <p:nvSpPr>
          <p:cNvPr id="7" name="Freeform 5">
            <a:extLst>
              <a:ext uri="{FF2B5EF4-FFF2-40B4-BE49-F238E27FC236}">
                <a16:creationId xmlns:a16="http://schemas.microsoft.com/office/drawing/2014/main" id="{AE6CA214-A649-2D7F-07FA-782FE094CE6A}"/>
              </a:ext>
            </a:extLst>
          </p:cNvPr>
          <p:cNvSpPr/>
          <p:nvPr/>
        </p:nvSpPr>
        <p:spPr>
          <a:xfrm>
            <a:off x="12115800" y="8594943"/>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3505200" y="1598887"/>
            <a:ext cx="1111911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 </a:t>
            </a:r>
          </a:p>
          <a:p>
            <a:pPr algn="ctr"/>
            <a:r>
              <a:rPr lang="en-US" sz="7200" dirty="0">
                <a:solidFill>
                  <a:srgbClr val="870000"/>
                </a:solidFill>
                <a:latin typeface="#9Slide04 Podkova ExtraBold" panose="00000900000000000000" pitchFamily="2" charset="0"/>
                <a:cs typeface="Times New Roman" panose="02020603050405020304" pitchFamily="18" charset="0"/>
              </a:rPr>
              <a:t>ĐỌC- TÌM HIỂU CHUNG</a:t>
            </a:r>
          </a:p>
        </p:txBody>
      </p:sp>
      <p:sp>
        <p:nvSpPr>
          <p:cNvPr id="2" name="Freeform 6">
            <a:extLst>
              <a:ext uri="{FF2B5EF4-FFF2-40B4-BE49-F238E27FC236}">
                <a16:creationId xmlns:a16="http://schemas.microsoft.com/office/drawing/2014/main" id="{7FA5A4D5-2E1A-2BD3-44CE-175B228AA349}"/>
              </a:ext>
            </a:extLst>
          </p:cNvPr>
          <p:cNvSpPr/>
          <p:nvPr/>
        </p:nvSpPr>
        <p:spPr>
          <a:xfrm>
            <a:off x="5324520" y="4991100"/>
            <a:ext cx="7992342" cy="5484745"/>
          </a:xfrm>
          <a:custGeom>
            <a:avLst/>
            <a:gdLst/>
            <a:ahLst/>
            <a:cxnLst/>
            <a:rect l="l" t="t" r="r" b="b"/>
            <a:pathLst>
              <a:path w="7992342" h="5484745">
                <a:moveTo>
                  <a:pt x="0" y="0"/>
                </a:moveTo>
                <a:lnTo>
                  <a:pt x="7992343" y="0"/>
                </a:lnTo>
                <a:lnTo>
                  <a:pt x="7992343" y="5484745"/>
                </a:lnTo>
                <a:lnTo>
                  <a:pt x="0" y="5484745"/>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647735052"/>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6797</TotalTime>
  <Words>2309</Words>
  <Application>Microsoft Office PowerPoint</Application>
  <PresentationFormat>Custom</PresentationFormat>
  <Paragraphs>189</Paragraphs>
  <Slides>40</Slides>
  <Notes>28</Notes>
  <HiddenSlides>0</HiddenSlides>
  <MMClips>1</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40</vt:i4>
      </vt:variant>
    </vt:vector>
  </HeadingPairs>
  <TitlesOfParts>
    <vt:vector size="64" baseType="lpstr">
      <vt:lpstr>#9Slide07 IcielBaliho Script</vt:lpstr>
      <vt:lpstr>Arial</vt:lpstr>
      <vt:lpstr>#9Slide07 SVNDessert Menu Scrip</vt:lpstr>
      <vt:lpstr>Showcard Gothic</vt:lpstr>
      <vt:lpstr>#9Slide07 SVNStick A Round</vt:lpstr>
      <vt:lpstr>#9Slide05 Agile Script Calligra</vt:lpstr>
      <vt:lpstr>#9Slide04 Podkova ExtraBold</vt:lpstr>
      <vt:lpstr>#9Slide04 Vollkorn Bold</vt:lpstr>
      <vt:lpstr>#9Slide03 AllRoundGothic</vt:lpstr>
      <vt:lpstr>Times New Roman</vt:lpstr>
      <vt:lpstr>Calibri</vt:lpstr>
      <vt:lpstr>Office Theme</vt:lpstr>
      <vt:lpstr>3_Office Theme</vt:lpstr>
      <vt:lpstr>6_Office Theme</vt:lpstr>
      <vt:lpstr>1_Office Theme</vt:lpstr>
      <vt:lpstr>9_Office Theme</vt:lpstr>
      <vt:lpstr>10_Office Theme</vt:lpstr>
      <vt:lpstr>11_Office Theme</vt:lpstr>
      <vt:lpstr>12_Office Theme</vt:lpstr>
      <vt:lpstr>13_Office Theme</vt:lpstr>
      <vt:lpstr>2_Office Theme</vt:lpstr>
      <vt:lpstr>14_Office Theme</vt:lpstr>
      <vt:lpstr>16_Office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dc:creator>Admin</dc:creator>
  <cp:lastModifiedBy>Administrator</cp:lastModifiedBy>
  <cp:revision>266</cp:revision>
  <dcterms:created xsi:type="dcterms:W3CDTF">2006-08-16T00:00:00Z</dcterms:created>
  <dcterms:modified xsi:type="dcterms:W3CDTF">2024-12-12T11:24:05Z</dcterms:modified>
  <dc:identifier>DAFqk0XwARU</dc:identifier>
</cp:coreProperties>
</file>