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479" r:id="rId3"/>
    <p:sldId id="481" r:id="rId4"/>
    <p:sldId id="374" r:id="rId5"/>
    <p:sldId id="449" r:id="rId6"/>
    <p:sldId id="450" r:id="rId7"/>
    <p:sldId id="451" r:id="rId8"/>
    <p:sldId id="452" r:id="rId9"/>
    <p:sldId id="483" r:id="rId10"/>
    <p:sldId id="484" r:id="rId11"/>
    <p:sldId id="485" r:id="rId12"/>
    <p:sldId id="380" r:id="rId13"/>
    <p:sldId id="486" r:id="rId14"/>
    <p:sldId id="488" r:id="rId15"/>
    <p:sldId id="489" r:id="rId16"/>
    <p:sldId id="490" r:id="rId17"/>
    <p:sldId id="271" r:id="rId18"/>
    <p:sldId id="477" r:id="rId19"/>
    <p:sldId id="491" r:id="rId20"/>
    <p:sldId id="492" r:id="rId21"/>
    <p:sldId id="49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50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22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7981" y="147762"/>
            <a:ext cx="89043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6. THỰC HÀNH LẮP ĐẶT MẠNG ĐIỆN TRONG NHÀ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654" y="712176"/>
            <a:ext cx="11175023" cy="607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23583" y="286603"/>
            <a:ext cx="7888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0059" y="3944202"/>
            <a:ext cx="9608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6.7/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/38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thiết bị điện trong Hình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được nối với nhau như thế nào?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ác thiết bị điện trong Hình 6.7 được nối với nhau như thế nà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056" y="780126"/>
            <a:ext cx="7572375" cy="330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68990" y="4885899"/>
            <a:ext cx="904846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Bón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đèn 1 và bóng đèn 2 được mắc song song với nhau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Aptomat, công tắc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 công tắc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mắc nối tiếp với bóng đèn 1 và bóng đèn 2.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22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4085" y="1132133"/>
            <a:ext cx="72592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sơ đồ nguyên lí hình </a:t>
            </a:r>
            <a:r>
              <a:rPr 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vẽ sơ đồ lắp đặt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87104" y="218364"/>
            <a:ext cx="5800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ựa vào sơ đồ nguyên lí mạch điện điều khiển hai đèn sáng luân phiên trên Hình 6.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514" y="2152357"/>
            <a:ext cx="4740812" cy="3940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534" y="2219492"/>
            <a:ext cx="4530890" cy="329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781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8741" y="879228"/>
            <a:ext cx="9894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2800" dirty="0"/>
              <a:t>Dựa vào sơ đồ lắp đặt mạch điện điều khiển hai đèn sáng luân phiên, em </a:t>
            </a:r>
            <a:r>
              <a:rPr lang="vi-VN" sz="2800" dirty="0" smtClean="0"/>
              <a:t>hãy </a:t>
            </a:r>
            <a:r>
              <a:rPr lang="vi-VN" sz="2800" dirty="0"/>
              <a:t>hoàn thành Bảng 6.4.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7104" y="218364"/>
            <a:ext cx="5800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Dựa vào sơ đồ lắp đặt mạch điện điều khiển hai đèn sáng luân ph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703" y="1692322"/>
            <a:ext cx="9479745" cy="4920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10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69304"/>
              </p:ext>
            </p:extLst>
          </p:nvPr>
        </p:nvGraphicFramePr>
        <p:xfrm>
          <a:off x="1150399" y="131802"/>
          <a:ext cx="10395606" cy="6499260"/>
        </p:xfrm>
        <a:graphic>
          <a:graphicData uri="http://schemas.openxmlformats.org/drawingml/2006/table">
            <a:tbl>
              <a:tblPr/>
              <a:tblGrid>
                <a:gridCol w="1732601"/>
                <a:gridCol w="1732601"/>
                <a:gridCol w="1732601"/>
                <a:gridCol w="1732601"/>
                <a:gridCol w="1732601"/>
                <a:gridCol w="1732601"/>
              </a:tblGrid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gọi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 số kĩ thuật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 vị</a:t>
                      </a:r>
                      <a:endParaRPr lang="vi-VN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lượng</a:t>
                      </a:r>
                      <a:endParaRPr lang="vi-VN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Ghi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chú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3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just" fontAlgn="t"/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Thiết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8699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Aptomat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cực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A - 250 V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tắc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A - 250 V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 2 cực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tắc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A - 230 V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 3 cực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81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Bóng đèn, đui đèn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Đèn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LED,</a:t>
                      </a:r>
                    </a:p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 V - 12W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Đui xoáy gắn tường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3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just" fontAlgn="t"/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liệu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fontAlgn="t"/>
                      <a:r>
                        <a:rPr lang="vi-VN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Dây dẫn điện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× 1,5 mm</a:t>
                      </a:r>
                      <a:r>
                        <a:rPr lang="en-US" sz="2000" baseline="30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3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× 1,5 mm</a:t>
                      </a:r>
                      <a:r>
                        <a:rPr lang="en-US" sz="2000" baseline="30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Màu đỏ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3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× 1,5 mm</a:t>
                      </a:r>
                      <a:r>
                        <a:rPr lang="en-US" sz="2000" baseline="30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Màu đen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81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Bảng điện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Kích thước 300 × 200mm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Giấy ráp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 nhám trung bình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tờ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Băng dính cách điện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 thông dụng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cuộn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69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405646"/>
              </p:ext>
            </p:extLst>
          </p:nvPr>
        </p:nvGraphicFramePr>
        <p:xfrm>
          <a:off x="709682" y="486644"/>
          <a:ext cx="11646694" cy="5155980"/>
        </p:xfrm>
        <a:graphic>
          <a:graphicData uri="http://schemas.openxmlformats.org/drawingml/2006/table">
            <a:tbl>
              <a:tblPr/>
              <a:tblGrid>
                <a:gridCol w="1808329"/>
                <a:gridCol w="2340833"/>
                <a:gridCol w="2072545"/>
                <a:gridCol w="1808329"/>
                <a:gridCol w="1808329"/>
                <a:gridCol w="1808329"/>
              </a:tblGrid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gọi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 số kĩ thuật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 vị</a:t>
                      </a:r>
                      <a:endParaRPr lang="vi-VN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lượng</a:t>
                      </a:r>
                      <a:endParaRPr lang="vi-VN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Ghi chú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3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just" fontAlgn="t"/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cụ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Kìm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cắt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dây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Kìm tuốt dây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 thông dụng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Bút thử điện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 thông dụng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Đồng hồ vạn năng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 thông dụng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 đo thông mạch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Tua vít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 thông dụng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81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Máy khoan cầm tay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 suất từ 200W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bộ mũi khoan đi kèm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81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Bút chì, thước kẻ, kéo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 thông dụng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510" marR="15510" marT="15510" marB="15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796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74460" y="1064525"/>
            <a:ext cx="932142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Khoan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lỗ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TBĐ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BĐ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11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0185" y="245659"/>
            <a:ext cx="8379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96413"/>
              </p:ext>
            </p:extLst>
          </p:nvPr>
        </p:nvGraphicFramePr>
        <p:xfrm>
          <a:off x="540955" y="2103120"/>
          <a:ext cx="10925833" cy="2560320"/>
        </p:xfrm>
        <a:graphic>
          <a:graphicData uri="http://schemas.openxmlformats.org/drawingml/2006/table">
            <a:tbl>
              <a:tblPr firstRow="1" firstCol="1" bandRow="1"/>
              <a:tblGrid>
                <a:gridCol w="904856">
                  <a:extLst>
                    <a:ext uri="{9D8B030D-6E8A-4147-A177-3AD203B41FA5}">
                      <a16:colId xmlns="" xmlns:a16="http://schemas.microsoft.com/office/drawing/2014/main" val="4127930792"/>
                    </a:ext>
                  </a:extLst>
                </a:gridCol>
                <a:gridCol w="5809021">
                  <a:extLst>
                    <a:ext uri="{9D8B030D-6E8A-4147-A177-3AD203B41FA5}">
                      <a16:colId xmlns="" xmlns:a16="http://schemas.microsoft.com/office/drawing/2014/main" val="169442888"/>
                    </a:ext>
                  </a:extLst>
                </a:gridCol>
                <a:gridCol w="1726647">
                  <a:extLst>
                    <a:ext uri="{9D8B030D-6E8A-4147-A177-3AD203B41FA5}">
                      <a16:colId xmlns="" xmlns:a16="http://schemas.microsoft.com/office/drawing/2014/main" val="684627930"/>
                    </a:ext>
                  </a:extLst>
                </a:gridCol>
                <a:gridCol w="1098675">
                  <a:extLst>
                    <a:ext uri="{9D8B030D-6E8A-4147-A177-3AD203B41FA5}">
                      <a16:colId xmlns="" xmlns:a16="http://schemas.microsoft.com/office/drawing/2014/main" val="3635658570"/>
                    </a:ext>
                  </a:extLst>
                </a:gridCol>
                <a:gridCol w="1386634">
                  <a:extLst>
                    <a:ext uri="{9D8B030D-6E8A-4147-A177-3AD203B41FA5}">
                      <a16:colId xmlns="" xmlns:a16="http://schemas.microsoft.com/office/drawing/2014/main" val="36225049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 tả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48047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Chuẩn bị vật liệu, dụng cụ, thiết bị cần thiết  phù hợp với nội dung thực hành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935898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 hiện đúng các bước thực hành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73507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Mạch điện hoạt động đúng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6475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thuật,mĩ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982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ảm </a:t>
                      </a: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 an 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0353470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358083" y="1264488"/>
            <a:ext cx="7229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 kết quả thực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64572" y="5129079"/>
            <a:ext cx="7229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quả thực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81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29965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4122" y="584775"/>
            <a:ext cx="115941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nêu tên các bước thực hành lắp đặt mạng điện trong nhà theo thiết kế.</a:t>
            </a:r>
          </a:p>
        </p:txBody>
      </p:sp>
    </p:spTree>
    <p:extLst>
      <p:ext uri="{BB962C8B-B14F-4D97-AF65-F5344CB8AC3E}">
        <p14:creationId xmlns:p14="http://schemas.microsoft.com/office/powerpoint/2010/main" val="17778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29965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4122" y="584775"/>
            <a:ext cx="115941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nêu tên các bước thực hành lắp đặt mạng điện trong nhà theo thiết kế.</a:t>
            </a:r>
          </a:p>
        </p:txBody>
      </p:sp>
      <p:sp>
        <p:nvSpPr>
          <p:cNvPr id="2" name="Rectangle 1"/>
          <p:cNvSpPr/>
          <p:nvPr/>
        </p:nvSpPr>
        <p:spPr>
          <a:xfrm>
            <a:off x="2028496" y="1169550"/>
            <a:ext cx="78617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Quy trình thực hành lắp đặt mạng điện trong nhà theo thiết kế bao gồm các bước sau:</a:t>
            </a:r>
          </a:p>
          <a:p>
            <a:pPr>
              <a:spcAft>
                <a:spcPts val="0"/>
              </a:spcAft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Bước 1. Tìm hiểu sơ đồ nguyên lí.</a:t>
            </a:r>
          </a:p>
          <a:p>
            <a:pPr>
              <a:spcAft>
                <a:spcPts val="0"/>
              </a:spcAft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Bước 2. Vẽ sơ đồ lắp đặt.</a:t>
            </a:r>
          </a:p>
          <a:p>
            <a:pPr>
              <a:spcAft>
                <a:spcPts val="0"/>
              </a:spcAft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Bước 3. Chuẩn bị thiết bị, dụng cụ, vật liệu.</a:t>
            </a:r>
          </a:p>
          <a:p>
            <a:pPr>
              <a:spcAft>
                <a:spcPts val="0"/>
              </a:spcAft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Bước 4. Lắp đặt mạng điện.</a:t>
            </a:r>
          </a:p>
          <a:p>
            <a:pPr>
              <a:spcAft>
                <a:spcPts val="0"/>
              </a:spcAft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Bước 5. Kiểm tra, thử nghiệm hoạt động của mạng điện.</a:t>
            </a:r>
            <a:endParaRPr lang="en-US" sz="240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1946" y="1296538"/>
            <a:ext cx="102631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Em hãy tìm hiểu thông tin về: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Cấu tạo và thông số kĩ thuật của công tắc cảm biến ánh sáng.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Sơ đồ lắp đặt mạch điện chiếu sáng sử dụng công tắc cảm biến ánh sáng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9934" y="3425588"/>
            <a:ext cx="88710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* Thông số kĩ thuật của công tắc cảm biến ánh sáng: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Công suất tối đa: 500W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Điện áp tùy chỉnh: 220Hz-50Hz/ 110V-60Hz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Khoảng cách cảm biến: 2m-5m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Thời gian trễ tùy chỉnh: Tối đèn/ AS kém/ cả ngày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Độ nhạy sáng tùy chỉnh: &lt;2LUX/&lt;25LUX/&lt;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2000LUX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5731" y="286603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1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7981" y="147762"/>
            <a:ext cx="89043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THỰC HÀNH LẮP ĐẶT MẠNG ĐIỆN TRONG NHÀ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6221" y="1965278"/>
            <a:ext cx="8570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H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ọc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sinh đọc thông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tin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sách giáo khoa trang 31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37982" y="2811439"/>
            <a:ext cx="7970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5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167" y="1785777"/>
            <a:ext cx="11537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Sơ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đồ lắp đặt mạch điện chiếu sáng sử dụng công tắc cảm biến ánh sáng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istrator\Desktop\z6121717640471_c624b30f5f55537a5267c4abeed59f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88" y="0"/>
            <a:ext cx="1116386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84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7654667" y="750627"/>
            <a:ext cx="4162097" cy="2647197"/>
          </a:xfrm>
          <a:prstGeom prst="cloudCallout">
            <a:avLst>
              <a:gd name="adj1" fmla="val -37210"/>
              <a:gd name="adj2" fmla="val 74368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6.1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 descr="C:\Users\DELL\Downloads\image_32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471" y="3779135"/>
            <a:ext cx="5590540" cy="256311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75309" y="676897"/>
            <a:ext cx="628518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*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Quy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lắp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: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Bước 1. Tìm hiểu sơ đồ nguyên lí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Bước 2. Vẽ sơ đồ lắp đặt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Bước 3. Chuẩn bị thiết bị, vật liệu, dụng cụ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Bước 4. Lắp đặt mạng điện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Bước 5. Kiểm tra, thử nghiệm hoạt động của mạng điện</a:t>
            </a:r>
          </a:p>
        </p:txBody>
      </p:sp>
      <p:sp>
        <p:nvSpPr>
          <p:cNvPr id="6" name="Rectangle 5"/>
          <p:cNvSpPr/>
          <p:nvPr/>
        </p:nvSpPr>
        <p:spPr>
          <a:xfrm>
            <a:off x="1597981" y="147762"/>
            <a:ext cx="89043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THỰC HÀNH LẮP ĐẶT MẠNG ĐIỆN TRONG NHÀ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48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4274" y="789828"/>
            <a:ext cx="111334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Nội dung thực hành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Lắp đặt mạng điện trong nhà theo thiết kế gồm: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ạch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 khiển hai bóng đèn sáng luân phiên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22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9368" y="688021"/>
            <a:ext cx="1034437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Yêu cầu thực hành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Chuẩn bị vật liệu, dụng cụ, thiết bị cần thiết  phù hợp với nội dung thực 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Thực hiện đúng các bước thực 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Các thiết bị được bố trí đúng sơ đồ lắp đặt, cân đối, dễ sử dụng và lắp ráp chắc chắn.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Dây dẫn được sắp xếp gọn gàng; các đầu dây, mối nối chắc chắn, đảm bảo tiếp xúc tốt, cách điện tốt với bên ngoài; đường ống thẳng, đẹp.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Mạch điện hoạt động đúng nguyên lí, đảm bảo an toàn.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Vệ sinh chỗ thực hành; nghiêm túc và trách nhiệm trong thực hành.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97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4249" y="595748"/>
            <a:ext cx="97697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Tiêu chí đánh giá kết quả thực hành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bảng 6.1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6952" y="1467688"/>
            <a:ext cx="102160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 6.1. Tiêu chí đánh giá kết quả thực hành lắp đặt mạng điện trong nhà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685470"/>
              </p:ext>
            </p:extLst>
          </p:nvPr>
        </p:nvGraphicFramePr>
        <p:xfrm>
          <a:off x="759319" y="2089473"/>
          <a:ext cx="10925833" cy="2560320"/>
        </p:xfrm>
        <a:graphic>
          <a:graphicData uri="http://schemas.openxmlformats.org/drawingml/2006/table">
            <a:tbl>
              <a:tblPr firstRow="1" firstCol="1" bandRow="1"/>
              <a:tblGrid>
                <a:gridCol w="904856">
                  <a:extLst>
                    <a:ext uri="{9D8B030D-6E8A-4147-A177-3AD203B41FA5}">
                      <a16:colId xmlns:a16="http://schemas.microsoft.com/office/drawing/2014/main" xmlns="" val="4127930792"/>
                    </a:ext>
                  </a:extLst>
                </a:gridCol>
                <a:gridCol w="5809021">
                  <a:extLst>
                    <a:ext uri="{9D8B030D-6E8A-4147-A177-3AD203B41FA5}">
                      <a16:colId xmlns:a16="http://schemas.microsoft.com/office/drawing/2014/main" xmlns="" val="169442888"/>
                    </a:ext>
                  </a:extLst>
                </a:gridCol>
                <a:gridCol w="1726647">
                  <a:extLst>
                    <a:ext uri="{9D8B030D-6E8A-4147-A177-3AD203B41FA5}">
                      <a16:colId xmlns:a16="http://schemas.microsoft.com/office/drawing/2014/main" xmlns="" val="684627930"/>
                    </a:ext>
                  </a:extLst>
                </a:gridCol>
                <a:gridCol w="1098675">
                  <a:extLst>
                    <a:ext uri="{9D8B030D-6E8A-4147-A177-3AD203B41FA5}">
                      <a16:colId xmlns:a16="http://schemas.microsoft.com/office/drawing/2014/main" xmlns="" val="3635658570"/>
                    </a:ext>
                  </a:extLst>
                </a:gridCol>
                <a:gridCol w="1386634">
                  <a:extLst>
                    <a:ext uri="{9D8B030D-6E8A-4147-A177-3AD203B41FA5}">
                      <a16:colId xmlns:a16="http://schemas.microsoft.com/office/drawing/2014/main" xmlns="" val="36225049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 tả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48047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Chuẩn bị vật liệu, dụng cụ, thiết bị cần thiết  phù hợp với nội dung thực hành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35898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 hiện đúng các bước thực hành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73507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Mạch điện hoạt động đúng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6475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thuật,mĩ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982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ảm </a:t>
                      </a: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 an 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vi-VN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353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9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290" y="1052587"/>
            <a:ext cx="116454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4. Dụng cụ, vật liệu thực hành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Theo bảng 6.2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76528" y="2014624"/>
            <a:ext cx="7815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vi-VN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 6.2. Dụng cụ thực hành lắp đặt mạng điện trong nhà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572053"/>
              </p:ext>
            </p:extLst>
          </p:nvPr>
        </p:nvGraphicFramePr>
        <p:xfrm>
          <a:off x="1338821" y="2514996"/>
          <a:ext cx="10191029" cy="2593340"/>
        </p:xfrm>
        <a:graphic>
          <a:graphicData uri="http://schemas.openxmlformats.org/drawingml/2006/table">
            <a:tbl>
              <a:tblPr firstRow="1" firstCol="1" bandRow="1"/>
              <a:tblGrid>
                <a:gridCol w="920188">
                  <a:extLst>
                    <a:ext uri="{9D8B030D-6E8A-4147-A177-3AD203B41FA5}">
                      <a16:colId xmlns:a16="http://schemas.microsoft.com/office/drawing/2014/main" xmlns="" val="2732765990"/>
                    </a:ext>
                  </a:extLst>
                </a:gridCol>
                <a:gridCol w="4986924">
                  <a:extLst>
                    <a:ext uri="{9D8B030D-6E8A-4147-A177-3AD203B41FA5}">
                      <a16:colId xmlns:a16="http://schemas.microsoft.com/office/drawing/2014/main" xmlns="" val="149596356"/>
                    </a:ext>
                  </a:extLst>
                </a:gridCol>
                <a:gridCol w="1308231">
                  <a:extLst>
                    <a:ext uri="{9D8B030D-6E8A-4147-A177-3AD203B41FA5}">
                      <a16:colId xmlns:a16="http://schemas.microsoft.com/office/drawing/2014/main" xmlns="" val="188739090"/>
                    </a:ext>
                  </a:extLst>
                </a:gridCol>
                <a:gridCol w="1383370">
                  <a:extLst>
                    <a:ext uri="{9D8B030D-6E8A-4147-A177-3AD203B41FA5}">
                      <a16:colId xmlns:a16="http://schemas.microsoft.com/office/drawing/2014/main" xmlns="" val="218472380"/>
                    </a:ext>
                  </a:extLst>
                </a:gridCol>
                <a:gridCol w="1592316">
                  <a:extLst>
                    <a:ext uri="{9D8B030D-6E8A-4147-A177-3AD203B41FA5}">
                      <a16:colId xmlns:a16="http://schemas.microsoft.com/office/drawing/2014/main" xmlns="" val="1860780551"/>
                    </a:ext>
                  </a:extLst>
                </a:gridCol>
              </a:tblGrid>
              <a:tr h="3987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Chủng loại – quy cách kĩ thuật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Đơn vị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 lượng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Ghi chú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2104322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Kìm cắt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21169187"/>
                  </a:ext>
                </a:extLst>
              </a:tr>
              <a:tr h="2019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Kìm vạn năng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02897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Tua vít đầu bốn cạnh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6242622"/>
                  </a:ext>
                </a:extLst>
              </a:tr>
              <a:tr h="2019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Tua vít đầu hai cạnh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542044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 hồ VOM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454648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 thử điện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691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14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6" y="313255"/>
            <a:ext cx="11645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lắp đặt mạng điện trong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49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23583" y="286603"/>
            <a:ext cx="7888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0059" y="3944202"/>
            <a:ext cx="9608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6.7/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/38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thiết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bị điện trong Hình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ác thiết bị điện trong Hình 6.7 được nối với nhau như thế nà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056" y="780126"/>
            <a:ext cx="7572375" cy="330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68990" y="5076967"/>
            <a:ext cx="9048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Aptomat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công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tắc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1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công tắc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bóng đèn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38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620</TotalTime>
  <Words>1214</Words>
  <Application>Microsoft Office PowerPoint</Application>
  <PresentationFormat>Custom</PresentationFormat>
  <Paragraphs>287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230</cp:revision>
  <dcterms:created xsi:type="dcterms:W3CDTF">2023-06-21T22:05:51Z</dcterms:created>
  <dcterms:modified xsi:type="dcterms:W3CDTF">2024-12-12T01:54:18Z</dcterms:modified>
</cp:coreProperties>
</file>