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94" r:id="rId2"/>
    <p:sldId id="295" r:id="rId3"/>
    <p:sldId id="296" r:id="rId4"/>
    <p:sldId id="271" r:id="rId5"/>
    <p:sldId id="282" r:id="rId6"/>
    <p:sldId id="283" r:id="rId7"/>
    <p:sldId id="298" r:id="rId8"/>
    <p:sldId id="297" r:id="rId9"/>
    <p:sldId id="284" r:id="rId10"/>
    <p:sldId id="289" r:id="rId11"/>
    <p:sldId id="285" r:id="rId12"/>
    <p:sldId id="286" r:id="rId13"/>
    <p:sldId id="299" r:id="rId14"/>
    <p:sldId id="302" r:id="rId15"/>
    <p:sldId id="303" r:id="rId16"/>
    <p:sldId id="300" r:id="rId17"/>
    <p:sldId id="290" r:id="rId18"/>
    <p:sldId id="304" r:id="rId19"/>
    <p:sldId id="30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22"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E7E621-B8B7-4DD8-87D3-89E4B563AC6E}" type="datetimeFigureOut">
              <a:rPr lang="en-US" smtClean="0"/>
              <a:pPr/>
              <a:t>12/12/2024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CDF20A-717F-4D4C-B1F0-69687205B5A1}" type="slidenum">
              <a:rPr lang="en-US" smtClean="0"/>
              <a:pPr/>
              <a:t>‹#›</a:t>
            </a:fld>
            <a:endParaRPr lang="en-US"/>
          </a:p>
        </p:txBody>
      </p:sp>
    </p:spTree>
    <p:extLst>
      <p:ext uri="{BB962C8B-B14F-4D97-AF65-F5344CB8AC3E}">
        <p14:creationId xmlns:p14="http://schemas.microsoft.com/office/powerpoint/2010/main" val="92099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3000">
                <a:solidFill>
                  <a:schemeClr val="tx1"/>
                </a:solidFill>
                <a:latin typeface="Arial" pitchFamily="34" charset="0"/>
                <a:ea typeface="宋体" pitchFamily="2" charset="-122"/>
              </a:defRPr>
            </a:lvl1pPr>
            <a:lvl2pPr marL="742950" indent="-285750">
              <a:defRPr sz="3000">
                <a:solidFill>
                  <a:schemeClr val="tx1"/>
                </a:solidFill>
                <a:latin typeface="Arial" pitchFamily="34" charset="0"/>
                <a:ea typeface="宋体" pitchFamily="2" charset="-122"/>
              </a:defRPr>
            </a:lvl2pPr>
            <a:lvl3pPr marL="1143000" indent="-228600">
              <a:defRPr sz="3000">
                <a:solidFill>
                  <a:schemeClr val="tx1"/>
                </a:solidFill>
                <a:latin typeface="Arial" pitchFamily="34" charset="0"/>
                <a:ea typeface="宋体" pitchFamily="2" charset="-122"/>
              </a:defRPr>
            </a:lvl3pPr>
            <a:lvl4pPr marL="1600200" indent="-228600">
              <a:defRPr sz="3000">
                <a:solidFill>
                  <a:schemeClr val="tx1"/>
                </a:solidFill>
                <a:latin typeface="Arial" pitchFamily="34" charset="0"/>
                <a:ea typeface="宋体" pitchFamily="2" charset="-122"/>
              </a:defRPr>
            </a:lvl4pPr>
            <a:lvl5pPr marL="2057400" indent="-228600">
              <a:defRPr sz="3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3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3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3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3000">
                <a:solidFill>
                  <a:schemeClr val="tx1"/>
                </a:solidFill>
                <a:latin typeface="Arial" pitchFamily="34" charset="0"/>
                <a:ea typeface="宋体" pitchFamily="2" charset="-122"/>
              </a:defRPr>
            </a:lvl9pPr>
          </a:lstStyle>
          <a:p>
            <a:fld id="{5B0167EA-8F92-40B0-856D-F240B0D88691}" type="slidenum">
              <a:rPr lang="en-US" altLang="zh-CN" sz="1200" smtClean="0"/>
              <a:pPr/>
              <a:t>1</a:t>
            </a:fld>
            <a:endParaRPr lang="en-US" altLang="zh-CN" sz="1200" smtClean="0"/>
          </a:p>
        </p:txBody>
      </p:sp>
      <p:sp>
        <p:nvSpPr>
          <p:cNvPr id="19459" name="Rectangle 2"/>
          <p:cNvSpPr>
            <a:spLocks noGrp="1" noRot="1" noChangeAspect="1" noChangeArrowheads="1" noTextEdit="1"/>
          </p:cNvSpPr>
          <p:nvPr>
            <p:ph type="sldImg"/>
          </p:nvPr>
        </p:nvSpPr>
        <p:spPr>
          <a:xfrm>
            <a:off x="381000" y="685800"/>
            <a:ext cx="6096000" cy="3429000"/>
          </a:xfrm>
          <a:ln/>
        </p:spPr>
      </p:sp>
      <p:sp>
        <p:nvSpPr>
          <p:cNvPr id="19460" name="Rectangle 3"/>
          <p:cNvSpPr>
            <a:spLocks noGrp="1" noChangeArrowheads="1"/>
          </p:cNvSpPr>
          <p:nvPr>
            <p:ph type="body" idx="1"/>
          </p:nvPr>
        </p:nvSpPr>
        <p:spPr>
          <a:noFill/>
        </p:spPr>
        <p:txBody>
          <a:bodyPr/>
          <a:lstStyle/>
          <a:p>
            <a:pPr eaLnBrk="1" hangingPunct="1"/>
            <a:endParaRPr lang="zh-CN" altLang="zh-CN" smtClean="0">
              <a:latin typeface="Arial" pitchFamily="34" charset="0"/>
            </a:endParaRPr>
          </a:p>
        </p:txBody>
      </p:sp>
    </p:spTree>
    <p:extLst>
      <p:ext uri="{BB962C8B-B14F-4D97-AF65-F5344CB8AC3E}">
        <p14:creationId xmlns:p14="http://schemas.microsoft.com/office/powerpoint/2010/main" val="426504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6DC000-DFE2-4EBA-AAA5-0F9F622713EF}" type="slidenum">
              <a:rPr lang="en-US" smtClean="0"/>
              <a:pPr/>
              <a:t>7</a:t>
            </a:fld>
            <a:endParaRPr lang="en-US"/>
          </a:p>
        </p:txBody>
      </p:sp>
    </p:spTree>
    <p:extLst>
      <p:ext uri="{BB962C8B-B14F-4D97-AF65-F5344CB8AC3E}">
        <p14:creationId xmlns:p14="http://schemas.microsoft.com/office/powerpoint/2010/main" val="151729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8881348-C329-4190-995C-758421D3B652}" type="slidenum">
              <a:rPr lang="zh-CN" altLang="en-US" smtClean="0"/>
              <a:t>9</a:t>
            </a:fld>
            <a:endParaRPr lang="zh-CN" altLang="en-US"/>
          </a:p>
        </p:txBody>
      </p:sp>
    </p:spTree>
    <p:extLst>
      <p:ext uri="{BB962C8B-B14F-4D97-AF65-F5344CB8AC3E}">
        <p14:creationId xmlns:p14="http://schemas.microsoft.com/office/powerpoint/2010/main" val="3717674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881348-C329-4190-995C-758421D3B652}" type="slidenum">
              <a:rPr lang="zh-CN" altLang="en-US" smtClean="0"/>
              <a:t>13</a:t>
            </a:fld>
            <a:endParaRPr lang="zh-CN" altLang="en-US"/>
          </a:p>
        </p:txBody>
      </p:sp>
    </p:spTree>
    <p:extLst>
      <p:ext uri="{BB962C8B-B14F-4D97-AF65-F5344CB8AC3E}">
        <p14:creationId xmlns:p14="http://schemas.microsoft.com/office/powerpoint/2010/main" val="382140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6DC000-DFE2-4EBA-AAA5-0F9F622713EF}" type="slidenum">
              <a:rPr lang="en-US" smtClean="0"/>
              <a:pPr/>
              <a:t>16</a:t>
            </a:fld>
            <a:endParaRPr lang="en-US"/>
          </a:p>
        </p:txBody>
      </p:sp>
    </p:spTree>
    <p:extLst>
      <p:ext uri="{BB962C8B-B14F-4D97-AF65-F5344CB8AC3E}">
        <p14:creationId xmlns:p14="http://schemas.microsoft.com/office/powerpoint/2010/main" val="3739923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A98A9E-EC74-47B1-A973-94E1467BF156}"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67287-E25F-4158-B19A-60C4910701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98A9E-EC74-47B1-A973-94E1467BF156}"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67287-E25F-4158-B19A-60C4910701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98A9E-EC74-47B1-A973-94E1467BF156}"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67287-E25F-4158-B19A-60C49107018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67106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98A9E-EC74-47B1-A973-94E1467BF156}"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67287-E25F-4158-B19A-60C4910701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A98A9E-EC74-47B1-A973-94E1467BF156}"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67287-E25F-4158-B19A-60C4910701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A98A9E-EC74-47B1-A973-94E1467BF156}"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67287-E25F-4158-B19A-60C4910701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A98A9E-EC74-47B1-A973-94E1467BF156}" type="datetimeFigureOut">
              <a:rPr lang="en-US" smtClean="0"/>
              <a:pPr/>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567287-E25F-4158-B19A-60C4910701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A98A9E-EC74-47B1-A973-94E1467BF156}" type="datetimeFigureOut">
              <a:rPr lang="en-US" smtClean="0"/>
              <a:pPr/>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567287-E25F-4158-B19A-60C4910701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98A9E-EC74-47B1-A973-94E1467BF156}" type="datetimeFigureOut">
              <a:rPr lang="en-US" smtClean="0"/>
              <a:pPr/>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567287-E25F-4158-B19A-60C4910701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98A9E-EC74-47B1-A973-94E1467BF156}"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67287-E25F-4158-B19A-60C4910701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98A9E-EC74-47B1-A973-94E1467BF156}"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67287-E25F-4158-B19A-60C4910701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98A9E-EC74-47B1-A973-94E1467BF156}" type="datetimeFigureOut">
              <a:rPr lang="en-US" smtClean="0"/>
              <a:pPr/>
              <a:t>12/12/2024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67287-E25F-4158-B19A-60C4910701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14.sv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notesSlide" Target="../notesSlides/notesSlide5.xml"/><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767606"/>
            <a:ext cx="12268200" cy="107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964" y="567427"/>
            <a:ext cx="6436012" cy="631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972311"/>
            <a:ext cx="2550526" cy="265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5157913" y="1553316"/>
            <a:ext cx="3581400" cy="546894"/>
          </a:xfrm>
        </p:spPr>
        <p:txBody>
          <a:bodyPr rtlCol="0">
            <a:noAutofit/>
          </a:bodyPr>
          <a:lstStyle/>
          <a:p>
            <a:pPr>
              <a:defRPr/>
            </a:pPr>
            <a:r>
              <a:rPr lang="en-US" b="1" dirty="0" smtClean="0">
                <a:solidFill>
                  <a:schemeClr val="accent5">
                    <a:lumMod val="75000"/>
                  </a:schemeClr>
                </a:solidFill>
                <a:latin typeface="Times New Roman" pitchFamily="18" charset="0"/>
                <a:cs typeface="Times New Roman" pitchFamily="18" charset="0"/>
              </a:rPr>
              <a:t>KHỞI ĐỘNG</a:t>
            </a:r>
            <a:endParaRPr lang="en-US" b="1" dirty="0">
              <a:solidFill>
                <a:schemeClr val="accent5">
                  <a:lumMod val="75000"/>
                </a:schemeClr>
              </a:solidFill>
              <a:latin typeface="Times New Roman" pitchFamily="18" charset="0"/>
              <a:cs typeface="Times New Roman" pitchFamily="18" charset="0"/>
            </a:endParaRPr>
          </a:p>
        </p:txBody>
      </p:sp>
      <p:sp>
        <p:nvSpPr>
          <p:cNvPr id="10" name="TextBox 9"/>
          <p:cNvSpPr txBox="1">
            <a:spLocks noChangeArrowheads="1"/>
          </p:cNvSpPr>
          <p:nvPr/>
        </p:nvSpPr>
        <p:spPr bwMode="auto">
          <a:xfrm>
            <a:off x="4648200" y="3518933"/>
            <a:ext cx="5029200" cy="17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733" tIns="27866" rIns="55733" bIns="27866">
            <a:spAutoFit/>
          </a:bodyPr>
          <a:lstStyle>
            <a:lvl1pPr>
              <a:defRPr sz="3000">
                <a:solidFill>
                  <a:schemeClr val="tx1"/>
                </a:solidFill>
                <a:latin typeface="Arial" pitchFamily="34" charset="0"/>
                <a:ea typeface="宋体" pitchFamily="2" charset="-122"/>
              </a:defRPr>
            </a:lvl1pPr>
            <a:lvl2pPr marL="742950" indent="-285750">
              <a:defRPr sz="3000">
                <a:solidFill>
                  <a:schemeClr val="tx1"/>
                </a:solidFill>
                <a:latin typeface="Arial" pitchFamily="34" charset="0"/>
                <a:ea typeface="宋体" pitchFamily="2" charset="-122"/>
              </a:defRPr>
            </a:lvl2pPr>
            <a:lvl3pPr marL="1143000" indent="-228600">
              <a:defRPr sz="3000">
                <a:solidFill>
                  <a:schemeClr val="tx1"/>
                </a:solidFill>
                <a:latin typeface="Arial" pitchFamily="34" charset="0"/>
                <a:ea typeface="宋体" pitchFamily="2" charset="-122"/>
              </a:defRPr>
            </a:lvl3pPr>
            <a:lvl4pPr marL="1600200" indent="-228600">
              <a:defRPr sz="3000">
                <a:solidFill>
                  <a:schemeClr val="tx1"/>
                </a:solidFill>
                <a:latin typeface="Arial" pitchFamily="34" charset="0"/>
                <a:ea typeface="宋体" pitchFamily="2" charset="-122"/>
              </a:defRPr>
            </a:lvl4pPr>
            <a:lvl5pPr marL="2057400" indent="-228600">
              <a:defRPr sz="3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3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3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3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3000">
                <a:solidFill>
                  <a:schemeClr val="tx1"/>
                </a:solidFill>
                <a:latin typeface="Arial" pitchFamily="34" charset="0"/>
                <a:ea typeface="宋体" pitchFamily="2" charset="-122"/>
              </a:defRPr>
            </a:lvl9pPr>
          </a:lstStyle>
          <a:p>
            <a:pPr algn="ctr"/>
            <a:r>
              <a:rPr lang="en-US" sz="2800" b="1" dirty="0">
                <a:solidFill>
                  <a:schemeClr val="accent3">
                    <a:lumMod val="75000"/>
                  </a:schemeClr>
                </a:solidFill>
                <a:latin typeface="+mn-lt"/>
                <a:cs typeface="Times New Roman" pitchFamily="18" charset="0"/>
              </a:rPr>
              <a:t>Hãy cho biết những bức tranh sau có tên là gì? thuộc dòng tranh nào?</a:t>
            </a:r>
          </a:p>
          <a:p>
            <a:pPr algn="ctr"/>
            <a:r>
              <a:rPr lang="en-US" sz="2800" b="1" dirty="0">
                <a:solidFill>
                  <a:schemeClr val="accent3">
                    <a:lumMod val="75000"/>
                  </a:schemeClr>
                </a:solidFill>
                <a:latin typeface="+mn-lt"/>
                <a:cs typeface="Times New Roman" pitchFamily="18" charset="0"/>
              </a:rPr>
              <a:t> </a:t>
            </a:r>
          </a:p>
        </p:txBody>
      </p:sp>
      <p:sp>
        <p:nvSpPr>
          <p:cNvPr id="2" name="TextBox 1"/>
          <p:cNvSpPr txBox="1"/>
          <p:nvPr/>
        </p:nvSpPr>
        <p:spPr>
          <a:xfrm>
            <a:off x="4876800" y="2590801"/>
            <a:ext cx="4800600" cy="584775"/>
          </a:xfrm>
          <a:prstGeom prst="rect">
            <a:avLst/>
          </a:prstGeom>
          <a:noFill/>
        </p:spPr>
        <p:txBody>
          <a:bodyPr wrap="square" rtlCol="0">
            <a:spAutoFit/>
          </a:bodyPr>
          <a:lstStyle/>
          <a:p>
            <a:r>
              <a:rPr lang="en-US" sz="3200" b="1" dirty="0">
                <a:solidFill>
                  <a:srgbClr val="FF0000"/>
                </a:solidFill>
              </a:rPr>
              <a:t>Trò chơi: “ Ai nhanh hơn”</a:t>
            </a:r>
          </a:p>
        </p:txBody>
      </p:sp>
    </p:spTree>
    <p:custDataLst>
      <p:tags r:id="rId1"/>
    </p:custDataLst>
    <p:extLst>
      <p:ext uri="{BB962C8B-B14F-4D97-AF65-F5344CB8AC3E}">
        <p14:creationId xmlns:p14="http://schemas.microsoft.com/office/powerpoint/2010/main" val="320348002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1000" fill="hold"/>
                                        <p:tgtEl>
                                          <p:spTgt spid="14341"/>
                                        </p:tgtEl>
                                        <p:attrNameLst>
                                          <p:attrName>ppt_x</p:attrName>
                                        </p:attrNameLst>
                                      </p:cBhvr>
                                      <p:tavLst>
                                        <p:tav tm="0">
                                          <p:val>
                                            <p:strVal val="1+#ppt_w/2"/>
                                          </p:val>
                                        </p:tav>
                                        <p:tav tm="100000">
                                          <p:val>
                                            <p:strVal val="#ppt_x"/>
                                          </p:val>
                                        </p:tav>
                                      </p:tavLst>
                                    </p:anim>
                                    <p:anim calcmode="lin" valueType="num">
                                      <p:cBhvr additive="base">
                                        <p:cTn id="13" dur="1000" fill="hold"/>
                                        <p:tgtEl>
                                          <p:spTgt spid="1434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500"/>
                            </p:stCondLst>
                            <p:childTnLst>
                              <p:par>
                                <p:cTn id="15" presetID="29" presetClass="entr" presetSubtype="0" fill="hold" nodeType="after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p:cTn id="17" dur="1000" fill="hold"/>
                                        <p:tgtEl>
                                          <p:spTgt spid="14342"/>
                                        </p:tgtEl>
                                        <p:attrNameLst>
                                          <p:attrName>ppt_x</p:attrName>
                                        </p:attrNameLst>
                                      </p:cBhvr>
                                      <p:tavLst>
                                        <p:tav tm="0">
                                          <p:val>
                                            <p:strVal val="#ppt_x-.2"/>
                                          </p:val>
                                        </p:tav>
                                        <p:tav tm="100000">
                                          <p:val>
                                            <p:strVal val="#ppt_x"/>
                                          </p:val>
                                        </p:tav>
                                      </p:tavLst>
                                    </p:anim>
                                    <p:anim calcmode="lin" valueType="num">
                                      <p:cBhvr>
                                        <p:cTn id="1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42"/>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ox(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588878" y="685800"/>
            <a:ext cx="8079123" cy="4328536"/>
            <a:chOff x="514350" y="958621"/>
            <a:chExt cx="8079123" cy="4328536"/>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62000" y="958621"/>
              <a:ext cx="7560254" cy="4178759"/>
            </a:xfrm>
            <a:prstGeom prst="rect">
              <a:avLst/>
            </a:prstGeom>
          </p:spPr>
        </p:pic>
        <p:sp>
          <p:nvSpPr>
            <p:cNvPr id="3" name="TextBox 3"/>
            <p:cNvSpPr txBox="1"/>
            <p:nvPr/>
          </p:nvSpPr>
          <p:spPr>
            <a:xfrm>
              <a:off x="2874008" y="1600200"/>
              <a:ext cx="3979870" cy="1846659"/>
            </a:xfrm>
            <a:prstGeom prst="rect">
              <a:avLst/>
            </a:prstGeom>
          </p:spPr>
          <p:txBody>
            <a:bodyPr wrap="square" lIns="0" tIns="0" rIns="0" bIns="0" rtlCol="0" anchor="t">
              <a:spAutoFit/>
            </a:bodyPr>
            <a:lstStyle/>
            <a:p>
              <a:pPr algn="ctr">
                <a:lnSpc>
                  <a:spcPct val="150000"/>
                </a:lnSpc>
              </a:pPr>
              <a:r>
                <a:rPr lang="en-US" sz="8000" b="1" dirty="0">
                  <a:solidFill>
                    <a:srgbClr val="CD4343"/>
                  </a:solidFill>
                  <a:latin typeface="Arial" pitchFamily="34" charset="0"/>
                  <a:cs typeface="Arial" pitchFamily="34" charset="0"/>
                </a:rPr>
                <a:t>Đồ Gốm</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14350" y="1371600"/>
              <a:ext cx="2155436" cy="1595023"/>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88409">
              <a:off x="6890056" y="4785423"/>
              <a:ext cx="1703417" cy="501734"/>
            </a:xfrm>
            <a:prstGeom prst="rect">
              <a:avLst/>
            </a:prstGeom>
          </p:spPr>
        </p:pic>
      </p:grpSp>
      <p:grpSp>
        <p:nvGrpSpPr>
          <p:cNvPr id="6" name="Group 5"/>
          <p:cNvGrpSpPr/>
          <p:nvPr/>
        </p:nvGrpSpPr>
        <p:grpSpPr>
          <a:xfrm>
            <a:off x="1978603" y="396987"/>
            <a:ext cx="7851197" cy="2839857"/>
            <a:chOff x="1978603" y="396987"/>
            <a:chExt cx="7851197" cy="2839857"/>
          </a:xfrm>
        </p:grpSpPr>
        <p:pic>
          <p:nvPicPr>
            <p:cNvPr id="10" name="Picture 9"/>
            <p:cNvPicPr>
              <a:picLocks noChangeAspect="1"/>
            </p:cNvPicPr>
            <p:nvPr/>
          </p:nvPicPr>
          <p:blipFill>
            <a:blip r:embed="rId8"/>
            <a:stretch>
              <a:fillRect/>
            </a:stretch>
          </p:blipFill>
          <p:spPr>
            <a:xfrm>
              <a:off x="1978603" y="494521"/>
              <a:ext cx="2419350" cy="1895475"/>
            </a:xfrm>
            <a:prstGeom prst="rect">
              <a:avLst/>
            </a:prstGeom>
          </p:spPr>
        </p:pic>
        <p:pic>
          <p:nvPicPr>
            <p:cNvPr id="12" name="Picture 11"/>
            <p:cNvPicPr>
              <a:picLocks noChangeAspect="1"/>
            </p:cNvPicPr>
            <p:nvPr/>
          </p:nvPicPr>
          <p:blipFill>
            <a:blip r:embed="rId9"/>
            <a:stretch>
              <a:fillRect/>
            </a:stretch>
          </p:blipFill>
          <p:spPr>
            <a:xfrm>
              <a:off x="4397954" y="574107"/>
              <a:ext cx="1603149" cy="1815889"/>
            </a:xfrm>
            <a:prstGeom prst="rect">
              <a:avLst/>
            </a:prstGeom>
          </p:spPr>
        </p:pic>
        <p:pic>
          <p:nvPicPr>
            <p:cNvPr id="6150" name="Picture 6" descr="Tự hào gốm Việt: Gốm men ngọc, tuyệt diêu Đại Việ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52038" y="396987"/>
              <a:ext cx="2612895" cy="19596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869076" y="2775179"/>
              <a:ext cx="5960724" cy="461665"/>
            </a:xfrm>
            <a:prstGeom prst="rect">
              <a:avLst/>
            </a:prstGeom>
            <a:noFill/>
          </p:spPr>
          <p:txBody>
            <a:bodyPr wrap="square" rtlCol="0">
              <a:spAutoFit/>
            </a:bodyPr>
            <a:lstStyle/>
            <a:p>
              <a:r>
                <a:rPr lang="en-US" sz="2400" dirty="0"/>
                <a:t>Gốm men ngọc Thời Lý</a:t>
              </a:r>
            </a:p>
          </p:txBody>
        </p:sp>
      </p:grpSp>
      <p:pic>
        <p:nvPicPr>
          <p:cNvPr id="15" name="Picture 14"/>
          <p:cNvPicPr>
            <a:picLocks noChangeAspect="1"/>
          </p:cNvPicPr>
          <p:nvPr/>
        </p:nvPicPr>
        <p:blipFill>
          <a:blip r:embed="rId11"/>
          <a:stretch>
            <a:fillRect/>
          </a:stretch>
        </p:blipFill>
        <p:spPr>
          <a:xfrm>
            <a:off x="2134463" y="4069636"/>
            <a:ext cx="2609850" cy="1752600"/>
          </a:xfrm>
          <a:prstGeom prst="rect">
            <a:avLst/>
          </a:prstGeom>
        </p:spPr>
      </p:pic>
      <p:pic>
        <p:nvPicPr>
          <p:cNvPr id="17" name="Picture 16"/>
          <p:cNvPicPr>
            <a:picLocks noChangeAspect="1"/>
          </p:cNvPicPr>
          <p:nvPr/>
        </p:nvPicPr>
        <p:blipFill>
          <a:blip r:embed="rId12"/>
          <a:stretch>
            <a:fillRect/>
          </a:stretch>
        </p:blipFill>
        <p:spPr>
          <a:xfrm>
            <a:off x="4890768" y="3682382"/>
            <a:ext cx="2114550" cy="2162175"/>
          </a:xfrm>
          <a:prstGeom prst="rect">
            <a:avLst/>
          </a:prstGeom>
        </p:spPr>
      </p:pic>
      <p:pic>
        <p:nvPicPr>
          <p:cNvPr id="19" name="Picture 18"/>
          <p:cNvPicPr>
            <a:picLocks noChangeAspect="1"/>
          </p:cNvPicPr>
          <p:nvPr/>
        </p:nvPicPr>
        <p:blipFill>
          <a:blip r:embed="rId13"/>
          <a:stretch>
            <a:fillRect/>
          </a:stretch>
        </p:blipFill>
        <p:spPr>
          <a:xfrm>
            <a:off x="7309006" y="3983497"/>
            <a:ext cx="2600325" cy="1762125"/>
          </a:xfrm>
          <a:prstGeom prst="rect">
            <a:avLst/>
          </a:prstGeom>
        </p:spPr>
      </p:pic>
      <p:sp>
        <p:nvSpPr>
          <p:cNvPr id="20" name="TextBox 19"/>
          <p:cNvSpPr txBox="1"/>
          <p:nvPr/>
        </p:nvSpPr>
        <p:spPr>
          <a:xfrm>
            <a:off x="4122440" y="6312359"/>
            <a:ext cx="4564360" cy="461665"/>
          </a:xfrm>
          <a:prstGeom prst="rect">
            <a:avLst/>
          </a:prstGeom>
          <a:noFill/>
        </p:spPr>
        <p:txBody>
          <a:bodyPr wrap="square" rtlCol="0">
            <a:spAutoFit/>
          </a:bodyPr>
          <a:lstStyle/>
          <a:p>
            <a:r>
              <a:rPr lang="en-US" sz="2400" dirty="0"/>
              <a:t>Gốm men nâu thời Trần</a:t>
            </a:r>
          </a:p>
        </p:txBody>
      </p:sp>
    </p:spTree>
    <p:extLst>
      <p:ext uri="{BB962C8B-B14F-4D97-AF65-F5344CB8AC3E}">
        <p14:creationId xmlns:p14="http://schemas.microsoft.com/office/powerpoint/2010/main" val="40211771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nodeType="clickEffect">
                                  <p:stCondLst>
                                    <p:cond delay="0"/>
                                  </p:stCondLst>
                                  <p:childTnLst>
                                    <p:animEffect transition="out" filter="wedg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edge">
                                      <p:cBhvr>
                                        <p:cTn id="22" dur="2000"/>
                                        <p:tgtEl>
                                          <p:spTgt spid="15"/>
                                        </p:tgtEl>
                                      </p:cBhvr>
                                    </p:animEffect>
                                  </p:childTnLst>
                                </p:cTn>
                              </p:par>
                              <p:par>
                                <p:cTn id="23" presetID="2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edge">
                                      <p:cBhvr>
                                        <p:cTn id="25" dur="2000"/>
                                        <p:tgtEl>
                                          <p:spTgt spid="17"/>
                                        </p:tgtEl>
                                      </p:cBhvr>
                                    </p:animEffect>
                                  </p:childTnLst>
                                </p:cTn>
                              </p:par>
                              <p:par>
                                <p:cTn id="26" presetID="2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edge">
                                      <p:cBhvr>
                                        <p:cTn id="28" dur="2000"/>
                                        <p:tgtEl>
                                          <p:spTgt spid="19"/>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edge">
                                      <p:cBhvr>
                                        <p:cTn id="3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667001" y="5247382"/>
            <a:ext cx="5251759" cy="10772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a:p>
            <a:pPr>
              <a:buFontTx/>
              <a:buChar char="•"/>
            </a:pPr>
            <a:r>
              <a:rPr lang="en-US" altLang="en-US" dirty="0">
                <a:solidFill>
                  <a:srgbClr val="333333"/>
                </a:solidFill>
                <a:latin typeface="Roboto" panose="02000000000000000000" pitchFamily="2" charset="0"/>
              </a:rPr>
              <a:t>Nội dung, hình ảnh, bố cục của tranh.</a:t>
            </a:r>
          </a:p>
          <a:p>
            <a:pPr>
              <a:buFontTx/>
              <a:buChar char="•"/>
            </a:pPr>
            <a:r>
              <a:rPr lang="en-US" altLang="en-US" dirty="0">
                <a:solidFill>
                  <a:srgbClr val="333333"/>
                </a:solidFill>
                <a:latin typeface="Roboto" panose="02000000000000000000" pitchFamily="2" charset="0"/>
              </a:rPr>
              <a:t>Màu sắc và đường nét được thể hiện trong tranh.</a:t>
            </a:r>
          </a:p>
          <a:p>
            <a:r>
              <a:rPr lang="en-US" altLang="en-US" sz="1300" dirty="0">
                <a:solidFill>
                  <a:srgbClr val="333333"/>
                </a:solidFill>
                <a:latin typeface="Roboto" panose="02000000000000000000" pitchFamily="2" charset="0"/>
              </a:rPr>
              <a:t>  </a:t>
            </a:r>
            <a:endParaRPr lang="en-US" altLang="en-US" sz="17900" dirty="0">
              <a:solidFill>
                <a:srgbClr val="333333"/>
              </a:solidFill>
              <a:latin typeface="Roboto" panose="02000000000000000000" pitchFamily="2" charset="0"/>
            </a:endParaRPr>
          </a:p>
        </p:txBody>
      </p:sp>
      <p:pic>
        <p:nvPicPr>
          <p:cNvPr id="7170" name="Picture 2" descr="Giải bài 7 Tìm hiểu nghệ thuật tạo hình trung đại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1258888"/>
            <a:ext cx="6239327" cy="38465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29000" y="304801"/>
            <a:ext cx="5257800" cy="584775"/>
          </a:xfrm>
          <a:prstGeom prst="rect">
            <a:avLst/>
          </a:prstGeom>
          <a:noFill/>
        </p:spPr>
        <p:txBody>
          <a:bodyPr wrap="square" rtlCol="0">
            <a:spAutoFit/>
          </a:bodyPr>
          <a:lstStyle/>
          <a:p>
            <a:r>
              <a:rPr lang="en-US" sz="3200" dirty="0">
                <a:solidFill>
                  <a:srgbClr val="C00000"/>
                </a:solidFill>
              </a:rPr>
              <a:t>Tranh dân gian Việt Nam</a:t>
            </a:r>
          </a:p>
        </p:txBody>
      </p:sp>
    </p:spTree>
    <p:extLst>
      <p:ext uri="{BB962C8B-B14F-4D97-AF65-F5344CB8AC3E}">
        <p14:creationId xmlns:p14="http://schemas.microsoft.com/office/powerpoint/2010/main" val="2504739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a:off x="2895600" y="152401"/>
            <a:ext cx="5943600" cy="2338686"/>
            <a:chOff x="1371600" y="838200"/>
            <a:chExt cx="7276190" cy="4361905"/>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838200"/>
              <a:ext cx="7276190" cy="4361905"/>
            </a:xfrm>
            <a:prstGeom prst="rect">
              <a:avLst/>
            </a:prstGeom>
          </p:spPr>
        </p:pic>
        <p:sp>
          <p:nvSpPr>
            <p:cNvPr id="4" name="文本框 5"/>
            <p:cNvSpPr txBox="1"/>
            <p:nvPr/>
          </p:nvSpPr>
          <p:spPr>
            <a:xfrm>
              <a:off x="1632746" y="3019152"/>
              <a:ext cx="5857874" cy="1435092"/>
            </a:xfrm>
            <a:prstGeom prst="rect">
              <a:avLst/>
            </a:prstGeom>
            <a:noFill/>
          </p:spPr>
          <p:txBody>
            <a:bodyPr wrap="square" rtlCol="0">
              <a:spAutoFit/>
            </a:bodyPr>
            <a:lstStyle/>
            <a:p>
              <a:pPr algn="ctr"/>
              <a:r>
                <a:rPr lang="en-US" altLang="zh-CN" sz="4400" b="1" spc="-150" dirty="0">
                  <a:solidFill>
                    <a:srgbClr val="C22B17"/>
                  </a:solidFill>
                  <a:latin typeface="Arial" panose="020B0604020202020204" pitchFamily="34" charset="0"/>
                  <a:ea typeface="方正卡通简体" panose="03000509000000000000" pitchFamily="65" charset="-122"/>
                  <a:cs typeface="Arial" panose="020B0604020202020204" pitchFamily="34" charset="0"/>
                </a:rPr>
                <a:t>SÁNG TẠO</a:t>
              </a:r>
              <a:endParaRPr lang="zh-CN" altLang="en-US" sz="4400" b="1" spc="-150" dirty="0">
                <a:solidFill>
                  <a:srgbClr val="C22B17"/>
                </a:solidFill>
                <a:latin typeface="Arial" panose="020B0604020202020204" pitchFamily="34" charset="0"/>
                <a:ea typeface="方正卡通简体" panose="03000509000000000000" pitchFamily="65" charset="-122"/>
                <a:cs typeface="Arial" panose="020B0604020202020204" pitchFamily="34" charset="0"/>
              </a:endParaRPr>
            </a:p>
          </p:txBody>
        </p:sp>
      </p:grpSp>
      <p:grpSp>
        <p:nvGrpSpPr>
          <p:cNvPr id="10" name="Group 9"/>
          <p:cNvGrpSpPr/>
          <p:nvPr/>
        </p:nvGrpSpPr>
        <p:grpSpPr>
          <a:xfrm>
            <a:off x="2833013" y="3088923"/>
            <a:ext cx="1982456" cy="2895822"/>
            <a:chOff x="1309013" y="3088923"/>
            <a:chExt cx="1982456" cy="2895822"/>
          </a:xfrm>
        </p:grpSpPr>
        <p:sp>
          <p:nvSpPr>
            <p:cNvPr id="5" name="AutoShape 4"/>
            <p:cNvSpPr>
              <a:spLocks noChangeArrowheads="1"/>
            </p:cNvSpPr>
            <p:nvPr/>
          </p:nvSpPr>
          <p:spPr bwMode="gray">
            <a:xfrm>
              <a:off x="1309013" y="3366682"/>
              <a:ext cx="1982456" cy="2618063"/>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5"/>
            <p:cNvSpPr>
              <a:spLocks noChangeArrowheads="1"/>
            </p:cNvSpPr>
            <p:nvPr/>
          </p:nvSpPr>
          <p:spPr bwMode="gray">
            <a:xfrm>
              <a:off x="1339557" y="3373954"/>
              <a:ext cx="1922822" cy="2568611"/>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6"/>
            <p:cNvSpPr>
              <a:spLocks noChangeArrowheads="1"/>
            </p:cNvSpPr>
            <p:nvPr/>
          </p:nvSpPr>
          <p:spPr bwMode="gray">
            <a:xfrm>
              <a:off x="1355556" y="5264778"/>
              <a:ext cx="1896642" cy="65015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7"/>
            <p:cNvSpPr>
              <a:spLocks noChangeArrowheads="1"/>
            </p:cNvSpPr>
            <p:nvPr/>
          </p:nvSpPr>
          <p:spPr bwMode="gray">
            <a:xfrm>
              <a:off x="1355556" y="3394317"/>
              <a:ext cx="1896642" cy="648698"/>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 name="Group 10"/>
            <p:cNvGrpSpPr>
              <a:grpSpLocks/>
            </p:cNvGrpSpPr>
            <p:nvPr/>
          </p:nvGrpSpPr>
          <p:grpSpPr bwMode="auto">
            <a:xfrm>
              <a:off x="1991164" y="3088923"/>
              <a:ext cx="589064" cy="570546"/>
              <a:chOff x="1289" y="587"/>
              <a:chExt cx="668" cy="647"/>
            </a:xfrm>
          </p:grpSpPr>
          <p:sp>
            <p:nvSpPr>
              <p:cNvPr id="12" name="Oval 11"/>
              <p:cNvSpPr>
                <a:spLocks noChangeArrowheads="1"/>
              </p:cNvSpPr>
              <p:nvPr/>
            </p:nvSpPr>
            <p:spPr bwMode="gray">
              <a:xfrm>
                <a:off x="1289" y="622"/>
                <a:ext cx="668" cy="58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3"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4"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5"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6"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17" name="Text Box 16"/>
            <p:cNvSpPr txBox="1">
              <a:spLocks noChangeArrowheads="1"/>
            </p:cNvSpPr>
            <p:nvPr/>
          </p:nvSpPr>
          <p:spPr bwMode="gray">
            <a:xfrm>
              <a:off x="2109800" y="3168873"/>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1</a:t>
              </a:r>
              <a:endParaRPr lang="en-US"/>
            </a:p>
          </p:txBody>
        </p:sp>
        <p:sp>
          <p:nvSpPr>
            <p:cNvPr id="18" name="Text Box 17"/>
            <p:cNvSpPr txBox="1">
              <a:spLocks noChangeArrowheads="1"/>
            </p:cNvSpPr>
            <p:nvPr/>
          </p:nvSpPr>
          <p:spPr bwMode="gray">
            <a:xfrm>
              <a:off x="1378828" y="4035623"/>
              <a:ext cx="18850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i="1" dirty="0">
                  <a:solidFill>
                    <a:srgbClr val="000000"/>
                  </a:solidFill>
                  <a:latin typeface="Verdana" pitchFamily="34" charset="0"/>
                </a:rPr>
                <a:t>Xác định sản phẩm cần trang trí</a:t>
              </a:r>
              <a:endParaRPr lang="en-US" sz="2400" i="1" dirty="0"/>
            </a:p>
          </p:txBody>
        </p:sp>
      </p:grpSp>
      <p:grpSp>
        <p:nvGrpSpPr>
          <p:cNvPr id="44" name="Group 43"/>
          <p:cNvGrpSpPr/>
          <p:nvPr/>
        </p:nvGrpSpPr>
        <p:grpSpPr>
          <a:xfrm>
            <a:off x="4997278" y="3088877"/>
            <a:ext cx="1982456" cy="2895869"/>
            <a:chOff x="3473278" y="3088876"/>
            <a:chExt cx="1982456" cy="2895869"/>
          </a:xfrm>
        </p:grpSpPr>
        <p:sp>
          <p:nvSpPr>
            <p:cNvPr id="19" name="AutoShape 19"/>
            <p:cNvSpPr>
              <a:spLocks noChangeArrowheads="1"/>
            </p:cNvSpPr>
            <p:nvPr/>
          </p:nvSpPr>
          <p:spPr bwMode="gray">
            <a:xfrm>
              <a:off x="3473278" y="3366682"/>
              <a:ext cx="1982456" cy="2618063"/>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20"/>
            <p:cNvSpPr>
              <a:spLocks noChangeArrowheads="1"/>
            </p:cNvSpPr>
            <p:nvPr/>
          </p:nvSpPr>
          <p:spPr bwMode="gray">
            <a:xfrm>
              <a:off x="3503822" y="3373954"/>
              <a:ext cx="1922822" cy="2568611"/>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21"/>
            <p:cNvSpPr>
              <a:spLocks noChangeArrowheads="1"/>
            </p:cNvSpPr>
            <p:nvPr/>
          </p:nvSpPr>
          <p:spPr bwMode="gray">
            <a:xfrm>
              <a:off x="3519821" y="5264778"/>
              <a:ext cx="1896642" cy="650152"/>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2"/>
            <p:cNvSpPr>
              <a:spLocks noChangeArrowheads="1"/>
            </p:cNvSpPr>
            <p:nvPr/>
          </p:nvSpPr>
          <p:spPr bwMode="gray">
            <a:xfrm>
              <a:off x="3519821" y="3394317"/>
              <a:ext cx="1896642" cy="648698"/>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23"/>
            <p:cNvSpPr>
              <a:spLocks noChangeArrowheads="1"/>
            </p:cNvSpPr>
            <p:nvPr/>
          </p:nvSpPr>
          <p:spPr bwMode="gray">
            <a:xfrm>
              <a:off x="4155429" y="3119369"/>
              <a:ext cx="589064"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4" name="Oval 24"/>
            <p:cNvSpPr>
              <a:spLocks noChangeArrowheads="1"/>
            </p:cNvSpPr>
            <p:nvPr/>
          </p:nvSpPr>
          <p:spPr bwMode="gray">
            <a:xfrm>
              <a:off x="4161247" y="3088876"/>
              <a:ext cx="570156" cy="570156"/>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5" name="Oval 25"/>
            <p:cNvSpPr>
              <a:spLocks noChangeArrowheads="1"/>
            </p:cNvSpPr>
            <p:nvPr/>
          </p:nvSpPr>
          <p:spPr bwMode="gray">
            <a:xfrm>
              <a:off x="4168519" y="3091785"/>
              <a:ext cx="557066" cy="557066"/>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6" name="Oval 26"/>
            <p:cNvSpPr>
              <a:spLocks noChangeArrowheads="1"/>
            </p:cNvSpPr>
            <p:nvPr/>
          </p:nvSpPr>
          <p:spPr bwMode="gray">
            <a:xfrm>
              <a:off x="4174337" y="3097603"/>
              <a:ext cx="529431" cy="51924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7" name="Oval 27"/>
            <p:cNvSpPr>
              <a:spLocks noChangeArrowheads="1"/>
            </p:cNvSpPr>
            <p:nvPr/>
          </p:nvSpPr>
          <p:spPr bwMode="gray">
            <a:xfrm>
              <a:off x="4206336" y="3112148"/>
              <a:ext cx="469797" cy="42179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8" name="Text Box 28"/>
            <p:cNvSpPr txBox="1">
              <a:spLocks noChangeArrowheads="1"/>
            </p:cNvSpPr>
            <p:nvPr/>
          </p:nvSpPr>
          <p:spPr bwMode="gray">
            <a:xfrm>
              <a:off x="4274065" y="3168873"/>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2</a:t>
              </a:r>
              <a:endParaRPr lang="en-US"/>
            </a:p>
          </p:txBody>
        </p:sp>
        <p:sp>
          <p:nvSpPr>
            <p:cNvPr id="46" name="Text Box 17"/>
            <p:cNvSpPr txBox="1">
              <a:spLocks noChangeArrowheads="1"/>
            </p:cNvSpPr>
            <p:nvPr/>
          </p:nvSpPr>
          <p:spPr bwMode="gray">
            <a:xfrm>
              <a:off x="3498731" y="4035623"/>
              <a:ext cx="18850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i="1" dirty="0">
                  <a:solidFill>
                    <a:srgbClr val="000000"/>
                  </a:solidFill>
                  <a:latin typeface="Verdana" pitchFamily="34" charset="0"/>
                </a:rPr>
                <a:t>Chọn cách tạo hình</a:t>
              </a:r>
              <a:endParaRPr lang="en-US" sz="2400" i="1" dirty="0"/>
            </a:p>
          </p:txBody>
        </p:sp>
      </p:grpSp>
      <p:grpSp>
        <p:nvGrpSpPr>
          <p:cNvPr id="45" name="Group 44"/>
          <p:cNvGrpSpPr/>
          <p:nvPr/>
        </p:nvGrpSpPr>
        <p:grpSpPr>
          <a:xfrm>
            <a:off x="7161544" y="3088923"/>
            <a:ext cx="1982456" cy="2895822"/>
            <a:chOff x="5637544" y="3088923"/>
            <a:chExt cx="1982456" cy="2895822"/>
          </a:xfrm>
        </p:grpSpPr>
        <p:sp>
          <p:nvSpPr>
            <p:cNvPr id="31" name="AutoShape 33"/>
            <p:cNvSpPr>
              <a:spLocks noChangeArrowheads="1"/>
            </p:cNvSpPr>
            <p:nvPr/>
          </p:nvSpPr>
          <p:spPr bwMode="gray">
            <a:xfrm>
              <a:off x="5637544" y="3366682"/>
              <a:ext cx="1982456" cy="2618063"/>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AutoShape 34"/>
            <p:cNvSpPr>
              <a:spLocks noChangeArrowheads="1"/>
            </p:cNvSpPr>
            <p:nvPr/>
          </p:nvSpPr>
          <p:spPr bwMode="gray">
            <a:xfrm>
              <a:off x="5668088" y="3373954"/>
              <a:ext cx="1922822" cy="2568611"/>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AutoShape 35"/>
            <p:cNvSpPr>
              <a:spLocks noChangeArrowheads="1"/>
            </p:cNvSpPr>
            <p:nvPr/>
          </p:nvSpPr>
          <p:spPr bwMode="gray">
            <a:xfrm>
              <a:off x="5684087" y="5264778"/>
              <a:ext cx="1896642" cy="650152"/>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AutoShape 36"/>
            <p:cNvSpPr>
              <a:spLocks noChangeArrowheads="1"/>
            </p:cNvSpPr>
            <p:nvPr/>
          </p:nvSpPr>
          <p:spPr bwMode="gray">
            <a:xfrm>
              <a:off x="5684087" y="3394317"/>
              <a:ext cx="1896642" cy="648698"/>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 name="Group 37"/>
            <p:cNvGrpSpPr>
              <a:grpSpLocks/>
            </p:cNvGrpSpPr>
            <p:nvPr/>
          </p:nvGrpSpPr>
          <p:grpSpPr bwMode="auto">
            <a:xfrm>
              <a:off x="6319695" y="3088923"/>
              <a:ext cx="589064" cy="570546"/>
              <a:chOff x="1289" y="587"/>
              <a:chExt cx="668" cy="647"/>
            </a:xfrm>
          </p:grpSpPr>
          <p:sp>
            <p:nvSpPr>
              <p:cNvPr id="36" name="Oval 38"/>
              <p:cNvSpPr>
                <a:spLocks noChangeArrowheads="1"/>
              </p:cNvSpPr>
              <p:nvPr/>
            </p:nvSpPr>
            <p:spPr bwMode="gray">
              <a:xfrm>
                <a:off x="1289" y="622"/>
                <a:ext cx="668" cy="58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7" name="Oval 3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8"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9" name="Oval 4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0" name="Oval 4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41" name="Text Box 43"/>
            <p:cNvSpPr txBox="1">
              <a:spLocks noChangeArrowheads="1"/>
            </p:cNvSpPr>
            <p:nvPr/>
          </p:nvSpPr>
          <p:spPr bwMode="gray">
            <a:xfrm>
              <a:off x="6438331" y="3168873"/>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3</a:t>
              </a:r>
              <a:endParaRPr lang="en-US"/>
            </a:p>
          </p:txBody>
        </p:sp>
        <p:sp>
          <p:nvSpPr>
            <p:cNvPr id="49" name="Text Box 17"/>
            <p:cNvSpPr txBox="1">
              <a:spLocks noChangeArrowheads="1"/>
            </p:cNvSpPr>
            <p:nvPr/>
          </p:nvSpPr>
          <p:spPr bwMode="gray">
            <a:xfrm>
              <a:off x="5695723" y="4035623"/>
              <a:ext cx="18850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i="1" dirty="0">
                  <a:solidFill>
                    <a:schemeClr val="accent2">
                      <a:lumMod val="75000"/>
                    </a:schemeClr>
                  </a:solidFill>
                  <a:latin typeface="Verdana" pitchFamily="34" charset="0"/>
                </a:rPr>
                <a:t>Xác định phương pháp thực hành</a:t>
              </a:r>
              <a:endParaRPr lang="en-US" sz="2400" i="1" dirty="0">
                <a:solidFill>
                  <a:schemeClr val="accent2">
                    <a:lumMod val="75000"/>
                  </a:schemeClr>
                </a:solidFill>
              </a:endParaRPr>
            </a:p>
          </p:txBody>
        </p:sp>
      </p:grpSp>
    </p:spTree>
    <p:extLst>
      <p:ext uri="{BB962C8B-B14F-4D97-AF65-F5344CB8AC3E}">
        <p14:creationId xmlns:p14="http://schemas.microsoft.com/office/powerpoint/2010/main" val="333926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checkerboard(across)">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checkerboard(across)">
                                      <p:cBhvr>
                                        <p:cTn id="2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362" y="693762"/>
            <a:ext cx="5700115" cy="5143026"/>
          </a:xfrm>
          <a:prstGeom prst="rect">
            <a:avLst/>
          </a:prstGeom>
        </p:spPr>
      </p:pic>
      <p:pic>
        <p:nvPicPr>
          <p:cNvPr id="4" name="图片 3"/>
          <p:cNvPicPr>
            <a:picLocks noChangeAspect="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3667383" y="4370486"/>
            <a:ext cx="282527" cy="378438"/>
          </a:xfrm>
          <a:prstGeom prst="rect">
            <a:avLst/>
          </a:prstGeom>
        </p:spPr>
      </p:pic>
      <p:pic>
        <p:nvPicPr>
          <p:cNvPr id="3" name="图片 2"/>
          <p:cNvPicPr>
            <a:picLocks noChangeAspect="1"/>
          </p:cNvPicPr>
          <p:nvPr/>
        </p:nvPicPr>
        <p:blipFill>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936443" y="3174679"/>
            <a:ext cx="487122" cy="652487"/>
          </a:xfrm>
          <a:prstGeom prst="rect">
            <a:avLst/>
          </a:prstGeom>
        </p:spPr>
      </p:pic>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69029" y="1004961"/>
            <a:ext cx="1472900" cy="1972911"/>
          </a:xfrm>
          <a:prstGeom prst="rect">
            <a:avLst/>
          </a:prstGeom>
        </p:spPr>
      </p:pic>
      <p:sp>
        <p:nvSpPr>
          <p:cNvPr id="10" name="TextBox 9"/>
          <p:cNvSpPr txBox="1"/>
          <p:nvPr/>
        </p:nvSpPr>
        <p:spPr>
          <a:xfrm>
            <a:off x="4275361" y="3175338"/>
            <a:ext cx="4579034" cy="1015663"/>
          </a:xfrm>
          <a:prstGeom prst="rect">
            <a:avLst/>
          </a:prstGeom>
          <a:noFill/>
        </p:spPr>
        <p:txBody>
          <a:bodyPr wrap="square" rtlCol="0">
            <a:spAutoFit/>
          </a:bodyPr>
          <a:lstStyle/>
          <a:p>
            <a:pPr algn="ctr"/>
            <a:r>
              <a:rPr lang="en-US" sz="6000" b="1" dirty="0">
                <a:solidFill>
                  <a:srgbClr val="FF0000"/>
                </a:solidFill>
              </a:rPr>
              <a:t>Thực hành</a:t>
            </a:r>
          </a:p>
        </p:txBody>
      </p:sp>
    </p:spTree>
    <p:extLst>
      <p:ext uri="{BB962C8B-B14F-4D97-AF65-F5344CB8AC3E}">
        <p14:creationId xmlns:p14="http://schemas.microsoft.com/office/powerpoint/2010/main" val="3674311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6000" fill="hold"/>
                                        <p:tgtEl>
                                          <p:spTgt spid="3"/>
                                        </p:tgtEl>
                                        <p:attrNameLst>
                                          <p:attrName>ppt_x</p:attrName>
                                        </p:attrNameLst>
                                      </p:cBhvr>
                                      <p:tavLst>
                                        <p:tav tm="0">
                                          <p:val>
                                            <p:strVal val="0-#ppt_w/2"/>
                                          </p:val>
                                        </p:tav>
                                        <p:tav tm="100000">
                                          <p:val>
                                            <p:strVal val="#ppt_x"/>
                                          </p:val>
                                        </p:tav>
                                      </p:tavLst>
                                    </p:anim>
                                    <p:anim calcmode="lin" valueType="num">
                                      <p:cBhvr additive="base">
                                        <p:cTn id="12" dur="6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6000" fill="hold"/>
                                        <p:tgtEl>
                                          <p:spTgt spid="4"/>
                                        </p:tgtEl>
                                        <p:attrNameLst>
                                          <p:attrName>ppt_x</p:attrName>
                                        </p:attrNameLst>
                                      </p:cBhvr>
                                      <p:tavLst>
                                        <p:tav tm="0">
                                          <p:val>
                                            <p:strVal val="0-#ppt_w/2"/>
                                          </p:val>
                                        </p:tav>
                                        <p:tav tm="100000">
                                          <p:val>
                                            <p:strVal val="#ppt_x"/>
                                          </p:val>
                                        </p:tav>
                                      </p:tavLst>
                                    </p:anim>
                                    <p:anim calcmode="lin" valueType="num">
                                      <p:cBhvr additive="base">
                                        <p:cTn id="16" dur="6000" fill="hold"/>
                                        <p:tgtEl>
                                          <p:spTgt spid="4"/>
                                        </p:tgtEl>
                                        <p:attrNameLst>
                                          <p:attrName>ppt_y</p:attrName>
                                        </p:attrNameLst>
                                      </p:cBhvr>
                                      <p:tavLst>
                                        <p:tav tm="0">
                                          <p:val>
                                            <p:strVal val="1+#ppt_h/2"/>
                                          </p:val>
                                        </p:tav>
                                        <p:tav tm="100000">
                                          <p:val>
                                            <p:strVal val="#ppt_y"/>
                                          </p:val>
                                        </p:tav>
                                      </p:tavLst>
                                    </p:anim>
                                  </p:childTnLst>
                                </p:cTn>
                              </p:par>
                              <p:par>
                                <p:cTn id="17" presetID="32" presetClass="emph" presetSubtype="0" fill="hold" nodeType="withEffect">
                                  <p:stCondLst>
                                    <p:cond delay="0"/>
                                  </p:stCondLst>
                                  <p:childTnLst>
                                    <p:animRot by="120000">
                                      <p:cBhvr>
                                        <p:cTn id="18" dur="600" fill="hold">
                                          <p:stCondLst>
                                            <p:cond delay="0"/>
                                          </p:stCondLst>
                                        </p:cTn>
                                        <p:tgtEl>
                                          <p:spTgt spid="2"/>
                                        </p:tgtEl>
                                        <p:attrNameLst>
                                          <p:attrName>r</p:attrName>
                                        </p:attrNameLst>
                                      </p:cBhvr>
                                    </p:animRot>
                                    <p:animRot by="-240000">
                                      <p:cBhvr>
                                        <p:cTn id="19" dur="1200" fill="hold">
                                          <p:stCondLst>
                                            <p:cond delay="1200"/>
                                          </p:stCondLst>
                                        </p:cTn>
                                        <p:tgtEl>
                                          <p:spTgt spid="2"/>
                                        </p:tgtEl>
                                        <p:attrNameLst>
                                          <p:attrName>r</p:attrName>
                                        </p:attrNameLst>
                                      </p:cBhvr>
                                    </p:animRot>
                                    <p:animRot by="240000">
                                      <p:cBhvr>
                                        <p:cTn id="20" dur="1200" fill="hold">
                                          <p:stCondLst>
                                            <p:cond delay="2400"/>
                                          </p:stCondLst>
                                        </p:cTn>
                                        <p:tgtEl>
                                          <p:spTgt spid="2"/>
                                        </p:tgtEl>
                                        <p:attrNameLst>
                                          <p:attrName>r</p:attrName>
                                        </p:attrNameLst>
                                      </p:cBhvr>
                                    </p:animRot>
                                    <p:animRot by="-240000">
                                      <p:cBhvr>
                                        <p:cTn id="21" dur="1200" fill="hold">
                                          <p:stCondLst>
                                            <p:cond delay="3600"/>
                                          </p:stCondLst>
                                        </p:cTn>
                                        <p:tgtEl>
                                          <p:spTgt spid="2"/>
                                        </p:tgtEl>
                                        <p:attrNameLst>
                                          <p:attrName>r</p:attrName>
                                        </p:attrNameLst>
                                      </p:cBhvr>
                                    </p:animRot>
                                    <p:animRot by="120000">
                                      <p:cBhvr>
                                        <p:cTn id="22" dur="1200" fill="hold">
                                          <p:stCondLst>
                                            <p:cond delay="4800"/>
                                          </p:stCondLst>
                                        </p:cTn>
                                        <p:tgtEl>
                                          <p:spTgt spid="2"/>
                                        </p:tgtEl>
                                        <p:attrNameLst>
                                          <p:attrName>r</p:attrName>
                                        </p:attrNameLst>
                                      </p:cBhvr>
                                    </p:animRot>
                                  </p:childTnLst>
                                </p:cTn>
                              </p:par>
                              <p:par>
                                <p:cTn id="23" presetID="32" presetClass="emph" presetSubtype="0" fill="hold" nodeType="withEffect">
                                  <p:stCondLst>
                                    <p:cond delay="0"/>
                                  </p:stCondLst>
                                  <p:childTnLst>
                                    <p:animRot by="120000">
                                      <p:cBhvr>
                                        <p:cTn id="24" dur="600" fill="hold">
                                          <p:stCondLst>
                                            <p:cond delay="0"/>
                                          </p:stCondLst>
                                        </p:cTn>
                                        <p:tgtEl>
                                          <p:spTgt spid="3"/>
                                        </p:tgtEl>
                                        <p:attrNameLst>
                                          <p:attrName>r</p:attrName>
                                        </p:attrNameLst>
                                      </p:cBhvr>
                                    </p:animRot>
                                    <p:animRot by="-240000">
                                      <p:cBhvr>
                                        <p:cTn id="25" dur="1200" fill="hold">
                                          <p:stCondLst>
                                            <p:cond delay="1200"/>
                                          </p:stCondLst>
                                        </p:cTn>
                                        <p:tgtEl>
                                          <p:spTgt spid="3"/>
                                        </p:tgtEl>
                                        <p:attrNameLst>
                                          <p:attrName>r</p:attrName>
                                        </p:attrNameLst>
                                      </p:cBhvr>
                                    </p:animRot>
                                    <p:animRot by="240000">
                                      <p:cBhvr>
                                        <p:cTn id="26" dur="1200" fill="hold">
                                          <p:stCondLst>
                                            <p:cond delay="2400"/>
                                          </p:stCondLst>
                                        </p:cTn>
                                        <p:tgtEl>
                                          <p:spTgt spid="3"/>
                                        </p:tgtEl>
                                        <p:attrNameLst>
                                          <p:attrName>r</p:attrName>
                                        </p:attrNameLst>
                                      </p:cBhvr>
                                    </p:animRot>
                                    <p:animRot by="-240000">
                                      <p:cBhvr>
                                        <p:cTn id="27" dur="1200" fill="hold">
                                          <p:stCondLst>
                                            <p:cond delay="3600"/>
                                          </p:stCondLst>
                                        </p:cTn>
                                        <p:tgtEl>
                                          <p:spTgt spid="3"/>
                                        </p:tgtEl>
                                        <p:attrNameLst>
                                          <p:attrName>r</p:attrName>
                                        </p:attrNameLst>
                                      </p:cBhvr>
                                    </p:animRot>
                                    <p:animRot by="120000">
                                      <p:cBhvr>
                                        <p:cTn id="28" dur="1200" fill="hold">
                                          <p:stCondLst>
                                            <p:cond delay="4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308" r="1961" b="4071"/>
          <a:stretch/>
        </p:blipFill>
        <p:spPr>
          <a:xfrm>
            <a:off x="1905000" y="60960"/>
            <a:ext cx="8001000" cy="6720840"/>
          </a:xfrm>
          <a:prstGeom prst="rect">
            <a:avLst/>
          </a:prstGeom>
        </p:spPr>
      </p:pic>
    </p:spTree>
    <p:extLst>
      <p:ext uri="{BB962C8B-B14F-4D97-AF65-F5344CB8AC3E}">
        <p14:creationId xmlns:p14="http://schemas.microsoft.com/office/powerpoint/2010/main" val="42811384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34589"/>
            <a:ext cx="9144000" cy="6588822"/>
          </a:xfrm>
          <a:prstGeom prst="rect">
            <a:avLst/>
          </a:prstGeom>
        </p:spPr>
      </p:pic>
    </p:spTree>
    <p:extLst>
      <p:ext uri="{BB962C8B-B14F-4D97-AF65-F5344CB8AC3E}">
        <p14:creationId xmlns:p14="http://schemas.microsoft.com/office/powerpoint/2010/main" val="2051148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1-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45005">
            <a:off x="7240836" y="4353467"/>
            <a:ext cx="3294267" cy="274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1-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1"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1-4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52192" y="5218414"/>
            <a:ext cx="1815808" cy="163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057400" y="3048000"/>
            <a:ext cx="8305800" cy="2024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ectangle 9"/>
          <p:cNvSpPr/>
          <p:nvPr/>
        </p:nvSpPr>
        <p:spPr>
          <a:xfrm>
            <a:off x="1676400" y="76200"/>
            <a:ext cx="8839200" cy="838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LUYỆN TẬP</a:t>
            </a:r>
          </a:p>
        </p:txBody>
      </p:sp>
      <p:pic>
        <p:nvPicPr>
          <p:cNvPr id="8" name="Picture 2" descr="Giải bài 7 Tìm hiểu nghệ thuật tạo hình trung đại Việt N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7633" y="1853586"/>
            <a:ext cx="5218236" cy="21088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iải bài 7 Tìm hiểu nghệ thuật tạo hình trung đại Việt Na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3942" y="1860477"/>
            <a:ext cx="2819400" cy="17323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7398" y="4310286"/>
            <a:ext cx="7543802" cy="707886"/>
          </a:xfrm>
          <a:prstGeom prst="rect">
            <a:avLst/>
          </a:prstGeom>
          <a:noFill/>
        </p:spPr>
        <p:txBody>
          <a:bodyPr wrap="square" rtlCol="0">
            <a:spAutoFit/>
          </a:bodyPr>
          <a:lstStyle/>
          <a:p>
            <a:r>
              <a:rPr lang="en-US" sz="2000" b="1" dirty="0">
                <a:solidFill>
                  <a:schemeClr val="accent5">
                    <a:lumMod val="50000"/>
                  </a:schemeClr>
                </a:solidFill>
              </a:rPr>
              <a:t>Em hãy vẽ hoặc in họa tiết lên sản phẩm dựa theo hình ảnh trang trí của một phong cách nghệ thuật trung đại Việt Nam.</a:t>
            </a:r>
          </a:p>
        </p:txBody>
      </p:sp>
      <p:sp>
        <p:nvSpPr>
          <p:cNvPr id="11" name="TextBox 10"/>
          <p:cNvSpPr txBox="1"/>
          <p:nvPr/>
        </p:nvSpPr>
        <p:spPr>
          <a:xfrm>
            <a:off x="2057400" y="1295400"/>
            <a:ext cx="5791200" cy="400110"/>
          </a:xfrm>
          <a:prstGeom prst="rect">
            <a:avLst/>
          </a:prstGeom>
          <a:noFill/>
        </p:spPr>
        <p:txBody>
          <a:bodyPr wrap="square" rtlCol="0">
            <a:spAutoFit/>
          </a:bodyPr>
          <a:lstStyle/>
          <a:p>
            <a:r>
              <a:rPr lang="en-US" sz="2000" dirty="0"/>
              <a:t>Tham khảo một số hình ảnh minh họa cách thể hiện:</a:t>
            </a:r>
          </a:p>
        </p:txBody>
      </p:sp>
    </p:spTree>
    <p:custDataLst>
      <p:tags r:id="rId1"/>
    </p:custDataLst>
    <p:extLst>
      <p:ext uri="{BB962C8B-B14F-4D97-AF65-F5344CB8AC3E}">
        <p14:creationId xmlns:p14="http://schemas.microsoft.com/office/powerpoint/2010/main" val="3971157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par>
                                <p:cTn id="13" presetID="47"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767838"/>
            <a:ext cx="9220200" cy="3221551"/>
          </a:xfrm>
          <a:prstGeom prst="rect">
            <a:avLst/>
          </a:prstGeom>
        </p:spPr>
      </p:pic>
      <p:pic>
        <p:nvPicPr>
          <p:cNvPr id="15372" name="Picture 13"/>
          <p:cNvPicPr>
            <a:picLocks noChangeAspect="1" noChangeArrowheads="1"/>
          </p:cNvPicPr>
          <p:nvPr/>
        </p:nvPicPr>
        <p:blipFill>
          <a:blip r:embed="rId3"/>
          <a:srcRect/>
          <a:stretch>
            <a:fillRect/>
          </a:stretch>
        </p:blipFill>
        <p:spPr bwMode="auto">
          <a:xfrm>
            <a:off x="9031287" y="4648200"/>
            <a:ext cx="1550988" cy="1550988"/>
          </a:xfrm>
          <a:prstGeom prst="rect">
            <a:avLst/>
          </a:prstGeom>
          <a:noFill/>
          <a:ln w="9525">
            <a:noFill/>
            <a:miter lim="800000"/>
            <a:headEnd/>
            <a:tailEnd/>
          </a:ln>
          <a:effectLst/>
        </p:spPr>
      </p:pic>
      <p:pic>
        <p:nvPicPr>
          <p:cNvPr id="17" name="Picture 4" descr="1-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70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7774" y="838201"/>
            <a:ext cx="9354026" cy="2834553"/>
          </a:xfrm>
        </p:spPr>
      </p:pic>
      <p:pic>
        <p:nvPicPr>
          <p:cNvPr id="5" name="Picture 7" descr="1-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45005">
            <a:off x="7240836" y="4353467"/>
            <a:ext cx="3294267" cy="274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1-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1"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1-4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2192" y="5218414"/>
            <a:ext cx="1815808" cy="163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46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par>
                                <p:cTn id="13" presetID="47"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45005">
            <a:off x="7240836" y="4353467"/>
            <a:ext cx="3294267" cy="274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1-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1-4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2192" y="5218414"/>
            <a:ext cx="1815808" cy="163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57400" y="935773"/>
            <a:ext cx="8229600" cy="3477875"/>
          </a:xfrm>
          <a:prstGeom prst="rect">
            <a:avLst/>
          </a:prstGeom>
          <a:noFill/>
        </p:spPr>
        <p:txBody>
          <a:bodyPr wrap="square" rtlCol="0">
            <a:spAutoFit/>
          </a:bodyPr>
          <a:lstStyle/>
          <a:p>
            <a:pPr marL="285750" indent="-285750">
              <a:buFontTx/>
              <a:buChar char="-"/>
            </a:pPr>
            <a:r>
              <a:rPr lang="en-US" sz="2000" dirty="0"/>
              <a:t>Nghệ thuật trung đại Việt Nam nổi bật với nghệ thuật kiến trúc và điêu khắc đình, chùa,… Các dòng tranh dân gian và nghệ thuật trang trí, thủ công mĩ nghệ cũng rất phát triển.</a:t>
            </a:r>
          </a:p>
          <a:p>
            <a:pPr marL="285750" indent="-285750">
              <a:buFontTx/>
              <a:buChar char="-"/>
            </a:pPr>
            <a:endParaRPr lang="en-US" sz="2000" dirty="0"/>
          </a:p>
          <a:p>
            <a:pPr marL="285750" indent="-285750">
              <a:buFontTx/>
              <a:buChar char="-"/>
            </a:pPr>
            <a:r>
              <a:rPr lang="en-US" sz="2000" dirty="0"/>
              <a:t>Nhiều công trình nghệ thuật thời kì trung đại ở Việt Nam vẫn còn được lưu giữ đến ngày nay. Một số ngôi chùa cổ có kiến trúc và phong cách điêu khắc gỗ độc đáo, thể hiện qua các bức chạm khắc rất đẹp và tinh xảo.</a:t>
            </a:r>
          </a:p>
          <a:p>
            <a:pPr marL="285750" indent="-285750">
              <a:buFontTx/>
              <a:buChar char="-"/>
            </a:pPr>
            <a:endParaRPr lang="en-US" sz="2000" dirty="0"/>
          </a:p>
          <a:p>
            <a:pPr marL="285750" indent="-285750">
              <a:buFontTx/>
              <a:buChar char="-"/>
            </a:pPr>
            <a:r>
              <a:rPr lang="en-US" sz="2000" dirty="0"/>
              <a:t> Sản phẩm trang trí có nhiều chất liệu, hình dáng, màu sắc, họa tiết đa dạng và được thiết kế phù hợp với mục đích, sở thích, hoàn cảnh sử dụng, ngoài ra chúng còn thể hiện nét đặc trung văn hóa của một số dân tộc.</a:t>
            </a:r>
          </a:p>
        </p:txBody>
      </p:sp>
      <p:sp>
        <p:nvSpPr>
          <p:cNvPr id="3" name="TextBox 2"/>
          <p:cNvSpPr txBox="1"/>
          <p:nvPr/>
        </p:nvSpPr>
        <p:spPr>
          <a:xfrm>
            <a:off x="5181600" y="304801"/>
            <a:ext cx="2819400" cy="461665"/>
          </a:xfrm>
          <a:prstGeom prst="rect">
            <a:avLst/>
          </a:prstGeom>
          <a:noFill/>
        </p:spPr>
        <p:txBody>
          <a:bodyPr wrap="square" rtlCol="0">
            <a:spAutoFit/>
          </a:bodyPr>
          <a:lstStyle/>
          <a:p>
            <a:r>
              <a:rPr lang="en-US" sz="2400" b="1" dirty="0">
                <a:solidFill>
                  <a:srgbClr val="FF0000"/>
                </a:solidFill>
              </a:rPr>
              <a:t>TỔNG KẾT</a:t>
            </a:r>
          </a:p>
        </p:txBody>
      </p:sp>
    </p:spTree>
    <p:extLst>
      <p:ext uri="{BB962C8B-B14F-4D97-AF65-F5344CB8AC3E}">
        <p14:creationId xmlns:p14="http://schemas.microsoft.com/office/powerpoint/2010/main" val="339990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par>
                                <p:cTn id="13" presetID="47"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linds(horizontal)">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circle(in)">
                                      <p:cBhvr>
                                        <p:cTn id="32" dur="20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p:cTn id="37"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8"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nh dân gian Đông Hồ - ước vọng hồi sinh | Tạp chí Tuyên gi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85800"/>
            <a:ext cx="7291292" cy="4648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2228498" y="676275"/>
            <a:ext cx="7577394" cy="5181600"/>
          </a:xfrm>
          <a:prstGeom prst="rect">
            <a:avLst/>
          </a:prstGeom>
        </p:spPr>
      </p:pic>
      <p:pic>
        <p:nvPicPr>
          <p:cNvPr id="1030" name="Picture 6" descr="Thơ Đường Luật Vũng Tàu : Thơ đề tranh Đông Hồ: HỨNG DỪ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638175"/>
            <a:ext cx="4107037" cy="5219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an ngũ Hổ là ai? Ý nghĩa thờ ngũ Hổ trong đạo Mẫ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6848" y="638175"/>
            <a:ext cx="3914776" cy="521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54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wedge">
                                      <p:cBhvr>
                                        <p:cTn id="17" dur="2000"/>
                                        <p:tgtEl>
                                          <p:spTgt spid="1030"/>
                                        </p:tgtEl>
                                      </p:cBhvr>
                                    </p:animEffect>
                                  </p:childTnLst>
                                </p:cTn>
                              </p:par>
                              <p:par>
                                <p:cTn id="18" presetID="20" presetClass="entr" presetSubtype="0" fill="hold" nodeType="with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wedge">
                                      <p:cBhvr>
                                        <p:cTn id="20"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anh dân gian Đông Hồ - ước vọng hồi sinh | Tạp chí Tuyên gi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657" y="200025"/>
            <a:ext cx="4183530" cy="2667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2133600" y="3410510"/>
            <a:ext cx="4038600" cy="2761690"/>
          </a:xfrm>
          <a:prstGeom prst="rect">
            <a:avLst/>
          </a:prstGeom>
        </p:spPr>
      </p:pic>
      <p:pic>
        <p:nvPicPr>
          <p:cNvPr id="4" name="Picture 6" descr="Thơ Đường Luật Vũng Tàu : Thơ đề tranh Đông Hồ: HỨNG DỪ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4598" y="242889"/>
            <a:ext cx="2137603" cy="27167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Quan ngũ Hổ là ai? Ý nghĩa thờ ngũ Hổ trong đạo Mẫ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3429000"/>
            <a:ext cx="2133600" cy="2844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4600" y="2895600"/>
            <a:ext cx="3276600" cy="381000"/>
          </a:xfrm>
          <a:prstGeom prst="rect">
            <a:avLst/>
          </a:prstGeom>
          <a:noFill/>
        </p:spPr>
        <p:txBody>
          <a:bodyPr wrap="square" rtlCol="0">
            <a:spAutoFit/>
          </a:bodyPr>
          <a:lstStyle/>
          <a:p>
            <a:pPr algn="ctr"/>
            <a:r>
              <a:rPr lang="en-US" b="1" i="1" dirty="0">
                <a:solidFill>
                  <a:schemeClr val="accent2">
                    <a:lumMod val="75000"/>
                  </a:schemeClr>
                </a:solidFill>
              </a:rPr>
              <a:t>Đám cưới chuột – Đông Hồ</a:t>
            </a:r>
          </a:p>
        </p:txBody>
      </p:sp>
      <p:sp>
        <p:nvSpPr>
          <p:cNvPr id="7" name="TextBox 6"/>
          <p:cNvSpPr txBox="1"/>
          <p:nvPr/>
        </p:nvSpPr>
        <p:spPr>
          <a:xfrm>
            <a:off x="7239000" y="3048000"/>
            <a:ext cx="3276600" cy="381000"/>
          </a:xfrm>
          <a:prstGeom prst="rect">
            <a:avLst/>
          </a:prstGeom>
          <a:noFill/>
        </p:spPr>
        <p:txBody>
          <a:bodyPr wrap="square" rtlCol="0">
            <a:spAutoFit/>
          </a:bodyPr>
          <a:lstStyle/>
          <a:p>
            <a:pPr algn="ctr"/>
            <a:r>
              <a:rPr lang="en-US" b="1" i="1" dirty="0">
                <a:solidFill>
                  <a:schemeClr val="accent2">
                    <a:lumMod val="75000"/>
                  </a:schemeClr>
                </a:solidFill>
              </a:rPr>
              <a:t>Hứng dừa – Đông Hồ</a:t>
            </a:r>
          </a:p>
        </p:txBody>
      </p:sp>
      <p:sp>
        <p:nvSpPr>
          <p:cNvPr id="8" name="TextBox 7"/>
          <p:cNvSpPr txBox="1"/>
          <p:nvPr/>
        </p:nvSpPr>
        <p:spPr>
          <a:xfrm>
            <a:off x="2667000" y="6172200"/>
            <a:ext cx="3276600" cy="381000"/>
          </a:xfrm>
          <a:prstGeom prst="rect">
            <a:avLst/>
          </a:prstGeom>
          <a:noFill/>
        </p:spPr>
        <p:txBody>
          <a:bodyPr wrap="square" rtlCol="0">
            <a:spAutoFit/>
          </a:bodyPr>
          <a:lstStyle/>
          <a:p>
            <a:pPr algn="ctr"/>
            <a:r>
              <a:rPr lang="en-US" b="1" i="1" dirty="0">
                <a:solidFill>
                  <a:schemeClr val="accent2">
                    <a:lumMod val="75000"/>
                  </a:schemeClr>
                </a:solidFill>
              </a:rPr>
              <a:t>Lợn đàn – Đông Hồ</a:t>
            </a:r>
          </a:p>
        </p:txBody>
      </p:sp>
      <p:sp>
        <p:nvSpPr>
          <p:cNvPr id="9" name="TextBox 8"/>
          <p:cNvSpPr txBox="1"/>
          <p:nvPr/>
        </p:nvSpPr>
        <p:spPr>
          <a:xfrm>
            <a:off x="7391400" y="6248400"/>
            <a:ext cx="3276600" cy="381000"/>
          </a:xfrm>
          <a:prstGeom prst="rect">
            <a:avLst/>
          </a:prstGeom>
          <a:noFill/>
        </p:spPr>
        <p:txBody>
          <a:bodyPr wrap="square" rtlCol="0">
            <a:spAutoFit/>
          </a:bodyPr>
          <a:lstStyle/>
          <a:p>
            <a:pPr algn="ctr"/>
            <a:r>
              <a:rPr lang="en-US" b="1" i="1" dirty="0">
                <a:solidFill>
                  <a:schemeClr val="accent2">
                    <a:lumMod val="75000"/>
                  </a:schemeClr>
                </a:solidFill>
              </a:rPr>
              <a:t>Ngũ hổ - Hàng Trống</a:t>
            </a:r>
          </a:p>
        </p:txBody>
      </p:sp>
    </p:spTree>
    <p:extLst>
      <p:ext uri="{BB962C8B-B14F-4D97-AF65-F5344CB8AC3E}">
        <p14:creationId xmlns:p14="http://schemas.microsoft.com/office/powerpoint/2010/main" val="1484061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Downloads\Untitled-1.jpg"/>
          <p:cNvPicPr>
            <a:picLocks noChangeAspect="1" noChangeArrowheads="1"/>
          </p:cNvPicPr>
          <p:nvPr/>
        </p:nvPicPr>
        <p:blipFill>
          <a:blip r:embed="rId2"/>
          <a:srcRect/>
          <a:stretch>
            <a:fillRect/>
          </a:stretch>
        </p:blipFill>
        <p:spPr bwMode="auto">
          <a:xfrm>
            <a:off x="0" y="0"/>
            <a:ext cx="8839200" cy="6858000"/>
          </a:xfrm>
          <a:prstGeom prst="rect">
            <a:avLst/>
          </a:prstGeom>
          <a:noFill/>
        </p:spPr>
      </p:pic>
      <p:sp>
        <p:nvSpPr>
          <p:cNvPr id="3" name="Title 1"/>
          <p:cNvSpPr txBox="1">
            <a:spLocks/>
          </p:cNvSpPr>
          <p:nvPr/>
        </p:nvSpPr>
        <p:spPr>
          <a:xfrm>
            <a:off x="545198" y="35868"/>
            <a:ext cx="1676400" cy="838200"/>
          </a:xfrm>
          <a:prstGeom prst="rect">
            <a:avLst/>
          </a:prstGeom>
        </p:spPr>
        <p:txBody>
          <a:bodyPr>
            <a:normAutofit/>
          </a:bodyPr>
          <a:lstStyle/>
          <a:p>
            <a:pPr algn="ctr">
              <a:spcBef>
                <a:spcPct val="0"/>
              </a:spcBef>
              <a:defRPr/>
            </a:pPr>
            <a:r>
              <a:rPr lang="en-US" sz="3600" b="1" dirty="0" err="1">
                <a:solidFill>
                  <a:schemeClr val="accent2">
                    <a:lumMod val="75000"/>
                  </a:schemeClr>
                </a:solidFill>
                <a:latin typeface="+mj-lt"/>
                <a:ea typeface="+mj-ea"/>
                <a:cs typeface="+mj-cs"/>
              </a:rPr>
              <a:t>Chủ</a:t>
            </a:r>
            <a:r>
              <a:rPr lang="en-US" sz="3600" b="1" dirty="0">
                <a:solidFill>
                  <a:schemeClr val="accent2">
                    <a:lumMod val="75000"/>
                  </a:schemeClr>
                </a:solidFill>
                <a:latin typeface="+mj-lt"/>
                <a:ea typeface="+mj-ea"/>
                <a:cs typeface="+mj-cs"/>
              </a:rPr>
              <a:t> </a:t>
            </a:r>
            <a:r>
              <a:rPr lang="en-US" sz="3600" b="1" dirty="0" err="1">
                <a:solidFill>
                  <a:schemeClr val="accent2">
                    <a:lumMod val="75000"/>
                  </a:schemeClr>
                </a:solidFill>
                <a:latin typeface="+mj-lt"/>
                <a:ea typeface="+mj-ea"/>
                <a:cs typeface="+mj-cs"/>
              </a:rPr>
              <a:t>đề</a:t>
            </a:r>
            <a:endParaRPr lang="en-US" sz="3600" b="1" dirty="0">
              <a:solidFill>
                <a:schemeClr val="accent2">
                  <a:lumMod val="75000"/>
                </a:schemeClr>
              </a:solidFill>
              <a:latin typeface="+mj-lt"/>
              <a:ea typeface="+mj-ea"/>
              <a:cs typeface="+mj-cs"/>
            </a:endParaRPr>
          </a:p>
        </p:txBody>
      </p:sp>
      <p:sp>
        <p:nvSpPr>
          <p:cNvPr id="4" name="Rectangle 3"/>
          <p:cNvSpPr/>
          <p:nvPr/>
        </p:nvSpPr>
        <p:spPr>
          <a:xfrm>
            <a:off x="4443195" y="189639"/>
            <a:ext cx="3147015" cy="584775"/>
          </a:xfrm>
          <a:prstGeom prst="rect">
            <a:avLst/>
          </a:prstGeom>
          <a:noFill/>
          <a:effectLst>
            <a:outerShdw blurRad="50800" dist="38100" algn="l" rotWithShape="0">
              <a:prstClr val="black">
                <a:alpha val="40000"/>
              </a:prstClr>
            </a:outerShdw>
          </a:effectLst>
        </p:spPr>
        <p:txBody>
          <a:bodyPr wrap="none" lIns="91440" tIns="45720" rIns="91440" bIns="45720">
            <a:spAutoFit/>
          </a:bodyPr>
          <a:lstStyle/>
          <a:p>
            <a:pPr algn="ctr"/>
            <a:r>
              <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 SẢN MĨ THUẬT</a:t>
            </a:r>
          </a:p>
        </p:txBody>
      </p:sp>
      <p:sp>
        <p:nvSpPr>
          <p:cNvPr id="5" name="Rectangle 4"/>
          <p:cNvSpPr/>
          <p:nvPr/>
        </p:nvSpPr>
        <p:spPr>
          <a:xfrm>
            <a:off x="227658" y="1153180"/>
            <a:ext cx="1205926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smtClean="0">
                <a:ln w="11430"/>
                <a:gradFill>
                  <a:gsLst>
                    <a:gs pos="25000">
                      <a:schemeClr val="accent2">
                        <a:satMod val="155000"/>
                      </a:schemeClr>
                    </a:gs>
                    <a:gs pos="100000">
                      <a:schemeClr val="accent2">
                        <a:shade val="45000"/>
                        <a:satMod val="165000"/>
                      </a:schemeClr>
                    </a:gs>
                  </a:gsLst>
                  <a:lin ang="5400000"/>
                </a:gradFill>
              </a:rPr>
              <a:t>TIẾT 14,15. Bài </a:t>
            </a:r>
            <a:r>
              <a:rPr lang="en-US" sz="3200" b="1" spc="50" dirty="0">
                <a:ln w="11430"/>
                <a:gradFill>
                  <a:gsLst>
                    <a:gs pos="25000">
                      <a:schemeClr val="accent2">
                        <a:satMod val="155000"/>
                      </a:schemeClr>
                    </a:gs>
                    <a:gs pos="100000">
                      <a:schemeClr val="accent2">
                        <a:shade val="45000"/>
                        <a:satMod val="165000"/>
                      </a:schemeClr>
                    </a:gs>
                  </a:gsLst>
                  <a:lin ang="5400000"/>
                </a:gradFill>
              </a:rPr>
              <a:t>7 – Tìm hiểu nghệ thuật tạo hình trung đại Việt Nam</a:t>
            </a:r>
          </a:p>
        </p:txBody>
      </p:sp>
      <p:grpSp>
        <p:nvGrpSpPr>
          <p:cNvPr id="6" name="Group 5"/>
          <p:cNvGrpSpPr/>
          <p:nvPr/>
        </p:nvGrpSpPr>
        <p:grpSpPr>
          <a:xfrm>
            <a:off x="533400" y="1824335"/>
            <a:ext cx="5638800" cy="461665"/>
            <a:chOff x="304800" y="1600200"/>
            <a:chExt cx="5638800" cy="461665"/>
          </a:xfrm>
        </p:grpSpPr>
        <p:sp>
          <p:nvSpPr>
            <p:cNvPr id="7" name="Oval 6"/>
            <p:cNvSpPr/>
            <p:nvPr/>
          </p:nvSpPr>
          <p:spPr>
            <a:xfrm>
              <a:off x="304800" y="1600200"/>
              <a:ext cx="381000" cy="381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8" name="TextBox 7"/>
            <p:cNvSpPr txBox="1"/>
            <p:nvPr/>
          </p:nvSpPr>
          <p:spPr>
            <a:xfrm>
              <a:off x="762000" y="1600200"/>
              <a:ext cx="5181600" cy="461665"/>
            </a:xfrm>
            <a:prstGeom prst="rect">
              <a:avLst/>
            </a:prstGeom>
            <a:noFill/>
          </p:spPr>
          <p:txBody>
            <a:bodyPr wrap="square" rtlCol="0">
              <a:spAutoFit/>
            </a:bodyPr>
            <a:lstStyle/>
            <a:p>
              <a:r>
                <a:rPr lang="en-US" sz="2400" b="1" dirty="0">
                  <a:solidFill>
                    <a:schemeClr val="bg2">
                      <a:lumMod val="50000"/>
                    </a:schemeClr>
                  </a:solidFill>
                </a:rPr>
                <a:t>Khám phá</a:t>
              </a:r>
            </a:p>
          </p:txBody>
        </p:sp>
      </p:grpSp>
      <p:sp>
        <p:nvSpPr>
          <p:cNvPr id="10" name="Rectangle 9"/>
          <p:cNvSpPr/>
          <p:nvPr/>
        </p:nvSpPr>
        <p:spPr>
          <a:xfrm>
            <a:off x="990600" y="2489537"/>
            <a:ext cx="3352800" cy="1015663"/>
          </a:xfrm>
          <a:prstGeom prst="rect">
            <a:avLst/>
          </a:prstGeom>
        </p:spPr>
        <p:txBody>
          <a:bodyPr wrap="square">
            <a:spAutoFit/>
          </a:bodyPr>
          <a:lstStyle/>
          <a:p>
            <a:r>
              <a:rPr lang="en-US" sz="2000" dirty="0">
                <a:cs typeface="Calibri" pitchFamily="34" charset="0"/>
              </a:rPr>
              <a:t>Quan sát hình ảnh và thảo luận về nghệ thuật thời kì Trung đại Việt Nam về:</a:t>
            </a:r>
            <a:endParaRPr lang="vi-VN" sz="2000" dirty="0">
              <a:cs typeface="Calibri" pitchFamily="34" charset="0"/>
            </a:endParaRPr>
          </a:p>
        </p:txBody>
      </p:sp>
      <p:pic>
        <p:nvPicPr>
          <p:cNvPr id="11" name="Picture 2" descr="Giải bài 7 Tìm hiểu nghệ thuật tạo hình trung đại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330" y="1752600"/>
            <a:ext cx="4496670" cy="48768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85800" y="4004608"/>
            <a:ext cx="3886200"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70C0"/>
                </a:solidFill>
              </a:rPr>
              <a:t>Hình ảnh đầu đao cong trong bức ảnh chùa Một Cột</a:t>
            </a:r>
          </a:p>
          <a:p>
            <a:pPr marL="285750" indent="-285750">
              <a:buFont typeface="Arial" panose="020B0604020202020204" pitchFamily="34" charset="0"/>
              <a:buChar char="•"/>
            </a:pPr>
            <a:r>
              <a:rPr lang="en-US" sz="2000" dirty="0">
                <a:solidFill>
                  <a:schemeClr val="accent6">
                    <a:lumMod val="75000"/>
                  </a:schemeClr>
                </a:solidFill>
              </a:rPr>
              <a:t>Hình dáng, họa tiết, màu sắc trang trí trên sản phẩm.</a:t>
            </a:r>
          </a:p>
          <a:p>
            <a:pPr marL="285750" indent="-285750">
              <a:buFont typeface="Arial" panose="020B0604020202020204" pitchFamily="34" charset="0"/>
              <a:buChar char="•"/>
            </a:pPr>
            <a:r>
              <a:rPr lang="en-US" sz="2000" dirty="0">
                <a:solidFill>
                  <a:srgbClr val="7030A0"/>
                </a:solidFill>
              </a:rPr>
              <a:t>Cách tạo hình của nghệ thuật điêu khắc thời kì trung đại.</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7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heckerboard(across)">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742890"/>
            <a:ext cx="7768651" cy="400110"/>
          </a:xfrm>
          <a:prstGeom prst="rect">
            <a:avLst/>
          </a:prstGeom>
        </p:spPr>
        <p:txBody>
          <a:bodyPr wrap="square">
            <a:spAutoFit/>
          </a:bodyPr>
          <a:lstStyle/>
          <a:p>
            <a:pPr>
              <a:buFont typeface="Arial" panose="020B0604020202020204" pitchFamily="34" charset="0"/>
              <a:buChar char="•"/>
            </a:pPr>
            <a:r>
              <a:rPr lang="en-US" sz="2000" dirty="0">
                <a:solidFill>
                  <a:srgbClr val="333333"/>
                </a:solidFill>
                <a:latin typeface="Roboto" panose="02000000000000000000" pitchFamily="2" charset="0"/>
              </a:rPr>
              <a:t> </a:t>
            </a:r>
            <a:r>
              <a:rPr lang="vi-VN" sz="2000" dirty="0">
                <a:solidFill>
                  <a:srgbClr val="333333"/>
                </a:solidFill>
                <a:latin typeface="Roboto" panose="02000000000000000000" pitchFamily="2" charset="0"/>
              </a:rPr>
              <a:t>Bốn đầu đao cong của chùa Một Cột được đắp hình đầu rồng.</a:t>
            </a:r>
          </a:p>
        </p:txBody>
      </p:sp>
      <p:pic>
        <p:nvPicPr>
          <p:cNvPr id="6146" name="Picture 2" descr="Độc đáo ngôi chùa Một Cột ở Sài Gòn - Trần Quí Thanh"/>
          <p:cNvPicPr>
            <a:picLocks noChangeAspect="1" noChangeArrowheads="1"/>
          </p:cNvPicPr>
          <p:nvPr/>
        </p:nvPicPr>
        <p:blipFill rotWithShape="1">
          <a:blip r:embed="rId2">
            <a:extLst>
              <a:ext uri="{28A0092B-C50C-407E-A947-70E740481C1C}">
                <a14:useLocalDpi xmlns:a14="http://schemas.microsoft.com/office/drawing/2010/main" val="0"/>
              </a:ext>
            </a:extLst>
          </a:blip>
          <a:srcRect l="11000" t="4597" b="5347"/>
          <a:stretch/>
        </p:blipFill>
        <p:spPr bwMode="auto">
          <a:xfrm>
            <a:off x="2895599" y="1676400"/>
            <a:ext cx="6781801"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4128" y="5888804"/>
            <a:ext cx="1284515" cy="1145769"/>
          </a:xfrm>
          <a:prstGeom prst="rect">
            <a:avLst/>
          </a:prstGeom>
        </p:spPr>
      </p:pic>
    </p:spTree>
    <p:extLst>
      <p:ext uri="{BB962C8B-B14F-4D97-AF65-F5344CB8AC3E}">
        <p14:creationId xmlns:p14="http://schemas.microsoft.com/office/powerpoint/2010/main" val="2295679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63" presetClass="path" presetSubtype="0" fill="hold" nodeType="withEffect">
                                  <p:stCondLst>
                                    <p:cond delay="1000"/>
                                  </p:stCondLst>
                                  <p:childTnLst>
                                    <p:animMotion origin="layout" path="M 1.45833E-6 -0.03333 L -0.06784 0.00231 " pathEditMode="relative" rAng="0" ptsTypes="AA">
                                      <p:cBhvr>
                                        <p:cTn id="10" dur="5000" fill="hold"/>
                                        <p:tgtEl>
                                          <p:spTgt spid="5"/>
                                        </p:tgtEl>
                                        <p:attrNameLst>
                                          <p:attrName>ppt_x</p:attrName>
                                          <p:attrName>ppt_y</p:attrName>
                                        </p:attrNameLst>
                                      </p:cBhvr>
                                      <p:rCtr x="-3398" y="1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03973"/>
            <a:ext cx="5791200" cy="5324535"/>
          </a:xfrm>
          <a:prstGeom prst="rect">
            <a:avLst/>
          </a:prstGeom>
        </p:spPr>
        <p:txBody>
          <a:bodyPr wrap="square">
            <a:spAutoFit/>
          </a:bodyPr>
          <a:lstStyle/>
          <a:p>
            <a:pPr marL="60325">
              <a:buFont typeface="Arial" panose="020B0604020202020204" pitchFamily="34" charset="0"/>
              <a:buChar char="•"/>
            </a:pPr>
            <a:r>
              <a:rPr lang="vi-VN" sz="2000" dirty="0">
                <a:solidFill>
                  <a:srgbClr val="333333"/>
                </a:solidFill>
                <a:latin typeface="Roboto" panose="02000000000000000000" pitchFamily="2" charset="0"/>
              </a:rPr>
              <a:t>Hình dáng, họa tiết, màu sắc trang trí trên sản </a:t>
            </a:r>
            <a:r>
              <a:rPr lang="vi-VN" sz="2000" dirty="0" smtClean="0">
                <a:solidFill>
                  <a:srgbClr val="333333"/>
                </a:solidFill>
                <a:latin typeface="Roboto" panose="02000000000000000000" pitchFamily="2" charset="0"/>
              </a:rPr>
              <a:t>phẩm</a:t>
            </a:r>
            <a:r>
              <a:rPr lang="en-US" sz="2000" dirty="0" smtClean="0">
                <a:solidFill>
                  <a:srgbClr val="333333"/>
                </a:solidFill>
                <a:latin typeface="Roboto" panose="02000000000000000000" pitchFamily="2" charset="0"/>
              </a:rPr>
              <a:t>.</a:t>
            </a:r>
          </a:p>
          <a:p>
            <a:pPr marL="60325">
              <a:buFont typeface="Arial" panose="020B0604020202020204" pitchFamily="34" charset="0"/>
              <a:buChar char="•"/>
            </a:pPr>
            <a:endParaRPr lang="vi-VN" sz="2000" dirty="0">
              <a:solidFill>
                <a:srgbClr val="333333"/>
              </a:solidFill>
              <a:latin typeface="Roboto" panose="02000000000000000000" pitchFamily="2" charset="0"/>
            </a:endParaRPr>
          </a:p>
          <a:p>
            <a:pPr marL="60325" lvl="1">
              <a:buFont typeface="Arial" panose="020B0604020202020204" pitchFamily="34" charset="0"/>
              <a:buChar char="•"/>
            </a:pPr>
            <a:r>
              <a:rPr lang="vi-VN" sz="2000" dirty="0">
                <a:solidFill>
                  <a:srgbClr val="333333"/>
                </a:solidFill>
                <a:latin typeface="Roboto" panose="02000000000000000000" pitchFamily="2" charset="0"/>
              </a:rPr>
              <a:t>Phù điều Shiva múa và một mảng chạm khắc gỗ ở đình Đông Viên: là những bức chạm khắc tinh xảo, hình ảnh con người là trung tâm</a:t>
            </a:r>
            <a:r>
              <a:rPr lang="vi-VN" sz="2000" dirty="0" smtClean="0">
                <a:solidFill>
                  <a:srgbClr val="333333"/>
                </a:solidFill>
                <a:latin typeface="Roboto" panose="02000000000000000000" pitchFamily="2" charset="0"/>
              </a:rPr>
              <a:t>.</a:t>
            </a:r>
            <a:endParaRPr lang="en-US" sz="2000" dirty="0" smtClean="0">
              <a:solidFill>
                <a:srgbClr val="333333"/>
              </a:solidFill>
              <a:latin typeface="Roboto" panose="02000000000000000000" pitchFamily="2" charset="0"/>
            </a:endParaRPr>
          </a:p>
          <a:p>
            <a:pPr marL="60325" lvl="1">
              <a:buFont typeface="Arial" panose="020B0604020202020204" pitchFamily="34" charset="0"/>
              <a:buChar char="•"/>
            </a:pPr>
            <a:endParaRPr lang="vi-VN" sz="2000" dirty="0">
              <a:solidFill>
                <a:srgbClr val="333333"/>
              </a:solidFill>
              <a:latin typeface="Roboto" panose="02000000000000000000" pitchFamily="2" charset="0"/>
            </a:endParaRPr>
          </a:p>
          <a:p>
            <a:pPr marL="60325" lvl="1">
              <a:buFont typeface="Arial" panose="020B0604020202020204" pitchFamily="34" charset="0"/>
              <a:buChar char="•"/>
            </a:pPr>
            <a:r>
              <a:rPr lang="vi-VN" sz="2000" dirty="0">
                <a:solidFill>
                  <a:srgbClr val="333333"/>
                </a:solidFill>
                <a:latin typeface="Roboto" panose="02000000000000000000" pitchFamily="2" charset="0"/>
              </a:rPr>
              <a:t>Chùa Một Cột: là kiến trúc đình chùa có phong cách điêu khắc gỗ độc đáo. Chùa hình vuông làm bằng gỗ, lợp ngói ta. Nóc chùa có mặt nguyệt bốc lửa, đầu rồng chầu mặt nguyệt. Chùa được xây giữa hồ nước, kiến trúc có hình tượng bông sen</a:t>
            </a:r>
            <a:r>
              <a:rPr lang="vi-VN" sz="2000" dirty="0" smtClean="0">
                <a:solidFill>
                  <a:srgbClr val="333333"/>
                </a:solidFill>
                <a:latin typeface="Roboto" panose="02000000000000000000" pitchFamily="2" charset="0"/>
              </a:rPr>
              <a:t>.</a:t>
            </a:r>
            <a:endParaRPr lang="en-US" sz="2000" dirty="0" smtClean="0">
              <a:solidFill>
                <a:srgbClr val="333333"/>
              </a:solidFill>
              <a:latin typeface="Roboto" panose="02000000000000000000" pitchFamily="2" charset="0"/>
            </a:endParaRPr>
          </a:p>
          <a:p>
            <a:pPr marL="60325" lvl="1">
              <a:buFont typeface="Arial" panose="020B0604020202020204" pitchFamily="34" charset="0"/>
              <a:buChar char="•"/>
            </a:pPr>
            <a:endParaRPr lang="vi-VN" sz="2000" dirty="0">
              <a:solidFill>
                <a:srgbClr val="333333"/>
              </a:solidFill>
              <a:latin typeface="Roboto" panose="02000000000000000000" pitchFamily="2" charset="0"/>
            </a:endParaRPr>
          </a:p>
          <a:p>
            <a:pPr marL="60325" lvl="1">
              <a:buFont typeface="Arial" panose="020B0604020202020204" pitchFamily="34" charset="0"/>
              <a:buChar char="•"/>
            </a:pPr>
            <a:r>
              <a:rPr lang="vi-VN" sz="2000" dirty="0">
                <a:solidFill>
                  <a:srgbClr val="333333"/>
                </a:solidFill>
                <a:latin typeface="Roboto" panose="02000000000000000000" pitchFamily="2" charset="0"/>
              </a:rPr>
              <a:t>Khăn thổ cẩm: màu sắc sặc sỡ, họa tiết kỉ hà</a:t>
            </a:r>
            <a:r>
              <a:rPr lang="vi-VN" sz="2000" dirty="0" smtClean="0">
                <a:solidFill>
                  <a:srgbClr val="333333"/>
                </a:solidFill>
                <a:latin typeface="Roboto" panose="02000000000000000000" pitchFamily="2" charset="0"/>
              </a:rPr>
              <a:t>.</a:t>
            </a:r>
            <a:endParaRPr lang="en-US" sz="2000" dirty="0" smtClean="0">
              <a:solidFill>
                <a:srgbClr val="333333"/>
              </a:solidFill>
              <a:latin typeface="Roboto" panose="02000000000000000000" pitchFamily="2" charset="0"/>
            </a:endParaRPr>
          </a:p>
          <a:p>
            <a:pPr marL="60325" lvl="1">
              <a:buFont typeface="Arial" panose="020B0604020202020204" pitchFamily="34" charset="0"/>
              <a:buChar char="•"/>
            </a:pPr>
            <a:r>
              <a:rPr lang="vi-VN" sz="2000" dirty="0" smtClean="0">
                <a:solidFill>
                  <a:srgbClr val="333333"/>
                </a:solidFill>
                <a:latin typeface="Roboto" panose="02000000000000000000" pitchFamily="2" charset="0"/>
              </a:rPr>
              <a:t>Chân </a:t>
            </a:r>
            <a:r>
              <a:rPr lang="vi-VN" sz="2000" dirty="0">
                <a:solidFill>
                  <a:srgbClr val="333333"/>
                </a:solidFill>
                <a:latin typeface="Roboto" panose="02000000000000000000" pitchFamily="2" charset="0"/>
              </a:rPr>
              <a:t>đèn gốm hoa lam: sử dụng họa tiết rồng - biểu tượng của sức mạnh và quyền uy.</a:t>
            </a:r>
          </a:p>
        </p:txBody>
      </p:sp>
      <p:pic>
        <p:nvPicPr>
          <p:cNvPr id="4" name="Picture 2" descr="Giải bài 7 Tìm hiểu nghệ thuật tạo hình trung đại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1" y="457200"/>
            <a:ext cx="5638800" cy="6115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986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6534" y="675620"/>
            <a:ext cx="12218534" cy="7003267"/>
          </a:xfrm>
          <a:prstGeom prst="roundRect">
            <a:avLst>
              <a:gd name="adj" fmla="val 34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58057"/>
            <a:ext cx="12192000" cy="6848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 descr="D:\HĐTNHN\tập huấn\images (8).jpg"/>
          <p:cNvPicPr>
            <a:picLocks noChangeAspect="1" noChangeArrowheads="1"/>
          </p:cNvPicPr>
          <p:nvPr/>
        </p:nvPicPr>
        <p:blipFill>
          <a:blip r:embed="rId4"/>
          <a:srcRect l="8333"/>
          <a:stretch>
            <a:fillRect/>
          </a:stretch>
        </p:blipFill>
        <p:spPr bwMode="auto">
          <a:xfrm>
            <a:off x="-76200" y="5658993"/>
            <a:ext cx="2667000" cy="1813287"/>
          </a:xfrm>
          <a:prstGeom prst="rect">
            <a:avLst/>
          </a:prstGeom>
          <a:noFill/>
        </p:spPr>
      </p:pic>
      <p:sp>
        <p:nvSpPr>
          <p:cNvPr id="16" name="TextBox 15"/>
          <p:cNvSpPr txBox="1"/>
          <p:nvPr/>
        </p:nvSpPr>
        <p:spPr>
          <a:xfrm>
            <a:off x="2743200" y="152400"/>
            <a:ext cx="7315200" cy="523220"/>
          </a:xfrm>
          <a:prstGeom prst="rect">
            <a:avLst/>
          </a:prstGeom>
          <a:noFill/>
        </p:spPr>
        <p:txBody>
          <a:bodyPr wrap="square" rtlCol="0">
            <a:spAutoFit/>
          </a:bodyPr>
          <a:lstStyle/>
          <a:p>
            <a:r>
              <a:rPr lang="en-US" sz="2800" b="1" dirty="0">
                <a:solidFill>
                  <a:srgbClr val="C00000"/>
                </a:solidFill>
              </a:rPr>
              <a:t>Khái quát nghệ thuật tạo hình thời Trung Đại</a:t>
            </a:r>
          </a:p>
        </p:txBody>
      </p:sp>
      <p:sp>
        <p:nvSpPr>
          <p:cNvPr id="4" name="TextBox 3"/>
          <p:cNvSpPr txBox="1"/>
          <p:nvPr/>
        </p:nvSpPr>
        <p:spPr>
          <a:xfrm>
            <a:off x="3276600" y="1360518"/>
            <a:ext cx="6248400" cy="830997"/>
          </a:xfrm>
          <a:prstGeom prst="rect">
            <a:avLst/>
          </a:prstGeom>
          <a:noFill/>
        </p:spPr>
        <p:txBody>
          <a:bodyPr wrap="square" rtlCol="0">
            <a:spAutoFit/>
          </a:bodyPr>
          <a:lstStyle/>
          <a:p>
            <a:r>
              <a:rPr lang="en-US" sz="4800" b="1" dirty="0">
                <a:solidFill>
                  <a:srgbClr val="FF0000"/>
                </a:solidFill>
              </a:rPr>
              <a:t>Nghệ thuật kiến trúc:</a:t>
            </a:r>
          </a:p>
        </p:txBody>
      </p:sp>
      <p:pic>
        <p:nvPicPr>
          <p:cNvPr id="2050" name="Picture 2" descr="Du lịch chùa Bút Tháp địa danh nổi tiếng Bắc Ni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217781"/>
            <a:ext cx="7620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33801" y="5696949"/>
            <a:ext cx="3807619" cy="400110"/>
          </a:xfrm>
          <a:prstGeom prst="rect">
            <a:avLst/>
          </a:prstGeom>
          <a:noFill/>
        </p:spPr>
        <p:txBody>
          <a:bodyPr wrap="square" rtlCol="0">
            <a:spAutoFit/>
          </a:bodyPr>
          <a:lstStyle/>
          <a:p>
            <a:r>
              <a:rPr lang="en-US" sz="2000" b="1" i="1" dirty="0">
                <a:solidFill>
                  <a:schemeClr val="tx2"/>
                </a:solidFill>
              </a:rPr>
              <a:t>Chùa Bút Tháp – Bắc Ninh</a:t>
            </a:r>
          </a:p>
        </p:txBody>
      </p:sp>
      <p:pic>
        <p:nvPicPr>
          <p:cNvPr id="2052" name="Picture 4" descr="Thuyết minh về chùa Tây Phương (4 mẫu) - Những bài văn mẫu lớp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217781"/>
            <a:ext cx="8175408"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19400" y="5715000"/>
            <a:ext cx="4572000" cy="400110"/>
          </a:xfrm>
          <a:prstGeom prst="rect">
            <a:avLst/>
          </a:prstGeom>
          <a:noFill/>
        </p:spPr>
        <p:txBody>
          <a:bodyPr wrap="square" rtlCol="0">
            <a:spAutoFit/>
          </a:bodyPr>
          <a:lstStyle/>
          <a:p>
            <a:r>
              <a:rPr lang="en-US" sz="2000" b="1" dirty="0">
                <a:solidFill>
                  <a:schemeClr val="tx2"/>
                </a:solidFill>
              </a:rPr>
              <a:t>Chùa Tây Phương – Thạch Thất, Hà Nội</a:t>
            </a:r>
          </a:p>
        </p:txBody>
      </p:sp>
      <p:pic>
        <p:nvPicPr>
          <p:cNvPr id="2054" name="Picture 6" descr="Đình làng Tây Đằng - Một tác phẩm kiến trúc nghệ thuật gỗ độc đáo"/>
          <p:cNvPicPr>
            <a:picLocks noChangeAspect="1" noChangeArrowheads="1"/>
          </p:cNvPicPr>
          <p:nvPr/>
        </p:nvPicPr>
        <p:blipFill rotWithShape="1">
          <a:blip r:embed="rId7">
            <a:extLst>
              <a:ext uri="{28A0092B-C50C-407E-A947-70E740481C1C}">
                <a14:useLocalDpi xmlns:a14="http://schemas.microsoft.com/office/drawing/2010/main" val="0"/>
              </a:ext>
            </a:extLst>
          </a:blip>
          <a:srcRect t="24441" b="-11720"/>
          <a:stretch/>
        </p:blipFill>
        <p:spPr bwMode="auto">
          <a:xfrm>
            <a:off x="2057401" y="1237692"/>
            <a:ext cx="8207133" cy="47849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67103" y="6047439"/>
            <a:ext cx="4648200" cy="400110"/>
          </a:xfrm>
          <a:prstGeom prst="rect">
            <a:avLst/>
          </a:prstGeom>
          <a:noFill/>
        </p:spPr>
        <p:txBody>
          <a:bodyPr wrap="square" rtlCol="0">
            <a:spAutoFit/>
          </a:bodyPr>
          <a:lstStyle/>
          <a:p>
            <a:r>
              <a:rPr lang="en-US" sz="2000" b="1" i="1" dirty="0">
                <a:solidFill>
                  <a:schemeClr val="tx2"/>
                </a:solidFill>
              </a:rPr>
              <a:t>Đình Tây Đằng – Ba Vì, Hà Nội</a:t>
            </a:r>
          </a:p>
        </p:txBody>
      </p:sp>
    </p:spTree>
    <p:custDataLst>
      <p:tags r:id="rId1"/>
    </p:custDataLst>
    <p:extLst>
      <p:ext uri="{BB962C8B-B14F-4D97-AF65-F5344CB8AC3E}">
        <p14:creationId xmlns:p14="http://schemas.microsoft.com/office/powerpoint/2010/main" val="57257920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circle(in)">
                                      <p:cBhvr>
                                        <p:cTn id="20" dur="20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050"/>
                                        </p:tgtEl>
                                      </p:cBhvr>
                                    </p:animEffect>
                                    <p:set>
                                      <p:cBhvr>
                                        <p:cTn id="28" dur="1" fill="hold">
                                          <p:stCondLst>
                                            <p:cond delay="499"/>
                                          </p:stCondLst>
                                        </p:cTn>
                                        <p:tgtEl>
                                          <p:spTgt spid="205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amond(in)">
                                      <p:cBhvr>
                                        <p:cTn id="33" dur="2000"/>
                                        <p:tgtEl>
                                          <p:spTgt spid="6"/>
                                        </p:tgtEl>
                                      </p:cBhvr>
                                    </p:animEffect>
                                  </p:childTnLst>
                                </p:cTn>
                              </p:par>
                              <p:par>
                                <p:cTn id="34" presetID="8" presetClass="entr" presetSubtype="16" fill="hold" nodeType="withEffect">
                                  <p:stCondLst>
                                    <p:cond delay="0"/>
                                  </p:stCondLst>
                                  <p:childTnLst>
                                    <p:set>
                                      <p:cBhvr>
                                        <p:cTn id="35" dur="1" fill="hold">
                                          <p:stCondLst>
                                            <p:cond delay="0"/>
                                          </p:stCondLst>
                                        </p:cTn>
                                        <p:tgtEl>
                                          <p:spTgt spid="2052"/>
                                        </p:tgtEl>
                                        <p:attrNameLst>
                                          <p:attrName>style.visibility</p:attrName>
                                        </p:attrNameLst>
                                      </p:cBhvr>
                                      <p:to>
                                        <p:strVal val="visible"/>
                                      </p:to>
                                    </p:set>
                                    <p:animEffect transition="in" filter="diamond(in)">
                                      <p:cBhvr>
                                        <p:cTn id="36" dur="2000"/>
                                        <p:tgtEl>
                                          <p:spTgt spid="2052"/>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xit" presetSubtype="1" fill="hold" grpId="1" nodeType="clickEffect">
                                  <p:stCondLst>
                                    <p:cond delay="0"/>
                                  </p:stCondLst>
                                  <p:childTnLst>
                                    <p:animEffect transition="out" filter="wheel(1)">
                                      <p:cBhvr>
                                        <p:cTn id="40" dur="2000"/>
                                        <p:tgtEl>
                                          <p:spTgt spid="6"/>
                                        </p:tgtEl>
                                      </p:cBhvr>
                                    </p:animEffect>
                                    <p:set>
                                      <p:cBhvr>
                                        <p:cTn id="41" dur="1" fill="hold">
                                          <p:stCondLst>
                                            <p:cond delay="1999"/>
                                          </p:stCondLst>
                                        </p:cTn>
                                        <p:tgtEl>
                                          <p:spTgt spid="6"/>
                                        </p:tgtEl>
                                        <p:attrNameLst>
                                          <p:attrName>style.visibility</p:attrName>
                                        </p:attrNameLst>
                                      </p:cBhvr>
                                      <p:to>
                                        <p:strVal val="hidden"/>
                                      </p:to>
                                    </p:set>
                                  </p:childTnLst>
                                </p:cTn>
                              </p:par>
                              <p:par>
                                <p:cTn id="42" presetID="21" presetClass="exit" presetSubtype="1" fill="hold" nodeType="withEffect">
                                  <p:stCondLst>
                                    <p:cond delay="0"/>
                                  </p:stCondLst>
                                  <p:childTnLst>
                                    <p:animEffect transition="out" filter="wheel(1)">
                                      <p:cBhvr>
                                        <p:cTn id="43" dur="2000"/>
                                        <p:tgtEl>
                                          <p:spTgt spid="2052"/>
                                        </p:tgtEl>
                                      </p:cBhvr>
                                    </p:animEffect>
                                    <p:set>
                                      <p:cBhvr>
                                        <p:cTn id="44" dur="1" fill="hold">
                                          <p:stCondLst>
                                            <p:cond delay="1999"/>
                                          </p:stCondLst>
                                        </p:cTn>
                                        <p:tgtEl>
                                          <p:spTgt spid="205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ox(in)">
                                      <p:cBhvr>
                                        <p:cTn id="49" dur="2000"/>
                                        <p:tgtEl>
                                          <p:spTgt spid="7"/>
                                        </p:tgtEl>
                                      </p:cBhvr>
                                    </p:animEffect>
                                  </p:childTnLst>
                                </p:cTn>
                              </p:par>
                              <p:par>
                                <p:cTn id="50" presetID="4" presetClass="entr" presetSubtype="16" fill="hold" nodeType="withEffect">
                                  <p:stCondLst>
                                    <p:cond delay="0"/>
                                  </p:stCondLst>
                                  <p:childTnLst>
                                    <p:set>
                                      <p:cBhvr>
                                        <p:cTn id="51" dur="1" fill="hold">
                                          <p:stCondLst>
                                            <p:cond delay="0"/>
                                          </p:stCondLst>
                                        </p:cTn>
                                        <p:tgtEl>
                                          <p:spTgt spid="2054"/>
                                        </p:tgtEl>
                                        <p:attrNameLst>
                                          <p:attrName>style.visibility</p:attrName>
                                        </p:attrNameLst>
                                      </p:cBhvr>
                                      <p:to>
                                        <p:strVal val="visible"/>
                                      </p:to>
                                    </p:set>
                                    <p:animEffect transition="in" filter="box(in)">
                                      <p:cBhvr>
                                        <p:cTn id="52" dur="2000"/>
                                        <p:tgtEl>
                                          <p:spTgt spid="2054"/>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xit" presetSubtype="1" fill="hold" grpId="1" nodeType="clickEffect">
                                  <p:stCondLst>
                                    <p:cond delay="0"/>
                                  </p:stCondLst>
                                  <p:childTnLst>
                                    <p:animEffect transition="out" filter="wheel(1)">
                                      <p:cBhvr>
                                        <p:cTn id="56" dur="2000"/>
                                        <p:tgtEl>
                                          <p:spTgt spid="7"/>
                                        </p:tgtEl>
                                      </p:cBhvr>
                                    </p:animEffect>
                                    <p:set>
                                      <p:cBhvr>
                                        <p:cTn id="57" dur="1" fill="hold">
                                          <p:stCondLst>
                                            <p:cond delay="1999"/>
                                          </p:stCondLst>
                                        </p:cTn>
                                        <p:tgtEl>
                                          <p:spTgt spid="7"/>
                                        </p:tgtEl>
                                        <p:attrNameLst>
                                          <p:attrName>style.visibility</p:attrName>
                                        </p:attrNameLst>
                                      </p:cBhvr>
                                      <p:to>
                                        <p:strVal val="hidden"/>
                                      </p:to>
                                    </p:set>
                                  </p:childTnLst>
                                </p:cTn>
                              </p:par>
                              <p:par>
                                <p:cTn id="58" presetID="21" presetClass="exit" presetSubtype="1" fill="hold" nodeType="withEffect">
                                  <p:stCondLst>
                                    <p:cond delay="0"/>
                                  </p:stCondLst>
                                  <p:childTnLst>
                                    <p:animEffect transition="out" filter="wheel(1)">
                                      <p:cBhvr>
                                        <p:cTn id="59" dur="2000"/>
                                        <p:tgtEl>
                                          <p:spTgt spid="2054"/>
                                        </p:tgtEl>
                                      </p:cBhvr>
                                    </p:animEffect>
                                    <p:set>
                                      <p:cBhvr>
                                        <p:cTn id="60" dur="1" fill="hold">
                                          <p:stCondLst>
                                            <p:cond delay="1999"/>
                                          </p:stCondLst>
                                        </p:cTn>
                                        <p:tgtEl>
                                          <p:spTgt spid="2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3541"/>
            <a:ext cx="12192000" cy="6848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0" y="757015"/>
            <a:ext cx="12192000" cy="6173103"/>
          </a:xfrm>
          <a:prstGeom prst="roundRect">
            <a:avLst>
              <a:gd name="adj" fmla="val 34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743200" y="152400"/>
            <a:ext cx="7315200" cy="523220"/>
          </a:xfrm>
          <a:prstGeom prst="rect">
            <a:avLst/>
          </a:prstGeom>
          <a:noFill/>
        </p:spPr>
        <p:txBody>
          <a:bodyPr wrap="square" rtlCol="0">
            <a:spAutoFit/>
          </a:bodyPr>
          <a:lstStyle/>
          <a:p>
            <a:r>
              <a:rPr lang="en-US" sz="2800" b="1" dirty="0">
                <a:solidFill>
                  <a:srgbClr val="C00000"/>
                </a:solidFill>
              </a:rPr>
              <a:t>Khái quát nghệ thuật tạo hình thời Trung Đại</a:t>
            </a:r>
          </a:p>
        </p:txBody>
      </p:sp>
      <p:sp>
        <p:nvSpPr>
          <p:cNvPr id="7" name="TextBox 6"/>
          <p:cNvSpPr txBox="1"/>
          <p:nvPr/>
        </p:nvSpPr>
        <p:spPr>
          <a:xfrm>
            <a:off x="2895600" y="1143001"/>
            <a:ext cx="6629400" cy="584775"/>
          </a:xfrm>
          <a:prstGeom prst="rect">
            <a:avLst/>
          </a:prstGeom>
          <a:noFill/>
        </p:spPr>
        <p:txBody>
          <a:bodyPr wrap="square" rtlCol="0">
            <a:spAutoFit/>
          </a:bodyPr>
          <a:lstStyle/>
          <a:p>
            <a:r>
              <a:rPr lang="en-US" sz="3200" b="1" dirty="0">
                <a:solidFill>
                  <a:srgbClr val="FF0000"/>
                </a:solidFill>
              </a:rPr>
              <a:t>Nghệ thuật điêu khắc -  trang trí</a:t>
            </a:r>
          </a:p>
        </p:txBody>
      </p:sp>
      <p:pic>
        <p:nvPicPr>
          <p:cNvPr id="4098" name="Picture 2" descr="Ai là tác giả bức tượng “Phật bà nghìn mắt nghìn tay” ở chùa Bút Th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091" y="837297"/>
            <a:ext cx="3994874" cy="56908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57400" y="4495801"/>
            <a:ext cx="3545034" cy="1200329"/>
          </a:xfrm>
          <a:prstGeom prst="rect">
            <a:avLst/>
          </a:prstGeom>
          <a:noFill/>
        </p:spPr>
        <p:txBody>
          <a:bodyPr wrap="square" rtlCol="0">
            <a:spAutoFit/>
          </a:bodyPr>
          <a:lstStyle/>
          <a:p>
            <a:pPr algn="ctr"/>
            <a:r>
              <a:rPr lang="en-US" sz="2400" dirty="0">
                <a:solidFill>
                  <a:schemeClr val="tx2">
                    <a:lumMod val="50000"/>
                  </a:schemeClr>
                </a:solidFill>
              </a:rPr>
              <a:t>Tượng quan âm nghìn mắt nghìn tay – Chùa Bút Tháp, Bắc Ninh</a:t>
            </a:r>
          </a:p>
        </p:txBody>
      </p:sp>
      <p:pic>
        <p:nvPicPr>
          <p:cNvPr id="4100" name="Picture 4" descr="Vị vua đầu tiên lấy vợ Tây trong lịch sử Việt » Báo Phụ Nữ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597" y="837297"/>
            <a:ext cx="4161131" cy="59660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11129" y="4507110"/>
            <a:ext cx="3352800" cy="1200329"/>
          </a:xfrm>
          <a:prstGeom prst="rect">
            <a:avLst/>
          </a:prstGeom>
          <a:noFill/>
        </p:spPr>
        <p:txBody>
          <a:bodyPr wrap="square" rtlCol="0">
            <a:spAutoFit/>
          </a:bodyPr>
          <a:lstStyle/>
          <a:p>
            <a:r>
              <a:rPr lang="en-US" sz="2400" dirty="0">
                <a:solidFill>
                  <a:srgbClr val="C00000"/>
                </a:solidFill>
              </a:rPr>
              <a:t>Tượng Hoàng Thái hậu Trịnh Thị Ngọc Trúc – Chùa Mật</a:t>
            </a:r>
          </a:p>
        </p:txBody>
      </p:sp>
    </p:spTree>
    <p:extLst>
      <p:ext uri="{BB962C8B-B14F-4D97-AF65-F5344CB8AC3E}">
        <p14:creationId xmlns:p14="http://schemas.microsoft.com/office/powerpoint/2010/main" val="413014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xit" presetSubtype="32" fill="hold" grpId="1" nodeType="clickEffect">
                                  <p:stCondLst>
                                    <p:cond delay="0"/>
                                  </p:stCondLst>
                                  <p:childTnLst>
                                    <p:animEffect transition="out" filter="plus(out)">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par>
                                <p:cTn id="18" presetID="6" presetClass="entr" presetSubtype="16"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circle(in)">
                                      <p:cBhvr>
                                        <p:cTn id="20" dur="20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xit" presetSubtype="1" fill="hold" grpId="1" nodeType="clickEffect">
                                  <p:stCondLst>
                                    <p:cond delay="0"/>
                                  </p:stCondLst>
                                  <p:childTnLst>
                                    <p:animEffect transition="out" filter="wheel(1)">
                                      <p:cBhvr>
                                        <p:cTn id="24" dur="2000"/>
                                        <p:tgtEl>
                                          <p:spTgt spid="8"/>
                                        </p:tgtEl>
                                      </p:cBhvr>
                                    </p:animEffect>
                                    <p:set>
                                      <p:cBhvr>
                                        <p:cTn id="25" dur="1" fill="hold">
                                          <p:stCondLst>
                                            <p:cond delay="1999"/>
                                          </p:stCondLst>
                                        </p:cTn>
                                        <p:tgtEl>
                                          <p:spTgt spid="8"/>
                                        </p:tgtEl>
                                        <p:attrNameLst>
                                          <p:attrName>style.visibility</p:attrName>
                                        </p:attrNameLst>
                                      </p:cBhvr>
                                      <p:to>
                                        <p:strVal val="hidden"/>
                                      </p:to>
                                    </p:set>
                                  </p:childTnLst>
                                </p:cTn>
                              </p:par>
                              <p:par>
                                <p:cTn id="26" presetID="21" presetClass="exit" presetSubtype="1" fill="hold" nodeType="withEffect">
                                  <p:stCondLst>
                                    <p:cond delay="0"/>
                                  </p:stCondLst>
                                  <p:childTnLst>
                                    <p:animEffect transition="out" filter="wheel(1)">
                                      <p:cBhvr>
                                        <p:cTn id="27" dur="2000"/>
                                        <p:tgtEl>
                                          <p:spTgt spid="4098"/>
                                        </p:tgtEl>
                                      </p:cBhvr>
                                    </p:animEffect>
                                    <p:set>
                                      <p:cBhvr>
                                        <p:cTn id="28" dur="1" fill="hold">
                                          <p:stCondLst>
                                            <p:cond delay="1999"/>
                                          </p:stCondLst>
                                        </p:cTn>
                                        <p:tgtEl>
                                          <p:spTgt spid="409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plus(in)">
                                      <p:cBhvr>
                                        <p:cTn id="33" dur="2000"/>
                                        <p:tgtEl>
                                          <p:spTgt spid="9"/>
                                        </p:tgtEl>
                                      </p:cBhvr>
                                    </p:animEffect>
                                  </p:childTnLst>
                                </p:cTn>
                              </p:par>
                              <p:par>
                                <p:cTn id="34" presetID="13" presetClass="entr" presetSubtype="16" fill="hold" nodeType="withEffect">
                                  <p:stCondLst>
                                    <p:cond delay="0"/>
                                  </p:stCondLst>
                                  <p:childTnLst>
                                    <p:set>
                                      <p:cBhvr>
                                        <p:cTn id="35" dur="1" fill="hold">
                                          <p:stCondLst>
                                            <p:cond delay="0"/>
                                          </p:stCondLst>
                                        </p:cTn>
                                        <p:tgtEl>
                                          <p:spTgt spid="4100"/>
                                        </p:tgtEl>
                                        <p:attrNameLst>
                                          <p:attrName>style.visibility</p:attrName>
                                        </p:attrNameLst>
                                      </p:cBhvr>
                                      <p:to>
                                        <p:strVal val="visible"/>
                                      </p:to>
                                    </p:set>
                                    <p:animEffect transition="in" filter="plus(in)">
                                      <p:cBhvr>
                                        <p:cTn id="36" dur="2000"/>
                                        <p:tgtEl>
                                          <p:spTgt spid="4100"/>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xit" presetSubtype="32" fill="hold" grpId="1" nodeType="clickEffect">
                                  <p:stCondLst>
                                    <p:cond delay="0"/>
                                  </p:stCondLst>
                                  <p:childTnLst>
                                    <p:animEffect transition="out" filter="diamond(out)">
                                      <p:cBhvr>
                                        <p:cTn id="40" dur="2000"/>
                                        <p:tgtEl>
                                          <p:spTgt spid="9"/>
                                        </p:tgtEl>
                                      </p:cBhvr>
                                    </p:animEffect>
                                    <p:set>
                                      <p:cBhvr>
                                        <p:cTn id="41" dur="1" fill="hold">
                                          <p:stCondLst>
                                            <p:cond delay="1999"/>
                                          </p:stCondLst>
                                        </p:cTn>
                                        <p:tgtEl>
                                          <p:spTgt spid="9"/>
                                        </p:tgtEl>
                                        <p:attrNameLst>
                                          <p:attrName>style.visibility</p:attrName>
                                        </p:attrNameLst>
                                      </p:cBhvr>
                                      <p:to>
                                        <p:strVal val="hidden"/>
                                      </p:to>
                                    </p:set>
                                  </p:childTnLst>
                                </p:cTn>
                              </p:par>
                              <p:par>
                                <p:cTn id="42" presetID="8" presetClass="exit" presetSubtype="32" fill="hold" nodeType="withEffect">
                                  <p:stCondLst>
                                    <p:cond delay="0"/>
                                  </p:stCondLst>
                                  <p:childTnLst>
                                    <p:animEffect transition="out" filter="diamond(out)">
                                      <p:cBhvr>
                                        <p:cTn id="43" dur="2000"/>
                                        <p:tgtEl>
                                          <p:spTgt spid="4100"/>
                                        </p:tgtEl>
                                      </p:cBhvr>
                                    </p:animEffect>
                                    <p:set>
                                      <p:cBhvr>
                                        <p:cTn id="44" dur="1" fill="hold">
                                          <p:stCondLst>
                                            <p:cond delay="1999"/>
                                          </p:stCondLst>
                                        </p:cTn>
                                        <p:tgtEl>
                                          <p:spTgt spid="4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Về chùa Tây Phương tĩnh tâm và tìm hiểu kiến trúc điêu khắc đỉnh cao |  VOV.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81000"/>
            <a:ext cx="5791200"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79997" y="6248400"/>
            <a:ext cx="5089207" cy="400110"/>
          </a:xfrm>
          <a:prstGeom prst="rect">
            <a:avLst/>
          </a:prstGeom>
          <a:noFill/>
        </p:spPr>
        <p:txBody>
          <a:bodyPr wrap="square" rtlCol="0">
            <a:spAutoFit/>
          </a:bodyPr>
          <a:lstStyle/>
          <a:p>
            <a:r>
              <a:rPr lang="en-US" sz="2000" b="1" dirty="0">
                <a:solidFill>
                  <a:srgbClr val="C00000"/>
                </a:solidFill>
              </a:rPr>
              <a:t>Tượng các vị La Hán – Chùa Tây Phương</a:t>
            </a:r>
          </a:p>
        </p:txBody>
      </p:sp>
      <p:pic>
        <p:nvPicPr>
          <p:cNvPr id="5126" name="Picture 6" descr="Đối họa bài &quot;Các vị La Hán chùa Tây Phương&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81000"/>
            <a:ext cx="8686800" cy="57912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À NỘI - Chùa Tây Phương. Bộ ảnh 18 vị La Hán ( Chụp không đèn). Ưu ba Cúc  đa | Mapio.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28600"/>
            <a:ext cx="4191000" cy="614328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Tập tin:Thập Bát La Hán - Chùa tây Phương - La Hán Cười.jpg – Wikipedia  tiếng Việ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91825"/>
            <a:ext cx="4572000" cy="610385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Toàn cảnh 18 vị la hán chùa Tây Phươ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3188" y="152400"/>
            <a:ext cx="8782413" cy="614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35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wedge">
                                      <p:cBhvr>
                                        <p:cTn id="7" dur="20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plus(in)">
                                      <p:cBhvr>
                                        <p:cTn id="12" dur="2000"/>
                                        <p:tgtEl>
                                          <p:spTgt spid="5130"/>
                                        </p:tgtEl>
                                      </p:cBhvr>
                                    </p:animEffect>
                                  </p:childTnLst>
                                </p:cTn>
                              </p:par>
                              <p:par>
                                <p:cTn id="13" presetID="13" presetClass="entr" presetSubtype="16" fill="hold" nodeType="withEffect">
                                  <p:stCondLst>
                                    <p:cond delay="0"/>
                                  </p:stCondLst>
                                  <p:childTnLst>
                                    <p:set>
                                      <p:cBhvr>
                                        <p:cTn id="14" dur="1" fill="hold">
                                          <p:stCondLst>
                                            <p:cond delay="0"/>
                                          </p:stCondLst>
                                        </p:cTn>
                                        <p:tgtEl>
                                          <p:spTgt spid="5128"/>
                                        </p:tgtEl>
                                        <p:attrNameLst>
                                          <p:attrName>style.visibility</p:attrName>
                                        </p:attrNameLst>
                                      </p:cBhvr>
                                      <p:to>
                                        <p:strVal val="visible"/>
                                      </p:to>
                                    </p:set>
                                    <p:animEffect transition="in" filter="plus(in)">
                                      <p:cBhvr>
                                        <p:cTn id="15" dur="2000"/>
                                        <p:tgtEl>
                                          <p:spTgt spid="5128"/>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5132"/>
                                        </p:tgtEl>
                                        <p:attrNameLst>
                                          <p:attrName>style.visibility</p:attrName>
                                        </p:attrNameLst>
                                      </p:cBhvr>
                                      <p:to>
                                        <p:strVal val="visible"/>
                                      </p:to>
                                    </p:set>
                                    <p:animEffect transition="in" filter="wedge">
                                      <p:cBhvr>
                                        <p:cTn id="20" dur="20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8E14A17B-4FAF-47D6-BBC7-A8F629A64EF0}"/>
  <p:tag name="GENSWF_ADVANCE_TIME" val="5"/>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7A315F12-0C7C-40DE-BD5C-2D9F34F1F846}"/>
  <p:tag name="GENSWF_ADVANCE_TIME" val="5"/>
  <p:tag name="TIMING" val="|0.001"/>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_2" val="{CD501E06-C37F-4F50-9D47-46CD6B852477}"/>
  <p:tag name="GENSWF_ADVANCE_TIME" val="5"/>
  <p:tag name="TIMING" val="|1|2"/>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1281</TotalTime>
  <Words>629</Words>
  <Application>Microsoft Office PowerPoint</Application>
  <PresentationFormat>Widescreen</PresentationFormat>
  <Paragraphs>66</Paragraphs>
  <Slides>19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宋体</vt:lpstr>
      <vt:lpstr>Arial</vt:lpstr>
      <vt:lpstr>Calibri</vt:lpstr>
      <vt:lpstr>Roboto</vt:lpstr>
      <vt:lpstr>Times New Roman</vt:lpstr>
      <vt:lpstr>Verdana</vt:lpstr>
      <vt:lpstr>方正卡通简体</vt:lpstr>
      <vt:lpstr>Office Theme</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dc:title>
  <dc:creator>Admin</dc:creator>
  <cp:lastModifiedBy>STD_DELL</cp:lastModifiedBy>
  <cp:revision>78</cp:revision>
  <dcterms:created xsi:type="dcterms:W3CDTF">2021-08-24T14:56:17Z</dcterms:created>
  <dcterms:modified xsi:type="dcterms:W3CDTF">2024-12-12T00:39:14Z</dcterms:modified>
</cp:coreProperties>
</file>