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59" r:id="rId4"/>
    <p:sldId id="272" r:id="rId5"/>
    <p:sldId id="283" r:id="rId6"/>
    <p:sldId id="286" r:id="rId7"/>
    <p:sldId id="273" r:id="rId8"/>
    <p:sldId id="287" r:id="rId9"/>
    <p:sldId id="288" r:id="rId10"/>
    <p:sldId id="289" r:id="rId11"/>
    <p:sldId id="290" r:id="rId12"/>
    <p:sldId id="29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3333CC"/>
    <a:srgbClr val="FFCCFF"/>
    <a:srgbClr val="41719C"/>
    <a:srgbClr val="FF99FF"/>
    <a:srgbClr val="FF00FF"/>
    <a:srgbClr val="F8F8F8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9" d="100"/>
          <a:sy n="59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47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400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4399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25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7987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04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082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2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997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1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8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09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7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26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1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30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6116D-D749-4333-8A20-75867DF24F75}" type="datetimeFigureOut">
              <a:rPr lang="en-US" smtClean="0"/>
              <a:t>10/5/2023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31201B-8794-4824-A58C-9FDADAEC2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7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3" Type="http://schemas.microsoft.com/office/2007/relationships/hdphoto" Target="../media/hdphoto5.wdp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12" Type="http://schemas.microsoft.com/office/2007/relationships/hdphoto" Target="../media/hdphoto4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microsoft.com/office/2007/relationships/hdphoto" Target="../media/hdphoto3.wdp"/><Relationship Id="rId4" Type="http://schemas.openxmlformats.org/officeDocument/2006/relationships/image" Target="../media/image5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microsoft.com/office/2007/relationships/hdphoto" Target="../media/hdphoto5.wdp"/><Relationship Id="rId9" Type="http://schemas.microsoft.com/office/2007/relationships/hdphoto" Target="../media/hdphoto6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microsoft.com/office/2007/relationships/hdphoto" Target="../media/hdphoto5.wdp"/><Relationship Id="rId9" Type="http://schemas.microsoft.com/office/2007/relationships/hdphoto" Target="../media/hdphoto6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804" b="89216" l="3759" r="89474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88809" y="5437126"/>
            <a:ext cx="1574707" cy="1086378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2192155" y="1683183"/>
            <a:ext cx="7409045" cy="168216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 ĐỀ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 CHỨC LƯU TRỮ, TÌM KIẾM VÀ TRAO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 THÔNG TIN</a:t>
            </a:r>
          </a:p>
        </p:txBody>
      </p:sp>
    </p:spTree>
    <p:extLst>
      <p:ext uri="{BB962C8B-B14F-4D97-AF65-F5344CB8AC3E}">
        <p14:creationId xmlns:p14="http://schemas.microsoft.com/office/powerpoint/2010/main" val="212429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740" b="96575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49444" y="3992916"/>
            <a:ext cx="1480683" cy="1765076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59488" y="220255"/>
            <a:ext cx="4717142" cy="595086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8374" y="5636906"/>
            <a:ext cx="866775" cy="723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5733" y="5636906"/>
            <a:ext cx="838200" cy="6000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488" y="4282042"/>
            <a:ext cx="752475" cy="9334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8101" l="8837" r="88837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292587" y="2370499"/>
            <a:ext cx="2824277" cy="3866482"/>
          </a:xfrm>
          <a:prstGeom prst="rect">
            <a:avLst/>
          </a:prstGeom>
        </p:spPr>
      </p:pic>
      <p:sp>
        <p:nvSpPr>
          <p:cNvPr id="3" name="Cloud 2"/>
          <p:cNvSpPr/>
          <p:nvPr/>
        </p:nvSpPr>
        <p:spPr>
          <a:xfrm>
            <a:off x="1582299" y="1166644"/>
            <a:ext cx="8671520" cy="2991573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24833" y="281070"/>
            <a:ext cx="35375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17500">
              <a:spcBef>
                <a:spcPts val="775"/>
              </a:spcBef>
              <a:spcAft>
                <a:spcPts val="0"/>
              </a:spcAft>
            </a:pP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SGK tr.15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70059" y="1444958"/>
            <a:ext cx="64225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tầm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trọng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thác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95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87829" y="1012371"/>
            <a:ext cx="8882743" cy="4257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1.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tầm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trọng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thác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y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tế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kiếm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tật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thuốc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nguy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hiểm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mạng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bệnh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Ngược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tin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y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tế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thiện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sóc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400" i="1" spc="-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7500" algn="just">
              <a:spcBef>
                <a:spcPts val="775"/>
              </a:spcBef>
              <a:spcAft>
                <a:spcPts val="0"/>
              </a:spcAft>
            </a:pP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2.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Xây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dựng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thập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đảm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tin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</a:t>
            </a:r>
            <a:r>
              <a:rPr lang="en-US" sz="2400" b="1" i="1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endParaRPr lang="en-US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693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473529" y="800100"/>
            <a:ext cx="8752114" cy="4523014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08316" y="1905565"/>
            <a:ext cx="773974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17500" algn="ctr">
              <a:spcBef>
                <a:spcPts val="775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VỀ NHÀ:</a:t>
            </a:r>
          </a:p>
          <a:p>
            <a:pPr marL="417830" indent="-100965">
              <a:spcBef>
                <a:spcPts val="775"/>
              </a:spcBef>
              <a:spcAft>
                <a:spcPts val="0"/>
              </a:spcAft>
              <a:tabLst>
                <a:tab pos="774700" algn="l"/>
                <a:tab pos="775335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Ôn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400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17830" indent="-100965">
              <a:spcBef>
                <a:spcPts val="775"/>
              </a:spcBef>
              <a:spcAft>
                <a:spcPts val="0"/>
              </a:spcAft>
              <a:tabLst>
                <a:tab pos="774700" algn="l"/>
                <a:tab pos="775335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SGK</a:t>
            </a:r>
            <a:r>
              <a:rPr lang="en-US" sz="2400" spc="-5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tr.15</a:t>
            </a:r>
          </a:p>
          <a:p>
            <a:pPr marL="417830" indent="-100965">
              <a:spcBef>
                <a:spcPts val="775"/>
              </a:spcBef>
              <a:spcAft>
                <a:spcPts val="0"/>
              </a:spcAft>
              <a:tabLst>
                <a:tab pos="774700" algn="l"/>
                <a:tab pos="775335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3: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400" b="1" i="1" spc="-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533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b="14345"/>
          <a:stretch/>
        </p:blipFill>
        <p:spPr>
          <a:xfrm>
            <a:off x="2477166" y="-7466"/>
            <a:ext cx="6771297" cy="52477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7635" y="5196761"/>
            <a:ext cx="8162364" cy="17015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804" b="89216" l="3759" r="89474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88809" y="5437126"/>
            <a:ext cx="1574707" cy="10863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8246" l="11741" r="7732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67672" y="3759200"/>
            <a:ext cx="2980245" cy="25835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80952" l="6849" r="8630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597941">
            <a:off x="1477555" y="3957865"/>
            <a:ext cx="695325" cy="8001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0232573" y="3054326"/>
            <a:ext cx="2070156" cy="1633788"/>
            <a:chOff x="10232573" y="3054326"/>
            <a:chExt cx="2070156" cy="1633788"/>
          </a:xfrm>
        </p:grpSpPr>
        <p:sp>
          <p:nvSpPr>
            <p:cNvPr id="2" name="Oval 1"/>
            <p:cNvSpPr/>
            <p:nvPr/>
          </p:nvSpPr>
          <p:spPr>
            <a:xfrm>
              <a:off x="11046757" y="3454361"/>
              <a:ext cx="766483" cy="83371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11"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backgroundRemoval t="0" b="100000" l="9524" r="95918"/>
                      </a14:imgEffect>
                    </a14:imgLayer>
                  </a14:imgProps>
                </a:ext>
              </a:extLst>
            </a:blip>
            <a:srcRect b="3828"/>
            <a:stretch/>
          </p:blipFill>
          <p:spPr>
            <a:xfrm>
              <a:off x="10232573" y="3054326"/>
              <a:ext cx="2070156" cy="1633788"/>
            </a:xfrm>
            <a:prstGeom prst="rect">
              <a:avLst/>
            </a:prstGeom>
          </p:spPr>
        </p:pic>
      </p:grpSp>
      <p:sp>
        <p:nvSpPr>
          <p:cNvPr id="3" name="Rectangle 2"/>
          <p:cNvSpPr/>
          <p:nvPr/>
        </p:nvSpPr>
        <p:spPr>
          <a:xfrm>
            <a:off x="3064373" y="661180"/>
            <a:ext cx="5732289" cy="3626899"/>
          </a:xfrm>
          <a:prstGeom prst="rect">
            <a:avLst/>
          </a:prstGeom>
          <a:solidFill>
            <a:srgbClr val="FFCC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kern="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endParaRPr lang="en-US" sz="3600" b="1" kern="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82517" y="229325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b="1" dirty="0">
                <a:solidFill>
                  <a:srgbClr val="2E539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KHAI THÁC THÔNG TIN SỐ TRONG CÁC HOẠT ĐỘNG KINH TẾ XÃ HỘI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18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78972" y="939212"/>
            <a:ext cx="11277600" cy="542159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40" b="96575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49444" y="3992916"/>
            <a:ext cx="1480683" cy="1765076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59488" y="220301"/>
            <a:ext cx="4717142" cy="595086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 HUỐNG MỞ BÀI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8374" y="5636906"/>
            <a:ext cx="866775" cy="723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05733" y="5636906"/>
            <a:ext cx="838200" cy="6000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488" y="4282042"/>
            <a:ext cx="752475" cy="9334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101" l="8837" r="88837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292587" y="2370499"/>
            <a:ext cx="2824277" cy="3866482"/>
          </a:xfrm>
          <a:prstGeom prst="rect">
            <a:avLst/>
          </a:prstGeom>
        </p:spPr>
      </p:pic>
      <p:sp>
        <p:nvSpPr>
          <p:cNvPr id="3" name="Cloud 2"/>
          <p:cNvSpPr/>
          <p:nvPr/>
        </p:nvSpPr>
        <p:spPr>
          <a:xfrm>
            <a:off x="1386880" y="815387"/>
            <a:ext cx="8704177" cy="5044301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Ở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nay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riêng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775"/>
              </a:spcBef>
              <a:spcAft>
                <a:spcPts val="0"/>
              </a:spcAft>
              <a:buSzPts val="1350"/>
              <a:buFont typeface="Times New Roman" panose="02020603050405020304" pitchFamily="18" charset="0"/>
              <a:buAutoNum type="arabicParenR"/>
              <a:tabLst>
                <a:tab pos="180340" algn="l"/>
              </a:tabLst>
            </a:pP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800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775"/>
              </a:spcBef>
              <a:spcAft>
                <a:spcPts val="0"/>
              </a:spcAft>
              <a:buSzPts val="1350"/>
              <a:buFont typeface="Times New Roman" panose="02020603050405020304" pitchFamily="18" charset="0"/>
              <a:buAutoNum type="arabicParenR"/>
              <a:tabLst>
                <a:tab pos="180340" algn="l"/>
              </a:tabLst>
            </a:pPr>
            <a:r>
              <a:rPr lang="en-US" sz="2800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800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95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78972" y="939212"/>
            <a:ext cx="11277600" cy="542159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33450" y="1561240"/>
            <a:ext cx="103686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algn="just"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60325" lvl="0" indent="-342900" algn="just">
              <a:spcAft>
                <a:spcPts val="0"/>
              </a:spcAft>
              <a:buSzPts val="1350"/>
              <a:buFont typeface="Times New Roman" panose="02020603050405020304" pitchFamily="18" charset="0"/>
              <a:buChar char="-"/>
              <a:tabLst>
                <a:tab pos="240665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xuyên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hằng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doanh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nghiệp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bởi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400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61595" lvl="0" indent="-342900" algn="just">
              <a:spcAft>
                <a:spcPts val="0"/>
              </a:spcAft>
              <a:buSzPts val="1350"/>
              <a:buFont typeface="Times New Roman" panose="02020603050405020304" pitchFamily="18" charset="0"/>
              <a:buChar char="-"/>
              <a:tabLst>
                <a:tab pos="180975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bởi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68580" algn="just">
              <a:spcAft>
                <a:spcPts val="0"/>
              </a:spcAft>
            </a:pPr>
            <a:r>
              <a:rPr lang="en-US" sz="2400" b="1" i="1" u="heavy" dirty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400" b="1" i="1" u="heavy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i="1" u="heavy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heavy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" marR="60960" algn="just"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thẩm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liên</a:t>
            </a:r>
            <a:r>
              <a:rPr lang="en-US" sz="2400" spc="-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doanh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xây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dựng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1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78972" y="939212"/>
            <a:ext cx="11277600" cy="542159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40" b="96575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49444" y="3992916"/>
            <a:ext cx="1480683" cy="1765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8374" y="5636906"/>
            <a:ext cx="866775" cy="723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05733" y="5636906"/>
            <a:ext cx="838200" cy="6000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9488" y="4282042"/>
            <a:ext cx="752475" cy="9334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8101" l="8837" r="88837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292587" y="2370499"/>
            <a:ext cx="2824277" cy="3866482"/>
          </a:xfrm>
          <a:prstGeom prst="rect">
            <a:avLst/>
          </a:prstGeom>
        </p:spPr>
      </p:pic>
      <p:sp>
        <p:nvSpPr>
          <p:cNvPr id="3" name="Cloud 2"/>
          <p:cNvSpPr/>
          <p:nvPr/>
        </p:nvSpPr>
        <p:spPr>
          <a:xfrm>
            <a:off x="3069771" y="1905952"/>
            <a:ext cx="6096000" cy="2764215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marR="62230" lvl="0" indent="-342900" algn="just">
              <a:spcAft>
                <a:spcPts val="0"/>
              </a:spcAft>
              <a:buSzPts val="1350"/>
              <a:buFont typeface="Times New Roman" panose="02020603050405020304" pitchFamily="18" charset="0"/>
              <a:buChar char="-"/>
              <a:tabLst>
                <a:tab pos="194310" algn="l"/>
              </a:tabLst>
            </a:pP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Thông </a:t>
            </a:r>
            <a:r>
              <a:rPr lang="en-US" sz="2800" i="1" spc="-10">
                <a:latin typeface="Times New Roman" panose="02020603050405020304" pitchFamily="18" charset="0"/>
                <a:ea typeface="Times New Roman" panose="02020603050405020304" pitchFamily="18" charset="0"/>
              </a:rPr>
              <a:t>tin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tìm kiếm được trên Internet có đáng </a:t>
            </a:r>
            <a:r>
              <a:rPr lang="en-US" sz="2800" i="1" spc="-10">
                <a:latin typeface="Times New Roman" panose="02020603050405020304" pitchFamily="18" charset="0"/>
                <a:ea typeface="Times New Roman" panose="02020603050405020304" pitchFamily="18" charset="0"/>
              </a:rPr>
              <a:t>tin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cậy hoàn toàn không? Vì</a:t>
            </a:r>
            <a:r>
              <a:rPr lang="en-US" sz="2800" i="1" spc="-5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sao?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61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34786" y="930728"/>
            <a:ext cx="10874828" cy="478427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/>
              <a:t>- </a:t>
            </a:r>
            <a:r>
              <a:rPr lang="en-US"/>
              <a:t>Máy tính xách tay thường có sẵn loa, micro và camera.</a:t>
            </a:r>
          </a:p>
        </p:txBody>
      </p:sp>
      <p:sp>
        <p:nvSpPr>
          <p:cNvPr id="4" name="Rectangle 3"/>
          <p:cNvSpPr/>
          <p:nvPr/>
        </p:nvSpPr>
        <p:spPr>
          <a:xfrm>
            <a:off x="1701509" y="1921329"/>
            <a:ext cx="900164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thác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" marR="59690" algn="just">
              <a:spcAft>
                <a:spcPts val="0"/>
              </a:spcAf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kiếm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Internet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spc="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400" spc="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tin</a:t>
            </a:r>
            <a:r>
              <a:rPr lang="en-US" sz="24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sai</a:t>
            </a:r>
            <a:r>
              <a:rPr lang="en-US" sz="2400" spc="9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lệch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2400" spc="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spc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tin</a:t>
            </a:r>
            <a:r>
              <a:rPr lang="en-US" sz="2400" spc="9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2400" spc="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lừa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đảo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Do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29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07245" y="677155"/>
            <a:ext cx="11282289" cy="552674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/>
              <a:t>- </a:t>
            </a:r>
            <a:r>
              <a:rPr lang="en-US"/>
              <a:t>Máy tính xách tay thường có sẵn loa, micro và camera.</a:t>
            </a:r>
          </a:p>
        </p:txBody>
      </p:sp>
      <p:sp>
        <p:nvSpPr>
          <p:cNvPr id="3" name="Rectangle 2"/>
          <p:cNvSpPr/>
          <p:nvPr/>
        </p:nvSpPr>
        <p:spPr>
          <a:xfrm>
            <a:off x="1665514" y="2110965"/>
            <a:ext cx="87684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algn="just">
              <a:spcAft>
                <a:spcPts val="0"/>
              </a:spcAft>
            </a:pPr>
            <a:r>
              <a:rPr lang="en-US" sz="2400" b="1" i="1" u="heavy" dirty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en-US" sz="2400" b="1" i="1" u="heavy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i="1" u="heavy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u="heavy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2400" b="1" i="1" u="heavy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57785" lvl="0" indent="-342900" algn="just">
              <a:spcAft>
                <a:spcPts val="0"/>
              </a:spcAft>
              <a:buSzPts val="1350"/>
              <a:buFont typeface="Times New Roman" panose="02020603050405020304" pitchFamily="18" charset="0"/>
              <a:buChar char="-"/>
              <a:tabLst>
                <a:tab pos="194945" algn="l"/>
              </a:tabLs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tế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xã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hội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rút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400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621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5556" y="321585"/>
            <a:ext cx="11527971" cy="625812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marL="417830" indent="-100965">
              <a:spcBef>
                <a:spcPts val="775"/>
              </a:spcBef>
              <a:spcAft>
                <a:spcPts val="0"/>
              </a:spcAft>
              <a:tabLst>
                <a:tab pos="418465" algn="l"/>
              </a:tabLst>
            </a:pP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Khoanh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tròn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200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200" i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kiếm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Internet, ta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200" i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                         B.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18160" algn="l"/>
              </a:tabLst>
            </a:pP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giống</a:t>
            </a:r>
            <a:r>
              <a:rPr lang="en-US" sz="2200" i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              D.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200" i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3803015" algn="l"/>
              </a:tabLst>
            </a:pPr>
            <a:r>
              <a:rPr lang="en-US" sz="2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Điền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chỗ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trống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200" i="1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tin	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thách</a:t>
            </a:r>
            <a:r>
              <a:rPr lang="en-US" sz="2200" i="1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17830" indent="-100965">
              <a:spcBef>
                <a:spcPts val="775"/>
              </a:spcBef>
              <a:spcAft>
                <a:spcPts val="0"/>
              </a:spcAft>
              <a:tabLst>
                <a:tab pos="508635" algn="l"/>
              </a:tabLst>
            </a:pP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200" i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mật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                   B.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Bí</a:t>
            </a:r>
            <a:r>
              <a:rPr lang="en-US" sz="2200" i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mật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           C.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</a:t>
            </a:r>
            <a:r>
              <a:rPr lang="en-US" sz="2200" i="1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        D.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200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Đâu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giấy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lý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08635" algn="l"/>
              </a:tabLst>
            </a:pP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Căn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cước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2200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                            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B.Giấy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quyền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200" i="1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28320" algn="l"/>
              </a:tabLst>
            </a:pP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Chứng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đăng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mô</a:t>
            </a:r>
            <a:r>
              <a:rPr lang="en-US" sz="2200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             D.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Thẻ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200" i="1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sắm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4.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căn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cứ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17830" indent="-100965">
              <a:spcBef>
                <a:spcPts val="775"/>
              </a:spcBef>
              <a:spcAft>
                <a:spcPts val="0"/>
              </a:spcAft>
              <a:tabLst>
                <a:tab pos="508635" algn="l"/>
              </a:tabLst>
            </a:pP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tin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200" i="1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thấp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                B.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tin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200" i="1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17525" algn="l"/>
              </a:tabLst>
            </a:pP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mới</a:t>
            </a:r>
            <a:r>
              <a:rPr lang="en-US" sz="2200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                 D.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lượt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truy</a:t>
            </a:r>
            <a:r>
              <a:rPr lang="en-US" sz="2200" i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cập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5.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khai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phá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17830" indent="-100965">
              <a:spcBef>
                <a:spcPts val="775"/>
              </a:spcBef>
              <a:spcAft>
                <a:spcPts val="0"/>
              </a:spcAft>
              <a:tabLst>
                <a:tab pos="508635" algn="l"/>
              </a:tabLst>
            </a:pP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200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                   B.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web</a:t>
            </a:r>
            <a:r>
              <a:rPr lang="en-US" sz="2200" i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17830" indent="-100965">
              <a:spcBef>
                <a:spcPts val="775"/>
              </a:spcBef>
              <a:spcAft>
                <a:spcPts val="0"/>
              </a:spcAft>
              <a:tabLst>
                <a:tab pos="528320" algn="l"/>
              </a:tabLst>
            </a:pP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                       D.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sz="2200" i="1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991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547257" y="1045029"/>
            <a:ext cx="5927272" cy="4523014"/>
          </a:xfrm>
          <a:prstGeom prst="horizontalScroll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41273" y="2152374"/>
            <a:ext cx="45883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Đáp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400" b="1" i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2.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3.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4.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spcAft>
                <a:spcPts val="0"/>
              </a:spcAft>
            </a:pPr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5.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98277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761</TotalTime>
  <Words>783</Words>
  <Application>Microsoft Office PowerPoint</Application>
  <PresentationFormat>Widescreen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96</cp:revision>
  <dcterms:created xsi:type="dcterms:W3CDTF">2022-01-16T07:26:14Z</dcterms:created>
  <dcterms:modified xsi:type="dcterms:W3CDTF">2023-10-05T15:47:40Z</dcterms:modified>
</cp:coreProperties>
</file>