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23"/>
  </p:notesMasterIdLst>
  <p:sldIdLst>
    <p:sldId id="256" r:id="rId2"/>
    <p:sldId id="373" r:id="rId3"/>
    <p:sldId id="423" r:id="rId4"/>
    <p:sldId id="379" r:id="rId5"/>
    <p:sldId id="380" r:id="rId6"/>
    <p:sldId id="405" r:id="rId7"/>
    <p:sldId id="406" r:id="rId8"/>
    <p:sldId id="407" r:id="rId9"/>
    <p:sldId id="408" r:id="rId10"/>
    <p:sldId id="409" r:id="rId11"/>
    <p:sldId id="385" r:id="rId12"/>
    <p:sldId id="411" r:id="rId13"/>
    <p:sldId id="413" r:id="rId14"/>
    <p:sldId id="403" r:id="rId15"/>
    <p:sldId id="414" r:id="rId16"/>
    <p:sldId id="415" r:id="rId17"/>
    <p:sldId id="416" r:id="rId18"/>
    <p:sldId id="417" r:id="rId19"/>
    <p:sldId id="418" r:id="rId20"/>
    <p:sldId id="419" r:id="rId21"/>
    <p:sldId id="420" r:id="rId22"/>
  </p:sldIdLst>
  <p:sldSz cx="9144000" cy="5143500" type="screen16x9"/>
  <p:notesSz cx="6858000" cy="9144000"/>
  <p:embeddedFontLst>
    <p:embeddedFont>
      <p:font typeface="Calibri" pitchFamily="34" charset="0"/>
      <p:regular r:id="rId24"/>
      <p:bold r:id="rId25"/>
      <p:italic r:id="rId26"/>
      <p:boldItalic r:id="rId27"/>
    </p:embeddedFont>
    <p:embeddedFont>
      <p:font typeface="#9Slide07 SVNGuerrilla" charset="0"/>
      <p:regular r:id="rId28"/>
    </p:embeddedFont>
    <p:embeddedFont>
      <p:font typeface="#9Slide07 Pangolin" charset="0"/>
      <p:regular r:id="rId29"/>
    </p:embeddedFont>
    <p:embeddedFont>
      <p:font typeface="#9Slide07 IcielCadena" charset="0"/>
      <p:bold r:id="rId30"/>
    </p:embeddedFont>
    <p:embeddedFont>
      <p:font typeface="#9Slide07 Baloo Tamma" charset="0"/>
      <p:regular r:id="rId31"/>
    </p:embeddedFont>
    <p:embeddedFont>
      <p:font typeface="#9Slide07 SVNA Love Of Thunder"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4" autoAdjust="0"/>
  </p:normalViewPr>
  <p:slideViewPr>
    <p:cSldViewPr snapToGrid="0">
      <p:cViewPr varScale="1">
        <p:scale>
          <a:sx n="92" d="100"/>
          <a:sy n="92" d="100"/>
        </p:scale>
        <p:origin x="-75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 </a:t>
            </a:r>
            <a:r>
              <a:rPr lang="en-US"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các</a:t>
            </a:r>
            <a:r>
              <a:rPr lang="en-US" baseline="0" dirty="0"/>
              <a:t> </a:t>
            </a:r>
            <a:r>
              <a:rPr lang="en-US" baseline="0" dirty="0" err="1"/>
              <a:t>cặp</a:t>
            </a:r>
            <a:r>
              <a:rPr lang="en-US" baseline="0" dirty="0"/>
              <a:t> </a:t>
            </a:r>
            <a:r>
              <a:rPr lang="en-US" baseline="0" dirty="0" err="1"/>
              <a:t>đôi</a:t>
            </a:r>
            <a:r>
              <a:rPr lang="en-US" baseline="0" dirty="0"/>
              <a:t>, </a:t>
            </a:r>
            <a:r>
              <a:rPr lang="en-US" baseline="0" dirty="0" err="1"/>
              <a:t>bốc</a:t>
            </a:r>
            <a:r>
              <a:rPr lang="en-US" baseline="0" dirty="0"/>
              <a:t> </a:t>
            </a:r>
            <a:r>
              <a:rPr lang="en-US" baseline="0" dirty="0" err="1"/>
              <a:t>thăm</a:t>
            </a:r>
            <a:r>
              <a:rPr lang="en-US" baseline="0" dirty="0"/>
              <a:t> </a:t>
            </a:r>
            <a:r>
              <a:rPr lang="en-US" baseline="0" dirty="0" err="1"/>
              <a:t>người</a:t>
            </a:r>
            <a:r>
              <a:rPr lang="en-US" baseline="0" dirty="0"/>
              <a:t> </a:t>
            </a:r>
            <a:r>
              <a:rPr lang="en-US" baseline="0" dirty="0" err="1"/>
              <a:t>hỏi</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trả</a:t>
            </a:r>
            <a:r>
              <a:rPr lang="en-US" baseline="0" dirty="0"/>
              <a:t> </a:t>
            </a:r>
            <a:r>
              <a:rPr lang="en-US" baseline="0" dirty="0" err="1"/>
              <a:t>lời</a:t>
            </a:r>
            <a:endParaRPr lang="en-US" dirty="0"/>
          </a:p>
        </p:txBody>
      </p:sp>
    </p:spTree>
    <p:extLst>
      <p:ext uri="{BB962C8B-B14F-4D97-AF65-F5344CB8AC3E}">
        <p14:creationId xmlns:p14="http://schemas.microsoft.com/office/powerpoint/2010/main" val="94266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gọi</a:t>
            </a:r>
            <a:r>
              <a:rPr lang="en-US" baseline="0" dirty="0"/>
              <a:t> 5 </a:t>
            </a:r>
            <a:r>
              <a:rPr lang="en-US" baseline="0" dirty="0" err="1"/>
              <a:t>học</a:t>
            </a:r>
            <a:r>
              <a:rPr lang="en-US" baseline="0" dirty="0"/>
              <a:t> </a:t>
            </a:r>
            <a:r>
              <a:rPr lang="en-US" baseline="0" dirty="0" err="1"/>
              <a:t>sinh</a:t>
            </a:r>
            <a:r>
              <a:rPr lang="en-US" baseline="0" dirty="0"/>
              <a:t> </a:t>
            </a:r>
            <a:r>
              <a:rPr lang="en-US" baseline="0" dirty="0" err="1"/>
              <a:t>lên</a:t>
            </a:r>
            <a:r>
              <a:rPr lang="en-US" baseline="0" dirty="0"/>
              <a:t> </a:t>
            </a:r>
            <a:r>
              <a:rPr lang="en-US" baseline="0" dirty="0" err="1"/>
              <a:t>bảng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301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Pht</a:t>
            </a:r>
            <a:r>
              <a:rPr lang="en-US" dirty="0"/>
              <a:t> </a:t>
            </a:r>
            <a:r>
              <a:rPr lang="en-US" dirty="0" err="1"/>
              <a:t>nhóm</a:t>
            </a:r>
            <a:r>
              <a:rPr lang="en-US" baseline="0" dirty="0"/>
              <a:t> 2</a:t>
            </a:r>
            <a:endParaRPr lang="en-US" dirty="0"/>
          </a:p>
        </p:txBody>
      </p:sp>
    </p:spTree>
    <p:extLst>
      <p:ext uri="{BB962C8B-B14F-4D97-AF65-F5344CB8AC3E}">
        <p14:creationId xmlns:p14="http://schemas.microsoft.com/office/powerpoint/2010/main" val="4026503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8819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0840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12/25/2024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xmlns="" id="{C34CA30E-A6C8-2C33-0296-5FFA732E4A32}"/>
              </a:ext>
            </a:extLst>
          </p:cNvPr>
          <p:cNvSpPr/>
          <p:nvPr/>
        </p:nvSpPr>
        <p:spPr>
          <a:xfrm>
            <a:off x="394824" y="296176"/>
            <a:ext cx="7524449" cy="433148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sz="1050"/>
          </a:p>
        </p:txBody>
      </p:sp>
      <p:sp>
        <p:nvSpPr>
          <p:cNvPr id="6" name="TextBox 5">
            <a:extLst>
              <a:ext uri="{FF2B5EF4-FFF2-40B4-BE49-F238E27FC236}">
                <a16:creationId xmlns:a16="http://schemas.microsoft.com/office/drawing/2014/main" xmlns="" id="{0A55E294-B04B-252D-45C5-EEFF1CFE2801}"/>
              </a:ext>
            </a:extLst>
          </p:cNvPr>
          <p:cNvSpPr txBox="1"/>
          <p:nvPr/>
        </p:nvSpPr>
        <p:spPr>
          <a:xfrm>
            <a:off x="598563" y="515841"/>
            <a:ext cx="6818812" cy="1107996"/>
          </a:xfrm>
          <a:prstGeom prst="rect">
            <a:avLst/>
          </a:prstGeom>
          <a:noFill/>
        </p:spPr>
        <p:txBody>
          <a:bodyPr wrap="square" rtlCol="0">
            <a:spAutoFit/>
          </a:bodyPr>
          <a:lstStyle/>
          <a:p>
            <a:pPr algn="ctr"/>
            <a:r>
              <a:rPr lang="en-US" sz="3300" dirty="0" err="1">
                <a:latin typeface="#9Slide07 SVNA Love Of Thunder" panose="02040603050506020204" pitchFamily="18" charset="0"/>
                <a:cs typeface="Times New Roman" panose="02020603050405020304" pitchFamily="18" charset="0"/>
              </a:rPr>
              <a:t>Bài</a:t>
            </a:r>
            <a:r>
              <a:rPr lang="en-US" sz="3300" dirty="0">
                <a:latin typeface="#9Slide07 SVNA Love Of Thunder" panose="02040603050506020204" pitchFamily="18" charset="0"/>
                <a:cs typeface="Times New Roman" panose="02020603050405020304" pitchFamily="18" charset="0"/>
              </a:rPr>
              <a:t> 5: </a:t>
            </a:r>
          </a:p>
          <a:p>
            <a:pPr algn="ctr"/>
            <a:r>
              <a:rPr lang="en-US" sz="3300" dirty="0" err="1">
                <a:latin typeface="#9Slide07 SVNA Love Of Thunder" panose="02040603050506020204" pitchFamily="18" charset="0"/>
                <a:cs typeface="Times New Roman" panose="02020603050405020304" pitchFamily="18" charset="0"/>
              </a:rPr>
              <a:t>Nghị</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luận</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xã</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hội</a:t>
            </a:r>
            <a:endParaRPr lang="en-US" sz="33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27F1B82-7D24-758F-66B7-2A8D89D3F018}"/>
              </a:ext>
            </a:extLst>
          </p:cNvPr>
          <p:cNvSpPr txBox="1"/>
          <p:nvPr/>
        </p:nvSpPr>
        <p:spPr>
          <a:xfrm>
            <a:off x="1169533" y="2214580"/>
            <a:ext cx="5676870" cy="1015663"/>
          </a:xfrm>
          <a:prstGeom prst="rect">
            <a:avLst/>
          </a:prstGeom>
          <a:noFill/>
        </p:spPr>
        <p:txBody>
          <a:bodyPr wrap="square" rtlCol="0">
            <a:spAutoFit/>
          </a:bodyPr>
          <a:lstStyle/>
          <a:p>
            <a:pPr algn="ctr"/>
            <a:r>
              <a:rPr lang="en-US" sz="3000" b="1" dirty="0" err="1" smtClean="0">
                <a:solidFill>
                  <a:srgbClr val="C00000"/>
                </a:solidFill>
                <a:latin typeface="#9Slide07 Pangolin" panose="00000500000000000000" pitchFamily="2" charset="0"/>
                <a:cs typeface="Times New Roman" panose="02020603050405020304" pitchFamily="18" charset="0"/>
              </a:rPr>
              <a:t>Tiết</a:t>
            </a:r>
            <a:r>
              <a:rPr lang="en-US" sz="3000" b="1" smtClean="0">
                <a:solidFill>
                  <a:srgbClr val="C00000"/>
                </a:solidFill>
                <a:latin typeface="#9Slide07 Pangolin" panose="00000500000000000000" pitchFamily="2" charset="0"/>
                <a:cs typeface="Times New Roman" panose="02020603050405020304" pitchFamily="18" charset="0"/>
              </a:rPr>
              <a:t> 60,61 : THỰC </a:t>
            </a:r>
            <a:r>
              <a:rPr lang="en-US" sz="3000" b="1" dirty="0">
                <a:solidFill>
                  <a:srgbClr val="C00000"/>
                </a:solidFill>
                <a:latin typeface="#9Slide07 Pangolin" panose="00000500000000000000" pitchFamily="2" charset="0"/>
                <a:cs typeface="Times New Roman" panose="02020603050405020304" pitchFamily="18" charset="0"/>
              </a:rPr>
              <a:t>HÀNH TIẾNG VIỆT</a:t>
            </a:r>
          </a:p>
        </p:txBody>
      </p:sp>
      <p:sp>
        <p:nvSpPr>
          <p:cNvPr id="2" name="Freeform 6"/>
          <p:cNvSpPr/>
          <p:nvPr/>
        </p:nvSpPr>
        <p:spPr>
          <a:xfrm>
            <a:off x="5159340" y="2409916"/>
            <a:ext cx="4314713" cy="2808486"/>
          </a:xfrm>
          <a:custGeom>
            <a:avLst/>
            <a:gdLst/>
            <a:ahLst/>
            <a:cxnLst/>
            <a:rect l="l" t="t" r="r" b="b"/>
            <a:pathLst>
              <a:path w="6321620" h="4114800">
                <a:moveTo>
                  <a:pt x="0" y="0"/>
                </a:moveTo>
                <a:lnTo>
                  <a:pt x="6321620" y="0"/>
                </a:lnTo>
                <a:lnTo>
                  <a:pt x="632162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279894" y="2718513"/>
            <a:ext cx="1628273" cy="2302185"/>
          </a:xfrm>
          <a:custGeom>
            <a:avLst/>
            <a:gdLst/>
            <a:ahLst/>
            <a:cxnLst/>
            <a:rect l="l" t="t" r="r" b="b"/>
            <a:pathLst>
              <a:path w="2910286" h="4114800">
                <a:moveTo>
                  <a:pt x="0" y="0"/>
                </a:moveTo>
                <a:lnTo>
                  <a:pt x="2910285" y="0"/>
                </a:lnTo>
                <a:lnTo>
                  <a:pt x="29102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xmlns="" id="{C34CA30E-A6C8-2C33-0296-5FFA732E4A32}"/>
              </a:ext>
            </a:extLst>
          </p:cNvPr>
          <p:cNvSpPr/>
          <p:nvPr/>
        </p:nvSpPr>
        <p:spPr>
          <a:xfrm>
            <a:off x="317940"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e</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1960419" y="676637"/>
            <a:ext cx="8492837" cy="461665"/>
          </a:xfrm>
          <a:prstGeom prst="rect">
            <a:avLst/>
          </a:prstGeom>
        </p:spPr>
        <p:txBody>
          <a:bodyPr wrap="square">
            <a:spAutoFit/>
          </a:bodyPr>
          <a:lstStyle/>
          <a:p>
            <a:pPr lvl="1" algn="just"/>
            <a:r>
              <a:rPr lang="vi-VN" sz="2400" i="1" dirty="0">
                <a:latin typeface="+mj-lt"/>
              </a:rPr>
              <a:t>Em ngủ và chị cũng thiu thiu ngủ theo</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cxnSp>
        <p:nvCxnSpPr>
          <p:cNvPr id="5" name="Straight Connector 4"/>
          <p:cNvCxnSpPr/>
          <p:nvPr/>
        </p:nvCxnSpPr>
        <p:spPr>
          <a:xfrm flipV="1">
            <a:off x="3478203" y="1122218"/>
            <a:ext cx="324871" cy="7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66293" y="1122218"/>
            <a:ext cx="2704669" cy="16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09356" y="1138104"/>
            <a:ext cx="322118" cy="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18062" y="1138104"/>
            <a:ext cx="471054" cy="59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49578" y="1185092"/>
            <a:ext cx="770663"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3308201" y="1152996"/>
            <a:ext cx="770941"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CN2</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2488616" y="1185092"/>
            <a:ext cx="784519"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Rectangle 13"/>
          <p:cNvSpPr/>
          <p:nvPr/>
        </p:nvSpPr>
        <p:spPr>
          <a:xfrm>
            <a:off x="4297505" y="1185091"/>
            <a:ext cx="1899804"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VN2</a:t>
            </a:r>
          </a:p>
        </p:txBody>
      </p:sp>
      <p:sp>
        <p:nvSpPr>
          <p:cNvPr id="30" name="Rectangle 29"/>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59587" y="2767071"/>
            <a:ext cx="3438404" cy="2355306"/>
          </a:xfrm>
          <a:custGeom>
            <a:avLst/>
            <a:gdLst/>
            <a:ahLst/>
            <a:cxnLst/>
            <a:rect l="l" t="t" r="r" b="b"/>
            <a:pathLst>
              <a:path w="4237919" h="2902974">
                <a:moveTo>
                  <a:pt x="0" y="0"/>
                </a:moveTo>
                <a:lnTo>
                  <a:pt x="4237918" y="0"/>
                </a:lnTo>
                <a:lnTo>
                  <a:pt x="4237918" y="2902974"/>
                </a:lnTo>
                <a:lnTo>
                  <a:pt x="0" y="29029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2093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30"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07637" y="158910"/>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2" name="Freeform 9">
            <a:extLst>
              <a:ext uri="{FF2B5EF4-FFF2-40B4-BE49-F238E27FC236}">
                <a16:creationId xmlns:a16="http://schemas.microsoft.com/office/drawing/2014/main" xmlns=""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14753231"/>
              </p:ext>
            </p:extLst>
          </p:nvPr>
        </p:nvGraphicFramePr>
        <p:xfrm>
          <a:off x="3039404" y="788598"/>
          <a:ext cx="5903210" cy="4195991"/>
        </p:xfrm>
        <a:graphic>
          <a:graphicData uri="http://schemas.openxmlformats.org/drawingml/2006/table">
            <a:tbl>
              <a:tblPr firstRow="1" firstCol="1" bandRow="1">
                <a:tableStyleId>{5940675A-B579-460E-94D1-54222C63F5DA}</a:tableStyleId>
              </a:tblPr>
              <a:tblGrid>
                <a:gridCol w="3457182">
                  <a:extLst>
                    <a:ext uri="{9D8B030D-6E8A-4147-A177-3AD203B41FA5}">
                      <a16:colId xmlns:a16="http://schemas.microsoft.com/office/drawing/2014/main" xmlns="" val="3826990997"/>
                    </a:ext>
                  </a:extLst>
                </a:gridCol>
                <a:gridCol w="895593">
                  <a:extLst>
                    <a:ext uri="{9D8B030D-6E8A-4147-A177-3AD203B41FA5}">
                      <a16:colId xmlns:a16="http://schemas.microsoft.com/office/drawing/2014/main" xmlns="" val="3647432639"/>
                    </a:ext>
                  </a:extLst>
                </a:gridCol>
                <a:gridCol w="1550435">
                  <a:extLst>
                    <a:ext uri="{9D8B030D-6E8A-4147-A177-3AD203B41FA5}">
                      <a16:colId xmlns:a16="http://schemas.microsoft.com/office/drawing/2014/main" xmlns="" val="274237232"/>
                    </a:ext>
                  </a:extLst>
                </a:gridCol>
              </a:tblGrid>
              <a:tr h="723854">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Ví</a:t>
                      </a:r>
                      <a:r>
                        <a:rPr lang="en-US" sz="1600" b="1" kern="100" baseline="0" dirty="0">
                          <a:effectLst/>
                          <a:latin typeface="Times New Roman" panose="02020603050405020304" pitchFamily="18" charset="0"/>
                          <a:cs typeface="Times New Roman" panose="02020603050405020304" pitchFamily="18" charset="0"/>
                        </a:rPr>
                        <a:t> </a:t>
                      </a:r>
                      <a:r>
                        <a:rPr lang="en-US" sz="1600" b="1" kern="100" baseline="0" dirty="0" err="1">
                          <a:effectLst/>
                          <a:latin typeface="Times New Roman" panose="02020603050405020304" pitchFamily="18" charset="0"/>
                          <a:cs typeface="Times New Roman" panose="02020603050405020304" pitchFamily="18" charset="0"/>
                        </a:rPr>
                        <a:t>dụ</a:t>
                      </a:r>
                      <a:r>
                        <a:rPr lang="en-US" sz="1600" b="1" kern="100" dirty="0">
                          <a:effectLst/>
                          <a:latin typeface="Times New Roman" panose="02020603050405020304" pitchFamily="18" charset="0"/>
                          <a:cs typeface="Times New Roman" panose="02020603050405020304" pitchFamily="18" charset="0"/>
                        </a:rPr>
                        <a:t> </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Kết</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từ</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Mối</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quan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hệ</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giữa</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các</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vế</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câu</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extLst>
                  <a:ext uri="{0D108BD9-81ED-4DB2-BD59-A6C34878D82A}">
                    <a16:rowId xmlns:a16="http://schemas.microsoft.com/office/drawing/2014/main" xmlns="" val="1627282129"/>
                  </a:ext>
                </a:extLst>
              </a:tr>
              <a:tr h="723574">
                <a:tc>
                  <a:txBody>
                    <a:bodyPr/>
                    <a:lstStyle/>
                    <a:p>
                      <a:pPr algn="just"/>
                      <a:r>
                        <a:rPr lang="en-US" sz="1600" kern="1200" dirty="0">
                          <a:effectLst/>
                          <a:latin typeface="Times New Roman" panose="02020603050405020304" pitchFamily="18" charset="0"/>
                          <a:cs typeface="Times New Roman" panose="02020603050405020304" pitchFamily="18" charset="0"/>
                        </a:rPr>
                        <a:t>a. </a:t>
                      </a:r>
                      <a:r>
                        <a:rPr lang="en-US" sz="1600" kern="1200" dirty="0" err="1">
                          <a:effectLst/>
                          <a:latin typeface="Times New Roman" panose="02020603050405020304" pitchFamily="18" charset="0"/>
                          <a:cs typeface="Times New Roman" panose="02020603050405020304" pitchFamily="18" charset="0"/>
                        </a:rPr>
                        <a:t>Vì</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thẳng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tợn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nên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hai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cậu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chủ</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bé</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nhỏ</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của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yêu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quý</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lắm</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Hoài</a:t>
                      </a:r>
                      <a:r>
                        <a:rPr lang="en-US" sz="1600" kern="1200" dirty="0">
                          <a:effectLst/>
                          <a:latin typeface="Times New Roman" panose="02020603050405020304" pitchFamily="18" charset="0"/>
                          <a:cs typeface="Times New Roman" panose="02020603050405020304" pitchFamily="18" charset="0"/>
                        </a:rPr>
                        <a:t>)</a:t>
                      </a:r>
                      <a:endParaRPr lang="en-US" sz="16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172028126"/>
                  </a:ext>
                </a:extLst>
              </a:tr>
              <a:tr h="939349">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b. </a:t>
                      </a:r>
                      <a:r>
                        <a:rPr lang="en-US" sz="1600" kern="100" dirty="0" err="1">
                          <a:effectLst/>
                          <a:latin typeface="Times New Roman" panose="02020603050405020304" pitchFamily="18" charset="0"/>
                          <a:cs typeface="Times New Roman" panose="02020603050405020304" pitchFamily="18" charset="0"/>
                        </a:rPr>
                        <a:t>Nếu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trước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ngạc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nhiên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như</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Huy</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nay </a:t>
                      </a:r>
                      <a:r>
                        <a:rPr lang="en-US" sz="1600" kern="100" baseline="0" dirty="0" err="1">
                          <a:effectLst/>
                          <a:latin typeface="Times New Roman" panose="02020603050405020304" pitchFamily="18" charset="0"/>
                          <a:cs typeface="Times New Roman" panose="02020603050405020304" pitchFamily="18" charset="0"/>
                        </a:rPr>
                        <a:t>thì</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tôi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mất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công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phu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tìm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tòi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hơn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Thế</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Lữ</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3403062314"/>
                  </a:ext>
                </a:extLst>
              </a:tr>
              <a:tr h="723854">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c. </a:t>
                      </a:r>
                      <a:r>
                        <a:rPr lang="en-US" sz="1600" kern="100" dirty="0" err="1">
                          <a:effectLst/>
                          <a:latin typeface="Times New Roman" panose="02020603050405020304" pitchFamily="18" charset="0"/>
                          <a:cs typeface="Times New Roman" panose="02020603050405020304" pitchFamily="18" charset="0"/>
                        </a:rPr>
                        <a:t>Tuy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rét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vẫn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kéo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mùa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xuân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đã</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đến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bờ</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Lương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Đình</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Thi</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2289085236"/>
                  </a:ext>
                </a:extLst>
              </a:tr>
              <a:tr h="1085360">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d. Hai </a:t>
                      </a:r>
                      <a:r>
                        <a:rPr lang="en-US" sz="1600" kern="100" dirty="0" err="1">
                          <a:effectLst/>
                          <a:latin typeface="Times New Roman" panose="02020603050405020304" pitchFamily="18" charset="0"/>
                          <a:cs typeface="Times New Roman" panose="02020603050405020304" pitchFamily="18" charset="0"/>
                        </a:rPr>
                        <a:t>người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giằng</a:t>
                      </a:r>
                      <a:r>
                        <a:rPr lang="en-US" sz="1600" kern="100" dirty="0">
                          <a:effectLst/>
                          <a:latin typeface="Times New Roman" panose="02020603050405020304" pitchFamily="18" charset="0"/>
                          <a:cs typeface="Times New Roman" panose="02020603050405020304" pitchFamily="18" charset="0"/>
                        </a:rPr>
                        <a:t> co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du </a:t>
                      </a:r>
                      <a:r>
                        <a:rPr lang="en-US" sz="1600" kern="100" dirty="0" err="1">
                          <a:effectLst/>
                          <a:latin typeface="Times New Roman" panose="02020603050405020304" pitchFamily="18" charset="0"/>
                          <a:cs typeface="Times New Roman" panose="02020603050405020304" pitchFamily="18" charset="0"/>
                        </a:rPr>
                        <a:t>đẩy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rồi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ai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nấy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đều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buông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gây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áp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Ngô</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Tố</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3895743632"/>
                  </a:ext>
                </a:extLst>
              </a:tr>
            </a:tbl>
          </a:graphicData>
        </a:graphic>
      </p:graphicFrame>
      <p:sp>
        <p:nvSpPr>
          <p:cNvPr id="4" name="Rectangle 3"/>
          <p:cNvSpPr/>
          <p:nvPr/>
        </p:nvSpPr>
        <p:spPr>
          <a:xfrm>
            <a:off x="349302" y="788598"/>
            <a:ext cx="2591883" cy="1938992"/>
          </a:xfrm>
          <a:prstGeom prst="rect">
            <a:avLst/>
          </a:prstGeom>
        </p:spPr>
        <p:txBody>
          <a:bodyPr wrap="square">
            <a:spAutoFit/>
          </a:bodyPr>
          <a:lstStyle/>
          <a:p>
            <a:pPr algn="just"/>
            <a:r>
              <a:rPr lang="vi-VN" sz="2000" dirty="0">
                <a:latin typeface="+mj-lt"/>
              </a:rPr>
              <a:t>Tìm các kết từ dùng để nối các vế câu trong những câu ghép dưới đây. Chỉ ra mối quan hệ ngữ nghĩa giữa các vế câu.</a:t>
            </a:r>
            <a:endParaRPr lang="en-US" sz="2000" dirty="0">
              <a:latin typeface="+mj-lt"/>
            </a:endParaRPr>
          </a:p>
        </p:txBody>
      </p:sp>
      <p:sp>
        <p:nvSpPr>
          <p:cNvPr id="7" name="Freeform 7"/>
          <p:cNvSpPr/>
          <p:nvPr/>
        </p:nvSpPr>
        <p:spPr>
          <a:xfrm>
            <a:off x="938866" y="2727590"/>
            <a:ext cx="1079082" cy="2546506"/>
          </a:xfrm>
          <a:custGeom>
            <a:avLst/>
            <a:gdLst/>
            <a:ahLst/>
            <a:cxnLst/>
            <a:rect l="l" t="t" r="r" b="b"/>
            <a:pathLst>
              <a:path w="1743647" h="4114800">
                <a:moveTo>
                  <a:pt x="0" y="0"/>
                </a:moveTo>
                <a:lnTo>
                  <a:pt x="1743647" y="0"/>
                </a:lnTo>
                <a:lnTo>
                  <a:pt x="1743647" y="4114800"/>
                </a:lnTo>
                <a:lnTo>
                  <a:pt x="0" y="4114800"/>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xmlns="" id="{BD62E42B-5439-3E98-7EE2-5559920B6C29}"/>
              </a:ext>
            </a:extLst>
          </p:cNvPr>
          <p:cNvPicPr>
            <a:picLocks noChangeAspect="1"/>
          </p:cNvPicPr>
          <p:nvPr/>
        </p:nvPicPr>
        <p:blipFill>
          <a:blip r:embed="rId7"/>
          <a:stretch>
            <a:fillRect/>
          </a:stretch>
        </p:blipFill>
        <p:spPr>
          <a:xfrm>
            <a:off x="7666135" y="2510032"/>
            <a:ext cx="2257126" cy="3243068"/>
          </a:xfrm>
          <a:prstGeom prst="rect">
            <a:avLst/>
          </a:prstGeom>
        </p:spPr>
      </p:pic>
    </p:spTree>
    <p:extLst>
      <p:ext uri="{BB962C8B-B14F-4D97-AF65-F5344CB8AC3E}">
        <p14:creationId xmlns:p14="http://schemas.microsoft.com/office/powerpoint/2010/main" val="42483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a:t>
            </a:r>
          </a:p>
        </p:txBody>
      </p:sp>
      <p:sp>
        <p:nvSpPr>
          <p:cNvPr id="2" name="Freeform 9">
            <a:extLst>
              <a:ext uri="{FF2B5EF4-FFF2-40B4-BE49-F238E27FC236}">
                <a16:creationId xmlns:a16="http://schemas.microsoft.com/office/drawing/2014/main" xmlns=""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197962519"/>
              </p:ext>
            </p:extLst>
          </p:nvPr>
        </p:nvGraphicFramePr>
        <p:xfrm>
          <a:off x="125991" y="724768"/>
          <a:ext cx="8851754" cy="4065590"/>
        </p:xfrm>
        <a:graphic>
          <a:graphicData uri="http://schemas.openxmlformats.org/drawingml/2006/table">
            <a:tbl>
              <a:tblPr firstRow="1" firstCol="1" bandRow="1">
                <a:tableStyleId>{5940675A-B579-460E-94D1-54222C63F5DA}</a:tableStyleId>
              </a:tblPr>
              <a:tblGrid>
                <a:gridCol w="5183980">
                  <a:extLst>
                    <a:ext uri="{9D8B030D-6E8A-4147-A177-3AD203B41FA5}">
                      <a16:colId xmlns:a16="http://schemas.microsoft.com/office/drawing/2014/main" xmlns="" val="3826990997"/>
                    </a:ext>
                  </a:extLst>
                </a:gridCol>
                <a:gridCol w="1342925">
                  <a:extLst>
                    <a:ext uri="{9D8B030D-6E8A-4147-A177-3AD203B41FA5}">
                      <a16:colId xmlns:a16="http://schemas.microsoft.com/office/drawing/2014/main" xmlns="" val="3647432639"/>
                    </a:ext>
                  </a:extLst>
                </a:gridCol>
                <a:gridCol w="2324849">
                  <a:extLst>
                    <a:ext uri="{9D8B030D-6E8A-4147-A177-3AD203B41FA5}">
                      <a16:colId xmlns:a16="http://schemas.microsoft.com/office/drawing/2014/main" xmlns="" val="274237232"/>
                    </a:ext>
                  </a:extLst>
                </a:gridCol>
              </a:tblGrid>
              <a:tr h="630936">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Ví</a:t>
                      </a:r>
                      <a:r>
                        <a:rPr lang="en-US" sz="2000" b="1" kern="100" baseline="0" dirty="0">
                          <a:effectLst/>
                          <a:latin typeface="Times New Roman" panose="02020603050405020304" pitchFamily="18" charset="0"/>
                          <a:cs typeface="Times New Roman" panose="02020603050405020304" pitchFamily="18" charset="0"/>
                        </a:rPr>
                        <a:t> </a:t>
                      </a:r>
                      <a:r>
                        <a:rPr lang="en-US" sz="2000" b="1" kern="100" baseline="0" dirty="0" err="1">
                          <a:effectLst/>
                          <a:latin typeface="Times New Roman" panose="02020603050405020304" pitchFamily="18" charset="0"/>
                          <a:cs typeface="Times New Roman" panose="02020603050405020304" pitchFamily="18" charset="0"/>
                        </a:rPr>
                        <a:t>dụ</a:t>
                      </a:r>
                      <a:r>
                        <a:rPr lang="en-US" sz="2000" b="1" kern="100" dirty="0">
                          <a:effectLst/>
                          <a:latin typeface="Times New Roman" panose="02020603050405020304" pitchFamily="18" charset="0"/>
                          <a:cs typeface="Times New Roman" panose="02020603050405020304" pitchFamily="18" charset="0"/>
                        </a:rPr>
                        <a:t> </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Kết</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từ</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Mối</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quan</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hệ</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giữa</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các</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vế</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câu</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extLst>
                  <a:ext uri="{0D108BD9-81ED-4DB2-BD59-A6C34878D82A}">
                    <a16:rowId xmlns:a16="http://schemas.microsoft.com/office/drawing/2014/main" xmlns="" val="1627282129"/>
                  </a:ext>
                </a:extLst>
              </a:tr>
              <a:tr h="630692">
                <a:tc>
                  <a:txBody>
                    <a:bodyPr/>
                    <a:lstStyle/>
                    <a:p>
                      <a:pPr algn="just"/>
                      <a:r>
                        <a:rPr lang="en-US" sz="2000" kern="1200" dirty="0">
                          <a:effectLst/>
                          <a:latin typeface="Times New Roman" panose="02020603050405020304" pitchFamily="18" charset="0"/>
                          <a:cs typeface="Times New Roman" panose="02020603050405020304" pitchFamily="18" charset="0"/>
                        </a:rPr>
                        <a:t>a. </a:t>
                      </a:r>
                      <a:r>
                        <a:rPr lang="en-US" sz="2000" kern="1200" dirty="0" err="1">
                          <a:effectLst/>
                          <a:latin typeface="Times New Roman" panose="02020603050405020304" pitchFamily="18" charset="0"/>
                          <a:cs typeface="Times New Roman" panose="02020603050405020304" pitchFamily="18" charset="0"/>
                        </a:rPr>
                        <a:t>Vì</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thẳng</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tợn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nên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hai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cậu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chủ</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bé</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nhỏ</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của</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yêu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quý</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lắm</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Hoài</a:t>
                      </a:r>
                      <a:r>
                        <a:rPr lang="en-US" sz="2000" kern="1200" dirty="0">
                          <a:effectLst/>
                          <a:latin typeface="Times New Roman" panose="02020603050405020304" pitchFamily="18" charset="0"/>
                          <a:cs typeface="Times New Roman" panose="02020603050405020304" pitchFamily="18" charset="0"/>
                        </a:rPr>
                        <a:t>)</a:t>
                      </a:r>
                      <a:endParaRPr lang="en-US" sz="20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172028126"/>
                  </a:ext>
                </a:extLst>
              </a:tr>
              <a:tr h="788363">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b. </a:t>
                      </a:r>
                      <a:r>
                        <a:rPr lang="en-US" sz="2000" kern="100" dirty="0" err="1">
                          <a:effectLst/>
                          <a:latin typeface="Times New Roman" panose="02020603050405020304" pitchFamily="18" charset="0"/>
                          <a:cs typeface="Times New Roman" panose="02020603050405020304" pitchFamily="18" charset="0"/>
                        </a:rPr>
                        <a:t>Nếu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trước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ngạc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nhiên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như</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Huy</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nay </a:t>
                      </a:r>
                      <a:r>
                        <a:rPr lang="en-US" sz="2000" kern="100" baseline="0" dirty="0" err="1">
                          <a:effectLst/>
                          <a:latin typeface="Times New Roman" panose="02020603050405020304" pitchFamily="18" charset="0"/>
                          <a:cs typeface="Times New Roman" panose="02020603050405020304" pitchFamily="18" charset="0"/>
                        </a:rPr>
                        <a:t>thì</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tôi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mất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công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phu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tìm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tòi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hơn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Thế</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Lữ</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3403062314"/>
                  </a:ext>
                </a:extLst>
              </a:tr>
              <a:tr h="630936">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c. </a:t>
                      </a:r>
                      <a:r>
                        <a:rPr lang="en-US" sz="2000" kern="100" dirty="0" err="1">
                          <a:effectLst/>
                          <a:latin typeface="Times New Roman" panose="02020603050405020304" pitchFamily="18" charset="0"/>
                          <a:cs typeface="Times New Roman" panose="02020603050405020304" pitchFamily="18" charset="0"/>
                        </a:rPr>
                        <a:t>Tuy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rét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vẫn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kéo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dài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mùa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xuân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đã</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đến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bên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bờ</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sông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Lương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Nguyễn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Đình</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Thi</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Nhượng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2289085236"/>
                  </a:ext>
                </a:extLst>
              </a:tr>
              <a:tr h="946037">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d. Hai </a:t>
                      </a:r>
                      <a:r>
                        <a:rPr lang="en-US" sz="2000" kern="100" dirty="0" err="1">
                          <a:effectLst/>
                          <a:latin typeface="Times New Roman" panose="02020603050405020304" pitchFamily="18" charset="0"/>
                          <a:cs typeface="Times New Roman" panose="02020603050405020304" pitchFamily="18" charset="0"/>
                        </a:rPr>
                        <a:t>người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giằng</a:t>
                      </a:r>
                      <a:r>
                        <a:rPr lang="en-US" sz="2000" kern="100" dirty="0">
                          <a:effectLst/>
                          <a:latin typeface="Times New Roman" panose="02020603050405020304" pitchFamily="18" charset="0"/>
                          <a:cs typeface="Times New Roman" panose="02020603050405020304" pitchFamily="18" charset="0"/>
                        </a:rPr>
                        <a:t> co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du </a:t>
                      </a:r>
                      <a:r>
                        <a:rPr lang="en-US" sz="2000" kern="100" dirty="0" err="1">
                          <a:effectLst/>
                          <a:latin typeface="Times New Roman" panose="02020603050405020304" pitchFamily="18" charset="0"/>
                          <a:cs typeface="Times New Roman" panose="02020603050405020304" pitchFamily="18" charset="0"/>
                        </a:rPr>
                        <a:t>đẩy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rồi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ai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nấy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đều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buông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gây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áp</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vào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vật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Ngô</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Tố</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xmlns="" val="3895743632"/>
                  </a:ext>
                </a:extLst>
              </a:tr>
            </a:tbl>
          </a:graphicData>
        </a:graphic>
      </p:graphicFrame>
    </p:spTree>
    <p:extLst>
      <p:ext uri="{BB962C8B-B14F-4D97-AF65-F5344CB8AC3E}">
        <p14:creationId xmlns:p14="http://schemas.microsoft.com/office/powerpoint/2010/main" val="19459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3</a:t>
            </a:r>
          </a:p>
        </p:txBody>
      </p:sp>
      <p:sp>
        <p:nvSpPr>
          <p:cNvPr id="3" name="Rectangle 2"/>
          <p:cNvSpPr/>
          <p:nvPr/>
        </p:nvSpPr>
        <p:spPr>
          <a:xfrm>
            <a:off x="355798" y="984540"/>
            <a:ext cx="2592353" cy="1938992"/>
          </a:xfrm>
          <a:prstGeom prst="rect">
            <a:avLst/>
          </a:prstGeom>
        </p:spPr>
        <p:txBody>
          <a:bodyPr wrap="square">
            <a:spAutoFit/>
          </a:bodyPr>
          <a:lstStyle/>
          <a:p>
            <a:pPr algn="just"/>
            <a:r>
              <a:rPr lang="vi-VN" sz="2000" dirty="0">
                <a:latin typeface="+mj-lt"/>
              </a:rPr>
              <a:t>Tìm câu ghép trong các đoạn văn dưới đây. Cho biết vì sao không thể tách mỗi vế câu trong những câu ghép ấy thành một câu đơn.</a:t>
            </a:r>
            <a:endParaRPr lang="en-US" sz="2000"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899317772"/>
              </p:ext>
            </p:extLst>
          </p:nvPr>
        </p:nvGraphicFramePr>
        <p:xfrm>
          <a:off x="3180918" y="984540"/>
          <a:ext cx="5890344" cy="4074682"/>
        </p:xfrm>
        <a:graphic>
          <a:graphicData uri="http://schemas.openxmlformats.org/drawingml/2006/table">
            <a:tbl>
              <a:tblPr firstRow="1" firstCol="1" bandRow="1">
                <a:tableStyleId>{5940675A-B579-460E-94D1-54222C63F5DA}</a:tableStyleId>
              </a:tblPr>
              <a:tblGrid>
                <a:gridCol w="3449647">
                  <a:extLst>
                    <a:ext uri="{9D8B030D-6E8A-4147-A177-3AD203B41FA5}">
                      <a16:colId xmlns:a16="http://schemas.microsoft.com/office/drawing/2014/main" xmlns="" val="3826990997"/>
                    </a:ext>
                  </a:extLst>
                </a:gridCol>
                <a:gridCol w="893641">
                  <a:extLst>
                    <a:ext uri="{9D8B030D-6E8A-4147-A177-3AD203B41FA5}">
                      <a16:colId xmlns:a16="http://schemas.microsoft.com/office/drawing/2014/main" xmlns="" val="3647432639"/>
                    </a:ext>
                  </a:extLst>
                </a:gridCol>
                <a:gridCol w="1547056">
                  <a:extLst>
                    <a:ext uri="{9D8B030D-6E8A-4147-A177-3AD203B41FA5}">
                      <a16:colId xmlns:a16="http://schemas.microsoft.com/office/drawing/2014/main" xmlns="" val="274237232"/>
                    </a:ext>
                  </a:extLst>
                </a:gridCol>
              </a:tblGrid>
              <a:tr h="630936">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Ví</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dụ</a:t>
                      </a:r>
                      <a:r>
                        <a:rPr lang="en-US" sz="1200" b="1" i="1" kern="100" dirty="0">
                          <a:effectLst/>
                          <a:latin typeface="Times New Roman" panose="02020603050405020304" pitchFamily="18" charset="0"/>
                          <a:cs typeface="Times New Roman" panose="02020603050405020304" pitchFamily="18" charset="0"/>
                        </a:rPr>
                        <a:t> </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Câu</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ghép</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dirty="0" err="1">
                          <a:effectLst/>
                          <a:latin typeface="Times New Roman" panose="02020603050405020304" pitchFamily="18" charset="0"/>
                          <a:cs typeface="Times New Roman" panose="02020603050405020304" pitchFamily="18" charset="0"/>
                        </a:rPr>
                        <a:t>Lí</a:t>
                      </a:r>
                      <a:r>
                        <a:rPr lang="en-US" sz="1200" b="1" i="1" dirty="0">
                          <a:effectLst/>
                          <a:latin typeface="Times New Roman" panose="02020603050405020304" pitchFamily="18" charset="0"/>
                          <a:cs typeface="Times New Roman" panose="02020603050405020304" pitchFamily="18" charset="0"/>
                        </a:rPr>
                        <a:t> do </a:t>
                      </a:r>
                      <a:r>
                        <a:rPr lang="en-US" sz="1200" b="1" i="1" dirty="0" err="1">
                          <a:effectLst/>
                          <a:latin typeface="Times New Roman" panose="02020603050405020304" pitchFamily="18" charset="0"/>
                          <a:cs typeface="Times New Roman" panose="02020603050405020304" pitchFamily="18" charset="0"/>
                        </a:rPr>
                        <a:t>không</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thể</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tách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ghép</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thành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đơn</a:t>
                      </a:r>
                      <a:endParaRPr lang="en-US" sz="12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extLst>
                  <a:ext uri="{0D108BD9-81ED-4DB2-BD59-A6C34878D82A}">
                    <a16:rowId xmlns:a16="http://schemas.microsoft.com/office/drawing/2014/main" xmlns="" val="1627282129"/>
                  </a:ext>
                </a:extLst>
              </a:tr>
              <a:tr h="630692">
                <a:tc>
                  <a:txBody>
                    <a:bodyPr/>
                    <a:lstStyle/>
                    <a:p>
                      <a:pPr algn="just"/>
                      <a:r>
                        <a:rPr lang="en-US" sz="1200" i="0" kern="1200" dirty="0">
                          <a:effectLst/>
                          <a:latin typeface="Times New Roman" panose="02020603050405020304" pitchFamily="18" charset="0"/>
                          <a:cs typeface="Times New Roman" panose="02020603050405020304" pitchFamily="18" charset="0"/>
                        </a:rPr>
                        <a:t>a. </a:t>
                      </a:r>
                      <a:r>
                        <a:rPr lang="en-US" sz="1200" i="0" kern="1200" dirty="0" err="1">
                          <a:effectLst/>
                          <a:latin typeface="Times New Roman" panose="02020603050405020304" pitchFamily="18" charset="0"/>
                          <a:cs typeface="Times New Roman" panose="02020603050405020304" pitchFamily="18" charset="0"/>
                        </a:rPr>
                        <a:t>Dế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đã</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đặt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một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cách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giễu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trịch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thượng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nọ</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lẽ</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cũng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chạc</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tuổi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Nhưng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vì</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bẩm</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sinh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yếu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đuối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coi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thường</a:t>
                      </a:r>
                      <a:r>
                        <a:rPr lang="en-US" sz="1200" i="0" kern="1200" baseline="0" dirty="0">
                          <a:effectLst/>
                          <a:latin typeface="Times New Roman" panose="02020603050405020304" pitchFamily="18" charset="0"/>
                          <a:cs typeface="Times New Roman" panose="02020603050405020304" pitchFamily="18" charset="0"/>
                        </a:rPr>
                        <a:t>…..(</a:t>
                      </a:r>
                      <a:r>
                        <a:rPr lang="en-US" sz="1200" i="0" kern="1200" baseline="0" dirty="0" err="1">
                          <a:effectLst/>
                          <a:latin typeface="Times New Roman" panose="02020603050405020304" pitchFamily="18" charset="0"/>
                          <a:cs typeface="Times New Roman" panose="02020603050405020304" pitchFamily="18" charset="0"/>
                        </a:rPr>
                        <a:t>Tô</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Hoài</a:t>
                      </a:r>
                      <a:r>
                        <a:rPr lang="en-US" sz="1200" i="0" kern="1200" baseline="0" dirty="0">
                          <a:effectLst/>
                          <a:latin typeface="Times New Roman" panose="02020603050405020304" pitchFamily="18" charset="0"/>
                          <a:cs typeface="Times New Roman" panose="02020603050405020304" pitchFamily="18" charset="0"/>
                        </a:rPr>
                        <a:t>)</a:t>
                      </a:r>
                      <a:endParaRPr lang="en-US" sz="12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172028126"/>
                  </a:ext>
                </a:extLst>
              </a:tr>
              <a:tr h="788363">
                <a:tc>
                  <a:txBody>
                    <a:bodyPr/>
                    <a:lstStyle/>
                    <a:p>
                      <a:pPr algn="just">
                        <a:lnSpc>
                          <a:spcPct val="115000"/>
                        </a:lnSpc>
                        <a:spcAft>
                          <a:spcPts val="0"/>
                        </a:spcAft>
                      </a:pPr>
                      <a:r>
                        <a:rPr lang="en-US" sz="1200" i="0" kern="100" dirty="0">
                          <a:effectLst/>
                          <a:latin typeface="Times New Roman" panose="02020603050405020304" pitchFamily="18" charset="0"/>
                          <a:cs typeface="Times New Roman" panose="02020603050405020304" pitchFamily="18" charset="0"/>
                        </a:rPr>
                        <a:t>b. </a:t>
                      </a:r>
                      <a:r>
                        <a:rPr lang="en-US" sz="1200" i="0" kern="100" dirty="0" err="1">
                          <a:effectLst/>
                          <a:latin typeface="Times New Roman" panose="02020603050405020304" pitchFamily="18" charset="0"/>
                          <a:cs typeface="Times New Roman" panose="02020603050405020304" pitchFamily="18" charset="0"/>
                        </a:rPr>
                        <a:t>Kể</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từ</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hôm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đó</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mặc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dù</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mọi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chuyện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trong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căn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nhà</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của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chúng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nhưng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cảm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thấy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mình</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bất</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bị</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đẩy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ra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ngoài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Những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lúc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ngồi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bàn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học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chủ</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muốn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gục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đầu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xuống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khóc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Tạ</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Duy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Anh</a:t>
                      </a:r>
                      <a:r>
                        <a:rPr lang="en-US" sz="1200" i="0" kern="100" baseline="0" dirty="0">
                          <a:effectLst/>
                          <a:latin typeface="Times New Roman" panose="02020603050405020304" pitchFamily="18" charset="0"/>
                          <a:cs typeface="Times New Roman" panose="02020603050405020304" pitchFamily="18" charset="0"/>
                        </a:rPr>
                        <a:t>)</a:t>
                      </a: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3403062314"/>
                  </a:ext>
                </a:extLst>
              </a:tr>
              <a:tr h="630936">
                <a:tc>
                  <a:txBody>
                    <a:bodyPr/>
                    <a:lstStyle/>
                    <a:p>
                      <a:pPr algn="just"/>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c.</a:t>
                      </a:r>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 Vào mùa sương, ngày ở Hạ Long như ngắn lại. Buổi sớm, Mặt Trời lên ngang cột buồm, sương tan, trời mới quang. Buổi chiều, nắng vừa nhạt, sương đã buông nhanh xuống mặt biển. (Thi Sảnh)</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2289085236"/>
                  </a:ext>
                </a:extLst>
              </a:tr>
              <a:tr h="946037">
                <a:tc>
                  <a:txBody>
                    <a:bodyPr/>
                    <a:lstStyle/>
                    <a:p>
                      <a:pPr algn="just"/>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d) Sáng hôm sau, bà con bên nội, bên ngoại đến rất đông. Cả con bé cũng theo ngoại nó về. Anh Sáu phải lo tiếp khách, anh như không chú ý đến con nữa. (Nguyễn Quang Sáng)</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3895743632"/>
                  </a:ext>
                </a:extLst>
              </a:tr>
            </a:tbl>
          </a:graphicData>
        </a:graphic>
      </p:graphicFrame>
      <p:pic>
        <p:nvPicPr>
          <p:cNvPr id="6" name="Picture 5">
            <a:extLst>
              <a:ext uri="{FF2B5EF4-FFF2-40B4-BE49-F238E27FC236}">
                <a16:creationId xmlns:a16="http://schemas.microsoft.com/office/drawing/2014/main" xmlns="" id="{28469879-F6BE-F2F1-D454-CA503CAE599C}"/>
              </a:ext>
            </a:extLst>
          </p:cNvPr>
          <p:cNvPicPr>
            <a:picLocks noChangeAspect="1"/>
          </p:cNvPicPr>
          <p:nvPr/>
        </p:nvPicPr>
        <p:blipFill>
          <a:blip r:embed="rId3"/>
          <a:stretch>
            <a:fillRect/>
          </a:stretch>
        </p:blipFill>
        <p:spPr>
          <a:xfrm>
            <a:off x="614938" y="2974427"/>
            <a:ext cx="2147775" cy="3093983"/>
          </a:xfrm>
          <a:prstGeom prst="rect">
            <a:avLst/>
          </a:prstGeom>
        </p:spPr>
      </p:pic>
    </p:spTree>
    <p:extLst>
      <p:ext uri="{BB962C8B-B14F-4D97-AF65-F5344CB8AC3E}">
        <p14:creationId xmlns:p14="http://schemas.microsoft.com/office/powerpoint/2010/main" val="20757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7014694"/>
              </p:ext>
            </p:extLst>
          </p:nvPr>
        </p:nvGraphicFramePr>
        <p:xfrm>
          <a:off x="2264979" y="431484"/>
          <a:ext cx="6764722" cy="3484079"/>
        </p:xfrm>
        <a:graphic>
          <a:graphicData uri="http://schemas.openxmlformats.org/drawingml/2006/table">
            <a:tbl>
              <a:tblPr firstRow="1" firstCol="1" bandRow="1">
                <a:tableStyleId>{5940675A-B579-460E-94D1-54222C63F5DA}</a:tableStyleId>
              </a:tblPr>
              <a:tblGrid>
                <a:gridCol w="468645">
                  <a:extLst>
                    <a:ext uri="{9D8B030D-6E8A-4147-A177-3AD203B41FA5}">
                      <a16:colId xmlns:a16="http://schemas.microsoft.com/office/drawing/2014/main" xmlns="" val="793039028"/>
                    </a:ext>
                  </a:extLst>
                </a:gridCol>
                <a:gridCol w="2800014">
                  <a:extLst>
                    <a:ext uri="{9D8B030D-6E8A-4147-A177-3AD203B41FA5}">
                      <a16:colId xmlns:a16="http://schemas.microsoft.com/office/drawing/2014/main" xmlns="" val="1879292952"/>
                    </a:ext>
                  </a:extLst>
                </a:gridCol>
                <a:gridCol w="3496063">
                  <a:extLst>
                    <a:ext uri="{9D8B030D-6E8A-4147-A177-3AD203B41FA5}">
                      <a16:colId xmlns:a16="http://schemas.microsoft.com/office/drawing/2014/main" xmlns="" val="4255306931"/>
                    </a:ext>
                  </a:extLst>
                </a:gridCol>
              </a:tblGrid>
              <a:tr h="736179">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Ví</a:t>
                      </a:r>
                      <a:r>
                        <a:rPr lang="en-US" sz="2000" b="1" baseline="0" dirty="0">
                          <a:effectLst/>
                          <a:latin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cs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Lí</a:t>
                      </a:r>
                      <a:r>
                        <a:rPr lang="en-US" sz="2000" b="1" dirty="0">
                          <a:effectLst/>
                          <a:latin typeface="Times New Roman" panose="02020603050405020304" pitchFamily="18" charset="0"/>
                          <a:cs typeface="Times New Roman" panose="02020603050405020304" pitchFamily="18" charset="0"/>
                        </a:rPr>
                        <a:t> do </a:t>
                      </a:r>
                      <a:r>
                        <a:rPr lang="en-US" sz="2000" b="1" dirty="0" err="1">
                          <a:effectLst/>
                          <a:latin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tách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thành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đơn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xmlns="" val="2124836381"/>
                  </a:ext>
                </a:extLst>
              </a:tr>
              <a:tr h="1148609">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200" baseline="0" dirty="0" err="1">
                          <a:effectLst/>
                          <a:latin typeface="Times New Roman" panose="02020603050405020304" pitchFamily="18" charset="0"/>
                          <a:cs typeface="Times New Roman" panose="02020603050405020304" pitchFamily="18" charset="0"/>
                        </a:rPr>
                        <a:t>Nhưng</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vì</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Choắt</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bẩm</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sinh</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yếu</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đuối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nên</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tôi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coi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thường</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nhân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quả</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vì</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nên</a:t>
                      </a:r>
                      <a:endParaRPr lang="en-US" sz="2000" i="1"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336294645"/>
                  </a:ext>
                </a:extLst>
              </a:tr>
              <a:tr h="1173161">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00" dirty="0" err="1">
                          <a:effectLst/>
                          <a:latin typeface="Times New Roman" panose="02020603050405020304" pitchFamily="18" charset="0"/>
                          <a:cs typeface="Times New Roman" panose="02020603050405020304" pitchFamily="18" charset="0"/>
                        </a:rPr>
                        <a:t>Kể</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từ</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hôm</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đó</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bị</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đẩy</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ra</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ngoài</a:t>
                      </a:r>
                      <a:r>
                        <a:rPr lang="en-US" sz="2000" i="1" kern="100" baseline="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nhượng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bộ</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mặc</a:t>
                      </a:r>
                      <a:r>
                        <a:rPr lang="en-US" sz="2000" i="1"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dù</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584860905"/>
                  </a:ext>
                </a:extLst>
              </a:tr>
            </a:tbl>
          </a:graphicData>
        </a:graphic>
      </p:graphicFrame>
      <p:pic>
        <p:nvPicPr>
          <p:cNvPr id="2" name="Picture 13">
            <a:extLst>
              <a:ext uri="{FF2B5EF4-FFF2-40B4-BE49-F238E27FC236}">
                <a16:creationId xmlns:a16="http://schemas.microsoft.com/office/drawing/2014/main" xmlns="" id="{AB3E0064-F18A-E653-4DFA-30BA49F2FA1A}"/>
              </a:ext>
            </a:extLst>
          </p:cNvPr>
          <p:cNvPicPr>
            <a:picLocks noChangeAspect="1"/>
          </p:cNvPicPr>
          <p:nvPr/>
        </p:nvPicPr>
        <p:blipFill>
          <a:blip r:embed="rId3"/>
          <a:srcRect l="30860" t="28136" r="30830" b="15053"/>
          <a:stretch>
            <a:fillRect/>
          </a:stretch>
        </p:blipFill>
        <p:spPr>
          <a:xfrm>
            <a:off x="341545" y="1402838"/>
            <a:ext cx="1710405" cy="3802280"/>
          </a:xfrm>
          <a:prstGeom prst="rect">
            <a:avLst/>
          </a:prstGeom>
        </p:spPr>
      </p:pic>
    </p:spTree>
    <p:extLst>
      <p:ext uri="{BB962C8B-B14F-4D97-AF65-F5344CB8AC3E}">
        <p14:creationId xmlns:p14="http://schemas.microsoft.com/office/powerpoint/2010/main" val="39116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673530"/>
              </p:ext>
            </p:extLst>
          </p:nvPr>
        </p:nvGraphicFramePr>
        <p:xfrm>
          <a:off x="128587" y="258063"/>
          <a:ext cx="8886825" cy="4534281"/>
        </p:xfrm>
        <a:graphic>
          <a:graphicData uri="http://schemas.openxmlformats.org/drawingml/2006/table">
            <a:tbl>
              <a:tblPr firstRow="1" firstCol="1" bandRow="1">
                <a:tableStyleId>{5940675A-B579-460E-94D1-54222C63F5DA}</a:tableStyleId>
              </a:tblPr>
              <a:tblGrid>
                <a:gridCol w="615660">
                  <a:extLst>
                    <a:ext uri="{9D8B030D-6E8A-4147-A177-3AD203B41FA5}">
                      <a16:colId xmlns:a16="http://schemas.microsoft.com/office/drawing/2014/main" xmlns="" val="793039028"/>
                    </a:ext>
                  </a:extLst>
                </a:gridCol>
                <a:gridCol w="3678382">
                  <a:extLst>
                    <a:ext uri="{9D8B030D-6E8A-4147-A177-3AD203B41FA5}">
                      <a16:colId xmlns:a16="http://schemas.microsoft.com/office/drawing/2014/main" xmlns="" val="1879292952"/>
                    </a:ext>
                  </a:extLst>
                </a:gridCol>
                <a:gridCol w="4592783">
                  <a:extLst>
                    <a:ext uri="{9D8B030D-6E8A-4147-A177-3AD203B41FA5}">
                      <a16:colId xmlns:a16="http://schemas.microsoft.com/office/drawing/2014/main" xmlns="" val="4255306931"/>
                    </a:ext>
                  </a:extLst>
                </a:gridCol>
              </a:tblGrid>
              <a:tr h="672251">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Ví</a:t>
                      </a:r>
                      <a:r>
                        <a:rPr lang="en-US" sz="2200" b="1" baseline="0" dirty="0">
                          <a:effectLst/>
                          <a:latin typeface="Times New Roman" panose="02020603050405020304" pitchFamily="18" charset="0"/>
                          <a:cs typeface="Times New Roman" panose="02020603050405020304" pitchFamily="18" charset="0"/>
                        </a:rPr>
                        <a:t> </a:t>
                      </a:r>
                      <a:r>
                        <a:rPr lang="en-US" sz="2200" b="1" baseline="0" dirty="0" err="1">
                          <a:effectLst/>
                          <a:latin typeface="Times New Roman" panose="02020603050405020304" pitchFamily="18" charset="0"/>
                          <a:cs typeface="Times New Roman" panose="02020603050405020304" pitchFamily="18" charset="0"/>
                        </a:rPr>
                        <a:t>dụ</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Lí</a:t>
                      </a:r>
                      <a:r>
                        <a:rPr lang="en-US" sz="2200" b="1" dirty="0">
                          <a:effectLst/>
                          <a:latin typeface="Times New Roman" panose="02020603050405020304" pitchFamily="18" charset="0"/>
                          <a:cs typeface="Times New Roman" panose="02020603050405020304" pitchFamily="18" charset="0"/>
                        </a:rPr>
                        <a:t> do </a:t>
                      </a: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thể</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tách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đơn</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xmlns="" val="2124836381"/>
                  </a:ext>
                </a:extLst>
              </a:tr>
              <a:tr h="711729">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 (1)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sớm, Mặt Trời lên ngang cột buồm, sương tan, trời mới quang.</a:t>
                      </a:r>
                      <a:endParaRPr lang="en-US" sz="2200" b="0" i="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(2)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chiều, nắng vừa nhạt, sương đã buông nhanh xuống mặt biển</a:t>
                      </a:r>
                      <a:endParaRPr lang="en-US" sz="2200" dirty="0">
                        <a:effectLst/>
                        <a:latin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(1)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3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này</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thể</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những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tượng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mối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733206975"/>
                  </a:ext>
                </a:extLst>
              </a:tr>
              <a:tr h="1008377">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Sáu</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phải</a:t>
                      </a:r>
                      <a:r>
                        <a:rPr lang="en-US" sz="2200" i="1" dirty="0">
                          <a:effectLst/>
                          <a:latin typeface="Times New Roman" panose="02020603050405020304" pitchFamily="18" charset="0"/>
                          <a:cs typeface="Times New Roman" panose="02020603050405020304" pitchFamily="18" charset="0"/>
                        </a:rPr>
                        <a:t> lo </a:t>
                      </a:r>
                      <a:r>
                        <a:rPr lang="en-US" sz="2200" i="1" dirty="0" err="1">
                          <a:effectLst/>
                          <a:latin typeface="Times New Roman" panose="02020603050405020304" pitchFamily="18" charset="0"/>
                          <a:cs typeface="Times New Roman" panose="02020603050405020304" pitchFamily="18" charset="0"/>
                        </a:rPr>
                        <a:t>tiếp</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khách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như</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không</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chú</a:t>
                      </a:r>
                      <a:r>
                        <a:rPr lang="en-US" sz="2200" i="1" dirty="0">
                          <a:effectLst/>
                          <a:latin typeface="Times New Roman" panose="02020603050405020304" pitchFamily="18" charset="0"/>
                          <a:cs typeface="Times New Roman" panose="02020603050405020304" pitchFamily="18" charset="0"/>
                        </a:rPr>
                        <a:t> ý </a:t>
                      </a:r>
                      <a:r>
                        <a:rPr lang="en-US" sz="2200" i="1" dirty="0" err="1">
                          <a:effectLst/>
                          <a:latin typeface="Times New Roman" panose="02020603050405020304" pitchFamily="18" charset="0"/>
                          <a:cs typeface="Times New Roman" panose="02020603050405020304" pitchFamily="18" charset="0"/>
                        </a:rPr>
                        <a:t>đến</a:t>
                      </a:r>
                      <a:r>
                        <a:rPr lang="en-US" sz="2200" i="1" dirty="0">
                          <a:effectLst/>
                          <a:latin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cs typeface="Times New Roman" panose="02020603050405020304" pitchFamily="18" charset="0"/>
                        </a:rPr>
                        <a:t>nữa</a:t>
                      </a:r>
                      <a:r>
                        <a:rPr lang="en-US" sz="2200" i="1" dirty="0">
                          <a:effectLst/>
                          <a:latin typeface="Times New Roman" panose="02020603050405020304" pitchFamily="18" charset="0"/>
                          <a:cs typeface="Times New Roman" panose="02020603050405020304" pitchFamily="18" charset="0"/>
                        </a:rPr>
                        <a:t>.</a:t>
                      </a:r>
                    </a:p>
                  </a:txBody>
                  <a:tcPr marL="19183" marR="19183" marT="0" marB="0"/>
                </a:tc>
                <a:tc>
                  <a:txBody>
                    <a:bodyPr/>
                    <a:lstStyle/>
                    <a:p>
                      <a:pPr algn="just">
                        <a:lnSpc>
                          <a:spcPct val="115000"/>
                        </a:lnSpc>
                        <a:spcAft>
                          <a:spcPts val="0"/>
                        </a:spcAft>
                      </a:pPr>
                      <a:r>
                        <a:rPr lang="en-US" sz="220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nghĩa</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rất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Nếu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tách</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pháp</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không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sai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nhưng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khiến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nội</a:t>
                      </a:r>
                      <a:r>
                        <a:rPr lang="en-US" sz="2200" baseline="0" dirty="0">
                          <a:effectLst/>
                          <a:latin typeface="Times New Roman" panose="02020603050405020304" pitchFamily="18" charset="0"/>
                          <a:cs typeface="Times New Roman" panose="02020603050405020304" pitchFamily="18" charset="0"/>
                        </a:rPr>
                        <a:t> dung </a:t>
                      </a:r>
                      <a:r>
                        <a:rPr lang="en-US" sz="2200" baseline="0" dirty="0" err="1">
                          <a:effectLst/>
                          <a:latin typeface="Times New Roman" panose="02020603050405020304" pitchFamily="18" charset="0"/>
                          <a:cs typeface="Times New Roman" panose="02020603050405020304" pitchFamily="18" charset="0"/>
                        </a:rPr>
                        <a:t>trở</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nên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mơ</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hồ</a:t>
                      </a:r>
                      <a:r>
                        <a:rPr lang="en-US" sz="2200" baseline="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xmlns="" val="3371516594"/>
                  </a:ext>
                </a:extLst>
              </a:tr>
            </a:tbl>
          </a:graphicData>
        </a:graphic>
      </p:graphicFrame>
    </p:spTree>
    <p:extLst>
      <p:ext uri="{BB962C8B-B14F-4D97-AF65-F5344CB8AC3E}">
        <p14:creationId xmlns:p14="http://schemas.microsoft.com/office/powerpoint/2010/main" val="7216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313" y="1037031"/>
            <a:ext cx="6503991" cy="3816429"/>
          </a:xfrm>
          <a:prstGeom prst="rect">
            <a:avLst/>
          </a:prstGeom>
        </p:spPr>
        <p:txBody>
          <a:bodyPr wrap="square">
            <a:spAutoFit/>
          </a:bodyPr>
          <a:lstStyle/>
          <a:p>
            <a:pPr algn="just"/>
            <a:r>
              <a:rPr lang="vi-VN" sz="2200" b="1" dirty="0">
                <a:latin typeface="+mj-lt"/>
              </a:rPr>
              <a:t>Trong những câu ghép dưới đây, ở câu nào có thể lược bỏ chủ ngữ của một trong hai vế, ở câu nào không thể lược bỏ? Vì sao?</a:t>
            </a:r>
          </a:p>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3" name="Rectangle 2"/>
          <p:cNvSpPr/>
          <p:nvPr/>
        </p:nvSpPr>
        <p:spPr>
          <a:xfrm>
            <a:off x="-390298" y="290040"/>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TÔI</a:t>
            </a:r>
            <a:r>
              <a:rPr kumimoji="0" lang="en-US" sz="3600" b="1" i="0" u="none" strike="noStrike" kern="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 HỎI - BẠN TRẢ LỜI</a:t>
            </a:r>
            <a:endPar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4" name="Freeform 2"/>
          <p:cNvSpPr/>
          <p:nvPr/>
        </p:nvSpPr>
        <p:spPr>
          <a:xfrm>
            <a:off x="6575752" y="512403"/>
            <a:ext cx="2568248" cy="3141588"/>
          </a:xfrm>
          <a:custGeom>
            <a:avLst/>
            <a:gdLst/>
            <a:ahLst/>
            <a:cxnLst/>
            <a:rect l="l" t="t" r="r" b="b"/>
            <a:pathLst>
              <a:path w="4962315" h="6070110">
                <a:moveTo>
                  <a:pt x="0" y="0"/>
                </a:moveTo>
                <a:lnTo>
                  <a:pt x="4962315" y="0"/>
                </a:lnTo>
                <a:lnTo>
                  <a:pt x="4962315" y="6070110"/>
                </a:lnTo>
                <a:lnTo>
                  <a:pt x="0" y="607011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034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849046" y="845022"/>
            <a:ext cx="5389775" cy="769441"/>
          </a:xfrm>
          <a:prstGeom prst="rect">
            <a:avLst/>
          </a:prstGeom>
        </p:spPr>
        <p:txBody>
          <a:bodyPr wrap="square">
            <a:spAutoFit/>
          </a:bodyPr>
          <a:lstStyle/>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p:txBody>
      </p:sp>
      <p:sp>
        <p:nvSpPr>
          <p:cNvPr id="4" name="Rectangle 3"/>
          <p:cNvSpPr/>
          <p:nvPr/>
        </p:nvSpPr>
        <p:spPr>
          <a:xfrm>
            <a:off x="2960691" y="1874519"/>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5" name="Picture 4">
            <a:extLst>
              <a:ext uri="{FF2B5EF4-FFF2-40B4-BE49-F238E27FC236}">
                <a16:creationId xmlns:a16="http://schemas.microsoft.com/office/drawing/2014/main" xmlns="" id="{AC356809-EC5B-B028-FA27-A161723ADD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1781503"/>
            <a:ext cx="4847531" cy="3361997"/>
          </a:xfrm>
          <a:prstGeom prst="rect">
            <a:avLst/>
          </a:prstGeom>
        </p:spPr>
      </p:pic>
    </p:spTree>
    <p:extLst>
      <p:ext uri="{BB962C8B-B14F-4D97-AF65-F5344CB8AC3E}">
        <p14:creationId xmlns:p14="http://schemas.microsoft.com/office/powerpoint/2010/main" val="9916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912875" y="616422"/>
            <a:ext cx="6630925" cy="1107996"/>
          </a:xfrm>
          <a:prstGeom prst="rect">
            <a:avLst/>
          </a:prstGeom>
        </p:spPr>
        <p:txBody>
          <a:bodyPr wrap="square">
            <a:spAutoFit/>
          </a:bodyPr>
          <a:lstStyle/>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p:txBody>
      </p:sp>
      <p:sp>
        <p:nvSpPr>
          <p:cNvPr id="4" name="Rectangle 3"/>
          <p:cNvSpPr/>
          <p:nvPr/>
        </p:nvSpPr>
        <p:spPr>
          <a:xfrm>
            <a:off x="1594756" y="2220827"/>
            <a:ext cx="4769427" cy="1446550"/>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2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vế</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này</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giống</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nhau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tôi</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khi</a:t>
            </a:r>
            <a:r>
              <a:rPr kumimoji="0" lang="en-US" sz="22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sẽ</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làm</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hoặc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sai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7">
            <a:extLst>
              <a:ext uri="{FF2B5EF4-FFF2-40B4-BE49-F238E27FC236}">
                <a16:creationId xmlns:a16="http://schemas.microsoft.com/office/drawing/2014/main" xmlns="" id="{BCC8E678-F68E-E17F-6988-EA4F82BB08B9}"/>
              </a:ext>
            </a:extLst>
          </p:cNvPr>
          <p:cNvSpPr/>
          <p:nvPr/>
        </p:nvSpPr>
        <p:spPr>
          <a:xfrm>
            <a:off x="4900295" y="4163786"/>
            <a:ext cx="6278109" cy="1373336"/>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6" name="Freeform 10">
            <a:extLst>
              <a:ext uri="{FF2B5EF4-FFF2-40B4-BE49-F238E27FC236}">
                <a16:creationId xmlns:a16="http://schemas.microsoft.com/office/drawing/2014/main" xmlns="" id="{D1E717BA-9E4F-2C8F-311D-BF11E5445800}"/>
              </a:ext>
            </a:extLst>
          </p:cNvPr>
          <p:cNvSpPr/>
          <p:nvPr/>
        </p:nvSpPr>
        <p:spPr>
          <a:xfrm>
            <a:off x="7137293" y="2417379"/>
            <a:ext cx="2547036" cy="2795752"/>
          </a:xfrm>
          <a:custGeom>
            <a:avLst/>
            <a:gdLst/>
            <a:ahLst/>
            <a:cxnLst/>
            <a:rect l="l" t="t" r="r" b="b"/>
            <a:pathLst>
              <a:path w="5452888" h="5985358">
                <a:moveTo>
                  <a:pt x="0" y="0"/>
                </a:moveTo>
                <a:lnTo>
                  <a:pt x="5452888" y="0"/>
                </a:lnTo>
                <a:lnTo>
                  <a:pt x="5452888" y="5985358"/>
                </a:lnTo>
                <a:lnTo>
                  <a:pt x="0" y="59853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35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2302" y="700877"/>
            <a:ext cx="5389775" cy="1446550"/>
          </a:xfrm>
          <a:prstGeom prst="rect">
            <a:avLst/>
          </a:prstGeom>
        </p:spPr>
        <p:txBody>
          <a:bodyPr wrap="square">
            <a:spAutoFit/>
          </a:bodyPr>
          <a:lstStyle/>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4" name="Rectangle 3"/>
          <p:cNvSpPr/>
          <p:nvPr/>
        </p:nvSpPr>
        <p:spPr>
          <a:xfrm>
            <a:off x="1699986" y="2515795"/>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Sếu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Tam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3">
            <a:extLst>
              <a:ext uri="{FF2B5EF4-FFF2-40B4-BE49-F238E27FC236}">
                <a16:creationId xmlns:a16="http://schemas.microsoft.com/office/drawing/2014/main" xmlns="" id="{04D3C96B-C9F2-88F8-FC0D-DB49E42744D8}"/>
              </a:ext>
            </a:extLst>
          </p:cNvPr>
          <p:cNvSpPr/>
          <p:nvPr/>
        </p:nvSpPr>
        <p:spPr>
          <a:xfrm>
            <a:off x="6972301" y="1424152"/>
            <a:ext cx="1853759" cy="3632339"/>
          </a:xfrm>
          <a:custGeom>
            <a:avLst/>
            <a:gdLst/>
            <a:ahLst/>
            <a:cxnLst/>
            <a:rect l="l" t="t" r="r" b="b"/>
            <a:pathLst>
              <a:path w="4598289" h="8229600">
                <a:moveTo>
                  <a:pt x="0" y="0"/>
                </a:moveTo>
                <a:lnTo>
                  <a:pt x="4598289" y="0"/>
                </a:lnTo>
                <a:lnTo>
                  <a:pt x="459828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845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xmlns="" id="{EC9CC42E-060A-1595-C9A4-3AC00D431C18}"/>
              </a:ext>
            </a:extLst>
          </p:cNvPr>
          <p:cNvSpPr txBox="1"/>
          <p:nvPr/>
        </p:nvSpPr>
        <p:spPr>
          <a:xfrm>
            <a:off x="3551892" y="1542159"/>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3"/>
          <p:cNvSpPr/>
          <p:nvPr/>
        </p:nvSpPr>
        <p:spPr>
          <a:xfrm>
            <a:off x="-115051" y="1996966"/>
            <a:ext cx="3666943" cy="3020644"/>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0897" y="1307755"/>
            <a:ext cx="6464338" cy="1785104"/>
          </a:xfrm>
          <a:prstGeom prst="rect">
            <a:avLst/>
          </a:prstGeom>
        </p:spPr>
        <p:txBody>
          <a:bodyPr wrap="square">
            <a:spAutoFit/>
          </a:bodyPr>
          <a:lstStyle/>
          <a:p>
            <a:pPr algn="just"/>
            <a:r>
              <a:rPr lang="en-US" sz="2200" b="1" dirty="0" err="1">
                <a:solidFill>
                  <a:schemeClr val="tx1"/>
                </a:solidFill>
                <a:latin typeface="Times New Roman" panose="02020603050405020304" pitchFamily="18" charset="0"/>
                <a:cs typeface="Times New Roman" panose="02020603050405020304" pitchFamily="18" charset="0"/>
              </a:rPr>
              <a:t>Dựa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câu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hãy</a:t>
            </a:r>
            <a:r>
              <a:rPr lang="en-US" sz="2200" b="1" dirty="0">
                <a:solidFill>
                  <a:schemeClr val="tx1"/>
                </a:solidFill>
                <a:latin typeface="Times New Roman" panose="02020603050405020304" pitchFamily="18" charset="0"/>
                <a:cs typeface="Times New Roman" panose="02020603050405020304" pitchFamily="18" charset="0"/>
              </a:rPr>
              <a:t> v</a:t>
            </a:r>
            <a:r>
              <a:rPr lang="vi-VN" sz="2200" b="1" dirty="0">
                <a:solidFill>
                  <a:schemeClr val="tx1"/>
                </a:solidFill>
                <a:latin typeface="Times New Roman" panose="02020603050405020304" pitchFamily="18" charset="0"/>
                <a:cs typeface="Times New Roman" panose="02020603050405020304" pitchFamily="18" charset="0"/>
              </a:rPr>
              <a:t>iết </a:t>
            </a:r>
            <a:r>
              <a:rPr lang="vi-VN" sz="2200" b="1" dirty="0">
                <a:solidFill>
                  <a:schemeClr val="tx1"/>
                </a:solidFill>
                <a:latin typeface="+mj-lt"/>
              </a:rPr>
              <a:t>một đoạn văn (khoảng 8 – 10 dòng) trình bày suy nghĩ của em về vai trò của việc đọc sách đối với sự phát triển của mỗi người, trong đó có sử dụng một câu ghép. Chỉ ra câu ghép được sử dụng trong đoạn văn đã viết.</a:t>
            </a:r>
            <a:endParaRPr lang="en-US" sz="2200" dirty="0">
              <a:solidFill>
                <a:schemeClr val="tx1"/>
              </a:solidFill>
              <a:latin typeface="+mj-lt"/>
            </a:endParaRPr>
          </a:p>
        </p:txBody>
      </p:sp>
      <p:sp>
        <p:nvSpPr>
          <p:cNvPr id="3" name="Rectangle 2"/>
          <p:cNvSpPr/>
          <p:nvPr/>
        </p:nvSpPr>
        <p:spPr>
          <a:xfrm>
            <a:off x="2625200" y="3162178"/>
            <a:ext cx="6020036" cy="769441"/>
          </a:xfrm>
          <a:prstGeom prst="rect">
            <a:avLst/>
          </a:prstGeom>
        </p:spPr>
        <p:txBody>
          <a:bodyPr wrap="square">
            <a:spAutoFit/>
          </a:bodyPr>
          <a:lstStyle/>
          <a:p>
            <a:pPr algn="just"/>
            <a:r>
              <a:rPr lang="en-US" sz="2200" b="1" i="1" dirty="0" err="1">
                <a:latin typeface="Times New Roman" panose="02020603050405020304" pitchFamily="18" charset="0"/>
                <a:cs typeface="Times New Roman" panose="02020603050405020304" pitchFamily="18" charset="0"/>
              </a:rPr>
              <a:t>Câu</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chủ</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đề</a:t>
            </a:r>
            <a:r>
              <a:rPr lang="en-US" sz="2200" b="1" i="1"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endParaRPr lang="vi-VN" sz="2200" i="1" dirty="0">
              <a:latin typeface="Times New Roman" panose="02020603050405020304" pitchFamily="18" charset="0"/>
              <a:cs typeface="Times New Roman" panose="02020603050405020304" pitchFamily="18" charset="0"/>
            </a:endParaRPr>
          </a:p>
        </p:txBody>
      </p:sp>
      <p:sp>
        <p:nvSpPr>
          <p:cNvPr id="4" name="Rectangle 3"/>
          <p:cNvSpPr/>
          <p:nvPr/>
        </p:nvSpPr>
        <p:spPr>
          <a:xfrm>
            <a:off x="1587895" y="473757"/>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FF0000"/>
                </a:solidFill>
                <a:latin typeface="#9Slide07 IcielCadena" panose="02000503000000020004" pitchFamily="2" charset="0"/>
                <a:cs typeface="Times New Roman" panose="02020603050405020304" pitchFamily="18" charset="0"/>
              </a:rPr>
              <a:t>VIẾT KẾT NỐI</a:t>
            </a:r>
            <a:endParaRPr kumimoji="0" lang="en-US" sz="3600" b="1" i="0" u="none" strike="noStrike" kern="0" cap="none" spc="0" normalizeH="0" baseline="0" noProof="0" dirty="0">
              <a:ln>
                <a:noFill/>
              </a:ln>
              <a:solidFill>
                <a:srgbClr val="FF0000"/>
              </a:solidFill>
              <a:effectLst/>
              <a:uLnTx/>
              <a:uFillTx/>
              <a:latin typeface="#9Slide07 IcielCadena" panose="02000503000000020004" pitchFamily="2" charset="0"/>
              <a:cs typeface="Times New Roman" panose="02020603050405020304" pitchFamily="18" charset="0"/>
              <a:sym typeface="Arial"/>
            </a:endParaRPr>
          </a:p>
        </p:txBody>
      </p:sp>
      <p:sp>
        <p:nvSpPr>
          <p:cNvPr id="5" name="Freeform 2"/>
          <p:cNvSpPr/>
          <p:nvPr/>
        </p:nvSpPr>
        <p:spPr>
          <a:xfrm>
            <a:off x="-68317" y="1683088"/>
            <a:ext cx="2680138" cy="3520706"/>
          </a:xfrm>
          <a:custGeom>
            <a:avLst/>
            <a:gdLst/>
            <a:ahLst/>
            <a:cxnLst/>
            <a:rect l="l" t="t" r="r" b="b"/>
            <a:pathLst>
              <a:path w="3132392" h="4114800">
                <a:moveTo>
                  <a:pt x="0" y="0"/>
                </a:moveTo>
                <a:lnTo>
                  <a:pt x="3132392" y="0"/>
                </a:lnTo>
                <a:lnTo>
                  <a:pt x="313239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4944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935" y="197674"/>
            <a:ext cx="7813963" cy="3139321"/>
          </a:xfrm>
          <a:prstGeom prst="rect">
            <a:avLst/>
          </a:prstGeom>
          <a:solidFill>
            <a:schemeClr val="bg1"/>
          </a:solidFill>
        </p:spPr>
        <p:txBody>
          <a:bodyPr wrap="square">
            <a:spAutoFit/>
          </a:bodyPr>
          <a:lstStyle/>
          <a:p>
            <a:pPr algn="just"/>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muốn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bản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ngoài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hỏi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luỹ</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kinh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nghiệm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tế</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cuộc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xung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thể</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giúp</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giàu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hiểu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biết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nhiên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hội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rèn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luyện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năng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duy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bồi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dưỡng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tâm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hồn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tưởng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cao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đẹp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529936" y="3504316"/>
            <a:ext cx="7813962" cy="1446550"/>
          </a:xfrm>
          <a:prstGeom prst="rect">
            <a:avLst/>
          </a:prstGeom>
        </p:spPr>
        <p:txBody>
          <a:bodyPr wrap="square">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4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0986182"/>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xmlns="" val="3834448578"/>
                    </a:ext>
                  </a:extLst>
                </a:gridCol>
                <a:gridCol w="3480955">
                  <a:extLst>
                    <a:ext uri="{9D8B030D-6E8A-4147-A177-3AD203B41FA5}">
                      <a16:colId xmlns:a16="http://schemas.microsoft.com/office/drawing/2014/main" xmlns="" val="1301741695"/>
                    </a:ext>
                  </a:extLst>
                </a:gridCol>
                <a:gridCol w="3532909">
                  <a:extLst>
                    <a:ext uri="{9D8B030D-6E8A-4147-A177-3AD203B41FA5}">
                      <a16:colId xmlns:a16="http://schemas.microsoft.com/office/drawing/2014/main" xmlns=""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56396278"/>
                  </a:ext>
                </a:extLst>
              </a:tr>
            </a:tbl>
          </a:graphicData>
        </a:graphic>
      </p:graphicFrame>
    </p:spTree>
    <p:extLst>
      <p:ext uri="{BB962C8B-B14F-4D97-AF65-F5344CB8AC3E}">
        <p14:creationId xmlns:p14="http://schemas.microsoft.com/office/powerpoint/2010/main" val="327509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xmlns="" id="{EC9CC42E-060A-1595-C9A4-3AC00D431C18}"/>
              </a:ext>
            </a:extLst>
          </p:cNvPr>
          <p:cNvSpPr txBox="1"/>
          <p:nvPr/>
        </p:nvSpPr>
        <p:spPr>
          <a:xfrm>
            <a:off x="3977182" y="1091945"/>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chemeClr val="tx1"/>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2"/>
          <p:cNvSpPr/>
          <p:nvPr/>
        </p:nvSpPr>
        <p:spPr>
          <a:xfrm>
            <a:off x="285062" y="1137744"/>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220719"/>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p:cNvSpPr/>
          <p:nvPr/>
        </p:nvSpPr>
        <p:spPr>
          <a:xfrm>
            <a:off x="259773" y="867146"/>
            <a:ext cx="8603673" cy="3816429"/>
          </a:xfrm>
          <a:prstGeom prst="rect">
            <a:avLst/>
          </a:prstGeom>
        </p:spPr>
        <p:txBody>
          <a:bodyPr wrap="square">
            <a:spAutoFit/>
          </a:bodyPr>
          <a:lstStyle/>
          <a:p>
            <a:pPr algn="just"/>
            <a:r>
              <a:rPr lang="vi-VN" sz="2200" b="1" dirty="0">
                <a:latin typeface="+mj-lt"/>
              </a:rPr>
              <a:t>Xếp những câu dưới đây vào nhóm phù hợp: câu đơn, câu ghép chính phụ, câu ghép đẳng lập. Chỉ ra chủ ngữ, vị ngữ của các cụm chủ vị trong mỗi câu.</a:t>
            </a:r>
          </a:p>
          <a:p>
            <a:pPr lvl="1" algn="just"/>
            <a:r>
              <a:rPr lang="vi-VN" sz="2200" dirty="0">
                <a:latin typeface="+mj-lt"/>
              </a:rPr>
              <a:t>a) </a:t>
            </a:r>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Nguyễn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Hoan</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r>
              <a:rPr lang="vi-VN" sz="2200" dirty="0">
                <a:latin typeface="+mj-lt"/>
              </a:rPr>
              <a:t>b) </a:t>
            </a: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r>
              <a:rPr lang="vi-VN" sz="2200" dirty="0">
                <a:latin typeface="+mj-lt"/>
              </a:rPr>
              <a:t>(Thi Sảnh)</a:t>
            </a:r>
          </a:p>
          <a:p>
            <a:pPr algn="just"/>
            <a:r>
              <a:rPr lang="vi-VN" sz="2200" dirty="0">
                <a:latin typeface="+mj-lt"/>
              </a:rPr>
              <a:t>c) </a:t>
            </a:r>
            <a:r>
              <a:rPr lang="vi-VN" sz="2200" i="1" dirty="0">
                <a:latin typeface="+mj-lt"/>
              </a:rPr>
              <a:t>Mừng đi trước dẫn đường, Nghi dắt ngựa theo sau</a:t>
            </a:r>
            <a:r>
              <a:rPr lang="vi-VN" sz="2200" dirty="0">
                <a:latin typeface="+mj-lt"/>
              </a:rPr>
              <a:t>.</a:t>
            </a:r>
            <a:r>
              <a:rPr lang="en-US" sz="2200" dirty="0">
                <a:latin typeface="+mj-lt"/>
              </a:rPr>
              <a:t> </a:t>
            </a:r>
            <a:r>
              <a:rPr lang="vi-VN" sz="2200" dirty="0">
                <a:latin typeface="+mj-lt"/>
              </a:rPr>
              <a:t>(Phùng Quán)</a:t>
            </a:r>
          </a:p>
          <a:p>
            <a:pPr algn="just"/>
            <a:r>
              <a:rPr lang="vi-VN" sz="2200" dirty="0">
                <a:latin typeface="+mj-lt"/>
              </a:rPr>
              <a:t>d) </a:t>
            </a:r>
            <a:r>
              <a:rPr lang="vi-VN" sz="2200" i="1" dirty="0">
                <a:latin typeface="+mj-lt"/>
              </a:rPr>
              <a:t>Chúng tôi, mọi người – kể cả anh, đều tưởng con bé sẽ đứng yên đó thôi</a:t>
            </a:r>
            <a:r>
              <a:rPr lang="vi-VN" sz="2200" dirty="0">
                <a:latin typeface="+mj-lt"/>
              </a:rPr>
              <a:t>.</a:t>
            </a:r>
            <a:r>
              <a:rPr lang="en-US" sz="2200" dirty="0">
                <a:latin typeface="+mj-lt"/>
              </a:rPr>
              <a:t> </a:t>
            </a:r>
            <a:r>
              <a:rPr lang="vi-VN" sz="2200" dirty="0">
                <a:latin typeface="+mj-lt"/>
              </a:rPr>
              <a:t>(Nguyễn Quang Sáng)</a:t>
            </a:r>
          </a:p>
          <a:p>
            <a:pPr algn="just"/>
            <a:r>
              <a:rPr lang="vi-VN" sz="2200" dirty="0">
                <a:latin typeface="+mj-lt"/>
              </a:rPr>
              <a:t>e) </a:t>
            </a:r>
            <a:r>
              <a:rPr lang="vi-VN" sz="2200" i="1" dirty="0">
                <a:latin typeface="+mj-lt"/>
              </a:rPr>
              <a:t>Em ngủ và chị cũng thiu thiu ngủ theo</a:t>
            </a:r>
            <a:r>
              <a:rPr lang="vi-VN" sz="2200" dirty="0">
                <a:latin typeface="+mj-lt"/>
              </a:rPr>
              <a:t>.</a:t>
            </a:r>
            <a:r>
              <a:rPr lang="en-US" sz="2200" dirty="0">
                <a:latin typeface="+mj-lt"/>
              </a:rPr>
              <a:t> </a:t>
            </a:r>
            <a:r>
              <a:rPr lang="vi-VN" sz="2200" dirty="0">
                <a:latin typeface="+mj-lt"/>
              </a:rPr>
              <a:t>(Băng Sơn)</a:t>
            </a:r>
          </a:p>
        </p:txBody>
      </p:sp>
      <p:sp>
        <p:nvSpPr>
          <p:cNvPr id="4" name="Freeform 4"/>
          <p:cNvSpPr/>
          <p:nvPr/>
        </p:nvSpPr>
        <p:spPr>
          <a:xfrm>
            <a:off x="8222673" y="-462553"/>
            <a:ext cx="1487384" cy="1623613"/>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40625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xmlns=""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endParaRPr lang="en-US" sz="1050"/>
          </a:p>
        </p:txBody>
      </p:sp>
      <p:sp>
        <p:nvSpPr>
          <p:cNvPr id="2" name="Rectangle 1"/>
          <p:cNvSpPr/>
          <p:nvPr/>
        </p:nvSpPr>
        <p:spPr>
          <a:xfrm>
            <a:off x="421849" y="676636"/>
            <a:ext cx="675408" cy="461665"/>
          </a:xfrm>
          <a:prstGeom prst="rect">
            <a:avLst/>
          </a:prstGeom>
        </p:spPr>
        <p:txBody>
          <a:bodyPr wrap="square">
            <a:spAutoFit/>
          </a:bodyPr>
          <a:lstStyle/>
          <a:p>
            <a:pPr lvl="1" algn="just"/>
            <a:r>
              <a:rPr lang="vi-VN" sz="2400" dirty="0">
                <a:solidFill>
                  <a:srgbClr val="FF0000"/>
                </a:solidFill>
                <a:latin typeface="+mj-lt"/>
              </a:rPr>
              <a:t>a) </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10936" y="676637"/>
            <a:ext cx="8603673" cy="430887"/>
          </a:xfrm>
          <a:prstGeom prst="rect">
            <a:avLst/>
          </a:prstGeom>
        </p:spPr>
        <p:txBody>
          <a:bodyPr wrap="square">
            <a:spAutoFit/>
          </a:bodyPr>
          <a:lstStyle/>
          <a:p>
            <a:pPr lvl="1" algn="just"/>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507182"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86946" y="1107524"/>
            <a:ext cx="13438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60518"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40282" y="1107524"/>
            <a:ext cx="134389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824594" y="1153919"/>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2" name="Rectangle 11"/>
          <p:cNvSpPr/>
          <p:nvPr/>
        </p:nvSpPr>
        <p:spPr>
          <a:xfrm>
            <a:off x="5598967" y="1153918"/>
            <a:ext cx="787979"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5027" y="1153919"/>
            <a:ext cx="77931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14" name="Rectangle 13"/>
          <p:cNvSpPr/>
          <p:nvPr/>
        </p:nvSpPr>
        <p:spPr>
          <a:xfrm>
            <a:off x="6199042" y="1153918"/>
            <a:ext cx="1899804" cy="769441"/>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a:p>
            <a:pPr lvl="1" algn="ctr"/>
            <a:r>
              <a:rPr lang="en-US" sz="2200" dirty="0">
                <a:solidFill>
                  <a:srgbClr val="FF0000"/>
                </a:solidFill>
                <a:latin typeface="Times New Roman" panose="02020603050405020304" pitchFamily="18" charset="0"/>
                <a:cs typeface="Times New Roman" panose="02020603050405020304" pitchFamily="18" charset="0"/>
              </a:rPr>
              <a:t>(</a:t>
            </a:r>
            <a:r>
              <a:rPr lang="en-US" sz="2200" dirty="0" err="1">
                <a:solidFill>
                  <a:srgbClr val="FF0000"/>
                </a:solidFill>
                <a:latin typeface="Times New Roman" panose="02020603050405020304" pitchFamily="18" charset="0"/>
                <a:cs typeface="Times New Roman" panose="02020603050405020304" pitchFamily="18" charset="0"/>
              </a:rPr>
              <a:t>cụm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5" name="Right Brace 14"/>
          <p:cNvSpPr/>
          <p:nvPr/>
        </p:nvSpPr>
        <p:spPr>
          <a:xfrm rot="5400000">
            <a:off x="3506932" y="1360518"/>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559627" y="2313168"/>
            <a:ext cx="2161309"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chính</a:t>
            </a:r>
            <a:endParaRPr lang="vi-VN" sz="2200" b="1" dirty="0">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6350578" y="1616977"/>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5403273" y="2569627"/>
            <a:ext cx="2695573"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phụ</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thuộc</a:t>
            </a:r>
            <a:endParaRPr lang="vi-VN" sz="22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2899064" y="3538133"/>
            <a:ext cx="3377045" cy="430887"/>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251452" y="1492468"/>
            <a:ext cx="2605924" cy="3651031"/>
          </a:xfrm>
          <a:custGeom>
            <a:avLst/>
            <a:gdLst/>
            <a:ahLst/>
            <a:cxnLst/>
            <a:rect l="l" t="t" r="r" b="b"/>
            <a:pathLst>
              <a:path w="2936939" h="4114800">
                <a:moveTo>
                  <a:pt x="0" y="0"/>
                </a:moveTo>
                <a:lnTo>
                  <a:pt x="2936939" y="0"/>
                </a:lnTo>
                <a:lnTo>
                  <a:pt x="293693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0839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15" grpId="0" animBg="1"/>
      <p:bldP spid="16" grpId="0"/>
      <p:bldP spid="18" grpId="0" animBg="1"/>
      <p:bldP spid="19" grpId="0"/>
      <p:bldP spid="21"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xmlns=""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rPr>
              <a:t>b</a:t>
            </a:r>
            <a:r>
              <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910936" y="219439"/>
            <a:ext cx="7578437" cy="2123658"/>
          </a:xfrm>
          <a:prstGeom prst="rect">
            <a:avLst/>
          </a:prstGeom>
        </p:spPr>
        <p:txBody>
          <a:bodyPr wrap="square">
            <a:spAutoFit/>
          </a:bodyPr>
          <a:lstStyle/>
          <a:p>
            <a:pPr algn="just">
              <a:lnSpc>
                <a:spcPct val="300000"/>
              </a:lnSpc>
            </a:pP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endParaRPr lang="vi-VN" sz="2200" dirty="0">
              <a:latin typeface="+mj-lt"/>
            </a:endParaRPr>
          </a:p>
        </p:txBody>
      </p:sp>
      <p:cxnSp>
        <p:nvCxnSpPr>
          <p:cNvPr id="9" name="Straight Connector 8"/>
          <p:cNvCxnSpPr/>
          <p:nvPr/>
        </p:nvCxnSpPr>
        <p:spPr>
          <a:xfrm>
            <a:off x="5018809" y="1154646"/>
            <a:ext cx="3335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32441" y="1154646"/>
            <a:ext cx="73396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25045" y="1229618"/>
            <a:ext cx="58535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4229100" y="1213865"/>
            <a:ext cx="71697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Rectangle 20"/>
          <p:cNvSpPr/>
          <p:nvPr/>
        </p:nvSpPr>
        <p:spPr>
          <a:xfrm>
            <a:off x="3011631" y="2783889"/>
            <a:ext cx="337704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endPar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2" name="Straight Connector 21"/>
          <p:cNvCxnSpPr/>
          <p:nvPr/>
        </p:nvCxnSpPr>
        <p:spPr>
          <a:xfrm>
            <a:off x="1059873" y="2127927"/>
            <a:ext cx="7065818" cy="12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Freeform 6"/>
          <p:cNvSpPr/>
          <p:nvPr/>
        </p:nvSpPr>
        <p:spPr>
          <a:xfrm>
            <a:off x="-110765" y="3160316"/>
            <a:ext cx="9359868" cy="3952730"/>
          </a:xfrm>
          <a:custGeom>
            <a:avLst/>
            <a:gdLst/>
            <a:ahLst/>
            <a:cxnLst/>
            <a:rect l="l" t="t" r="r" b="b"/>
            <a:pathLst>
              <a:path w="8832916" h="3952730">
                <a:moveTo>
                  <a:pt x="0" y="0"/>
                </a:moveTo>
                <a:lnTo>
                  <a:pt x="8832916" y="0"/>
                </a:lnTo>
                <a:lnTo>
                  <a:pt x="8832916" y="3952730"/>
                </a:lnTo>
                <a:lnTo>
                  <a:pt x="0" y="395273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69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3" grpId="0"/>
      <p:bldP spid="21"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xmlns=""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c</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676635"/>
            <a:ext cx="6670964" cy="461665"/>
          </a:xfrm>
          <a:prstGeom prst="rect">
            <a:avLst/>
          </a:prstGeom>
        </p:spPr>
        <p:txBody>
          <a:bodyPr wrap="square">
            <a:spAutoFit/>
          </a:bodyPr>
          <a:lstStyle/>
          <a:p>
            <a:pPr algn="just"/>
            <a:r>
              <a:rPr lang="vi-VN" sz="2400" i="1" dirty="0">
                <a:latin typeface="+mj-lt"/>
              </a:rPr>
              <a:t>Mừng đi trước dẫn đường, Nghi dắt ngựa theo sau</a:t>
            </a:r>
            <a:r>
              <a:rPr lang="vi-VN" sz="2400" dirty="0">
                <a:latin typeface="+mj-lt"/>
              </a:rPr>
              <a:t>.</a:t>
            </a:r>
            <a:r>
              <a:rPr lang="en-US" sz="2400" dirty="0">
                <a:latin typeface="+mj-lt"/>
              </a:rPr>
              <a:t> </a:t>
            </a:r>
            <a:endParaRPr lang="vi-VN" sz="2400" dirty="0">
              <a:latin typeface="+mj-lt"/>
            </a:endParaRPr>
          </a:p>
        </p:txBody>
      </p:sp>
      <p:cxnSp>
        <p:nvCxnSpPr>
          <p:cNvPr id="12" name="Straight Connector 11"/>
          <p:cNvCxnSpPr/>
          <p:nvPr/>
        </p:nvCxnSpPr>
        <p:spPr>
          <a:xfrm>
            <a:off x="4655132"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93330" y="1132609"/>
            <a:ext cx="1853043" cy="2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09700"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89464" y="1132609"/>
            <a:ext cx="2147454" cy="285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473776" y="1181856"/>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8" name="Rectangle 17"/>
          <p:cNvSpPr/>
          <p:nvPr/>
        </p:nvSpPr>
        <p:spPr>
          <a:xfrm>
            <a:off x="4746917" y="1181855"/>
            <a:ext cx="746413"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091298" y="1181856"/>
            <a:ext cx="836465"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23" name="Rectangle 22"/>
          <p:cNvSpPr/>
          <p:nvPr/>
        </p:nvSpPr>
        <p:spPr>
          <a:xfrm>
            <a:off x="5565196" y="1181855"/>
            <a:ext cx="1899804" cy="430887"/>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p:txBody>
      </p:sp>
      <p:sp>
        <p:nvSpPr>
          <p:cNvPr id="24" name="Rectangle 23"/>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3" name="Freeform 2"/>
          <p:cNvSpPr/>
          <p:nvPr/>
        </p:nvSpPr>
        <p:spPr>
          <a:xfrm>
            <a:off x="690584" y="2828917"/>
            <a:ext cx="3237179" cy="2314583"/>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3"/>
          <p:cNvSpPr/>
          <p:nvPr/>
        </p:nvSpPr>
        <p:spPr>
          <a:xfrm>
            <a:off x="-77400" y="2626725"/>
            <a:ext cx="2779521" cy="2314583"/>
          </a:xfrm>
          <a:custGeom>
            <a:avLst/>
            <a:gdLst/>
            <a:ahLst/>
            <a:cxnLst/>
            <a:rect l="l" t="t" r="r" b="b"/>
            <a:pathLst>
              <a:path w="4941354" h="4114800">
                <a:moveTo>
                  <a:pt x="0" y="0"/>
                </a:moveTo>
                <a:lnTo>
                  <a:pt x="4941353" y="0"/>
                </a:lnTo>
                <a:lnTo>
                  <a:pt x="494135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1281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4" grpId="0"/>
      <p:bldP spid="17" grpId="0"/>
      <p:bldP spid="18" grpId="0"/>
      <p:bldP spid="19" grpId="0"/>
      <p:bldP spid="23" grpId="0"/>
      <p:bldP spid="2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xmlns=""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d</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302560"/>
            <a:ext cx="6670964" cy="1938992"/>
          </a:xfrm>
          <a:prstGeom prst="rect">
            <a:avLst/>
          </a:prstGeom>
        </p:spPr>
        <p:txBody>
          <a:bodyPr wrap="square">
            <a:spAutoFit/>
          </a:bodyPr>
          <a:lstStyle/>
          <a:p>
            <a:pPr lvl="0" algn="just">
              <a:lnSpc>
                <a:spcPct val="250000"/>
              </a:lnSpc>
            </a:pPr>
            <a:r>
              <a:rPr lang="vi-VN" sz="2400" i="1" dirty="0">
                <a:latin typeface="+mj-lt"/>
              </a:rPr>
              <a:t>Chúng tôi, mọi người – kể cả anh, đều tưởng con bé sẽ đứng yên đó thôi</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sym typeface="Arial"/>
            </a:endParaRPr>
          </a:p>
        </p:txBody>
      </p:sp>
      <p:cxnSp>
        <p:nvCxnSpPr>
          <p:cNvPr id="12" name="Straight Connector 11"/>
          <p:cNvCxnSpPr/>
          <p:nvPr/>
        </p:nvCxnSpPr>
        <p:spPr>
          <a:xfrm>
            <a:off x="7074477" y="1218388"/>
            <a:ext cx="7689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05057" y="1120343"/>
            <a:ext cx="2019297" cy="1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84167" y="1120343"/>
            <a:ext cx="1106275" cy="17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37843" y="2076463"/>
            <a:ext cx="2226326" cy="1505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23160" y="1244201"/>
            <a:ext cx="86728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Rectangle 18"/>
          <p:cNvSpPr/>
          <p:nvPr/>
        </p:nvSpPr>
        <p:spPr>
          <a:xfrm>
            <a:off x="5742712" y="1229412"/>
            <a:ext cx="2081642" cy="769441"/>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7232073" y="1213024"/>
            <a:ext cx="883227"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cs typeface="Times New Roman" panose="02020603050405020304" pitchFamily="18" charset="0"/>
              </a:rPr>
              <a:t>C</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N2</a:t>
            </a:r>
          </a:p>
        </p:txBody>
      </p:sp>
      <p:sp>
        <p:nvSpPr>
          <p:cNvPr id="24" name="Rectangle 23"/>
          <p:cNvSpPr/>
          <p:nvPr/>
        </p:nvSpPr>
        <p:spPr>
          <a:xfrm>
            <a:off x="1570704" y="2991190"/>
            <a:ext cx="4010891" cy="769441"/>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(1 </a:t>
            </a:r>
            <a:r>
              <a:rPr kumimoji="0" lang="en-US" sz="2200" i="0" u="none" strike="noStrike" kern="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1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2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1" name="Straight Connector 20"/>
          <p:cNvCxnSpPr/>
          <p:nvPr/>
        </p:nvCxnSpPr>
        <p:spPr>
          <a:xfrm>
            <a:off x="1901536" y="2168815"/>
            <a:ext cx="1762633"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383307" y="2249494"/>
            <a:ext cx="799089"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noProof="0" dirty="0">
                <a:solidFill>
                  <a:srgbClr val="FF0000"/>
                </a:solidFill>
                <a:latin typeface="Times New Roman" panose="02020603050405020304" pitchFamily="18" charset="0"/>
                <a:cs typeface="Times New Roman" panose="02020603050405020304" pitchFamily="18" charset="0"/>
              </a:rPr>
              <a:t>VN2</a:t>
            </a:r>
            <a:endPar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Freeform 9">
            <a:extLst>
              <a:ext uri="{FF2B5EF4-FFF2-40B4-BE49-F238E27FC236}">
                <a16:creationId xmlns:a16="http://schemas.microsoft.com/office/drawing/2014/main" xmlns="" id="{90E7D97E-2A3A-9CD4-492B-2EC8E51E7FC7}"/>
              </a:ext>
            </a:extLst>
          </p:cNvPr>
          <p:cNvSpPr/>
          <p:nvPr/>
        </p:nvSpPr>
        <p:spPr>
          <a:xfrm>
            <a:off x="5795909" y="1223753"/>
            <a:ext cx="3336271" cy="3896414"/>
          </a:xfrm>
          <a:custGeom>
            <a:avLst/>
            <a:gdLst/>
            <a:ahLst/>
            <a:cxnLst/>
            <a:rect l="l" t="t" r="r" b="b"/>
            <a:pathLst>
              <a:path w="5305102" h="6506810">
                <a:moveTo>
                  <a:pt x="0" y="0"/>
                </a:moveTo>
                <a:lnTo>
                  <a:pt x="5305102" y="0"/>
                </a:lnTo>
                <a:lnTo>
                  <a:pt x="5305102" y="6506810"/>
                </a:lnTo>
                <a:lnTo>
                  <a:pt x="0" y="6506810"/>
                </a:lnTo>
                <a:lnTo>
                  <a:pt x="0" y="0"/>
                </a:lnTo>
                <a:close/>
              </a:path>
            </a:pathLst>
          </a:custGeom>
          <a:blipFill>
            <a:blip r:embed="rId3">
              <a:extLst>
                <a:ext uri="{BEBA8EAE-BF5A-486C-A8C5-ECC9F3942E4B}">
                  <a14:imgProps xmlns:a14="http://schemas.microsoft.com/office/drawing/2010/main">
                    <a14:imgLayer r:embed="rId4">
                      <a14:imgEffect>
                        <a14:backgroundRemoval t="10000" b="98375" l="9816" r="96166">
                          <a14:foregroundMark x1="13957" y1="52750" x2="13957" y2="86375"/>
                          <a14:foregroundMark x1="11043" y1="93000" x2="17638" y2="92250"/>
                          <a14:foregroundMark x1="67025" y1="22750" x2="66411" y2="28750"/>
                          <a14:foregroundMark x1="90644" y1="37000" x2="86810" y2="37000"/>
                          <a14:foregroundMark x1="60583" y1="96625" x2="61350" y2="92500"/>
                          <a14:foregroundMark x1="83742" y1="98375" x2="96166" y2="98375"/>
                        </a14:backgroundRemoval>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5207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4" grpId="0"/>
      <p:bldP spid="17" grpId="0"/>
      <p:bldP spid="19" grpId="0"/>
      <p:bldP spid="23" grpId="0"/>
      <p:bldP spid="24" grpId="0"/>
      <p:bldP spid="22" grpId="0"/>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3865</TotalTime>
  <Words>1493</Words>
  <Application>Microsoft Office PowerPoint</Application>
  <PresentationFormat>On-screen Show (16:9)</PresentationFormat>
  <Paragraphs>149</Paragraphs>
  <Slides>21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Times New Roman</vt:lpstr>
      <vt:lpstr>Calibri</vt:lpstr>
      <vt:lpstr>#9Slide07 SVNGuerrilla</vt:lpstr>
      <vt:lpstr>Wingdings</vt:lpstr>
      <vt:lpstr>#9Slide07 Pangolin</vt:lpstr>
      <vt:lpstr>#9Slide07 IcielCadena</vt:lpstr>
      <vt:lpstr>#9Slide07 Baloo Tamma</vt:lpstr>
      <vt:lpstr>#9Slide07 SVNA Love Of Thunder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Administrator</cp:lastModifiedBy>
  <cp:revision>159</cp:revision>
  <dcterms:modified xsi:type="dcterms:W3CDTF">2024-12-25T09:46:24Z</dcterms:modified>
</cp:coreProperties>
</file>