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8"/>
  </p:notesMasterIdLst>
  <p:sldIdLst>
    <p:sldId id="271" r:id="rId3"/>
    <p:sldId id="272" r:id="rId4"/>
    <p:sldId id="273" r:id="rId5"/>
    <p:sldId id="278" r:id="rId6"/>
    <p:sldId id="276" r:id="rId7"/>
    <p:sldId id="275" r:id="rId8"/>
    <p:sldId id="302" r:id="rId9"/>
    <p:sldId id="316" r:id="rId10"/>
    <p:sldId id="318" r:id="rId11"/>
    <p:sldId id="303" r:id="rId12"/>
    <p:sldId id="332" r:id="rId13"/>
    <p:sldId id="334" r:id="rId14"/>
    <p:sldId id="335" r:id="rId15"/>
    <p:sldId id="333" r:id="rId16"/>
    <p:sldId id="336" r:id="rId17"/>
  </p:sldIdLst>
  <p:sldSz cx="18288000" cy="10287000"/>
  <p:notesSz cx="6858000" cy="9144000"/>
  <p:embeddedFontLst>
    <p:embeddedFont>
      <p:font typeface="#9Slide05 SVNHollie Script Pro" charset="0"/>
      <p:regular r:id="rId19"/>
    </p:embeddedFont>
    <p:embeddedFont>
      <p:font typeface="#9Slide07 SVNBango" charset="0"/>
      <p:regular r:id="rId20"/>
    </p:embeddedFont>
    <p:embeddedFont>
      <p:font typeface="Calibri" pitchFamily="34" charset="0"/>
      <p:regular r:id="rId21"/>
      <p:bold r:id="rId22"/>
      <p:italic r:id="rId23"/>
      <p:boldItalic r:id="rId24"/>
    </p:embeddedFont>
    <p:embeddedFont>
      <p:font typeface="#9Slide07 IcielBaliho Script" charset="0"/>
      <p:regular r:id="rId25"/>
    </p:embeddedFont>
    <p:embeddedFont>
      <p:font typeface="#9Slide05 Pateglamt Script"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9E0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7873" autoAdjust="0"/>
  </p:normalViewPr>
  <p:slideViewPr>
    <p:cSldViewPr>
      <p:cViewPr varScale="1">
        <p:scale>
          <a:sx n="43" d="100"/>
          <a:sy n="43" d="100"/>
        </p:scale>
        <p:origin x="-93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67D5E2-0FF1-4D8D-A150-12AC1CEFB9F7}" type="datetimeFigureOut">
              <a:rPr lang="en-US" smtClean="0"/>
              <a:t>12/25/2024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C1520-B1EC-44BB-94FE-5CC47570ABD8}" type="slidenum">
              <a:rPr lang="en-US" smtClean="0"/>
              <a:t>‹#›</a:t>
            </a:fld>
            <a:endParaRPr lang="en-US"/>
          </a:p>
        </p:txBody>
      </p:sp>
    </p:spTree>
    <p:extLst>
      <p:ext uri="{BB962C8B-B14F-4D97-AF65-F5344CB8AC3E}">
        <p14:creationId xmlns:p14="http://schemas.microsoft.com/office/powerpoint/2010/main" val="249707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a:t>
            </a:fld>
            <a:endParaRPr lang="en-US"/>
          </a:p>
        </p:txBody>
      </p:sp>
    </p:spTree>
    <p:extLst>
      <p:ext uri="{BB962C8B-B14F-4D97-AF65-F5344CB8AC3E}">
        <p14:creationId xmlns:p14="http://schemas.microsoft.com/office/powerpoint/2010/main" val="3131925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10</a:t>
            </a:fld>
            <a:endParaRPr lang="en-US"/>
          </a:p>
        </p:txBody>
      </p:sp>
    </p:spTree>
    <p:extLst>
      <p:ext uri="{BB962C8B-B14F-4D97-AF65-F5344CB8AC3E}">
        <p14:creationId xmlns:p14="http://schemas.microsoft.com/office/powerpoint/2010/main" val="1406208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Gv</a:t>
            </a:r>
            <a:r>
              <a:rPr lang="en-US" dirty="0"/>
              <a:t> chia </a:t>
            </a:r>
            <a:r>
              <a:rPr lang="en-US" dirty="0" err="1"/>
              <a:t>lớp</a:t>
            </a:r>
            <a:r>
              <a:rPr lang="en-US" baseline="0" dirty="0"/>
              <a:t> </a:t>
            </a:r>
            <a:r>
              <a:rPr lang="en-US" baseline="0" dirty="0" err="1"/>
              <a:t>thành</a:t>
            </a:r>
            <a:r>
              <a:rPr lang="en-US" baseline="0" dirty="0"/>
              <a:t> 3 </a:t>
            </a:r>
            <a:r>
              <a:rPr lang="en-US" baseline="0" dirty="0" err="1"/>
              <a:t>nhóm</a:t>
            </a:r>
            <a:r>
              <a:rPr lang="en-US" baseline="0" dirty="0"/>
              <a:t>, 3 </a:t>
            </a:r>
            <a:r>
              <a:rPr lang="en-US" baseline="0" dirty="0" err="1"/>
              <a:t>đại</a:t>
            </a:r>
            <a:r>
              <a:rPr lang="en-US" baseline="0" dirty="0"/>
              <a:t> </a:t>
            </a:r>
            <a:r>
              <a:rPr lang="en-US" baseline="0" dirty="0" err="1"/>
              <a:t>diện</a:t>
            </a:r>
            <a:r>
              <a:rPr lang="en-US" baseline="0" dirty="0"/>
              <a:t> </a:t>
            </a:r>
            <a:r>
              <a:rPr lang="en-US" baseline="0" dirty="0" err="1"/>
              <a:t>nhóm</a:t>
            </a:r>
            <a:r>
              <a:rPr lang="en-US" baseline="0" dirty="0"/>
              <a:t> </a:t>
            </a:r>
            <a:r>
              <a:rPr lang="en-US" baseline="0" dirty="0" err="1"/>
              <a:t>lên</a:t>
            </a:r>
            <a:r>
              <a:rPr lang="en-US" baseline="0" dirty="0"/>
              <a:t> </a:t>
            </a:r>
            <a:r>
              <a:rPr lang="en-US" baseline="0" dirty="0" err="1"/>
              <a:t>bốc</a:t>
            </a:r>
            <a:r>
              <a:rPr lang="en-US" baseline="0" dirty="0"/>
              <a:t> </a:t>
            </a:r>
            <a:r>
              <a:rPr lang="en-US" baseline="0" dirty="0" err="1"/>
              <a:t>thăm</a:t>
            </a:r>
            <a:r>
              <a:rPr lang="en-US" baseline="0" dirty="0"/>
              <a:t> </a:t>
            </a:r>
            <a:r>
              <a:rPr lang="en-US" baseline="0" dirty="0" err="1"/>
              <a:t>vấn</a:t>
            </a:r>
            <a:r>
              <a:rPr lang="en-US" baseline="0" dirty="0"/>
              <a:t> </a:t>
            </a:r>
            <a:r>
              <a:rPr lang="en-US" baseline="0" dirty="0" err="1"/>
              <a:t>đề</a:t>
            </a:r>
            <a:r>
              <a:rPr lang="en-US" baseline="0" dirty="0"/>
              <a:t>, </a:t>
            </a:r>
            <a:r>
              <a:rPr lang="en-US" baseline="0" dirty="0" err="1"/>
              <a:t>cử</a:t>
            </a:r>
            <a:r>
              <a:rPr lang="en-US" baseline="0" dirty="0"/>
              <a:t> 1 </a:t>
            </a:r>
            <a:r>
              <a:rPr lang="en-US" baseline="0" dirty="0" err="1"/>
              <a:t>bạn</a:t>
            </a:r>
            <a:r>
              <a:rPr lang="en-US" baseline="0" dirty="0"/>
              <a:t> </a:t>
            </a:r>
            <a:r>
              <a:rPr lang="en-US" baseline="0" dirty="0" err="1"/>
              <a:t>đại</a:t>
            </a:r>
            <a:r>
              <a:rPr lang="en-US" baseline="0" dirty="0"/>
              <a:t> </a:t>
            </a:r>
            <a:r>
              <a:rPr lang="en-US" baseline="0" dirty="0" err="1"/>
              <a:t>diện</a:t>
            </a:r>
            <a:r>
              <a:rPr lang="en-US" baseline="0" dirty="0"/>
              <a:t> </a:t>
            </a:r>
            <a:r>
              <a:rPr lang="en-US" baseline="0" dirty="0" err="1"/>
              <a:t>nhóm</a:t>
            </a:r>
            <a:r>
              <a:rPr lang="en-US" baseline="0" dirty="0"/>
              <a:t> </a:t>
            </a:r>
            <a:r>
              <a:rPr lang="en-US" baseline="0" dirty="0" err="1"/>
              <a:t>tham</a:t>
            </a:r>
            <a:r>
              <a:rPr lang="en-US" baseline="0" dirty="0"/>
              <a:t> </a:t>
            </a:r>
            <a:r>
              <a:rPr lang="en-US" baseline="0" dirty="0" err="1"/>
              <a:t>gia</a:t>
            </a:r>
            <a:r>
              <a:rPr lang="en-US" baseline="0" dirty="0"/>
              <a:t> </a:t>
            </a:r>
            <a:r>
              <a:rPr lang="en-US" baseline="0" dirty="0" err="1"/>
              <a:t>toạ</a:t>
            </a:r>
            <a:r>
              <a:rPr lang="en-US" baseline="0" dirty="0"/>
              <a:t> </a:t>
            </a:r>
            <a:r>
              <a:rPr lang="en-US" baseline="0" dirty="0" err="1"/>
              <a:t>đàm</a:t>
            </a:r>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11</a:t>
            </a:fld>
            <a:endParaRPr lang="en-US"/>
          </a:p>
        </p:txBody>
      </p:sp>
    </p:spTree>
    <p:extLst>
      <p:ext uri="{BB962C8B-B14F-4D97-AF65-F5344CB8AC3E}">
        <p14:creationId xmlns:p14="http://schemas.microsoft.com/office/powerpoint/2010/main" val="1196654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2</a:t>
            </a:fld>
            <a:endParaRPr lang="en-US"/>
          </a:p>
        </p:txBody>
      </p:sp>
    </p:spTree>
    <p:extLst>
      <p:ext uri="{BB962C8B-B14F-4D97-AF65-F5344CB8AC3E}">
        <p14:creationId xmlns:p14="http://schemas.microsoft.com/office/powerpoint/2010/main" val="1722754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C1520-B1EC-44BB-94FE-5CC47570ABD8}" type="slidenum">
              <a:rPr lang="en-US" smtClean="0"/>
              <a:t>3</a:t>
            </a:fld>
            <a:endParaRPr lang="en-US"/>
          </a:p>
        </p:txBody>
      </p:sp>
    </p:spTree>
    <p:extLst>
      <p:ext uri="{BB962C8B-B14F-4D97-AF65-F5344CB8AC3E}">
        <p14:creationId xmlns:p14="http://schemas.microsoft.com/office/powerpoint/2010/main" val="1673039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4</a:t>
            </a:fld>
            <a:endParaRPr lang="en-US"/>
          </a:p>
        </p:txBody>
      </p:sp>
    </p:spTree>
    <p:extLst>
      <p:ext uri="{BB962C8B-B14F-4D97-AF65-F5344CB8AC3E}">
        <p14:creationId xmlns:p14="http://schemas.microsoft.com/office/powerpoint/2010/main" val="2693723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0DC1520-B1EC-44BB-94FE-5CC47570ABD8}" type="slidenum">
              <a:rPr lang="en-US" smtClean="0"/>
              <a:t>5</a:t>
            </a:fld>
            <a:endParaRPr lang="en-US"/>
          </a:p>
        </p:txBody>
      </p:sp>
    </p:spTree>
    <p:extLst>
      <p:ext uri="{BB962C8B-B14F-4D97-AF65-F5344CB8AC3E}">
        <p14:creationId xmlns:p14="http://schemas.microsoft.com/office/powerpoint/2010/main" val="1952193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6</a:t>
            </a:fld>
            <a:endParaRPr lang="en-US"/>
          </a:p>
        </p:txBody>
      </p:sp>
    </p:spTree>
    <p:extLst>
      <p:ext uri="{BB962C8B-B14F-4D97-AF65-F5344CB8AC3E}">
        <p14:creationId xmlns:p14="http://schemas.microsoft.com/office/powerpoint/2010/main" val="3846424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7</a:t>
            </a:fld>
            <a:endParaRPr lang="en-US"/>
          </a:p>
        </p:txBody>
      </p:sp>
    </p:spTree>
    <p:extLst>
      <p:ext uri="{BB962C8B-B14F-4D97-AF65-F5344CB8AC3E}">
        <p14:creationId xmlns:p14="http://schemas.microsoft.com/office/powerpoint/2010/main" val="1884089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8</a:t>
            </a:fld>
            <a:endParaRPr lang="en-US"/>
          </a:p>
        </p:txBody>
      </p:sp>
    </p:spTree>
    <p:extLst>
      <p:ext uri="{BB962C8B-B14F-4D97-AF65-F5344CB8AC3E}">
        <p14:creationId xmlns:p14="http://schemas.microsoft.com/office/powerpoint/2010/main" val="4071560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9</a:t>
            </a:fld>
            <a:endParaRPr lang="en-US"/>
          </a:p>
        </p:txBody>
      </p:sp>
    </p:spTree>
    <p:extLst>
      <p:ext uri="{BB962C8B-B14F-4D97-AF65-F5344CB8AC3E}">
        <p14:creationId xmlns:p14="http://schemas.microsoft.com/office/powerpoint/2010/main" val="506203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82182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95730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20095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13632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5724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49863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86585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428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52071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094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7339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2000"/>
            <a:lum/>
          </a:blip>
          <a:srcRect/>
          <a:stretch>
            <a:fillRect l="-41000" t="-15000" r="-32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46359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8.png"/><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16.png"/><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a:extLst>
              <a:ext uri="{FF2B5EF4-FFF2-40B4-BE49-F238E27FC236}">
                <a16:creationId xmlns:a16="http://schemas.microsoft.com/office/drawing/2014/main" xmlns="" id="{7E21221B-10AF-0941-96DB-46FF0663979E}"/>
              </a:ext>
            </a:extLst>
          </p:cNvPr>
          <p:cNvGrpSpPr/>
          <p:nvPr/>
        </p:nvGrpSpPr>
        <p:grpSpPr>
          <a:xfrm>
            <a:off x="762000" y="495300"/>
            <a:ext cx="16687800" cy="9220200"/>
            <a:chOff x="0" y="0"/>
            <a:chExt cx="3217882" cy="1487107"/>
          </a:xfrm>
        </p:grpSpPr>
        <p:sp>
          <p:nvSpPr>
            <p:cNvPr id="6" name="Freeform 4">
              <a:extLst>
                <a:ext uri="{FF2B5EF4-FFF2-40B4-BE49-F238E27FC236}">
                  <a16:creationId xmlns:a16="http://schemas.microsoft.com/office/drawing/2014/main" xmlns="" id="{D83E4EFD-CA0E-A88D-C9C9-4EBDE56CEDB2}"/>
                </a:ext>
              </a:extLst>
            </p:cNvPr>
            <p:cNvSpPr/>
            <p:nvPr/>
          </p:nvSpPr>
          <p:spPr>
            <a:xfrm>
              <a:off x="0" y="0"/>
              <a:ext cx="3217882" cy="1487107"/>
            </a:xfrm>
            <a:custGeom>
              <a:avLst/>
              <a:gdLst/>
              <a:ahLst/>
              <a:cxnLst/>
              <a:rect l="l" t="t" r="r" b="b"/>
              <a:pathLst>
                <a:path w="3217882" h="1487107">
                  <a:moveTo>
                    <a:pt x="19643" y="0"/>
                  </a:moveTo>
                  <a:lnTo>
                    <a:pt x="3198239" y="0"/>
                  </a:lnTo>
                  <a:cubicBezTo>
                    <a:pt x="3203449" y="0"/>
                    <a:pt x="3208445" y="2070"/>
                    <a:pt x="3212129" y="5753"/>
                  </a:cubicBezTo>
                  <a:cubicBezTo>
                    <a:pt x="3215813" y="9437"/>
                    <a:pt x="3217882" y="14434"/>
                    <a:pt x="3217882" y="19643"/>
                  </a:cubicBezTo>
                  <a:lnTo>
                    <a:pt x="3217882" y="1467464"/>
                  </a:lnTo>
                  <a:cubicBezTo>
                    <a:pt x="3217882" y="1478313"/>
                    <a:pt x="3209088" y="1487107"/>
                    <a:pt x="3198239" y="1487107"/>
                  </a:cubicBezTo>
                  <a:lnTo>
                    <a:pt x="19643" y="1487107"/>
                  </a:lnTo>
                  <a:cubicBezTo>
                    <a:pt x="8795" y="1487107"/>
                    <a:pt x="0" y="1478313"/>
                    <a:pt x="0" y="1467464"/>
                  </a:cubicBezTo>
                  <a:lnTo>
                    <a:pt x="0" y="19643"/>
                  </a:lnTo>
                  <a:cubicBezTo>
                    <a:pt x="0" y="8795"/>
                    <a:pt x="8795" y="0"/>
                    <a:pt x="19643" y="0"/>
                  </a:cubicBezTo>
                  <a:close/>
                </a:path>
              </a:pathLst>
            </a:custGeom>
            <a:solidFill>
              <a:srgbClr val="FEFEFE"/>
            </a:solidFill>
            <a:ln w="57150" cap="rnd">
              <a:solidFill>
                <a:srgbClr val="7D4C2A"/>
              </a:solidFill>
              <a:prstDash val="solid"/>
              <a:round/>
            </a:ln>
          </p:spPr>
          <p:txBody>
            <a:bodyPr/>
            <a:lstStyle/>
            <a:p>
              <a:endParaRPr lang="en-US"/>
            </a:p>
          </p:txBody>
        </p:sp>
        <p:sp>
          <p:nvSpPr>
            <p:cNvPr id="7" name="TextBox 5">
              <a:extLst>
                <a:ext uri="{FF2B5EF4-FFF2-40B4-BE49-F238E27FC236}">
                  <a16:creationId xmlns:a16="http://schemas.microsoft.com/office/drawing/2014/main" xmlns="" id="{04530117-94B8-0D00-5B36-A0B06465BBBD}"/>
                </a:ext>
              </a:extLst>
            </p:cNvPr>
            <p:cNvSpPr txBox="1"/>
            <p:nvPr/>
          </p:nvSpPr>
          <p:spPr>
            <a:xfrm>
              <a:off x="0" y="-38100"/>
              <a:ext cx="3217882" cy="1525207"/>
            </a:xfrm>
            <a:prstGeom prst="rect">
              <a:avLst/>
            </a:prstGeom>
          </p:spPr>
          <p:txBody>
            <a:bodyPr lIns="50800" tIns="50800" rIns="50800" bIns="50800" rtlCol="0" anchor="ctr"/>
            <a:lstStyle/>
            <a:p>
              <a:pPr algn="ctr">
                <a:lnSpc>
                  <a:spcPts val="2659"/>
                </a:lnSpc>
              </a:pPr>
              <a:endParaRPr/>
            </a:p>
          </p:txBody>
        </p:sp>
      </p:grpSp>
      <p:sp>
        <p:nvSpPr>
          <p:cNvPr id="2" name="Rectangle 1">
            <a:extLst>
              <a:ext uri="{FF2B5EF4-FFF2-40B4-BE49-F238E27FC236}">
                <a16:creationId xmlns:a16="http://schemas.microsoft.com/office/drawing/2014/main" xmlns="" id="{AEB09C64-EB75-E598-6144-B7361B337BBB}"/>
              </a:ext>
            </a:extLst>
          </p:cNvPr>
          <p:cNvSpPr/>
          <p:nvPr/>
        </p:nvSpPr>
        <p:spPr>
          <a:xfrm>
            <a:off x="4558352" y="4078427"/>
            <a:ext cx="11887201" cy="2800767"/>
          </a:xfrm>
          <a:prstGeom prst="rect">
            <a:avLst/>
          </a:prstGeom>
        </p:spPr>
        <p:txBody>
          <a:bodyPr wrap="square">
            <a:spAutoFit/>
          </a:bodyPr>
          <a:lstStyle/>
          <a:p>
            <a:pPr algn="ctr"/>
            <a:r>
              <a:rPr lang="en-US" sz="8800" b="1" dirty="0" err="1">
                <a:solidFill>
                  <a:schemeClr val="accent2"/>
                </a:solidFill>
                <a:latin typeface="#9Slide07 IcielBaliho Script" pitchFamily="2" charset="0"/>
              </a:rPr>
              <a:t>Trình</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bày</a:t>
            </a:r>
            <a:r>
              <a:rPr lang="en-US" sz="8800" b="1" dirty="0">
                <a:solidFill>
                  <a:schemeClr val="accent2"/>
                </a:solidFill>
                <a:latin typeface="#9Slide07 IcielBaliho Script" pitchFamily="2" charset="0"/>
              </a:rPr>
              <a:t> ý </a:t>
            </a:r>
            <a:r>
              <a:rPr lang="en-US" sz="8800" b="1" dirty="0" err="1">
                <a:solidFill>
                  <a:schemeClr val="accent2"/>
                </a:solidFill>
                <a:latin typeface="#9Slide07 IcielBaliho Script" pitchFamily="2" charset="0"/>
              </a:rPr>
              <a:t>kiến</a:t>
            </a:r>
            <a:r>
              <a:rPr lang="en-US" sz="8800" b="1" dirty="0">
                <a:solidFill>
                  <a:schemeClr val="accent2"/>
                </a:solidFill>
                <a:latin typeface="#9Slide07 IcielBaliho Script" pitchFamily="2" charset="0"/>
              </a:rPr>
              <a:t> </a:t>
            </a:r>
          </a:p>
          <a:p>
            <a:pPr algn="ctr"/>
            <a:r>
              <a:rPr lang="en-US" sz="8800" b="1" dirty="0" err="1">
                <a:solidFill>
                  <a:schemeClr val="accent2"/>
                </a:solidFill>
                <a:latin typeface="#9Slide07 IcielBaliho Script" pitchFamily="2" charset="0"/>
              </a:rPr>
              <a:t>về</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một</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sự</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việc</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có</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tính</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thời</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sự</a:t>
            </a:r>
            <a:endParaRPr lang="en-US" sz="8800" b="1" dirty="0">
              <a:solidFill>
                <a:schemeClr val="accent2"/>
              </a:solidFill>
              <a:latin typeface="#9Slide07 IcielBaliho Script" pitchFamily="2" charset="0"/>
            </a:endParaRPr>
          </a:p>
        </p:txBody>
      </p:sp>
      <p:sp>
        <p:nvSpPr>
          <p:cNvPr id="3" name="Rectangle 2">
            <a:extLst>
              <a:ext uri="{FF2B5EF4-FFF2-40B4-BE49-F238E27FC236}">
                <a16:creationId xmlns:a16="http://schemas.microsoft.com/office/drawing/2014/main" xmlns="" id="{7EBFB3A6-05AE-7E46-2657-9BD281B73355}"/>
              </a:ext>
            </a:extLst>
          </p:cNvPr>
          <p:cNvSpPr/>
          <p:nvPr/>
        </p:nvSpPr>
        <p:spPr>
          <a:xfrm>
            <a:off x="6044377" y="1546017"/>
            <a:ext cx="8815235" cy="923330"/>
          </a:xfrm>
          <a:prstGeom prst="rect">
            <a:avLst/>
          </a:prstGeom>
        </p:spPr>
        <p:txBody>
          <a:bodyPr wrap="none">
            <a:spAutoFit/>
          </a:bodyPr>
          <a:lstStyle/>
          <a:p>
            <a:pPr algn="ctr"/>
            <a:r>
              <a:rPr lang="en-US" sz="5400" dirty="0" err="1">
                <a:solidFill>
                  <a:srgbClr val="222222"/>
                </a:solidFill>
                <a:latin typeface="#9Slide07 SVNBango" panose="02000000000000000000" pitchFamily="2" charset="0"/>
              </a:rPr>
              <a:t>Bài</a:t>
            </a:r>
            <a:r>
              <a:rPr lang="en-US" sz="5400" dirty="0">
                <a:solidFill>
                  <a:srgbClr val="222222"/>
                </a:solidFill>
                <a:latin typeface="#9Slide07 SVNBango" panose="02000000000000000000" pitchFamily="2" charset="0"/>
              </a:rPr>
              <a:t> 5: </a:t>
            </a:r>
            <a:r>
              <a:rPr lang="en-US" sz="5400" dirty="0" err="1">
                <a:solidFill>
                  <a:srgbClr val="222222"/>
                </a:solidFill>
                <a:latin typeface="#9Slide07 SVNBango" panose="02000000000000000000" pitchFamily="2" charset="0"/>
              </a:rPr>
              <a:t>nghị</a:t>
            </a:r>
            <a:r>
              <a:rPr lang="en-US" sz="5400" dirty="0">
                <a:solidFill>
                  <a:srgbClr val="222222"/>
                </a:solidFill>
                <a:latin typeface="#9Slide07 SVNBango" panose="02000000000000000000" pitchFamily="2" charset="0"/>
              </a:rPr>
              <a:t> </a:t>
            </a:r>
            <a:r>
              <a:rPr lang="en-US" sz="5400" dirty="0" err="1">
                <a:solidFill>
                  <a:srgbClr val="222222"/>
                </a:solidFill>
                <a:latin typeface="#9Slide07 SVNBango" panose="02000000000000000000" pitchFamily="2" charset="0"/>
              </a:rPr>
              <a:t>luận</a:t>
            </a:r>
            <a:r>
              <a:rPr lang="en-US" sz="5400" dirty="0">
                <a:solidFill>
                  <a:srgbClr val="222222"/>
                </a:solidFill>
                <a:latin typeface="#9Slide07 SVNBango" panose="02000000000000000000" pitchFamily="2" charset="0"/>
              </a:rPr>
              <a:t> </a:t>
            </a:r>
            <a:r>
              <a:rPr lang="en-US" sz="5400" dirty="0" err="1">
                <a:solidFill>
                  <a:srgbClr val="222222"/>
                </a:solidFill>
                <a:latin typeface="#9Slide07 SVNBango" panose="02000000000000000000" pitchFamily="2" charset="0"/>
              </a:rPr>
              <a:t>xã</a:t>
            </a:r>
            <a:r>
              <a:rPr lang="en-US" sz="5400" dirty="0">
                <a:solidFill>
                  <a:srgbClr val="222222"/>
                </a:solidFill>
                <a:latin typeface="#9Slide07 SVNBango" panose="02000000000000000000" pitchFamily="2" charset="0"/>
              </a:rPr>
              <a:t> </a:t>
            </a:r>
            <a:r>
              <a:rPr lang="en-US" sz="5400" dirty="0" err="1">
                <a:solidFill>
                  <a:srgbClr val="222222"/>
                </a:solidFill>
                <a:latin typeface="#9Slide07 SVNBango" panose="02000000000000000000" pitchFamily="2" charset="0"/>
              </a:rPr>
              <a:t>hội</a:t>
            </a:r>
            <a:endParaRPr lang="en-US" sz="5400" dirty="0">
              <a:latin typeface="#9Slide07 SVNBango" panose="02000000000000000000" pitchFamily="2" charset="0"/>
            </a:endParaRPr>
          </a:p>
        </p:txBody>
      </p:sp>
      <p:sp>
        <p:nvSpPr>
          <p:cNvPr id="4" name="Rectangle 3">
            <a:extLst>
              <a:ext uri="{FF2B5EF4-FFF2-40B4-BE49-F238E27FC236}">
                <a16:creationId xmlns:a16="http://schemas.microsoft.com/office/drawing/2014/main" xmlns="" id="{42180F7B-DE75-37B9-72A9-36249D28DF04}"/>
              </a:ext>
            </a:extLst>
          </p:cNvPr>
          <p:cNvSpPr/>
          <p:nvPr/>
        </p:nvSpPr>
        <p:spPr>
          <a:xfrm>
            <a:off x="8382000" y="2790785"/>
            <a:ext cx="6571479" cy="830997"/>
          </a:xfrm>
          <a:prstGeom prst="rect">
            <a:avLst/>
          </a:prstGeom>
        </p:spPr>
        <p:txBody>
          <a:bodyPr wrap="none">
            <a:spAutoFit/>
          </a:bodyPr>
          <a:lstStyle/>
          <a:p>
            <a:r>
              <a:rPr lang="en-US" sz="4800" dirty="0" err="1" smtClean="0">
                <a:solidFill>
                  <a:srgbClr val="222222"/>
                </a:solidFill>
                <a:latin typeface="#9Slide07 SVNBango" panose="02000000000000000000" pitchFamily="2" charset="0"/>
              </a:rPr>
              <a:t>Tiết</a:t>
            </a:r>
            <a:r>
              <a:rPr lang="en-US" sz="4800" dirty="0" smtClean="0">
                <a:solidFill>
                  <a:srgbClr val="222222"/>
                </a:solidFill>
                <a:latin typeface="#9Slide07 SVNBango" panose="02000000000000000000" pitchFamily="2" charset="0"/>
              </a:rPr>
              <a:t> 67 </a:t>
            </a:r>
            <a:r>
              <a:rPr lang="en-US" sz="4800" dirty="0" err="1" smtClean="0">
                <a:solidFill>
                  <a:srgbClr val="222222"/>
                </a:solidFill>
                <a:latin typeface="#9Slide07 SVNBango" panose="02000000000000000000" pitchFamily="2" charset="0"/>
              </a:rPr>
              <a:t>Nói</a:t>
            </a:r>
            <a:r>
              <a:rPr lang="en-US" sz="4800" dirty="0" smtClean="0">
                <a:solidFill>
                  <a:srgbClr val="222222"/>
                </a:solidFill>
                <a:latin typeface="#9Slide07 SVNBango" panose="02000000000000000000" pitchFamily="2" charset="0"/>
              </a:rPr>
              <a:t> </a:t>
            </a:r>
            <a:r>
              <a:rPr lang="en-US" sz="4800" dirty="0" err="1">
                <a:solidFill>
                  <a:srgbClr val="222222"/>
                </a:solidFill>
                <a:latin typeface="#9Slide07 SVNBango" panose="02000000000000000000" pitchFamily="2" charset="0"/>
              </a:rPr>
              <a:t>và</a:t>
            </a:r>
            <a:r>
              <a:rPr lang="en-US" sz="4800" dirty="0">
                <a:solidFill>
                  <a:srgbClr val="222222"/>
                </a:solidFill>
                <a:latin typeface="#9Slide07 SVNBango" panose="02000000000000000000" pitchFamily="2" charset="0"/>
              </a:rPr>
              <a:t> </a:t>
            </a:r>
            <a:r>
              <a:rPr lang="en-US" sz="4800" dirty="0" err="1">
                <a:solidFill>
                  <a:srgbClr val="222222"/>
                </a:solidFill>
                <a:latin typeface="#9Slide07 SVNBango" panose="02000000000000000000" pitchFamily="2" charset="0"/>
              </a:rPr>
              <a:t>nghe</a:t>
            </a:r>
            <a:endParaRPr lang="en-US" sz="4800" dirty="0">
              <a:latin typeface="#9Slide07 SVNBango" panose="02000000000000000000" pitchFamily="2" charset="0"/>
            </a:endParaRPr>
          </a:p>
        </p:txBody>
      </p:sp>
      <p:sp>
        <p:nvSpPr>
          <p:cNvPr id="10" name="Freeform 3">
            <a:extLst>
              <a:ext uri="{FF2B5EF4-FFF2-40B4-BE49-F238E27FC236}">
                <a16:creationId xmlns:a16="http://schemas.microsoft.com/office/drawing/2014/main" xmlns="" id="{3D19FF81-9FD2-8A1C-BE3A-E521B7AB8FD1}"/>
              </a:ext>
            </a:extLst>
          </p:cNvPr>
          <p:cNvSpPr/>
          <p:nvPr/>
        </p:nvSpPr>
        <p:spPr>
          <a:xfrm>
            <a:off x="15227057" y="1389007"/>
            <a:ext cx="4048111" cy="2160679"/>
          </a:xfrm>
          <a:custGeom>
            <a:avLst/>
            <a:gdLst/>
            <a:ahLst/>
            <a:cxnLst/>
            <a:rect l="l" t="t" r="r" b="b"/>
            <a:pathLst>
              <a:path w="7315200" h="3904488">
                <a:moveTo>
                  <a:pt x="0" y="0"/>
                </a:moveTo>
                <a:lnTo>
                  <a:pt x="7315200" y="0"/>
                </a:lnTo>
                <a:lnTo>
                  <a:pt x="7315200" y="3904488"/>
                </a:lnTo>
                <a:lnTo>
                  <a:pt x="0" y="390448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2" name="Freeform 2"/>
          <p:cNvSpPr/>
          <p:nvPr/>
        </p:nvSpPr>
        <p:spPr>
          <a:xfrm>
            <a:off x="485935" y="3847747"/>
            <a:ext cx="3852108" cy="6528996"/>
          </a:xfrm>
          <a:custGeom>
            <a:avLst/>
            <a:gdLst/>
            <a:ahLst/>
            <a:cxnLst/>
            <a:rect l="l" t="t" r="r" b="b"/>
            <a:pathLst>
              <a:path w="3852108" h="6528996">
                <a:moveTo>
                  <a:pt x="0" y="0"/>
                </a:moveTo>
                <a:lnTo>
                  <a:pt x="3852107" y="0"/>
                </a:lnTo>
                <a:lnTo>
                  <a:pt x="3852107" y="6528996"/>
                </a:lnTo>
                <a:lnTo>
                  <a:pt x="0" y="6528996"/>
                </a:lnTo>
                <a:lnTo>
                  <a:pt x="0" y="0"/>
                </a:lnTo>
                <a:close/>
              </a:path>
            </a:pathLst>
          </a:custGeom>
          <a:blipFill>
            <a:blip r:embed="rId5"/>
            <a:stretch>
              <a:fillRect/>
            </a:stretch>
          </a:blipFill>
        </p:spPr>
        <p:txBody>
          <a:bodyPr/>
          <a:lstStyle/>
          <a:p>
            <a:endParaRPr lang="en-US"/>
          </a:p>
        </p:txBody>
      </p:sp>
      <p:sp>
        <p:nvSpPr>
          <p:cNvPr id="13" name="Freeform 4">
            <a:extLst>
              <a:ext uri="{FF2B5EF4-FFF2-40B4-BE49-F238E27FC236}">
                <a16:creationId xmlns:a16="http://schemas.microsoft.com/office/drawing/2014/main" xmlns="" id="{1D3DAC56-3FFA-2D4B-4C97-C72D65DE0702}"/>
              </a:ext>
            </a:extLst>
          </p:cNvPr>
          <p:cNvSpPr/>
          <p:nvPr/>
        </p:nvSpPr>
        <p:spPr>
          <a:xfrm>
            <a:off x="10591800" y="7848076"/>
            <a:ext cx="5410200" cy="1169956"/>
          </a:xfrm>
          <a:custGeom>
            <a:avLst/>
            <a:gdLst/>
            <a:ahLst/>
            <a:cxnLst/>
            <a:rect l="l" t="t" r="r" b="b"/>
            <a:pathLst>
              <a:path w="7315200" h="1581912">
                <a:moveTo>
                  <a:pt x="0" y="0"/>
                </a:moveTo>
                <a:lnTo>
                  <a:pt x="7315200" y="0"/>
                </a:lnTo>
                <a:lnTo>
                  <a:pt x="7315200" y="1581912"/>
                </a:lnTo>
                <a:lnTo>
                  <a:pt x="0" y="158191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Tree>
    <p:extLst>
      <p:ext uri="{BB962C8B-B14F-4D97-AF65-F5344CB8AC3E}">
        <p14:creationId xmlns:p14="http://schemas.microsoft.com/office/powerpoint/2010/main" val="6682956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xmlns="" id="{247BC557-5DD0-2865-BE8A-A2AD71C8B56F}"/>
              </a:ext>
            </a:extLst>
          </p:cNvPr>
          <p:cNvSpPr txBox="1"/>
          <p:nvPr/>
        </p:nvSpPr>
        <p:spPr>
          <a:xfrm>
            <a:off x="-2438400" y="3314700"/>
            <a:ext cx="12801600" cy="677108"/>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latin typeface="Times New Roman" panose="02020603050405020304" pitchFamily="18" charset="0"/>
                <a:cs typeface="Times New Roman" panose="02020603050405020304" pitchFamily="18" charset="0"/>
              </a:rPr>
              <a:t>4. </a:t>
            </a:r>
            <a:r>
              <a:rPr lang="en-US" sz="4400" b="1" dirty="0" err="1">
                <a:latin typeface="Times New Roman" panose="02020603050405020304" pitchFamily="18" charset="0"/>
                <a:cs typeface="Times New Roman" panose="02020603050405020304" pitchFamily="18" charset="0"/>
              </a:rPr>
              <a:t>Kiểm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chỉnh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sửa</a:t>
            </a:r>
            <a:endPar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grpSp>
        <p:nvGrpSpPr>
          <p:cNvPr id="6" name="Group 5">
            <a:extLst>
              <a:ext uri="{FF2B5EF4-FFF2-40B4-BE49-F238E27FC236}">
                <a16:creationId xmlns:a16="http://schemas.microsoft.com/office/drawing/2014/main" xmlns="" id="{FFC4EFD4-95E4-2476-DB01-6A2E01509644}"/>
              </a:ext>
            </a:extLst>
          </p:cNvPr>
          <p:cNvGrpSpPr/>
          <p:nvPr/>
        </p:nvGrpSpPr>
        <p:grpSpPr>
          <a:xfrm>
            <a:off x="521757" y="643018"/>
            <a:ext cx="482666" cy="482666"/>
            <a:chOff x="0" y="0"/>
            <a:chExt cx="812800" cy="812800"/>
          </a:xfrm>
        </p:grpSpPr>
        <p:sp>
          <p:nvSpPr>
            <p:cNvPr id="8" name="Freeform 7">
              <a:extLst>
                <a:ext uri="{FF2B5EF4-FFF2-40B4-BE49-F238E27FC236}">
                  <a16:creationId xmlns:a16="http://schemas.microsoft.com/office/drawing/2014/main" xmlns=""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txBody>
            <a:bodyPr/>
            <a:lstStyle/>
            <a:p>
              <a:endParaRPr lang="en-US"/>
            </a:p>
          </p:txBody>
        </p:sp>
        <p:sp>
          <p:nvSpPr>
            <p:cNvPr id="9" name="TextBox 8">
              <a:extLst>
                <a:ext uri="{FF2B5EF4-FFF2-40B4-BE49-F238E27FC236}">
                  <a16:creationId xmlns:a16="http://schemas.microsoft.com/office/drawing/2014/main" xmlns="" id="{BBB6AE71-8A50-D6D9-DEB7-0CECE62C0229}"/>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 name="Group 9">
            <a:extLst>
              <a:ext uri="{FF2B5EF4-FFF2-40B4-BE49-F238E27FC236}">
                <a16:creationId xmlns:a16="http://schemas.microsoft.com/office/drawing/2014/main" xmlns="" id="{B2C972DC-DB90-D695-B5BE-40196DCBD10C}"/>
              </a:ext>
            </a:extLst>
          </p:cNvPr>
          <p:cNvGrpSpPr/>
          <p:nvPr/>
        </p:nvGrpSpPr>
        <p:grpSpPr>
          <a:xfrm>
            <a:off x="1105269" y="643018"/>
            <a:ext cx="482666" cy="482666"/>
            <a:chOff x="0" y="0"/>
            <a:chExt cx="812800" cy="812800"/>
          </a:xfrm>
        </p:grpSpPr>
        <p:sp>
          <p:nvSpPr>
            <p:cNvPr id="11" name="Freeform 10">
              <a:extLst>
                <a:ext uri="{FF2B5EF4-FFF2-40B4-BE49-F238E27FC236}">
                  <a16:creationId xmlns:a16="http://schemas.microsoft.com/office/drawing/2014/main" xmlns=""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txBody>
            <a:bodyPr/>
            <a:lstStyle/>
            <a:p>
              <a:endParaRPr lang="en-US"/>
            </a:p>
          </p:txBody>
        </p:sp>
        <p:sp>
          <p:nvSpPr>
            <p:cNvPr id="12" name="TextBox 11">
              <a:extLst>
                <a:ext uri="{FF2B5EF4-FFF2-40B4-BE49-F238E27FC236}">
                  <a16:creationId xmlns:a16="http://schemas.microsoft.com/office/drawing/2014/main" xmlns="" id="{1F37BAB7-78C4-07BE-6599-1F98E5086C77}"/>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xmlns="" id="{0A18C402-C93C-ED78-08A7-C7A4E73A6A06}"/>
              </a:ext>
            </a:extLst>
          </p:cNvPr>
          <p:cNvGrpSpPr/>
          <p:nvPr/>
        </p:nvGrpSpPr>
        <p:grpSpPr>
          <a:xfrm>
            <a:off x="1683811" y="643018"/>
            <a:ext cx="482666" cy="482666"/>
            <a:chOff x="0" y="0"/>
            <a:chExt cx="812800" cy="812800"/>
          </a:xfrm>
        </p:grpSpPr>
        <p:sp>
          <p:nvSpPr>
            <p:cNvPr id="14" name="Freeform 13">
              <a:extLst>
                <a:ext uri="{FF2B5EF4-FFF2-40B4-BE49-F238E27FC236}">
                  <a16:creationId xmlns:a16="http://schemas.microsoft.com/office/drawing/2014/main" xmlns=""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txBody>
            <a:bodyPr/>
            <a:lstStyle/>
            <a:p>
              <a:endParaRPr lang="en-US"/>
            </a:p>
          </p:txBody>
        </p:sp>
        <p:sp>
          <p:nvSpPr>
            <p:cNvPr id="15" name="TextBox 14">
              <a:extLst>
                <a:ext uri="{FF2B5EF4-FFF2-40B4-BE49-F238E27FC236}">
                  <a16:creationId xmlns:a16="http://schemas.microsoft.com/office/drawing/2014/main" xmlns="" id="{8E63EFE1-8F4C-EE4E-CAC2-856BD28F60FD}"/>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xmlns="" id="{65761553-2BFF-2AE6-0570-CC19A71D6FEA}"/>
              </a:ext>
            </a:extLst>
          </p:cNvPr>
          <p:cNvGrpSpPr/>
          <p:nvPr/>
        </p:nvGrpSpPr>
        <p:grpSpPr>
          <a:xfrm>
            <a:off x="2262354" y="643018"/>
            <a:ext cx="482666" cy="482666"/>
            <a:chOff x="0" y="0"/>
            <a:chExt cx="812800" cy="812800"/>
          </a:xfrm>
        </p:grpSpPr>
        <p:sp>
          <p:nvSpPr>
            <p:cNvPr id="17" name="Freeform 16">
              <a:extLst>
                <a:ext uri="{FF2B5EF4-FFF2-40B4-BE49-F238E27FC236}">
                  <a16:creationId xmlns:a16="http://schemas.microsoft.com/office/drawing/2014/main" xmlns=""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txBody>
            <a:bodyPr/>
            <a:lstStyle/>
            <a:p>
              <a:endParaRPr lang="en-US"/>
            </a:p>
          </p:txBody>
        </p:sp>
        <p:sp>
          <p:nvSpPr>
            <p:cNvPr id="18" name="TextBox 17">
              <a:extLst>
                <a:ext uri="{FF2B5EF4-FFF2-40B4-BE49-F238E27FC236}">
                  <a16:creationId xmlns:a16="http://schemas.microsoft.com/office/drawing/2014/main" xmlns="" id="{5A4B8331-4F06-9E6E-C2D2-8D2749A1B81E}"/>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Picture 4">
            <a:extLst>
              <a:ext uri="{FF2B5EF4-FFF2-40B4-BE49-F238E27FC236}">
                <a16:creationId xmlns:a16="http://schemas.microsoft.com/office/drawing/2014/main" xmlns="" id="{80F40C8D-E2F5-F704-30D8-FC8205BE63EA}"/>
              </a:ext>
            </a:extLst>
          </p:cNvPr>
          <p:cNvPicPr>
            <a:picLocks noChangeAspect="1"/>
          </p:cNvPicPr>
          <p:nvPr/>
        </p:nvPicPr>
        <p:blipFill>
          <a:blip r:embed="rId3"/>
          <a:stretch>
            <a:fillRect/>
          </a:stretch>
        </p:blipFill>
        <p:spPr>
          <a:xfrm>
            <a:off x="8991600" y="1333500"/>
            <a:ext cx="6096000" cy="8640130"/>
          </a:xfrm>
          <a:prstGeom prst="rect">
            <a:avLst/>
          </a:prstGeom>
        </p:spPr>
      </p:pic>
      <p:sp>
        <p:nvSpPr>
          <p:cNvPr id="3" name="Freeform 5">
            <a:extLst>
              <a:ext uri="{FF2B5EF4-FFF2-40B4-BE49-F238E27FC236}">
                <a16:creationId xmlns:a16="http://schemas.microsoft.com/office/drawing/2014/main" xmlns="" id="{E82BBBE3-5669-449A-A7F9-9FE06583939D}"/>
              </a:ext>
            </a:extLst>
          </p:cNvPr>
          <p:cNvSpPr/>
          <p:nvPr/>
        </p:nvSpPr>
        <p:spPr>
          <a:xfrm>
            <a:off x="-642938" y="5905500"/>
            <a:ext cx="4486275" cy="4572000"/>
          </a:xfrm>
          <a:custGeom>
            <a:avLst/>
            <a:gdLst/>
            <a:ahLst/>
            <a:cxnLst/>
            <a:rect l="l" t="t" r="r" b="b"/>
            <a:pathLst>
              <a:path w="8075295" h="8229600">
                <a:moveTo>
                  <a:pt x="0" y="0"/>
                </a:moveTo>
                <a:lnTo>
                  <a:pt x="8075295" y="0"/>
                </a:lnTo>
                <a:lnTo>
                  <a:pt x="8075295" y="8229600"/>
                </a:lnTo>
                <a:lnTo>
                  <a:pt x="0" y="8229600"/>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47216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FC6FCE0-6BB3-9589-BA75-17818C755FE7}"/>
              </a:ext>
            </a:extLst>
          </p:cNvPr>
          <p:cNvSpPr txBox="1"/>
          <p:nvPr/>
        </p:nvSpPr>
        <p:spPr>
          <a:xfrm>
            <a:off x="4572000" y="4736495"/>
            <a:ext cx="12725400" cy="4832092"/>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Hãy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chọn</a:t>
            </a:r>
            <a:r>
              <a:rPr lang="en-US" sz="4400" b="1" dirty="0">
                <a:latin typeface="Times New Roman" panose="02020603050405020304" pitchFamily="18" charset="0"/>
                <a:cs typeface="Times New Roman" panose="02020603050405020304" pitchFamily="18" charset="0"/>
              </a:rPr>
              <a:t> 1 </a:t>
            </a:r>
            <a:r>
              <a:rPr lang="en-US" sz="4400" b="1" dirty="0" err="1">
                <a:latin typeface="Times New Roman" panose="02020603050405020304" pitchFamily="18" charset="0"/>
                <a:cs typeface="Times New Roman" panose="02020603050405020304" pitchFamily="18" charset="0"/>
              </a:rPr>
              <a:t>sự</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việc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có</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tính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thời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sự</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em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quan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tâm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chuẩn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bị</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để</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tham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buổi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toạ</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đàm</a:t>
            </a:r>
            <a:endParaRPr lang="en-US" sz="4400" b="1" dirty="0">
              <a:latin typeface="Times New Roman" panose="02020603050405020304" pitchFamily="18" charset="0"/>
              <a:cs typeface="Times New Roman" panose="02020603050405020304" pitchFamily="18" charset="0"/>
            </a:endParaRPr>
          </a:p>
          <a:p>
            <a:pPr algn="just"/>
            <a:r>
              <a:rPr lang="vi-VN" sz="4400" i="1" dirty="0">
                <a:latin typeface="Times New Roman" panose="02020603050405020304" pitchFamily="18" charset="0"/>
                <a:cs typeface="Times New Roman" panose="02020603050405020304" pitchFamily="18" charset="0"/>
              </a:rPr>
              <a:t>- Suy nghĩ của em về vấn đề một số học sinh ngại đọc sách và cách khắc phục.</a:t>
            </a:r>
            <a:endParaRPr lang="vi-VN" sz="4400" dirty="0">
              <a:latin typeface="Times New Roman" panose="02020603050405020304" pitchFamily="18" charset="0"/>
              <a:cs typeface="Times New Roman" panose="02020603050405020304" pitchFamily="18" charset="0"/>
            </a:endParaRPr>
          </a:p>
          <a:p>
            <a:pPr algn="just"/>
            <a:r>
              <a:rPr lang="vi-VN" sz="4400" i="1" dirty="0">
                <a:latin typeface="Times New Roman" panose="02020603050405020304" pitchFamily="18" charset="0"/>
                <a:cs typeface="Times New Roman" panose="02020603050405020304" pitchFamily="18" charset="0"/>
              </a:rPr>
              <a:t>- Những lưu ý khi sử dụng ChatGPT – thành tựu khoa học mới của thế kỉ XXI.</a:t>
            </a:r>
            <a:endParaRPr lang="vi-VN" sz="4400" dirty="0">
              <a:latin typeface="Times New Roman" panose="02020603050405020304" pitchFamily="18" charset="0"/>
              <a:cs typeface="Times New Roman" panose="02020603050405020304" pitchFamily="18" charset="0"/>
            </a:endParaRPr>
          </a:p>
          <a:p>
            <a:pPr algn="just"/>
            <a:r>
              <a:rPr lang="vi-VN" sz="4400" i="1" dirty="0">
                <a:latin typeface="Times New Roman" panose="02020603050405020304" pitchFamily="18" charset="0"/>
                <a:cs typeface="Times New Roman" panose="02020603050405020304" pitchFamily="18" charset="0"/>
              </a:rPr>
              <a:t>- Cần xác định mục tiêu học thế nào cho đúng?</a:t>
            </a:r>
            <a:endParaRPr lang="vi-VN" sz="4400" dirty="0">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xmlns="" id="{AFCE4916-AA07-1355-5EB8-4E7576FDF2FC}"/>
              </a:ext>
            </a:extLst>
          </p:cNvPr>
          <p:cNvGrpSpPr/>
          <p:nvPr/>
        </p:nvGrpSpPr>
        <p:grpSpPr>
          <a:xfrm>
            <a:off x="2209800" y="114300"/>
            <a:ext cx="15087600" cy="4114800"/>
            <a:chOff x="2500264" y="114300"/>
            <a:chExt cx="12240003" cy="4114800"/>
          </a:xfrm>
        </p:grpSpPr>
        <p:sp>
          <p:nvSpPr>
            <p:cNvPr id="5" name="Freeform 3">
              <a:extLst>
                <a:ext uri="{FF2B5EF4-FFF2-40B4-BE49-F238E27FC236}">
                  <a16:creationId xmlns:a16="http://schemas.microsoft.com/office/drawing/2014/main" xmlns="" id="{B92D76DA-0358-D96E-E6F1-57C7663E45CB}"/>
                </a:ext>
              </a:extLst>
            </p:cNvPr>
            <p:cNvSpPr/>
            <p:nvPr/>
          </p:nvSpPr>
          <p:spPr>
            <a:xfrm>
              <a:off x="2500264" y="114300"/>
              <a:ext cx="8763000" cy="4114800"/>
            </a:xfrm>
            <a:custGeom>
              <a:avLst/>
              <a:gdLst/>
              <a:ahLst/>
              <a:cxnLst/>
              <a:rect l="l" t="t" r="r" b="b"/>
              <a:pathLst>
                <a:path w="6801322" h="4114800">
                  <a:moveTo>
                    <a:pt x="0" y="0"/>
                  </a:moveTo>
                  <a:lnTo>
                    <a:pt x="6801323" y="0"/>
                  </a:lnTo>
                  <a:lnTo>
                    <a:pt x="6801323"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2" name="TextBox 8">
              <a:extLst>
                <a:ext uri="{FF2B5EF4-FFF2-40B4-BE49-F238E27FC236}">
                  <a16:creationId xmlns:a16="http://schemas.microsoft.com/office/drawing/2014/main" xmlns="" id="{A3E23E4F-D47B-7878-C75B-D9955E997AB5}"/>
                </a:ext>
              </a:extLst>
            </p:cNvPr>
            <p:cNvSpPr txBox="1"/>
            <p:nvPr/>
          </p:nvSpPr>
          <p:spPr>
            <a:xfrm>
              <a:off x="3862905" y="621695"/>
              <a:ext cx="10877362" cy="1354217"/>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effectLst/>
                  <a:uLnTx/>
                  <a:uFillTx/>
                  <a:latin typeface="#9Slide05 SVNHollie Script Pro" pitchFamily="2" charset="0"/>
                  <a:ea typeface="+mn-ea"/>
                  <a:cs typeface="+mn-cs"/>
                </a:rPr>
                <a:t>Toạ</a:t>
              </a:r>
              <a:r>
                <a:rPr kumimoji="0" lang="en-US" sz="8800" b="0" i="0" u="none" strike="noStrike" kern="1200" cap="none" spc="0" normalizeH="0" noProof="0" dirty="0">
                  <a:ln>
                    <a:noFill/>
                  </a:ln>
                  <a:effectLst/>
                  <a:uLnTx/>
                  <a:uFillTx/>
                  <a:latin typeface="#9Slide05 SVNHollie Script Pro" pitchFamily="2" charset="0"/>
                  <a:ea typeface="+mn-ea"/>
                  <a:cs typeface="+mn-cs"/>
                </a:rPr>
                <a:t> </a:t>
              </a:r>
              <a:r>
                <a:rPr kumimoji="0" lang="en-US" sz="8800" b="0" i="0" u="none" strike="noStrike" kern="1200" cap="none" spc="0" normalizeH="0" noProof="0" dirty="0" err="1">
                  <a:ln>
                    <a:noFill/>
                  </a:ln>
                  <a:effectLst/>
                  <a:uLnTx/>
                  <a:uFillTx/>
                  <a:latin typeface="#9Slide05 SVNHollie Script Pro" pitchFamily="2" charset="0"/>
                  <a:ea typeface="+mn-ea"/>
                  <a:cs typeface="+mn-cs"/>
                </a:rPr>
                <a:t>đàm</a:t>
              </a:r>
              <a:r>
                <a:rPr kumimoji="0" lang="en-US" sz="8800" b="0" i="0" u="none" strike="noStrike" kern="1200" cap="none" spc="0" normalizeH="0" noProof="0" dirty="0">
                  <a:ln>
                    <a:noFill/>
                  </a:ln>
                  <a:effectLst/>
                  <a:uLnTx/>
                  <a:uFillTx/>
                  <a:latin typeface="#9Slide05 SVNHollie Script Pro" pitchFamily="2" charset="0"/>
                  <a:ea typeface="+mn-ea"/>
                  <a:cs typeface="+mn-cs"/>
                </a:rPr>
                <a:t> </a:t>
              </a:r>
              <a:r>
                <a:rPr kumimoji="0" lang="en-US" sz="8800" b="0" i="0" u="none" strike="noStrike" kern="1200" cap="none" spc="0" normalizeH="0" noProof="0" dirty="0" err="1">
                  <a:ln>
                    <a:noFill/>
                  </a:ln>
                  <a:effectLst/>
                  <a:uLnTx/>
                  <a:uFillTx/>
                  <a:latin typeface="#9Slide05 SVNHollie Script Pro" pitchFamily="2" charset="0"/>
                  <a:ea typeface="+mn-ea"/>
                  <a:cs typeface="+mn-cs"/>
                </a:rPr>
                <a:t>văn</a:t>
              </a:r>
              <a:r>
                <a:rPr kumimoji="0" lang="en-US" sz="8800" b="0" i="0" u="none" strike="noStrike" kern="1200" cap="none" spc="0" normalizeH="0" noProof="0" dirty="0">
                  <a:ln>
                    <a:noFill/>
                  </a:ln>
                  <a:effectLst/>
                  <a:uLnTx/>
                  <a:uFillTx/>
                  <a:latin typeface="#9Slide05 SVNHollie Script Pro" pitchFamily="2" charset="0"/>
                  <a:ea typeface="+mn-ea"/>
                  <a:cs typeface="+mn-cs"/>
                </a:rPr>
                <a:t> </a:t>
              </a:r>
              <a:r>
                <a:rPr kumimoji="0" lang="en-US" sz="8800" b="0" i="0" u="none" strike="noStrike" kern="1200" cap="none" spc="0" normalizeH="0" noProof="0" dirty="0" err="1">
                  <a:ln>
                    <a:noFill/>
                  </a:ln>
                  <a:effectLst/>
                  <a:uLnTx/>
                  <a:uFillTx/>
                  <a:latin typeface="#9Slide05 SVNHollie Script Pro" pitchFamily="2" charset="0"/>
                  <a:ea typeface="+mn-ea"/>
                  <a:cs typeface="+mn-cs"/>
                </a:rPr>
                <a:t>học</a:t>
              </a:r>
              <a:endParaRPr kumimoji="0" lang="vi-VN" sz="8800" b="0" i="0" u="none" strike="noStrike" kern="1200" cap="none" spc="0" normalizeH="0" baseline="0" noProof="0" dirty="0">
                <a:ln>
                  <a:noFill/>
                </a:ln>
                <a:effectLst/>
                <a:uLnTx/>
                <a:uFillTx/>
                <a:latin typeface="#9Slide05 Pateglamt Script" panose="02000000000000000000" pitchFamily="2" charset="0"/>
                <a:ea typeface="+mn-ea"/>
                <a:cs typeface="+mn-cs"/>
              </a:endParaRPr>
            </a:p>
          </p:txBody>
        </p:sp>
        <p:sp>
          <p:nvSpPr>
            <p:cNvPr id="6" name="TextBox 8">
              <a:extLst>
                <a:ext uri="{FF2B5EF4-FFF2-40B4-BE49-F238E27FC236}">
                  <a16:creationId xmlns:a16="http://schemas.microsoft.com/office/drawing/2014/main" xmlns="" id="{3BD4655E-F9A6-3A2C-3B49-7BD0B6FF52F5}"/>
                </a:ext>
              </a:extLst>
            </p:cNvPr>
            <p:cNvSpPr txBox="1"/>
            <p:nvPr/>
          </p:nvSpPr>
          <p:spPr>
            <a:xfrm>
              <a:off x="3674810" y="2235994"/>
              <a:ext cx="7400359" cy="123110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chemeClr val="bg1"/>
                  </a:solidFill>
                  <a:effectLst/>
                  <a:uLnTx/>
                  <a:uFillTx/>
                  <a:latin typeface="#9Slide05 SVNHollie Script Pro" pitchFamily="2" charset="0"/>
                  <a:ea typeface="+mn-ea"/>
                  <a:cs typeface="+mn-cs"/>
                </a:rPr>
                <a:t>Tuổi</a:t>
              </a:r>
              <a:r>
                <a:rPr kumimoji="0" lang="en-US" sz="8000" b="0" i="0" u="none" strike="noStrike" kern="1200" cap="none" spc="0" normalizeH="0" baseline="0" noProof="0" dirty="0">
                  <a:ln>
                    <a:noFill/>
                  </a:ln>
                  <a:solidFill>
                    <a:schemeClr val="bg1"/>
                  </a:solidFill>
                  <a:effectLst/>
                  <a:uLnTx/>
                  <a:uFillTx/>
                  <a:latin typeface="#9Slide05 SVNHollie Script Pro" pitchFamily="2" charset="0"/>
                  <a:ea typeface="+mn-ea"/>
                  <a:cs typeface="+mn-cs"/>
                </a:rPr>
                <a:t> </a:t>
              </a:r>
              <a:r>
                <a:rPr kumimoji="0" lang="en-US" sz="8000" b="0" i="0" u="none" strike="noStrike" kern="1200" cap="none" spc="0" normalizeH="0" baseline="0" noProof="0" dirty="0" err="1">
                  <a:ln>
                    <a:noFill/>
                  </a:ln>
                  <a:solidFill>
                    <a:schemeClr val="bg1"/>
                  </a:solidFill>
                  <a:effectLst/>
                  <a:uLnTx/>
                  <a:uFillTx/>
                  <a:latin typeface="#9Slide05 SVNHollie Script Pro" pitchFamily="2" charset="0"/>
                  <a:ea typeface="+mn-ea"/>
                  <a:cs typeface="+mn-cs"/>
                </a:rPr>
                <a:t>trẻ</a:t>
              </a:r>
              <a:r>
                <a:rPr kumimoji="0" lang="en-US" sz="8000" b="0" i="0" u="none" strike="noStrike" kern="1200" cap="none" spc="0" normalizeH="0" noProof="0" dirty="0">
                  <a:ln>
                    <a:noFill/>
                  </a:ln>
                  <a:solidFill>
                    <a:schemeClr val="bg1"/>
                  </a:solidFill>
                  <a:effectLst/>
                  <a:uLnTx/>
                  <a:uFillTx/>
                  <a:latin typeface="#9Slide05 SVNHollie Script Pro" pitchFamily="2" charset="0"/>
                  <a:ea typeface="+mn-ea"/>
                  <a:cs typeface="+mn-cs"/>
                </a:rPr>
                <a:t> </a:t>
              </a:r>
              <a:r>
                <a:rPr kumimoji="0" lang="en-US" sz="8000" b="0" i="0" u="none" strike="noStrike" kern="1200" cap="none" spc="0" normalizeH="0" noProof="0" dirty="0" err="1">
                  <a:ln>
                    <a:noFill/>
                  </a:ln>
                  <a:solidFill>
                    <a:schemeClr val="bg1"/>
                  </a:solidFill>
                  <a:effectLst/>
                  <a:uLnTx/>
                  <a:uFillTx/>
                  <a:latin typeface="#9Slide05 SVNHollie Script Pro" pitchFamily="2" charset="0"/>
                  <a:ea typeface="+mn-ea"/>
                  <a:cs typeface="+mn-cs"/>
                </a:rPr>
                <a:t>và</a:t>
              </a:r>
              <a:r>
                <a:rPr kumimoji="0" lang="en-US" sz="8000" b="0" i="0" u="none" strike="noStrike" kern="1200" cap="none" spc="0" normalizeH="0" noProof="0" dirty="0">
                  <a:ln>
                    <a:noFill/>
                  </a:ln>
                  <a:solidFill>
                    <a:schemeClr val="bg1"/>
                  </a:solidFill>
                  <a:effectLst/>
                  <a:uLnTx/>
                  <a:uFillTx/>
                  <a:latin typeface="#9Slide05 SVNHollie Script Pro" pitchFamily="2" charset="0"/>
                  <a:ea typeface="+mn-ea"/>
                  <a:cs typeface="+mn-cs"/>
                </a:rPr>
                <a:t> </a:t>
              </a:r>
              <a:r>
                <a:rPr kumimoji="0" lang="en-US" sz="8000" b="0" i="0" u="none" strike="noStrike" kern="1200" cap="none" spc="0" normalizeH="0" noProof="0" dirty="0" err="1">
                  <a:ln>
                    <a:noFill/>
                  </a:ln>
                  <a:solidFill>
                    <a:schemeClr val="bg1"/>
                  </a:solidFill>
                  <a:effectLst/>
                  <a:uLnTx/>
                  <a:uFillTx/>
                  <a:latin typeface="#9Slide05 SVNHollie Script Pro" pitchFamily="2" charset="0"/>
                  <a:ea typeface="+mn-ea"/>
                  <a:cs typeface="+mn-cs"/>
                </a:rPr>
                <a:t>cuộc</a:t>
              </a:r>
              <a:r>
                <a:rPr kumimoji="0" lang="en-US" sz="8000" b="0" i="0" u="none" strike="noStrike" kern="1200" cap="none" spc="0" normalizeH="0" noProof="0" dirty="0">
                  <a:ln>
                    <a:noFill/>
                  </a:ln>
                  <a:solidFill>
                    <a:schemeClr val="bg1"/>
                  </a:solidFill>
                  <a:effectLst/>
                  <a:uLnTx/>
                  <a:uFillTx/>
                  <a:latin typeface="#9Slide05 SVNHollie Script Pro" pitchFamily="2" charset="0"/>
                  <a:ea typeface="+mn-ea"/>
                  <a:cs typeface="+mn-cs"/>
                </a:rPr>
                <a:t> </a:t>
              </a:r>
              <a:r>
                <a:rPr kumimoji="0" lang="en-US" sz="8000" b="0" i="0" u="none" strike="noStrike" kern="1200" cap="none" spc="0" normalizeH="0" noProof="0" dirty="0" err="1">
                  <a:ln>
                    <a:noFill/>
                  </a:ln>
                  <a:solidFill>
                    <a:schemeClr val="bg1"/>
                  </a:solidFill>
                  <a:effectLst/>
                  <a:uLnTx/>
                  <a:uFillTx/>
                  <a:latin typeface="#9Slide05 SVNHollie Script Pro" pitchFamily="2" charset="0"/>
                  <a:ea typeface="+mn-ea"/>
                  <a:cs typeface="+mn-cs"/>
                </a:rPr>
                <a:t>sống</a:t>
              </a:r>
              <a:r>
                <a:rPr kumimoji="0" lang="en-US" sz="8000" b="0" i="0" u="none" strike="noStrike" kern="1200" cap="none" spc="0" normalizeH="0" noProof="0" dirty="0">
                  <a:ln>
                    <a:noFill/>
                  </a:ln>
                  <a:solidFill>
                    <a:schemeClr val="bg1"/>
                  </a:solidFill>
                  <a:effectLst/>
                  <a:uLnTx/>
                  <a:uFillTx/>
                  <a:latin typeface="#9Slide05 SVNHollie Script Pro" pitchFamily="2" charset="0"/>
                  <a:ea typeface="+mn-ea"/>
                  <a:cs typeface="+mn-cs"/>
                </a:rPr>
                <a:t> </a:t>
              </a:r>
              <a:r>
                <a:rPr kumimoji="0" lang="en-US" sz="8000" b="0" i="0" u="none" strike="noStrike" kern="1200" cap="none" spc="0" normalizeH="0" noProof="0" dirty="0" err="1">
                  <a:ln>
                    <a:noFill/>
                  </a:ln>
                  <a:solidFill>
                    <a:schemeClr val="bg1"/>
                  </a:solidFill>
                  <a:effectLst/>
                  <a:uLnTx/>
                  <a:uFillTx/>
                  <a:latin typeface="#9Slide05 SVNHollie Script Pro" pitchFamily="2" charset="0"/>
                  <a:ea typeface="+mn-ea"/>
                  <a:cs typeface="+mn-cs"/>
                </a:rPr>
                <a:t>hôm</a:t>
              </a:r>
              <a:r>
                <a:rPr kumimoji="0" lang="en-US" sz="8000" b="0" i="0" u="none" strike="noStrike" kern="1200" cap="none" spc="0" normalizeH="0" noProof="0" dirty="0">
                  <a:ln>
                    <a:noFill/>
                  </a:ln>
                  <a:solidFill>
                    <a:schemeClr val="bg1"/>
                  </a:solidFill>
                  <a:effectLst/>
                  <a:uLnTx/>
                  <a:uFillTx/>
                  <a:latin typeface="#9Slide05 SVNHollie Script Pro" pitchFamily="2" charset="0"/>
                  <a:ea typeface="+mn-ea"/>
                  <a:cs typeface="+mn-cs"/>
                </a:rPr>
                <a:t> nay</a:t>
              </a:r>
              <a:endParaRPr kumimoji="0" lang="vi-VN" sz="8000" b="0" i="0" u="none" strike="noStrike" kern="1200" cap="none" spc="0" normalizeH="0" baseline="0" noProof="0" dirty="0">
                <a:ln>
                  <a:noFill/>
                </a:ln>
                <a:solidFill>
                  <a:schemeClr val="bg1"/>
                </a:solidFill>
                <a:effectLst/>
                <a:uLnTx/>
                <a:uFillTx/>
                <a:latin typeface="#9Slide05 Pateglamt Script" panose="02000000000000000000" pitchFamily="2" charset="0"/>
                <a:ea typeface="+mn-ea"/>
                <a:cs typeface="+mn-cs"/>
              </a:endParaRPr>
            </a:p>
          </p:txBody>
        </p:sp>
      </p:grpSp>
      <p:sp>
        <p:nvSpPr>
          <p:cNvPr id="4" name="Freeform 2">
            <a:extLst>
              <a:ext uri="{FF2B5EF4-FFF2-40B4-BE49-F238E27FC236}">
                <a16:creationId xmlns:a16="http://schemas.microsoft.com/office/drawing/2014/main" xmlns="" id="{116D4088-B173-AB63-F5B0-AE6A59E3439F}"/>
              </a:ext>
            </a:extLst>
          </p:cNvPr>
          <p:cNvSpPr/>
          <p:nvPr/>
        </p:nvSpPr>
        <p:spPr>
          <a:xfrm>
            <a:off x="485935" y="3847747"/>
            <a:ext cx="3852108" cy="6528996"/>
          </a:xfrm>
          <a:custGeom>
            <a:avLst/>
            <a:gdLst/>
            <a:ahLst/>
            <a:cxnLst/>
            <a:rect l="l" t="t" r="r" b="b"/>
            <a:pathLst>
              <a:path w="3852108" h="6528996">
                <a:moveTo>
                  <a:pt x="0" y="0"/>
                </a:moveTo>
                <a:lnTo>
                  <a:pt x="3852107" y="0"/>
                </a:lnTo>
                <a:lnTo>
                  <a:pt x="3852107" y="6528996"/>
                </a:lnTo>
                <a:lnTo>
                  <a:pt x="0" y="6528996"/>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360815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76300"/>
            <a:ext cx="17145000" cy="8710077"/>
          </a:xfrm>
          <a:prstGeom prst="rect">
            <a:avLst/>
          </a:prstGeom>
        </p:spPr>
        <p:txBody>
          <a:bodyPr wrap="square">
            <a:spAutoFit/>
          </a:bodyPr>
          <a:lstStyle/>
          <a:p>
            <a:pPr lvl="0" algn="just">
              <a:defRPr/>
            </a:pPr>
            <a:r>
              <a:rPr lang="en-US" sz="4000" dirty="0">
                <a:solidFill>
                  <a:prstClr val="black"/>
                </a:solidFill>
                <a:latin typeface="Times New Roman" panose="02020603050405020304" pitchFamily="18" charset="0"/>
              </a:rPr>
              <a:t>       </a:t>
            </a:r>
            <a:r>
              <a:rPr lang="vi-VN" sz="4000" dirty="0">
                <a:solidFill>
                  <a:prstClr val="black"/>
                </a:solidFill>
                <a:latin typeface="Times New Roman" panose="02020603050405020304" pitchFamily="18" charset="0"/>
              </a:rPr>
              <a:t>Xin chào cô giáo và các bạn, em tên là </a:t>
            </a:r>
            <a:r>
              <a:rPr lang="en-US" sz="4000" dirty="0">
                <a:solidFill>
                  <a:prstClr val="black"/>
                </a:solidFill>
              </a:rPr>
              <a:t>…..</a:t>
            </a:r>
            <a:r>
              <a:rPr lang="vi-VN" sz="4000" dirty="0">
                <a:solidFill>
                  <a:prstClr val="black"/>
                </a:solidFill>
                <a:latin typeface="Times New Roman" panose="02020603050405020304" pitchFamily="18" charset="0"/>
              </a:rPr>
              <a:t>, học sinh lớp </a:t>
            </a:r>
            <a:r>
              <a:rPr lang="en-US" sz="4000" dirty="0">
                <a:solidFill>
                  <a:prstClr val="black"/>
                </a:solidFill>
              </a:rPr>
              <a:t>….</a:t>
            </a:r>
            <a:r>
              <a:rPr lang="vi-VN" sz="4000" dirty="0">
                <a:solidFill>
                  <a:prstClr val="black"/>
                </a:solidFill>
                <a:latin typeface="Times New Roman" panose="02020603050405020304" pitchFamily="18" charset="0"/>
              </a:rPr>
              <a:t>, trường </a:t>
            </a:r>
            <a:r>
              <a:rPr lang="en-US" sz="4000" dirty="0">
                <a:solidFill>
                  <a:prstClr val="black"/>
                </a:solidFill>
              </a:rPr>
              <a:t>…..</a:t>
            </a:r>
            <a:r>
              <a:rPr lang="vi-VN" sz="4000" dirty="0">
                <a:solidFill>
                  <a:prstClr val="black"/>
                </a:solidFill>
                <a:latin typeface="Times New Roman" panose="02020603050405020304" pitchFamily="18" charset="0"/>
              </a:rPr>
              <a:t>, hôm nay em xin</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đại</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diện</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nhóm</a:t>
            </a:r>
            <a:r>
              <a:rPr lang="vi-VN" sz="4000" dirty="0">
                <a:solidFill>
                  <a:prstClr val="black"/>
                </a:solidFill>
                <a:latin typeface="Times New Roman" panose="02020603050405020304" pitchFamily="18" charset="0"/>
              </a:rPr>
              <a:t> trình bày vấn đề: </a:t>
            </a:r>
            <a:r>
              <a:rPr lang="vi-VN" sz="4000" i="1" dirty="0">
                <a:solidFill>
                  <a:srgbClr val="FF0000"/>
                </a:solidFill>
                <a:latin typeface="Times New Roman" panose="02020603050405020304" pitchFamily="18" charset="0"/>
              </a:rPr>
              <a:t>Cần xác định mục tiêu học thế nào cho đúng?</a:t>
            </a:r>
            <a:endParaRPr lang="vi-VN" sz="4000" dirty="0">
              <a:solidFill>
                <a:srgbClr val="FF0000"/>
              </a:solidFill>
              <a:latin typeface="Times New Roman" panose="02020603050405020304" pitchFamily="18" charset="0"/>
            </a:endParaRPr>
          </a:p>
          <a:p>
            <a:pPr lvl="0" algn="just">
              <a:defRPr/>
            </a:pPr>
            <a:r>
              <a:rPr lang="en-US" sz="4000" dirty="0">
                <a:solidFill>
                  <a:prstClr val="black"/>
                </a:solidFill>
                <a:latin typeface="Times New Roman" panose="02020603050405020304" pitchFamily="18" charset="0"/>
              </a:rPr>
              <a:t>       </a:t>
            </a:r>
            <a:r>
              <a:rPr lang="vi-VN" sz="4000" dirty="0">
                <a:solidFill>
                  <a:prstClr val="black"/>
                </a:solidFill>
                <a:latin typeface="Times New Roman" panose="02020603050405020304" pitchFamily="18" charset="0"/>
              </a:rPr>
              <a:t>Mục tiêu học tập của học sinh là một chủ đề rất quan trọng trong hệ thống giáo dục hiện nay. Mục tiêu này không chỉ ảnh hưởng đến sự phát triển cá nhân của học sinh mà còn ảnh hưởng đến sự phát triển của xã hội và quốc gia. Mục tiêu học tập của học sinh là gì? Mục tiêu học tập của học sinh khác nhau tùy thuộc vào từng cá nhân.</a:t>
            </a:r>
          </a:p>
          <a:p>
            <a:pPr lvl="0" algn="just">
              <a:defRPr/>
            </a:pPr>
            <a:r>
              <a:rPr lang="en-US" sz="4000" dirty="0">
                <a:solidFill>
                  <a:prstClr val="black"/>
                </a:solidFill>
                <a:latin typeface="Times New Roman" panose="02020603050405020304" pitchFamily="18" charset="0"/>
              </a:rPr>
              <a:t>        </a:t>
            </a:r>
            <a:r>
              <a:rPr lang="vi-VN" sz="4000" dirty="0">
                <a:solidFill>
                  <a:prstClr val="black"/>
                </a:solidFill>
                <a:latin typeface="Times New Roman" panose="02020603050405020304" pitchFamily="18" charset="0"/>
              </a:rPr>
              <a:t>Một số học sinh học tập để đạt được điểm số cao, được chấp nhận vào trường đại học tốt, hoặc nhằm đạt được mục tiêu nghề nghiệp của mình. Trong khi đó, một số học sinh học tập vì đam mê và niềm yêu thích với kiến thức và kỹ năng học tập. Dù mục tiêu học tập của học sinh là gì, đó đều là mục tiêu học tập cá nhân và cần được tôn trọng. Có mục tiêu học tập giúp học sinh tập trung và nỗ lực hơn trong học tập.</a:t>
            </a:r>
          </a:p>
        </p:txBody>
      </p:sp>
    </p:spTree>
    <p:extLst>
      <p:ext uri="{BB962C8B-B14F-4D97-AF65-F5344CB8AC3E}">
        <p14:creationId xmlns:p14="http://schemas.microsoft.com/office/powerpoint/2010/main" val="199919146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76300"/>
            <a:ext cx="17145000" cy="6863417"/>
          </a:xfrm>
          <a:prstGeom prst="rect">
            <a:avLst/>
          </a:prstGeom>
        </p:spPr>
        <p:txBody>
          <a:bodyPr wrap="square">
            <a:spAutoFit/>
          </a:bodyPr>
          <a:lstStyle/>
          <a:p>
            <a:pPr lvl="0" algn="just">
              <a:defRPr/>
            </a:pPr>
            <a:r>
              <a:rPr lang="en-US" sz="4000" dirty="0">
                <a:solidFill>
                  <a:prstClr val="black"/>
                </a:solidFill>
                <a:latin typeface="Times New Roman" panose="02020603050405020304" pitchFamily="18" charset="0"/>
              </a:rPr>
              <a:t>       </a:t>
            </a:r>
            <a:r>
              <a:rPr lang="vi-VN" sz="4000" dirty="0">
                <a:solidFill>
                  <a:prstClr val="black"/>
                </a:solidFill>
                <a:latin typeface="Times New Roman" panose="02020603050405020304" pitchFamily="18" charset="0"/>
              </a:rPr>
              <a:t>Nếu học sinh biết rõ mục tiêu của mình trong học tập, họ sẽ dễ dàng chọn lựa những hoạt động học tập phù hợp và nỗ lực hơn để đạt được mục tiêu của mình. Điều này sẽ giúp họ đạt được kết quả tốt hơn trong học tập và cảm thấy hài lòng hơn với nỗ lực của mình. Có mục tiêu học tập giúp học sinh phát triển khả năng lãnh đạo và quản lý thời gian. Khi học sinh có mục tiêu học tập, họ sẽ có xu hướng tự tìm kiếm những cách để đạt được mục tiêu của mình. Điều này sẽ giúp họ phát triển khả năng lãnh đạo và quản lý thời gian để hoàn thành những công việc cần thiết để đạt được mục tiêu. Có mục tiêu học tập giúp học sinh phát triển khả năng giải quyết vấn đề. Trong quá trình học tập, học sinh sẽ gặp phải trường hợp khó khăn và thách thức. Nếu họ có mục tiêu học tập, họ sẽ có động lực để đối mặt với những vấn đề này và tìm cách giải quyết chúng.</a:t>
            </a:r>
          </a:p>
        </p:txBody>
      </p:sp>
    </p:spTree>
    <p:extLst>
      <p:ext uri="{BB962C8B-B14F-4D97-AF65-F5344CB8AC3E}">
        <p14:creationId xmlns:p14="http://schemas.microsoft.com/office/powerpoint/2010/main" val="181628596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76300"/>
            <a:ext cx="17145000" cy="7478970"/>
          </a:xfrm>
          <a:prstGeom prst="rect">
            <a:avLst/>
          </a:prstGeom>
        </p:spPr>
        <p:txBody>
          <a:bodyPr wrap="square">
            <a:spAutoFit/>
          </a:bodyPr>
          <a:lstStyle/>
          <a:p>
            <a:pPr algn="just"/>
            <a:r>
              <a:rPr lang="en-US" sz="4000" dirty="0">
                <a:latin typeface="+mj-lt"/>
              </a:rPr>
              <a:t>       </a:t>
            </a:r>
            <a:r>
              <a:rPr lang="vi-VN" sz="4000" dirty="0">
                <a:latin typeface="+mj-lt"/>
              </a:rPr>
              <a:t>Điều này sẽ giúp họ phát triển khả năng giải quyết vấn đề, một kỹ năng rất quan trọng trong cuộc sống. Có mục tiêu học tập giúp học sinh phát triển sự tự tin và tính trách nhiệm. Khi học sinh có mục tiêu học tập, họ sẽ tự tin hơn trong việc đối mặt với những thử thách và khó khăn trong học tập. Họ cũng sẽ cảm thấy có trách nhiệm với việc đạt được mục tiêu của mình và cần phải đưa ra những quyết định và hành động phù hợp để đạt được mục tiêu đó.</a:t>
            </a:r>
          </a:p>
          <a:p>
            <a:pPr algn="just"/>
            <a:r>
              <a:rPr lang="en-US" sz="4000" dirty="0">
                <a:latin typeface="+mj-lt"/>
              </a:rPr>
              <a:t>        </a:t>
            </a:r>
            <a:r>
              <a:rPr lang="vi-VN" sz="4000" dirty="0">
                <a:latin typeface="+mj-lt"/>
              </a:rPr>
              <a:t>Ngoài ra, có mục tiêu học tập còn giúp học sinh phát triển kỹ năng học tập và kỹ năng sống. Học sinh sẽ học cách nghiên cứu, phân tích và sử dụng thông tin một cách hiệu quả. Họ cũng sẽ phát triển kỹ năng tổ chức, lập kế hoạch và quản lý thời gian để đạt được mục tiêu của mình. Những kỹ năng này rất quan trọng để học sinh có thể thành công trong cuộc sống sau này. Tuy nhiên, để có mục tiêu học tập, học sinh cần được định hướng và hỗ trợ từ các giáo viên và phụ huynh.</a:t>
            </a:r>
          </a:p>
        </p:txBody>
      </p:sp>
    </p:spTree>
    <p:extLst>
      <p:ext uri="{BB962C8B-B14F-4D97-AF65-F5344CB8AC3E}">
        <p14:creationId xmlns:p14="http://schemas.microsoft.com/office/powerpoint/2010/main" val="98460840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76300"/>
            <a:ext cx="17145000"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Các giáo viên và phụ huynh cần giúp học sinh tìm ra mục tiêu học tập của mình và tạo điều kiện để họ có thể đạt được mục tiêu đó. Họ cũng cần thường xuyên cung cấp phản hồi và động viên để học sinh tiếp tục nỗ lực và phát triển. Trong cuộc sông, mục tiêu học tập của học sinh rất quan trọng và ảnh hưởng đến sự phát triển cá nhân và xã hội. Có mục tiêu học tập giúp học sinh tập trung và nỗ lực hơn trong học tập, phát triển khả năng lãnh đạo và quản lý thời gian, giải quyết vấn đề, tự tin và trách nhiệm.</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noProof="0" dirty="0">
                <a:solidFill>
                  <a:prstClr val="black"/>
                </a:solidFill>
                <a:latin typeface="Times New Roman" panose="02020603050405020304" pitchFamily="18" charset="0"/>
              </a:rPr>
              <a:t>       </a:t>
            </a:r>
            <a:r>
              <a:rPr lang="en-US" sz="4000" noProof="0" dirty="0" err="1">
                <a:solidFill>
                  <a:prstClr val="black"/>
                </a:solidFill>
                <a:latin typeface="Times New Roman" panose="02020603050405020304" pitchFamily="18" charset="0"/>
              </a:rPr>
              <a:t>Em</a:t>
            </a:r>
            <a:r>
              <a:rPr lang="en-US" sz="4000" noProof="0" dirty="0">
                <a:solidFill>
                  <a:prstClr val="black"/>
                </a:solidFill>
                <a:latin typeface="Times New Roman" panose="02020603050405020304" pitchFamily="18" charset="0"/>
              </a:rPr>
              <a:t> </a:t>
            </a:r>
            <a:r>
              <a:rPr lang="en-US" sz="4000" noProof="0" dirty="0" err="1">
                <a:solidFill>
                  <a:prstClr val="black"/>
                </a:solidFill>
                <a:latin typeface="Times New Roman" panose="02020603050405020304" pitchFamily="18" charset="0"/>
              </a:rPr>
              <a:t>vừa</a:t>
            </a:r>
            <a:r>
              <a:rPr lang="en-US" sz="4000" noProof="0" dirty="0">
                <a:solidFill>
                  <a:prstClr val="black"/>
                </a:solidFill>
                <a:latin typeface="Times New Roman" panose="02020603050405020304" pitchFamily="18" charset="0"/>
              </a:rPr>
              <a:t> </a:t>
            </a:r>
            <a:r>
              <a:rPr lang="en-US" sz="4000" noProof="0" dirty="0" err="1">
                <a:solidFill>
                  <a:prstClr val="black"/>
                </a:solidFill>
                <a:latin typeface="Times New Roman" panose="02020603050405020304" pitchFamily="18" charset="0"/>
              </a:rPr>
              <a:t>đại</a:t>
            </a:r>
            <a:r>
              <a:rPr lang="en-US" sz="4000" noProof="0" dirty="0">
                <a:solidFill>
                  <a:prstClr val="black"/>
                </a:solidFill>
                <a:latin typeface="Times New Roman" panose="02020603050405020304" pitchFamily="18" charset="0"/>
              </a:rPr>
              <a:t> </a:t>
            </a:r>
            <a:r>
              <a:rPr lang="en-US" sz="4000" noProof="0" dirty="0" err="1">
                <a:solidFill>
                  <a:prstClr val="black"/>
                </a:solidFill>
                <a:latin typeface="Times New Roman" panose="02020603050405020304" pitchFamily="18" charset="0"/>
              </a:rPr>
              <a:t>diện</a:t>
            </a:r>
            <a:r>
              <a:rPr lang="en-US" sz="4000" noProof="0" dirty="0">
                <a:solidFill>
                  <a:prstClr val="black"/>
                </a:solidFill>
                <a:latin typeface="Times New Roman" panose="02020603050405020304" pitchFamily="18" charset="0"/>
              </a:rPr>
              <a:t> </a:t>
            </a:r>
            <a:r>
              <a:rPr lang="en-US" sz="4000" noProof="0" dirty="0" err="1">
                <a:solidFill>
                  <a:prstClr val="black"/>
                </a:solidFill>
                <a:latin typeface="Times New Roman" panose="02020603050405020304" pitchFamily="18" charset="0"/>
              </a:rPr>
              <a:t>trình</a:t>
            </a:r>
            <a:r>
              <a:rPr lang="en-US" sz="4000" noProof="0" dirty="0">
                <a:solidFill>
                  <a:prstClr val="black"/>
                </a:solidFill>
                <a:latin typeface="Times New Roman" panose="02020603050405020304" pitchFamily="18" charset="0"/>
              </a:rPr>
              <a:t> </a:t>
            </a:r>
            <a:r>
              <a:rPr lang="en-US" sz="4000" noProof="0" dirty="0" err="1">
                <a:solidFill>
                  <a:prstClr val="black"/>
                </a:solidFill>
                <a:latin typeface="Times New Roman" panose="02020603050405020304" pitchFamily="18" charset="0"/>
              </a:rPr>
              <a:t>bày</a:t>
            </a:r>
            <a:r>
              <a:rPr lang="en-US" sz="4000" noProof="0" dirty="0">
                <a:solidFill>
                  <a:prstClr val="black"/>
                </a:solidFill>
                <a:latin typeface="Times New Roman" panose="02020603050405020304" pitchFamily="18" charset="0"/>
              </a:rPr>
              <a:t> </a:t>
            </a:r>
            <a:r>
              <a:rPr lang="en-US" sz="4000" noProof="0" dirty="0" err="1">
                <a:solidFill>
                  <a:prstClr val="black"/>
                </a:solidFill>
                <a:latin typeface="Times New Roman" panose="02020603050405020304" pitchFamily="18" charset="0"/>
              </a:rPr>
              <a:t>vấn</a:t>
            </a:r>
            <a:r>
              <a:rPr lang="en-US" sz="4000" noProof="0" dirty="0">
                <a:solidFill>
                  <a:prstClr val="black"/>
                </a:solidFill>
                <a:latin typeface="Times New Roman" panose="02020603050405020304" pitchFamily="18" charset="0"/>
              </a:rPr>
              <a:t> </a:t>
            </a:r>
            <a:r>
              <a:rPr lang="en-US" sz="4000" noProof="0" dirty="0" err="1">
                <a:solidFill>
                  <a:prstClr val="black"/>
                </a:solidFill>
                <a:latin typeface="Times New Roman" panose="02020603050405020304" pitchFamily="18" charset="0"/>
              </a:rPr>
              <a:t>đề</a:t>
            </a:r>
            <a:r>
              <a:rPr lang="en-US" sz="4000" noProof="0" dirty="0">
                <a:solidFill>
                  <a:prstClr val="black"/>
                </a:solidFill>
                <a:latin typeface="Times New Roman" panose="02020603050405020304" pitchFamily="18" charset="0"/>
              </a:rPr>
              <a:t> </a:t>
            </a:r>
            <a:r>
              <a:rPr lang="en-US" sz="4000" noProof="0" dirty="0" err="1">
                <a:solidFill>
                  <a:prstClr val="black"/>
                </a:solidFill>
                <a:latin typeface="Times New Roman" panose="02020603050405020304" pitchFamily="18" charset="0"/>
              </a:rPr>
              <a:t>của</a:t>
            </a:r>
            <a:r>
              <a:rPr lang="en-US" sz="4000" noProof="0" dirty="0">
                <a:solidFill>
                  <a:prstClr val="black"/>
                </a:solidFill>
                <a:latin typeface="Times New Roman" panose="02020603050405020304" pitchFamily="18" charset="0"/>
              </a:rPr>
              <a:t> </a:t>
            </a:r>
            <a:r>
              <a:rPr lang="en-US" sz="4000" noProof="0" dirty="0" err="1">
                <a:solidFill>
                  <a:prstClr val="black"/>
                </a:solidFill>
                <a:latin typeface="Times New Roman" panose="02020603050405020304" pitchFamily="18" charset="0"/>
              </a:rPr>
              <a:t>nhóm</a:t>
            </a:r>
            <a:r>
              <a:rPr lang="en-US" sz="4000" noProof="0" dirty="0">
                <a:solidFill>
                  <a:prstClr val="black"/>
                </a:solidFill>
                <a:latin typeface="Times New Roman" panose="02020603050405020304" pitchFamily="18" charset="0"/>
              </a:rPr>
              <a:t> </a:t>
            </a:r>
            <a:r>
              <a:rPr lang="en-US" sz="4000" noProof="0" dirty="0" err="1">
                <a:solidFill>
                  <a:prstClr val="black"/>
                </a:solidFill>
                <a:latin typeface="Times New Roman" panose="02020603050405020304" pitchFamily="18" charset="0"/>
              </a:rPr>
              <a:t>mình</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Em</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xin</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chân</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thành</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cảm</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ơn</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thầy</a:t>
            </a:r>
            <a:r>
              <a:rPr lang="en-US" sz="4000" dirty="0">
                <a:solidFill>
                  <a:prstClr val="black"/>
                </a:solidFill>
                <a:latin typeface="Times New Roman" panose="02020603050405020304" pitchFamily="18" charset="0"/>
              </a:rPr>
              <a:t>/</a:t>
            </a:r>
            <a:r>
              <a:rPr lang="en-US" sz="4000" dirty="0" err="1">
                <a:solidFill>
                  <a:prstClr val="black"/>
                </a:solidFill>
                <a:latin typeface="Times New Roman" panose="02020603050405020304" pitchFamily="18" charset="0"/>
              </a:rPr>
              <a:t>cô</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và</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các</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bạn</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trong</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lớp</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đã</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lắng</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nghe</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Để</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nội</a:t>
            </a:r>
            <a:r>
              <a:rPr lang="en-US" sz="4000" dirty="0">
                <a:solidFill>
                  <a:prstClr val="black"/>
                </a:solidFill>
                <a:latin typeface="Times New Roman" panose="02020603050405020304" pitchFamily="18" charset="0"/>
              </a:rPr>
              <a:t> dung </a:t>
            </a:r>
            <a:r>
              <a:rPr lang="en-US" sz="4000" dirty="0" err="1">
                <a:solidFill>
                  <a:prstClr val="black"/>
                </a:solidFill>
                <a:latin typeface="Times New Roman" panose="02020603050405020304" pitchFamily="18" charset="0"/>
              </a:rPr>
              <a:t>trở</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nên</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hoàn</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thiện</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và</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đầy</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đủ</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em</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và</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nhóm</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xin</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được</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lắng</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nghe</a:t>
            </a:r>
            <a:r>
              <a:rPr lang="en-US" sz="4000" dirty="0">
                <a:solidFill>
                  <a:prstClr val="black"/>
                </a:solidFill>
                <a:latin typeface="Times New Roman" panose="02020603050405020304" pitchFamily="18" charset="0"/>
              </a:rPr>
              <a:t> ý </a:t>
            </a:r>
            <a:r>
              <a:rPr lang="en-US" sz="4000" dirty="0" err="1">
                <a:solidFill>
                  <a:prstClr val="black"/>
                </a:solidFill>
                <a:latin typeface="Times New Roman" panose="02020603050405020304" pitchFamily="18" charset="0"/>
              </a:rPr>
              <a:t>kiến</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nhận</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xét</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từ</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thầy</a:t>
            </a:r>
            <a:r>
              <a:rPr lang="en-US" sz="4000" dirty="0">
                <a:solidFill>
                  <a:prstClr val="black"/>
                </a:solidFill>
                <a:latin typeface="Times New Roman" panose="02020603050405020304" pitchFamily="18" charset="0"/>
              </a:rPr>
              <a:t>/</a:t>
            </a:r>
            <a:r>
              <a:rPr lang="en-US" sz="4000" dirty="0" err="1">
                <a:solidFill>
                  <a:prstClr val="black"/>
                </a:solidFill>
                <a:latin typeface="Times New Roman" panose="02020603050405020304" pitchFamily="18" charset="0"/>
              </a:rPr>
              <a:t>cô</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và</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các</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bạn</a:t>
            </a:r>
            <a:r>
              <a:rPr lang="en-US" sz="4000" dirty="0">
                <a:solidFill>
                  <a:prstClr val="black"/>
                </a:solidFill>
                <a:latin typeface="Times New Roman" panose="02020603050405020304" pitchFamily="18" charset="0"/>
              </a:rPr>
              <a:t> ạ! </a:t>
            </a:r>
            <a:endPar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2040639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AAAEEDA-0B2B-A899-FEC8-238E41F9061F}"/>
              </a:ext>
            </a:extLst>
          </p:cNvPr>
          <p:cNvSpPr/>
          <p:nvPr/>
        </p:nvSpPr>
        <p:spPr>
          <a:xfrm>
            <a:off x="613317" y="2705100"/>
            <a:ext cx="12957532" cy="3631763"/>
          </a:xfrm>
          <a:prstGeom prst="rect">
            <a:avLst/>
          </a:prstGeom>
        </p:spPr>
        <p:txBody>
          <a:bodyPr wrap="square">
            <a:spAutoFit/>
          </a:bodyPr>
          <a:lstStyle/>
          <a:p>
            <a:pPr algn="ctr"/>
            <a:r>
              <a:rPr lang="en-US" sz="11500" b="1" dirty="0">
                <a:solidFill>
                  <a:schemeClr val="accent2"/>
                </a:solidFill>
                <a:latin typeface="#9Slide07 IcielBaliho Script" pitchFamily="2" charset="0"/>
              </a:rPr>
              <a:t>I.</a:t>
            </a:r>
          </a:p>
          <a:p>
            <a:pPr algn="ctr"/>
            <a:r>
              <a:rPr lang="en-US" sz="11500" b="1" dirty="0" err="1">
                <a:solidFill>
                  <a:schemeClr val="accent2"/>
                </a:solidFill>
                <a:latin typeface="#9Slide07 IcielBaliho Script" pitchFamily="2" charset="0"/>
              </a:rPr>
              <a:t>Định</a:t>
            </a:r>
            <a:r>
              <a:rPr lang="en-US" sz="11500" b="1" dirty="0">
                <a:solidFill>
                  <a:schemeClr val="accent2"/>
                </a:solidFill>
                <a:latin typeface="#9Slide07 IcielBaliho Script" pitchFamily="2" charset="0"/>
              </a:rPr>
              <a:t> </a:t>
            </a:r>
            <a:r>
              <a:rPr lang="en-US" sz="11500" b="1" dirty="0" err="1">
                <a:solidFill>
                  <a:schemeClr val="accent2"/>
                </a:solidFill>
                <a:latin typeface="#9Slide07 IcielBaliho Script" pitchFamily="2" charset="0"/>
              </a:rPr>
              <a:t>hướng</a:t>
            </a:r>
            <a:endParaRPr lang="en-US" sz="11500" dirty="0">
              <a:solidFill>
                <a:schemeClr val="accent2"/>
              </a:solidFill>
              <a:latin typeface="#9Slide07 IcielBaliho Script" pitchFamily="2" charset="0"/>
            </a:endParaRPr>
          </a:p>
        </p:txBody>
      </p:sp>
      <p:sp>
        <p:nvSpPr>
          <p:cNvPr id="5" name="Freeform 4"/>
          <p:cNvSpPr/>
          <p:nvPr/>
        </p:nvSpPr>
        <p:spPr>
          <a:xfrm>
            <a:off x="11580278" y="1790700"/>
            <a:ext cx="3973708" cy="8733424"/>
          </a:xfrm>
          <a:custGeom>
            <a:avLst/>
            <a:gdLst/>
            <a:ahLst/>
            <a:cxnLst/>
            <a:rect l="l" t="t" r="r" b="b"/>
            <a:pathLst>
              <a:path w="1872234" h="4114800">
                <a:moveTo>
                  <a:pt x="0" y="0"/>
                </a:moveTo>
                <a:lnTo>
                  <a:pt x="1872234" y="0"/>
                </a:lnTo>
                <a:lnTo>
                  <a:pt x="1872234"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6" name="Freeform 4">
            <a:extLst>
              <a:ext uri="{FF2B5EF4-FFF2-40B4-BE49-F238E27FC236}">
                <a16:creationId xmlns:a16="http://schemas.microsoft.com/office/drawing/2014/main" xmlns="" id="{FAD4C37F-8F38-8A48-822B-EC029AFD63DC}"/>
              </a:ext>
            </a:extLst>
          </p:cNvPr>
          <p:cNvSpPr/>
          <p:nvPr/>
        </p:nvSpPr>
        <p:spPr>
          <a:xfrm>
            <a:off x="26020" y="0"/>
            <a:ext cx="7315200" cy="2926080"/>
          </a:xfrm>
          <a:custGeom>
            <a:avLst/>
            <a:gdLst/>
            <a:ahLst/>
            <a:cxnLst/>
            <a:rect l="l" t="t" r="r" b="b"/>
            <a:pathLst>
              <a:path w="7315200" h="2926080">
                <a:moveTo>
                  <a:pt x="0" y="0"/>
                </a:moveTo>
                <a:lnTo>
                  <a:pt x="7315200" y="0"/>
                </a:lnTo>
                <a:lnTo>
                  <a:pt x="7315200" y="2926080"/>
                </a:lnTo>
                <a:lnTo>
                  <a:pt x="0" y="292608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Tree>
    <p:extLst>
      <p:ext uri="{BB962C8B-B14F-4D97-AF65-F5344CB8AC3E}">
        <p14:creationId xmlns:p14="http://schemas.microsoft.com/office/powerpoint/2010/main" val="382245881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xmlns="" id="{E5982EC6-FC98-E66C-6809-C2D1C45579E5}"/>
              </a:ext>
            </a:extLst>
          </p:cNvPr>
          <p:cNvSpPr/>
          <p:nvPr/>
        </p:nvSpPr>
        <p:spPr>
          <a:xfrm>
            <a:off x="1066800" y="2247900"/>
            <a:ext cx="16154400" cy="4556102"/>
          </a:xfrm>
          <a:custGeom>
            <a:avLst/>
            <a:gdLst/>
            <a:ahLst/>
            <a:cxnLst/>
            <a:rect l="l" t="t" r="r" b="b"/>
            <a:pathLst>
              <a:path w="7315200" h="4050792">
                <a:moveTo>
                  <a:pt x="0" y="0"/>
                </a:moveTo>
                <a:lnTo>
                  <a:pt x="7315200" y="0"/>
                </a:lnTo>
                <a:lnTo>
                  <a:pt x="7315200" y="4050792"/>
                </a:lnTo>
                <a:lnTo>
                  <a:pt x="0" y="405079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w="38100" cap="sq">
            <a:solidFill>
              <a:srgbClr val="000000"/>
            </a:solidFill>
            <a:prstDash val="solid"/>
            <a:miter/>
          </a:ln>
        </p:spPr>
        <p:txBody>
          <a:bodyPr/>
          <a:lstStyle/>
          <a:p>
            <a:endParaRPr lang="en-US"/>
          </a:p>
        </p:txBody>
      </p:sp>
      <p:sp>
        <p:nvSpPr>
          <p:cNvPr id="2" name="TextBox 1">
            <a:extLst>
              <a:ext uri="{FF2B5EF4-FFF2-40B4-BE49-F238E27FC236}">
                <a16:creationId xmlns:a16="http://schemas.microsoft.com/office/drawing/2014/main" xmlns="" id="{02E8B339-4CD8-3A2B-6FDA-C6D8373768D9}"/>
              </a:ext>
            </a:extLst>
          </p:cNvPr>
          <p:cNvSpPr txBox="1"/>
          <p:nvPr/>
        </p:nvSpPr>
        <p:spPr>
          <a:xfrm>
            <a:off x="909320" y="692618"/>
            <a:ext cx="869188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Khái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niệm</a:t>
            </a:r>
            <a:endParaRPr lang="en-US" sz="4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205E182D-5709-3899-271D-6C6D58B7ABE2}"/>
              </a:ext>
            </a:extLst>
          </p:cNvPr>
          <p:cNvSpPr txBox="1"/>
          <p:nvPr/>
        </p:nvSpPr>
        <p:spPr>
          <a:xfrm>
            <a:off x="1745751" y="2812611"/>
            <a:ext cx="14702319" cy="1446550"/>
          </a:xfrm>
          <a:prstGeom prst="rect">
            <a:avLst/>
          </a:prstGeom>
          <a:noFill/>
        </p:spPr>
        <p:txBody>
          <a:bodyPr wrap="square" rtlCol="0">
            <a:spAutoFit/>
          </a:bodyPr>
          <a:lstStyle/>
          <a:p>
            <a:pPr algn="just"/>
            <a:r>
              <a:rPr lang="vi-VN" sz="4400" b="1" dirty="0">
                <a:latin typeface="+mj-lt"/>
              </a:rPr>
              <a:t>Sự việc có tính thời sự </a:t>
            </a:r>
            <a:r>
              <a:rPr lang="vi-VN" sz="4400" dirty="0">
                <a:latin typeface="+mj-lt"/>
              </a:rPr>
              <a:t>là những sự việc đã và đang diễn ra trong thực tiễn, thu hút sự quan tâm của nhiều người</a:t>
            </a:r>
            <a:endParaRPr lang="en-US" sz="8800" dirty="0">
              <a:solidFill>
                <a:schemeClr val="tx1">
                  <a:lumMod val="95000"/>
                  <a:lumOff val="5000"/>
                </a:schemeClr>
              </a:solidFill>
              <a:latin typeface="+mj-lt"/>
              <a:cs typeface="Times New Roman" panose="02020603050405020304" pitchFamily="18" charset="0"/>
            </a:endParaRPr>
          </a:p>
        </p:txBody>
      </p:sp>
      <p:sp>
        <p:nvSpPr>
          <p:cNvPr id="5" name="Freeform 5"/>
          <p:cNvSpPr/>
          <p:nvPr/>
        </p:nvSpPr>
        <p:spPr>
          <a:xfrm>
            <a:off x="14401800" y="5532443"/>
            <a:ext cx="3688357" cy="4114800"/>
          </a:xfrm>
          <a:custGeom>
            <a:avLst/>
            <a:gdLst/>
            <a:ahLst/>
            <a:cxnLst/>
            <a:rect l="l" t="t" r="r" b="b"/>
            <a:pathLst>
              <a:path w="3688357" h="4114800">
                <a:moveTo>
                  <a:pt x="0" y="0"/>
                </a:moveTo>
                <a:lnTo>
                  <a:pt x="3688358" y="0"/>
                </a:lnTo>
                <a:lnTo>
                  <a:pt x="3688358"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Tree>
    <p:extLst>
      <p:ext uri="{BB962C8B-B14F-4D97-AF65-F5344CB8AC3E}">
        <p14:creationId xmlns:p14="http://schemas.microsoft.com/office/powerpoint/2010/main" val="205072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xmlns="" id="{247BC557-5DD0-2865-BE8A-A2AD71C8B56F}"/>
              </a:ext>
            </a:extLst>
          </p:cNvPr>
          <p:cNvSpPr txBox="1"/>
          <p:nvPr/>
        </p:nvSpPr>
        <p:spPr>
          <a:xfrm>
            <a:off x="1600200" y="647700"/>
            <a:ext cx="12801600" cy="67710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2.  Yêu cầu cần chú ý</a:t>
            </a:r>
          </a:p>
        </p:txBody>
      </p:sp>
      <p:sp>
        <p:nvSpPr>
          <p:cNvPr id="9" name="Freeform 5">
            <a:extLst>
              <a:ext uri="{FF2B5EF4-FFF2-40B4-BE49-F238E27FC236}">
                <a16:creationId xmlns:a16="http://schemas.microsoft.com/office/drawing/2014/main" xmlns="" id="{08A938D6-2131-538E-9189-884243561CF5}"/>
              </a:ext>
            </a:extLst>
          </p:cNvPr>
          <p:cNvSpPr/>
          <p:nvPr/>
        </p:nvSpPr>
        <p:spPr>
          <a:xfrm>
            <a:off x="15844480" y="7429500"/>
            <a:ext cx="4396810" cy="3644962"/>
          </a:xfrm>
          <a:custGeom>
            <a:avLst/>
            <a:gdLst/>
            <a:ahLst/>
            <a:cxnLst/>
            <a:rect l="l" t="t" r="r" b="b"/>
            <a:pathLst>
              <a:path w="4549210" h="4329022">
                <a:moveTo>
                  <a:pt x="0" y="0"/>
                </a:moveTo>
                <a:lnTo>
                  <a:pt x="4549210" y="0"/>
                </a:lnTo>
                <a:lnTo>
                  <a:pt x="4549210" y="4329022"/>
                </a:lnTo>
                <a:lnTo>
                  <a:pt x="0" y="4329022"/>
                </a:lnTo>
                <a:lnTo>
                  <a:pt x="0" y="0"/>
                </a:lnTo>
                <a:close/>
              </a:path>
            </a:pathLst>
          </a:custGeom>
          <a:blipFill>
            <a:blip r:embed="rId3"/>
            <a:stretch>
              <a:fillRect/>
            </a:stretch>
          </a:blipFill>
        </p:spPr>
        <p:txBody>
          <a:bodyPr/>
          <a:lstStyle/>
          <a:p>
            <a:endParaRPr lang="en-US"/>
          </a:p>
        </p:txBody>
      </p:sp>
      <p:sp>
        <p:nvSpPr>
          <p:cNvPr id="11" name="Rectangle 10"/>
          <p:cNvSpPr/>
          <p:nvPr/>
        </p:nvSpPr>
        <p:spPr>
          <a:xfrm>
            <a:off x="2798573" y="2120205"/>
            <a:ext cx="15087600" cy="1384995"/>
          </a:xfrm>
          <a:prstGeom prst="rect">
            <a:avLst/>
          </a:prstGeom>
        </p:spPr>
        <p:txBody>
          <a:bodyPr wrap="square">
            <a:spAutoFit/>
          </a:bodyPr>
          <a:lstStyle/>
          <a:p>
            <a:pPr lvl="0" algn="just" eaLnBrk="0" fontAlgn="base" hangingPunct="0">
              <a:spcBef>
                <a:spcPct val="0"/>
              </a:spcBef>
              <a:spcAft>
                <a:spcPct val="0"/>
              </a:spcAft>
            </a:pP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Lựa</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chọn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sự</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việc</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phù</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hợp</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với</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lứa</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tuổi</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có</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tính</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thời</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sự</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có</a:t>
            </a:r>
            <a:r>
              <a:rPr lang="en-US" altLang="en-US" sz="4200" dirty="0">
                <a:solidFill>
                  <a:srgbClr val="000000"/>
                </a:solidFill>
                <a:latin typeface="Times New Roman" panose="02020603050405020304" pitchFamily="18" charset="0"/>
                <a:cs typeface="Times New Roman" panose="02020603050405020304" pitchFamily="18" charset="0"/>
              </a:rPr>
              <a:t> ý </a:t>
            </a:r>
            <a:r>
              <a:rPr lang="en-US" altLang="en-US" sz="4200" dirty="0" err="1">
                <a:solidFill>
                  <a:srgbClr val="000000"/>
                </a:solidFill>
                <a:latin typeface="Times New Roman" panose="02020603050405020304" pitchFamily="18" charset="0"/>
                <a:cs typeface="Times New Roman" panose="02020603050405020304" pitchFamily="18" charset="0"/>
              </a:rPr>
              <a:t>nghĩa</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giáo</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dục</a:t>
            </a:r>
            <a:r>
              <a:rPr lang="en-US" altLang="en-US" sz="4200" dirty="0">
                <a:solidFill>
                  <a:srgbClr val="000000"/>
                </a:solidFill>
                <a:latin typeface="Times New Roman" panose="02020603050405020304" pitchFamily="18" charset="0"/>
                <a:cs typeface="Times New Roman" panose="02020603050405020304" pitchFamily="18" charset="0"/>
              </a:rPr>
              <a:t>.</a:t>
            </a:r>
            <a:endParaRPr lang="en-US" altLang="en-US" sz="4200" dirty="0">
              <a:latin typeface="Times New Roman" panose="02020603050405020304" pitchFamily="18" charset="0"/>
              <a:cs typeface="Times New Roman" panose="02020603050405020304" pitchFamily="18" charset="0"/>
            </a:endParaRPr>
          </a:p>
        </p:txBody>
      </p:sp>
      <p:sp>
        <p:nvSpPr>
          <p:cNvPr id="3" name="Freeform 4">
            <a:extLst>
              <a:ext uri="{FF2B5EF4-FFF2-40B4-BE49-F238E27FC236}">
                <a16:creationId xmlns:a16="http://schemas.microsoft.com/office/drawing/2014/main" xmlns="" id="{AD6E3A63-981B-D16C-B5D7-C1BE7B955839}"/>
              </a:ext>
            </a:extLst>
          </p:cNvPr>
          <p:cNvSpPr/>
          <p:nvPr/>
        </p:nvSpPr>
        <p:spPr>
          <a:xfrm>
            <a:off x="152400" y="2476500"/>
            <a:ext cx="5562600" cy="6553200"/>
          </a:xfrm>
          <a:custGeom>
            <a:avLst/>
            <a:gdLst/>
            <a:ahLst/>
            <a:cxnLst/>
            <a:rect l="l" t="t" r="r" b="b"/>
            <a:pathLst>
              <a:path w="5292347" h="4114800">
                <a:moveTo>
                  <a:pt x="0" y="0"/>
                </a:moveTo>
                <a:lnTo>
                  <a:pt x="5292348" y="0"/>
                </a:lnTo>
                <a:lnTo>
                  <a:pt x="529234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Rectangle 3">
            <a:extLst>
              <a:ext uri="{FF2B5EF4-FFF2-40B4-BE49-F238E27FC236}">
                <a16:creationId xmlns:a16="http://schemas.microsoft.com/office/drawing/2014/main" xmlns="" id="{2A58C129-B017-26A6-C189-BC19FC11D3CF}"/>
              </a:ext>
            </a:extLst>
          </p:cNvPr>
          <p:cNvSpPr/>
          <p:nvPr/>
        </p:nvSpPr>
        <p:spPr>
          <a:xfrm>
            <a:off x="4160754" y="3641229"/>
            <a:ext cx="13237973" cy="2031325"/>
          </a:xfrm>
          <a:prstGeom prst="rect">
            <a:avLst/>
          </a:prstGeom>
        </p:spPr>
        <p:txBody>
          <a:bodyPr wrap="square">
            <a:spAutoFit/>
          </a:bodyPr>
          <a:lstStyle/>
          <a:p>
            <a:pPr lvl="0" algn="just" eaLnBrk="0" fontAlgn="base" hangingPunct="0">
              <a:spcBef>
                <a:spcPct val="0"/>
              </a:spcBef>
              <a:spcAft>
                <a:spcPct val="0"/>
              </a:spcAft>
            </a:pP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Tìm</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hiểu</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kĩ</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sự</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việc</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xác</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định</a:t>
            </a:r>
            <a:r>
              <a:rPr lang="en-US" altLang="en-US" sz="4200" dirty="0">
                <a:solidFill>
                  <a:srgbClr val="000000"/>
                </a:solidFill>
                <a:latin typeface="Times New Roman" panose="02020603050405020304" pitchFamily="18" charset="0"/>
                <a:cs typeface="Times New Roman" panose="02020603050405020304" pitchFamily="18" charset="0"/>
              </a:rPr>
              <a:t> ý </a:t>
            </a:r>
            <a:r>
              <a:rPr lang="en-US" altLang="en-US" sz="4200" dirty="0" err="1">
                <a:solidFill>
                  <a:srgbClr val="000000"/>
                </a:solidFill>
                <a:latin typeface="Times New Roman" panose="02020603050405020304" pitchFamily="18" charset="0"/>
                <a:cs typeface="Times New Roman" panose="02020603050405020304" pitchFamily="18" charset="0"/>
              </a:rPr>
              <a:t>kiến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của</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bản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thân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về</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sự</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việc</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đó</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đồng</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tình</a:t>
            </a:r>
            <a:r>
              <a:rPr lang="en-US" altLang="en-US" sz="4200" dirty="0">
                <a:solidFill>
                  <a:srgbClr val="000000"/>
                </a:solidFill>
                <a:latin typeface="Times New Roman" panose="02020603050405020304" pitchFamily="18" charset="0"/>
                <a:cs typeface="Times New Roman" panose="02020603050405020304" pitchFamily="18" charset="0"/>
              </a:rPr>
              <a:t> hay </a:t>
            </a:r>
            <a:r>
              <a:rPr lang="en-US" altLang="en-US" sz="4200" dirty="0" err="1">
                <a:solidFill>
                  <a:srgbClr val="000000"/>
                </a:solidFill>
                <a:latin typeface="Times New Roman" panose="02020603050405020304" pitchFamily="18" charset="0"/>
                <a:cs typeface="Times New Roman" panose="02020603050405020304" pitchFamily="18" charset="0"/>
              </a:rPr>
              <a:t>phản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đối</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có</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thể</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đồng</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tình</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phản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đối</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một</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phần</a:t>
            </a:r>
            <a:r>
              <a:rPr lang="en-US" altLang="en-US" sz="4200" dirty="0">
                <a:solidFill>
                  <a:srgbClr val="000000"/>
                </a:solidFill>
                <a:latin typeface="Times New Roman" panose="02020603050405020304" pitchFamily="18" charset="0"/>
                <a:cs typeface="Times New Roman" panose="02020603050405020304" pitchFamily="18" charset="0"/>
              </a:rPr>
              <a:t>).</a:t>
            </a:r>
            <a:endParaRPr lang="en-US" altLang="en-US" sz="42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DBE1AC4E-AFA7-56A5-50BC-4467A5A45E3F}"/>
              </a:ext>
            </a:extLst>
          </p:cNvPr>
          <p:cNvSpPr/>
          <p:nvPr/>
        </p:nvSpPr>
        <p:spPr>
          <a:xfrm>
            <a:off x="6019800" y="7644705"/>
            <a:ext cx="10896600" cy="2031325"/>
          </a:xfrm>
          <a:prstGeom prst="rect">
            <a:avLst/>
          </a:prstGeom>
        </p:spPr>
        <p:txBody>
          <a:bodyPr wrap="square">
            <a:spAutoFit/>
          </a:bodyPr>
          <a:lstStyle/>
          <a:p>
            <a:pPr lvl="0" algn="just" eaLnBrk="0" fontAlgn="base" hangingPunct="0">
              <a:spcBef>
                <a:spcPct val="0"/>
              </a:spcBef>
              <a:spcAft>
                <a:spcPct val="0"/>
              </a:spcAft>
            </a:pP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Có</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thể</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sử</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dụng</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một</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số</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phương</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tiện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hỗ</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trợ</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hình</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ảnh</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âm</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thanh</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hiện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vật</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để</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tăng</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sức</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thuyết</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phục</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cho</a:t>
            </a:r>
            <a:r>
              <a:rPr lang="en-US" altLang="en-US" sz="4200" dirty="0">
                <a:solidFill>
                  <a:srgbClr val="000000"/>
                </a:solidFill>
                <a:latin typeface="Times New Roman" panose="02020603050405020304" pitchFamily="18" charset="0"/>
                <a:cs typeface="Times New Roman" panose="02020603050405020304" pitchFamily="18" charset="0"/>
              </a:rPr>
              <a:t> ý </a:t>
            </a:r>
            <a:r>
              <a:rPr lang="en-US" altLang="en-US" sz="4200" dirty="0" err="1">
                <a:solidFill>
                  <a:srgbClr val="000000"/>
                </a:solidFill>
                <a:latin typeface="Times New Roman" panose="02020603050405020304" pitchFamily="18" charset="0"/>
                <a:cs typeface="Times New Roman" panose="02020603050405020304" pitchFamily="18" charset="0"/>
              </a:rPr>
              <a:t>kiến</a:t>
            </a:r>
            <a:r>
              <a:rPr lang="en-US" altLang="en-US" sz="4200" dirty="0">
                <a:solidFill>
                  <a:srgbClr val="000000"/>
                </a:solidFill>
                <a:latin typeface="Times New Roman" panose="02020603050405020304" pitchFamily="18" charset="0"/>
                <a:cs typeface="Times New Roman" panose="02020603050405020304" pitchFamily="18" charset="0"/>
              </a:rPr>
              <a:t>.</a:t>
            </a:r>
            <a:endParaRPr lang="en-US" altLang="en-US" sz="42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6990963A-EBDA-C23E-8454-A96093628919}"/>
              </a:ext>
            </a:extLst>
          </p:cNvPr>
          <p:cNvSpPr/>
          <p:nvPr/>
        </p:nvSpPr>
        <p:spPr>
          <a:xfrm>
            <a:off x="4703573" y="5941248"/>
            <a:ext cx="13182600" cy="1384995"/>
          </a:xfrm>
          <a:prstGeom prst="rect">
            <a:avLst/>
          </a:prstGeom>
        </p:spPr>
        <p:txBody>
          <a:bodyPr wrap="square">
            <a:spAutoFit/>
          </a:bodyPr>
          <a:lstStyle/>
          <a:p>
            <a:pPr lvl="0" algn="just" eaLnBrk="0" fontAlgn="base" hangingPunct="0">
              <a:spcBef>
                <a:spcPct val="0"/>
              </a:spcBef>
              <a:spcAft>
                <a:spcPct val="0"/>
              </a:spcAft>
            </a:pPr>
            <a:r>
              <a:rPr lang="en-US" altLang="en-US" sz="4200" dirty="0">
                <a:solidFill>
                  <a:srgbClr val="000000"/>
                </a:solidFill>
                <a:latin typeface="Times New Roman" panose="02020603050405020304" pitchFamily="18" charset="0"/>
                <a:cs typeface="Times New Roman" panose="02020603050405020304" pitchFamily="18" charset="0"/>
              </a:rPr>
              <a:t>- Khi </a:t>
            </a:r>
            <a:r>
              <a:rPr lang="en-US" altLang="en-US" sz="4200" dirty="0" err="1">
                <a:solidFill>
                  <a:srgbClr val="000000"/>
                </a:solidFill>
                <a:latin typeface="Times New Roman" panose="02020603050405020304" pitchFamily="18" charset="0"/>
                <a:cs typeface="Times New Roman" panose="02020603050405020304" pitchFamily="18" charset="0"/>
              </a:rPr>
              <a:t>trình</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bày</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cần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đưa</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ra</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được</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các</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lí</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lẽ</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kèm</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theo</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phân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tích</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những</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bằng</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chứng</a:t>
            </a:r>
            <a:r>
              <a:rPr lang="en-US" altLang="en-US" sz="4200" dirty="0">
                <a:solidFill>
                  <a:srgbClr val="000000"/>
                </a:solidFill>
                <a:latin typeface="Times New Roman" panose="02020603050405020304" pitchFamily="18" charset="0"/>
                <a:cs typeface="Times New Roman" panose="02020603050405020304" pitchFamily="18" charset="0"/>
              </a:rPr>
              <a:t> tin </a:t>
            </a:r>
            <a:r>
              <a:rPr lang="en-US" altLang="en-US" sz="4200" dirty="0" err="1">
                <a:solidFill>
                  <a:srgbClr val="000000"/>
                </a:solidFill>
                <a:latin typeface="Times New Roman" panose="02020603050405020304" pitchFamily="18" charset="0"/>
                <a:cs typeface="Times New Roman" panose="02020603050405020304" pitchFamily="18" charset="0"/>
              </a:rPr>
              <a:t>cậy</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thể</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hiện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quan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điểm</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của</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bản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thân</a:t>
            </a:r>
            <a:r>
              <a:rPr lang="en-US" altLang="en-US" sz="4200" dirty="0">
                <a:solidFill>
                  <a:srgbClr val="000000"/>
                </a:solidFill>
                <a:latin typeface="Times New Roman" panose="02020603050405020304" pitchFamily="18" charset="0"/>
                <a:cs typeface="Times New Roman" panose="02020603050405020304" pitchFamily="18" charset="0"/>
              </a:rPr>
              <a:t>.</a:t>
            </a:r>
            <a:endParaRPr lang="en-US" altLang="en-US" sz="4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794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AAAEEDA-0B2B-A899-FEC8-238E41F9061F}"/>
              </a:ext>
            </a:extLst>
          </p:cNvPr>
          <p:cNvSpPr/>
          <p:nvPr/>
        </p:nvSpPr>
        <p:spPr>
          <a:xfrm>
            <a:off x="-152400" y="1638300"/>
            <a:ext cx="12957532" cy="3631763"/>
          </a:xfrm>
          <a:prstGeom prst="rect">
            <a:avLst/>
          </a:prstGeom>
        </p:spPr>
        <p:txBody>
          <a:bodyPr wrap="square">
            <a:spAutoFit/>
          </a:bodyPr>
          <a:lstStyle/>
          <a:p>
            <a:pPr algn="ctr"/>
            <a:r>
              <a:rPr lang="en-US" sz="11500" b="1" dirty="0">
                <a:solidFill>
                  <a:schemeClr val="accent2"/>
                </a:solidFill>
                <a:latin typeface="#9Slide07 IcielBaliho Script" pitchFamily="2" charset="0"/>
              </a:rPr>
              <a:t>II.</a:t>
            </a:r>
          </a:p>
          <a:p>
            <a:pPr algn="ctr"/>
            <a:r>
              <a:rPr lang="en-US" sz="11500" b="1" dirty="0" err="1">
                <a:solidFill>
                  <a:schemeClr val="accent2"/>
                </a:solidFill>
                <a:latin typeface="#9Slide07 IcielBaliho Script" pitchFamily="2" charset="0"/>
              </a:rPr>
              <a:t>Thực</a:t>
            </a:r>
            <a:r>
              <a:rPr lang="en-US" sz="11500" b="1" dirty="0">
                <a:solidFill>
                  <a:schemeClr val="accent2"/>
                </a:solidFill>
                <a:latin typeface="#9Slide07 IcielBaliho Script" pitchFamily="2" charset="0"/>
              </a:rPr>
              <a:t> </a:t>
            </a:r>
            <a:r>
              <a:rPr lang="en-US" sz="11500" b="1" dirty="0" err="1">
                <a:solidFill>
                  <a:schemeClr val="accent2"/>
                </a:solidFill>
                <a:latin typeface="#9Slide07 IcielBaliho Script" pitchFamily="2" charset="0"/>
              </a:rPr>
              <a:t>hành</a:t>
            </a:r>
            <a:endParaRPr lang="en-US" sz="11500" b="1" dirty="0">
              <a:solidFill>
                <a:schemeClr val="accent2"/>
              </a:solidFill>
              <a:latin typeface="#9Slide07 IcielBaliho Script" pitchFamily="2" charset="0"/>
            </a:endParaRPr>
          </a:p>
        </p:txBody>
      </p:sp>
      <p:sp>
        <p:nvSpPr>
          <p:cNvPr id="2" name="Freeform 3"/>
          <p:cNvSpPr/>
          <p:nvPr/>
        </p:nvSpPr>
        <p:spPr>
          <a:xfrm>
            <a:off x="12054325" y="2606772"/>
            <a:ext cx="5698998" cy="8229600"/>
          </a:xfrm>
          <a:custGeom>
            <a:avLst/>
            <a:gdLst/>
            <a:ahLst/>
            <a:cxnLst/>
            <a:rect l="l" t="t" r="r" b="b"/>
            <a:pathLst>
              <a:path w="5698998" h="8229600">
                <a:moveTo>
                  <a:pt x="0" y="0"/>
                </a:moveTo>
                <a:lnTo>
                  <a:pt x="5698998" y="0"/>
                </a:lnTo>
                <a:lnTo>
                  <a:pt x="5698998" y="8229600"/>
                </a:lnTo>
                <a:lnTo>
                  <a:pt x="0" y="8229600"/>
                </a:lnTo>
                <a:lnTo>
                  <a:pt x="0" y="0"/>
                </a:lnTo>
                <a:close/>
              </a:path>
            </a:pathLst>
          </a:custGeom>
          <a:blipFill>
            <a:blip r:embed="rId3"/>
            <a:stretch>
              <a:fillRect/>
            </a:stretch>
          </a:blipFill>
        </p:spPr>
        <p:txBody>
          <a:bodyPr/>
          <a:lstStyle/>
          <a:p>
            <a:endParaRPr lang="en-US"/>
          </a:p>
        </p:txBody>
      </p:sp>
      <p:sp>
        <p:nvSpPr>
          <p:cNvPr id="5" name="Freeform 6">
            <a:extLst>
              <a:ext uri="{FF2B5EF4-FFF2-40B4-BE49-F238E27FC236}">
                <a16:creationId xmlns:a16="http://schemas.microsoft.com/office/drawing/2014/main" xmlns="" id="{2DEAFC06-AE0C-D771-E0FC-732B1B13195F}"/>
              </a:ext>
            </a:extLst>
          </p:cNvPr>
          <p:cNvSpPr/>
          <p:nvPr/>
        </p:nvSpPr>
        <p:spPr>
          <a:xfrm>
            <a:off x="167778" y="220597"/>
            <a:ext cx="4454452" cy="4114800"/>
          </a:xfrm>
          <a:custGeom>
            <a:avLst/>
            <a:gdLst/>
            <a:ahLst/>
            <a:cxnLst/>
            <a:rect l="l" t="t" r="r" b="b"/>
            <a:pathLst>
              <a:path w="4454452" h="4114800">
                <a:moveTo>
                  <a:pt x="0" y="0"/>
                </a:moveTo>
                <a:lnTo>
                  <a:pt x="4454452" y="0"/>
                </a:lnTo>
                <a:lnTo>
                  <a:pt x="445445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Tree>
    <p:extLst>
      <p:ext uri="{BB962C8B-B14F-4D97-AF65-F5344CB8AC3E}">
        <p14:creationId xmlns:p14="http://schemas.microsoft.com/office/powerpoint/2010/main" val="141819950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4">
            <a:extLst>
              <a:ext uri="{FF2B5EF4-FFF2-40B4-BE49-F238E27FC236}">
                <a16:creationId xmlns:a16="http://schemas.microsoft.com/office/drawing/2014/main" xmlns="" id="{E1D80929-DDAA-A345-6E41-3CDB5DE4F427}"/>
              </a:ext>
            </a:extLst>
          </p:cNvPr>
          <p:cNvSpPr/>
          <p:nvPr/>
        </p:nvSpPr>
        <p:spPr>
          <a:xfrm>
            <a:off x="4267200" y="1638300"/>
            <a:ext cx="13335000" cy="6553200"/>
          </a:xfrm>
          <a:custGeom>
            <a:avLst/>
            <a:gdLst/>
            <a:ahLst/>
            <a:cxnLst/>
            <a:rect l="l" t="t" r="r" b="b"/>
            <a:pathLst>
              <a:path w="7315200" h="4050792">
                <a:moveTo>
                  <a:pt x="0" y="0"/>
                </a:moveTo>
                <a:lnTo>
                  <a:pt x="7315200" y="0"/>
                </a:lnTo>
                <a:lnTo>
                  <a:pt x="7315200" y="4050792"/>
                </a:lnTo>
                <a:lnTo>
                  <a:pt x="0" y="405079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w="38100" cap="sq">
            <a:solidFill>
              <a:srgbClr val="000000"/>
            </a:solidFill>
            <a:prstDash val="solid"/>
            <a:miter/>
          </a:ln>
        </p:spPr>
        <p:txBody>
          <a:bodyPr/>
          <a:lstStyle/>
          <a:p>
            <a:endParaRPr lang="en-US"/>
          </a:p>
        </p:txBody>
      </p:sp>
      <p:sp>
        <p:nvSpPr>
          <p:cNvPr id="2" name="TextBox 1">
            <a:extLst>
              <a:ext uri="{FF2B5EF4-FFF2-40B4-BE49-F238E27FC236}">
                <a16:creationId xmlns:a16="http://schemas.microsoft.com/office/drawing/2014/main" xmlns="" id="{6FC6FCE0-6BB3-9589-BA75-17818C755FE7}"/>
              </a:ext>
            </a:extLst>
          </p:cNvPr>
          <p:cNvSpPr txBox="1"/>
          <p:nvPr/>
        </p:nvSpPr>
        <p:spPr>
          <a:xfrm>
            <a:off x="4800600" y="2171700"/>
            <a:ext cx="12420600" cy="5509200"/>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Đề</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Chọn một trong các vấn đề sau đây (hoặc tự xác định vấn đề gắn với sự việc phù hợp, có tính thời sự) để trình bày ý kiến trước nhóm, lớp.</a:t>
            </a:r>
          </a:p>
          <a:p>
            <a:pPr algn="just"/>
            <a:r>
              <a:rPr lang="vi-VN" sz="4400" i="1" dirty="0">
                <a:latin typeface="Times New Roman" panose="02020603050405020304" pitchFamily="18" charset="0"/>
                <a:cs typeface="Times New Roman" panose="02020603050405020304" pitchFamily="18" charset="0"/>
              </a:rPr>
              <a:t>- Suy nghĩ của em về vấn đề một số học sinh ngại đọc sách và cách khắc phục.</a:t>
            </a:r>
            <a:endParaRPr lang="vi-VN" sz="4400" dirty="0">
              <a:latin typeface="Times New Roman" panose="02020603050405020304" pitchFamily="18" charset="0"/>
              <a:cs typeface="Times New Roman" panose="02020603050405020304" pitchFamily="18" charset="0"/>
            </a:endParaRPr>
          </a:p>
          <a:p>
            <a:pPr algn="just"/>
            <a:r>
              <a:rPr lang="vi-VN" sz="4400" i="1" dirty="0">
                <a:latin typeface="Times New Roman" panose="02020603050405020304" pitchFamily="18" charset="0"/>
                <a:cs typeface="Times New Roman" panose="02020603050405020304" pitchFamily="18" charset="0"/>
              </a:rPr>
              <a:t>- Những lưu ý khi sử dụng ChatGPT – thành tựu khoa học mới của thế kỉ XXI.</a:t>
            </a:r>
            <a:endParaRPr lang="vi-VN" sz="4400" dirty="0">
              <a:latin typeface="Times New Roman" panose="02020603050405020304" pitchFamily="18" charset="0"/>
              <a:cs typeface="Times New Roman" panose="02020603050405020304" pitchFamily="18" charset="0"/>
            </a:endParaRPr>
          </a:p>
          <a:p>
            <a:pPr algn="just"/>
            <a:r>
              <a:rPr lang="vi-VN" sz="4400" i="1" dirty="0">
                <a:latin typeface="Times New Roman" panose="02020603050405020304" pitchFamily="18" charset="0"/>
                <a:cs typeface="Times New Roman" panose="02020603050405020304" pitchFamily="18" charset="0"/>
              </a:rPr>
              <a:t>- Cần xác định mục tiêu học thế nào cho đúng?</a:t>
            </a:r>
            <a:endParaRPr lang="vi-VN" sz="4400" dirty="0">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xmlns="" id="{FFC4EFD4-95E4-2476-DB01-6A2E01509644}"/>
              </a:ext>
            </a:extLst>
          </p:cNvPr>
          <p:cNvGrpSpPr/>
          <p:nvPr/>
        </p:nvGrpSpPr>
        <p:grpSpPr>
          <a:xfrm>
            <a:off x="521757" y="643018"/>
            <a:ext cx="482666" cy="482666"/>
            <a:chOff x="0" y="0"/>
            <a:chExt cx="812800" cy="812800"/>
          </a:xfrm>
        </p:grpSpPr>
        <p:sp>
          <p:nvSpPr>
            <p:cNvPr id="7" name="Freeform 6">
              <a:extLst>
                <a:ext uri="{FF2B5EF4-FFF2-40B4-BE49-F238E27FC236}">
                  <a16:creationId xmlns:a16="http://schemas.microsoft.com/office/drawing/2014/main" xmlns=""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txBody>
            <a:bodyPr/>
            <a:lstStyle/>
            <a:p>
              <a:endParaRPr lang="en-US"/>
            </a:p>
          </p:txBody>
        </p:sp>
        <p:sp>
          <p:nvSpPr>
            <p:cNvPr id="8" name="TextBox 7">
              <a:extLst>
                <a:ext uri="{FF2B5EF4-FFF2-40B4-BE49-F238E27FC236}">
                  <a16:creationId xmlns:a16="http://schemas.microsoft.com/office/drawing/2014/main" xmlns="" id="{BBB6AE71-8A50-D6D9-DEB7-0CECE62C0229}"/>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xmlns="" id="{B2C972DC-DB90-D695-B5BE-40196DCBD10C}"/>
              </a:ext>
            </a:extLst>
          </p:cNvPr>
          <p:cNvGrpSpPr/>
          <p:nvPr/>
        </p:nvGrpSpPr>
        <p:grpSpPr>
          <a:xfrm>
            <a:off x="1105269" y="643018"/>
            <a:ext cx="482666" cy="482666"/>
            <a:chOff x="0" y="0"/>
            <a:chExt cx="812800" cy="812800"/>
          </a:xfrm>
        </p:grpSpPr>
        <p:sp>
          <p:nvSpPr>
            <p:cNvPr id="10" name="Freeform 9">
              <a:extLst>
                <a:ext uri="{FF2B5EF4-FFF2-40B4-BE49-F238E27FC236}">
                  <a16:creationId xmlns:a16="http://schemas.microsoft.com/office/drawing/2014/main" xmlns=""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txBody>
            <a:bodyPr/>
            <a:lstStyle/>
            <a:p>
              <a:endParaRPr lang="en-US"/>
            </a:p>
          </p:txBody>
        </p:sp>
        <p:sp>
          <p:nvSpPr>
            <p:cNvPr id="11" name="TextBox 10">
              <a:extLst>
                <a:ext uri="{FF2B5EF4-FFF2-40B4-BE49-F238E27FC236}">
                  <a16:creationId xmlns:a16="http://schemas.microsoft.com/office/drawing/2014/main" xmlns="" id="{1F37BAB7-78C4-07BE-6599-1F98E5086C77}"/>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xmlns="" id="{0A18C402-C93C-ED78-08A7-C7A4E73A6A06}"/>
              </a:ext>
            </a:extLst>
          </p:cNvPr>
          <p:cNvGrpSpPr/>
          <p:nvPr/>
        </p:nvGrpSpPr>
        <p:grpSpPr>
          <a:xfrm>
            <a:off x="1683811" y="643018"/>
            <a:ext cx="482666" cy="482666"/>
            <a:chOff x="0" y="0"/>
            <a:chExt cx="812800" cy="812800"/>
          </a:xfrm>
        </p:grpSpPr>
        <p:sp>
          <p:nvSpPr>
            <p:cNvPr id="13" name="Freeform 12">
              <a:extLst>
                <a:ext uri="{FF2B5EF4-FFF2-40B4-BE49-F238E27FC236}">
                  <a16:creationId xmlns:a16="http://schemas.microsoft.com/office/drawing/2014/main" xmlns=""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txBody>
            <a:bodyPr/>
            <a:lstStyle/>
            <a:p>
              <a:endParaRPr lang="en-US"/>
            </a:p>
          </p:txBody>
        </p:sp>
        <p:sp>
          <p:nvSpPr>
            <p:cNvPr id="14" name="TextBox 13">
              <a:extLst>
                <a:ext uri="{FF2B5EF4-FFF2-40B4-BE49-F238E27FC236}">
                  <a16:creationId xmlns:a16="http://schemas.microsoft.com/office/drawing/2014/main" xmlns="" id="{8E63EFE1-8F4C-EE4E-CAC2-856BD28F60FD}"/>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4">
            <a:extLst>
              <a:ext uri="{FF2B5EF4-FFF2-40B4-BE49-F238E27FC236}">
                <a16:creationId xmlns:a16="http://schemas.microsoft.com/office/drawing/2014/main" xmlns="" id="{65761553-2BFF-2AE6-0570-CC19A71D6FEA}"/>
              </a:ext>
            </a:extLst>
          </p:cNvPr>
          <p:cNvGrpSpPr/>
          <p:nvPr/>
        </p:nvGrpSpPr>
        <p:grpSpPr>
          <a:xfrm>
            <a:off x="2262354" y="643018"/>
            <a:ext cx="482666" cy="482666"/>
            <a:chOff x="0" y="0"/>
            <a:chExt cx="812800" cy="812800"/>
          </a:xfrm>
        </p:grpSpPr>
        <p:sp>
          <p:nvSpPr>
            <p:cNvPr id="16" name="Freeform 15">
              <a:extLst>
                <a:ext uri="{FF2B5EF4-FFF2-40B4-BE49-F238E27FC236}">
                  <a16:creationId xmlns:a16="http://schemas.microsoft.com/office/drawing/2014/main" xmlns=""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txBody>
            <a:bodyPr/>
            <a:lstStyle/>
            <a:p>
              <a:endParaRPr lang="en-US"/>
            </a:p>
          </p:txBody>
        </p:sp>
        <p:sp>
          <p:nvSpPr>
            <p:cNvPr id="17" name="TextBox 16">
              <a:extLst>
                <a:ext uri="{FF2B5EF4-FFF2-40B4-BE49-F238E27FC236}">
                  <a16:creationId xmlns:a16="http://schemas.microsoft.com/office/drawing/2014/main" xmlns="" id="{5A4B8331-4F06-9E6E-C2D2-8D2749A1B81E}"/>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3"/>
          <p:cNvSpPr/>
          <p:nvPr/>
        </p:nvSpPr>
        <p:spPr>
          <a:xfrm>
            <a:off x="1114562" y="2247900"/>
            <a:ext cx="2931795" cy="8229600"/>
          </a:xfrm>
          <a:custGeom>
            <a:avLst/>
            <a:gdLst/>
            <a:ahLst/>
            <a:cxnLst/>
            <a:rect l="l" t="t" r="r" b="b"/>
            <a:pathLst>
              <a:path w="2931795" h="8229600">
                <a:moveTo>
                  <a:pt x="0" y="0"/>
                </a:moveTo>
                <a:lnTo>
                  <a:pt x="2931795" y="0"/>
                </a:lnTo>
                <a:lnTo>
                  <a:pt x="2931795" y="8229600"/>
                </a:lnTo>
                <a:lnTo>
                  <a:pt x="0" y="8229600"/>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290530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xmlns="" id="{247BC557-5DD0-2865-BE8A-A2AD71C8B56F}"/>
              </a:ext>
            </a:extLst>
          </p:cNvPr>
          <p:cNvSpPr txBox="1"/>
          <p:nvPr/>
        </p:nvSpPr>
        <p:spPr>
          <a:xfrm>
            <a:off x="1960704" y="540140"/>
            <a:ext cx="12801600" cy="677108"/>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1.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Chuẩn</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bị</a:t>
            </a:r>
            <a:endPar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xmlns="" id="{7BC7BF6B-2D38-F80D-8143-7749C3C9EA84}"/>
              </a:ext>
            </a:extLst>
          </p:cNvPr>
          <p:cNvSpPr/>
          <p:nvPr/>
        </p:nvSpPr>
        <p:spPr>
          <a:xfrm>
            <a:off x="6172200" y="1790700"/>
            <a:ext cx="11430000" cy="769441"/>
          </a:xfrm>
          <a:prstGeom prst="rect">
            <a:avLst/>
          </a:prstGeom>
        </p:spPr>
        <p:txBody>
          <a:bodyPr wrap="square">
            <a:spAutoFit/>
          </a:bodyPr>
          <a:lstStyle/>
          <a:p>
            <a:pPr algn="just"/>
            <a:r>
              <a:rPr lang="en-US" sz="4400" dirty="0">
                <a:latin typeface="+mj-lt"/>
              </a:rPr>
              <a:t>- </a:t>
            </a:r>
            <a:r>
              <a:rPr lang="vi-VN" sz="4400" dirty="0">
                <a:latin typeface="+mj-lt"/>
              </a:rPr>
              <a:t>Xác định vấn đề cần trình bày</a:t>
            </a:r>
          </a:p>
        </p:txBody>
      </p:sp>
      <p:grpSp>
        <p:nvGrpSpPr>
          <p:cNvPr id="6" name="Group 5">
            <a:extLst>
              <a:ext uri="{FF2B5EF4-FFF2-40B4-BE49-F238E27FC236}">
                <a16:creationId xmlns:a16="http://schemas.microsoft.com/office/drawing/2014/main" xmlns="" id="{FFC4EFD4-95E4-2476-DB01-6A2E01509644}"/>
              </a:ext>
            </a:extLst>
          </p:cNvPr>
          <p:cNvGrpSpPr/>
          <p:nvPr/>
        </p:nvGrpSpPr>
        <p:grpSpPr>
          <a:xfrm>
            <a:off x="521757" y="643018"/>
            <a:ext cx="482666" cy="482666"/>
            <a:chOff x="0" y="0"/>
            <a:chExt cx="812800" cy="812800"/>
          </a:xfrm>
        </p:grpSpPr>
        <p:sp>
          <p:nvSpPr>
            <p:cNvPr id="7" name="Freeform 6">
              <a:extLst>
                <a:ext uri="{FF2B5EF4-FFF2-40B4-BE49-F238E27FC236}">
                  <a16:creationId xmlns:a16="http://schemas.microsoft.com/office/drawing/2014/main" xmlns=""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txBody>
            <a:bodyPr/>
            <a:lstStyle/>
            <a:p>
              <a:endParaRPr lang="en-US"/>
            </a:p>
          </p:txBody>
        </p:sp>
        <p:sp>
          <p:nvSpPr>
            <p:cNvPr id="8" name="TextBox 7">
              <a:extLst>
                <a:ext uri="{FF2B5EF4-FFF2-40B4-BE49-F238E27FC236}">
                  <a16:creationId xmlns:a16="http://schemas.microsoft.com/office/drawing/2014/main" xmlns="" id="{BBB6AE71-8A50-D6D9-DEB7-0CECE62C0229}"/>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xmlns="" id="{B2C972DC-DB90-D695-B5BE-40196DCBD10C}"/>
              </a:ext>
            </a:extLst>
          </p:cNvPr>
          <p:cNvGrpSpPr/>
          <p:nvPr/>
        </p:nvGrpSpPr>
        <p:grpSpPr>
          <a:xfrm>
            <a:off x="1105269" y="643018"/>
            <a:ext cx="482666" cy="482666"/>
            <a:chOff x="0" y="0"/>
            <a:chExt cx="812800" cy="812800"/>
          </a:xfrm>
        </p:grpSpPr>
        <p:sp>
          <p:nvSpPr>
            <p:cNvPr id="10" name="Freeform 9">
              <a:extLst>
                <a:ext uri="{FF2B5EF4-FFF2-40B4-BE49-F238E27FC236}">
                  <a16:creationId xmlns:a16="http://schemas.microsoft.com/office/drawing/2014/main" xmlns=""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txBody>
            <a:bodyPr/>
            <a:lstStyle/>
            <a:p>
              <a:endParaRPr lang="en-US"/>
            </a:p>
          </p:txBody>
        </p:sp>
        <p:sp>
          <p:nvSpPr>
            <p:cNvPr id="11" name="TextBox 10">
              <a:extLst>
                <a:ext uri="{FF2B5EF4-FFF2-40B4-BE49-F238E27FC236}">
                  <a16:creationId xmlns:a16="http://schemas.microsoft.com/office/drawing/2014/main" xmlns="" id="{1F37BAB7-78C4-07BE-6599-1F98E5086C77}"/>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xmlns="" id="{0A18C402-C93C-ED78-08A7-C7A4E73A6A06}"/>
              </a:ext>
            </a:extLst>
          </p:cNvPr>
          <p:cNvGrpSpPr/>
          <p:nvPr/>
        </p:nvGrpSpPr>
        <p:grpSpPr>
          <a:xfrm>
            <a:off x="1683811" y="643018"/>
            <a:ext cx="482666" cy="482666"/>
            <a:chOff x="0" y="0"/>
            <a:chExt cx="812800" cy="812800"/>
          </a:xfrm>
        </p:grpSpPr>
        <p:sp>
          <p:nvSpPr>
            <p:cNvPr id="13" name="Freeform 12">
              <a:extLst>
                <a:ext uri="{FF2B5EF4-FFF2-40B4-BE49-F238E27FC236}">
                  <a16:creationId xmlns:a16="http://schemas.microsoft.com/office/drawing/2014/main" xmlns=""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txBody>
            <a:bodyPr/>
            <a:lstStyle/>
            <a:p>
              <a:endParaRPr lang="en-US"/>
            </a:p>
          </p:txBody>
        </p:sp>
        <p:sp>
          <p:nvSpPr>
            <p:cNvPr id="14" name="TextBox 13">
              <a:extLst>
                <a:ext uri="{FF2B5EF4-FFF2-40B4-BE49-F238E27FC236}">
                  <a16:creationId xmlns:a16="http://schemas.microsoft.com/office/drawing/2014/main" xmlns="" id="{8E63EFE1-8F4C-EE4E-CAC2-856BD28F60FD}"/>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4">
            <a:extLst>
              <a:ext uri="{FF2B5EF4-FFF2-40B4-BE49-F238E27FC236}">
                <a16:creationId xmlns:a16="http://schemas.microsoft.com/office/drawing/2014/main" xmlns="" id="{65761553-2BFF-2AE6-0570-CC19A71D6FEA}"/>
              </a:ext>
            </a:extLst>
          </p:cNvPr>
          <p:cNvGrpSpPr/>
          <p:nvPr/>
        </p:nvGrpSpPr>
        <p:grpSpPr>
          <a:xfrm>
            <a:off x="2262354" y="643018"/>
            <a:ext cx="482666" cy="482666"/>
            <a:chOff x="0" y="0"/>
            <a:chExt cx="812800" cy="812800"/>
          </a:xfrm>
        </p:grpSpPr>
        <p:sp>
          <p:nvSpPr>
            <p:cNvPr id="16" name="Freeform 15">
              <a:extLst>
                <a:ext uri="{FF2B5EF4-FFF2-40B4-BE49-F238E27FC236}">
                  <a16:creationId xmlns:a16="http://schemas.microsoft.com/office/drawing/2014/main" xmlns=""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txBody>
            <a:bodyPr/>
            <a:lstStyle/>
            <a:p>
              <a:endParaRPr lang="en-US"/>
            </a:p>
          </p:txBody>
        </p:sp>
        <p:sp>
          <p:nvSpPr>
            <p:cNvPr id="17" name="TextBox 16">
              <a:extLst>
                <a:ext uri="{FF2B5EF4-FFF2-40B4-BE49-F238E27FC236}">
                  <a16:creationId xmlns:a16="http://schemas.microsoft.com/office/drawing/2014/main" xmlns="" id="{5A4B8331-4F06-9E6E-C2D2-8D2749A1B81E}"/>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5">
            <a:extLst>
              <a:ext uri="{FF2B5EF4-FFF2-40B4-BE49-F238E27FC236}">
                <a16:creationId xmlns:a16="http://schemas.microsoft.com/office/drawing/2014/main" xmlns="" id="{F743AB6A-10C0-77BB-C45B-A4A07F257BE6}"/>
              </a:ext>
            </a:extLst>
          </p:cNvPr>
          <p:cNvSpPr/>
          <p:nvPr/>
        </p:nvSpPr>
        <p:spPr>
          <a:xfrm>
            <a:off x="6705600" y="3579529"/>
            <a:ext cx="4104513" cy="4114800"/>
          </a:xfrm>
          <a:custGeom>
            <a:avLst/>
            <a:gdLst/>
            <a:ahLst/>
            <a:cxnLst/>
            <a:rect l="l" t="t" r="r" b="b"/>
            <a:pathLst>
              <a:path w="4104513" h="4114800">
                <a:moveTo>
                  <a:pt x="0" y="0"/>
                </a:moveTo>
                <a:lnTo>
                  <a:pt x="4104513" y="0"/>
                </a:lnTo>
                <a:lnTo>
                  <a:pt x="4104513"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20" name="Rectangle 19">
            <a:extLst>
              <a:ext uri="{FF2B5EF4-FFF2-40B4-BE49-F238E27FC236}">
                <a16:creationId xmlns:a16="http://schemas.microsoft.com/office/drawing/2014/main" xmlns="" id="{E190551C-8A82-9E1D-1F03-C5938C1AC3DF}"/>
              </a:ext>
            </a:extLst>
          </p:cNvPr>
          <p:cNvSpPr/>
          <p:nvPr/>
        </p:nvSpPr>
        <p:spPr>
          <a:xfrm>
            <a:off x="11277600" y="5310814"/>
            <a:ext cx="5257800" cy="2123658"/>
          </a:xfrm>
          <a:prstGeom prst="rect">
            <a:avLst/>
          </a:prstGeom>
        </p:spPr>
        <p:txBody>
          <a:bodyPr wrap="square">
            <a:spAutoFit/>
          </a:bodyPr>
          <a:lstStyle/>
          <a:p>
            <a:pPr algn="just"/>
            <a:r>
              <a:rPr lang="vi-VN" sz="4400" dirty="0">
                <a:latin typeface="+mj-lt"/>
              </a:rPr>
              <a:t>- Đối tượng nghe: thầy giáo/ cô giáo, các bạn trong nhóm, lớp.</a:t>
            </a:r>
          </a:p>
        </p:txBody>
      </p:sp>
      <p:sp>
        <p:nvSpPr>
          <p:cNvPr id="21" name="Rectangle 20">
            <a:extLst>
              <a:ext uri="{FF2B5EF4-FFF2-40B4-BE49-F238E27FC236}">
                <a16:creationId xmlns:a16="http://schemas.microsoft.com/office/drawing/2014/main" xmlns="" id="{26F85279-250C-D52E-0283-9CA5382CE4F9}"/>
              </a:ext>
            </a:extLst>
          </p:cNvPr>
          <p:cNvSpPr/>
          <p:nvPr/>
        </p:nvSpPr>
        <p:spPr>
          <a:xfrm>
            <a:off x="1752600" y="6372643"/>
            <a:ext cx="4564481" cy="2123658"/>
          </a:xfrm>
          <a:prstGeom prst="rect">
            <a:avLst/>
          </a:prstGeom>
        </p:spPr>
        <p:txBody>
          <a:bodyPr wrap="square">
            <a:spAutoFit/>
          </a:bodyPr>
          <a:lstStyle/>
          <a:p>
            <a:pPr algn="just"/>
            <a:r>
              <a:rPr lang="vi-VN" sz="4400" dirty="0">
                <a:latin typeface="+mj-lt"/>
              </a:rPr>
              <a:t>- Chuẩn bị các phương tiện hỗ trợ (nếu cần)</a:t>
            </a:r>
          </a:p>
        </p:txBody>
      </p:sp>
    </p:spTree>
    <p:extLst>
      <p:ext uri="{BB962C8B-B14F-4D97-AF65-F5344CB8AC3E}">
        <p14:creationId xmlns:p14="http://schemas.microsoft.com/office/powerpoint/2010/main" val="60239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animBg="1"/>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xmlns="" id="{247BC557-5DD0-2865-BE8A-A2AD71C8B56F}"/>
              </a:ext>
            </a:extLst>
          </p:cNvPr>
          <p:cNvSpPr txBox="1"/>
          <p:nvPr/>
        </p:nvSpPr>
        <p:spPr>
          <a:xfrm>
            <a:off x="1905000" y="647700"/>
            <a:ext cx="12801600" cy="677108"/>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2.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Tìm</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ý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và</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lập</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dàn</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ý</a:t>
            </a:r>
          </a:p>
        </p:txBody>
      </p:sp>
      <p:grpSp>
        <p:nvGrpSpPr>
          <p:cNvPr id="7" name="Group 6">
            <a:extLst>
              <a:ext uri="{FF2B5EF4-FFF2-40B4-BE49-F238E27FC236}">
                <a16:creationId xmlns:a16="http://schemas.microsoft.com/office/drawing/2014/main" xmlns="" id="{FFC4EFD4-95E4-2476-DB01-6A2E01509644}"/>
              </a:ext>
            </a:extLst>
          </p:cNvPr>
          <p:cNvGrpSpPr/>
          <p:nvPr/>
        </p:nvGrpSpPr>
        <p:grpSpPr>
          <a:xfrm>
            <a:off x="521757" y="643018"/>
            <a:ext cx="482666" cy="482666"/>
            <a:chOff x="0" y="0"/>
            <a:chExt cx="812800" cy="812800"/>
          </a:xfrm>
        </p:grpSpPr>
        <p:sp>
          <p:nvSpPr>
            <p:cNvPr id="8" name="Freeform 7">
              <a:extLst>
                <a:ext uri="{FF2B5EF4-FFF2-40B4-BE49-F238E27FC236}">
                  <a16:creationId xmlns:a16="http://schemas.microsoft.com/office/drawing/2014/main" xmlns=""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txBody>
            <a:bodyPr/>
            <a:lstStyle/>
            <a:p>
              <a:endParaRPr lang="en-US"/>
            </a:p>
          </p:txBody>
        </p:sp>
        <p:sp>
          <p:nvSpPr>
            <p:cNvPr id="9" name="TextBox 8">
              <a:extLst>
                <a:ext uri="{FF2B5EF4-FFF2-40B4-BE49-F238E27FC236}">
                  <a16:creationId xmlns:a16="http://schemas.microsoft.com/office/drawing/2014/main" xmlns="" id="{BBB6AE71-8A50-D6D9-DEB7-0CECE62C0229}"/>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 name="Group 9">
            <a:extLst>
              <a:ext uri="{FF2B5EF4-FFF2-40B4-BE49-F238E27FC236}">
                <a16:creationId xmlns:a16="http://schemas.microsoft.com/office/drawing/2014/main" xmlns="" id="{B2C972DC-DB90-D695-B5BE-40196DCBD10C}"/>
              </a:ext>
            </a:extLst>
          </p:cNvPr>
          <p:cNvGrpSpPr/>
          <p:nvPr/>
        </p:nvGrpSpPr>
        <p:grpSpPr>
          <a:xfrm>
            <a:off x="1105269" y="643018"/>
            <a:ext cx="482666" cy="482666"/>
            <a:chOff x="0" y="0"/>
            <a:chExt cx="812800" cy="812800"/>
          </a:xfrm>
        </p:grpSpPr>
        <p:sp>
          <p:nvSpPr>
            <p:cNvPr id="11" name="Freeform 10">
              <a:extLst>
                <a:ext uri="{FF2B5EF4-FFF2-40B4-BE49-F238E27FC236}">
                  <a16:creationId xmlns:a16="http://schemas.microsoft.com/office/drawing/2014/main" xmlns=""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txBody>
            <a:bodyPr/>
            <a:lstStyle/>
            <a:p>
              <a:endParaRPr lang="en-US"/>
            </a:p>
          </p:txBody>
        </p:sp>
        <p:sp>
          <p:nvSpPr>
            <p:cNvPr id="12" name="TextBox 11">
              <a:extLst>
                <a:ext uri="{FF2B5EF4-FFF2-40B4-BE49-F238E27FC236}">
                  <a16:creationId xmlns:a16="http://schemas.microsoft.com/office/drawing/2014/main" xmlns="" id="{1F37BAB7-78C4-07BE-6599-1F98E5086C77}"/>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xmlns="" id="{0A18C402-C93C-ED78-08A7-C7A4E73A6A06}"/>
              </a:ext>
            </a:extLst>
          </p:cNvPr>
          <p:cNvGrpSpPr/>
          <p:nvPr/>
        </p:nvGrpSpPr>
        <p:grpSpPr>
          <a:xfrm>
            <a:off x="1683811" y="643018"/>
            <a:ext cx="482666" cy="482666"/>
            <a:chOff x="0" y="0"/>
            <a:chExt cx="812800" cy="812800"/>
          </a:xfrm>
        </p:grpSpPr>
        <p:sp>
          <p:nvSpPr>
            <p:cNvPr id="14" name="Freeform 13">
              <a:extLst>
                <a:ext uri="{FF2B5EF4-FFF2-40B4-BE49-F238E27FC236}">
                  <a16:creationId xmlns:a16="http://schemas.microsoft.com/office/drawing/2014/main" xmlns=""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txBody>
            <a:bodyPr/>
            <a:lstStyle/>
            <a:p>
              <a:endParaRPr lang="en-US"/>
            </a:p>
          </p:txBody>
        </p:sp>
        <p:sp>
          <p:nvSpPr>
            <p:cNvPr id="15" name="TextBox 14">
              <a:extLst>
                <a:ext uri="{FF2B5EF4-FFF2-40B4-BE49-F238E27FC236}">
                  <a16:creationId xmlns:a16="http://schemas.microsoft.com/office/drawing/2014/main" xmlns="" id="{8E63EFE1-8F4C-EE4E-CAC2-856BD28F60FD}"/>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xmlns="" id="{65761553-2BFF-2AE6-0570-CC19A71D6FEA}"/>
              </a:ext>
            </a:extLst>
          </p:cNvPr>
          <p:cNvGrpSpPr/>
          <p:nvPr/>
        </p:nvGrpSpPr>
        <p:grpSpPr>
          <a:xfrm>
            <a:off x="2262354" y="643018"/>
            <a:ext cx="482666" cy="482666"/>
            <a:chOff x="0" y="0"/>
            <a:chExt cx="812800" cy="812800"/>
          </a:xfrm>
        </p:grpSpPr>
        <p:sp>
          <p:nvSpPr>
            <p:cNvPr id="17" name="Freeform 16">
              <a:extLst>
                <a:ext uri="{FF2B5EF4-FFF2-40B4-BE49-F238E27FC236}">
                  <a16:creationId xmlns:a16="http://schemas.microsoft.com/office/drawing/2014/main" xmlns=""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txBody>
            <a:bodyPr/>
            <a:lstStyle/>
            <a:p>
              <a:endParaRPr lang="en-US"/>
            </a:p>
          </p:txBody>
        </p:sp>
        <p:sp>
          <p:nvSpPr>
            <p:cNvPr id="18" name="TextBox 17">
              <a:extLst>
                <a:ext uri="{FF2B5EF4-FFF2-40B4-BE49-F238E27FC236}">
                  <a16:creationId xmlns:a16="http://schemas.microsoft.com/office/drawing/2014/main" xmlns="" id="{5A4B8331-4F06-9E6E-C2D2-8D2749A1B81E}"/>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2" name="Rectangle 21">
            <a:extLst>
              <a:ext uri="{FF2B5EF4-FFF2-40B4-BE49-F238E27FC236}">
                <a16:creationId xmlns:a16="http://schemas.microsoft.com/office/drawing/2014/main" xmlns="" id="{CF5CD2AF-714B-72C0-6029-C3D9543BFE0C}"/>
              </a:ext>
            </a:extLst>
          </p:cNvPr>
          <p:cNvSpPr/>
          <p:nvPr/>
        </p:nvSpPr>
        <p:spPr>
          <a:xfrm>
            <a:off x="12344400" y="3848100"/>
            <a:ext cx="4495800" cy="280076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Lưu</a:t>
            </a:r>
            <a:r>
              <a:rPr kumimoji="0" lang="en-US" sz="4400" b="1"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 ý:  </a:t>
            </a:r>
            <a:r>
              <a:rPr kumimoji="0" lang="en-US" sz="4400" i="0" u="none" strike="noStrike" kern="1200" cap="none" spc="0" normalizeH="0" noProof="0" dirty="0" err="1">
                <a:ln>
                  <a:noFill/>
                </a:ln>
                <a:solidFill>
                  <a:srgbClr val="000000"/>
                </a:solidFill>
                <a:effectLst/>
                <a:uLnTx/>
                <a:uFillTx/>
                <a:latin typeface="Times New Roman" panose="02020603050405020304" pitchFamily="18" charset="0"/>
                <a:ea typeface="+mn-ea"/>
                <a:cs typeface="+mn-cs"/>
              </a:rPr>
              <a:t>Dự</a:t>
            </a:r>
            <a:r>
              <a:rPr kumimoji="0" lang="en-US" sz="4400"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 </a:t>
            </a:r>
            <a:r>
              <a:rPr kumimoji="0" lang="en-US" sz="4400" i="0" u="none" strike="noStrike" kern="1200" cap="none" spc="0" normalizeH="0" baseline="0" noProof="0" dirty="0" err="1">
                <a:ln>
                  <a:noFill/>
                </a:ln>
                <a:solidFill>
                  <a:srgbClr val="000000"/>
                </a:solidFill>
                <a:effectLst/>
                <a:uLnTx/>
                <a:uFillTx/>
                <a:latin typeface="Times New Roman" panose="02020603050405020304" pitchFamily="18" charset="0"/>
              </a:rPr>
              <a:t>kiến</a:t>
            </a:r>
            <a:r>
              <a:rPr kumimoji="0" lang="en-US" sz="440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4400" i="0" u="none" strike="noStrike" kern="1200" cap="none" spc="0" normalizeH="0" noProof="0" dirty="0" err="1">
                <a:ln>
                  <a:noFill/>
                </a:ln>
                <a:solidFill>
                  <a:srgbClr val="000000"/>
                </a:solidFill>
                <a:effectLst/>
                <a:uLnTx/>
                <a:uFillTx/>
                <a:latin typeface="Times New Roman" panose="02020603050405020304" pitchFamily="18" charset="0"/>
              </a:rPr>
              <a:t>trước</a:t>
            </a:r>
            <a:r>
              <a:rPr kumimoji="0" lang="en-US" sz="440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4400" i="0" u="none" strike="noStrike" kern="1200" cap="none" spc="0" normalizeH="0" noProof="0" dirty="0" err="1">
                <a:ln>
                  <a:noFill/>
                </a:ln>
                <a:solidFill>
                  <a:srgbClr val="000000"/>
                </a:solidFill>
                <a:effectLst/>
                <a:uLnTx/>
                <a:uFillTx/>
                <a:latin typeface="Times New Roman" panose="02020603050405020304" pitchFamily="18" charset="0"/>
              </a:rPr>
              <a:t>phần</a:t>
            </a:r>
            <a:r>
              <a:rPr kumimoji="0" lang="en-US" sz="440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4400" i="0" u="none" strike="noStrike" kern="1200" cap="none" spc="0" normalizeH="0" noProof="0" dirty="0" err="1">
                <a:ln>
                  <a:noFill/>
                </a:ln>
                <a:solidFill>
                  <a:srgbClr val="000000"/>
                </a:solidFill>
                <a:effectLst/>
                <a:uLnTx/>
                <a:uFillTx/>
                <a:latin typeface="Times New Roman" panose="02020603050405020304" pitchFamily="18" charset="0"/>
              </a:rPr>
              <a:t>phản</a:t>
            </a:r>
            <a:r>
              <a:rPr kumimoji="0" lang="en-US" sz="440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4400" i="0" u="none" strike="noStrike" kern="1200" cap="none" spc="0" normalizeH="0" noProof="0" dirty="0" err="1">
                <a:ln>
                  <a:noFill/>
                </a:ln>
                <a:solidFill>
                  <a:srgbClr val="000000"/>
                </a:solidFill>
                <a:effectLst/>
                <a:uLnTx/>
                <a:uFillTx/>
                <a:latin typeface="Times New Roman" panose="02020603050405020304" pitchFamily="18" charset="0"/>
              </a:rPr>
              <a:t>biện</a:t>
            </a:r>
            <a:r>
              <a:rPr kumimoji="0" lang="en-US" sz="440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4400" i="0" u="none" strike="noStrike" kern="1200" cap="none" spc="0" normalizeH="0" noProof="0" dirty="0" err="1">
                <a:ln>
                  <a:noFill/>
                </a:ln>
                <a:solidFill>
                  <a:srgbClr val="000000"/>
                </a:solidFill>
                <a:effectLst/>
                <a:uLnTx/>
                <a:uFillTx/>
                <a:latin typeface="Times New Roman" panose="02020603050405020304" pitchFamily="18" charset="0"/>
              </a:rPr>
              <a:t>và</a:t>
            </a:r>
            <a:r>
              <a:rPr kumimoji="0" lang="en-US" sz="440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4400" i="0" u="none" strike="noStrike" kern="1200" cap="none" spc="0" normalizeH="0" noProof="0" dirty="0" err="1">
                <a:ln>
                  <a:noFill/>
                </a:ln>
                <a:solidFill>
                  <a:srgbClr val="000000"/>
                </a:solidFill>
                <a:effectLst/>
                <a:uLnTx/>
                <a:uFillTx/>
                <a:latin typeface="Times New Roman" panose="02020603050405020304" pitchFamily="18" charset="0"/>
              </a:rPr>
              <a:t>chuẩn</a:t>
            </a:r>
            <a:r>
              <a:rPr kumimoji="0" lang="en-US" sz="440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4400" i="0" u="none" strike="noStrike" kern="1200" cap="none" spc="0" normalizeH="0" noProof="0" dirty="0" err="1">
                <a:ln>
                  <a:noFill/>
                </a:ln>
                <a:solidFill>
                  <a:srgbClr val="000000"/>
                </a:solidFill>
                <a:effectLst/>
                <a:uLnTx/>
                <a:uFillTx/>
                <a:latin typeface="Times New Roman" panose="02020603050405020304" pitchFamily="18" charset="0"/>
              </a:rPr>
              <a:t>bị</a:t>
            </a:r>
            <a:r>
              <a:rPr kumimoji="0" lang="en-US" sz="440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4400" i="0" u="none" strike="noStrike" kern="1200" cap="none" spc="0" normalizeH="0" noProof="0" dirty="0" err="1">
                <a:ln>
                  <a:noFill/>
                </a:ln>
                <a:solidFill>
                  <a:srgbClr val="000000"/>
                </a:solidFill>
                <a:effectLst/>
                <a:uLnTx/>
                <a:uFillTx/>
                <a:latin typeface="Times New Roman" panose="02020603050405020304" pitchFamily="18" charset="0"/>
              </a:rPr>
              <a:t>sẵn</a:t>
            </a:r>
            <a:r>
              <a:rPr kumimoji="0" lang="en-US" sz="440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4400" i="0" u="none" strike="noStrike" kern="1200" cap="none" spc="0" normalizeH="0" noProof="0" dirty="0" err="1">
                <a:ln>
                  <a:noFill/>
                </a:ln>
                <a:solidFill>
                  <a:srgbClr val="000000"/>
                </a:solidFill>
                <a:effectLst/>
                <a:uLnTx/>
                <a:uFillTx/>
                <a:latin typeface="Times New Roman" panose="02020603050405020304" pitchFamily="18" charset="0"/>
              </a:rPr>
              <a:t>câu</a:t>
            </a:r>
            <a:r>
              <a:rPr kumimoji="0" lang="en-US" sz="440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4400" i="0" u="none" strike="noStrike" kern="1200" cap="none" spc="0" normalizeH="0" noProof="0" dirty="0" err="1">
                <a:ln>
                  <a:noFill/>
                </a:ln>
                <a:solidFill>
                  <a:srgbClr val="000000"/>
                </a:solidFill>
                <a:effectLst/>
                <a:uLnTx/>
                <a:uFillTx/>
                <a:latin typeface="Times New Roman" panose="02020603050405020304" pitchFamily="18" charset="0"/>
              </a:rPr>
              <a:t>trả</a:t>
            </a:r>
            <a:r>
              <a:rPr kumimoji="0" lang="en-US" sz="440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4400" i="0" u="none" strike="noStrike" kern="1200" cap="none" spc="0" normalizeH="0" noProof="0" dirty="0" err="1">
                <a:ln>
                  <a:noFill/>
                </a:ln>
                <a:solidFill>
                  <a:srgbClr val="000000"/>
                </a:solidFill>
                <a:effectLst/>
                <a:uLnTx/>
                <a:uFillTx/>
                <a:latin typeface="Times New Roman" panose="02020603050405020304" pitchFamily="18" charset="0"/>
              </a:rPr>
              <a:t>lời</a:t>
            </a:r>
            <a:endParaRPr kumimoji="0" lang="vi-VN" sz="4400" i="0" u="none" strike="noStrike" kern="1200" cap="none" spc="0" normalizeH="0" baseline="0" noProof="0" dirty="0">
              <a:ln>
                <a:noFill/>
              </a:ln>
              <a:solidFill>
                <a:srgbClr val="000000"/>
              </a:solidFill>
              <a:effectLst/>
              <a:uLnTx/>
              <a:uFillTx/>
              <a:latin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A871B998-F8EC-72AC-91D6-47394A8BEAB1}"/>
              </a:ext>
            </a:extLst>
          </p:cNvPr>
          <p:cNvSpPr/>
          <p:nvPr/>
        </p:nvSpPr>
        <p:spPr>
          <a:xfrm>
            <a:off x="763090" y="2095500"/>
            <a:ext cx="10514510" cy="2286000"/>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Times New Roman" panose="02020603050405020304" pitchFamily="18" charset="0"/>
                <a:cs typeface="Times New Roman" panose="02020603050405020304" pitchFamily="18" charset="0"/>
              </a:rPr>
              <a:t>Nêu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tóm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tắt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sự</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việc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cần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bày</a:t>
            </a:r>
            <a:endParaRPr lang="en-US" sz="4000" b="1" dirty="0">
              <a:latin typeface="Times New Roman" panose="02020603050405020304" pitchFamily="18" charset="0"/>
              <a:cs typeface="Times New Roman" panose="02020603050405020304" pitchFamily="18" charset="0"/>
            </a:endParaRPr>
          </a:p>
          <a:p>
            <a:pPr algn="ctr"/>
            <a:r>
              <a:rPr lang="en-US" sz="4000" dirty="0">
                <a:latin typeface="Times New Roman" panose="02020603050405020304" pitchFamily="18" charset="0"/>
                <a:cs typeface="Times New Roman" panose="02020603050405020304" pitchFamily="18" charset="0"/>
              </a:rPr>
              <a:t>(</a:t>
            </a:r>
            <a:r>
              <a:rPr lang="en-US" sz="4000" dirty="0" err="1">
                <a:latin typeface="Times New Roman" panose="02020603050405020304" pitchFamily="18" charset="0"/>
                <a:cs typeface="Times New Roman" panose="02020603050405020304" pitchFamily="18" charset="0"/>
              </a:rPr>
              <a:t>Sự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gì</a:t>
            </a:r>
            <a:r>
              <a:rPr lang="en-US" sz="4000" dirty="0">
                <a:latin typeface="Times New Roman" panose="02020603050405020304" pitchFamily="18" charset="0"/>
                <a:cs typeface="Times New Roman" panose="02020603050405020304" pitchFamily="18" charset="0"/>
              </a:rPr>
              <a:t>? Liên </a:t>
            </a:r>
            <a:r>
              <a:rPr lang="en-US" sz="4000" dirty="0" err="1">
                <a:latin typeface="Times New Roman" panose="02020603050405020304" pitchFamily="18" charset="0"/>
                <a:cs typeface="Times New Roman" panose="02020603050405020304" pitchFamily="18" charset="0"/>
              </a:rPr>
              <a:t>quan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ai? Ở </a:t>
            </a:r>
            <a:r>
              <a:rPr lang="en-US" sz="4000" dirty="0" err="1">
                <a:latin typeface="Times New Roman" panose="02020603050405020304" pitchFamily="18" charset="0"/>
                <a:cs typeface="Times New Roman" panose="02020603050405020304" pitchFamily="18" charset="0"/>
              </a:rPr>
              <a:t>đâu</a:t>
            </a:r>
            <a:r>
              <a:rPr lang="en-US" sz="4000" dirty="0">
                <a:latin typeface="Times New Roman" panose="02020603050405020304" pitchFamily="18" charset="0"/>
                <a:cs typeface="Times New Roman" panose="02020603050405020304" pitchFamily="18" charset="0"/>
              </a:rPr>
              <a:t>? Khi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a:t>
            </a:r>
          </a:p>
          <a:p>
            <a:pPr algn="ctr"/>
            <a:r>
              <a:rPr lang="en-US" sz="4000" dirty="0" err="1">
                <a:latin typeface="Times New Roman" panose="02020603050405020304" pitchFamily="18" charset="0"/>
                <a:cs typeface="Times New Roman" panose="02020603050405020304" pitchFamily="18" charset="0"/>
              </a:rPr>
              <a:t>Xảy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thế</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Nguyên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gì</a:t>
            </a:r>
            <a:r>
              <a:rPr lang="en-US" sz="4000" dirty="0">
                <a:latin typeface="Times New Roman" panose="02020603050405020304" pitchFamily="18" charset="0"/>
                <a:cs typeface="Times New Roman" panose="02020603050405020304" pitchFamily="18" charset="0"/>
              </a:rPr>
              <a:t>?</a:t>
            </a:r>
          </a:p>
        </p:txBody>
      </p:sp>
      <p:sp>
        <p:nvSpPr>
          <p:cNvPr id="5" name="Rectangle: Rounded Corners 4">
            <a:extLst>
              <a:ext uri="{FF2B5EF4-FFF2-40B4-BE49-F238E27FC236}">
                <a16:creationId xmlns:a16="http://schemas.microsoft.com/office/drawing/2014/main" xmlns="" id="{D4019FFE-1D41-C2D4-C895-25718384A1F1}"/>
              </a:ext>
            </a:extLst>
          </p:cNvPr>
          <p:cNvSpPr/>
          <p:nvPr/>
        </p:nvSpPr>
        <p:spPr>
          <a:xfrm>
            <a:off x="763090" y="4906208"/>
            <a:ext cx="10514510" cy="2286000"/>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Times New Roman" panose="02020603050405020304" pitchFamily="18" charset="0"/>
                <a:cs typeface="Times New Roman" panose="02020603050405020304" pitchFamily="18" charset="0"/>
              </a:rPr>
              <a:t>Trình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bày</a:t>
            </a:r>
            <a:r>
              <a:rPr lang="en-US" sz="4000" b="1" dirty="0">
                <a:latin typeface="Times New Roman" panose="02020603050405020304" pitchFamily="18" charset="0"/>
                <a:cs typeface="Times New Roman" panose="02020603050405020304" pitchFamily="18" charset="0"/>
              </a:rPr>
              <a:t> ý </a:t>
            </a:r>
            <a:r>
              <a:rPr lang="en-US" sz="4000" b="1" dirty="0" err="1">
                <a:latin typeface="Times New Roman" panose="02020603050405020304" pitchFamily="18" charset="0"/>
                <a:cs typeface="Times New Roman" panose="02020603050405020304" pitchFamily="18" charset="0"/>
              </a:rPr>
              <a:t>kiến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về</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sự</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việc</a:t>
            </a:r>
            <a:r>
              <a:rPr lang="en-US" sz="4000" b="1"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a:t>
            </a:r>
            <a:r>
              <a:rPr lang="en-US" sz="4000" dirty="0" err="1">
                <a:latin typeface="Times New Roman" panose="02020603050405020304" pitchFamily="18" charset="0"/>
                <a:cs typeface="Times New Roman" panose="02020603050405020304" pitchFamily="18" charset="0"/>
              </a:rPr>
              <a:t>đồng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tình</a:t>
            </a:r>
            <a:r>
              <a:rPr lang="en-US" sz="4000" dirty="0">
                <a:latin typeface="Times New Roman" panose="02020603050405020304" pitchFamily="18" charset="0"/>
                <a:cs typeface="Times New Roman" panose="02020603050405020304" pitchFamily="18" charset="0"/>
              </a:rPr>
              <a:t>/</a:t>
            </a:r>
            <a:r>
              <a:rPr lang="en-US" sz="4000" dirty="0" err="1">
                <a:latin typeface="Times New Roman" panose="02020603050405020304" pitchFamily="18" charset="0"/>
                <a:cs typeface="Times New Roman" panose="02020603050405020304" pitchFamily="18" charset="0"/>
              </a:rPr>
              <a:t>phản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đối</a:t>
            </a:r>
            <a:r>
              <a:rPr lang="en-US" sz="4000" dirty="0">
                <a:latin typeface="Times New Roman" panose="02020603050405020304" pitchFamily="18" charset="0"/>
                <a:cs typeface="Times New Roman" panose="02020603050405020304" pitchFamily="18" charset="0"/>
              </a:rPr>
              <a:t>)</a:t>
            </a:r>
          </a:p>
          <a:p>
            <a:pPr algn="ctr"/>
            <a:r>
              <a:rPr lang="en-US" sz="4000" dirty="0">
                <a:latin typeface="Times New Roman" panose="02020603050405020304" pitchFamily="18" charset="0"/>
                <a:cs typeface="Times New Roman" panose="02020603050405020304" pitchFamily="18" charset="0"/>
              </a:rPr>
              <a:t>(</a:t>
            </a:r>
            <a:r>
              <a:rPr lang="en-US" sz="4000" dirty="0" err="1">
                <a:latin typeface="Times New Roman" panose="02020603050405020304" pitchFamily="18" charset="0"/>
                <a:cs typeface="Times New Roman" panose="02020603050405020304" pitchFamily="18" charset="0"/>
              </a:rPr>
              <a:t>Đưa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lẽ</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bằng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chứng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tỏ</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luận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a:t>
            </a:r>
          </a:p>
        </p:txBody>
      </p:sp>
      <p:sp>
        <p:nvSpPr>
          <p:cNvPr id="6" name="Rectangle: Rounded Corners 5">
            <a:extLst>
              <a:ext uri="{FF2B5EF4-FFF2-40B4-BE49-F238E27FC236}">
                <a16:creationId xmlns:a16="http://schemas.microsoft.com/office/drawing/2014/main" xmlns="" id="{11323F43-BE23-DA61-0F8F-46B21980E9FB}"/>
              </a:ext>
            </a:extLst>
          </p:cNvPr>
          <p:cNvSpPr/>
          <p:nvPr/>
        </p:nvSpPr>
        <p:spPr>
          <a:xfrm>
            <a:off x="763090" y="7734300"/>
            <a:ext cx="10514510" cy="228600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Times New Roman" panose="02020603050405020304" pitchFamily="18" charset="0"/>
                <a:cs typeface="Times New Roman" panose="02020603050405020304" pitchFamily="18" charset="0"/>
              </a:rPr>
              <a:t>Nêu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rút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ra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từ</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sự</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việc</a:t>
            </a:r>
            <a:endParaRPr lang="en-US" sz="4000" b="1" dirty="0">
              <a:latin typeface="Times New Roman" panose="02020603050405020304" pitchFamily="18" charset="0"/>
              <a:cs typeface="Times New Roman" panose="02020603050405020304" pitchFamily="18" charset="0"/>
            </a:endParaRPr>
          </a:p>
          <a:p>
            <a:pPr algn="ctr"/>
            <a:r>
              <a:rPr lang="en-US" sz="4000" dirty="0">
                <a:latin typeface="Times New Roman" panose="02020603050405020304" pitchFamily="18" charset="0"/>
                <a:cs typeface="Times New Roman" panose="02020603050405020304" pitchFamily="18" charset="0"/>
              </a:rPr>
              <a:t>(</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a:t>
            </a:r>
          </a:p>
        </p:txBody>
      </p:sp>
      <p:sp>
        <p:nvSpPr>
          <p:cNvPr id="19" name="Arrow: Down 18">
            <a:extLst>
              <a:ext uri="{FF2B5EF4-FFF2-40B4-BE49-F238E27FC236}">
                <a16:creationId xmlns:a16="http://schemas.microsoft.com/office/drawing/2014/main" xmlns="" id="{19C25733-3541-88E9-E6B1-FBF589DCB2B2}"/>
              </a:ext>
            </a:extLst>
          </p:cNvPr>
          <p:cNvSpPr/>
          <p:nvPr/>
        </p:nvSpPr>
        <p:spPr>
          <a:xfrm>
            <a:off x="5521569" y="4381500"/>
            <a:ext cx="533400" cy="524708"/>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xmlns="" id="{B2BC8E10-D952-940E-197B-43FF99BE3C27}"/>
              </a:ext>
            </a:extLst>
          </p:cNvPr>
          <p:cNvSpPr/>
          <p:nvPr/>
        </p:nvSpPr>
        <p:spPr>
          <a:xfrm>
            <a:off x="5486945" y="7209592"/>
            <a:ext cx="533400" cy="5247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2">
            <a:extLst>
              <a:ext uri="{FF2B5EF4-FFF2-40B4-BE49-F238E27FC236}">
                <a16:creationId xmlns:a16="http://schemas.microsoft.com/office/drawing/2014/main" xmlns="" id="{C3237503-DC87-1A05-B912-E6140BF614C6}"/>
              </a:ext>
            </a:extLst>
          </p:cNvPr>
          <p:cNvSpPr/>
          <p:nvPr/>
        </p:nvSpPr>
        <p:spPr>
          <a:xfrm>
            <a:off x="14935200" y="7886700"/>
            <a:ext cx="4327270" cy="3607861"/>
          </a:xfrm>
          <a:custGeom>
            <a:avLst/>
            <a:gdLst/>
            <a:ahLst/>
            <a:cxnLst/>
            <a:rect l="l" t="t" r="r" b="b"/>
            <a:pathLst>
              <a:path w="4327270" h="3607861">
                <a:moveTo>
                  <a:pt x="0" y="0"/>
                </a:moveTo>
                <a:lnTo>
                  <a:pt x="4327269" y="0"/>
                </a:lnTo>
                <a:lnTo>
                  <a:pt x="4327269" y="3607861"/>
                </a:lnTo>
                <a:lnTo>
                  <a:pt x="0" y="3607861"/>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57822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animBg="1"/>
      <p:bldP spid="5" grpId="0" animBg="1"/>
      <p:bldP spid="6"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xmlns="" id="{247BC557-5DD0-2865-BE8A-A2AD71C8B56F}"/>
              </a:ext>
            </a:extLst>
          </p:cNvPr>
          <p:cNvSpPr txBox="1"/>
          <p:nvPr/>
        </p:nvSpPr>
        <p:spPr>
          <a:xfrm>
            <a:off x="1600200" y="647700"/>
            <a:ext cx="12801600" cy="677108"/>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3.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Nói</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và</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nghe</a:t>
            </a:r>
            <a:endPar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2578607042"/>
              </p:ext>
            </p:extLst>
          </p:nvPr>
        </p:nvGraphicFramePr>
        <p:xfrm>
          <a:off x="1600200" y="2057400"/>
          <a:ext cx="16235748" cy="6900468"/>
        </p:xfrm>
        <a:graphic>
          <a:graphicData uri="http://schemas.openxmlformats.org/drawingml/2006/table">
            <a:tbl>
              <a:tblPr>
                <a:tableStyleId>{5940675A-B579-460E-94D1-54222C63F5DA}</a:tableStyleId>
              </a:tblPr>
              <a:tblGrid>
                <a:gridCol w="1851445">
                  <a:extLst>
                    <a:ext uri="{9D8B030D-6E8A-4147-A177-3AD203B41FA5}">
                      <a16:colId xmlns:a16="http://schemas.microsoft.com/office/drawing/2014/main" xmlns="" val="1168354791"/>
                    </a:ext>
                  </a:extLst>
                </a:gridCol>
                <a:gridCol w="14384303">
                  <a:extLst>
                    <a:ext uri="{9D8B030D-6E8A-4147-A177-3AD203B41FA5}">
                      <a16:colId xmlns:a16="http://schemas.microsoft.com/office/drawing/2014/main" xmlns="" val="1784139008"/>
                    </a:ext>
                  </a:extLst>
                </a:gridCol>
              </a:tblGrid>
              <a:tr h="771626">
                <a:tc>
                  <a:txBody>
                    <a:bodyPr/>
                    <a:lstStyle/>
                    <a:p>
                      <a:pPr algn="ctr"/>
                      <a:r>
                        <a:rPr lang="en-US" sz="4400" b="1" dirty="0" err="1">
                          <a:effectLst/>
                          <a:latin typeface="Times New Roman" panose="02020603050405020304" pitchFamily="18" charset="0"/>
                          <a:cs typeface="Times New Roman" panose="02020603050405020304" pitchFamily="18" charset="0"/>
                        </a:rPr>
                        <a:t>Mở</a:t>
                      </a:r>
                      <a:r>
                        <a:rPr lang="en-US" sz="4400" b="1" baseline="0" dirty="0">
                          <a:effectLst/>
                          <a:latin typeface="Times New Roman" panose="02020603050405020304" pitchFamily="18" charset="0"/>
                          <a:cs typeface="Times New Roman" panose="02020603050405020304" pitchFamily="18" charset="0"/>
                        </a:rPr>
                        <a:t> </a:t>
                      </a:r>
                      <a:r>
                        <a:rPr lang="en-US" sz="4400" b="1" baseline="0" dirty="0" err="1">
                          <a:effectLst/>
                          <a:latin typeface="Times New Roman" panose="02020603050405020304" pitchFamily="18" charset="0"/>
                          <a:cs typeface="Times New Roman" panose="02020603050405020304" pitchFamily="18" charset="0"/>
                        </a:rPr>
                        <a:t>đầu</a:t>
                      </a:r>
                      <a:endParaRPr lang="en-US" sz="44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algn="just"/>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Chào</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hỏi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người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nghe</a:t>
                      </a:r>
                      <a:endParaRPr lang="en-US" sz="4400" b="0" i="0" kern="1200" dirty="0">
                        <a:solidFill>
                          <a:schemeClr val="tx1"/>
                        </a:solidFill>
                        <a:effectLst/>
                        <a:latin typeface="Times New Roman" panose="02020603050405020304" pitchFamily="18" charset="0"/>
                        <a:ea typeface="+mn-ea"/>
                        <a:cs typeface="Times New Roman" panose="02020603050405020304" pitchFamily="18" charset="0"/>
                      </a:endParaRPr>
                    </a:p>
                    <a:p>
                      <a:pPr algn="just"/>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Giới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thiệu</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vấn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đề</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sẽ</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trình</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bày</a:t>
                      </a:r>
                      <a:endParaRPr lang="en-US" sz="44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83814" marR="83814" marT="41907" marB="41907"/>
                </a:tc>
                <a:extLst>
                  <a:ext uri="{0D108BD9-81ED-4DB2-BD59-A6C34878D82A}">
                    <a16:rowId xmlns:a16="http://schemas.microsoft.com/office/drawing/2014/main" xmlns="" val="2486834034"/>
                  </a:ext>
                </a:extLst>
              </a:tr>
              <a:tr h="4025550">
                <a:tc>
                  <a:txBody>
                    <a:bodyPr/>
                    <a:lstStyle/>
                    <a:p>
                      <a:pPr algn="ctr"/>
                      <a:r>
                        <a:rPr lang="en-US" sz="4400" b="1" dirty="0" err="1">
                          <a:effectLst/>
                          <a:latin typeface="Times New Roman" panose="02020603050405020304" pitchFamily="18" charset="0"/>
                          <a:cs typeface="Times New Roman" panose="02020603050405020304" pitchFamily="18" charset="0"/>
                        </a:rPr>
                        <a:t>Nội</a:t>
                      </a:r>
                      <a:r>
                        <a:rPr lang="en-US" sz="4400" b="1" dirty="0">
                          <a:effectLst/>
                          <a:latin typeface="Times New Roman" panose="02020603050405020304" pitchFamily="18" charset="0"/>
                          <a:cs typeface="Times New Roman" panose="02020603050405020304" pitchFamily="18" charset="0"/>
                        </a:rPr>
                        <a:t> dung </a:t>
                      </a:r>
                      <a:r>
                        <a:rPr lang="en-US" sz="4400" b="1" dirty="0" err="1">
                          <a:effectLst/>
                          <a:latin typeface="Times New Roman" panose="02020603050405020304" pitchFamily="18" charset="0"/>
                          <a:cs typeface="Times New Roman" panose="02020603050405020304" pitchFamily="18" charset="0"/>
                        </a:rPr>
                        <a:t>chính</a:t>
                      </a:r>
                      <a:endParaRPr lang="en-US" sz="44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marL="0" indent="0" algn="just">
                        <a:buFontTx/>
                        <a:buNone/>
                      </a:pP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Giải</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thích</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vấn</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đề</a:t>
                      </a:r>
                      <a:endPar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0" indent="0" algn="just">
                        <a:buFontTx/>
                        <a:buNone/>
                      </a:pP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Nêu</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rõ</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ý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kiến</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đồng</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tình</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phản</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đối</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vấn</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đề</a:t>
                      </a:r>
                      <a:endPar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0" indent="0" algn="just">
                        <a:buFontTx/>
                        <a:buNone/>
                      </a:pP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Lần</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lượt</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trình</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bày</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luận</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điểm</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phân</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tích</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các</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khía</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cạnh</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của</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vấn</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đề</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với</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những</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lí</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lẽ</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dẫn</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chứng</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thuyết</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phục</a:t>
                      </a:r>
                      <a:endPar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Nêu</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bài</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học</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rút</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ra</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từ</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vấn</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đề</a:t>
                      </a:r>
                      <a:endPar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83814" marR="83814" marT="41907" marB="41907"/>
                </a:tc>
                <a:extLst>
                  <a:ext uri="{0D108BD9-81ED-4DB2-BD59-A6C34878D82A}">
                    <a16:rowId xmlns:a16="http://schemas.microsoft.com/office/drawing/2014/main" xmlns="" val="687620712"/>
                  </a:ext>
                </a:extLst>
              </a:tr>
              <a:tr h="1449984">
                <a:tc>
                  <a:txBody>
                    <a:bodyPr/>
                    <a:lstStyle/>
                    <a:p>
                      <a:pPr algn="ctr"/>
                      <a:r>
                        <a:rPr lang="en-US" sz="4400" b="1" dirty="0" err="1">
                          <a:effectLst/>
                          <a:latin typeface="Times New Roman" panose="02020603050405020304" pitchFamily="18" charset="0"/>
                          <a:cs typeface="Times New Roman" panose="02020603050405020304" pitchFamily="18" charset="0"/>
                        </a:rPr>
                        <a:t>Kết</a:t>
                      </a:r>
                      <a:r>
                        <a:rPr lang="en-US" sz="4400" b="1" dirty="0">
                          <a:effectLst/>
                          <a:latin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cs typeface="Times New Roman" panose="02020603050405020304" pitchFamily="18" charset="0"/>
                        </a:rPr>
                        <a:t>bài</a:t>
                      </a:r>
                      <a:endParaRPr lang="en-US" sz="44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marL="0" indent="0" algn="just">
                        <a:buFontTx/>
                        <a:buNone/>
                      </a:pP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Khẳng</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định</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chốt</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lại</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vấn</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đề</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đã</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trình</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bày</a:t>
                      </a:r>
                      <a:endPar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0" indent="0" algn="just">
                        <a:buFontTx/>
                        <a:buNone/>
                      </a:pP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Lời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cảm</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ơn</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xin</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ý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kiến</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nhận</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xét</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từ</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người</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nghe</a:t>
                      </a:r>
                      <a:endParaRPr lang="en-US" sz="44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83814" marR="83814" marT="41907" marB="41907"/>
                </a:tc>
                <a:extLst>
                  <a:ext uri="{0D108BD9-81ED-4DB2-BD59-A6C34878D82A}">
                    <a16:rowId xmlns:a16="http://schemas.microsoft.com/office/drawing/2014/main" xmlns="" val="2735022739"/>
                  </a:ext>
                </a:extLst>
              </a:tr>
            </a:tbl>
          </a:graphicData>
        </a:graphic>
      </p:graphicFrame>
      <p:sp>
        <p:nvSpPr>
          <p:cNvPr id="3" name="Freeform 6">
            <a:extLst>
              <a:ext uri="{FF2B5EF4-FFF2-40B4-BE49-F238E27FC236}">
                <a16:creationId xmlns:a16="http://schemas.microsoft.com/office/drawing/2014/main" xmlns="" id="{8765BE66-AEC2-20E6-E32D-EAEC92483CE2}"/>
              </a:ext>
            </a:extLst>
          </p:cNvPr>
          <p:cNvSpPr/>
          <p:nvPr/>
        </p:nvSpPr>
        <p:spPr>
          <a:xfrm>
            <a:off x="-152400" y="-266700"/>
            <a:ext cx="4454452" cy="4114800"/>
          </a:xfrm>
          <a:custGeom>
            <a:avLst/>
            <a:gdLst/>
            <a:ahLst/>
            <a:cxnLst/>
            <a:rect l="l" t="t" r="r" b="b"/>
            <a:pathLst>
              <a:path w="4454452" h="4114800">
                <a:moveTo>
                  <a:pt x="0" y="0"/>
                </a:moveTo>
                <a:lnTo>
                  <a:pt x="4454452" y="0"/>
                </a:lnTo>
                <a:lnTo>
                  <a:pt x="4454452"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8" name="Freeform 2">
            <a:extLst>
              <a:ext uri="{FF2B5EF4-FFF2-40B4-BE49-F238E27FC236}">
                <a16:creationId xmlns:a16="http://schemas.microsoft.com/office/drawing/2014/main" xmlns="" id="{053E5336-25BA-BECA-E7DF-21ACAB264EC3}"/>
              </a:ext>
            </a:extLst>
          </p:cNvPr>
          <p:cNvSpPr/>
          <p:nvPr/>
        </p:nvSpPr>
        <p:spPr>
          <a:xfrm>
            <a:off x="15011400" y="-952500"/>
            <a:ext cx="4083939" cy="4114800"/>
          </a:xfrm>
          <a:custGeom>
            <a:avLst/>
            <a:gdLst/>
            <a:ahLst/>
            <a:cxnLst/>
            <a:rect l="l" t="t" r="r" b="b"/>
            <a:pathLst>
              <a:path w="4083939" h="4114800">
                <a:moveTo>
                  <a:pt x="0" y="0"/>
                </a:moveTo>
                <a:lnTo>
                  <a:pt x="4083939" y="0"/>
                </a:lnTo>
                <a:lnTo>
                  <a:pt x="4083939"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Tree>
    <p:extLst>
      <p:ext uri="{BB962C8B-B14F-4D97-AF65-F5344CB8AC3E}">
        <p14:creationId xmlns:p14="http://schemas.microsoft.com/office/powerpoint/2010/main" val="36249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1128</TotalTime>
  <Words>1294</Words>
  <Application>Microsoft Office PowerPoint</Application>
  <PresentationFormat>Custom</PresentationFormat>
  <Paragraphs>71</Paragraphs>
  <Slides>15</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Times New Roman</vt:lpstr>
      <vt:lpstr>#9Slide05 SVNHollie Script Pro</vt:lpstr>
      <vt:lpstr>#9Slide07 SVNBango</vt:lpstr>
      <vt:lpstr>Calibri</vt:lpstr>
      <vt:lpstr>#9Slide07 IcielBaliho Script</vt:lpstr>
      <vt:lpstr>#9Slide05 Pateglamt Script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Floral Feminine &amp; Calm Self-Introduction Presentation</dc:title>
  <cp:lastModifiedBy>Administrator</cp:lastModifiedBy>
  <cp:revision>60</cp:revision>
  <dcterms:created xsi:type="dcterms:W3CDTF">2006-08-16T00:00:00Z</dcterms:created>
  <dcterms:modified xsi:type="dcterms:W3CDTF">2024-12-25T09:49:33Z</dcterms:modified>
  <dc:identifier>DAGIwXzUk7U</dc:identifier>
</cp:coreProperties>
</file>